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1"/>
  </p:notesMasterIdLst>
  <p:sldIdLst>
    <p:sldId id="621" r:id="rId4"/>
    <p:sldId id="625" r:id="rId5"/>
    <p:sldId id="626" r:id="rId6"/>
    <p:sldId id="629" r:id="rId7"/>
    <p:sldId id="628" r:id="rId8"/>
    <p:sldId id="630" r:id="rId9"/>
    <p:sldId id="631" r:id="rId10"/>
    <p:sldId id="632" r:id="rId11"/>
    <p:sldId id="633" r:id="rId12"/>
    <p:sldId id="634" r:id="rId13"/>
    <p:sldId id="651" r:id="rId14"/>
    <p:sldId id="635" r:id="rId15"/>
    <p:sldId id="636" r:id="rId16"/>
    <p:sldId id="637" r:id="rId17"/>
    <p:sldId id="638" r:id="rId18"/>
    <p:sldId id="639" r:id="rId19"/>
    <p:sldId id="640" r:id="rId20"/>
    <p:sldId id="641" r:id="rId21"/>
    <p:sldId id="642" r:id="rId22"/>
    <p:sldId id="643" r:id="rId23"/>
    <p:sldId id="644" r:id="rId24"/>
    <p:sldId id="645" r:id="rId25"/>
    <p:sldId id="646" r:id="rId26"/>
    <p:sldId id="647" r:id="rId27"/>
    <p:sldId id="648" r:id="rId28"/>
    <p:sldId id="649" r:id="rId29"/>
    <p:sldId id="650" r:id="rId3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748" autoAdjust="0"/>
    <p:restoredTop sz="51332" autoAdjust="0"/>
  </p:normalViewPr>
  <p:slideViewPr>
    <p:cSldViewPr>
      <p:cViewPr varScale="1">
        <p:scale>
          <a:sx n="114" d="100"/>
          <a:sy n="114" d="100"/>
        </p:scale>
        <p:origin x="1692" y="11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09/11/2021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09/11/2021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09/11/2021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09/11/2021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09/11/2021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09/11/2021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09/11/2021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09/11/2021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09/11/2021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09/11/2021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09/11/2021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09/11/2021</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09/11/2021</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09/11/2021</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09/11/2021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09/11/2021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09/11/2021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09/11/2021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09/11/2021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09/11/2021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09/11/2021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09/11/2021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09/11/2021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09/11/2021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09/11/2021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09/11/2021</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09/11/2021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09/11/2021</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hyperlink" Target="http://www2.le.ac.uk/offices/ld/resources/writing/writing-resources/reports" TargetMode="External"/><Relationship Id="rId2" Type="http://schemas.openxmlformats.org/officeDocument/2006/relationships/hyperlink" Target="http://www.heacademy.ac.uk/assets/hlst/documents/heinfe_exchange/blended_learning_pdp_materials/5_reportwriting.pdf"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BMSW4001</a:t>
            </a: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Report Writing</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09/11/2021</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a report?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r>
              <a:rPr lang="en-US" dirty="0"/>
              <a:t>A document written for a </a:t>
            </a:r>
            <a:r>
              <a:rPr lang="en-US" b="1" dirty="0"/>
              <a:t>clear purpose </a:t>
            </a:r>
            <a:r>
              <a:rPr lang="en-US" dirty="0"/>
              <a:t>and to a </a:t>
            </a:r>
            <a:r>
              <a:rPr lang="en-US" b="1" dirty="0"/>
              <a:t>particular audience</a:t>
            </a:r>
            <a:r>
              <a:rPr lang="en-US" dirty="0"/>
              <a:t>, with </a:t>
            </a:r>
            <a:r>
              <a:rPr lang="en-US" b="1" dirty="0"/>
              <a:t>specific information and evidence </a:t>
            </a:r>
            <a:r>
              <a:rPr lang="en-US" dirty="0"/>
              <a:t>presented, </a:t>
            </a:r>
            <a:r>
              <a:rPr lang="en-US" dirty="0" err="1"/>
              <a:t>analysed</a:t>
            </a:r>
            <a:r>
              <a:rPr lang="en-US" dirty="0"/>
              <a:t> and applied to a particular problem or issue. </a:t>
            </a:r>
          </a:p>
          <a:p>
            <a:r>
              <a:rPr lang="en-US" dirty="0"/>
              <a:t>It has a </a:t>
            </a:r>
            <a:r>
              <a:rPr lang="en-US" b="1" dirty="0"/>
              <a:t>clearly structured format </a:t>
            </a:r>
            <a:r>
              <a:rPr lang="en-US" dirty="0"/>
              <a:t>making use of sections and headings so that the information is easy to locate and follow. </a:t>
            </a:r>
            <a:endParaRPr lang="en-GB" dirty="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524902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a report?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r>
              <a:rPr lang="en-US" dirty="0"/>
              <a:t>When writing a report you will usually need to </a:t>
            </a:r>
            <a:r>
              <a:rPr lang="en-US" b="1" dirty="0"/>
              <a:t>follow a brief </a:t>
            </a:r>
            <a:r>
              <a:rPr lang="en-US" dirty="0"/>
              <a:t>which provides you with instructions and guidelines. </a:t>
            </a:r>
          </a:p>
          <a:p>
            <a:r>
              <a:rPr lang="en-US" dirty="0"/>
              <a:t>The report brief may outline the purpose, audience and problem or issue that your report must address, together with any specific requirements for format or structure. </a:t>
            </a:r>
            <a:endParaRPr lang="en-GB" dirty="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73198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A report may:</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r>
              <a:rPr lang="en-US" sz="2800" dirty="0"/>
              <a:t>Convey information</a:t>
            </a:r>
          </a:p>
          <a:p>
            <a:r>
              <a:rPr lang="en-US" sz="2800" dirty="0"/>
              <a:t>Discuss different points of view</a:t>
            </a:r>
          </a:p>
          <a:p>
            <a:r>
              <a:rPr lang="en-US" sz="2800" dirty="0"/>
              <a:t>Reach conclusions on the meaning of the information discussed</a:t>
            </a:r>
          </a:p>
          <a:p>
            <a:r>
              <a:rPr lang="en-US" sz="2800" dirty="0"/>
              <a:t>Make recommendations for actions</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3900990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Report Writing</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pPr marL="0" indent="0">
              <a:buNone/>
            </a:pPr>
            <a:r>
              <a:rPr lang="en-US" sz="2800" b="1" dirty="0"/>
              <a:t>Begin with a plan</a:t>
            </a:r>
          </a:p>
          <a:p>
            <a:r>
              <a:rPr lang="en-US" sz="2800" dirty="0"/>
              <a:t>Who are you writing for?</a:t>
            </a:r>
          </a:p>
          <a:p>
            <a:r>
              <a:rPr lang="en-US" sz="2800" dirty="0"/>
              <a:t>What is the context?</a:t>
            </a:r>
          </a:p>
          <a:p>
            <a:r>
              <a:rPr lang="en-US" sz="2800" dirty="0"/>
              <a:t>What outcomes are expected?</a:t>
            </a:r>
          </a:p>
          <a:p>
            <a:r>
              <a:rPr lang="en-US" sz="2800" dirty="0"/>
              <a:t>What information do you have?</a:t>
            </a:r>
          </a:p>
          <a:p>
            <a:r>
              <a:rPr lang="en-US" sz="2800" dirty="0"/>
              <a:t>What research – if any – do you need to conduct?</a:t>
            </a:r>
          </a:p>
          <a:p>
            <a:r>
              <a:rPr lang="en-US" sz="2800" dirty="0"/>
              <a:t>Plan the structure</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9352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Report Writing</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pPr marL="0" indent="0">
              <a:buNone/>
            </a:pPr>
            <a:r>
              <a:rPr lang="en-US" sz="2800" b="1" dirty="0"/>
              <a:t>Typical aims may include </a:t>
            </a:r>
          </a:p>
          <a:p>
            <a:r>
              <a:rPr lang="en-US" sz="2800" dirty="0"/>
              <a:t>Providing a summary</a:t>
            </a:r>
          </a:p>
          <a:p>
            <a:r>
              <a:rPr lang="en-US" sz="2800" dirty="0"/>
              <a:t>Communicating findings</a:t>
            </a:r>
          </a:p>
          <a:p>
            <a:r>
              <a:rPr lang="en-US" sz="2800" dirty="0"/>
              <a:t>Presenting analysis</a:t>
            </a:r>
          </a:p>
          <a:p>
            <a:r>
              <a:rPr lang="en-US" sz="2800" dirty="0"/>
              <a:t>Persuading the reader</a:t>
            </a:r>
          </a:p>
          <a:p>
            <a:r>
              <a:rPr lang="en-US" sz="2800" dirty="0"/>
              <a:t>Informing decision-making</a:t>
            </a:r>
          </a:p>
          <a:p>
            <a:r>
              <a:rPr lang="en-US" sz="2800" dirty="0"/>
              <a:t>Making recommendations on action</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316904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Report Writing</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pPr marL="0" indent="0">
              <a:buNone/>
            </a:pPr>
            <a:r>
              <a:rPr lang="en-US" sz="2800" dirty="0"/>
              <a:t>The planning cycle:  </a:t>
            </a:r>
          </a:p>
          <a:p>
            <a:pPr marL="514350" indent="-514350">
              <a:buFont typeface="+mj-lt"/>
              <a:buAutoNum type="arabicPeriod"/>
            </a:pPr>
            <a:r>
              <a:rPr lang="en-US" sz="2800" dirty="0"/>
              <a:t>Gather information</a:t>
            </a:r>
          </a:p>
          <a:p>
            <a:pPr marL="514350" indent="-514350">
              <a:buFont typeface="+mj-lt"/>
              <a:buAutoNum type="arabicPeriod"/>
            </a:pPr>
            <a:r>
              <a:rPr lang="en-US" sz="2800" dirty="0"/>
              <a:t>Process information</a:t>
            </a:r>
          </a:p>
          <a:p>
            <a:pPr marL="514350" indent="-514350">
              <a:buFont typeface="+mj-lt"/>
              <a:buAutoNum type="arabicPeriod"/>
            </a:pPr>
            <a:r>
              <a:rPr lang="en-US" sz="2800" dirty="0"/>
              <a:t>Evaluate information</a:t>
            </a:r>
          </a:p>
          <a:p>
            <a:pPr marL="514350" indent="-514350">
              <a:buFont typeface="+mj-lt"/>
              <a:buAutoNum type="arabicPeriod"/>
            </a:pPr>
            <a:r>
              <a:rPr lang="en-US" sz="2800" dirty="0"/>
              <a:t>Plan the written document</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785064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pPr marL="0" indent="0">
              <a:buNone/>
            </a:pPr>
            <a:r>
              <a:rPr lang="en-US" sz="2800" b="1" dirty="0">
                <a:solidFill>
                  <a:srgbClr val="FF0000"/>
                </a:solidFill>
              </a:rPr>
              <a:t>Please note: </a:t>
            </a:r>
          </a:p>
          <a:p>
            <a:pPr marL="0" indent="0" algn="just">
              <a:buNone/>
            </a:pPr>
            <a:r>
              <a:rPr lang="en-US" sz="2800" dirty="0"/>
              <a:t>The following guidance refers to writing reports </a:t>
            </a:r>
            <a:r>
              <a:rPr lang="en-US" sz="2800" b="1" dirty="0"/>
              <a:t>in general. </a:t>
            </a:r>
          </a:p>
          <a:p>
            <a:pPr marL="0" indent="0" algn="just">
              <a:buNone/>
            </a:pPr>
            <a:r>
              <a:rPr lang="en-US" sz="2800" dirty="0"/>
              <a:t>For your assignment this term, not all of this guidance will apply and you are advised to follow the specific guidance from your lecturer and Moodle materials. </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1612288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7455" y="1052736"/>
            <a:ext cx="8229600" cy="3916363"/>
          </a:xfrm>
        </p:spPr>
        <p:txBody>
          <a:bodyPr/>
          <a:lstStyle/>
          <a:p>
            <a:r>
              <a:rPr lang="en-US" sz="2800" dirty="0"/>
              <a:t>The main requirement is that the structure is  logical - essential to convey meaning and have impact</a:t>
            </a:r>
          </a:p>
          <a:p>
            <a:r>
              <a:rPr lang="en-US" sz="2800" dirty="0"/>
              <a:t>Refers to the flow of your report, the order in which you present your findings, and the headings and sub-headings you use to signal what is coming next to the reader</a:t>
            </a:r>
          </a:p>
          <a:p>
            <a:r>
              <a:rPr lang="en-US" sz="2800" dirty="0"/>
              <a:t>Divide your report into logical sections</a:t>
            </a:r>
          </a:p>
          <a:p>
            <a:r>
              <a:rPr lang="en-US" sz="2800" dirty="0"/>
              <a:t>As a rule, move from the general to the more specific</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301411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7454" y="1052736"/>
            <a:ext cx="8455025" cy="3916363"/>
          </a:xfrm>
        </p:spPr>
        <p:txBody>
          <a:bodyPr/>
          <a:lstStyle/>
          <a:p>
            <a:r>
              <a:rPr lang="en-US" sz="2200" dirty="0"/>
              <a:t>Always check with your lecturer to find out precisely what your report should include and how it should be presented. </a:t>
            </a:r>
          </a:p>
          <a:p>
            <a:r>
              <a:rPr lang="en-US" sz="2200" dirty="0"/>
              <a:t>Common elements found in many different reports (the ones you will need are in bold) are: </a:t>
            </a:r>
            <a:r>
              <a:rPr lang="en-US" sz="2200" b="1" dirty="0"/>
              <a:t>Methodology, Results/Findings, Discussion, Conclusion</a:t>
            </a:r>
            <a:r>
              <a:rPr lang="en-US" sz="2200" dirty="0"/>
              <a:t>, but the first three only apply if you are doing primary/secondary research. </a:t>
            </a:r>
          </a:p>
          <a:p>
            <a:r>
              <a:rPr lang="en-GB" sz="2200" dirty="0"/>
              <a:t>If you are not conducting any research yourself and your report is only based on reading and/or personal experience, the title for each section should reflect what the section is about (e.g. Time Management Strategies, Refection Models, Presentations Skills, etc.) </a:t>
            </a:r>
            <a:endParaRPr lang="en-US" sz="2200" dirty="0"/>
          </a:p>
          <a:p>
            <a:pPr marL="0" indent="0">
              <a:buNone/>
            </a:pPr>
            <a:endParaRPr lang="en-US" sz="1800" dirty="0"/>
          </a:p>
          <a:p>
            <a:pPr marL="0" indent="0">
              <a:buNone/>
            </a:pPr>
            <a:endParaRPr lang="en-US" sz="1800" dirty="0"/>
          </a:p>
          <a:p>
            <a:pPr marL="0" indent="0">
              <a:buNone/>
            </a:pPr>
            <a:endParaRPr lang="en-US" sz="2800" dirty="0">
              <a:solidFill>
                <a:srgbClr val="FF0000"/>
              </a:solidFill>
            </a:endParaRP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
        <p:nvSpPr>
          <p:cNvPr id="5" name="TextBox 4">
            <a:extLst>
              <a:ext uri="{FF2B5EF4-FFF2-40B4-BE49-F238E27FC236}">
                <a16:creationId xmlns:a16="http://schemas.microsoft.com/office/drawing/2014/main" id="{ECA149CF-CD1F-4BC3-BD87-62899E764AD8}"/>
              </a:ext>
            </a:extLst>
          </p:cNvPr>
          <p:cNvSpPr txBox="1"/>
          <p:nvPr/>
        </p:nvSpPr>
        <p:spPr>
          <a:xfrm>
            <a:off x="4114800" y="2974019"/>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931411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107505" y="1052736"/>
            <a:ext cx="9036496" cy="3916363"/>
          </a:xfrm>
        </p:spPr>
        <p:txBody>
          <a:bodyPr/>
          <a:lstStyle/>
          <a:p>
            <a:pPr marL="0" indent="0">
              <a:buNone/>
            </a:pPr>
            <a:r>
              <a:rPr lang="en-US" sz="1800" dirty="0"/>
              <a:t>Common elements found in many different reports (the ones you will need are in bold): </a:t>
            </a:r>
          </a:p>
          <a:p>
            <a:r>
              <a:rPr lang="en-US" sz="1800" b="1" dirty="0"/>
              <a:t>Title page</a:t>
            </a:r>
          </a:p>
          <a:p>
            <a:r>
              <a:rPr lang="en-US" sz="1800" dirty="0"/>
              <a:t>Acknowledgements / Terms of reference </a:t>
            </a:r>
            <a:r>
              <a:rPr lang="en-US" sz="1800" dirty="0">
                <a:solidFill>
                  <a:srgbClr val="FF0000"/>
                </a:solidFill>
              </a:rPr>
              <a:t>(this term – not needed)</a:t>
            </a:r>
          </a:p>
          <a:p>
            <a:r>
              <a:rPr lang="en-US" sz="1800" b="1" dirty="0"/>
              <a:t>Table of contents</a:t>
            </a:r>
          </a:p>
          <a:p>
            <a:r>
              <a:rPr lang="en-US" sz="1800" dirty="0"/>
              <a:t>Abstract or summary </a:t>
            </a:r>
            <a:r>
              <a:rPr lang="en-US" sz="1800" dirty="0">
                <a:solidFill>
                  <a:srgbClr val="FF0000"/>
                </a:solidFill>
              </a:rPr>
              <a:t>(this term – not needed)</a:t>
            </a:r>
          </a:p>
          <a:p>
            <a:r>
              <a:rPr lang="en-US" sz="1800" b="1" dirty="0"/>
              <a:t>Introduction</a:t>
            </a:r>
          </a:p>
          <a:p>
            <a:r>
              <a:rPr lang="en-US" sz="1800" b="1" dirty="0"/>
              <a:t>Main body: subdivided with appropriate headings</a:t>
            </a:r>
            <a:r>
              <a:rPr lang="en-US" sz="1800" dirty="0"/>
              <a:t>, e.g.:</a:t>
            </a:r>
            <a:endParaRPr lang="en-US" sz="1800" b="1" dirty="0"/>
          </a:p>
          <a:p>
            <a:pPr lvl="1"/>
            <a:r>
              <a:rPr lang="en-US" sz="1800" dirty="0"/>
              <a:t>Methodology </a:t>
            </a:r>
            <a:r>
              <a:rPr lang="en-US" sz="1800" dirty="0">
                <a:solidFill>
                  <a:srgbClr val="FF0000"/>
                </a:solidFill>
              </a:rPr>
              <a:t>(if doing primary/secondary research)</a:t>
            </a:r>
          </a:p>
          <a:p>
            <a:pPr lvl="1"/>
            <a:r>
              <a:rPr lang="en-US" sz="1800" dirty="0"/>
              <a:t>Results or findings </a:t>
            </a:r>
            <a:r>
              <a:rPr lang="en-US" sz="1800" dirty="0">
                <a:solidFill>
                  <a:srgbClr val="FF0000"/>
                </a:solidFill>
              </a:rPr>
              <a:t>(if doing primary/secondary research)</a:t>
            </a:r>
          </a:p>
          <a:p>
            <a:pPr lvl="1"/>
            <a:r>
              <a:rPr lang="en-US" sz="1800" dirty="0"/>
              <a:t>Discussion </a:t>
            </a:r>
            <a:r>
              <a:rPr lang="en-US" sz="1800" dirty="0">
                <a:solidFill>
                  <a:srgbClr val="FF0000"/>
                </a:solidFill>
              </a:rPr>
              <a:t>(if doing primary/secondary research)</a:t>
            </a:r>
          </a:p>
          <a:p>
            <a:r>
              <a:rPr lang="en-US" sz="1800" b="1" dirty="0"/>
              <a:t>Conclusion </a:t>
            </a:r>
            <a:r>
              <a:rPr lang="en-US" sz="1800" dirty="0"/>
              <a:t>(and sometimes recommendations)</a:t>
            </a:r>
          </a:p>
          <a:p>
            <a:r>
              <a:rPr lang="en-US" sz="1800" b="1" dirty="0"/>
              <a:t>References</a:t>
            </a:r>
          </a:p>
          <a:p>
            <a:r>
              <a:rPr lang="en-US" sz="1800" dirty="0"/>
              <a:t>Appendices </a:t>
            </a:r>
            <a:r>
              <a:rPr lang="en-US" sz="1800" dirty="0">
                <a:solidFill>
                  <a:srgbClr val="FF0000"/>
                </a:solidFill>
              </a:rPr>
              <a:t>(optional)</a:t>
            </a:r>
            <a:endParaRPr lang="en-US" sz="1900" dirty="0">
              <a:solidFill>
                <a:srgbClr val="FF0000"/>
              </a:solidFill>
            </a:endParaRP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
        <p:nvSpPr>
          <p:cNvPr id="5" name="TextBox 4">
            <a:extLst>
              <a:ext uri="{FF2B5EF4-FFF2-40B4-BE49-F238E27FC236}">
                <a16:creationId xmlns:a16="http://schemas.microsoft.com/office/drawing/2014/main" id="{ECA149CF-CD1F-4BC3-BD87-62899E764AD8}"/>
              </a:ext>
            </a:extLst>
          </p:cNvPr>
          <p:cNvSpPr txBox="1"/>
          <p:nvPr/>
        </p:nvSpPr>
        <p:spPr>
          <a:xfrm>
            <a:off x="4114800" y="2974019"/>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587948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4000" b="1" dirty="0"/>
              <a:t>Title page </a:t>
            </a:r>
            <a:endParaRPr lang="en-GB" sz="40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eaLnBrk="1" hangingPunct="1">
              <a:defRPr/>
            </a:pPr>
            <a:r>
              <a:rPr lang="en-GB" sz="2400" dirty="0"/>
              <a:t>Should briefly and clearly describe the purpose of the report. Other details you may include could be your name, the date and for whom the report is written.</a:t>
            </a: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pic>
        <p:nvPicPr>
          <p:cNvPr id="5" name="Picture 1">
            <a:extLst>
              <a:ext uri="{FF2B5EF4-FFF2-40B4-BE49-F238E27FC236}">
                <a16:creationId xmlns:a16="http://schemas.microsoft.com/office/drawing/2014/main" id="{C3EF5E96-CD5B-47F0-A87C-FD27E7C9E44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74418" y="2478795"/>
            <a:ext cx="2993182" cy="4045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9932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36474" y="332656"/>
            <a:ext cx="8229600" cy="1143000"/>
          </a:xfrm>
        </p:spPr>
        <p:txBody>
          <a:bodyPr/>
          <a:lstStyle/>
          <a:p>
            <a:r>
              <a:rPr lang="en-US" sz="3200" b="1" dirty="0"/>
              <a:t>Acknowledgements / Terms of reference </a:t>
            </a:r>
            <a:br>
              <a:rPr lang="en-US" sz="3200" b="1" dirty="0"/>
            </a:br>
            <a:r>
              <a:rPr lang="en-GB" sz="3200" i="1" dirty="0">
                <a:solidFill>
                  <a:srgbClr val="FF0000"/>
                </a:solidFill>
              </a:rPr>
              <a:t>(not required at Level 4)</a:t>
            </a:r>
            <a:br>
              <a:rPr lang="en-GB" sz="3200" spc="-1" dirty="0">
                <a:solidFill>
                  <a:srgbClr val="000000"/>
                </a:solidFill>
                <a:uFill>
                  <a:solidFill>
                    <a:srgbClr val="FFFFFF"/>
                  </a:solidFill>
                </a:uFill>
                <a:ea typeface="DejaVu Sans"/>
              </a:rPr>
            </a:br>
            <a:endParaRPr lang="en-US" sz="32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7200" y="1340768"/>
            <a:ext cx="8229600" cy="3916363"/>
          </a:xfrm>
        </p:spPr>
        <p:txBody>
          <a:bodyPr/>
          <a:lstStyle/>
          <a:p>
            <a:pPr eaLnBrk="1" hangingPunct="1">
              <a:defRPr/>
            </a:pPr>
            <a:r>
              <a:rPr lang="en-GB" sz="2400" dirty="0"/>
              <a:t>You could include a brief explanation of who will read the report (audience), why it was written (purpose) and how it was written (methods). It may be in the form of a subtitle or a single paragraph. </a:t>
            </a: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pic>
        <p:nvPicPr>
          <p:cNvPr id="6" name="Picture 2">
            <a:extLst>
              <a:ext uri="{FF2B5EF4-FFF2-40B4-BE49-F238E27FC236}">
                <a16:creationId xmlns:a16="http://schemas.microsoft.com/office/drawing/2014/main" id="{85312698-BDC1-40C5-BF73-31F9A8E3521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2951301"/>
            <a:ext cx="4556883" cy="2721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0958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Table of Contents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marL="0" indent="0" eaLnBrk="1" hangingPunct="1">
              <a:buNone/>
              <a:defRPr/>
            </a:pPr>
            <a:r>
              <a:rPr lang="en-GB" sz="2400" dirty="0"/>
              <a:t>The contents page should list the different chapters and/or headings together with the page numbers. </a:t>
            </a:r>
          </a:p>
          <a:p>
            <a:pPr eaLnBrk="1" hangingPunct="1">
              <a:defRPr/>
            </a:pPr>
            <a:r>
              <a:rPr lang="en-GB" sz="2400" dirty="0"/>
              <a:t>should be presented in such a way that the reader can quickly scan the list of headings and locate a particular part of the report. </a:t>
            </a:r>
          </a:p>
          <a:p>
            <a:pPr eaLnBrk="1" hangingPunct="1">
              <a:defRPr/>
            </a:pPr>
            <a:r>
              <a:rPr lang="en-GB" sz="2400" dirty="0"/>
              <a:t>number chapter headings and subheadings in addition to providing page references. </a:t>
            </a:r>
          </a:p>
          <a:p>
            <a:pPr eaLnBrk="1" hangingPunct="1">
              <a:defRPr/>
            </a:pPr>
            <a:r>
              <a:rPr lang="en-GB" sz="2400" dirty="0"/>
              <a:t>use a consistent numbering system throughout. </a:t>
            </a:r>
            <a:endParaRPr lang="en-GB" sz="2400" spc="-1" dirty="0">
              <a:solidFill>
                <a:srgbClr val="000000"/>
              </a:solidFill>
              <a:uFill>
                <a:solidFill>
                  <a:srgbClr val="FFFFFF"/>
                </a:solidFill>
              </a:uFill>
              <a:ea typeface="DejaVu Sans"/>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104787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548063"/>
            <a:ext cx="8229600" cy="1143000"/>
          </a:xfrm>
        </p:spPr>
        <p:txBody>
          <a:bodyPr/>
          <a:lstStyle/>
          <a:p>
            <a:r>
              <a:rPr lang="en-US" sz="3200" b="1" dirty="0"/>
              <a:t>Abstract/Summary </a:t>
            </a:r>
            <a:br>
              <a:rPr lang="en-US" sz="3200" b="1" dirty="0"/>
            </a:br>
            <a:r>
              <a:rPr lang="en-GB" sz="3200" i="1" dirty="0">
                <a:solidFill>
                  <a:srgbClr val="FF0000"/>
                </a:solidFill>
              </a:rPr>
              <a:t>(not required at Level 4)</a:t>
            </a:r>
            <a:br>
              <a:rPr lang="en-GB" sz="3200" i="1" dirty="0">
                <a:solidFill>
                  <a:srgbClr val="FF0000"/>
                </a:solidFill>
              </a:rPr>
            </a:br>
            <a:endParaRPr lang="en-US" sz="32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70007" y="1674284"/>
            <a:ext cx="8229600" cy="3916363"/>
          </a:xfrm>
        </p:spPr>
        <p:txBody>
          <a:bodyPr/>
          <a:lstStyle/>
          <a:p>
            <a:pPr eaLnBrk="1" hangingPunct="1">
              <a:defRPr/>
            </a:pPr>
            <a:r>
              <a:rPr lang="en-GB" sz="2400" dirty="0"/>
              <a:t>should briefly describe the content of the report</a:t>
            </a:r>
          </a:p>
          <a:p>
            <a:pPr eaLnBrk="1" hangingPunct="1">
              <a:defRPr/>
            </a:pPr>
            <a:r>
              <a:rPr lang="en-GB" sz="2400" dirty="0"/>
              <a:t>should cover the aims of the report, what was found and what, if any, action is called for. </a:t>
            </a:r>
          </a:p>
          <a:p>
            <a:pPr eaLnBrk="1" hangingPunct="1">
              <a:defRPr/>
            </a:pPr>
            <a:r>
              <a:rPr lang="en-GB" sz="2400" dirty="0"/>
              <a:t>about half a page in length and avoid detail or discussion; just outline the main points. </a:t>
            </a:r>
          </a:p>
          <a:p>
            <a:pPr eaLnBrk="1" hangingPunct="1">
              <a:defRPr/>
            </a:pPr>
            <a:r>
              <a:rPr lang="en-GB" sz="2400" dirty="0"/>
              <a:t>should provide the reader with a clear, helpful overview of the content of the report.</a:t>
            </a:r>
          </a:p>
          <a:p>
            <a:pPr eaLnBrk="1" hangingPunct="1">
              <a:defRPr/>
            </a:pPr>
            <a:r>
              <a:rPr lang="en-GB" sz="2400" dirty="0"/>
              <a:t>write this section </a:t>
            </a:r>
            <a:r>
              <a:rPr lang="en-GB" sz="2400" b="1" dirty="0"/>
              <a:t>after </a:t>
            </a:r>
            <a:r>
              <a:rPr lang="en-GB" sz="2400" dirty="0"/>
              <a:t>you have written the report.</a:t>
            </a:r>
            <a:endParaRPr lang="en-GB" sz="2400" spc="-1" dirty="0">
              <a:solidFill>
                <a:srgbClr val="000000"/>
              </a:solidFill>
              <a:uFill>
                <a:solidFill>
                  <a:srgbClr val="FFFFFF"/>
                </a:solidFill>
              </a:uFill>
              <a:ea typeface="DejaVu Sans"/>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2681244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548063"/>
            <a:ext cx="8229600" cy="1143000"/>
          </a:xfrm>
        </p:spPr>
        <p:txBody>
          <a:bodyPr/>
          <a:lstStyle/>
          <a:p>
            <a:r>
              <a:rPr lang="en-US" sz="3200" b="1" dirty="0"/>
              <a:t>Abstract/Summary </a:t>
            </a:r>
            <a:br>
              <a:rPr lang="en-US" sz="3200" b="1" dirty="0"/>
            </a:br>
            <a:r>
              <a:rPr lang="en-GB" sz="3200" i="1" dirty="0">
                <a:solidFill>
                  <a:srgbClr val="FF0000"/>
                </a:solidFill>
              </a:rPr>
              <a:t>(not required at Level 4)</a:t>
            </a:r>
            <a:br>
              <a:rPr lang="en-GB" sz="3200" i="1" dirty="0">
                <a:solidFill>
                  <a:srgbClr val="FF0000"/>
                </a:solidFill>
              </a:rPr>
            </a:br>
            <a:endParaRPr lang="en-US" sz="32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70007" y="1674284"/>
            <a:ext cx="8229600" cy="3916363"/>
          </a:xfrm>
        </p:spPr>
        <p:txBody>
          <a:bodyPr/>
          <a:lstStyle/>
          <a:p>
            <a:pPr marL="0" indent="0" eaLnBrk="1" hangingPunct="1">
              <a:buNone/>
              <a:defRPr/>
            </a:pPr>
            <a:r>
              <a:rPr lang="en-GB" dirty="0"/>
              <a:t>Example </a:t>
            </a:r>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pic>
        <p:nvPicPr>
          <p:cNvPr id="5" name="Picture 1">
            <a:extLst>
              <a:ext uri="{FF2B5EF4-FFF2-40B4-BE49-F238E27FC236}">
                <a16:creationId xmlns:a16="http://schemas.microsoft.com/office/drawing/2014/main" id="{7B07C0BA-8325-451E-A8E2-753000DABF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94057" y="1412776"/>
            <a:ext cx="4381500" cy="483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3803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Introduction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eaLnBrk="1" hangingPunct="1">
              <a:defRPr/>
            </a:pPr>
            <a:r>
              <a:rPr lang="en-US" sz="2400" dirty="0"/>
              <a:t>should give the context and scope of the report</a:t>
            </a:r>
          </a:p>
          <a:p>
            <a:pPr eaLnBrk="1" hangingPunct="1">
              <a:defRPr/>
            </a:pPr>
            <a:r>
              <a:rPr lang="en-US" sz="2400" dirty="0"/>
              <a:t>state your objectives clearly, define the limits of the report</a:t>
            </a:r>
          </a:p>
          <a:p>
            <a:pPr eaLnBrk="1" hangingPunct="1">
              <a:defRPr/>
            </a:pPr>
            <a:r>
              <a:rPr lang="en-US" sz="2400" dirty="0"/>
              <a:t>outline the method of enquiry - a description of research methods</a:t>
            </a:r>
          </a:p>
          <a:p>
            <a:pPr eaLnBrk="1" hangingPunct="1">
              <a:defRPr/>
            </a:pPr>
            <a:r>
              <a:rPr lang="en-US" sz="2400" dirty="0"/>
              <a:t>give a brief general background to the subject of the report</a:t>
            </a:r>
          </a:p>
          <a:p>
            <a:pPr eaLnBrk="1" hangingPunct="1">
              <a:defRPr/>
            </a:pPr>
            <a:r>
              <a:rPr lang="en-US" sz="2400" dirty="0"/>
              <a:t>indicate the proposed development.</a:t>
            </a: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162068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Methodology</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000" u="sng" dirty="0">
                <a:solidFill>
                  <a:prstClr val="black"/>
                </a:solidFill>
                <a:latin typeface="Arial"/>
                <a:ea typeface="华文细黑"/>
              </a:rPr>
              <a:t>You will only have this section if you conducted primary research</a:t>
            </a:r>
            <a:r>
              <a:rPr lang="en-GB" sz="2000" dirty="0">
                <a:solidFill>
                  <a:prstClr val="black"/>
                </a:solidFill>
                <a:latin typeface="Arial"/>
                <a:ea typeface="华文细黑"/>
              </a:rPr>
              <a:t>. If not, the title for each section of your report should reflect what the section is about.</a:t>
            </a:r>
          </a:p>
          <a:p>
            <a:pPr marL="0" lvl="0" indent="0" eaLnBrk="1" hangingPunct="1">
              <a:spcBef>
                <a:spcPct val="0"/>
              </a:spcBef>
              <a:buNone/>
              <a:defRPr/>
            </a:pPr>
            <a:endParaRPr lang="en-GB" sz="2000" dirty="0">
              <a:solidFill>
                <a:prstClr val="black"/>
              </a:solidFill>
              <a:latin typeface="Arial"/>
              <a:ea typeface="华文细黑"/>
            </a:endParaRPr>
          </a:p>
          <a:p>
            <a:pPr lvl="0" eaLnBrk="1" hangingPunct="1">
              <a:spcBef>
                <a:spcPct val="0"/>
              </a:spcBef>
              <a:defRPr/>
            </a:pPr>
            <a:r>
              <a:rPr lang="en-GB" sz="2000" dirty="0">
                <a:solidFill>
                  <a:prstClr val="black"/>
                </a:solidFill>
                <a:latin typeface="Arial"/>
                <a:ea typeface="华文细黑"/>
              </a:rPr>
              <a:t>What form did your research/enquiry take? </a:t>
            </a:r>
          </a:p>
          <a:p>
            <a:pPr lvl="0" eaLnBrk="1" hangingPunct="1">
              <a:spcBef>
                <a:spcPct val="0"/>
              </a:spcBef>
              <a:defRPr/>
            </a:pPr>
            <a:r>
              <a:rPr lang="en-GB" sz="2000" dirty="0">
                <a:solidFill>
                  <a:prstClr val="black"/>
                </a:solidFill>
                <a:latin typeface="Arial"/>
                <a:ea typeface="华文细黑"/>
              </a:rPr>
              <a:t>How did you collect your data? Did you carry out interviews or questionnaires? How did you choose the subjects for your interviews? </a:t>
            </a:r>
          </a:p>
          <a:p>
            <a:pPr lvl="0" eaLnBrk="1" hangingPunct="1">
              <a:spcBef>
                <a:spcPct val="0"/>
              </a:spcBef>
              <a:defRPr/>
            </a:pPr>
            <a:r>
              <a:rPr lang="en-GB" sz="2000" dirty="0">
                <a:solidFill>
                  <a:prstClr val="black"/>
                </a:solidFill>
                <a:latin typeface="Arial"/>
                <a:ea typeface="华文细黑"/>
              </a:rPr>
              <a:t>What measurements did you make? </a:t>
            </a:r>
          </a:p>
          <a:p>
            <a:pPr marL="0" lvl="0" indent="0" eaLnBrk="1" hangingPunct="1">
              <a:spcBef>
                <a:spcPct val="0"/>
              </a:spcBef>
              <a:buNone/>
              <a:defRPr/>
            </a:pPr>
            <a:endParaRPr lang="en-GB" sz="2000" dirty="0">
              <a:solidFill>
                <a:prstClr val="black"/>
              </a:solidFill>
              <a:latin typeface="Arial"/>
              <a:ea typeface="华文细黑"/>
            </a:endParaRPr>
          </a:p>
          <a:p>
            <a:pPr marL="0" lvl="0" indent="0" eaLnBrk="1" hangingPunct="1">
              <a:spcBef>
                <a:spcPct val="0"/>
              </a:spcBef>
              <a:buNone/>
              <a:defRPr/>
            </a:pPr>
            <a:r>
              <a:rPr lang="en-GB" sz="2000" dirty="0">
                <a:solidFill>
                  <a:prstClr val="black"/>
                </a:solidFill>
                <a:latin typeface="Arial"/>
                <a:ea typeface="华文细黑"/>
              </a:rPr>
              <a:t>You may include: a list of equipment used; explanations of procedures followed; relevant information on materials used, including sources of materials and details of any necessary preparation; reference to any problems encountered and subsequent changes in procedure.</a:t>
            </a:r>
            <a:endParaRPr lang="en-GB" sz="2000" spc="-1" dirty="0">
              <a:solidFill>
                <a:srgbClr val="000000"/>
              </a:solidFill>
              <a:uFill>
                <a:solidFill>
                  <a:srgbClr val="FFFFFF"/>
                </a:solidFill>
              </a:uFill>
              <a:latin typeface="Arial"/>
              <a:ea typeface="DejaVu Sans"/>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830779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Results / Findings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200" dirty="0">
                <a:solidFill>
                  <a:prstClr val="black"/>
                </a:solidFill>
                <a:latin typeface="Arial"/>
                <a:ea typeface="华文细黑"/>
              </a:rPr>
              <a:t>Present your findings in as simple a way as possible. The more  complicated the information looks, the more difficult it will be to interpret. There are a number of ways in which results can be presented:</a:t>
            </a:r>
          </a:p>
          <a:p>
            <a:pPr marL="0" lvl="0" indent="0" eaLnBrk="1" hangingPunct="1">
              <a:spcBef>
                <a:spcPct val="0"/>
              </a:spcBef>
              <a:buNone/>
              <a:defRPr/>
            </a:pPr>
            <a:endParaRPr lang="en-GB" sz="2200" dirty="0">
              <a:solidFill>
                <a:prstClr val="black"/>
              </a:solidFill>
              <a:latin typeface="Arial"/>
              <a:ea typeface="华文细黑"/>
            </a:endParaRPr>
          </a:p>
          <a:p>
            <a:pPr marL="0" lvl="0" indent="0" eaLnBrk="1" hangingPunct="1">
              <a:spcBef>
                <a:spcPct val="0"/>
              </a:spcBef>
              <a:buNone/>
              <a:defRPr/>
            </a:pPr>
            <a:r>
              <a:rPr lang="en-GB" sz="2200" dirty="0">
                <a:solidFill>
                  <a:prstClr val="black"/>
                </a:solidFill>
                <a:latin typeface="Arial"/>
                <a:ea typeface="华文细黑"/>
              </a:rPr>
              <a:t>• Tables, graphs, pie charts, bar charts</a:t>
            </a:r>
          </a:p>
          <a:p>
            <a:pPr marL="0" lvl="0" indent="0" eaLnBrk="1" hangingPunct="1">
              <a:spcBef>
                <a:spcPct val="0"/>
              </a:spcBef>
              <a:buNone/>
              <a:defRPr/>
            </a:pPr>
            <a:r>
              <a:rPr lang="en-GB" sz="2200" dirty="0">
                <a:solidFill>
                  <a:prstClr val="black"/>
                </a:solidFill>
                <a:latin typeface="Arial"/>
                <a:ea typeface="华文细黑"/>
              </a:rPr>
              <a:t>• Diagrams</a:t>
            </a:r>
            <a:br>
              <a:rPr lang="en-GB" sz="2200" dirty="0">
                <a:solidFill>
                  <a:prstClr val="black"/>
                </a:solidFill>
                <a:latin typeface="Arial"/>
                <a:ea typeface="华文细黑"/>
              </a:rPr>
            </a:br>
            <a:endParaRPr lang="en-GB" sz="2200" dirty="0">
              <a:solidFill>
                <a:prstClr val="black"/>
              </a:solidFill>
              <a:latin typeface="Arial"/>
              <a:ea typeface="华文细黑"/>
            </a:endParaRPr>
          </a:p>
          <a:p>
            <a:pPr marL="0" lvl="0" indent="0" eaLnBrk="1" hangingPunct="1">
              <a:spcBef>
                <a:spcPct val="0"/>
              </a:spcBef>
              <a:buNone/>
              <a:defRPr/>
            </a:pPr>
            <a:r>
              <a:rPr lang="en-GB" sz="2200" dirty="0">
                <a:solidFill>
                  <a:prstClr val="black"/>
                </a:solidFill>
                <a:latin typeface="Arial"/>
                <a:ea typeface="华文细黑"/>
              </a:rPr>
              <a:t>Present your results in a logical order without comment. Discussion of your results should take place in the main body </a:t>
            </a:r>
            <a:r>
              <a:rPr lang="en-GB" sz="2200" b="1" dirty="0">
                <a:solidFill>
                  <a:prstClr val="black"/>
                </a:solidFill>
                <a:latin typeface="Arial"/>
                <a:ea typeface="华文细黑"/>
              </a:rPr>
              <a:t>(discussion) </a:t>
            </a:r>
            <a:r>
              <a:rPr lang="en-GB" sz="2200" dirty="0">
                <a:solidFill>
                  <a:prstClr val="black"/>
                </a:solidFill>
                <a:latin typeface="Arial"/>
                <a:ea typeface="华文细黑"/>
              </a:rPr>
              <a:t>of the report.</a:t>
            </a:r>
          </a:p>
          <a:p>
            <a:pPr marL="0" lvl="0" indent="0" eaLnBrk="1" hangingPunct="1">
              <a:spcBef>
                <a:spcPct val="0"/>
              </a:spcBef>
              <a:buNone/>
              <a:defRPr/>
            </a:pPr>
            <a:endParaRPr lang="en-GB" sz="1800" dirty="0">
              <a:solidFill>
                <a:srgbClr val="FF0000"/>
              </a:solidFill>
              <a:latin typeface="Arial"/>
              <a:ea typeface="华文细黑"/>
            </a:endParaRPr>
          </a:p>
          <a:p>
            <a:pPr marL="0" lvl="0" indent="0" eaLnBrk="1" hangingPunct="1">
              <a:spcBef>
                <a:spcPct val="0"/>
              </a:spcBef>
              <a:buNone/>
              <a:defRPr/>
            </a:pPr>
            <a:r>
              <a:rPr lang="en-GB" sz="1800" dirty="0">
                <a:solidFill>
                  <a:srgbClr val="FF0000"/>
                </a:solidFill>
                <a:latin typeface="Arial"/>
                <a:ea typeface="华文细黑"/>
              </a:rPr>
              <a:t>Again, </a:t>
            </a:r>
            <a:r>
              <a:rPr lang="en-US" sz="1800" dirty="0">
                <a:solidFill>
                  <a:srgbClr val="FF0000"/>
                </a:solidFill>
                <a:latin typeface="Arial"/>
                <a:ea typeface="华文细黑"/>
              </a:rPr>
              <a:t>you will only have this section if you conducted primary research. If not, the title for each section of your report should reflect what the section is about.</a:t>
            </a:r>
            <a:endParaRPr lang="en-GB" sz="1800" dirty="0">
              <a:solidFill>
                <a:srgbClr val="FF0000"/>
              </a:solidFill>
              <a:latin typeface="Arial"/>
              <a:ea typeface="华文细黑"/>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1769664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Discussion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400" dirty="0">
                <a:solidFill>
                  <a:prstClr val="black"/>
                </a:solidFill>
                <a:latin typeface="Arial"/>
                <a:ea typeface="华文细黑"/>
              </a:rPr>
              <a:t>This is the section where you can analyse and interpret</a:t>
            </a:r>
          </a:p>
          <a:p>
            <a:pPr marL="0" lvl="0" indent="0" eaLnBrk="1" hangingPunct="1">
              <a:spcBef>
                <a:spcPct val="0"/>
              </a:spcBef>
              <a:buNone/>
              <a:defRPr/>
            </a:pPr>
            <a:r>
              <a:rPr lang="en-GB" sz="2400" dirty="0">
                <a:solidFill>
                  <a:prstClr val="black"/>
                </a:solidFill>
                <a:latin typeface="Arial"/>
                <a:ea typeface="华文细黑"/>
              </a:rPr>
              <a:t>your results drawing from the information which you have collected, explaining its significance.</a:t>
            </a:r>
          </a:p>
          <a:p>
            <a:pPr marL="0" lvl="0" indent="0" eaLnBrk="1" hangingPunct="1">
              <a:spcBef>
                <a:spcPct val="0"/>
              </a:spcBef>
              <a:buNone/>
              <a:defRPr/>
            </a:pPr>
            <a:endParaRPr lang="en-GB" sz="2400" dirty="0">
              <a:solidFill>
                <a:prstClr val="black"/>
              </a:solidFill>
              <a:latin typeface="Arial"/>
              <a:ea typeface="华文细黑"/>
            </a:endParaRPr>
          </a:p>
          <a:p>
            <a:pPr lvl="0" eaLnBrk="1" hangingPunct="1">
              <a:spcBef>
                <a:spcPct val="0"/>
              </a:spcBef>
              <a:defRPr/>
            </a:pPr>
            <a:r>
              <a:rPr lang="en-GB" sz="2400" dirty="0">
                <a:solidFill>
                  <a:prstClr val="black"/>
                </a:solidFill>
                <a:latin typeface="Arial"/>
                <a:ea typeface="华文细黑"/>
              </a:rPr>
              <a:t>Identify important issues and suggest explanations</a:t>
            </a:r>
          </a:p>
          <a:p>
            <a:pPr marL="0" lvl="0" indent="0" eaLnBrk="1" hangingPunct="1">
              <a:spcBef>
                <a:spcPct val="0"/>
              </a:spcBef>
              <a:buNone/>
              <a:defRPr/>
            </a:pPr>
            <a:r>
              <a:rPr lang="en-GB" sz="2400" dirty="0">
                <a:solidFill>
                  <a:prstClr val="black"/>
                </a:solidFill>
                <a:latin typeface="Arial"/>
                <a:ea typeface="华文细黑"/>
              </a:rPr>
              <a:t>    for your findings.</a:t>
            </a:r>
          </a:p>
          <a:p>
            <a:pPr marL="0" lvl="0" indent="0" eaLnBrk="1" hangingPunct="1">
              <a:spcBef>
                <a:spcPct val="0"/>
              </a:spcBef>
              <a:buNone/>
              <a:defRPr/>
            </a:pPr>
            <a:endParaRPr lang="en-GB" sz="2400" dirty="0">
              <a:solidFill>
                <a:prstClr val="black"/>
              </a:solidFill>
              <a:latin typeface="Arial"/>
              <a:ea typeface="华文细黑"/>
            </a:endParaRPr>
          </a:p>
          <a:p>
            <a:pPr lvl="0" eaLnBrk="1" hangingPunct="1">
              <a:spcBef>
                <a:spcPct val="0"/>
              </a:spcBef>
              <a:defRPr/>
            </a:pPr>
            <a:r>
              <a:rPr lang="en-GB" sz="2400" dirty="0">
                <a:solidFill>
                  <a:prstClr val="black"/>
                </a:solidFill>
                <a:latin typeface="Arial"/>
                <a:ea typeface="华文细黑"/>
              </a:rPr>
              <a:t>Outline any problems encountered and try and present a balanced view.</a:t>
            </a:r>
            <a:endParaRPr lang="en-GB" sz="2200" dirty="0">
              <a:solidFill>
                <a:prstClr val="black"/>
              </a:solidFill>
              <a:latin typeface="Arial"/>
              <a:ea typeface="华文细黑"/>
            </a:endParaRPr>
          </a:p>
          <a:p>
            <a:pPr marL="0" lvl="0" indent="0" eaLnBrk="1" hangingPunct="1">
              <a:spcBef>
                <a:spcPct val="0"/>
              </a:spcBef>
              <a:buNone/>
              <a:defRPr/>
            </a:pPr>
            <a:endParaRPr lang="en-US" sz="1800" dirty="0">
              <a:solidFill>
                <a:srgbClr val="FF0000"/>
              </a:solidFill>
              <a:latin typeface="Arial"/>
              <a:ea typeface="华文细黑"/>
            </a:endParaRPr>
          </a:p>
          <a:p>
            <a:pPr marL="0" lvl="0" indent="0" eaLnBrk="1" hangingPunct="1">
              <a:spcBef>
                <a:spcPct val="0"/>
              </a:spcBef>
              <a:buNone/>
              <a:defRPr/>
            </a:pPr>
            <a:r>
              <a:rPr lang="en-US" sz="1800" dirty="0">
                <a:solidFill>
                  <a:srgbClr val="FF0000"/>
                </a:solidFill>
                <a:latin typeface="Arial"/>
                <a:ea typeface="华文细黑"/>
              </a:rPr>
              <a:t>Only consider this section if you conducted primary research. If not, the title for each section of your report should reflect what the section is about.</a:t>
            </a:r>
            <a:endParaRPr lang="en-GB" sz="1800" dirty="0">
              <a:solidFill>
                <a:srgbClr val="FF0000"/>
              </a:solidFill>
              <a:latin typeface="Arial"/>
              <a:ea typeface="华文细黑"/>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41690114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Conclusion and recommendations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lvl="0" eaLnBrk="1" hangingPunct="1">
              <a:spcBef>
                <a:spcPct val="0"/>
              </a:spcBef>
              <a:defRPr/>
            </a:pPr>
            <a:r>
              <a:rPr lang="en-GB" sz="2400" dirty="0">
                <a:solidFill>
                  <a:prstClr val="black"/>
                </a:solidFill>
                <a:latin typeface="Arial"/>
                <a:ea typeface="华文细黑"/>
              </a:rPr>
              <a:t>show the overall significance of what has been covered. </a:t>
            </a:r>
          </a:p>
          <a:p>
            <a:pPr lvl="0" eaLnBrk="1" hangingPunct="1">
              <a:spcBef>
                <a:spcPct val="0"/>
              </a:spcBef>
              <a:defRPr/>
            </a:pPr>
            <a:endParaRPr lang="en-GB" sz="2400" dirty="0">
              <a:solidFill>
                <a:prstClr val="black"/>
              </a:solidFill>
              <a:latin typeface="Arial"/>
              <a:ea typeface="华文细黑"/>
            </a:endParaRPr>
          </a:p>
          <a:p>
            <a:pPr lvl="0" eaLnBrk="1" hangingPunct="1">
              <a:spcBef>
                <a:spcPct val="0"/>
              </a:spcBef>
              <a:defRPr/>
            </a:pPr>
            <a:r>
              <a:rPr lang="en-GB" sz="2400" dirty="0">
                <a:solidFill>
                  <a:prstClr val="black"/>
                </a:solidFill>
                <a:latin typeface="Arial"/>
                <a:ea typeface="华文细黑"/>
              </a:rPr>
              <a:t>you may want to remind the reader of the most important points that have been made in the report or highlight what you consider to be the most central issues or findings. </a:t>
            </a:r>
          </a:p>
          <a:p>
            <a:pPr lvl="0" eaLnBrk="1" hangingPunct="1">
              <a:spcBef>
                <a:spcPct val="0"/>
              </a:spcBef>
              <a:defRPr/>
            </a:pPr>
            <a:endParaRPr lang="en-GB" sz="2400" dirty="0">
              <a:solidFill>
                <a:prstClr val="black"/>
              </a:solidFill>
              <a:latin typeface="Arial"/>
              <a:ea typeface="华文细黑"/>
            </a:endParaRPr>
          </a:p>
          <a:p>
            <a:pPr lvl="0" eaLnBrk="1" hangingPunct="1">
              <a:spcBef>
                <a:spcPct val="0"/>
              </a:spcBef>
              <a:defRPr/>
            </a:pPr>
            <a:r>
              <a:rPr lang="en-GB" sz="2400" dirty="0">
                <a:solidFill>
                  <a:prstClr val="black"/>
                </a:solidFill>
                <a:latin typeface="Arial"/>
                <a:ea typeface="华文细黑"/>
              </a:rPr>
              <a:t>no new material should be introduced in the conclusion. </a:t>
            </a:r>
            <a:endParaRPr lang="en-GB" sz="2200" dirty="0">
              <a:solidFill>
                <a:prstClr val="black"/>
              </a:solidFill>
              <a:latin typeface="Arial"/>
              <a:ea typeface="华文细黑"/>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541102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Reference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200" dirty="0">
                <a:solidFill>
                  <a:prstClr val="black"/>
                </a:solidFill>
                <a:latin typeface="Arial"/>
                <a:ea typeface="华文细黑"/>
              </a:rPr>
              <a:t>It is important that you give precise details of all the work by other authors which has been referred to within the report. Details should include :</a:t>
            </a:r>
          </a:p>
          <a:p>
            <a:pPr marL="0" lvl="0" indent="0" eaLnBrk="1" hangingPunct="1">
              <a:spcBef>
                <a:spcPct val="0"/>
              </a:spcBef>
              <a:buNone/>
              <a:defRPr/>
            </a:pPr>
            <a:endParaRPr lang="en-GB" sz="2200" dirty="0">
              <a:solidFill>
                <a:prstClr val="black"/>
              </a:solidFill>
              <a:latin typeface="Arial"/>
              <a:ea typeface="华文细黑"/>
            </a:endParaRPr>
          </a:p>
          <a:p>
            <a:pPr marL="0" lvl="0" indent="0" eaLnBrk="1" hangingPunct="1">
              <a:spcBef>
                <a:spcPct val="0"/>
              </a:spcBef>
              <a:buNone/>
              <a:defRPr/>
            </a:pPr>
            <a:r>
              <a:rPr lang="en-GB" sz="2000" b="1" dirty="0">
                <a:solidFill>
                  <a:prstClr val="black"/>
                </a:solidFill>
                <a:latin typeface="Arial"/>
                <a:ea typeface="华文细黑"/>
              </a:rPr>
              <a:t>• author’s name and initials</a:t>
            </a:r>
          </a:p>
          <a:p>
            <a:pPr marL="0" lvl="0" indent="0" eaLnBrk="1" hangingPunct="1">
              <a:spcBef>
                <a:spcPct val="0"/>
              </a:spcBef>
              <a:buNone/>
              <a:defRPr/>
            </a:pPr>
            <a:r>
              <a:rPr lang="en-GB" sz="2000" b="1" dirty="0">
                <a:solidFill>
                  <a:prstClr val="black"/>
                </a:solidFill>
                <a:latin typeface="Arial"/>
                <a:ea typeface="华文细黑"/>
              </a:rPr>
              <a:t>• date of publication</a:t>
            </a:r>
          </a:p>
          <a:p>
            <a:pPr marL="0" lvl="0" indent="0" eaLnBrk="1" hangingPunct="1">
              <a:spcBef>
                <a:spcPct val="0"/>
              </a:spcBef>
              <a:buNone/>
              <a:defRPr/>
            </a:pPr>
            <a:r>
              <a:rPr lang="en-GB" sz="2000" b="1" dirty="0">
                <a:solidFill>
                  <a:prstClr val="black"/>
                </a:solidFill>
                <a:latin typeface="Arial"/>
                <a:ea typeface="华文细黑"/>
              </a:rPr>
              <a:t>• title of the book, paper or journal</a:t>
            </a:r>
          </a:p>
          <a:p>
            <a:pPr marL="0" lvl="0" indent="0" eaLnBrk="1" hangingPunct="1">
              <a:spcBef>
                <a:spcPct val="0"/>
              </a:spcBef>
              <a:buNone/>
              <a:defRPr/>
            </a:pPr>
            <a:r>
              <a:rPr lang="en-GB" sz="2000" b="1" dirty="0">
                <a:solidFill>
                  <a:prstClr val="black"/>
                </a:solidFill>
                <a:latin typeface="Arial"/>
                <a:ea typeface="华文细黑"/>
              </a:rPr>
              <a:t>• publisher</a:t>
            </a:r>
          </a:p>
          <a:p>
            <a:pPr marL="0" lvl="0" indent="0" eaLnBrk="1" hangingPunct="1">
              <a:spcBef>
                <a:spcPct val="0"/>
              </a:spcBef>
              <a:buNone/>
              <a:defRPr/>
            </a:pPr>
            <a:r>
              <a:rPr lang="en-GB" sz="2000" b="1" dirty="0">
                <a:solidFill>
                  <a:prstClr val="black"/>
                </a:solidFill>
                <a:latin typeface="Arial"/>
                <a:ea typeface="华文细黑"/>
              </a:rPr>
              <a:t>• place of publication</a:t>
            </a:r>
          </a:p>
          <a:p>
            <a:pPr marL="0" lvl="0" indent="0" eaLnBrk="1" hangingPunct="1">
              <a:spcBef>
                <a:spcPct val="0"/>
              </a:spcBef>
              <a:buNone/>
              <a:defRPr/>
            </a:pPr>
            <a:r>
              <a:rPr lang="en-GB" sz="2000" b="1" dirty="0">
                <a:solidFill>
                  <a:prstClr val="black"/>
                </a:solidFill>
                <a:latin typeface="Arial"/>
                <a:ea typeface="华文细黑"/>
              </a:rPr>
              <a:t>• page numbers</a:t>
            </a:r>
          </a:p>
          <a:p>
            <a:pPr marL="0" lvl="0" indent="0" eaLnBrk="1" hangingPunct="1">
              <a:spcBef>
                <a:spcPct val="0"/>
              </a:spcBef>
              <a:buNone/>
              <a:defRPr/>
            </a:pPr>
            <a:r>
              <a:rPr lang="en-GB" sz="2000" b="1" dirty="0">
                <a:solidFill>
                  <a:prstClr val="black"/>
                </a:solidFill>
                <a:latin typeface="Arial"/>
                <a:ea typeface="华文细黑"/>
              </a:rPr>
              <a:t>• details of the journal volume in which the article has  appeared.</a:t>
            </a:r>
          </a:p>
          <a:p>
            <a:pPr marL="0" lvl="0" indent="0" eaLnBrk="1" hangingPunct="1">
              <a:spcBef>
                <a:spcPct val="0"/>
              </a:spcBef>
              <a:buNone/>
              <a:defRPr/>
            </a:pPr>
            <a:endParaRPr lang="en-GB" sz="2200" dirty="0">
              <a:solidFill>
                <a:prstClr val="black"/>
              </a:solidFill>
              <a:latin typeface="Arial"/>
              <a:ea typeface="华文细黑"/>
            </a:endParaRPr>
          </a:p>
          <a:p>
            <a:pPr marL="0" lvl="0" indent="0" eaLnBrk="1" hangingPunct="1">
              <a:spcBef>
                <a:spcPct val="0"/>
              </a:spcBef>
              <a:buNone/>
              <a:defRPr/>
            </a:pPr>
            <a:r>
              <a:rPr lang="en-GB" sz="2200" dirty="0">
                <a:solidFill>
                  <a:prstClr val="black"/>
                </a:solidFill>
                <a:latin typeface="Arial"/>
                <a:ea typeface="华文细黑"/>
              </a:rPr>
              <a:t>References should be listed in alphabetical order of</a:t>
            </a:r>
          </a:p>
          <a:p>
            <a:pPr marL="0" lvl="0" indent="0" eaLnBrk="1" hangingPunct="1">
              <a:spcBef>
                <a:spcPct val="0"/>
              </a:spcBef>
              <a:buNone/>
              <a:defRPr/>
            </a:pPr>
            <a:r>
              <a:rPr lang="en-GB" sz="2200" dirty="0">
                <a:solidFill>
                  <a:prstClr val="black"/>
                </a:solidFill>
                <a:latin typeface="Arial"/>
                <a:ea typeface="华文细黑"/>
              </a:rPr>
              <a:t>the authors' names</a:t>
            </a:r>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17249639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Appendices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400" dirty="0">
                <a:solidFill>
                  <a:prstClr val="black"/>
                </a:solidFill>
                <a:latin typeface="Arial"/>
                <a:ea typeface="华文细黑"/>
              </a:rPr>
              <a:t>An appendix contains additional information related to the report but which is not essential to the main findings. </a:t>
            </a:r>
          </a:p>
          <a:p>
            <a:pPr marL="0" lvl="0" indent="0" eaLnBrk="1" hangingPunct="1">
              <a:spcBef>
                <a:spcPct val="0"/>
              </a:spcBef>
              <a:buNone/>
              <a:defRPr/>
            </a:pPr>
            <a:endParaRPr lang="en-GB" sz="2400" dirty="0">
              <a:solidFill>
                <a:prstClr val="black"/>
              </a:solidFill>
              <a:latin typeface="Arial"/>
              <a:ea typeface="华文细黑"/>
            </a:endParaRPr>
          </a:p>
          <a:p>
            <a:pPr marL="0" lvl="0" indent="0" eaLnBrk="1" hangingPunct="1">
              <a:spcBef>
                <a:spcPct val="0"/>
              </a:spcBef>
              <a:buNone/>
              <a:defRPr/>
            </a:pPr>
            <a:r>
              <a:rPr lang="en-GB" sz="2400" dirty="0">
                <a:solidFill>
                  <a:prstClr val="black"/>
                </a:solidFill>
                <a:latin typeface="Arial"/>
                <a:ea typeface="华文细黑"/>
              </a:rPr>
              <a:t>This can be consulted if the reader wishes but the report should not depend on this. </a:t>
            </a:r>
          </a:p>
          <a:p>
            <a:pPr marL="0" lvl="0" indent="0" eaLnBrk="1" hangingPunct="1">
              <a:spcBef>
                <a:spcPct val="0"/>
              </a:spcBef>
              <a:buNone/>
              <a:defRPr/>
            </a:pPr>
            <a:endParaRPr lang="en-GB" sz="2400" dirty="0">
              <a:solidFill>
                <a:prstClr val="black"/>
              </a:solidFill>
              <a:latin typeface="Arial"/>
              <a:ea typeface="华文细黑"/>
            </a:endParaRPr>
          </a:p>
          <a:p>
            <a:pPr marL="0" lvl="0" indent="0" eaLnBrk="1" hangingPunct="1">
              <a:spcBef>
                <a:spcPct val="0"/>
              </a:spcBef>
              <a:buNone/>
              <a:defRPr/>
            </a:pPr>
            <a:r>
              <a:rPr lang="en-GB" sz="2400" dirty="0">
                <a:solidFill>
                  <a:prstClr val="black"/>
                </a:solidFill>
                <a:latin typeface="Arial"/>
                <a:ea typeface="华文细黑"/>
              </a:rPr>
              <a:t>You could include:</a:t>
            </a:r>
          </a:p>
          <a:p>
            <a:pPr lvl="0" eaLnBrk="1" hangingPunct="1">
              <a:spcBef>
                <a:spcPct val="0"/>
              </a:spcBef>
              <a:defRPr/>
            </a:pPr>
            <a:r>
              <a:rPr lang="en-GB" sz="2400" dirty="0">
                <a:solidFill>
                  <a:prstClr val="black"/>
                </a:solidFill>
                <a:latin typeface="Arial"/>
                <a:ea typeface="华文细黑"/>
              </a:rPr>
              <a:t>details of interview questions</a:t>
            </a:r>
          </a:p>
          <a:p>
            <a:pPr lvl="0" eaLnBrk="1" hangingPunct="1">
              <a:spcBef>
                <a:spcPct val="0"/>
              </a:spcBef>
              <a:defRPr/>
            </a:pPr>
            <a:r>
              <a:rPr lang="en-GB" sz="2400" dirty="0">
                <a:solidFill>
                  <a:prstClr val="black"/>
                </a:solidFill>
                <a:latin typeface="Arial"/>
                <a:ea typeface="华文细黑"/>
              </a:rPr>
              <a:t>statistical data</a:t>
            </a:r>
          </a:p>
          <a:p>
            <a:pPr lvl="0" eaLnBrk="1" hangingPunct="1">
              <a:spcBef>
                <a:spcPct val="0"/>
              </a:spcBef>
              <a:defRPr/>
            </a:pPr>
            <a:r>
              <a:rPr lang="en-GB" sz="2400" dirty="0">
                <a:solidFill>
                  <a:prstClr val="black"/>
                </a:solidFill>
                <a:latin typeface="Arial"/>
                <a:ea typeface="华文细黑"/>
              </a:rPr>
              <a:t>a glossary of terms</a:t>
            </a:r>
          </a:p>
          <a:p>
            <a:pPr lvl="0" eaLnBrk="1" hangingPunct="1">
              <a:spcBef>
                <a:spcPct val="0"/>
              </a:spcBef>
              <a:defRPr/>
            </a:pPr>
            <a:r>
              <a:rPr lang="en-GB" sz="2400" dirty="0">
                <a:solidFill>
                  <a:prstClr val="black"/>
                </a:solidFill>
                <a:latin typeface="Arial"/>
                <a:ea typeface="华文细黑"/>
              </a:rPr>
              <a:t>other information which may be useful for the reader.</a:t>
            </a:r>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3369372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Report Writing</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391867" lvl="0" indent="-293247" eaLnBrk="1" hangingPunct="1">
              <a:spcBef>
                <a:spcPct val="0"/>
              </a:spcBef>
              <a:buClr>
                <a:srgbClr val="000000"/>
              </a:buClr>
              <a:buSzPct val="45000"/>
              <a:buFont typeface="Wingdings" charset="2"/>
              <a:buChar char=""/>
              <a:defRPr/>
            </a:pPr>
            <a:r>
              <a:rPr lang="en-GB" sz="2000" spc="-1" dirty="0">
                <a:solidFill>
                  <a:srgbClr val="000000"/>
                </a:solidFill>
                <a:uFill>
                  <a:solidFill>
                    <a:srgbClr val="FFFFFF"/>
                  </a:solidFill>
                </a:uFill>
                <a:latin typeface="Arial"/>
                <a:ea typeface="DejaVu Sans"/>
              </a:rPr>
              <a:t>You should then break down the main points into separate sections, using sub-sections within each point where this helps to clarify the information.</a:t>
            </a:r>
          </a:p>
          <a:p>
            <a:pPr marL="391867" lvl="0" indent="-293247" eaLnBrk="1" hangingPunct="1">
              <a:spcBef>
                <a:spcPct val="0"/>
              </a:spcBef>
              <a:buClr>
                <a:srgbClr val="000000"/>
              </a:buClr>
              <a:buSzPct val="45000"/>
              <a:buFont typeface="Wingdings" charset="2"/>
              <a:buChar char=""/>
              <a:defRPr/>
            </a:pPr>
            <a:endParaRPr lang="en-GB" sz="2000" spc="-1" dirty="0">
              <a:solidFill>
                <a:srgbClr val="000000"/>
              </a:solidFill>
              <a:uFill>
                <a:solidFill>
                  <a:srgbClr val="FFFFFF"/>
                </a:solidFill>
              </a:uFill>
              <a:latin typeface="Arial"/>
              <a:ea typeface="DejaVu Sans"/>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Most reports have a progressive numbering system. The most common system is the decimal notation system. </a:t>
            </a:r>
          </a:p>
          <a:p>
            <a:pPr marL="391867" lvl="0" indent="-293247" eaLnBrk="1" hangingPunct="1">
              <a:spcBef>
                <a:spcPct val="0"/>
              </a:spcBef>
              <a:buClr>
                <a:srgbClr val="000000"/>
              </a:buClr>
              <a:buSzPct val="45000"/>
              <a:buFont typeface="Wingdings" charset="2"/>
              <a:buChar char=""/>
              <a:defRPr/>
            </a:pPr>
            <a:endParaRPr lang="en-GB" sz="2000" dirty="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The main sections are given single </a:t>
            </a:r>
            <a:r>
              <a:rPr lang="en-GB" sz="2000" dirty="0" err="1">
                <a:solidFill>
                  <a:prstClr val="black"/>
                </a:solidFill>
                <a:latin typeface="Arial"/>
                <a:ea typeface="华文细黑"/>
              </a:rPr>
              <a:t>arabic</a:t>
            </a:r>
            <a:r>
              <a:rPr lang="en-GB" sz="2000" dirty="0">
                <a:solidFill>
                  <a:prstClr val="black"/>
                </a:solidFill>
                <a:latin typeface="Arial"/>
                <a:ea typeface="华文细黑"/>
              </a:rPr>
              <a:t> numbers - 1, 2, 3 and so on.</a:t>
            </a:r>
          </a:p>
          <a:p>
            <a:pPr marL="391867" lvl="0" indent="-293247" eaLnBrk="1" hangingPunct="1">
              <a:spcBef>
                <a:spcPct val="0"/>
              </a:spcBef>
              <a:buClr>
                <a:srgbClr val="000000"/>
              </a:buClr>
              <a:buSzPct val="45000"/>
              <a:buFont typeface="Wingdings" charset="2"/>
              <a:buChar char=""/>
              <a:defRPr/>
            </a:pPr>
            <a:endParaRPr lang="en-GB" sz="2000" dirty="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Sub-sections are given a decimal number - 1.1, 1.2, 1.3 and so on.</a:t>
            </a:r>
          </a:p>
          <a:p>
            <a:pPr marL="391867" lvl="0" indent="-293247" eaLnBrk="1" hangingPunct="1">
              <a:spcBef>
                <a:spcPct val="0"/>
              </a:spcBef>
              <a:buClr>
                <a:srgbClr val="000000"/>
              </a:buClr>
              <a:buSzPct val="45000"/>
              <a:buFont typeface="Wingdings" charset="2"/>
              <a:buChar char=""/>
              <a:defRPr/>
            </a:pPr>
            <a:endParaRPr lang="en-GB" sz="2000" dirty="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Sub-sections can be further divided into - 1.1.1, 1.1.2, 1.1.3 and so on.</a:t>
            </a:r>
            <a:endParaRPr lang="en-GB" sz="2000" spc="-1" dirty="0">
              <a:solidFill>
                <a:srgbClr val="000000"/>
              </a:solidFill>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42479625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Report Writing</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98620" lvl="0" indent="0" eaLnBrk="1" hangingPunct="1">
              <a:spcBef>
                <a:spcPct val="0"/>
              </a:spcBef>
              <a:buClr>
                <a:srgbClr val="000000"/>
              </a:buClr>
              <a:buSzPct val="45000"/>
              <a:buNone/>
              <a:defRPr/>
            </a:pPr>
            <a:r>
              <a:rPr lang="en-GB" sz="2000" dirty="0">
                <a:solidFill>
                  <a:prstClr val="black"/>
                </a:solidFill>
                <a:latin typeface="Arial"/>
                <a:ea typeface="华文细黑"/>
              </a:rPr>
              <a:t>An example structure would look as follows</a:t>
            </a:r>
            <a:endParaRPr lang="en-GB" sz="2000" spc="-1" dirty="0">
              <a:solidFill>
                <a:srgbClr val="000000"/>
              </a:solidFill>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pic>
        <p:nvPicPr>
          <p:cNvPr id="5" name="Picture 1">
            <a:extLst>
              <a:ext uri="{FF2B5EF4-FFF2-40B4-BE49-F238E27FC236}">
                <a16:creationId xmlns:a16="http://schemas.microsoft.com/office/drawing/2014/main" id="{3A9604D5-84EB-4B9B-A4CE-61AEBAB83BE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1648995"/>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6076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Example</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1 Introduction</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For many European companies, last year was an extremely difficult and challenging year …</a:t>
            </a: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2 Review of European Activities</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2.1 Trading conditions</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For the whole of the year, we continued trading against a background of …</a:t>
            </a: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2.2 Profitability</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Despite the growth of competitors, our profitability increased from …</a:t>
            </a: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3 Capital Expenditure</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Group capital expenditure was higher than ever before …</a:t>
            </a: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4 Conclusion</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In the coming year we need to ... </a:t>
            </a: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14773141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Reference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eaLnBrk="1" hangingPunct="1">
              <a:spcBef>
                <a:spcPct val="0"/>
              </a:spcBef>
            </a:pPr>
            <a:r>
              <a:rPr lang="en-GB" altLang="en-US" sz="1800" dirty="0" err="1">
                <a:solidFill>
                  <a:prstClr val="black"/>
                </a:solidFill>
                <a:latin typeface="Arial"/>
                <a:ea typeface="华文细黑"/>
              </a:rPr>
              <a:t>Gravett</a:t>
            </a:r>
            <a:r>
              <a:rPr lang="en-GB" altLang="en-US" sz="1800" dirty="0">
                <a:solidFill>
                  <a:prstClr val="black"/>
                </a:solidFill>
                <a:latin typeface="Arial"/>
                <a:ea typeface="华文细黑"/>
              </a:rPr>
              <a:t>, S. (1998) </a:t>
            </a:r>
            <a:r>
              <a:rPr lang="en-GB" altLang="en-US" sz="1800" i="1" dirty="0">
                <a:solidFill>
                  <a:prstClr val="black"/>
                </a:solidFill>
                <a:latin typeface="Arial"/>
                <a:ea typeface="华文细黑"/>
              </a:rPr>
              <a:t>The Right Way to Write Reports</a:t>
            </a:r>
            <a:r>
              <a:rPr lang="en-GB" altLang="en-US" sz="1800" dirty="0">
                <a:solidFill>
                  <a:prstClr val="black"/>
                </a:solidFill>
                <a:latin typeface="Arial"/>
                <a:ea typeface="华文细黑"/>
              </a:rPr>
              <a:t>, Kingswood: Right Way</a:t>
            </a:r>
          </a:p>
          <a:p>
            <a:pPr eaLnBrk="1" hangingPunct="1">
              <a:spcBef>
                <a:spcPct val="0"/>
              </a:spcBef>
            </a:pPr>
            <a:r>
              <a:rPr lang="en-GB" altLang="en-US" sz="1800" dirty="0">
                <a:solidFill>
                  <a:prstClr val="black"/>
                </a:solidFill>
                <a:latin typeface="Arial"/>
                <a:ea typeface="华文细黑"/>
              </a:rPr>
              <a:t>Heritage, K. (1997) </a:t>
            </a:r>
            <a:r>
              <a:rPr lang="en-GB" altLang="en-US" sz="1800" i="1" dirty="0">
                <a:solidFill>
                  <a:prstClr val="black"/>
                </a:solidFill>
                <a:latin typeface="Arial"/>
                <a:ea typeface="华文细黑"/>
              </a:rPr>
              <a:t>Report Writing in a Week</a:t>
            </a:r>
            <a:r>
              <a:rPr lang="en-GB" altLang="en-US" sz="1800" dirty="0">
                <a:solidFill>
                  <a:prstClr val="black"/>
                </a:solidFill>
                <a:latin typeface="Arial"/>
                <a:ea typeface="华文细黑"/>
              </a:rPr>
              <a:t>, London: Hodder &amp; Stoughton</a:t>
            </a:r>
          </a:p>
          <a:p>
            <a:pPr eaLnBrk="1" hangingPunct="1">
              <a:spcBef>
                <a:spcPct val="0"/>
              </a:spcBef>
            </a:pPr>
            <a:r>
              <a:rPr lang="en-GB" sz="1800" dirty="0">
                <a:solidFill>
                  <a:prstClr val="black"/>
                </a:solidFill>
                <a:latin typeface="Arial"/>
                <a:ea typeface="华文细黑"/>
              </a:rPr>
              <a:t>Higher Education Academy  ‘Writing Reports’</a:t>
            </a:r>
          </a:p>
          <a:p>
            <a:pPr marL="0" indent="0" eaLnBrk="1" hangingPunct="1">
              <a:spcBef>
                <a:spcPct val="0"/>
              </a:spcBef>
              <a:buNone/>
              <a:defRPr/>
            </a:pPr>
            <a:r>
              <a:rPr lang="en-GB" sz="1800" u="sng" dirty="0">
                <a:solidFill>
                  <a:prstClr val="black"/>
                </a:solidFill>
                <a:latin typeface="Arial"/>
                <a:ea typeface="华文细黑"/>
                <a:hlinkClick r:id="rId2">
                  <a:extLst>
                    <a:ext uri="{A12FA001-AC4F-418D-AE19-62706E023703}">
                      <ahyp:hlinkClr xmlns:ahyp="http://schemas.microsoft.com/office/drawing/2018/hyperlinkcolor" val="tx"/>
                    </a:ext>
                  </a:extLst>
                </a:hlinkClick>
              </a:rPr>
              <a:t>http://www.heacademy.ac.uk/assets/hlst/documents/heinfe_exchange/blended_learning_pdp_materials/5_reportwriting.pdf</a:t>
            </a:r>
            <a:r>
              <a:rPr lang="en-GB" sz="1800" u="sng" dirty="0">
                <a:solidFill>
                  <a:prstClr val="black"/>
                </a:solidFill>
                <a:latin typeface="Arial"/>
                <a:ea typeface="华文细黑"/>
              </a:rPr>
              <a:t> </a:t>
            </a:r>
            <a:r>
              <a:rPr lang="en-GB" sz="1800" dirty="0">
                <a:solidFill>
                  <a:prstClr val="black"/>
                </a:solidFill>
                <a:latin typeface="Arial"/>
                <a:ea typeface="华文细黑"/>
              </a:rPr>
              <a:t> (accessed 13 January 2015)</a:t>
            </a:r>
          </a:p>
          <a:p>
            <a:pPr eaLnBrk="1" hangingPunct="1">
              <a:spcBef>
                <a:spcPct val="0"/>
              </a:spcBef>
            </a:pPr>
            <a:r>
              <a:rPr lang="en-GB" altLang="en-US" sz="1800" dirty="0">
                <a:solidFill>
                  <a:prstClr val="black"/>
                </a:solidFill>
                <a:latin typeface="Arial"/>
                <a:ea typeface="华文细黑"/>
              </a:rPr>
              <a:t>Robinson, Z., </a:t>
            </a:r>
            <a:r>
              <a:rPr lang="en-GB" altLang="en-US" sz="1800" dirty="0" err="1">
                <a:solidFill>
                  <a:prstClr val="black"/>
                </a:solidFill>
                <a:latin typeface="Arial"/>
                <a:ea typeface="华文细黑"/>
              </a:rPr>
              <a:t>Pedley</a:t>
            </a:r>
            <a:r>
              <a:rPr lang="en-GB" altLang="en-US" sz="1800" dirty="0">
                <a:solidFill>
                  <a:prstClr val="black"/>
                </a:solidFill>
                <a:latin typeface="Arial"/>
                <a:ea typeface="华文细黑"/>
              </a:rPr>
              <a:t>-Smith, S. (2010) </a:t>
            </a:r>
            <a:r>
              <a:rPr lang="en-GB" altLang="en-US" sz="1800" i="1" dirty="0">
                <a:solidFill>
                  <a:prstClr val="black"/>
                </a:solidFill>
                <a:latin typeface="Arial"/>
                <a:ea typeface="华文细黑"/>
              </a:rPr>
              <a:t>A Student’s Guide to Writing Business Reports</a:t>
            </a:r>
            <a:r>
              <a:rPr lang="en-GB" altLang="en-US" sz="1800" dirty="0">
                <a:solidFill>
                  <a:prstClr val="black"/>
                </a:solidFill>
                <a:latin typeface="Arial"/>
                <a:ea typeface="华文细黑"/>
              </a:rPr>
              <a:t>, Wokingham: Kaplan</a:t>
            </a:r>
          </a:p>
          <a:p>
            <a:pPr eaLnBrk="1" hangingPunct="1">
              <a:spcBef>
                <a:spcPct val="0"/>
              </a:spcBef>
              <a:defRPr/>
            </a:pPr>
            <a:r>
              <a:rPr lang="en-GB" sz="1800" dirty="0">
                <a:solidFill>
                  <a:prstClr val="black"/>
                </a:solidFill>
                <a:latin typeface="Arial"/>
                <a:ea typeface="华文细黑"/>
              </a:rPr>
              <a:t>University of Leicester  ‘Writing reports’ </a:t>
            </a:r>
            <a:r>
              <a:rPr lang="en-GB" sz="1800" dirty="0">
                <a:solidFill>
                  <a:prstClr val="black"/>
                </a:solidFill>
                <a:latin typeface="Arial"/>
                <a:ea typeface="华文细黑"/>
                <a:hlinkClick r:id="rId3">
                  <a:extLst>
                    <a:ext uri="{A12FA001-AC4F-418D-AE19-62706E023703}">
                      <ahyp:hlinkClr xmlns:ahyp="http://schemas.microsoft.com/office/drawing/2018/hyperlinkcolor" val="tx"/>
                    </a:ext>
                  </a:extLst>
                </a:hlinkClick>
              </a:rPr>
              <a:t>http://www2.le.ac.uk/offices/ld/resources/writing/writing-resources/reports</a:t>
            </a:r>
            <a:endParaRPr lang="en-GB" sz="1800" dirty="0">
              <a:solidFill>
                <a:prstClr val="black"/>
              </a:solid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09/11/2021</a:t>
            </a:fld>
            <a:endParaRPr lang="en-GB"/>
          </a:p>
        </p:txBody>
      </p:sp>
    </p:spTree>
    <p:extLst>
      <p:ext uri="{BB962C8B-B14F-4D97-AF65-F5344CB8AC3E}">
        <p14:creationId xmlns:p14="http://schemas.microsoft.com/office/powerpoint/2010/main" val="3605478641"/>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5079</TotalTime>
  <Words>1717</Words>
  <Application>Microsoft Office PowerPoint</Application>
  <PresentationFormat>On-screen Show (4:3)</PresentationFormat>
  <Paragraphs>213</Paragraphs>
  <Slides>27</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27</vt:i4>
      </vt:variant>
    </vt:vector>
  </HeadingPairs>
  <TitlesOfParts>
    <vt:vector size="34" baseType="lpstr">
      <vt:lpstr>Myriad Pro</vt:lpstr>
      <vt:lpstr>Arial</vt:lpstr>
      <vt:lpstr>Calibri</vt:lpstr>
      <vt:lpstr>Wingdings</vt:lpstr>
      <vt:lpstr>1_20140311PresentationUWTSDTemplate</vt:lpstr>
      <vt:lpstr>20140311PresentationUWTSDTemplate</vt:lpstr>
      <vt:lpstr>2_20140311PresentationUWTSDTemplate</vt:lpstr>
      <vt:lpstr>PowerPoint Presentation</vt:lpstr>
      <vt:lpstr>What is a report? </vt:lpstr>
      <vt:lpstr>What is a report? </vt:lpstr>
      <vt:lpstr>A report may:</vt:lpstr>
      <vt:lpstr>Report Writing</vt:lpstr>
      <vt:lpstr>Report Writing</vt:lpstr>
      <vt:lpstr>Report Writing</vt:lpstr>
      <vt:lpstr>Structuring your report</vt:lpstr>
      <vt:lpstr>Structuring your report</vt:lpstr>
      <vt:lpstr>Structuring your report</vt:lpstr>
      <vt:lpstr>Structuring your report</vt:lpstr>
      <vt:lpstr>Title page </vt:lpstr>
      <vt:lpstr>Acknowledgements / Terms of reference  (not required at Level 4) </vt:lpstr>
      <vt:lpstr>Table of Contents</vt:lpstr>
      <vt:lpstr>Abstract/Summary  (not required at Level 4) </vt:lpstr>
      <vt:lpstr>Abstract/Summary  (not required at Level 4) </vt:lpstr>
      <vt:lpstr>Introduction</vt:lpstr>
      <vt:lpstr>Methodology</vt:lpstr>
      <vt:lpstr>Results / Findings</vt:lpstr>
      <vt:lpstr>Discussion</vt:lpstr>
      <vt:lpstr>Conclusion and recommendations</vt:lpstr>
      <vt:lpstr>Reference list</vt:lpstr>
      <vt:lpstr>Appendices</vt:lpstr>
      <vt:lpstr>Report Writing</vt:lpstr>
      <vt:lpstr>Report Writing</vt:lpstr>
      <vt:lpstr>Example</vt:lpstr>
      <vt:lpstr>Reference list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 Hoffmann</cp:lastModifiedBy>
  <cp:revision>360</cp:revision>
  <dcterms:created xsi:type="dcterms:W3CDTF">2012-10-20T16:04:33Z</dcterms:created>
  <dcterms:modified xsi:type="dcterms:W3CDTF">2021-11-09T13:06:45Z</dcterms:modified>
</cp:coreProperties>
</file>