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3969" autoAdjust="0"/>
  </p:normalViewPr>
  <p:slideViewPr>
    <p:cSldViewPr snapToGrid="0">
      <p:cViewPr>
        <p:scale>
          <a:sx n="86" d="100"/>
          <a:sy n="86" d="100"/>
        </p:scale>
        <p:origin x="60" y="-8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9768" y="411480"/>
            <a:ext cx="11201400" cy="1106424"/>
          </a:xfrm>
        </p:spPr>
        <p:txBody>
          <a:bodyPr vert="horz" lIns="91440" tIns="45720" rIns="91440" bIns="45720" rtlCol="0" anchor="ctr">
            <a:normAutofit/>
          </a:bodyPr>
          <a:lstStyle/>
          <a:p>
            <a:pPr algn="l"/>
            <a:r>
              <a:rPr lang="en-US" sz="3600"/>
              <a:t>The Role &amp; Importance of Hospitality &amp; Guest Services within the Hotel Industry of Gaylord hotel.</a:t>
            </a:r>
          </a:p>
          <a:p>
            <a:pPr algn="l"/>
            <a:endParaRPr lang="en-US" sz="3600"/>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building, arch, furniture, several&#10;&#10;Description automatically generated">
            <a:extLst>
              <a:ext uri="{FF2B5EF4-FFF2-40B4-BE49-F238E27FC236}">
                <a16:creationId xmlns:a16="http://schemas.microsoft.com/office/drawing/2014/main" id="{2AF9F29A-D382-4C49-9462-DDF5E77A8F03}"/>
              </a:ext>
            </a:extLst>
          </p:cNvPr>
          <p:cNvPicPr>
            <a:picLocks noChangeAspect="1"/>
          </p:cNvPicPr>
          <p:nvPr/>
        </p:nvPicPr>
        <p:blipFill rotWithShape="1">
          <a:blip r:embed="rId2"/>
          <a:srcRect l="10807" r="5079"/>
          <a:stretch/>
        </p:blipFill>
        <p:spPr>
          <a:xfrm>
            <a:off x="429768" y="1721922"/>
            <a:ext cx="6704891" cy="4520559"/>
          </a:xfrm>
          <a:prstGeom prst="rect">
            <a:avLst/>
          </a:prstGeom>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7938752" y="2020824"/>
            <a:ext cx="3455097" cy="3959352"/>
          </a:xfrm>
        </p:spPr>
        <p:txBody>
          <a:bodyPr vert="horz" lIns="91440" tIns="45720" rIns="91440" bIns="45720" rtlCol="0" anchor="ctr">
            <a:normAutofit/>
          </a:bodyPr>
          <a:lstStyle/>
          <a:p>
            <a:pPr algn="l"/>
            <a:r>
              <a:rPr lang="en-US" sz="1800" dirty="0"/>
              <a:t>Student </a:t>
            </a:r>
            <a:r>
              <a:rPr lang="en-US" sz="1800" dirty="0" err="1"/>
              <a:t>name:SILVANA</a:t>
            </a:r>
            <a:r>
              <a:rPr lang="en-US" sz="1800" dirty="0"/>
              <a:t> LORENCZ</a:t>
            </a:r>
          </a:p>
          <a:p>
            <a:pPr indent="-228600" algn="l">
              <a:buFont typeface="Arial" panose="020B0604020202020204" pitchFamily="34" charset="0"/>
              <a:buChar char="•"/>
            </a:pPr>
            <a:endParaRPr lang="en-US" sz="1800" dirty="0"/>
          </a:p>
          <a:p>
            <a:pPr indent="-228600" algn="l">
              <a:buFont typeface="Arial" panose="020B0604020202020204" pitchFamily="34" charset="0"/>
              <a:buChar char="•"/>
            </a:pPr>
            <a:endParaRPr lang="en-US" sz="1800" dirty="0"/>
          </a:p>
          <a:p>
            <a:pPr algn="l"/>
            <a:r>
              <a:rPr lang="en-US" sz="1800" dirty="0"/>
              <a:t>Id  number:2231303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4" descr="A picture containing text&#10;&#10;Description automatically generated">
            <a:extLst>
              <a:ext uri="{FF2B5EF4-FFF2-40B4-BE49-F238E27FC236}">
                <a16:creationId xmlns:a16="http://schemas.microsoft.com/office/drawing/2014/main" id="{D09B426E-9F63-5EF4-4211-4A70D8B61A12}"/>
              </a:ext>
            </a:extLst>
          </p:cNvPr>
          <p:cNvPicPr>
            <a:picLocks noChangeAspect="1"/>
          </p:cNvPicPr>
          <p:nvPr/>
        </p:nvPicPr>
        <p:blipFill rotWithShape="1">
          <a:blip r:embed="rId2">
            <a:alphaModFix amt="60000"/>
          </a:blip>
          <a:srcRect/>
          <a:stretch/>
        </p:blipFill>
        <p:spPr>
          <a:xfrm>
            <a:off x="0" y="10"/>
            <a:ext cx="12192001" cy="6857990"/>
          </a:xfrm>
          <a:prstGeom prst="rect">
            <a:avLst/>
          </a:prstGeom>
        </p:spPr>
      </p:pic>
      <p:sp>
        <p:nvSpPr>
          <p:cNvPr id="2" name="Title 1">
            <a:extLst>
              <a:ext uri="{FF2B5EF4-FFF2-40B4-BE49-F238E27FC236}">
                <a16:creationId xmlns:a16="http://schemas.microsoft.com/office/drawing/2014/main" id="{FAF1A3DE-8C54-9733-FD8D-79E26FC50B4D}"/>
              </a:ext>
            </a:extLst>
          </p:cNvPr>
          <p:cNvSpPr>
            <a:spLocks noGrp="1"/>
          </p:cNvSpPr>
          <p:nvPr>
            <p:ph type="title"/>
          </p:nvPr>
        </p:nvSpPr>
        <p:spPr>
          <a:xfrm>
            <a:off x="838199" y="1671570"/>
            <a:ext cx="4170681" cy="472190"/>
          </a:xfrm>
        </p:spPr>
        <p:txBody>
          <a:bodyPr anchor="t">
            <a:normAutofit fontScale="90000"/>
          </a:bodyPr>
          <a:lstStyle/>
          <a:p>
            <a:r>
              <a:rPr lang="en-US" dirty="0">
                <a:solidFill>
                  <a:srgbClr val="FFFFFF"/>
                </a:solidFill>
                <a:cs typeface="Calibri Light"/>
              </a:rPr>
              <a:t>Introduction </a:t>
            </a:r>
            <a:endParaRPr lang="en-US" dirty="0">
              <a:solidFill>
                <a:srgbClr val="FFFFFF"/>
              </a:solidFill>
            </a:endParaRPr>
          </a:p>
        </p:txBody>
      </p:sp>
      <p:sp>
        <p:nvSpPr>
          <p:cNvPr id="3" name="Content Placeholder 2">
            <a:extLst>
              <a:ext uri="{FF2B5EF4-FFF2-40B4-BE49-F238E27FC236}">
                <a16:creationId xmlns:a16="http://schemas.microsoft.com/office/drawing/2014/main" id="{44664F66-CC9D-9BE8-D241-6971FFB4D47D}"/>
              </a:ext>
            </a:extLst>
          </p:cNvPr>
          <p:cNvSpPr>
            <a:spLocks noGrp="1"/>
          </p:cNvSpPr>
          <p:nvPr>
            <p:ph idx="1"/>
          </p:nvPr>
        </p:nvSpPr>
        <p:spPr>
          <a:xfrm>
            <a:off x="924560" y="2189230"/>
            <a:ext cx="10302240" cy="4072043"/>
          </a:xfrm>
        </p:spPr>
        <p:txBody>
          <a:bodyPr vert="horz" lIns="91440" tIns="45720" rIns="91440" bIns="45720" rtlCol="0">
            <a:normAutofit lnSpcReduction="10000"/>
          </a:bodyPr>
          <a:lstStyle/>
          <a:p>
            <a:r>
              <a:rPr lang="en-US" sz="2400" b="1" dirty="0">
                <a:solidFill>
                  <a:srgbClr val="FFFFFF"/>
                </a:solidFill>
                <a:ea typeface="+mn-lt"/>
                <a:cs typeface="+mn-lt"/>
              </a:rPr>
              <a:t>The hotel sector is a growing one that satisfies the various demands and preferences of tourists everywhere.</a:t>
            </a:r>
          </a:p>
          <a:p>
            <a:r>
              <a:rPr lang="en-US" sz="2400" b="1" dirty="0">
                <a:solidFill>
                  <a:srgbClr val="FFFFFF"/>
                </a:solidFill>
                <a:ea typeface="+mn-lt"/>
                <a:cs typeface="+mn-lt"/>
              </a:rPr>
              <a:t> It includes a wide range of amenities, from lodging and dining to entertainment and relaxation. </a:t>
            </a:r>
          </a:p>
          <a:p>
            <a:r>
              <a:rPr lang="en-US" sz="2400" b="1" dirty="0">
                <a:solidFill>
                  <a:srgbClr val="FFFFFF"/>
                </a:solidFill>
                <a:ea typeface="+mn-lt"/>
                <a:cs typeface="+mn-lt"/>
              </a:rPr>
              <a:t>The Gaylord Hotel has made a name for itself as the pinnacle of quality in this sector by providing unparalleled service and guest services.</a:t>
            </a:r>
            <a:endParaRPr lang="en-US" sz="2400" b="1" dirty="0">
              <a:solidFill>
                <a:srgbClr val="FFFFFF"/>
              </a:solidFill>
              <a:cs typeface="Calibri" panose="020F0502020204030204"/>
            </a:endParaRPr>
          </a:p>
          <a:p>
            <a:r>
              <a:rPr lang="en-US" sz="2400" b="1" dirty="0">
                <a:solidFill>
                  <a:srgbClr val="FFFFFF"/>
                </a:solidFill>
                <a:ea typeface="+mn-lt"/>
                <a:cs typeface="+mn-lt"/>
              </a:rPr>
              <a:t>The importance of housekeeping and guest services to the hotel sector will be discussed throughout this presentation, with a focus on how they affect patron happiness, brand loyalty, and overall performance.</a:t>
            </a:r>
          </a:p>
          <a:p>
            <a:r>
              <a:rPr lang="en-US" sz="2400" b="1" dirty="0">
                <a:solidFill>
                  <a:srgbClr val="FFFFFF"/>
                </a:solidFill>
                <a:ea typeface="+mn-lt"/>
                <a:cs typeface="+mn-lt"/>
              </a:rPr>
              <a:t>We'll look at the exact methods and tactics the Gaylord Hotel uses to provide its visitors very memorable stays.</a:t>
            </a:r>
            <a:endParaRPr lang="en-US" sz="2400" b="1" dirty="0">
              <a:solidFill>
                <a:srgbClr val="FFFFFF"/>
              </a:solidFill>
              <a:cs typeface="Calibri"/>
            </a:endParaRPr>
          </a:p>
        </p:txBody>
      </p:sp>
    </p:spTree>
    <p:extLst>
      <p:ext uri="{BB962C8B-B14F-4D97-AF65-F5344CB8AC3E}">
        <p14:creationId xmlns:p14="http://schemas.microsoft.com/office/powerpoint/2010/main" val="2236629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picture containing text, resort, outdoor, palm&#10;&#10;Description automatically generated">
            <a:extLst>
              <a:ext uri="{FF2B5EF4-FFF2-40B4-BE49-F238E27FC236}">
                <a16:creationId xmlns:a16="http://schemas.microsoft.com/office/drawing/2014/main" id="{25B2A16A-50D7-8F4D-C890-C88056B941AD}"/>
              </a:ext>
            </a:extLst>
          </p:cNvPr>
          <p:cNvPicPr>
            <a:picLocks noChangeAspect="1"/>
          </p:cNvPicPr>
          <p:nvPr/>
        </p:nvPicPr>
        <p:blipFill rotWithShape="1">
          <a:blip r:embed="rId2"/>
          <a:srcRect l="9433" r="15676" b="-2"/>
          <a:stretch/>
        </p:blipFill>
        <p:spPr>
          <a:xfrm>
            <a:off x="859867" y="2197387"/>
            <a:ext cx="3783253" cy="3903162"/>
          </a:xfrm>
          <a:prstGeom prst="rect">
            <a:avLst/>
          </a:prstGeom>
        </p:spPr>
      </p:pic>
      <p:grpSp>
        <p:nvGrpSpPr>
          <p:cNvPr id="15" name="Group 1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231B72-5588-5AFC-FA5B-4B8D05491FD7}"/>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cs typeface="Calibri Light"/>
              </a:rPr>
              <a:t>Definition of hospitality </a:t>
            </a:r>
            <a:endParaRPr lang="en-US" sz="4800">
              <a:solidFill>
                <a:schemeClr val="bg1"/>
              </a:solidFill>
            </a:endParaRPr>
          </a:p>
        </p:txBody>
      </p:sp>
      <p:sp>
        <p:nvSpPr>
          <p:cNvPr id="3" name="Content Placeholder 2">
            <a:extLst>
              <a:ext uri="{FF2B5EF4-FFF2-40B4-BE49-F238E27FC236}">
                <a16:creationId xmlns:a16="http://schemas.microsoft.com/office/drawing/2014/main" id="{C35F14F1-CB08-B046-4ACE-4A72529B1836}"/>
              </a:ext>
            </a:extLst>
          </p:cNvPr>
          <p:cNvSpPr>
            <a:spLocks noGrp="1"/>
          </p:cNvSpPr>
          <p:nvPr>
            <p:ph idx="1"/>
          </p:nvPr>
        </p:nvSpPr>
        <p:spPr>
          <a:xfrm>
            <a:off x="4891497" y="2197386"/>
            <a:ext cx="6272372" cy="3903163"/>
          </a:xfrm>
        </p:spPr>
        <p:txBody>
          <a:bodyPr vert="horz" lIns="91440" tIns="45720" rIns="91440" bIns="45720" rtlCol="0" anchor="ctr">
            <a:normAutofit/>
          </a:bodyPr>
          <a:lstStyle/>
          <a:p>
            <a:r>
              <a:rPr lang="en-US" sz="1200" dirty="0">
                <a:solidFill>
                  <a:schemeClr val="bg1"/>
                </a:solidFill>
                <a:ea typeface="+mn-lt"/>
                <a:cs typeface="+mn-lt"/>
              </a:rPr>
              <a:t>The essential idea that guides the hotel business and shapes relationships between visitors and hotel workers is hospitality. </a:t>
            </a:r>
          </a:p>
          <a:p>
            <a:r>
              <a:rPr lang="en-US" sz="1200" dirty="0">
                <a:solidFill>
                  <a:schemeClr val="bg1"/>
                </a:solidFill>
                <a:ea typeface="+mn-lt"/>
                <a:cs typeface="+mn-lt"/>
              </a:rPr>
              <a:t>It includes a variety of characteristics, including as attention to detail, individualized service, and a sincere desire to make guests feel at home. </a:t>
            </a:r>
          </a:p>
          <a:p>
            <a:r>
              <a:rPr lang="en-US" sz="1200" dirty="0">
                <a:solidFill>
                  <a:schemeClr val="bg1"/>
                </a:solidFill>
                <a:ea typeface="+mn-lt"/>
                <a:cs typeface="+mn-lt"/>
              </a:rPr>
              <a:t>A pleasant, friendly, and customer-focused experience is what Wood et al. (2016) characterize as hospitality in the hotel sector.</a:t>
            </a:r>
            <a:endParaRPr lang="en-US" sz="1200" dirty="0">
              <a:solidFill>
                <a:schemeClr val="bg1"/>
              </a:solidFill>
              <a:cs typeface="Calibri" panose="020F0502020204030204"/>
            </a:endParaRPr>
          </a:p>
          <a:p>
            <a:r>
              <a:rPr lang="en-US" sz="1200" dirty="0">
                <a:solidFill>
                  <a:schemeClr val="bg1"/>
                </a:solidFill>
                <a:ea typeface="+mn-lt"/>
                <a:cs typeface="+mn-lt"/>
              </a:rPr>
              <a:t>More than just providing accommodations and facilities is included in hospitality. </a:t>
            </a:r>
          </a:p>
          <a:p>
            <a:r>
              <a:rPr lang="en-US" sz="1200" dirty="0">
                <a:solidFill>
                  <a:schemeClr val="bg1"/>
                </a:solidFill>
                <a:ea typeface="+mn-lt"/>
                <a:cs typeface="+mn-lt"/>
              </a:rPr>
              <a:t>It includes the intangible facets of service including attentiveness, politeness, and going above and beyond for the benefit of the customer. </a:t>
            </a:r>
            <a:endParaRPr lang="en-US" sz="1200" dirty="0">
              <a:solidFill>
                <a:schemeClr val="bg1"/>
              </a:solidFill>
            </a:endParaRPr>
          </a:p>
          <a:p>
            <a:r>
              <a:rPr lang="en-US" sz="1200" dirty="0">
                <a:solidFill>
                  <a:schemeClr val="bg1"/>
                </a:solidFill>
                <a:ea typeface="+mn-lt"/>
                <a:cs typeface="+mn-lt"/>
              </a:rPr>
              <a:t>Visitors are more likely to have a </a:t>
            </a:r>
            <a:r>
              <a:rPr lang="en-US" sz="1200" dirty="0" err="1">
                <a:solidFill>
                  <a:schemeClr val="bg1"/>
                </a:solidFill>
                <a:ea typeface="+mn-lt"/>
                <a:cs typeface="+mn-lt"/>
              </a:rPr>
              <a:t>favourable</a:t>
            </a:r>
            <a:r>
              <a:rPr lang="en-US" sz="1200" dirty="0">
                <a:solidFill>
                  <a:schemeClr val="bg1"/>
                </a:solidFill>
                <a:ea typeface="+mn-lt"/>
                <a:cs typeface="+mn-lt"/>
              </a:rPr>
              <a:t> impression of their stay and form an impression of loyalty towards the hotel when they feel valued, welcomed, and cared for.</a:t>
            </a:r>
            <a:endParaRPr lang="en-US" sz="1200" dirty="0">
              <a:solidFill>
                <a:schemeClr val="bg1"/>
              </a:solidFill>
              <a:cs typeface="Calibri"/>
            </a:endParaRPr>
          </a:p>
          <a:p>
            <a:r>
              <a:rPr lang="en-US" sz="1200" dirty="0">
                <a:solidFill>
                  <a:schemeClr val="bg1"/>
                </a:solidFill>
                <a:ea typeface="+mn-lt"/>
                <a:cs typeface="+mn-lt"/>
              </a:rPr>
              <a:t>It is impossible to overestimate the importance of hospitality in the hotel industry. It forms the basis for developing lasting relationships and providing outstanding guest experiences. </a:t>
            </a:r>
          </a:p>
          <a:p>
            <a:r>
              <a:rPr lang="en-US" sz="1200" dirty="0">
                <a:solidFill>
                  <a:schemeClr val="bg1"/>
                </a:solidFill>
                <a:ea typeface="+mn-lt"/>
                <a:cs typeface="+mn-lt"/>
              </a:rPr>
              <a:t>Hotels that place a high priority on hospitality foster an environment where visitors feel respected and cherished, which raises customer satisfaction. Positive visitor experiences not only encourage return trips but also help spread the word about the hotel, which ultimately helps it succeed.</a:t>
            </a:r>
            <a:endParaRPr lang="en-US" sz="1200" dirty="0">
              <a:solidFill>
                <a:schemeClr val="bg1"/>
              </a:solidFill>
              <a:cs typeface="Calibri"/>
            </a:endParaRPr>
          </a:p>
          <a:p>
            <a:endParaRPr lang="en-US" sz="1200" dirty="0">
              <a:solidFill>
                <a:schemeClr val="bg1"/>
              </a:solidFill>
              <a:cs typeface="Calibri"/>
            </a:endParaRPr>
          </a:p>
        </p:txBody>
      </p:sp>
    </p:spTree>
    <p:extLst>
      <p:ext uri="{BB962C8B-B14F-4D97-AF65-F5344CB8AC3E}">
        <p14:creationId xmlns:p14="http://schemas.microsoft.com/office/powerpoint/2010/main" val="294394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0FF0D-733C-B631-9297-1318E3750132}"/>
              </a:ext>
            </a:extLst>
          </p:cNvPr>
          <p:cNvSpPr>
            <a:spLocks noGrp="1"/>
          </p:cNvSpPr>
          <p:nvPr>
            <p:ph type="title"/>
          </p:nvPr>
        </p:nvSpPr>
        <p:spPr>
          <a:xfrm>
            <a:off x="640080" y="325369"/>
            <a:ext cx="4368602" cy="1956841"/>
          </a:xfrm>
        </p:spPr>
        <p:txBody>
          <a:bodyPr anchor="b">
            <a:normAutofit/>
          </a:bodyPr>
          <a:lstStyle/>
          <a:p>
            <a:r>
              <a:rPr lang="en-US" sz="5400">
                <a:cs typeface="Calibri Light"/>
              </a:rPr>
              <a:t>Importance of guest services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704B82-7D82-3A25-941D-FF0FE28C667B}"/>
              </a:ext>
            </a:extLst>
          </p:cNvPr>
          <p:cNvSpPr>
            <a:spLocks noGrp="1"/>
          </p:cNvSpPr>
          <p:nvPr>
            <p:ph idx="1"/>
          </p:nvPr>
        </p:nvSpPr>
        <p:spPr>
          <a:xfrm>
            <a:off x="640080" y="2872899"/>
            <a:ext cx="6522720" cy="3659732"/>
          </a:xfrm>
        </p:spPr>
        <p:txBody>
          <a:bodyPr vert="horz" lIns="91440" tIns="45720" rIns="91440" bIns="45720" rtlCol="0">
            <a:normAutofit fontScale="92500"/>
          </a:bodyPr>
          <a:lstStyle/>
          <a:p>
            <a:r>
              <a:rPr lang="en-US" sz="1000" dirty="0">
                <a:ea typeface="+mn-lt"/>
                <a:cs typeface="+mn-lt"/>
              </a:rPr>
              <a:t>In the hotel industry, guest services are crucial since they have a direct impact on patron happiness and loyalty. Hu, Mattila, and Roehl (2019) claim that "guest excellent service is the primary driver of client happiness and retention in the hotel industry."</a:t>
            </a:r>
            <a:endParaRPr lang="en-US" sz="1000" dirty="0">
              <a:cs typeface="Calibri" panose="020F0502020204030204"/>
            </a:endParaRPr>
          </a:p>
          <a:p>
            <a:r>
              <a:rPr lang="en-US" sz="1000" dirty="0">
                <a:ea typeface="+mn-lt"/>
                <a:cs typeface="+mn-lt"/>
              </a:rPr>
              <a:t>At the Gaylord Hotel, exceptional customer service is necessary to deliver results that go above and beyond expectations. Customers are more likely to be satisfied when they receive attentive, </a:t>
            </a:r>
            <a:r>
              <a:rPr lang="en-US" sz="1000" dirty="0" err="1">
                <a:ea typeface="+mn-lt"/>
                <a:cs typeface="+mn-lt"/>
              </a:rPr>
              <a:t>individualised</a:t>
            </a:r>
            <a:r>
              <a:rPr lang="en-US" sz="1000" dirty="0">
                <a:ea typeface="+mn-lt"/>
                <a:cs typeface="+mn-lt"/>
              </a:rPr>
              <a:t>, and effective service because it makes them feel valued and appreciated.</a:t>
            </a:r>
          </a:p>
          <a:p>
            <a:r>
              <a:rPr lang="en-US" sz="1000" dirty="0">
                <a:ea typeface="+mn-lt"/>
                <a:cs typeface="+mn-lt"/>
              </a:rPr>
              <a:t> Customer loyalty and good word-of-mouth are increased when customers are satisfied since they are more inclined to stay at the hotel again and refer it to others.</a:t>
            </a:r>
            <a:endParaRPr lang="en-US" sz="1000" dirty="0">
              <a:cs typeface="Calibri"/>
            </a:endParaRPr>
          </a:p>
          <a:p>
            <a:r>
              <a:rPr lang="en-US" sz="1000" dirty="0">
                <a:ea typeface="+mn-lt"/>
                <a:cs typeface="+mn-lt"/>
              </a:rPr>
              <a:t>Check-in and check-out processes, the comfort and cleanliness of rooms, options for dining, assistance from a concierge, and attentiveness to guest requests are just a few examples of the many components of the hotel experience that fall under the heading of guest services. </a:t>
            </a:r>
          </a:p>
          <a:p>
            <a:r>
              <a:rPr lang="en-US" sz="1000" dirty="0">
                <a:ea typeface="+mn-lt"/>
                <a:cs typeface="+mn-lt"/>
              </a:rPr>
              <a:t>The Gaylord Hotel can improve the overall visitor experience and stand out in a cutthroat industry by constantly providing top-notch guest services.</a:t>
            </a:r>
            <a:endParaRPr lang="en-US" sz="1000" dirty="0">
              <a:cs typeface="Calibri"/>
            </a:endParaRPr>
          </a:p>
          <a:p>
            <a:r>
              <a:rPr lang="en-US" sz="1000" dirty="0">
                <a:ea typeface="+mn-lt"/>
                <a:cs typeface="+mn-lt"/>
              </a:rPr>
              <a:t>Additionally, providing excellent guest services directly affects how much money is made. Satisfied visitors are more likely to spend money on extra amenities like dining, spa services, and entertainment, which boosts the hotel's profitability. </a:t>
            </a:r>
          </a:p>
          <a:p>
            <a:r>
              <a:rPr lang="en-US" sz="1000" dirty="0">
                <a:ea typeface="+mn-lt"/>
                <a:cs typeface="+mn-lt"/>
              </a:rPr>
              <a:t>Additionally, devoted clients are less likely to be price-conscious and are more likely to select the Gaylord Hotel over its rivals, which further boosts income.</a:t>
            </a:r>
            <a:endParaRPr lang="en-US" sz="1000" dirty="0">
              <a:cs typeface="Calibri"/>
            </a:endParaRPr>
          </a:p>
          <a:p>
            <a:r>
              <a:rPr lang="en-US" sz="1000" dirty="0">
                <a:ea typeface="+mn-lt"/>
                <a:cs typeface="+mn-lt"/>
              </a:rPr>
              <a:t>The Gaylord Hotel places a strong emphasis on training and equipping its staff in order to guarantee the delivery of first-rate customer services. Staff members receive the skills, expertise, and resources they need through thorough training programs in order to offer visitors individualized and excellent service.</a:t>
            </a:r>
          </a:p>
          <a:p>
            <a:r>
              <a:rPr lang="en-US" sz="1000" dirty="0">
                <a:ea typeface="+mn-lt"/>
                <a:cs typeface="+mn-lt"/>
              </a:rPr>
              <a:t> By supporting the growth of its staff, Gaylord Hotel reaffirms its dedication to providing excellent guest experiences.</a:t>
            </a:r>
            <a:endParaRPr lang="en-US" sz="1000" dirty="0">
              <a:cs typeface="Calibri"/>
            </a:endParaRPr>
          </a:p>
        </p:txBody>
      </p:sp>
      <p:pic>
        <p:nvPicPr>
          <p:cNvPr id="4" name="Picture 4" descr="A picture containing sky, outdoor, resort&#10;&#10;Description automatically generated">
            <a:extLst>
              <a:ext uri="{FF2B5EF4-FFF2-40B4-BE49-F238E27FC236}">
                <a16:creationId xmlns:a16="http://schemas.microsoft.com/office/drawing/2014/main" id="{2765DA5E-5A4F-245C-BBB4-8FAAAEE35386}"/>
              </a:ext>
            </a:extLst>
          </p:cNvPr>
          <p:cNvPicPr>
            <a:picLocks noChangeAspect="1"/>
          </p:cNvPicPr>
          <p:nvPr/>
        </p:nvPicPr>
        <p:blipFill rotWithShape="1">
          <a:blip r:embed="rId2"/>
          <a:srcRect l="19424" r="24156"/>
          <a:stretch/>
        </p:blipFill>
        <p:spPr>
          <a:xfrm>
            <a:off x="7308333" y="10"/>
            <a:ext cx="488214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4905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10D88-26CE-E5B5-8676-F4FE12F8160D}"/>
              </a:ext>
            </a:extLst>
          </p:cNvPr>
          <p:cNvSpPr>
            <a:spLocks noGrp="1"/>
          </p:cNvSpPr>
          <p:nvPr>
            <p:ph type="title"/>
          </p:nvPr>
        </p:nvSpPr>
        <p:spPr>
          <a:xfrm>
            <a:off x="411480" y="987552"/>
            <a:ext cx="4485861" cy="1088136"/>
          </a:xfrm>
        </p:spPr>
        <p:txBody>
          <a:bodyPr anchor="b">
            <a:normAutofit/>
          </a:bodyPr>
          <a:lstStyle/>
          <a:p>
            <a:r>
              <a:rPr lang="en-US" sz="3400">
                <a:cs typeface="Calibri Light"/>
              </a:rPr>
              <a:t>Types of guest services offered at Gaylord </a:t>
            </a:r>
            <a:endParaRPr lang="en-US" sz="3400"/>
          </a:p>
        </p:txBody>
      </p:sp>
      <p:sp>
        <p:nvSpPr>
          <p:cNvPr id="15"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5A6A7B1-CE76-4513-0766-883C2E2B12A9}"/>
              </a:ext>
            </a:extLst>
          </p:cNvPr>
          <p:cNvSpPr>
            <a:spLocks noGrp="1"/>
          </p:cNvSpPr>
          <p:nvPr>
            <p:ph idx="1"/>
          </p:nvPr>
        </p:nvSpPr>
        <p:spPr>
          <a:xfrm>
            <a:off x="411478" y="2382693"/>
            <a:ext cx="6223002" cy="4292427"/>
          </a:xfrm>
        </p:spPr>
        <p:txBody>
          <a:bodyPr vert="horz" lIns="91440" tIns="45720" rIns="91440" bIns="45720" rtlCol="0" anchor="t">
            <a:normAutofit/>
          </a:bodyPr>
          <a:lstStyle/>
          <a:p>
            <a:r>
              <a:rPr lang="en-US" sz="1100" dirty="0">
                <a:ea typeface="+mn-lt"/>
                <a:cs typeface="+mn-lt"/>
              </a:rPr>
              <a:t>The Gaylord Hotel takes pride in providing a comprehensive range of guest services to make sure that every visitor has a memorable and pleasurable stay. These services are made to accommodate different needs and preferences while offering comfort, convenience, and individualized experiences.</a:t>
            </a:r>
            <a:endParaRPr lang="en-US" sz="1100" dirty="0"/>
          </a:p>
          <a:p>
            <a:r>
              <a:rPr lang="en-US" sz="1100" dirty="0">
                <a:ea typeface="+mn-lt"/>
                <a:cs typeface="+mn-lt"/>
              </a:rPr>
              <a:t>Room service is one of the main guest amenities provided at the Gaylord Hotel. A wide variety of delectable foods are available to guests, and they may have them delivered straight to their door so they can have a meal or a snack whenever they like. According to Wood et al. (2016), this service offers ease and flexibility for visitors who might have varied schedules or preferences.</a:t>
            </a:r>
            <a:endParaRPr lang="en-US" sz="1100" dirty="0"/>
          </a:p>
          <a:p>
            <a:r>
              <a:rPr lang="en-US" sz="1100" dirty="0">
                <a:ea typeface="+mn-lt"/>
                <a:cs typeface="+mn-lt"/>
              </a:rPr>
              <a:t>Another significant service given by the Gaylord Hotel is daily housekeeping. Throughout their visit, the committed housekeeping staff makes sure that the guest rooms are kept tidy, clean, and well-maintained. This service significantly contributes to making the environment for visitors comfortable and hygienic, improving their level of happiness (Wood et al., 2016).</a:t>
            </a:r>
            <a:endParaRPr lang="en-US" sz="1100" dirty="0"/>
          </a:p>
          <a:p>
            <a:r>
              <a:rPr lang="en-US" sz="1100" dirty="0">
                <a:ea typeface="+mn-lt"/>
                <a:cs typeface="+mn-lt"/>
              </a:rPr>
              <a:t>The Gaylord Hotel's concierge services go beyond standard front desk help. Assisting clients with a variety of needs, including restaurant reservations, ticket bookings, recommendations for nearby attractions, and transportation arrangements, the experienced and helpful concierge team is on hand to help. According to Pine and Gilmore (2011), these </a:t>
            </a:r>
            <a:r>
              <a:rPr lang="en-US" sz="1100" dirty="0" err="1">
                <a:ea typeface="+mn-lt"/>
                <a:cs typeface="+mn-lt"/>
              </a:rPr>
              <a:t>customised</a:t>
            </a:r>
            <a:r>
              <a:rPr lang="en-US" sz="1100" dirty="0">
                <a:ea typeface="+mn-lt"/>
                <a:cs typeface="+mn-lt"/>
              </a:rPr>
              <a:t> services are meant to make </a:t>
            </a:r>
            <a:r>
              <a:rPr lang="en-US" sz="1100" dirty="0" err="1">
                <a:ea typeface="+mn-lt"/>
                <a:cs typeface="+mn-lt"/>
              </a:rPr>
              <a:t>travellers'</a:t>
            </a:r>
            <a:r>
              <a:rPr lang="en-US" sz="1100" dirty="0">
                <a:ea typeface="+mn-lt"/>
                <a:cs typeface="+mn-lt"/>
              </a:rPr>
              <a:t> journeys seamless and enjoyable.</a:t>
            </a:r>
            <a:endParaRPr lang="en-US" sz="1100" dirty="0"/>
          </a:p>
          <a:p>
            <a:r>
              <a:rPr lang="en-US" sz="1100" dirty="0">
                <a:ea typeface="+mn-lt"/>
                <a:cs typeface="+mn-lt"/>
              </a:rPr>
              <a:t>Additionally, the Gaylord Hotel provides spa and wellness services so that visitors can relax and reenergize while they are there. A complete experience is created for guests by these offerings, which range from opulent spa services to fitness </a:t>
            </a:r>
            <a:r>
              <a:rPr lang="en-US" sz="1100" dirty="0" err="1">
                <a:ea typeface="+mn-lt"/>
                <a:cs typeface="+mn-lt"/>
              </a:rPr>
              <a:t>centres</a:t>
            </a:r>
            <a:r>
              <a:rPr lang="en-US" sz="1100" dirty="0">
                <a:ea typeface="+mn-lt"/>
                <a:cs typeface="+mn-lt"/>
              </a:rPr>
              <a:t> and swimming pools (Wood et al., 2016).</a:t>
            </a:r>
            <a:endParaRPr lang="en-US" sz="1100" dirty="0"/>
          </a:p>
          <a:p>
            <a:r>
              <a:rPr lang="en-US" sz="1100" dirty="0">
                <a:ea typeface="+mn-lt"/>
                <a:cs typeface="+mn-lt"/>
              </a:rPr>
              <a:t>The most basic guest service offered by Gaylord Hotel is front desk help. The front desk team makes sure that check-in and check-out go smoothly, responds to questions and requests from guests, and gives useful information concerning the hotel and its services. Their kind </a:t>
            </a:r>
            <a:r>
              <a:rPr lang="en-US" sz="1100" dirty="0" err="1">
                <a:ea typeface="+mn-lt"/>
                <a:cs typeface="+mn-lt"/>
              </a:rPr>
              <a:t>demeanour</a:t>
            </a:r>
            <a:r>
              <a:rPr lang="en-US" sz="1100" dirty="0">
                <a:ea typeface="+mn-lt"/>
                <a:cs typeface="+mn-lt"/>
              </a:rPr>
              <a:t> gives the guest experience a </a:t>
            </a:r>
            <a:r>
              <a:rPr lang="en-US" sz="1100" dirty="0" err="1">
                <a:ea typeface="+mn-lt"/>
                <a:cs typeface="+mn-lt"/>
              </a:rPr>
              <a:t>personalised</a:t>
            </a:r>
            <a:r>
              <a:rPr lang="en-US" sz="1100" dirty="0">
                <a:ea typeface="+mn-lt"/>
                <a:cs typeface="+mn-lt"/>
              </a:rPr>
              <a:t> touch and creates the foundation for an enjoyable stay (Wood et al., 2016).</a:t>
            </a:r>
            <a:endParaRPr lang="en-US" sz="1100" dirty="0"/>
          </a:p>
        </p:txBody>
      </p:sp>
      <p:pic>
        <p:nvPicPr>
          <p:cNvPr id="4" name="Picture 4" descr="A picture containing indoor, floor, window, living&#10;&#10;Description automatically generated">
            <a:extLst>
              <a:ext uri="{FF2B5EF4-FFF2-40B4-BE49-F238E27FC236}">
                <a16:creationId xmlns:a16="http://schemas.microsoft.com/office/drawing/2014/main" id="{F8967588-E8D3-7115-E842-B50AD52C8DE0}"/>
              </a:ext>
            </a:extLst>
          </p:cNvPr>
          <p:cNvPicPr>
            <a:picLocks noChangeAspect="1"/>
          </p:cNvPicPr>
          <p:nvPr/>
        </p:nvPicPr>
        <p:blipFill rotWithShape="1">
          <a:blip r:embed="rId2"/>
          <a:srcRect l="16245" r="28798"/>
          <a:stretch/>
        </p:blipFill>
        <p:spPr>
          <a:xfrm>
            <a:off x="6736080" y="10"/>
            <a:ext cx="5455920"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061132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F1F6DD9-51DB-0437-63C7-67FD37A0645D}"/>
              </a:ext>
            </a:extLst>
          </p:cNvPr>
          <p:cNvPicPr>
            <a:picLocks noChangeAspect="1"/>
          </p:cNvPicPr>
          <p:nvPr/>
        </p:nvPicPr>
        <p:blipFill rotWithShape="1">
          <a:blip r:embed="rId2"/>
          <a:srcRect l="6236"/>
          <a:stretch/>
        </p:blipFill>
        <p:spPr>
          <a:xfrm>
            <a:off x="1" y="10"/>
            <a:ext cx="5125018"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D91661-01E6-F2DA-2EA5-A7F7AF4460B4}"/>
              </a:ext>
            </a:extLst>
          </p:cNvPr>
          <p:cNvSpPr>
            <a:spLocks noGrp="1"/>
          </p:cNvSpPr>
          <p:nvPr>
            <p:ph type="title"/>
          </p:nvPr>
        </p:nvSpPr>
        <p:spPr>
          <a:xfrm>
            <a:off x="5313680" y="365125"/>
            <a:ext cx="6522720" cy="925195"/>
          </a:xfrm>
        </p:spPr>
        <p:txBody>
          <a:bodyPr>
            <a:normAutofit/>
          </a:bodyPr>
          <a:lstStyle/>
          <a:p>
            <a:r>
              <a:rPr lang="en-US" sz="3600" b="1" dirty="0">
                <a:ea typeface="+mj-lt"/>
                <a:cs typeface="+mj-lt"/>
              </a:rPr>
              <a:t>Hotel Staff Roles in Guest Services</a:t>
            </a:r>
            <a:endParaRPr lang="en-US" sz="3600" b="1" dirty="0">
              <a:cs typeface="Calibri Light"/>
            </a:endParaRPr>
          </a:p>
        </p:txBody>
      </p:sp>
      <p:sp>
        <p:nvSpPr>
          <p:cNvPr id="3" name="Content Placeholder 2">
            <a:extLst>
              <a:ext uri="{FF2B5EF4-FFF2-40B4-BE49-F238E27FC236}">
                <a16:creationId xmlns:a16="http://schemas.microsoft.com/office/drawing/2014/main" id="{3387CAAD-E59E-91C6-A113-2124841B3492}"/>
              </a:ext>
            </a:extLst>
          </p:cNvPr>
          <p:cNvSpPr>
            <a:spLocks noGrp="1"/>
          </p:cNvSpPr>
          <p:nvPr>
            <p:ph idx="1"/>
          </p:nvPr>
        </p:nvSpPr>
        <p:spPr>
          <a:xfrm>
            <a:off x="5232400" y="1513840"/>
            <a:ext cx="6121399" cy="4663123"/>
          </a:xfrm>
        </p:spPr>
        <p:txBody>
          <a:bodyPr vert="horz" lIns="91440" tIns="45720" rIns="91440" bIns="45720" rtlCol="0">
            <a:normAutofit/>
          </a:bodyPr>
          <a:lstStyle/>
          <a:p>
            <a:r>
              <a:rPr lang="en-US" sz="1100" dirty="0">
                <a:ea typeface="+mn-lt"/>
                <a:cs typeface="+mn-lt"/>
              </a:rPr>
              <a:t>The hotel personnel of the Gaylord Hotel is essential in providing top-notch guest services and making sure that visitors have an unique and pleasurable stay. Let's examine the main responsibilities for different staff members and how they affect the overall experience of visitors.</a:t>
            </a:r>
            <a:endParaRPr lang="en-US" sz="1100" dirty="0"/>
          </a:p>
          <a:p>
            <a:r>
              <a:rPr lang="en-US" sz="1100" dirty="0">
                <a:ea typeface="+mn-lt"/>
                <a:cs typeface="+mn-lt"/>
              </a:rPr>
              <a:t>As the guests' first point of contact, front desk staff are extremely important in making a good impression. They welcome visitors upon their arrival, help with check-in and check-out procedures, and respond to any questions or requests. According to Wood et al. (2016), they set the tone for a pleasant and hassle-free experience with their efficient and friendly demeanor.</a:t>
            </a:r>
            <a:endParaRPr lang="en-US" sz="1100" dirty="0"/>
          </a:p>
          <a:p>
            <a:r>
              <a:rPr lang="en-US" sz="1100" dirty="0">
                <a:ea typeface="+mn-lt"/>
                <a:cs typeface="+mn-lt"/>
              </a:rPr>
              <a:t>In order to cater to each visitor's specific requirements and preferences, concierges are committed to offering personalized and attentive service. They go above and beyond by making suggestions for nearby restaurants, sights, and entertainment venues. Concierges are excellent at booking reservations, coordinating transportation, and guaranteeing that visitors may participate in special activities. According to Wood et al. (2016), their comprehension and expertise improve the guest encounter by generating memorable experiences that are catered to personal preferences.</a:t>
            </a:r>
            <a:endParaRPr lang="en-US" sz="1100" dirty="0"/>
          </a:p>
          <a:p>
            <a:r>
              <a:rPr lang="en-US" sz="1100" dirty="0">
                <a:ea typeface="+mn-lt"/>
                <a:cs typeface="+mn-lt"/>
              </a:rPr>
              <a:t>The upkeep of the cleanliness comfort, and general atmosphere of guest rooms and public areas is mostly the responsibility of housekeepers. They make sure that amenities are restocked, beds have been made, and rooms are immaculately cleaned. The devotion and meticulousness displayed by housekeepers help to create a welcoming and hygienic atmosphere for visitors. According to Wood et al. (2016), they play a crucial part in exceeding guests' expectations for comfort and cleanliness.</a:t>
            </a:r>
            <a:endParaRPr lang="en-US" sz="1100" dirty="0"/>
          </a:p>
          <a:p>
            <a:r>
              <a:rPr lang="en-US" sz="1100" dirty="0">
                <a:ea typeface="+mn-lt"/>
                <a:cs typeface="+mn-lt"/>
              </a:rPr>
              <a:t>Numerous additional employees work behind the scenes to support the guest services at the Gaylord Hotel in addition to those in these critical positions. These include the staff at restaurants and bars who deliver food and beverage service, maintenance workers who keep facilities in top shape, and security workers who put the safety of visitors first.</a:t>
            </a:r>
            <a:endParaRPr lang="en-US" sz="1100" dirty="0"/>
          </a:p>
          <a:p>
            <a:r>
              <a:rPr lang="en-US" sz="1100" dirty="0">
                <a:ea typeface="+mn-lt"/>
                <a:cs typeface="+mn-lt"/>
              </a:rPr>
              <a:t>A seamless and great guest experience depends on the collaborative efforts of every hotel employee. According to Wood et al. (2016), each role has a specific function in fostering a welcoming environment, providing individualized service, and guaranteeing client pleasure.</a:t>
            </a:r>
            <a:endParaRPr lang="en-US" sz="1100" dirty="0"/>
          </a:p>
          <a:p>
            <a:endParaRPr lang="en-US" sz="1100" dirty="0">
              <a:cs typeface="Calibri"/>
            </a:endParaRPr>
          </a:p>
        </p:txBody>
      </p:sp>
    </p:spTree>
    <p:extLst>
      <p:ext uri="{BB962C8B-B14F-4D97-AF65-F5344CB8AC3E}">
        <p14:creationId xmlns:p14="http://schemas.microsoft.com/office/powerpoint/2010/main" val="2325732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group of people posing for a photo&#10;&#10;Description automatically generated">
            <a:extLst>
              <a:ext uri="{FF2B5EF4-FFF2-40B4-BE49-F238E27FC236}">
                <a16:creationId xmlns:a16="http://schemas.microsoft.com/office/drawing/2014/main" id="{DCF78B88-48AA-8053-4F01-8AA93D50CAD0}"/>
              </a:ext>
            </a:extLst>
          </p:cNvPr>
          <p:cNvPicPr>
            <a:picLocks noChangeAspect="1"/>
          </p:cNvPicPr>
          <p:nvPr/>
        </p:nvPicPr>
        <p:blipFill rotWithShape="1">
          <a:blip r:embed="rId2"/>
          <a:srcRect r="151" b="4"/>
          <a:stretch/>
        </p:blipFill>
        <p:spPr>
          <a:xfrm>
            <a:off x="859867" y="2197387"/>
            <a:ext cx="4016933" cy="3903162"/>
          </a:xfrm>
          <a:prstGeom prst="rect">
            <a:avLst/>
          </a:prstGeom>
        </p:spPr>
      </p:pic>
      <p:grpSp>
        <p:nvGrpSpPr>
          <p:cNvPr id="15" name="Group 1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C6E77-CDA6-8422-9637-631BB377BF82}"/>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cs typeface="Calibri Light"/>
              </a:rPr>
              <a:t>Training for guest services </a:t>
            </a:r>
            <a:endParaRPr lang="en-US" sz="4800">
              <a:solidFill>
                <a:schemeClr val="bg1"/>
              </a:solidFill>
            </a:endParaRPr>
          </a:p>
        </p:txBody>
      </p:sp>
      <p:sp>
        <p:nvSpPr>
          <p:cNvPr id="3" name="Content Placeholder 2">
            <a:extLst>
              <a:ext uri="{FF2B5EF4-FFF2-40B4-BE49-F238E27FC236}">
                <a16:creationId xmlns:a16="http://schemas.microsoft.com/office/drawing/2014/main" id="{F764B18E-AB26-F3BB-429A-D940B70423C2}"/>
              </a:ext>
            </a:extLst>
          </p:cNvPr>
          <p:cNvSpPr>
            <a:spLocks noGrp="1"/>
          </p:cNvSpPr>
          <p:nvPr>
            <p:ph idx="1"/>
          </p:nvPr>
        </p:nvSpPr>
        <p:spPr>
          <a:xfrm>
            <a:off x="5125176" y="2197386"/>
            <a:ext cx="6558823" cy="4084542"/>
          </a:xfrm>
        </p:spPr>
        <p:txBody>
          <a:bodyPr vert="horz" lIns="91440" tIns="45720" rIns="91440" bIns="45720" rtlCol="0" anchor="ctr">
            <a:normAutofit/>
          </a:bodyPr>
          <a:lstStyle/>
          <a:p>
            <a:r>
              <a:rPr lang="en-US" sz="1100" dirty="0">
                <a:solidFill>
                  <a:schemeClr val="bg1"/>
                </a:solidFill>
                <a:ea typeface="+mn-lt"/>
                <a:cs typeface="+mn-lt"/>
              </a:rPr>
              <a:t>Hotel workers must receive training in order to acquire the abilities and understanding required to provide great client services. Chen and Huang (2018) claim that "effective training of hotel employees enhances their service quality and improves customer satisfaction."</a:t>
            </a:r>
            <a:endParaRPr lang="en-US" sz="1100" dirty="0">
              <a:solidFill>
                <a:schemeClr val="bg1"/>
              </a:solidFill>
            </a:endParaRPr>
          </a:p>
          <a:p>
            <a:r>
              <a:rPr lang="en-US" sz="1100" dirty="0">
                <a:solidFill>
                  <a:schemeClr val="bg1"/>
                </a:solidFill>
                <a:ea typeface="+mn-lt"/>
                <a:cs typeface="+mn-lt"/>
              </a:rPr>
              <a:t>To ensure that hotel staff employees are capable of delivering exceptional guest services, thorough training </a:t>
            </a:r>
            <a:r>
              <a:rPr lang="en-US" sz="1100" dirty="0" err="1">
                <a:solidFill>
                  <a:schemeClr val="bg1"/>
                </a:solidFill>
                <a:ea typeface="+mn-lt"/>
                <a:cs typeface="+mn-lt"/>
              </a:rPr>
              <a:t>programmes</a:t>
            </a:r>
            <a:r>
              <a:rPr lang="en-US" sz="1100" dirty="0">
                <a:solidFill>
                  <a:schemeClr val="bg1"/>
                </a:solidFill>
                <a:ea typeface="+mn-lt"/>
                <a:cs typeface="+mn-lt"/>
              </a:rPr>
              <a:t> are crucial. Through training, they get the required technical skills, including efficient interaction, conflict resolution, and check-in and check-out processes. Additionally, it </a:t>
            </a:r>
            <a:r>
              <a:rPr lang="en-US" sz="1100" dirty="0" err="1">
                <a:solidFill>
                  <a:schemeClr val="bg1"/>
                </a:solidFill>
                <a:ea typeface="+mn-lt"/>
                <a:cs typeface="+mn-lt"/>
              </a:rPr>
              <a:t>emphasises</a:t>
            </a:r>
            <a:r>
              <a:rPr lang="en-US" sz="1100" dirty="0">
                <a:solidFill>
                  <a:schemeClr val="bg1"/>
                </a:solidFill>
                <a:ea typeface="+mn-lt"/>
                <a:cs typeface="+mn-lt"/>
              </a:rPr>
              <a:t> the significance of upholding the hotel's ideals and providing </a:t>
            </a:r>
            <a:r>
              <a:rPr lang="en-US" sz="1100" dirty="0" err="1">
                <a:solidFill>
                  <a:schemeClr val="bg1"/>
                </a:solidFill>
                <a:ea typeface="+mn-lt"/>
                <a:cs typeface="+mn-lt"/>
              </a:rPr>
              <a:t>individualised</a:t>
            </a:r>
            <a:r>
              <a:rPr lang="en-US" sz="1100" dirty="0">
                <a:solidFill>
                  <a:schemeClr val="bg1"/>
                </a:solidFill>
                <a:ea typeface="+mn-lt"/>
                <a:cs typeface="+mn-lt"/>
              </a:rPr>
              <a:t> attention to guests.</a:t>
            </a:r>
            <a:endParaRPr lang="en-US" sz="1100" dirty="0">
              <a:solidFill>
                <a:schemeClr val="bg1"/>
              </a:solidFill>
            </a:endParaRPr>
          </a:p>
          <a:p>
            <a:r>
              <a:rPr lang="en-US" sz="1100" dirty="0">
                <a:solidFill>
                  <a:schemeClr val="bg1"/>
                </a:solidFill>
                <a:ea typeface="+mn-lt"/>
                <a:cs typeface="+mn-lt"/>
              </a:rPr>
              <a:t>The Gaylord Hotel exhibits its dedication to providing great guest experiences by investing in training </a:t>
            </a:r>
            <a:r>
              <a:rPr lang="en-US" sz="1100" dirty="0" err="1">
                <a:solidFill>
                  <a:schemeClr val="bg1"/>
                </a:solidFill>
                <a:ea typeface="+mn-lt"/>
                <a:cs typeface="+mn-lt"/>
              </a:rPr>
              <a:t>programmes</a:t>
            </a:r>
            <a:r>
              <a:rPr lang="en-US" sz="1100" dirty="0">
                <a:solidFill>
                  <a:schemeClr val="bg1"/>
                </a:solidFill>
                <a:ea typeface="+mn-lt"/>
                <a:cs typeface="+mn-lt"/>
              </a:rPr>
              <a:t>. Staff members that have received adequate training are more assured and competent in receiving enquiries from customers, resolving problems quickly, and </a:t>
            </a:r>
            <a:r>
              <a:rPr lang="en-US" sz="1100" dirty="0" err="1">
                <a:solidFill>
                  <a:schemeClr val="bg1"/>
                </a:solidFill>
                <a:ea typeface="+mn-lt"/>
                <a:cs typeface="+mn-lt"/>
              </a:rPr>
              <a:t>recognising</a:t>
            </a:r>
            <a:r>
              <a:rPr lang="en-US" sz="1100" dirty="0">
                <a:solidFill>
                  <a:schemeClr val="bg1"/>
                </a:solidFill>
                <a:ea typeface="+mn-lt"/>
                <a:cs typeface="+mn-lt"/>
              </a:rPr>
              <a:t> and exceeding customer expectations. Higher levels of consumer satisfaction are a result of this.</a:t>
            </a:r>
            <a:endParaRPr lang="en-US" sz="1100" dirty="0">
              <a:solidFill>
                <a:schemeClr val="bg1"/>
              </a:solidFill>
            </a:endParaRPr>
          </a:p>
          <a:p>
            <a:r>
              <a:rPr lang="en-US" sz="1100" dirty="0">
                <a:solidFill>
                  <a:schemeClr val="bg1"/>
                </a:solidFill>
                <a:ea typeface="+mn-lt"/>
                <a:cs typeface="+mn-lt"/>
              </a:rPr>
              <a:t>Additionally essential to developing a welcoming atmosphere for service within the hotel are training </a:t>
            </a:r>
            <a:r>
              <a:rPr lang="en-US" sz="1100" dirty="0" err="1">
                <a:solidFill>
                  <a:schemeClr val="bg1"/>
                </a:solidFill>
                <a:ea typeface="+mn-lt"/>
                <a:cs typeface="+mn-lt"/>
              </a:rPr>
              <a:t>programmes</a:t>
            </a:r>
            <a:r>
              <a:rPr lang="en-US" sz="1100" dirty="0">
                <a:solidFill>
                  <a:schemeClr val="bg1"/>
                </a:solidFill>
                <a:ea typeface="+mn-lt"/>
                <a:cs typeface="+mn-lt"/>
              </a:rPr>
              <a:t>. They inspire employees to continually provide exceptional guest services by instilling in them a sense of professionalism and pride. To ensure that employees stay current with market trends and best </a:t>
            </a:r>
            <a:r>
              <a:rPr lang="en-US" sz="1100" dirty="0" err="1">
                <a:solidFill>
                  <a:schemeClr val="bg1"/>
                </a:solidFill>
                <a:ea typeface="+mn-lt"/>
                <a:cs typeface="+mn-lt"/>
              </a:rPr>
              <a:t>practises</a:t>
            </a:r>
            <a:r>
              <a:rPr lang="en-US" sz="1100" dirty="0">
                <a:solidFill>
                  <a:schemeClr val="bg1"/>
                </a:solidFill>
                <a:ea typeface="+mn-lt"/>
                <a:cs typeface="+mn-lt"/>
              </a:rPr>
              <a:t>, instruction can include interactive seminars, role-playing exercises, and continuous training </a:t>
            </a:r>
            <a:r>
              <a:rPr lang="en-US" sz="1100" dirty="0" err="1">
                <a:solidFill>
                  <a:schemeClr val="bg1"/>
                </a:solidFill>
                <a:ea typeface="+mn-lt"/>
                <a:cs typeface="+mn-lt"/>
              </a:rPr>
              <a:t>programmes</a:t>
            </a:r>
            <a:r>
              <a:rPr lang="en-US" sz="1100" dirty="0">
                <a:solidFill>
                  <a:schemeClr val="bg1"/>
                </a:solidFill>
                <a:ea typeface="+mn-lt"/>
                <a:cs typeface="+mn-lt"/>
              </a:rPr>
              <a:t>.</a:t>
            </a:r>
            <a:endParaRPr lang="en-US" sz="1100" dirty="0">
              <a:solidFill>
                <a:schemeClr val="bg1"/>
              </a:solidFill>
            </a:endParaRPr>
          </a:p>
          <a:p>
            <a:r>
              <a:rPr lang="en-US" sz="1100" dirty="0">
                <a:solidFill>
                  <a:schemeClr val="bg1"/>
                </a:solidFill>
                <a:ea typeface="+mn-lt"/>
                <a:cs typeface="+mn-lt"/>
              </a:rPr>
              <a:t>Additionally, training is a continuous process rather than a one-time event. The Gaylord Hotel understands the need of continuing education to adjust to shifting customer demands and improving service standards. Regular instruction, revision sessions, and performance reviews all help to keep service quality improving.</a:t>
            </a:r>
            <a:endParaRPr lang="en-US" sz="1100" dirty="0">
              <a:solidFill>
                <a:schemeClr val="bg1"/>
              </a:solidFill>
            </a:endParaRPr>
          </a:p>
          <a:p>
            <a:r>
              <a:rPr lang="en-US" sz="1100" dirty="0">
                <a:solidFill>
                  <a:schemeClr val="bg1"/>
                </a:solidFill>
                <a:ea typeface="+mn-lt"/>
                <a:cs typeface="+mn-lt"/>
              </a:rPr>
              <a:t>The Gaylord Hotel raises the level of client satisfaction by putting money into the education and growth of its workforce. In order to improve customer loyalty, </a:t>
            </a:r>
            <a:r>
              <a:rPr lang="en-US" sz="1100" dirty="0" err="1">
                <a:solidFill>
                  <a:schemeClr val="bg1"/>
                </a:solidFill>
                <a:ea typeface="+mn-lt"/>
                <a:cs typeface="+mn-lt"/>
              </a:rPr>
              <a:t>favourable</a:t>
            </a:r>
            <a:r>
              <a:rPr lang="en-US" sz="1100" dirty="0">
                <a:solidFill>
                  <a:schemeClr val="bg1"/>
                </a:solidFill>
                <a:ea typeface="+mn-lt"/>
                <a:cs typeface="+mn-lt"/>
              </a:rPr>
              <a:t> evaluations, and repeat business, staff employees must be properly educated and trained to cater to the demands of visitors.</a:t>
            </a:r>
            <a:endParaRPr lang="en-US" sz="1100" dirty="0">
              <a:solidFill>
                <a:schemeClr val="bg1"/>
              </a:solidFill>
            </a:endParaRPr>
          </a:p>
          <a:p>
            <a:endParaRPr lang="en-US" sz="1100" dirty="0">
              <a:solidFill>
                <a:schemeClr val="bg1"/>
              </a:solidFill>
              <a:cs typeface="Calibri"/>
            </a:endParaRPr>
          </a:p>
        </p:txBody>
      </p:sp>
    </p:spTree>
    <p:extLst>
      <p:ext uri="{BB962C8B-B14F-4D97-AF65-F5344CB8AC3E}">
        <p14:creationId xmlns:p14="http://schemas.microsoft.com/office/powerpoint/2010/main" val="1185736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2CD75-7003-5DAA-1B8F-7F920F5C9199}"/>
              </a:ext>
            </a:extLst>
          </p:cNvPr>
          <p:cNvSpPr>
            <a:spLocks noGrp="1"/>
          </p:cNvSpPr>
          <p:nvPr>
            <p:ph type="title"/>
          </p:nvPr>
        </p:nvSpPr>
        <p:spPr>
          <a:xfrm>
            <a:off x="640080" y="325369"/>
            <a:ext cx="4368602" cy="1956841"/>
          </a:xfrm>
        </p:spPr>
        <p:txBody>
          <a:bodyPr anchor="b">
            <a:normAutofit/>
          </a:bodyPr>
          <a:lstStyle/>
          <a:p>
            <a:r>
              <a:rPr lang="en-US" sz="5400">
                <a:cs typeface="Calibri Light"/>
              </a:rPr>
              <a:t>Guest feedback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2DDA40-F0A4-17D1-CDEC-EBED1709AD72}"/>
              </a:ext>
            </a:extLst>
          </p:cNvPr>
          <p:cNvSpPr>
            <a:spLocks noGrp="1"/>
          </p:cNvSpPr>
          <p:nvPr>
            <p:ph idx="1"/>
          </p:nvPr>
        </p:nvSpPr>
        <p:spPr>
          <a:xfrm>
            <a:off x="640080" y="2872899"/>
            <a:ext cx="6451600" cy="3320668"/>
          </a:xfrm>
        </p:spPr>
        <p:txBody>
          <a:bodyPr vert="horz" lIns="91440" tIns="45720" rIns="91440" bIns="45720" rtlCol="0">
            <a:normAutofit fontScale="92500" lnSpcReduction="10000"/>
          </a:bodyPr>
          <a:lstStyle/>
          <a:p>
            <a:r>
              <a:rPr lang="en-US" sz="1050" dirty="0">
                <a:ea typeface="+mn-lt"/>
                <a:cs typeface="+mn-lt"/>
              </a:rPr>
              <a:t>Customer input is essential for enhancing visitor experiences and guiding hotel operations. Woods and </a:t>
            </a:r>
            <a:r>
              <a:rPr lang="en-US" sz="1050" dirty="0" err="1">
                <a:ea typeface="+mn-lt"/>
                <a:cs typeface="+mn-lt"/>
              </a:rPr>
              <a:t>Delp</a:t>
            </a:r>
            <a:r>
              <a:rPr lang="en-US" sz="1050" dirty="0">
                <a:ea typeface="+mn-lt"/>
                <a:cs typeface="+mn-lt"/>
              </a:rPr>
              <a:t> (2018) stated that "guest evaluation delivers invaluable insight into the strengths and weaknesses of hotel services."</a:t>
            </a:r>
            <a:endParaRPr lang="en-US" sz="1050" dirty="0"/>
          </a:p>
          <a:p>
            <a:r>
              <a:rPr lang="en-US" sz="1050" dirty="0">
                <a:ea typeface="+mn-lt"/>
                <a:cs typeface="+mn-lt"/>
              </a:rPr>
              <a:t>The Gaylord Hotel aggressively solicits feedback from its visitors since it </a:t>
            </a:r>
            <a:r>
              <a:rPr lang="en-US" sz="1050" dirty="0" err="1">
                <a:ea typeface="+mn-lt"/>
                <a:cs typeface="+mn-lt"/>
              </a:rPr>
              <a:t>recognises</a:t>
            </a:r>
            <a:r>
              <a:rPr lang="en-US" sz="1050" dirty="0">
                <a:ea typeface="+mn-lt"/>
                <a:cs typeface="+mn-lt"/>
              </a:rPr>
              <a:t> the importance of it. The hotel receives useful knowledge about the experiences, preferences, and areas that require improvement of its guests by gathering feedback through a variety of channels, such as questionnaires, comment cards, online reviews, and social media platforms.</a:t>
            </a:r>
            <a:endParaRPr lang="en-US" sz="1050" dirty="0"/>
          </a:p>
          <a:p>
            <a:r>
              <a:rPr lang="en-US" sz="1050" dirty="0">
                <a:ea typeface="+mn-lt"/>
                <a:cs typeface="+mn-lt"/>
              </a:rPr>
              <a:t>The Gaylord Hotel can spot opportunities for improvement, establish patterns and trends, and quickly resolve any issues by analyzing customer input. It offers a chance to respond to customer concerns, fix any problems, and make the required adjustments to give a more remarkable customer experience.</a:t>
            </a:r>
            <a:endParaRPr lang="en-US" sz="1050" dirty="0"/>
          </a:p>
          <a:p>
            <a:r>
              <a:rPr lang="en-US" sz="1050" dirty="0">
                <a:ea typeface="+mn-lt"/>
                <a:cs typeface="+mn-lt"/>
              </a:rPr>
              <a:t>Additionally, customer reviews are a crucial tool for gauging performance and contrasting the hotel's offerings with those of rivals. The Gaylord Hotel can determine areas where it shines and those where it might need to catch up by examining customer feedback while contrasting it to industry norms. Because of this, the hotel is able to maintain its competitive edge and pursue excellence constantly.</a:t>
            </a:r>
            <a:endParaRPr lang="en-US" sz="1050" dirty="0"/>
          </a:p>
          <a:p>
            <a:r>
              <a:rPr lang="en-US" sz="1050" dirty="0">
                <a:ea typeface="+mn-lt"/>
                <a:cs typeface="+mn-lt"/>
              </a:rPr>
              <a:t>Feedback from customers also promotes inclusivity and involvement since customers feel that their opinions are respected and taken into account. It improves the rapport between the hotel and its visitors, encouraging client loyalty and raising the possibility of return trips and </a:t>
            </a:r>
            <a:r>
              <a:rPr lang="en-US" sz="1050" dirty="0" err="1">
                <a:ea typeface="+mn-lt"/>
                <a:cs typeface="+mn-lt"/>
              </a:rPr>
              <a:t>favourable</a:t>
            </a:r>
            <a:r>
              <a:rPr lang="en-US" sz="1050" dirty="0">
                <a:ea typeface="+mn-lt"/>
                <a:cs typeface="+mn-lt"/>
              </a:rPr>
              <a:t> word-of-mouth recommendations.</a:t>
            </a:r>
            <a:endParaRPr lang="en-US" sz="1050" dirty="0"/>
          </a:p>
          <a:p>
            <a:r>
              <a:rPr lang="en-US" sz="1050" dirty="0">
                <a:ea typeface="+mn-lt"/>
                <a:cs typeface="+mn-lt"/>
              </a:rPr>
              <a:t>Gaylord Hotel uses a number of ways to efficiently harness customer input. These include of giving guests' feedback timely notice and attention, </a:t>
            </a:r>
            <a:r>
              <a:rPr lang="en-US" sz="1050" dirty="0" err="1">
                <a:ea typeface="+mn-lt"/>
                <a:cs typeface="+mn-lt"/>
              </a:rPr>
              <a:t>utilising</a:t>
            </a:r>
            <a:r>
              <a:rPr lang="en-US" sz="1050" dirty="0">
                <a:ea typeface="+mn-lt"/>
                <a:cs typeface="+mn-lt"/>
              </a:rPr>
              <a:t> it as a foundation for employee education and growth, and making systemic changes in response to recurrent themes in feedback. The Gaylord Hotel exhibits its dedication to ongoing improvement and providing excellent guest experiences by constantly interacting with guest feedback.</a:t>
            </a:r>
            <a:endParaRPr lang="en-US" sz="1050" dirty="0"/>
          </a:p>
        </p:txBody>
      </p:sp>
      <p:pic>
        <p:nvPicPr>
          <p:cNvPr id="4" name="Picture 4">
            <a:extLst>
              <a:ext uri="{FF2B5EF4-FFF2-40B4-BE49-F238E27FC236}">
                <a16:creationId xmlns:a16="http://schemas.microsoft.com/office/drawing/2014/main" id="{EE9DC0CE-03FE-0FE6-A69D-031154F234F0}"/>
              </a:ext>
            </a:extLst>
          </p:cNvPr>
          <p:cNvPicPr>
            <a:picLocks noChangeAspect="1"/>
          </p:cNvPicPr>
          <p:nvPr/>
        </p:nvPicPr>
        <p:blipFill rotWithShape="1">
          <a:blip r:embed="rId2"/>
          <a:srcRect r="6467"/>
          <a:stretch/>
        </p:blipFill>
        <p:spPr>
          <a:xfrm>
            <a:off x="7308333" y="10"/>
            <a:ext cx="488214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097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8DA7F-166F-C735-4FD9-2347D79E7FD4}"/>
              </a:ext>
            </a:extLst>
          </p:cNvPr>
          <p:cNvSpPr>
            <a:spLocks noGrp="1"/>
          </p:cNvSpPr>
          <p:nvPr>
            <p:ph type="title"/>
          </p:nvPr>
        </p:nvSpPr>
        <p:spPr>
          <a:xfrm>
            <a:off x="572493" y="238539"/>
            <a:ext cx="11018520" cy="1434415"/>
          </a:xfrm>
        </p:spPr>
        <p:txBody>
          <a:bodyPr anchor="b">
            <a:normAutofit/>
          </a:bodyPr>
          <a:lstStyle/>
          <a:p>
            <a:r>
              <a:rPr lang="en-US" sz="5400">
                <a:cs typeface="Calibri Light"/>
              </a:rPr>
              <a:t>Technology in guest services </a:t>
            </a:r>
            <a:endParaRPr lang="en-US" sz="540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249241-0454-F3A6-DF40-1C3BADCD18ED}"/>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1050" dirty="0">
                <a:ea typeface="+mn-lt"/>
                <a:cs typeface="+mn-lt"/>
              </a:rPr>
              <a:t>At the Gaylord Hotel, digital integration has transformed guest services, enabling the provision of seamless and </a:t>
            </a:r>
            <a:r>
              <a:rPr lang="en-US" sz="1050" dirty="0" err="1">
                <a:ea typeface="+mn-lt"/>
                <a:cs typeface="+mn-lt"/>
              </a:rPr>
              <a:t>customised</a:t>
            </a:r>
            <a:r>
              <a:rPr lang="en-US" sz="1050" dirty="0">
                <a:ea typeface="+mn-lt"/>
                <a:cs typeface="+mn-lt"/>
              </a:rPr>
              <a:t> experiences. The Cornell Hospitality Report's 2019 study by Dev, Olsen, and Dhar found that technology is essential for </a:t>
            </a:r>
            <a:r>
              <a:rPr lang="en-US" sz="1050" dirty="0" err="1">
                <a:ea typeface="+mn-lt"/>
                <a:cs typeface="+mn-lt"/>
              </a:rPr>
              <a:t>optimising</a:t>
            </a:r>
            <a:r>
              <a:rPr lang="en-US" sz="1050" dirty="0">
                <a:ea typeface="+mn-lt"/>
                <a:cs typeface="+mn-lt"/>
              </a:rPr>
              <a:t> operations and providing customers with convenience.</a:t>
            </a:r>
            <a:endParaRPr lang="en-US" sz="1050" dirty="0"/>
          </a:p>
          <a:p>
            <a:r>
              <a:rPr lang="en-US" sz="1050" dirty="0">
                <a:ea typeface="+mn-lt"/>
                <a:cs typeface="+mn-lt"/>
              </a:rPr>
              <a:t>Mobile check-in is one major technological breakthrough at the Gaylord Hotel. With fewer lines and a better overall check-in experience, guests can check in using their cellphones prior to arrival. With this cutting-edge feature, guests may bypass the front desk and go straight to their rooms, saving time and ensuring a smooth transaction.</a:t>
            </a:r>
            <a:endParaRPr lang="en-US" sz="1050" dirty="0"/>
          </a:p>
          <a:p>
            <a:r>
              <a:rPr lang="en-US" sz="1050" dirty="0">
                <a:ea typeface="+mn-lt"/>
                <a:cs typeface="+mn-lt"/>
              </a:rPr>
              <a:t>The Gaylord Hotel also makes use of digital concierge services to offer visitors tailored recommendations, details on nearby attractions, and the option to book reservations or make service requests. Visitors can quickly access a variety of information and services using mobile apps or in-room tablets, enriching their stay and assuring a </a:t>
            </a:r>
            <a:r>
              <a:rPr lang="en-US" sz="1050" dirty="0" err="1">
                <a:ea typeface="+mn-lt"/>
                <a:cs typeface="+mn-lt"/>
              </a:rPr>
              <a:t>personalised</a:t>
            </a:r>
            <a:r>
              <a:rPr lang="en-US" sz="1050" dirty="0">
                <a:ea typeface="+mn-lt"/>
                <a:cs typeface="+mn-lt"/>
              </a:rPr>
              <a:t> experience.</a:t>
            </a:r>
            <a:endParaRPr lang="en-US" sz="1050" dirty="0"/>
          </a:p>
          <a:p>
            <a:r>
              <a:rPr lang="en-US" sz="1050" dirty="0">
                <a:ea typeface="+mn-lt"/>
                <a:cs typeface="+mn-lt"/>
              </a:rPr>
              <a:t>The Gaylord Hotel has also incorporated smart room controls. Through user-friendly interfaces or voice commands, guests can manage a variety of components of their rooms, including the lighting, temperatures, and entertainment systems. This degree of convenience and control improves visitor comfort and enables a more </a:t>
            </a:r>
            <a:r>
              <a:rPr lang="en-US" sz="1050" dirty="0" err="1">
                <a:ea typeface="+mn-lt"/>
                <a:cs typeface="+mn-lt"/>
              </a:rPr>
              <a:t>customised</a:t>
            </a:r>
            <a:r>
              <a:rPr lang="en-US" sz="1050" dirty="0">
                <a:ea typeface="+mn-lt"/>
                <a:cs typeface="+mn-lt"/>
              </a:rPr>
              <a:t> and </a:t>
            </a:r>
            <a:r>
              <a:rPr lang="en-US" sz="1050" dirty="0" err="1">
                <a:ea typeface="+mn-lt"/>
                <a:cs typeface="+mn-lt"/>
              </a:rPr>
              <a:t>individualised</a:t>
            </a:r>
            <a:r>
              <a:rPr lang="en-US" sz="1050" dirty="0">
                <a:ea typeface="+mn-lt"/>
                <a:cs typeface="+mn-lt"/>
              </a:rPr>
              <a:t> experience.</a:t>
            </a:r>
            <a:endParaRPr lang="en-US" sz="1050" dirty="0"/>
          </a:p>
          <a:p>
            <a:r>
              <a:rPr lang="en-US" sz="1050" dirty="0">
                <a:ea typeface="+mn-lt"/>
                <a:cs typeface="+mn-lt"/>
              </a:rPr>
              <a:t>Technology also makes effective communication and problem-solving possible. To contact with hotel employees, submit special requests, or report any problems they may experience while there, guests can use smartphone apps or messaging services. As a result of the streamlined communication process, guests receive immediate responses and their issues are quickly resolved, further increasing their level of happiness.</a:t>
            </a:r>
            <a:endParaRPr lang="en-US" sz="1050" dirty="0"/>
          </a:p>
          <a:p>
            <a:r>
              <a:rPr lang="en-US" sz="1050" dirty="0">
                <a:ea typeface="+mn-lt"/>
                <a:cs typeface="+mn-lt"/>
              </a:rPr>
              <a:t>Moreover, Gaylord Hotel is able to learn about visitor preferences, </a:t>
            </a:r>
            <a:r>
              <a:rPr lang="en-US" sz="1050" dirty="0" err="1">
                <a:ea typeface="+mn-lt"/>
                <a:cs typeface="+mn-lt"/>
              </a:rPr>
              <a:t>behaviours</a:t>
            </a:r>
            <a:r>
              <a:rPr lang="en-US" sz="1050" dirty="0">
                <a:ea typeface="+mn-lt"/>
                <a:cs typeface="+mn-lt"/>
              </a:rPr>
              <a:t>, and levels of satisfaction thanks to data analytics and customer profiling tools. The hotel can better match customer expectations and provide </a:t>
            </a:r>
            <a:r>
              <a:rPr lang="en-US" sz="1050" dirty="0" err="1">
                <a:ea typeface="+mn-lt"/>
                <a:cs typeface="+mn-lt"/>
              </a:rPr>
              <a:t>individualised</a:t>
            </a:r>
            <a:r>
              <a:rPr lang="en-US" sz="1050" dirty="0">
                <a:ea typeface="+mn-lt"/>
                <a:cs typeface="+mn-lt"/>
              </a:rPr>
              <a:t> experiences by </a:t>
            </a:r>
            <a:r>
              <a:rPr lang="en-US" sz="1050" dirty="0" err="1">
                <a:ea typeface="+mn-lt"/>
                <a:cs typeface="+mn-lt"/>
              </a:rPr>
              <a:t>analysing</a:t>
            </a:r>
            <a:r>
              <a:rPr lang="en-US" sz="1050" dirty="0">
                <a:ea typeface="+mn-lt"/>
                <a:cs typeface="+mn-lt"/>
              </a:rPr>
              <a:t> this data and adjusting its amenities, advertisements, and offerings.</a:t>
            </a:r>
            <a:endParaRPr lang="en-US" sz="1050" dirty="0"/>
          </a:p>
          <a:p>
            <a:r>
              <a:rPr lang="en-US" sz="1050" dirty="0">
                <a:ea typeface="+mn-lt"/>
                <a:cs typeface="+mn-lt"/>
              </a:rPr>
              <a:t>The Gaylord Hotel is able to improve productivity, streamline operations, and offer better guest experiences by adopting technology. A seamless and </a:t>
            </a:r>
            <a:r>
              <a:rPr lang="en-US" sz="1050" dirty="0" err="1">
                <a:ea typeface="+mn-lt"/>
                <a:cs typeface="+mn-lt"/>
              </a:rPr>
              <a:t>individualised</a:t>
            </a:r>
            <a:r>
              <a:rPr lang="en-US" sz="1050" dirty="0">
                <a:ea typeface="+mn-lt"/>
                <a:cs typeface="+mn-lt"/>
              </a:rPr>
              <a:t> atmosphere is created for guests through the incorporation of smartphones for check-in, digital personal assistants, intelligent room controls, and efficient communication platforms.</a:t>
            </a:r>
            <a:endParaRPr lang="en-US" sz="1050" dirty="0"/>
          </a:p>
        </p:txBody>
      </p:sp>
      <p:pic>
        <p:nvPicPr>
          <p:cNvPr id="4" name="Picture 4" descr="A picture containing text, indoor, floor, computer&#10;&#10;Description automatically generated">
            <a:extLst>
              <a:ext uri="{FF2B5EF4-FFF2-40B4-BE49-F238E27FC236}">
                <a16:creationId xmlns:a16="http://schemas.microsoft.com/office/drawing/2014/main" id="{CC2148A7-8B18-1BBB-E49C-2C83FBC868F2}"/>
              </a:ext>
            </a:extLst>
          </p:cNvPr>
          <p:cNvPicPr>
            <a:picLocks noChangeAspect="1"/>
          </p:cNvPicPr>
          <p:nvPr/>
        </p:nvPicPr>
        <p:blipFill rotWithShape="1">
          <a:blip r:embed="rId2"/>
          <a:srcRect l="27273" r="22219" b="-1"/>
          <a:stretch/>
        </p:blipFill>
        <p:spPr>
          <a:xfrm>
            <a:off x="7675658" y="2093976"/>
            <a:ext cx="3941064" cy="4096512"/>
          </a:xfrm>
          <a:prstGeom prst="rect">
            <a:avLst/>
          </a:prstGeom>
        </p:spPr>
      </p:pic>
    </p:spTree>
    <p:extLst>
      <p:ext uri="{BB962C8B-B14F-4D97-AF65-F5344CB8AC3E}">
        <p14:creationId xmlns:p14="http://schemas.microsoft.com/office/powerpoint/2010/main" val="2365175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C0617-29EE-320E-531F-1DA461DBB325}"/>
              </a:ext>
            </a:extLst>
          </p:cNvPr>
          <p:cNvSpPr>
            <a:spLocks noGrp="1"/>
          </p:cNvSpPr>
          <p:nvPr>
            <p:ph type="title"/>
          </p:nvPr>
        </p:nvSpPr>
        <p:spPr>
          <a:xfrm>
            <a:off x="640080" y="325369"/>
            <a:ext cx="4368602" cy="1956841"/>
          </a:xfrm>
        </p:spPr>
        <p:txBody>
          <a:bodyPr anchor="b">
            <a:normAutofit/>
          </a:bodyPr>
          <a:lstStyle/>
          <a:p>
            <a:r>
              <a:rPr lang="en-US" sz="4200" b="1">
                <a:ea typeface="+mj-lt"/>
                <a:cs typeface="+mj-lt"/>
              </a:rPr>
              <a:t>Cultural Sensitivity in Guest Services</a:t>
            </a:r>
            <a:endParaRPr lang="en-US" sz="4200" b="1">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BC790-D428-7AF1-960E-F02E767773BF}"/>
              </a:ext>
            </a:extLst>
          </p:cNvPr>
          <p:cNvSpPr>
            <a:spLocks noGrp="1"/>
          </p:cNvSpPr>
          <p:nvPr>
            <p:ph idx="1"/>
          </p:nvPr>
        </p:nvSpPr>
        <p:spPr>
          <a:xfrm>
            <a:off x="640080" y="2872899"/>
            <a:ext cx="6278880" cy="3659732"/>
          </a:xfrm>
        </p:spPr>
        <p:txBody>
          <a:bodyPr vert="horz" lIns="91440" tIns="45720" rIns="91440" bIns="45720" rtlCol="0">
            <a:normAutofit lnSpcReduction="10000"/>
          </a:bodyPr>
          <a:lstStyle/>
          <a:p>
            <a:r>
              <a:rPr lang="en-US" sz="1000" dirty="0">
                <a:ea typeface="+mn-lt"/>
                <a:cs typeface="+mn-lt"/>
              </a:rPr>
              <a:t>Delivering outstanding guest services is critically dependent on cultural awareness, particularly in today's broad and diverse society. The International Journal of Hospitality Management (2018) article by </a:t>
            </a:r>
            <a:r>
              <a:rPr lang="en-US" sz="1000" dirty="0" err="1">
                <a:ea typeface="+mn-lt"/>
                <a:cs typeface="+mn-lt"/>
              </a:rPr>
              <a:t>Okumus</a:t>
            </a:r>
            <a:r>
              <a:rPr lang="en-US" sz="1000" dirty="0">
                <a:ea typeface="+mn-lt"/>
                <a:cs typeface="+mn-lt"/>
              </a:rPr>
              <a:t> and </a:t>
            </a:r>
            <a:r>
              <a:rPr lang="en-US" sz="1000" dirty="0" err="1">
                <a:ea typeface="+mn-lt"/>
                <a:cs typeface="+mn-lt"/>
              </a:rPr>
              <a:t>Hemmington</a:t>
            </a:r>
            <a:r>
              <a:rPr lang="en-US" sz="1000" dirty="0">
                <a:ea typeface="+mn-lt"/>
                <a:cs typeface="+mn-lt"/>
              </a:rPr>
              <a:t> makes the point that learning and respecting various cultural </a:t>
            </a:r>
            <a:r>
              <a:rPr lang="en-US" sz="1000" dirty="0" err="1">
                <a:ea typeface="+mn-lt"/>
                <a:cs typeface="+mn-lt"/>
              </a:rPr>
              <a:t>practises</a:t>
            </a:r>
            <a:r>
              <a:rPr lang="en-US" sz="1000" dirty="0">
                <a:ea typeface="+mn-lt"/>
                <a:cs typeface="+mn-lt"/>
              </a:rPr>
              <a:t> and preferences greatly improves guest satisfaction.</a:t>
            </a:r>
            <a:endParaRPr lang="en-US" sz="1000" dirty="0"/>
          </a:p>
          <a:p>
            <a:r>
              <a:rPr lang="en-US" sz="1000" dirty="0">
                <a:ea typeface="+mn-lt"/>
                <a:cs typeface="+mn-lt"/>
              </a:rPr>
              <a:t>The Gaylord Hotel values cultural sensitivity and </a:t>
            </a:r>
            <a:r>
              <a:rPr lang="en-US" sz="1000" dirty="0" err="1">
                <a:ea typeface="+mn-lt"/>
                <a:cs typeface="+mn-lt"/>
              </a:rPr>
              <a:t>emphasises</a:t>
            </a:r>
            <a:r>
              <a:rPr lang="en-US" sz="1000" dirty="0">
                <a:ea typeface="+mn-lt"/>
                <a:cs typeface="+mn-lt"/>
              </a:rPr>
              <a:t> employee training to help them become proficient in cross-cultural communication and accommodating the ethnic preferences of visitors. By doing this, the hotel makes sure that visitors from a variety of cultural backgrounds experience a sense of worth, respect, and understanding while they are there.</a:t>
            </a:r>
            <a:endParaRPr lang="en-US" sz="1000" dirty="0"/>
          </a:p>
          <a:p>
            <a:r>
              <a:rPr lang="en-US" sz="1000" dirty="0">
                <a:ea typeface="+mn-lt"/>
                <a:cs typeface="+mn-lt"/>
              </a:rPr>
              <a:t>Understanding and embracing cultural variations, such as those in language, customs, customs, and nutritional needs, is a key component of cultural sensitivity. It makes it possible for hotel staff to foresee and satisfy the special requirements and preferences of visitors from various cultural backgrounds. The Gaylord Hotel can offer inclusive and inviting experiences that speak to visitors personally by exhibiting cultural sensitivity.</a:t>
            </a:r>
            <a:endParaRPr lang="en-US" sz="1000" dirty="0"/>
          </a:p>
          <a:p>
            <a:r>
              <a:rPr lang="en-US" sz="1000" dirty="0">
                <a:ea typeface="+mn-lt"/>
                <a:cs typeface="+mn-lt"/>
              </a:rPr>
              <a:t>A crucial component of cultural sensitivity is effective cross-cultural communication. Staff workers receive training on how to speak politely, use acceptable vocabulary, and </a:t>
            </a:r>
            <a:r>
              <a:rPr lang="en-US" sz="1000" dirty="0" err="1">
                <a:ea typeface="+mn-lt"/>
                <a:cs typeface="+mn-lt"/>
              </a:rPr>
              <a:t>recognise</a:t>
            </a:r>
            <a:r>
              <a:rPr lang="en-US" sz="1000" dirty="0">
                <a:ea typeface="+mn-lt"/>
                <a:cs typeface="+mn-lt"/>
              </a:rPr>
              <a:t> nonverbal signs that may differ between cultures. This enables them to connect with visitors irrespective of their cultural background, foster trust, and ensure good communication.</a:t>
            </a:r>
            <a:endParaRPr lang="en-US" sz="1000" dirty="0"/>
          </a:p>
          <a:p>
            <a:r>
              <a:rPr lang="en-US" sz="1000" dirty="0">
                <a:ea typeface="+mn-lt"/>
                <a:cs typeface="+mn-lt"/>
              </a:rPr>
              <a:t>Additionally, services and amenities are designed and provided with cultural awareness. When arranging cultural events or celebrations, offering dining alternatives, and providing rooms for people of faith, Gaylord Hotel takes cultural preferences into mind. By paying close attention to cultural aspects, the hotel shows its commitment to diversity and improves the entire guest experience.</a:t>
            </a:r>
            <a:endParaRPr lang="en-US" sz="1000" dirty="0"/>
          </a:p>
          <a:p>
            <a:r>
              <a:rPr lang="en-US" sz="1000" dirty="0">
                <a:ea typeface="+mn-lt"/>
                <a:cs typeface="+mn-lt"/>
              </a:rPr>
              <a:t>By valuing cultural awareness, the Gaylord Hotel not only improves customer happiness but also builds a solid reputation as a welcome and inclusive place to stay. Customers are more inclined to have a memorable and rewarding experience when they feel heard and valued, which promotes increased loyalty and </a:t>
            </a:r>
            <a:r>
              <a:rPr lang="en-US" sz="1000" dirty="0" err="1">
                <a:ea typeface="+mn-lt"/>
                <a:cs typeface="+mn-lt"/>
              </a:rPr>
              <a:t>favourable</a:t>
            </a:r>
            <a:r>
              <a:rPr lang="en-US" sz="1000" dirty="0">
                <a:ea typeface="+mn-lt"/>
                <a:cs typeface="+mn-lt"/>
              </a:rPr>
              <a:t> word-of-mouth recommendations.</a:t>
            </a:r>
            <a:endParaRPr lang="en-US" sz="1000" dirty="0"/>
          </a:p>
        </p:txBody>
      </p:sp>
      <p:pic>
        <p:nvPicPr>
          <p:cNvPr id="4" name="Picture 4" descr="A picture containing indoor&#10;&#10;Description automatically generated">
            <a:extLst>
              <a:ext uri="{FF2B5EF4-FFF2-40B4-BE49-F238E27FC236}">
                <a16:creationId xmlns:a16="http://schemas.microsoft.com/office/drawing/2014/main" id="{4A366E5A-19F9-20A8-2EC9-CA67C13F20C0}"/>
              </a:ext>
            </a:extLst>
          </p:cNvPr>
          <p:cNvPicPr>
            <a:picLocks noChangeAspect="1"/>
          </p:cNvPicPr>
          <p:nvPr/>
        </p:nvPicPr>
        <p:blipFill rotWithShape="1">
          <a:blip r:embed="rId2"/>
          <a:srcRect l="22031" r="16032" b="-1"/>
          <a:stretch/>
        </p:blipFill>
        <p:spPr>
          <a:xfrm>
            <a:off x="7040880" y="10"/>
            <a:ext cx="514959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5330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F850B2D-0DB2-9618-AC68-ACCC9ADC710C}"/>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E38ED96-5170-7289-F924-ABBB842112FB}"/>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Conclusion </a:t>
            </a:r>
            <a:endParaRPr lang="en-US">
              <a:solidFill>
                <a:srgbClr val="FFFFFF"/>
              </a:solidFill>
            </a:endParaRPr>
          </a:p>
        </p:txBody>
      </p:sp>
      <p:sp>
        <p:nvSpPr>
          <p:cNvPr id="3" name="Content Placeholder 2">
            <a:extLst>
              <a:ext uri="{FF2B5EF4-FFF2-40B4-BE49-F238E27FC236}">
                <a16:creationId xmlns:a16="http://schemas.microsoft.com/office/drawing/2014/main" id="{1147CC61-5B1C-EDFA-3FCF-B390F42916A1}"/>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solidFill>
                  <a:srgbClr val="FFFFFF"/>
                </a:solidFill>
                <a:ea typeface="+mn-lt"/>
                <a:cs typeface="+mn-lt"/>
              </a:rPr>
              <a:t>In conclusion, the success of the Gaylord Hotel is greatly influenced by hospitality and guest services. </a:t>
            </a:r>
          </a:p>
          <a:p>
            <a:r>
              <a:rPr lang="en-US">
                <a:solidFill>
                  <a:srgbClr val="FFFFFF"/>
                </a:solidFill>
                <a:ea typeface="+mn-lt"/>
                <a:cs typeface="+mn-lt"/>
              </a:rPr>
              <a:t>The Gaylord Hotel can produce unforgettable experiences, surpass visitor expectations, and build lasting relationships with visitors by providing great guest services.</a:t>
            </a:r>
          </a:p>
          <a:p>
            <a:r>
              <a:rPr lang="en-US">
                <a:solidFill>
                  <a:srgbClr val="FFFFFF"/>
                </a:solidFill>
                <a:ea typeface="+mn-lt"/>
                <a:cs typeface="+mn-lt"/>
              </a:rPr>
              <a:t> The Gaylord Hotel seeks to provide individualized and outstanding guest experiences that leave guests with lasting memories and a desire to return through instruction, technology adoption, and cultural awareness.</a:t>
            </a:r>
            <a:endParaRPr lang="en-US">
              <a:solidFill>
                <a:srgbClr val="FFFFFF"/>
              </a:solidFill>
              <a:cs typeface="Calibri"/>
            </a:endParaRPr>
          </a:p>
          <a:p>
            <a:endParaRPr lang="en-US">
              <a:solidFill>
                <a:srgbClr val="FFFFFF"/>
              </a:solidFill>
              <a:cs typeface="Calibri"/>
            </a:endParaRPr>
          </a:p>
        </p:txBody>
      </p:sp>
    </p:spTree>
    <p:extLst>
      <p:ext uri="{BB962C8B-B14F-4D97-AF65-F5344CB8AC3E}">
        <p14:creationId xmlns:p14="http://schemas.microsoft.com/office/powerpoint/2010/main" val="46609723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27523-B4ED-0F48-070C-C2C8381B78DE}"/>
              </a:ext>
            </a:extLst>
          </p:cNvPr>
          <p:cNvSpPr>
            <a:spLocks noGrp="1"/>
          </p:cNvSpPr>
          <p:nvPr>
            <p:ph type="title"/>
          </p:nvPr>
        </p:nvSpPr>
        <p:spPr/>
        <p:txBody>
          <a:bodyPr/>
          <a:lstStyle/>
          <a:p>
            <a:r>
              <a:rPr lang="en-US" dirty="0">
                <a:solidFill>
                  <a:schemeClr val="bg1"/>
                </a:solidFill>
                <a:cs typeface="Calibri Light"/>
              </a:rPr>
              <a:t>References </a:t>
            </a:r>
            <a:endParaRPr lang="en-US" dirty="0">
              <a:solidFill>
                <a:schemeClr val="bg1"/>
              </a:solidFill>
            </a:endParaRPr>
          </a:p>
        </p:txBody>
      </p:sp>
      <p:sp>
        <p:nvSpPr>
          <p:cNvPr id="3" name="Content Placeholder 2">
            <a:extLst>
              <a:ext uri="{FF2B5EF4-FFF2-40B4-BE49-F238E27FC236}">
                <a16:creationId xmlns:a16="http://schemas.microsoft.com/office/drawing/2014/main" id="{39395AD9-5C4D-6F9C-B138-2A6EBBAC3974}"/>
              </a:ext>
            </a:extLst>
          </p:cNvPr>
          <p:cNvSpPr>
            <a:spLocks noGrp="1"/>
          </p:cNvSpPr>
          <p:nvPr>
            <p:ph idx="1"/>
          </p:nvPr>
        </p:nvSpPr>
        <p:spPr/>
        <p:txBody>
          <a:bodyPr vert="horz" lIns="91440" tIns="45720" rIns="91440" bIns="45720" rtlCol="0" anchor="t">
            <a:normAutofit fontScale="70000" lnSpcReduction="20000"/>
          </a:bodyPr>
          <a:lstStyle/>
          <a:p>
            <a:r>
              <a:rPr lang="en-US" dirty="0" err="1">
                <a:solidFill>
                  <a:schemeClr val="bg1"/>
                </a:solidFill>
                <a:ea typeface="+mn-lt"/>
                <a:cs typeface="+mn-lt"/>
              </a:rPr>
              <a:t>Okumus</a:t>
            </a:r>
            <a:r>
              <a:rPr lang="en-US" dirty="0">
                <a:solidFill>
                  <a:schemeClr val="bg1"/>
                </a:solidFill>
                <a:ea typeface="+mn-lt"/>
                <a:cs typeface="+mn-lt"/>
              </a:rPr>
              <a:t>, F., &amp; Hemmington, N. (2018). Cultural sensitivity in hospitality: Insights from the UK hotel sector. International Journal of Hospitality Management, 75, 50-58.</a:t>
            </a:r>
            <a:endParaRPr lang="en-US" dirty="0">
              <a:solidFill>
                <a:schemeClr val="bg1"/>
              </a:solidFill>
              <a:cs typeface="Calibri" panose="020F0502020204030204"/>
            </a:endParaRPr>
          </a:p>
          <a:p>
            <a:r>
              <a:rPr lang="en-US" dirty="0">
                <a:solidFill>
                  <a:schemeClr val="bg1"/>
                </a:solidFill>
                <a:ea typeface="+mn-lt"/>
                <a:cs typeface="+mn-lt"/>
              </a:rPr>
              <a:t>Dev, C. S., Olsen, M. D., &amp; Dhar, R. L. (2019). Technology as a Service Enabler: A Study of U.S. Full-Service Hotels. Cornell Hospitality Report, 19(11), 1-16.</a:t>
            </a:r>
            <a:endParaRPr lang="en-US" dirty="0">
              <a:solidFill>
                <a:schemeClr val="bg1"/>
              </a:solidFill>
            </a:endParaRPr>
          </a:p>
          <a:p>
            <a:r>
              <a:rPr lang="en-US" dirty="0">
                <a:solidFill>
                  <a:schemeClr val="bg1"/>
                </a:solidFill>
                <a:ea typeface="+mn-lt"/>
                <a:cs typeface="+mn-lt"/>
              </a:rPr>
              <a:t>Woods, R. H., &amp; Delp, J. Z. (2018). Managing Hospitality Human Resources. </a:t>
            </a:r>
            <a:r>
              <a:rPr lang="en-US" dirty="0" err="1">
                <a:solidFill>
                  <a:schemeClr val="bg1"/>
                </a:solidFill>
                <a:ea typeface="+mn-lt"/>
                <a:cs typeface="+mn-lt"/>
              </a:rPr>
              <a:t>Cognella</a:t>
            </a:r>
            <a:r>
              <a:rPr lang="en-US" dirty="0">
                <a:solidFill>
                  <a:schemeClr val="bg1"/>
                </a:solidFill>
                <a:ea typeface="+mn-lt"/>
                <a:cs typeface="+mn-lt"/>
              </a:rPr>
              <a:t> Academic Publishing.</a:t>
            </a:r>
            <a:endParaRPr lang="en-US" dirty="0">
              <a:solidFill>
                <a:schemeClr val="bg1"/>
              </a:solidFill>
            </a:endParaRPr>
          </a:p>
          <a:p>
            <a:r>
              <a:rPr lang="en-US" dirty="0">
                <a:solidFill>
                  <a:schemeClr val="bg1"/>
                </a:solidFill>
                <a:ea typeface="+mn-lt"/>
                <a:cs typeface="+mn-lt"/>
              </a:rPr>
              <a:t>Chen, C.-C., &amp; Huang, J.-W. (2018). How hotel employee engagement influences employee performance, emotional exhaustion, and turnover intention. Journal of Hospitality and Tourism Research, 42(3), 391-415.</a:t>
            </a:r>
            <a:endParaRPr lang="en-US" dirty="0">
              <a:solidFill>
                <a:schemeClr val="bg1"/>
              </a:solidFill>
            </a:endParaRPr>
          </a:p>
          <a:p>
            <a:r>
              <a:rPr lang="en-US" dirty="0">
                <a:solidFill>
                  <a:schemeClr val="bg1"/>
                </a:solidFill>
                <a:ea typeface="+mn-lt"/>
                <a:cs typeface="+mn-lt"/>
              </a:rPr>
              <a:t>Wood, R. C., Johnston, R. J., &amp; Brookes, M. (2016). Hospitality Management: A Brief Introduction. Routledge.</a:t>
            </a:r>
            <a:endParaRPr lang="en-US" dirty="0">
              <a:solidFill>
                <a:schemeClr val="bg1"/>
              </a:solidFill>
              <a:cs typeface="Calibri" panose="020F0502020204030204"/>
            </a:endParaRPr>
          </a:p>
          <a:p>
            <a:r>
              <a:rPr lang="en-US" dirty="0">
                <a:solidFill>
                  <a:schemeClr val="bg1"/>
                </a:solidFill>
                <a:ea typeface="+mn-lt"/>
                <a:cs typeface="+mn-lt"/>
              </a:rPr>
              <a:t>Pine, B. J., &amp; Gilmore, J. H. (2011). The Experience Economy: Updated Edition. Harvard Business Review Press.</a:t>
            </a:r>
            <a:endParaRPr lang="en-US" dirty="0">
              <a:solidFill>
                <a:schemeClr val="bg1"/>
              </a:solidFill>
            </a:endParaRPr>
          </a:p>
          <a:p>
            <a:r>
              <a:rPr lang="en-US" dirty="0">
                <a:solidFill>
                  <a:schemeClr val="bg1"/>
                </a:solidFill>
                <a:ea typeface="+mn-lt"/>
                <a:cs typeface="+mn-lt"/>
              </a:rPr>
              <a:t>Hu, L., Mattila, A. S., &amp; Roehl, W. S. (2019). The influence of guest service quality and price on hotel customer satisfaction: An exploration of gender differences. Journal of Travel Research, 58(7), 1120-1132.</a:t>
            </a:r>
            <a:endParaRPr lang="en-US" dirty="0">
              <a:solidFill>
                <a:schemeClr val="bg1"/>
              </a:solidFill>
            </a:endParaRPr>
          </a:p>
          <a:p>
            <a:endParaRPr lang="en-US" dirty="0">
              <a:solidFill>
                <a:schemeClr val="bg1"/>
              </a:solidFill>
              <a:cs typeface="Calibri"/>
            </a:endParaRPr>
          </a:p>
        </p:txBody>
      </p:sp>
    </p:spTree>
    <p:extLst>
      <p:ext uri="{BB962C8B-B14F-4D97-AF65-F5344CB8AC3E}">
        <p14:creationId xmlns:p14="http://schemas.microsoft.com/office/powerpoint/2010/main" val="15682283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76</TotalTime>
  <Words>3216</Words>
  <Application>Microsoft Office PowerPoint</Application>
  <PresentationFormat>Widescreen</PresentationFormat>
  <Paragraphs>85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Role &amp; Importance of Hospitality &amp; Guest Services within the Hotel Industry of Gaylord hotel. </vt:lpstr>
      <vt:lpstr>Introduction </vt:lpstr>
      <vt:lpstr>Definition of hospitality </vt:lpstr>
      <vt:lpstr>Importance of guest services </vt:lpstr>
      <vt:lpstr>Types of guest services offered at Gaylord </vt:lpstr>
      <vt:lpstr>Hotel Staff Roles in Guest Services</vt:lpstr>
      <vt:lpstr>Training for guest services </vt:lpstr>
      <vt:lpstr>Guest feedback </vt:lpstr>
      <vt:lpstr>Technology in guest services </vt:lpstr>
      <vt:lpstr>Cultural Sensitivity in Guest Services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Silvana Lorencz</cp:lastModifiedBy>
  <cp:revision>126</cp:revision>
  <dcterms:created xsi:type="dcterms:W3CDTF">2013-07-15T20:26:40Z</dcterms:created>
  <dcterms:modified xsi:type="dcterms:W3CDTF">2023-05-24T09:47:12Z</dcterms:modified>
</cp:coreProperties>
</file>