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7"/>
  </p:normalViewPr>
  <p:slideViewPr>
    <p:cSldViewPr snapToGrid="0">
      <p:cViewPr varScale="1">
        <p:scale>
          <a:sx n="84" d="100"/>
          <a:sy n="84" d="100"/>
        </p:scale>
        <p:origin x="11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emena Petrova Nedelcheva (2336425)" userId="60c7b456-a5f3-4aed-8610-830291f90b00" providerId="ADAL" clId="{97A75F99-F7B4-58A1-A1B4-9BCD2B887ADD}"/>
    <pc:docChg chg="custSel modSld">
      <pc:chgData name="Kremena Petrova Nedelcheva (2336425)" userId="60c7b456-a5f3-4aed-8610-830291f90b00" providerId="ADAL" clId="{97A75F99-F7B4-58A1-A1B4-9BCD2B887ADD}" dt="2026-10-24T15:24:17.413" v="133" actId="478"/>
      <pc:docMkLst>
        <pc:docMk/>
      </pc:docMkLst>
      <pc:sldChg chg="modSp mod">
        <pc:chgData name="Kremena Petrova Nedelcheva (2336425)" userId="60c7b456-a5f3-4aed-8610-830291f90b00" providerId="ADAL" clId="{97A75F99-F7B4-58A1-A1B4-9BCD2B887ADD}" dt="2026-10-24T15:22:37.228" v="18" actId="20577"/>
        <pc:sldMkLst>
          <pc:docMk/>
          <pc:sldMk cId="366137981" sldId="256"/>
        </pc:sldMkLst>
        <pc:spChg chg="mod">
          <ac:chgData name="Kremena Petrova Nedelcheva (2336425)" userId="60c7b456-a5f3-4aed-8610-830291f90b00" providerId="ADAL" clId="{97A75F99-F7B4-58A1-A1B4-9BCD2B887ADD}" dt="2026-10-24T15:22:37.228" v="18" actId="20577"/>
          <ac:spMkLst>
            <pc:docMk/>
            <pc:sldMk cId="366137981" sldId="256"/>
            <ac:spMk id="4" creationId="{0946FE7D-5168-4FEE-A133-3CF3FC0279B3}"/>
          </ac:spMkLst>
        </pc:spChg>
      </pc:sldChg>
      <pc:sldChg chg="delSp modSp mod">
        <pc:chgData name="Kremena Petrova Nedelcheva (2336425)" userId="60c7b456-a5f3-4aed-8610-830291f90b00" providerId="ADAL" clId="{97A75F99-F7B4-58A1-A1B4-9BCD2B887ADD}" dt="2026-10-24T15:24:17.413" v="133" actId="478"/>
        <pc:sldMkLst>
          <pc:docMk/>
          <pc:sldMk cId="2137180840" sldId="268"/>
        </pc:sldMkLst>
        <pc:spChg chg="del mod">
          <ac:chgData name="Kremena Petrova Nedelcheva (2336425)" userId="60c7b456-a5f3-4aed-8610-830291f90b00" providerId="ADAL" clId="{97A75F99-F7B4-58A1-A1B4-9BCD2B887ADD}" dt="2026-10-24T15:24:17.413" v="133" actId="478"/>
          <ac:spMkLst>
            <pc:docMk/>
            <pc:sldMk cId="2137180840" sldId="268"/>
            <ac:spMk id="2" creationId="{8410800E-2409-424B-AA5F-F1CDE2F524FB}"/>
          </ac:spMkLst>
        </pc:spChg>
        <pc:spChg chg="del mod">
          <ac:chgData name="Kremena Petrova Nedelcheva (2336425)" userId="60c7b456-a5f3-4aed-8610-830291f90b00" providerId="ADAL" clId="{97A75F99-F7B4-58A1-A1B4-9BCD2B887ADD}" dt="2026-10-24T15:23:14.086" v="20" actId="478"/>
          <ac:spMkLst>
            <pc:docMk/>
            <pc:sldMk cId="2137180840" sldId="268"/>
            <ac:spMk id="5" creationId="{A3743940-E64A-4F2B-93A1-D91D96ACED66}"/>
          </ac:spMkLst>
        </pc:spChg>
        <pc:spChg chg="del">
          <ac:chgData name="Kremena Petrova Nedelcheva (2336425)" userId="60c7b456-a5f3-4aed-8610-830291f90b00" providerId="ADAL" clId="{97A75F99-F7B4-58A1-A1B4-9BCD2B887ADD}" dt="2026-10-24T15:23:16.330" v="21" actId="478"/>
          <ac:spMkLst>
            <pc:docMk/>
            <pc:sldMk cId="2137180840" sldId="268"/>
            <ac:spMk id="7" creationId="{7309FC22-E5EC-432D-A609-9A6CEC7A2A69}"/>
          </ac:spMkLst>
        </pc:spChg>
        <pc:spChg chg="del mod">
          <ac:chgData name="Kremena Petrova Nedelcheva (2336425)" userId="60c7b456-a5f3-4aed-8610-830291f90b00" providerId="ADAL" clId="{97A75F99-F7B4-58A1-A1B4-9BCD2B887ADD}" dt="2026-10-24T15:23:19.909" v="23" actId="478"/>
          <ac:spMkLst>
            <pc:docMk/>
            <pc:sldMk cId="2137180840" sldId="268"/>
            <ac:spMk id="9" creationId="{78553E89-73FE-4FDC-B58B-6EECD7ACFBBC}"/>
          </ac:spMkLst>
        </pc:spChg>
        <pc:spChg chg="del mod">
          <ac:chgData name="Kremena Petrova Nedelcheva (2336425)" userId="60c7b456-a5f3-4aed-8610-830291f90b00" providerId="ADAL" clId="{97A75F99-F7B4-58A1-A1B4-9BCD2B887ADD}" dt="2026-10-24T15:23:24.971" v="25" actId="478"/>
          <ac:spMkLst>
            <pc:docMk/>
            <pc:sldMk cId="2137180840" sldId="268"/>
            <ac:spMk id="11" creationId="{40BACFFE-CC78-4D6E-8B61-B30BCAF4BD37}"/>
          </ac:spMkLst>
        </pc:spChg>
      </pc:sldChg>
      <pc:sldChg chg="delSp modSp mod">
        <pc:chgData name="Kremena Petrova Nedelcheva (2336425)" userId="60c7b456-a5f3-4aed-8610-830291f90b00" providerId="ADAL" clId="{97A75F99-F7B4-58A1-A1B4-9BCD2B887ADD}" dt="2026-10-24T15:24:08.090" v="131" actId="20577"/>
        <pc:sldMkLst>
          <pc:docMk/>
          <pc:sldMk cId="1052490797" sldId="269"/>
        </pc:sldMkLst>
        <pc:spChg chg="mod">
          <ac:chgData name="Kremena Petrova Nedelcheva (2336425)" userId="60c7b456-a5f3-4aed-8610-830291f90b00" providerId="ADAL" clId="{97A75F99-F7B4-58A1-A1B4-9BCD2B887ADD}" dt="2026-10-24T15:24:08.090" v="131" actId="20577"/>
          <ac:spMkLst>
            <pc:docMk/>
            <pc:sldMk cId="1052490797" sldId="269"/>
            <ac:spMk id="2" creationId="{6AC54B36-0669-43A3-A24A-5B7F28B34E21}"/>
          </ac:spMkLst>
        </pc:spChg>
        <pc:spChg chg="del">
          <ac:chgData name="Kremena Petrova Nedelcheva (2336425)" userId="60c7b456-a5f3-4aed-8610-830291f90b00" providerId="ADAL" clId="{97A75F99-F7B4-58A1-A1B4-9BCD2B887ADD}" dt="2026-10-24T15:23:43.583" v="32" actId="478"/>
          <ac:spMkLst>
            <pc:docMk/>
            <pc:sldMk cId="1052490797" sldId="269"/>
            <ac:spMk id="5" creationId="{2A360EA0-38F9-46A9-9287-7CC76D859CE6}"/>
          </ac:spMkLst>
        </pc:spChg>
        <pc:spChg chg="del mod">
          <ac:chgData name="Kremena Petrova Nedelcheva (2336425)" userId="60c7b456-a5f3-4aed-8610-830291f90b00" providerId="ADAL" clId="{97A75F99-F7B4-58A1-A1B4-9BCD2B887ADD}" dt="2026-10-24T15:23:39.466" v="31" actId="478"/>
          <ac:spMkLst>
            <pc:docMk/>
            <pc:sldMk cId="1052490797" sldId="269"/>
            <ac:spMk id="7" creationId="{82F609C7-00E7-424E-AC16-74EAE06B8532}"/>
          </ac:spMkLst>
        </pc:spChg>
        <pc:spChg chg="del mod">
          <ac:chgData name="Kremena Petrova Nedelcheva (2336425)" userId="60c7b456-a5f3-4aed-8610-830291f90b00" providerId="ADAL" clId="{97A75F99-F7B4-58A1-A1B4-9BCD2B887ADD}" dt="2026-10-24T15:23:36.305" v="29" actId="478"/>
          <ac:spMkLst>
            <pc:docMk/>
            <pc:sldMk cId="1052490797" sldId="269"/>
            <ac:spMk id="9" creationId="{50BFB8EE-04A5-47C6-8859-F49DC560AB3C}"/>
          </ac:spMkLst>
        </pc:spChg>
        <pc:spChg chg="del">
          <ac:chgData name="Kremena Petrova Nedelcheva (2336425)" userId="60c7b456-a5f3-4aed-8610-830291f90b00" providerId="ADAL" clId="{97A75F99-F7B4-58A1-A1B4-9BCD2B887ADD}" dt="2026-10-24T15:23:33.113" v="27" actId="478"/>
          <ac:spMkLst>
            <pc:docMk/>
            <pc:sldMk cId="1052490797" sldId="269"/>
            <ac:spMk id="11" creationId="{66A5DE6D-D97A-494C-A196-5C568CED7A82}"/>
          </ac:spMkLst>
        </pc:spChg>
        <pc:spChg chg="del">
          <ac:chgData name="Kremena Petrova Nedelcheva (2336425)" userId="60c7b456-a5f3-4aed-8610-830291f90b00" providerId="ADAL" clId="{97A75F99-F7B4-58A1-A1B4-9BCD2B887ADD}" dt="2026-10-24T15:23:31.709" v="26" actId="478"/>
          <ac:spMkLst>
            <pc:docMk/>
            <pc:sldMk cId="1052490797" sldId="269"/>
            <ac:spMk id="13" creationId="{7209F666-194F-4198-9CCF-4B90B4CB0AED}"/>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GB"/>
  <c:roundedCorners val="1"/>
  <c:style val="2"/>
  <c:chart>
    <c:autoTitleDeleted val="1"/>
    <c:plotArea>
      <c:layout/>
      <c:barChart>
        <c:barDir val="col"/>
        <c:grouping val="clustered"/>
        <c:varyColors val="0"/>
        <c:ser>
          <c:idx val="0"/>
          <c:order val="0"/>
          <c:tx>
            <c:v>Revenue</c:v>
          </c:tx>
          <c:spPr>
            <a:solidFill>
              <a:srgbClr val="B5232B"/>
            </a:solidFill>
          </c:spPr>
          <c:invertIfNegative val="0"/>
          <c:dLbls>
            <c:numFmt formatCode="0.000" sourceLinked="0"/>
            <c:spPr>
              <a:noFill/>
              <a:ln>
                <a:noFill/>
              </a:ln>
              <a:effectLst/>
            </c:spPr>
            <c:txPr>
              <a:bodyPr anchorCtr="1"/>
              <a:lstStyle/>
              <a:p>
                <a:pPr>
                  <a:defRPr sz="1650" b="1">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numRef>
              <c:f>'Chart Data'!$A$2:$A$3</c:f>
              <c:numCache>
                <c:formatCode>General</c:formatCode>
                <c:ptCount val="2"/>
                <c:pt idx="0">
                  <c:v>2008</c:v>
                </c:pt>
                <c:pt idx="1">
                  <c:v>2009</c:v>
                </c:pt>
              </c:numCache>
            </c:numRef>
          </c:cat>
          <c:val>
            <c:numRef>
              <c:f>'Chart Data'!$B$2:$B$3</c:f>
              <c:numCache>
                <c:formatCode>0</c:formatCode>
                <c:ptCount val="2"/>
                <c:pt idx="0">
                  <c:v>9.5259999999999998</c:v>
                </c:pt>
                <c:pt idx="1">
                  <c:v>11.661</c:v>
                </c:pt>
              </c:numCache>
            </c:numRef>
          </c:val>
          <c:extLst>
            <c:ext xmlns:c16="http://schemas.microsoft.com/office/drawing/2014/chart" uri="{C3380CC4-5D6E-409C-BE32-E72D297353CC}">
              <c16:uniqueId val="{00000000-9823-DD49-AF3C-35F1E6D71E55}"/>
            </c:ext>
          </c:extLst>
        </c:ser>
        <c:dLbls>
          <c:dLblPos val="outEnd"/>
          <c:showLegendKey val="0"/>
          <c:showVal val="1"/>
          <c:showCatName val="0"/>
          <c:showSerName val="0"/>
          <c:showPercent val="0"/>
          <c:showBubbleSize val="0"/>
        </c:dLbls>
        <c:gapWidth val="1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sz="1725">
                <a:solidFill>
                  <a:srgbClr val="182A3A"/>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max val="14"/>
          <c:min val="0"/>
        </c:scaling>
        <c:delete val="0"/>
        <c:axPos val="l"/>
        <c:majorGridlines>
          <c:spPr>
            <a:ln w="9525">
              <a:solidFill>
                <a:srgbClr val="DDDFE0"/>
              </a:solidFill>
              <a:prstDash val="solid"/>
            </a:ln>
          </c:spPr>
        </c:majorGridlines>
        <c:title>
          <c:tx>
            <c:rich>
              <a:bodyPr/>
              <a:lstStyle/>
              <a:p>
                <a:r>
                  <a:rPr lang="en-GB" sz="1575">
                    <a:latin typeface="Arial"/>
                    <a:ea typeface="Arial"/>
                    <a:cs typeface="Arial"/>
                  </a:rPr>
                  <a:t>Revenue (DKK billion)</a:t>
                </a:r>
              </a:p>
            </c:rich>
          </c:tx>
          <c:overlay val="0"/>
        </c:title>
        <c:numFmt formatCode="0" sourceLinked="1"/>
        <c:majorTickMark val="none"/>
        <c:minorTickMark val="none"/>
        <c:tickLblPos val="nextTo"/>
        <c:spPr>
          <a:ln w="9525">
            <a:solidFill>
              <a:srgbClr val="D4D4D4"/>
            </a:solidFill>
            <a:prstDash val="solid"/>
          </a:ln>
        </c:spPr>
        <c:txPr>
          <a:bodyPr anchorCtr="1"/>
          <a:lstStyle/>
          <a:p>
            <a:pPr>
              <a:defRPr sz="1350">
                <a:solidFill>
                  <a:srgbClr val="666666"/>
                </a:solidFill>
                <a:latin typeface="Arial"/>
                <a:ea typeface="Arial"/>
                <a:cs typeface="Arial"/>
              </a:defRPr>
            </a:pPr>
            <a:endParaRPr lang="en-US"/>
          </a:p>
        </c:txPr>
        <c:crossAx val="48650112"/>
        <c:crosses val="autoZero"/>
        <c:crossBetween val="between"/>
        <c:majorUnit val="2"/>
      </c:valAx>
      <c:spPr>
        <a:solidFill>
          <a:srgbClr val="FAF9F6"/>
        </a:solidFill>
      </c:spPr>
    </c:plotArea>
    <c:plotVisOnly val="1"/>
    <c:dispBlanksAs val="zero"/>
    <c:showDLblsOverMax val="1"/>
  </c:chart>
  <c:spPr>
    <a:solidFill>
      <a:srgbClr val="FAF9F6"/>
    </a:solid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(2006) Annual Report 2005. https://www.lego.com/cdn/cs/aboutus/assets/blt6eacf5a8b7af1359/Annual_Report_2005_ENG.pdf</a:t>
            </a:r>
          </a:p>
          <a:p>
            <a:endParaRPr/>
          </a:p>
          <a:p>
            <a:r>
              <a:t>All online sources accessed 20 October 2026.</a:t>
            </a:r>
          </a:p>
          <a:p>
            <a:r>
              <a:t>Image credit: LEGO Group, Annual Report 2005, cover. The presentation evaluates leadership during 2004–2009. Later retrospective evidence is explicitly identified. Planned speaking time: 30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(2005) Annual Report 2004. https://www.lego.com/cdn/cs/aboutus/assets/blt07abb4b8a3da3f39/Annual_Report_2004_ENG.pdf</a:t>
            </a:r>
          </a:p>
          <a:p>
            <a:endParaRPr/>
          </a:p>
          <a:p>
            <a:r>
              <a:t>Boston Consulting Group (2017) “At LEGO, Growth and Culture Are Not Kid Stuff”, 9 February. Interview with Jørgen Vig Knudstorp. https://www.bcg.com/publications/2017/people-organization-jorgen-vig-knudstorp-lego-growth-culture-not-kid-stuff</a:t>
            </a:r>
          </a:p>
          <a:p>
            <a:endParaRPr/>
          </a:p>
          <a:p>
            <a:r>
              <a:t>All online sources accessed 20 October 2026.</a:t>
            </a:r>
          </a:p>
          <a:p>
            <a:r>
              <a:t>BCG describes overexpansion and loss of focus in a retrospective interview. Interpretive argument, not a claim that leadership alone caused recovery. Planned speaking time: 60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Bass, B.M. (1990) “From transactional to transformational leadership: Learning to share the vision”, Organizational Dynamics, 18(3), pp. 19–31. https://doi.org/10.1016/0090-2616(90)90061-S</a:t>
            </a:r>
          </a:p>
          <a:p>
            <a:endParaRPr/>
          </a:p>
          <a:p>
            <a:r>
              <a:t>All online sources accessed 20 October 2026.</a:t>
            </a:r>
          </a:p>
          <a:p>
            <a:r>
              <a:t>The four dimensions provide criteria for evaluation. Changing a business does not automatically prove transformational leadership. Planned speaking time: 75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Bass, B.M. (1990) “From transactional to transformational leadership: Learning to share the vision”, Organizational Dynamics, 18(3), pp. 19–31. https://doi.org/10.1016/0090-2616(90)90061-S</a:t>
            </a:r>
          </a:p>
          <a:p>
            <a:endParaRPr/>
          </a:p>
          <a:p>
            <a:r>
              <a:t>LEGO Group (2006) Annual Report 2005. https://www.lego.com/cdn/cs/aboutus/assets/blt6eacf5a8b7af1359/Annual_Report_2005_ENG.pdf</a:t>
            </a:r>
          </a:p>
          <a:p>
            <a:endParaRPr/>
          </a:p>
          <a:p>
            <a:r>
              <a:t>All online sources accessed 20 October 2026.</a:t>
            </a:r>
          </a:p>
          <a:p>
            <a:r>
              <a:t>The 2005 report records staff bonus costs. This is compatible with transactional leadership, but the report does not establish the exact bonus conditions. Cost cutting alone is insufficient evidence of contingent reward. Planned speaking time: 60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(2006) Annual Report 2005. https://www.lego.com/cdn/cs/aboutus/assets/blt6eacf5a8b7af1359/Annual_Report_2005_ENG.pdf</a:t>
            </a:r>
          </a:p>
          <a:p>
            <a:endParaRPr/>
          </a:p>
          <a:p>
            <a:r>
              <a:t>Bass, B.M. (1990) “From transactional to transformational leadership: Learning to share the vision”, Organizational Dynamics, 18(3), pp. 19–31. https://doi.org/10.1016/0090-2616(90)90061-S</a:t>
            </a:r>
          </a:p>
          <a:p>
            <a:endParaRPr/>
          </a:p>
          <a:p>
            <a:r>
              <a:t>All online sources accessed 20 October 2026.</a:t>
            </a:r>
          </a:p>
          <a:p>
            <a:r>
              <a:t>Image credit: LEGO Group, Annual Report 2005, printed p. 5. The report links core product focus with improved results. Evaluation: this focus could restrict unrelated experimentation, although it also protects resources. Planned speaking time: 75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(2006) Annual Report 2005. https://www.lego.com/cdn/cs/aboutus/assets/blt6eacf5a8b7af1359/Annual_Report_2005_ENG.pdf</a:t>
            </a:r>
          </a:p>
          <a:p>
            <a:endParaRPr/>
          </a:p>
          <a:p>
            <a:r>
              <a:t>LEGO Group (n.d.b) “The first LEGOLAND park”. https://www.lego.com/en-hu/history/articles/e-the-first-legoland-park</a:t>
            </a:r>
          </a:p>
          <a:p>
            <a:endParaRPr/>
          </a:p>
          <a:p>
            <a:r>
              <a:t>Bass, B.M. (1990) “From transactional to transformational leadership: Learning to share the vision”, Organizational Dynamics, 18(3), pp. 19–31. https://doi.org/10.1016/0090-2616(90)90061-S</a:t>
            </a:r>
          </a:p>
          <a:p>
            <a:endParaRPr/>
          </a:p>
          <a:p>
            <a:r>
              <a:t>All online sources accessed 20 October 2026.</a:t>
            </a:r>
          </a:p>
          <a:p>
            <a:r>
              <a:t>Distinguish LEGO Group from the family investment company KIRKBI and distinguish the 2005 transaction from later ownership changes. No claim that LEGO abandoned all ownership links. Planned speaking time: 60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(2006) Annual Report 2005. https://www.lego.com/cdn/cs/aboutus/assets/blt6eacf5a8b7af1359/Annual_Report_2005_ENG.pdf</a:t>
            </a:r>
          </a:p>
          <a:p>
            <a:endParaRPr/>
          </a:p>
          <a:p>
            <a:r>
              <a:t>Bass, B.M. (1990) “From transactional to transformational leadership: Learning to share the vision”, Organizational Dynamics, 18(3), pp. 19–31. https://doi.org/10.1016/0090-2616(90)90061-S</a:t>
            </a:r>
          </a:p>
          <a:p>
            <a:endParaRPr/>
          </a:p>
          <a:p>
            <a:r>
              <a:t>All online sources accessed 20 October 2026.</a:t>
            </a:r>
          </a:p>
          <a:p>
            <a:r>
              <a:t>This example applies intellectual stimulation cautiously. Retailer dialogue is a business practice consistent with learning, not direct measurement of every transformational behaviour. Planned speaking time: 75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(n.d.a) “Outsourcing and Insourcing”. https://www.lego.com/en-us/history/articles/i-outsourcing-and-insourcing</a:t>
            </a:r>
          </a:p>
          <a:p>
            <a:endParaRPr/>
          </a:p>
          <a:p>
            <a:r>
              <a:t>LEGO Group (2010) Annual Report 2009. https://www.lego.com/cdn/cs/aboutus/assets/blt2c9a79869f96e780/Annual_Report_2009_ENG.pdf</a:t>
            </a:r>
          </a:p>
          <a:p>
            <a:endParaRPr/>
          </a:p>
          <a:p>
            <a:r>
              <a:t>Larsen, M.M., Pedersen, T. and Slepniov, D. (2010) LEGO Group: An Outsourcing Journey. Case 9B10M094 (publisher synopsis). Ivey Publishing. https://www.iesepublishing.com/lego-group-an-outsourcing-journey-english.html</a:t>
            </a:r>
          </a:p>
          <a:p>
            <a:endParaRPr/>
          </a:p>
          <a:p>
            <a:r>
              <a:t>All online sources accessed 20 October 2026.</a:t>
            </a:r>
          </a:p>
          <a:p>
            <a:r>
              <a:t>Photo credit: LEGO Group, Production facilities Juárez, 2007, https://www.lego.com/cdn/cs/history/assets/bltd156f5f7d9b60abe/Production_facilities_Juarez_2007.jpg . The official history dates the termination agreement to 2008 and completion to 2009. The case synopsis also questions the speed of the original decision. Transactional control is an interpretive connection, not a claim that outsourcing itself is a leadership theory. Planned speaking time: 90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(2006) Annual Report 2005. https://www.lego.com/cdn/cs/aboutus/assets/blt6eacf5a8b7af1359/Annual_Report_2005_ENG.pdf</a:t>
            </a:r>
          </a:p>
          <a:p>
            <a:endParaRPr/>
          </a:p>
          <a:p>
            <a:r>
              <a:t>LEGO Group (2010) Annual Report 2009. https://www.lego.com/cdn/cs/aboutus/assets/blt2c9a79869f96e780/Annual_Report_2009_ENG.pdf</a:t>
            </a:r>
          </a:p>
          <a:p>
            <a:endParaRPr/>
          </a:p>
          <a:p>
            <a:r>
              <a:t>LEGO Group (n.d.a) “Outsourcing and Insourcing”. https://www.lego.com/en-us/history/articles/i-outsourcing-and-insourcing</a:t>
            </a:r>
          </a:p>
          <a:p>
            <a:endParaRPr/>
          </a:p>
          <a:p>
            <a:r>
              <a:t>Bass, B.M. (1990) “From transactional to transformational leadership: Learning to share the vision”, Organizational Dynamics, 18(3), pp. 19–31. https://doi.org/10.1016/0090-2616(90)90061-S</a:t>
            </a:r>
          </a:p>
          <a:p>
            <a:endParaRPr/>
          </a:p>
          <a:p>
            <a:r>
              <a:t>All online sources accessed 20 October 2026.</a:t>
            </a:r>
          </a:p>
          <a:p>
            <a:r>
              <a:t>Redundancies are documented. Reduced trust or motivation is a plausible risk, not an independently measured outcome in these sources. Company reports provide management’s perspective and do not establish how all employees felt. Planned speaking time: 75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(2010) Annual Report 2009. https://www.lego.com/cdn/cs/aboutus/assets/blt2c9a79869f96e780/Annual_Report_2009_ENG.pdf</a:t>
            </a:r>
          </a:p>
          <a:p>
            <a:endParaRPr/>
          </a:p>
          <a:p>
            <a:r>
              <a:t>All online sources accessed 20 October 2026.</a:t>
            </a:r>
          </a:p>
          <a:p>
            <a:r>
              <a:t>Comparison uses two adjacent years in the same report to avoid mixing reporting scopes across the LEGOLAND disposal and changes in accounting basis. Values are DKK billions. Revenue: 9,526 and 11,661 million. Profit before tax: 1,852 and 2,887 million. Growth: (11661/9526 - 1)*100 = 22.4123%, rounded 22.4%. The report describes a stagnant global toy market. Association does not isolate the causal effect of leadership. Planned speaking time: 75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Vroom, V.H. and Jago, A.G. (2007) “The role of the situation in leadership”, American Psychologist, 62(1), pp. 17–24. https://doi.org/10.1037/0003-066X.62.1.17</a:t>
            </a:r>
          </a:p>
          <a:p>
            <a:endParaRPr/>
          </a:p>
          <a:p>
            <a:r>
              <a:t>LEGO Group (n.d.a) “Outsourcing and Insourcing”. https://www.lego.com/en-us/history/articles/i-outsourcing-and-insourcing</a:t>
            </a:r>
          </a:p>
          <a:p>
            <a:endParaRPr/>
          </a:p>
          <a:p>
            <a:r>
              <a:t>Larsen, M.M., Pedersen, T. and Slepniov, D. (2010) LEGO Group: An Outsourcing Journey. Case 9B10M094 (publisher synopsis). Ivey Publishing. https://www.iesepublishing.com/lego-group-an-outsourcing-journey-english.html</a:t>
            </a:r>
          </a:p>
          <a:p>
            <a:endParaRPr/>
          </a:p>
          <a:p>
            <a:r>
              <a:t>All online sources accessed 20 October 2026.</a:t>
            </a:r>
          </a:p>
          <a:p>
            <a:r>
              <a:t>This is a counterfactual recommendation, not proof that consultation was absent or that a better result was certain. Vroom and Jago’s contingency perspective supports adapting participation to the decision situation. More consultation may improve information and commitment but can delay crisis action. Evaluate pilots through delivery reliability, quality and employee feedback alongside cost. Planned speaking time: 105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Bass, B.M. (1990) “From transactional to transformational leadership: Learning to share the vision”, Organizational Dynamics, 18(3), pp. 19–31. https://doi.org/10.1016/0090-2616(90)90061-S</a:t>
            </a:r>
          </a:p>
          <a:p>
            <a:endParaRPr/>
          </a:p>
          <a:p>
            <a:r>
              <a:t>LEGO Group (2006) Annual Report 2005. https://www.lego.com/cdn/cs/aboutus/assets/blt6eacf5a8b7af1359/Annual_Report_2005_ENG.pdf</a:t>
            </a:r>
          </a:p>
          <a:p>
            <a:endParaRPr/>
          </a:p>
          <a:p>
            <a:r>
              <a:t>LEGO Group (2010) Annual Report 2009. https://www.lego.com/cdn/cs/aboutus/assets/blt2c9a79869f96e780/Annual_Report_2009_ENG.pdf</a:t>
            </a:r>
          </a:p>
          <a:p>
            <a:endParaRPr/>
          </a:p>
          <a:p>
            <a:r>
              <a:t>LEGO Group (n.d.a) “Outsourcing and Insourcing”. https://www.lego.com/en-us/history/articles/i-outsourcing-and-insourcing</a:t>
            </a:r>
          </a:p>
          <a:p>
            <a:endParaRPr/>
          </a:p>
          <a:p>
            <a:r>
              <a:t>Vroom, V.H. and Jago, A.G. (2007) “The role of the situation in leadership”, American Psychologist, 62(1), pp. 17–24. https://doi.org/10.1037/0003-066X.62.1.17</a:t>
            </a:r>
          </a:p>
          <a:p>
            <a:endParaRPr/>
          </a:p>
          <a:p>
            <a:r>
              <a:t>All online sources accessed 20 October 2026.</a:t>
            </a:r>
          </a:p>
          <a:p>
            <a:r>
              <a:t>The overall judgement is a synthesis of the four examples. Transactional evidence is stronger for control and rewards than for exact reward-contract design. Transformational evidence varies by dimension. Public company sources and a retrospective executive interview cannot independently measure leadership style or prove causation. Planned speaking time: 60 seconds.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Bass, B.M. (1990) “From transactional to transformational leadership: Learning to share the vision”, Organizational Dynamics, 18(3), pp. 19–31. https://doi.org/10.1016/0090-2616(90)90061-S</a:t>
            </a:r>
          </a:p>
          <a:p>
            <a:endParaRPr/>
          </a:p>
          <a:p>
            <a:r>
              <a:t>Vroom, V.H. and Jago, A.G. (2007) “The role of the situation in leadership”, American Psychologist, 62(1), pp. 17–24. https://doi.org/10.1037/0003-066X.62.1.17</a:t>
            </a:r>
          </a:p>
          <a:p>
            <a:endParaRPr/>
          </a:p>
          <a:p>
            <a:r>
              <a:t>Larsen, M.M., Pedersen, T. and Slepniov, D. (2010) LEGO Group: An Outsourcing Journey. Case 9B10M094 (publisher synopsis). Ivey Publishing. https://www.iesepublishing.com/lego-group-an-outsourcing-journey-english.html</a:t>
            </a:r>
          </a:p>
          <a:p>
            <a:endParaRPr/>
          </a:p>
          <a:p>
            <a:r>
              <a:t>Boston Consulting Group (2017) “At LEGO, Growth and Culture Are Not Kid Stuff”, 9 February. Interview with Jørgen Vig Knudstorp. https://www.bcg.com/publications/2017/people-organization-jorgen-vig-knudstorp-lego-growth-culture-not-kid-stuff</a:t>
            </a:r>
          </a:p>
          <a:p>
            <a:endParaRPr/>
          </a:p>
          <a:p>
            <a:r>
              <a:t>All online sources accessed 20 October 2026.</a:t>
            </a:r>
          </a:p>
          <a:p>
            <a:r>
              <a:t>The case description on the publisher’s page supports the outsourcing critique. No claim to have consulted the full paywalled case. BCG’s interview is retrospective and may favour the executive’s interpretation.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LEGO Group (2005) Annual Report 2004. https://www.lego.com/cdn/cs/aboutus/assets/blt07abb4b8a3da3f39/Annual_Report_2004_ENG.pdf</a:t>
            </a:r>
          </a:p>
          <a:p>
            <a:endParaRPr/>
          </a:p>
          <a:p>
            <a:r>
              <a:t>LEGO Group (2006) Annual Report 2005. https://www.lego.com/cdn/cs/aboutus/assets/blt6eacf5a8b7af1359/Annual_Report_2005_ENG.pdf</a:t>
            </a:r>
          </a:p>
          <a:p>
            <a:endParaRPr/>
          </a:p>
          <a:p>
            <a:r>
              <a:t>LEGO Group (2010) Annual Report 2009. https://www.lego.com/cdn/cs/aboutus/assets/blt2c9a79869f96e780/Annual_Report_2009_ENG.pdf</a:t>
            </a:r>
          </a:p>
          <a:p>
            <a:endParaRPr/>
          </a:p>
          <a:p>
            <a:r>
              <a:t>LEGO Group (n.d.a) “Outsourcing and Insourcing”. https://www.lego.com/en-us/history/articles/i-outsourcing-and-insourcing</a:t>
            </a:r>
          </a:p>
          <a:p>
            <a:endParaRPr/>
          </a:p>
          <a:p>
            <a:r>
              <a:t>LEGO Group (n.d.b) “The first LEGOLAND park”. https://www.lego.com/en-hu/history/articles/e-the-first-legoland-park</a:t>
            </a:r>
          </a:p>
          <a:p>
            <a:endParaRPr/>
          </a:p>
          <a:p>
            <a:r>
              <a:t>All online sources accessed 20 October 2026.</a:t>
            </a:r>
          </a:p>
          <a:p>
            <a:r>
              <a:t>Annual reports use their publication year in citations. The report year appears in each title. n.d.a = Outsourcing and Insourcing. n.d.b = The first LEGOLAND park.</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A5618669-2B6D-473E-A08B-0F667B6B832D}"/>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CC10B4F1-C7F4-41C7-B2E4-D3261A553942}"/>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448B0CC5-D903-4B1F-A21A-E895B3B1AC9E}"/>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76DA1395-0955-47D8-810C-6B9E8C97532F}"/>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F7671CF8-3E97-4F57-8902-044D6E001D0A}"/>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28677B0E-53DF-43EB-B9E9-E2E1B31835FC}"/>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DE1F80F7-E1C7-49EF-B83F-1B97F193CA0E}"/>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B0B5B16D-F0C2-481D-8853-1927A47F8423}"/>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AEABAAE-72E3-437B-B7AA-E3AA422440B4}"/>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970C018B-7D2E-4605-B647-0AC327DBF034}"/>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2A3A"/>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31E318-7CC5-4140-8D6A-AA4E5DD69EB5}"/>
              </a:ext>
            </a:extLst>
          </p:cNvPr>
          <p:cNvPicPr>
            <a:picLocks noChangeAspect="1"/>
          </p:cNvPicPr>
          <p:nvPr/>
        </p:nvPicPr>
        <p:blipFill>
          <a:blip r:embed="rId3"/>
          <a:srcRect l="3976" r="3976"/>
          <a:stretch>
            <a:fillRect/>
          </a:stretch>
        </p:blipFill>
        <p:spPr>
          <a:xfrm>
            <a:off x="7772400" y="0"/>
            <a:ext cx="4419600" cy="6858000"/>
          </a:xfrm>
          <a:prstGeom prst="rect">
            <a:avLst/>
          </a:prstGeom>
        </p:spPr>
      </p:pic>
      <p:sp>
        <p:nvSpPr>
          <p:cNvPr id="2" name="Rectangle 1">
            <a:extLst>
              <a:ext uri="{FF2B5EF4-FFF2-40B4-BE49-F238E27FC236}">
                <a16:creationId xmlns:a16="http://schemas.microsoft.com/office/drawing/2014/main" id="{F9C3BD12-ACA2-4588-AE5B-C9A6B718FFB6}"/>
              </a:ext>
            </a:extLst>
          </p:cNvPr>
          <p:cNvSpPr>
            <a:spLocks noGrp="1"/>
          </p:cNvSpPr>
          <p:nvPr/>
        </p:nvSpPr>
        <p:spPr>
          <a:xfrm>
            <a:off x="609600" y="1066800"/>
            <a:ext cx="6810375" cy="1524000"/>
          </a:xfrm>
          <a:prstGeom prst="rect">
            <a:avLst/>
          </a:prstGeom>
          <a:noFill/>
          <a:ln w="0">
            <a:noFill/>
            <a:prstDash val="solid"/>
          </a:ln>
        </p:spPr>
        <p:txBody>
          <a:bodyPr wrap="square" lIns="0" tIns="0" rIns="0" bIns="0" anchor="t">
            <a:noAutofit/>
          </a:bodyPr>
          <a:lstStyle>
            <a:defPPr>
              <a:defRPr sz="4800" b="1">
                <a:solidFill>
                  <a:srgbClr val="FFFFFF"/>
                </a:solidFill>
                <a:latin typeface="Arial"/>
                <a:ea typeface="Arial"/>
                <a:cs typeface="Arial"/>
              </a:defRPr>
            </a:defPPr>
            <a:lvl1pPr>
              <a:defRPr sz="4800" b="1">
                <a:solidFill>
                  <a:srgbClr val="FFFFFF"/>
                </a:solidFill>
                <a:latin typeface="Arial"/>
                <a:ea typeface="Arial"/>
                <a:cs typeface="Arial"/>
              </a:defRPr>
            </a:lvl1pPr>
            <a:lvl2pPr>
              <a:defRPr sz="4800" b="1">
                <a:solidFill>
                  <a:srgbClr val="FFFFFF"/>
                </a:solidFill>
                <a:latin typeface="Arial"/>
                <a:ea typeface="Arial"/>
                <a:cs typeface="Arial"/>
              </a:defRPr>
            </a:lvl2pPr>
            <a:lvl3pPr>
              <a:defRPr sz="4800" b="1">
                <a:solidFill>
                  <a:srgbClr val="FFFFFF"/>
                </a:solidFill>
                <a:latin typeface="Arial"/>
                <a:ea typeface="Arial"/>
                <a:cs typeface="Arial"/>
              </a:defRPr>
            </a:lvl3pPr>
            <a:lvl4pPr>
              <a:defRPr sz="4800" b="1">
                <a:solidFill>
                  <a:srgbClr val="FFFFFF"/>
                </a:solidFill>
                <a:latin typeface="Arial"/>
                <a:ea typeface="Arial"/>
                <a:cs typeface="Arial"/>
              </a:defRPr>
            </a:lvl4pPr>
            <a:lvl5pPr>
              <a:defRPr sz="4800" b="1">
                <a:solidFill>
                  <a:srgbClr val="FFFFFF"/>
                </a:solidFill>
                <a:latin typeface="Arial"/>
                <a:ea typeface="Arial"/>
                <a:cs typeface="Arial"/>
              </a:defRPr>
            </a:lvl5pPr>
            <a:lvl6pPr>
              <a:defRPr sz="4800" b="1">
                <a:solidFill>
                  <a:srgbClr val="FFFFFF"/>
                </a:solidFill>
                <a:latin typeface="Arial"/>
                <a:ea typeface="Arial"/>
                <a:cs typeface="Arial"/>
              </a:defRPr>
            </a:lvl6pPr>
            <a:lvl7pPr>
              <a:defRPr sz="4800" b="1">
                <a:solidFill>
                  <a:srgbClr val="FFFFFF"/>
                </a:solidFill>
                <a:latin typeface="Arial"/>
                <a:ea typeface="Arial"/>
                <a:cs typeface="Arial"/>
              </a:defRPr>
            </a:lvl7pPr>
            <a:lvl8pPr>
              <a:defRPr sz="4800" b="1">
                <a:solidFill>
                  <a:srgbClr val="FFFFFF"/>
                </a:solidFill>
                <a:latin typeface="Arial"/>
                <a:ea typeface="Arial"/>
                <a:cs typeface="Arial"/>
              </a:defRPr>
            </a:lvl8pPr>
            <a:lvl9pPr>
              <a:defRPr sz="4800" b="1">
                <a:solidFill>
                  <a:srgbClr val="FFFFFF"/>
                </a:solidFill>
                <a:latin typeface="Arial"/>
                <a:ea typeface="Arial"/>
                <a:cs typeface="Arial"/>
              </a:defRPr>
            </a:lvl9pPr>
          </a:lstStyle>
          <a:p>
            <a:pPr>
              <a:defRPr sz="4800" b="1">
                <a:solidFill>
                  <a:srgbClr val="FFFFFF"/>
                </a:solidFill>
                <a:latin typeface="Arial"/>
                <a:ea typeface="Arial"/>
                <a:cs typeface="Arial"/>
              </a:defRPr>
            </a:pPr>
            <a:r>
              <a:rPr sz="4800" b="1">
                <a:solidFill>
                  <a:srgbClr val="FFFFFF"/>
                </a:solidFill>
                <a:latin typeface="Arial"/>
                <a:ea typeface="Arial"/>
                <a:cs typeface="Arial"/>
              </a:rPr>
              <a:t>Leading Change</a:t>
            </a:r>
          </a:p>
          <a:p>
            <a:pPr>
              <a:defRPr sz="4800" b="1">
                <a:solidFill>
                  <a:srgbClr val="FFFFFF"/>
                </a:solidFill>
                <a:latin typeface="Arial"/>
                <a:ea typeface="Arial"/>
                <a:cs typeface="Arial"/>
              </a:defRPr>
            </a:pPr>
            <a:r>
              <a:rPr sz="4800" b="1">
                <a:solidFill>
                  <a:srgbClr val="FFFFFF"/>
                </a:solidFill>
                <a:latin typeface="Arial"/>
                <a:ea typeface="Arial"/>
                <a:cs typeface="Arial"/>
              </a:rPr>
              <a:t>at LEGO</a:t>
            </a:r>
          </a:p>
        </p:txBody>
      </p:sp>
      <p:sp>
        <p:nvSpPr>
          <p:cNvPr id="3" name="Rectangle 2">
            <a:extLst>
              <a:ext uri="{FF2B5EF4-FFF2-40B4-BE49-F238E27FC236}">
                <a16:creationId xmlns:a16="http://schemas.microsoft.com/office/drawing/2014/main" id="{904ABDDF-EC5D-44FC-BBF7-159D3F6BA5CE}"/>
              </a:ext>
            </a:extLst>
          </p:cNvPr>
          <p:cNvSpPr>
            <a:spLocks noGrp="1"/>
          </p:cNvSpPr>
          <p:nvPr/>
        </p:nvSpPr>
        <p:spPr>
          <a:xfrm>
            <a:off x="609600" y="3048000"/>
            <a:ext cx="6667500" cy="1381125"/>
          </a:xfrm>
          <a:prstGeom prst="rect">
            <a:avLst/>
          </a:prstGeom>
          <a:noFill/>
          <a:ln w="0">
            <a:noFill/>
            <a:prstDash val="solid"/>
          </a:ln>
        </p:spPr>
        <p:txBody>
          <a:bodyPr wrap="square" lIns="0" tIns="0" rIns="0" bIns="0" anchor="t">
            <a:noAutofit/>
          </a:bodyPr>
          <a:lstStyle>
            <a:defPPr>
              <a:defRPr sz="2325" b="0">
                <a:solidFill>
                  <a:srgbClr val="FFFFFF"/>
                </a:solidFill>
                <a:latin typeface="Arial"/>
                <a:ea typeface="Arial"/>
                <a:cs typeface="Arial"/>
              </a:defRPr>
            </a:defPPr>
            <a:lvl1pPr>
              <a:defRPr sz="2325" b="0">
                <a:solidFill>
                  <a:srgbClr val="FFFFFF"/>
                </a:solidFill>
                <a:latin typeface="Arial"/>
                <a:ea typeface="Arial"/>
                <a:cs typeface="Arial"/>
              </a:defRPr>
            </a:lvl1pPr>
            <a:lvl2pPr>
              <a:defRPr sz="2325" b="0">
                <a:solidFill>
                  <a:srgbClr val="FFFFFF"/>
                </a:solidFill>
                <a:latin typeface="Arial"/>
                <a:ea typeface="Arial"/>
                <a:cs typeface="Arial"/>
              </a:defRPr>
            </a:lvl2pPr>
            <a:lvl3pPr>
              <a:defRPr sz="2325" b="0">
                <a:solidFill>
                  <a:srgbClr val="FFFFFF"/>
                </a:solidFill>
                <a:latin typeface="Arial"/>
                <a:ea typeface="Arial"/>
                <a:cs typeface="Arial"/>
              </a:defRPr>
            </a:lvl3pPr>
            <a:lvl4pPr>
              <a:defRPr sz="2325" b="0">
                <a:solidFill>
                  <a:srgbClr val="FFFFFF"/>
                </a:solidFill>
                <a:latin typeface="Arial"/>
                <a:ea typeface="Arial"/>
                <a:cs typeface="Arial"/>
              </a:defRPr>
            </a:lvl4pPr>
            <a:lvl5pPr>
              <a:defRPr sz="2325" b="0">
                <a:solidFill>
                  <a:srgbClr val="FFFFFF"/>
                </a:solidFill>
                <a:latin typeface="Arial"/>
                <a:ea typeface="Arial"/>
                <a:cs typeface="Arial"/>
              </a:defRPr>
            </a:lvl5pPr>
            <a:lvl6pPr>
              <a:defRPr sz="2325" b="0">
                <a:solidFill>
                  <a:srgbClr val="FFFFFF"/>
                </a:solidFill>
                <a:latin typeface="Arial"/>
                <a:ea typeface="Arial"/>
                <a:cs typeface="Arial"/>
              </a:defRPr>
            </a:lvl6pPr>
            <a:lvl7pPr>
              <a:defRPr sz="2325" b="0">
                <a:solidFill>
                  <a:srgbClr val="FFFFFF"/>
                </a:solidFill>
                <a:latin typeface="Arial"/>
                <a:ea typeface="Arial"/>
                <a:cs typeface="Arial"/>
              </a:defRPr>
            </a:lvl7pPr>
            <a:lvl8pPr>
              <a:defRPr sz="2325" b="0">
                <a:solidFill>
                  <a:srgbClr val="FFFFFF"/>
                </a:solidFill>
                <a:latin typeface="Arial"/>
                <a:ea typeface="Arial"/>
                <a:cs typeface="Arial"/>
              </a:defRPr>
            </a:lvl8pPr>
            <a:lvl9pPr>
              <a:defRPr sz="2325" b="0">
                <a:solidFill>
                  <a:srgbClr val="FFFFFF"/>
                </a:solidFill>
                <a:latin typeface="Arial"/>
                <a:ea typeface="Arial"/>
                <a:cs typeface="Arial"/>
              </a:defRPr>
            </a:lvl9pPr>
          </a:lstStyle>
          <a:p>
            <a:pPr>
              <a:defRPr sz="2325" b="0">
                <a:solidFill>
                  <a:srgbClr val="FFFFFF"/>
                </a:solidFill>
                <a:latin typeface="Arial"/>
                <a:ea typeface="Arial"/>
                <a:cs typeface="Arial"/>
              </a:defRPr>
            </a:pPr>
            <a:r>
              <a:rPr sz="2325" b="0" dirty="0">
                <a:solidFill>
                  <a:srgbClr val="FFFFFF"/>
                </a:solidFill>
                <a:latin typeface="Arial"/>
                <a:ea typeface="Arial"/>
                <a:cs typeface="Arial"/>
              </a:rPr>
              <a:t>A critical evaluation of</a:t>
            </a:r>
          </a:p>
          <a:p>
            <a:pPr>
              <a:defRPr sz="2325" b="0">
                <a:solidFill>
                  <a:srgbClr val="FFFFFF"/>
                </a:solidFill>
                <a:latin typeface="Arial"/>
                <a:ea typeface="Arial"/>
                <a:cs typeface="Arial"/>
              </a:defRPr>
            </a:pPr>
            <a:r>
              <a:rPr sz="2325" b="0" dirty="0">
                <a:solidFill>
                  <a:srgbClr val="FFFFFF"/>
                </a:solidFill>
                <a:latin typeface="Arial"/>
                <a:ea typeface="Arial"/>
                <a:cs typeface="Arial"/>
              </a:rPr>
              <a:t>Jørgen </a:t>
            </a:r>
            <a:r>
              <a:rPr sz="2325" b="0" dirty="0" err="1">
                <a:solidFill>
                  <a:srgbClr val="FFFFFF"/>
                </a:solidFill>
                <a:latin typeface="Arial"/>
                <a:ea typeface="Arial"/>
                <a:cs typeface="Arial"/>
              </a:rPr>
              <a:t>Vig</a:t>
            </a:r>
            <a:r>
              <a:rPr sz="2325" b="0" dirty="0">
                <a:solidFill>
                  <a:srgbClr val="FFFFFF"/>
                </a:solidFill>
                <a:latin typeface="Arial"/>
                <a:ea typeface="Arial"/>
                <a:cs typeface="Arial"/>
              </a:rPr>
              <a:t> Knudstorp’s leadership</a:t>
            </a:r>
          </a:p>
          <a:p>
            <a:pPr>
              <a:defRPr sz="2325" b="0">
                <a:solidFill>
                  <a:srgbClr val="FFFFFF"/>
                </a:solidFill>
                <a:latin typeface="Arial"/>
                <a:ea typeface="Arial"/>
                <a:cs typeface="Arial"/>
              </a:defRPr>
            </a:pPr>
            <a:r>
              <a:rPr sz="2325" b="0">
                <a:solidFill>
                  <a:srgbClr val="FFFFFF"/>
                </a:solidFill>
                <a:latin typeface="Arial"/>
                <a:ea typeface="Arial"/>
                <a:cs typeface="Arial"/>
              </a:rPr>
              <a:t>2004–2009</a:t>
            </a:r>
          </a:p>
        </p:txBody>
      </p:sp>
      <p:sp>
        <p:nvSpPr>
          <p:cNvPr id="4" name="Rectangle 3">
            <a:extLst>
              <a:ext uri="{FF2B5EF4-FFF2-40B4-BE49-F238E27FC236}">
                <a16:creationId xmlns:a16="http://schemas.microsoft.com/office/drawing/2014/main" id="{0946FE7D-5168-4FEE-A133-3CF3FC0279B3}"/>
              </a:ext>
            </a:extLst>
          </p:cNvPr>
          <p:cNvSpPr>
            <a:spLocks noGrp="1"/>
          </p:cNvSpPr>
          <p:nvPr/>
        </p:nvSpPr>
        <p:spPr>
          <a:xfrm>
            <a:off x="609600" y="5238750"/>
            <a:ext cx="6858000" cy="381000"/>
          </a:xfrm>
          <a:prstGeom prst="rect">
            <a:avLst/>
          </a:prstGeom>
          <a:noFill/>
          <a:ln w="0">
            <a:noFill/>
            <a:prstDash val="solid"/>
          </a:ln>
        </p:spPr>
        <p:txBody>
          <a:bodyPr wrap="square" lIns="0" tIns="0" rIns="0" bIns="0" anchor="t">
            <a:noAutofit/>
          </a:bodyPr>
          <a:lstStyle>
            <a:defPPr>
              <a:defRPr sz="1875" b="1">
                <a:solidFill>
                  <a:srgbClr val="FFD15C"/>
                </a:solidFill>
                <a:latin typeface="Arial"/>
                <a:ea typeface="Arial"/>
                <a:cs typeface="Arial"/>
              </a:defRPr>
            </a:defPPr>
            <a:lvl1pPr>
              <a:defRPr sz="1875" b="1">
                <a:solidFill>
                  <a:srgbClr val="FFD15C"/>
                </a:solidFill>
                <a:latin typeface="Arial"/>
                <a:ea typeface="Arial"/>
                <a:cs typeface="Arial"/>
              </a:defRPr>
            </a:lvl1pPr>
            <a:lvl2pPr>
              <a:defRPr sz="1875" b="1">
                <a:solidFill>
                  <a:srgbClr val="FFD15C"/>
                </a:solidFill>
                <a:latin typeface="Arial"/>
                <a:ea typeface="Arial"/>
                <a:cs typeface="Arial"/>
              </a:defRPr>
            </a:lvl2pPr>
            <a:lvl3pPr>
              <a:defRPr sz="1875" b="1">
                <a:solidFill>
                  <a:srgbClr val="FFD15C"/>
                </a:solidFill>
                <a:latin typeface="Arial"/>
                <a:ea typeface="Arial"/>
                <a:cs typeface="Arial"/>
              </a:defRPr>
            </a:lvl3pPr>
            <a:lvl4pPr>
              <a:defRPr sz="1875" b="1">
                <a:solidFill>
                  <a:srgbClr val="FFD15C"/>
                </a:solidFill>
                <a:latin typeface="Arial"/>
                <a:ea typeface="Arial"/>
                <a:cs typeface="Arial"/>
              </a:defRPr>
            </a:lvl4pPr>
            <a:lvl5pPr>
              <a:defRPr sz="1875" b="1">
                <a:solidFill>
                  <a:srgbClr val="FFD15C"/>
                </a:solidFill>
                <a:latin typeface="Arial"/>
                <a:ea typeface="Arial"/>
                <a:cs typeface="Arial"/>
              </a:defRPr>
            </a:lvl5pPr>
            <a:lvl6pPr>
              <a:defRPr sz="1875" b="1">
                <a:solidFill>
                  <a:srgbClr val="FFD15C"/>
                </a:solidFill>
                <a:latin typeface="Arial"/>
                <a:ea typeface="Arial"/>
                <a:cs typeface="Arial"/>
              </a:defRPr>
            </a:lvl6pPr>
            <a:lvl7pPr>
              <a:defRPr sz="1875" b="1">
                <a:solidFill>
                  <a:srgbClr val="FFD15C"/>
                </a:solidFill>
                <a:latin typeface="Arial"/>
                <a:ea typeface="Arial"/>
                <a:cs typeface="Arial"/>
              </a:defRPr>
            </a:lvl7pPr>
            <a:lvl8pPr>
              <a:defRPr sz="1875" b="1">
                <a:solidFill>
                  <a:srgbClr val="FFD15C"/>
                </a:solidFill>
                <a:latin typeface="Arial"/>
                <a:ea typeface="Arial"/>
                <a:cs typeface="Arial"/>
              </a:defRPr>
            </a:lvl8pPr>
            <a:lvl9pPr>
              <a:defRPr sz="1875" b="1">
                <a:solidFill>
                  <a:srgbClr val="FFD15C"/>
                </a:solidFill>
                <a:latin typeface="Arial"/>
                <a:ea typeface="Arial"/>
                <a:cs typeface="Arial"/>
              </a:defRPr>
            </a:lvl9pPr>
          </a:lstStyle>
          <a:p>
            <a:pPr>
              <a:defRPr sz="1875" b="1">
                <a:solidFill>
                  <a:srgbClr val="FFD15C"/>
                </a:solidFill>
                <a:latin typeface="Arial"/>
                <a:ea typeface="Arial"/>
                <a:cs typeface="Arial"/>
              </a:defRPr>
            </a:pPr>
            <a:r>
              <a:rPr sz="1875" b="1" dirty="0">
                <a:solidFill>
                  <a:srgbClr val="FFD15C"/>
                </a:solidFill>
                <a:latin typeface="Arial"/>
                <a:ea typeface="Arial"/>
                <a:cs typeface="Arial"/>
              </a:rPr>
              <a:t>Kremena Petrova Nedelcheva</a:t>
            </a:r>
            <a:r>
              <a:rPr lang="en-GB" sz="1875" b="1" dirty="0">
                <a:solidFill>
                  <a:srgbClr val="FFD15C"/>
                </a:solidFill>
                <a:latin typeface="Arial"/>
                <a:ea typeface="Arial"/>
                <a:cs typeface="Arial"/>
              </a:rPr>
              <a:t> 2336425 </a:t>
            </a:r>
            <a:endParaRPr sz="1875" b="1" dirty="0">
              <a:solidFill>
                <a:srgbClr val="FFD15C"/>
              </a:solidFill>
              <a:latin typeface="Arial"/>
              <a:ea typeface="Arial"/>
              <a:cs typeface="Arial"/>
            </a:endParaRPr>
          </a:p>
        </p:txBody>
      </p:sp>
    </p:spTree>
    <p:extLst>
      <p:ext uri="{BB962C8B-B14F-4D97-AF65-F5344CB8AC3E}">
        <p14:creationId xmlns:p14="http://schemas.microsoft.com/office/powerpoint/2010/main" val="366137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58D01D1-305A-473C-8976-49562A742E71}"/>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The crisis and the leadership challenge</a:t>
            </a:r>
          </a:p>
        </p:txBody>
      </p:sp>
      <p:sp>
        <p:nvSpPr>
          <p:cNvPr id="2" name="Rectangle 1">
            <a:extLst>
              <a:ext uri="{FF2B5EF4-FFF2-40B4-BE49-F238E27FC236}">
                <a16:creationId xmlns:a16="http://schemas.microsoft.com/office/drawing/2014/main" id="{8139D9C0-DAE5-4ABF-948C-EF762CEF8B19}"/>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(2005), pp. 4–7. Boston Consulting Group (2017).</a:t>
            </a:r>
          </a:p>
        </p:txBody>
      </p:sp>
      <p:sp>
        <p:nvSpPr>
          <p:cNvPr id="3" name="Rectangle 2">
            <a:extLst>
              <a:ext uri="{FF2B5EF4-FFF2-40B4-BE49-F238E27FC236}">
                <a16:creationId xmlns:a16="http://schemas.microsoft.com/office/drawing/2014/main" id="{DBAD10A8-9039-4F01-A64A-136DE0EF7598}"/>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02</a:t>
            </a:r>
          </a:p>
        </p:txBody>
      </p:sp>
      <p:sp>
        <p:nvSpPr>
          <p:cNvPr id="4" name="Rectangle 3">
            <a:extLst>
              <a:ext uri="{FF2B5EF4-FFF2-40B4-BE49-F238E27FC236}">
                <a16:creationId xmlns:a16="http://schemas.microsoft.com/office/drawing/2014/main" id="{EC27807B-0E50-4378-B16A-70CC45B28644}"/>
              </a:ext>
            </a:extLst>
          </p:cNvPr>
          <p:cNvSpPr>
            <a:spLocks noGrp="1"/>
          </p:cNvSpPr>
          <p:nvPr/>
        </p:nvSpPr>
        <p:spPr>
          <a:xfrm>
            <a:off x="609600" y="1647825"/>
            <a:ext cx="3333750" cy="952500"/>
          </a:xfrm>
          <a:prstGeom prst="rect">
            <a:avLst/>
          </a:prstGeom>
          <a:noFill/>
          <a:ln w="0">
            <a:noFill/>
            <a:prstDash val="solid"/>
          </a:ln>
        </p:spPr>
        <p:txBody>
          <a:bodyPr wrap="square" lIns="0" tIns="0" rIns="0" bIns="0" anchor="t">
            <a:noAutofit/>
          </a:bodyPr>
          <a:lstStyle>
            <a:defPPr>
              <a:defRPr sz="5550" b="1">
                <a:solidFill>
                  <a:srgbClr val="B5232B"/>
                </a:solidFill>
                <a:latin typeface="Arial"/>
                <a:ea typeface="Arial"/>
                <a:cs typeface="Arial"/>
              </a:defRPr>
            </a:defPPr>
            <a:lvl1pPr>
              <a:defRPr sz="5550" b="1">
                <a:solidFill>
                  <a:srgbClr val="B5232B"/>
                </a:solidFill>
                <a:latin typeface="Arial"/>
                <a:ea typeface="Arial"/>
                <a:cs typeface="Arial"/>
              </a:defRPr>
            </a:lvl1pPr>
            <a:lvl2pPr>
              <a:defRPr sz="5550" b="1">
                <a:solidFill>
                  <a:srgbClr val="B5232B"/>
                </a:solidFill>
                <a:latin typeface="Arial"/>
                <a:ea typeface="Arial"/>
                <a:cs typeface="Arial"/>
              </a:defRPr>
            </a:lvl2pPr>
            <a:lvl3pPr>
              <a:defRPr sz="5550" b="1">
                <a:solidFill>
                  <a:srgbClr val="B5232B"/>
                </a:solidFill>
                <a:latin typeface="Arial"/>
                <a:ea typeface="Arial"/>
                <a:cs typeface="Arial"/>
              </a:defRPr>
            </a:lvl3pPr>
            <a:lvl4pPr>
              <a:defRPr sz="5550" b="1">
                <a:solidFill>
                  <a:srgbClr val="B5232B"/>
                </a:solidFill>
                <a:latin typeface="Arial"/>
                <a:ea typeface="Arial"/>
                <a:cs typeface="Arial"/>
              </a:defRPr>
            </a:lvl4pPr>
            <a:lvl5pPr>
              <a:defRPr sz="5550" b="1">
                <a:solidFill>
                  <a:srgbClr val="B5232B"/>
                </a:solidFill>
                <a:latin typeface="Arial"/>
                <a:ea typeface="Arial"/>
                <a:cs typeface="Arial"/>
              </a:defRPr>
            </a:lvl5pPr>
            <a:lvl6pPr>
              <a:defRPr sz="5550" b="1">
                <a:solidFill>
                  <a:srgbClr val="B5232B"/>
                </a:solidFill>
                <a:latin typeface="Arial"/>
                <a:ea typeface="Arial"/>
                <a:cs typeface="Arial"/>
              </a:defRPr>
            </a:lvl6pPr>
            <a:lvl7pPr>
              <a:defRPr sz="5550" b="1">
                <a:solidFill>
                  <a:srgbClr val="B5232B"/>
                </a:solidFill>
                <a:latin typeface="Arial"/>
                <a:ea typeface="Arial"/>
                <a:cs typeface="Arial"/>
              </a:defRPr>
            </a:lvl7pPr>
            <a:lvl8pPr>
              <a:defRPr sz="5550" b="1">
                <a:solidFill>
                  <a:srgbClr val="B5232B"/>
                </a:solidFill>
                <a:latin typeface="Arial"/>
                <a:ea typeface="Arial"/>
                <a:cs typeface="Arial"/>
              </a:defRPr>
            </a:lvl8pPr>
            <a:lvl9pPr>
              <a:defRPr sz="5550" b="1">
                <a:solidFill>
                  <a:srgbClr val="B5232B"/>
                </a:solidFill>
                <a:latin typeface="Arial"/>
                <a:ea typeface="Arial"/>
                <a:cs typeface="Arial"/>
              </a:defRPr>
            </a:lvl9pPr>
          </a:lstStyle>
          <a:p>
            <a:pPr>
              <a:defRPr sz="5550" b="1">
                <a:solidFill>
                  <a:srgbClr val="B5232B"/>
                </a:solidFill>
                <a:latin typeface="Arial"/>
                <a:ea typeface="Arial"/>
                <a:cs typeface="Arial"/>
              </a:defRPr>
            </a:pPr>
            <a:r>
              <a:rPr sz="5550" b="1">
                <a:solidFill>
                  <a:srgbClr val="B5232B"/>
                </a:solidFill>
                <a:latin typeface="Arial"/>
                <a:ea typeface="Arial"/>
                <a:cs typeface="Arial"/>
              </a:rPr>
              <a:t>2004</a:t>
            </a:r>
          </a:p>
        </p:txBody>
      </p:sp>
      <p:sp>
        <p:nvSpPr>
          <p:cNvPr id="5" name="Rectangle 4">
            <a:extLst>
              <a:ext uri="{FF2B5EF4-FFF2-40B4-BE49-F238E27FC236}">
                <a16:creationId xmlns:a16="http://schemas.microsoft.com/office/drawing/2014/main" id="{23F54398-230E-4436-BD0C-9B7129D0A9D2}"/>
              </a:ext>
            </a:extLst>
          </p:cNvPr>
          <p:cNvSpPr>
            <a:spLocks noGrp="1"/>
          </p:cNvSpPr>
          <p:nvPr/>
        </p:nvSpPr>
        <p:spPr>
          <a:xfrm>
            <a:off x="609600" y="2705100"/>
            <a:ext cx="4286250" cy="1095375"/>
          </a:xfrm>
          <a:prstGeom prst="rect">
            <a:avLst/>
          </a:prstGeom>
          <a:noFill/>
          <a:ln w="0">
            <a:noFill/>
            <a:prstDash val="solid"/>
          </a:ln>
        </p:spPr>
        <p:txBody>
          <a:bodyPr wrap="square" lIns="0" tIns="0" rIns="0" bIns="0" anchor="t">
            <a:noAutofit/>
          </a:bodyPr>
          <a:lstStyle>
            <a:defPPr>
              <a:defRPr sz="2175" b="0">
                <a:solidFill>
                  <a:srgbClr val="182A3A"/>
                </a:solidFill>
                <a:latin typeface="Arial"/>
                <a:ea typeface="Arial"/>
                <a:cs typeface="Arial"/>
              </a:defRPr>
            </a:defPPr>
            <a:lvl1pPr>
              <a:defRPr sz="2175" b="0">
                <a:solidFill>
                  <a:srgbClr val="182A3A"/>
                </a:solidFill>
                <a:latin typeface="Arial"/>
                <a:ea typeface="Arial"/>
                <a:cs typeface="Arial"/>
              </a:defRPr>
            </a:lvl1pPr>
            <a:lvl2pPr>
              <a:defRPr sz="2175" b="0">
                <a:solidFill>
                  <a:srgbClr val="182A3A"/>
                </a:solidFill>
                <a:latin typeface="Arial"/>
                <a:ea typeface="Arial"/>
                <a:cs typeface="Arial"/>
              </a:defRPr>
            </a:lvl2pPr>
            <a:lvl3pPr>
              <a:defRPr sz="2175" b="0">
                <a:solidFill>
                  <a:srgbClr val="182A3A"/>
                </a:solidFill>
                <a:latin typeface="Arial"/>
                <a:ea typeface="Arial"/>
                <a:cs typeface="Arial"/>
              </a:defRPr>
            </a:lvl3pPr>
            <a:lvl4pPr>
              <a:defRPr sz="2175" b="0">
                <a:solidFill>
                  <a:srgbClr val="182A3A"/>
                </a:solidFill>
                <a:latin typeface="Arial"/>
                <a:ea typeface="Arial"/>
                <a:cs typeface="Arial"/>
              </a:defRPr>
            </a:lvl4pPr>
            <a:lvl5pPr>
              <a:defRPr sz="2175" b="0">
                <a:solidFill>
                  <a:srgbClr val="182A3A"/>
                </a:solidFill>
                <a:latin typeface="Arial"/>
                <a:ea typeface="Arial"/>
                <a:cs typeface="Arial"/>
              </a:defRPr>
            </a:lvl5pPr>
            <a:lvl6pPr>
              <a:defRPr sz="2175" b="0">
                <a:solidFill>
                  <a:srgbClr val="182A3A"/>
                </a:solidFill>
                <a:latin typeface="Arial"/>
                <a:ea typeface="Arial"/>
                <a:cs typeface="Arial"/>
              </a:defRPr>
            </a:lvl6pPr>
            <a:lvl7pPr>
              <a:defRPr sz="2175" b="0">
                <a:solidFill>
                  <a:srgbClr val="182A3A"/>
                </a:solidFill>
                <a:latin typeface="Arial"/>
                <a:ea typeface="Arial"/>
                <a:cs typeface="Arial"/>
              </a:defRPr>
            </a:lvl7pPr>
            <a:lvl8pPr>
              <a:defRPr sz="2175" b="0">
                <a:solidFill>
                  <a:srgbClr val="182A3A"/>
                </a:solidFill>
                <a:latin typeface="Arial"/>
                <a:ea typeface="Arial"/>
                <a:cs typeface="Arial"/>
              </a:defRPr>
            </a:lvl8pPr>
            <a:lvl9pPr>
              <a:defRPr sz="2175" b="0">
                <a:solidFill>
                  <a:srgbClr val="182A3A"/>
                </a:solidFill>
                <a:latin typeface="Arial"/>
                <a:ea typeface="Arial"/>
                <a:cs typeface="Arial"/>
              </a:defRPr>
            </a:lvl9pPr>
          </a:lstStyle>
          <a:p>
            <a:pPr>
              <a:defRPr sz="2175" b="0">
                <a:solidFill>
                  <a:srgbClr val="182A3A"/>
                </a:solidFill>
                <a:latin typeface="Arial"/>
                <a:ea typeface="Arial"/>
                <a:cs typeface="Arial"/>
              </a:defRPr>
            </a:pPr>
            <a:r>
              <a:rPr sz="2175" b="0">
                <a:solidFill>
                  <a:srgbClr val="182A3A"/>
                </a:solidFill>
                <a:latin typeface="Arial"/>
                <a:ea typeface="Arial"/>
                <a:cs typeface="Arial"/>
              </a:rPr>
              <a:t>Knudstorp becomes CEO</a:t>
            </a:r>
          </a:p>
          <a:p>
            <a:pPr>
              <a:defRPr sz="2175" b="0">
                <a:solidFill>
                  <a:srgbClr val="182A3A"/>
                </a:solidFill>
                <a:latin typeface="Arial"/>
                <a:ea typeface="Arial"/>
                <a:cs typeface="Arial"/>
              </a:defRPr>
            </a:pPr>
            <a:r>
              <a:rPr sz="2175" b="0">
                <a:solidFill>
                  <a:srgbClr val="182A3A"/>
                </a:solidFill>
                <a:latin typeface="Arial"/>
                <a:ea typeface="Arial"/>
                <a:cs typeface="Arial"/>
              </a:rPr>
              <a:t>during a serious financial crisis.</a:t>
            </a:r>
          </a:p>
        </p:txBody>
      </p:sp>
      <p:sp>
        <p:nvSpPr>
          <p:cNvPr id="6" name="Rectangle 5">
            <a:extLst>
              <a:ext uri="{FF2B5EF4-FFF2-40B4-BE49-F238E27FC236}">
                <a16:creationId xmlns:a16="http://schemas.microsoft.com/office/drawing/2014/main" id="{849A5C49-FB65-452F-A9A0-1E02A51BB391}"/>
              </a:ext>
            </a:extLst>
          </p:cNvPr>
          <p:cNvSpPr>
            <a:spLocks noGrp="1"/>
          </p:cNvSpPr>
          <p:nvPr/>
        </p:nvSpPr>
        <p:spPr>
          <a:xfrm>
            <a:off x="5810250" y="1685925"/>
            <a:ext cx="5619750" cy="428625"/>
          </a:xfrm>
          <a:prstGeom prst="rect">
            <a:avLst/>
          </a:prstGeom>
          <a:noFill/>
          <a:ln w="0">
            <a:noFill/>
            <a:prstDash val="solid"/>
          </a:ln>
        </p:spPr>
        <p:txBody>
          <a:bodyPr wrap="square" lIns="0" tIns="0" rIns="0" bIns="0" anchor="t">
            <a:noAutofit/>
          </a:bodyPr>
          <a:lstStyle>
            <a:defPPr>
              <a:defRPr sz="2250" b="1">
                <a:solidFill>
                  <a:srgbClr val="182A3A"/>
                </a:solidFill>
                <a:latin typeface="Arial"/>
                <a:ea typeface="Arial"/>
                <a:cs typeface="Arial"/>
              </a:defRPr>
            </a:defPPr>
            <a:lvl1pPr>
              <a:defRPr sz="2250" b="1">
                <a:solidFill>
                  <a:srgbClr val="182A3A"/>
                </a:solidFill>
                <a:latin typeface="Arial"/>
                <a:ea typeface="Arial"/>
                <a:cs typeface="Arial"/>
              </a:defRPr>
            </a:lvl1pPr>
            <a:lvl2pPr>
              <a:defRPr sz="2250" b="1">
                <a:solidFill>
                  <a:srgbClr val="182A3A"/>
                </a:solidFill>
                <a:latin typeface="Arial"/>
                <a:ea typeface="Arial"/>
                <a:cs typeface="Arial"/>
              </a:defRPr>
            </a:lvl2pPr>
            <a:lvl3pPr>
              <a:defRPr sz="2250" b="1">
                <a:solidFill>
                  <a:srgbClr val="182A3A"/>
                </a:solidFill>
                <a:latin typeface="Arial"/>
                <a:ea typeface="Arial"/>
                <a:cs typeface="Arial"/>
              </a:defRPr>
            </a:lvl3pPr>
            <a:lvl4pPr>
              <a:defRPr sz="2250" b="1">
                <a:solidFill>
                  <a:srgbClr val="182A3A"/>
                </a:solidFill>
                <a:latin typeface="Arial"/>
                <a:ea typeface="Arial"/>
                <a:cs typeface="Arial"/>
              </a:defRPr>
            </a:lvl4pPr>
            <a:lvl5pPr>
              <a:defRPr sz="2250" b="1">
                <a:solidFill>
                  <a:srgbClr val="182A3A"/>
                </a:solidFill>
                <a:latin typeface="Arial"/>
                <a:ea typeface="Arial"/>
                <a:cs typeface="Arial"/>
              </a:defRPr>
            </a:lvl5pPr>
            <a:lvl6pPr>
              <a:defRPr sz="2250" b="1">
                <a:solidFill>
                  <a:srgbClr val="182A3A"/>
                </a:solidFill>
                <a:latin typeface="Arial"/>
                <a:ea typeface="Arial"/>
                <a:cs typeface="Arial"/>
              </a:defRPr>
            </a:lvl6pPr>
            <a:lvl7pPr>
              <a:defRPr sz="2250" b="1">
                <a:solidFill>
                  <a:srgbClr val="182A3A"/>
                </a:solidFill>
                <a:latin typeface="Arial"/>
                <a:ea typeface="Arial"/>
                <a:cs typeface="Arial"/>
              </a:defRPr>
            </a:lvl7pPr>
            <a:lvl8pPr>
              <a:defRPr sz="2250" b="1">
                <a:solidFill>
                  <a:srgbClr val="182A3A"/>
                </a:solidFill>
                <a:latin typeface="Arial"/>
                <a:ea typeface="Arial"/>
                <a:cs typeface="Arial"/>
              </a:defRPr>
            </a:lvl8pPr>
            <a:lvl9pPr>
              <a:defRPr sz="2250" b="1">
                <a:solidFill>
                  <a:srgbClr val="182A3A"/>
                </a:solidFill>
                <a:latin typeface="Arial"/>
                <a:ea typeface="Arial"/>
                <a:cs typeface="Arial"/>
              </a:defRPr>
            </a:lvl9pPr>
          </a:lstStyle>
          <a:p>
            <a:pPr>
              <a:defRPr sz="2250" b="1">
                <a:solidFill>
                  <a:srgbClr val="182A3A"/>
                </a:solidFill>
                <a:latin typeface="Arial"/>
                <a:ea typeface="Arial"/>
                <a:cs typeface="Arial"/>
              </a:defRPr>
            </a:pPr>
            <a:r>
              <a:rPr sz="2250" b="1">
                <a:solidFill>
                  <a:srgbClr val="182A3A"/>
                </a:solidFill>
                <a:latin typeface="Arial"/>
                <a:ea typeface="Arial"/>
                <a:cs typeface="Arial"/>
              </a:rPr>
              <a:t>Leadership challenge</a:t>
            </a:r>
          </a:p>
        </p:txBody>
      </p:sp>
      <p:sp>
        <p:nvSpPr>
          <p:cNvPr id="7" name="Rectangle 6">
            <a:extLst>
              <a:ext uri="{FF2B5EF4-FFF2-40B4-BE49-F238E27FC236}">
                <a16:creationId xmlns:a16="http://schemas.microsoft.com/office/drawing/2014/main" id="{3EAE6F12-540B-473E-A97A-F451869CEC4E}"/>
              </a:ext>
            </a:extLst>
          </p:cNvPr>
          <p:cNvSpPr>
            <a:spLocks noGrp="1"/>
          </p:cNvSpPr>
          <p:nvPr/>
        </p:nvSpPr>
        <p:spPr>
          <a:xfrm>
            <a:off x="5810250" y="2314575"/>
            <a:ext cx="5524500" cy="1190625"/>
          </a:xfrm>
          <a:prstGeom prst="rect">
            <a:avLst/>
          </a:prstGeom>
          <a:noFill/>
          <a:ln w="0">
            <a:noFill/>
            <a:prstDash val="solid"/>
          </a:ln>
        </p:spPr>
        <p:txBody>
          <a:bodyPr wrap="square" lIns="0" tIns="0" rIns="0" bIns="0" anchor="t">
            <a:noAutofit/>
          </a:bodyPr>
          <a:lstStyle>
            <a:defPPr>
              <a:defRPr sz="2400" b="0">
                <a:solidFill>
                  <a:srgbClr val="182A3A"/>
                </a:solidFill>
                <a:latin typeface="Arial"/>
                <a:ea typeface="Arial"/>
                <a:cs typeface="Arial"/>
              </a:defRPr>
            </a:defPPr>
            <a:lvl1pPr>
              <a:defRPr sz="2400" b="0">
                <a:solidFill>
                  <a:srgbClr val="182A3A"/>
                </a:solidFill>
                <a:latin typeface="Arial"/>
                <a:ea typeface="Arial"/>
                <a:cs typeface="Arial"/>
              </a:defRPr>
            </a:lvl1pPr>
            <a:lvl2pPr>
              <a:defRPr sz="2400" b="0">
                <a:solidFill>
                  <a:srgbClr val="182A3A"/>
                </a:solidFill>
                <a:latin typeface="Arial"/>
                <a:ea typeface="Arial"/>
                <a:cs typeface="Arial"/>
              </a:defRPr>
            </a:lvl2pPr>
            <a:lvl3pPr>
              <a:defRPr sz="2400" b="0">
                <a:solidFill>
                  <a:srgbClr val="182A3A"/>
                </a:solidFill>
                <a:latin typeface="Arial"/>
                <a:ea typeface="Arial"/>
                <a:cs typeface="Arial"/>
              </a:defRPr>
            </a:lvl3pPr>
            <a:lvl4pPr>
              <a:defRPr sz="2400" b="0">
                <a:solidFill>
                  <a:srgbClr val="182A3A"/>
                </a:solidFill>
                <a:latin typeface="Arial"/>
                <a:ea typeface="Arial"/>
                <a:cs typeface="Arial"/>
              </a:defRPr>
            </a:lvl4pPr>
            <a:lvl5pPr>
              <a:defRPr sz="2400" b="0">
                <a:solidFill>
                  <a:srgbClr val="182A3A"/>
                </a:solidFill>
                <a:latin typeface="Arial"/>
                <a:ea typeface="Arial"/>
                <a:cs typeface="Arial"/>
              </a:defRPr>
            </a:lvl5pPr>
            <a:lvl6pPr>
              <a:defRPr sz="2400" b="0">
                <a:solidFill>
                  <a:srgbClr val="182A3A"/>
                </a:solidFill>
                <a:latin typeface="Arial"/>
                <a:ea typeface="Arial"/>
                <a:cs typeface="Arial"/>
              </a:defRPr>
            </a:lvl6pPr>
            <a:lvl7pPr>
              <a:defRPr sz="2400" b="0">
                <a:solidFill>
                  <a:srgbClr val="182A3A"/>
                </a:solidFill>
                <a:latin typeface="Arial"/>
                <a:ea typeface="Arial"/>
                <a:cs typeface="Arial"/>
              </a:defRPr>
            </a:lvl7pPr>
            <a:lvl8pPr>
              <a:defRPr sz="2400" b="0">
                <a:solidFill>
                  <a:srgbClr val="182A3A"/>
                </a:solidFill>
                <a:latin typeface="Arial"/>
                <a:ea typeface="Arial"/>
                <a:cs typeface="Arial"/>
              </a:defRPr>
            </a:lvl8pPr>
            <a:lvl9pPr>
              <a:defRPr sz="2400" b="0">
                <a:solidFill>
                  <a:srgbClr val="182A3A"/>
                </a:solidFill>
                <a:latin typeface="Arial"/>
                <a:ea typeface="Arial"/>
                <a:cs typeface="Arial"/>
              </a:defRPr>
            </a:lvl9pPr>
          </a:lstStyle>
          <a:p>
            <a:pPr>
              <a:defRPr sz="2400" b="0">
                <a:solidFill>
                  <a:srgbClr val="182A3A"/>
                </a:solidFill>
                <a:latin typeface="Arial"/>
                <a:ea typeface="Arial"/>
                <a:cs typeface="Arial"/>
              </a:defRPr>
            </a:pPr>
            <a:r>
              <a:rPr sz="2400" b="0">
                <a:solidFill>
                  <a:srgbClr val="182A3A"/>
                </a:solidFill>
                <a:latin typeface="Arial"/>
                <a:ea typeface="Arial"/>
                <a:cs typeface="Arial"/>
              </a:rPr>
              <a:t>Restore financial control while keeping the creativity that makes LEGO valuable.</a:t>
            </a:r>
          </a:p>
        </p:txBody>
      </p:sp>
      <p:sp>
        <p:nvSpPr>
          <p:cNvPr id="8" name="Rectangle 7">
            <a:extLst>
              <a:ext uri="{FF2B5EF4-FFF2-40B4-BE49-F238E27FC236}">
                <a16:creationId xmlns:a16="http://schemas.microsoft.com/office/drawing/2014/main" id="{482ACE0F-E195-4C53-B38B-75BECB89E583}"/>
              </a:ext>
            </a:extLst>
          </p:cNvPr>
          <p:cNvSpPr>
            <a:spLocks noGrp="1"/>
          </p:cNvSpPr>
          <p:nvPr/>
        </p:nvSpPr>
        <p:spPr>
          <a:xfrm>
            <a:off x="609600" y="4410075"/>
            <a:ext cx="10572750" cy="381000"/>
          </a:xfrm>
          <a:prstGeom prst="rect">
            <a:avLst/>
          </a:prstGeom>
          <a:noFill/>
          <a:ln w="0">
            <a:noFill/>
            <a:prstDash val="solid"/>
          </a:ln>
        </p:spPr>
        <p:txBody>
          <a:bodyPr wrap="square" lIns="0" tIns="0" rIns="0" bIns="0" anchor="t">
            <a:noAutofit/>
          </a:bodyPr>
          <a:lstStyle>
            <a:defPPr>
              <a:defRPr sz="1950" b="1">
                <a:solidFill>
                  <a:srgbClr val="B5232B"/>
                </a:solidFill>
                <a:latin typeface="Arial"/>
                <a:ea typeface="Arial"/>
                <a:cs typeface="Arial"/>
              </a:defRPr>
            </a:defPPr>
            <a:lvl1pPr>
              <a:defRPr sz="1950" b="1">
                <a:solidFill>
                  <a:srgbClr val="B5232B"/>
                </a:solidFill>
                <a:latin typeface="Arial"/>
                <a:ea typeface="Arial"/>
                <a:cs typeface="Arial"/>
              </a:defRPr>
            </a:lvl1pPr>
            <a:lvl2pPr>
              <a:defRPr sz="1950" b="1">
                <a:solidFill>
                  <a:srgbClr val="B5232B"/>
                </a:solidFill>
                <a:latin typeface="Arial"/>
                <a:ea typeface="Arial"/>
                <a:cs typeface="Arial"/>
              </a:defRPr>
            </a:lvl2pPr>
            <a:lvl3pPr>
              <a:defRPr sz="1950" b="1">
                <a:solidFill>
                  <a:srgbClr val="B5232B"/>
                </a:solidFill>
                <a:latin typeface="Arial"/>
                <a:ea typeface="Arial"/>
                <a:cs typeface="Arial"/>
              </a:defRPr>
            </a:lvl3pPr>
            <a:lvl4pPr>
              <a:defRPr sz="1950" b="1">
                <a:solidFill>
                  <a:srgbClr val="B5232B"/>
                </a:solidFill>
                <a:latin typeface="Arial"/>
                <a:ea typeface="Arial"/>
                <a:cs typeface="Arial"/>
              </a:defRPr>
            </a:lvl4pPr>
            <a:lvl5pPr>
              <a:defRPr sz="1950" b="1">
                <a:solidFill>
                  <a:srgbClr val="B5232B"/>
                </a:solidFill>
                <a:latin typeface="Arial"/>
                <a:ea typeface="Arial"/>
                <a:cs typeface="Arial"/>
              </a:defRPr>
            </a:lvl5pPr>
            <a:lvl6pPr>
              <a:defRPr sz="1950" b="1">
                <a:solidFill>
                  <a:srgbClr val="B5232B"/>
                </a:solidFill>
                <a:latin typeface="Arial"/>
                <a:ea typeface="Arial"/>
                <a:cs typeface="Arial"/>
              </a:defRPr>
            </a:lvl6pPr>
            <a:lvl7pPr>
              <a:defRPr sz="1950" b="1">
                <a:solidFill>
                  <a:srgbClr val="B5232B"/>
                </a:solidFill>
                <a:latin typeface="Arial"/>
                <a:ea typeface="Arial"/>
                <a:cs typeface="Arial"/>
              </a:defRPr>
            </a:lvl7pPr>
            <a:lvl8pPr>
              <a:defRPr sz="1950" b="1">
                <a:solidFill>
                  <a:srgbClr val="B5232B"/>
                </a:solidFill>
                <a:latin typeface="Arial"/>
                <a:ea typeface="Arial"/>
                <a:cs typeface="Arial"/>
              </a:defRPr>
            </a:lvl8pPr>
            <a:lvl9pPr>
              <a:defRPr sz="1950" b="1">
                <a:solidFill>
                  <a:srgbClr val="B5232B"/>
                </a:solidFill>
                <a:latin typeface="Arial"/>
                <a:ea typeface="Arial"/>
                <a:cs typeface="Arial"/>
              </a:defRPr>
            </a:lvl9pPr>
          </a:lstStyle>
          <a:p>
            <a:pPr>
              <a:defRPr sz="1950" b="1">
                <a:solidFill>
                  <a:srgbClr val="B5232B"/>
                </a:solidFill>
                <a:latin typeface="Arial"/>
                <a:ea typeface="Arial"/>
                <a:cs typeface="Arial"/>
              </a:defRPr>
            </a:pPr>
            <a:r>
              <a:rPr sz="1950" b="1">
                <a:solidFill>
                  <a:srgbClr val="B5232B"/>
                </a:solidFill>
                <a:latin typeface="Arial"/>
                <a:ea typeface="Arial"/>
                <a:cs typeface="Arial"/>
              </a:rPr>
              <a:t>Central argument</a:t>
            </a:r>
          </a:p>
        </p:txBody>
      </p:sp>
      <p:sp>
        <p:nvSpPr>
          <p:cNvPr id="9" name="Rectangle 8">
            <a:extLst>
              <a:ext uri="{FF2B5EF4-FFF2-40B4-BE49-F238E27FC236}">
                <a16:creationId xmlns:a16="http://schemas.microsoft.com/office/drawing/2014/main" id="{69A99886-0C55-446C-BC5D-A40737AAAD80}"/>
              </a:ext>
            </a:extLst>
          </p:cNvPr>
          <p:cNvSpPr>
            <a:spLocks noGrp="1"/>
          </p:cNvSpPr>
          <p:nvPr/>
        </p:nvSpPr>
        <p:spPr>
          <a:xfrm>
            <a:off x="609600" y="4953000"/>
            <a:ext cx="10572750" cy="952500"/>
          </a:xfrm>
          <a:prstGeom prst="rect">
            <a:avLst/>
          </a:prstGeom>
          <a:noFill/>
          <a:ln w="0">
            <a:noFill/>
            <a:prstDash val="solid"/>
          </a:ln>
        </p:spPr>
        <p:txBody>
          <a:bodyPr wrap="square" lIns="0" tIns="0" rIns="0" bIns="0" anchor="t">
            <a:noAutofit/>
          </a:bodyPr>
          <a:lstStyle>
            <a:defPPr>
              <a:defRPr sz="2400" b="1">
                <a:solidFill>
                  <a:srgbClr val="182A3A"/>
                </a:solidFill>
                <a:latin typeface="Arial"/>
                <a:ea typeface="Arial"/>
                <a:cs typeface="Arial"/>
              </a:defRPr>
            </a:defPPr>
            <a:lvl1pPr>
              <a:defRPr sz="2400" b="1">
                <a:solidFill>
                  <a:srgbClr val="182A3A"/>
                </a:solidFill>
                <a:latin typeface="Arial"/>
                <a:ea typeface="Arial"/>
                <a:cs typeface="Arial"/>
              </a:defRPr>
            </a:lvl1pPr>
            <a:lvl2pPr>
              <a:defRPr sz="2400" b="1">
                <a:solidFill>
                  <a:srgbClr val="182A3A"/>
                </a:solidFill>
                <a:latin typeface="Arial"/>
                <a:ea typeface="Arial"/>
                <a:cs typeface="Arial"/>
              </a:defRPr>
            </a:lvl2pPr>
            <a:lvl3pPr>
              <a:defRPr sz="2400" b="1">
                <a:solidFill>
                  <a:srgbClr val="182A3A"/>
                </a:solidFill>
                <a:latin typeface="Arial"/>
                <a:ea typeface="Arial"/>
                <a:cs typeface="Arial"/>
              </a:defRPr>
            </a:lvl3pPr>
            <a:lvl4pPr>
              <a:defRPr sz="2400" b="1">
                <a:solidFill>
                  <a:srgbClr val="182A3A"/>
                </a:solidFill>
                <a:latin typeface="Arial"/>
                <a:ea typeface="Arial"/>
                <a:cs typeface="Arial"/>
              </a:defRPr>
            </a:lvl4pPr>
            <a:lvl5pPr>
              <a:defRPr sz="2400" b="1">
                <a:solidFill>
                  <a:srgbClr val="182A3A"/>
                </a:solidFill>
                <a:latin typeface="Arial"/>
                <a:ea typeface="Arial"/>
                <a:cs typeface="Arial"/>
              </a:defRPr>
            </a:lvl5pPr>
            <a:lvl6pPr>
              <a:defRPr sz="2400" b="1">
                <a:solidFill>
                  <a:srgbClr val="182A3A"/>
                </a:solidFill>
                <a:latin typeface="Arial"/>
                <a:ea typeface="Arial"/>
                <a:cs typeface="Arial"/>
              </a:defRPr>
            </a:lvl6pPr>
            <a:lvl7pPr>
              <a:defRPr sz="2400" b="1">
                <a:solidFill>
                  <a:srgbClr val="182A3A"/>
                </a:solidFill>
                <a:latin typeface="Arial"/>
                <a:ea typeface="Arial"/>
                <a:cs typeface="Arial"/>
              </a:defRPr>
            </a:lvl7pPr>
            <a:lvl8pPr>
              <a:defRPr sz="2400" b="1">
                <a:solidFill>
                  <a:srgbClr val="182A3A"/>
                </a:solidFill>
                <a:latin typeface="Arial"/>
                <a:ea typeface="Arial"/>
                <a:cs typeface="Arial"/>
              </a:defRPr>
            </a:lvl8pPr>
            <a:lvl9pPr>
              <a:defRPr sz="2400" b="1">
                <a:solidFill>
                  <a:srgbClr val="182A3A"/>
                </a:solidFill>
                <a:latin typeface="Arial"/>
                <a:ea typeface="Arial"/>
                <a:cs typeface="Arial"/>
              </a:defRPr>
            </a:lvl9pPr>
          </a:lstStyle>
          <a:p>
            <a:pPr>
              <a:defRPr sz="2400" b="1">
                <a:solidFill>
                  <a:srgbClr val="182A3A"/>
                </a:solidFill>
                <a:latin typeface="Arial"/>
                <a:ea typeface="Arial"/>
                <a:cs typeface="Arial"/>
              </a:defRPr>
            </a:pPr>
            <a:r>
              <a:rPr sz="2400" b="1">
                <a:solidFill>
                  <a:srgbClr val="182A3A"/>
                </a:solidFill>
                <a:latin typeface="Arial"/>
                <a:ea typeface="Arial"/>
                <a:cs typeface="Arial"/>
              </a:rPr>
              <a:t>The recovery combined a clearer purpose with financial discipline. Outsourcing exposed the limits of that approach.</a:t>
            </a:r>
          </a:p>
        </p:txBody>
      </p:sp>
    </p:spTree>
    <p:extLst>
      <p:ext uri="{BB962C8B-B14F-4D97-AF65-F5344CB8AC3E}">
        <p14:creationId xmlns:p14="http://schemas.microsoft.com/office/powerpoint/2010/main" val="801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A66E5CF-7DB8-4722-9B5E-0559A8EFBE82}"/>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Transformational leadership</a:t>
            </a:r>
          </a:p>
        </p:txBody>
      </p:sp>
      <p:sp>
        <p:nvSpPr>
          <p:cNvPr id="2" name="Rectangle 1">
            <a:extLst>
              <a:ext uri="{FF2B5EF4-FFF2-40B4-BE49-F238E27FC236}">
                <a16:creationId xmlns:a16="http://schemas.microsoft.com/office/drawing/2014/main" id="{4D4B8E3A-3BE9-4A4E-9F7A-BA35CC5F0415}"/>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 Bass (1990). Application to LEGO is an analytical interpretation.</a:t>
            </a:r>
          </a:p>
        </p:txBody>
      </p:sp>
      <p:sp>
        <p:nvSpPr>
          <p:cNvPr id="3" name="Rectangle 2">
            <a:extLst>
              <a:ext uri="{FF2B5EF4-FFF2-40B4-BE49-F238E27FC236}">
                <a16:creationId xmlns:a16="http://schemas.microsoft.com/office/drawing/2014/main" id="{4FBA272F-6352-4894-B8E1-0B7D694EF3D4}"/>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03</a:t>
            </a:r>
          </a:p>
        </p:txBody>
      </p:sp>
      <p:sp>
        <p:nvSpPr>
          <p:cNvPr id="4" name="Rectangle 3">
            <a:extLst>
              <a:ext uri="{FF2B5EF4-FFF2-40B4-BE49-F238E27FC236}">
                <a16:creationId xmlns:a16="http://schemas.microsoft.com/office/drawing/2014/main" id="{E2A5660E-C492-4032-97AC-4C8D0BBB4F95}"/>
              </a:ext>
            </a:extLst>
          </p:cNvPr>
          <p:cNvSpPr>
            <a:spLocks noGrp="1"/>
          </p:cNvSpPr>
          <p:nvPr/>
        </p:nvSpPr>
        <p:spPr>
          <a:xfrm>
            <a:off x="609600" y="1476375"/>
            <a:ext cx="10572750" cy="523875"/>
          </a:xfrm>
          <a:prstGeom prst="rect">
            <a:avLst/>
          </a:prstGeom>
          <a:noFill/>
          <a:ln w="0">
            <a:noFill/>
            <a:prstDash val="solid"/>
          </a:ln>
        </p:spPr>
        <p:txBody>
          <a:bodyPr wrap="square" lIns="0" tIns="0" rIns="0" bIns="0" anchor="t">
            <a:noAutofit/>
          </a:bodyPr>
          <a:lstStyle>
            <a:defPPr>
              <a:defRPr sz="2475" b="1">
                <a:solidFill>
                  <a:srgbClr val="182A3A"/>
                </a:solidFill>
                <a:latin typeface="Arial"/>
                <a:ea typeface="Arial"/>
                <a:cs typeface="Arial"/>
              </a:defRPr>
            </a:defPPr>
            <a:lvl1pPr>
              <a:defRPr sz="2475" b="1">
                <a:solidFill>
                  <a:srgbClr val="182A3A"/>
                </a:solidFill>
                <a:latin typeface="Arial"/>
                <a:ea typeface="Arial"/>
                <a:cs typeface="Arial"/>
              </a:defRPr>
            </a:lvl1pPr>
            <a:lvl2pPr>
              <a:defRPr sz="2475" b="1">
                <a:solidFill>
                  <a:srgbClr val="182A3A"/>
                </a:solidFill>
                <a:latin typeface="Arial"/>
                <a:ea typeface="Arial"/>
                <a:cs typeface="Arial"/>
              </a:defRPr>
            </a:lvl2pPr>
            <a:lvl3pPr>
              <a:defRPr sz="2475" b="1">
                <a:solidFill>
                  <a:srgbClr val="182A3A"/>
                </a:solidFill>
                <a:latin typeface="Arial"/>
                <a:ea typeface="Arial"/>
                <a:cs typeface="Arial"/>
              </a:defRPr>
            </a:lvl3pPr>
            <a:lvl4pPr>
              <a:defRPr sz="2475" b="1">
                <a:solidFill>
                  <a:srgbClr val="182A3A"/>
                </a:solidFill>
                <a:latin typeface="Arial"/>
                <a:ea typeface="Arial"/>
                <a:cs typeface="Arial"/>
              </a:defRPr>
            </a:lvl4pPr>
            <a:lvl5pPr>
              <a:defRPr sz="2475" b="1">
                <a:solidFill>
                  <a:srgbClr val="182A3A"/>
                </a:solidFill>
                <a:latin typeface="Arial"/>
                <a:ea typeface="Arial"/>
                <a:cs typeface="Arial"/>
              </a:defRPr>
            </a:lvl5pPr>
            <a:lvl6pPr>
              <a:defRPr sz="2475" b="1">
                <a:solidFill>
                  <a:srgbClr val="182A3A"/>
                </a:solidFill>
                <a:latin typeface="Arial"/>
                <a:ea typeface="Arial"/>
                <a:cs typeface="Arial"/>
              </a:defRPr>
            </a:lvl6pPr>
            <a:lvl7pPr>
              <a:defRPr sz="2475" b="1">
                <a:solidFill>
                  <a:srgbClr val="182A3A"/>
                </a:solidFill>
                <a:latin typeface="Arial"/>
                <a:ea typeface="Arial"/>
                <a:cs typeface="Arial"/>
              </a:defRPr>
            </a:lvl7pPr>
            <a:lvl8pPr>
              <a:defRPr sz="2475" b="1">
                <a:solidFill>
                  <a:srgbClr val="182A3A"/>
                </a:solidFill>
                <a:latin typeface="Arial"/>
                <a:ea typeface="Arial"/>
                <a:cs typeface="Arial"/>
              </a:defRPr>
            </a:lvl8pPr>
            <a:lvl9pPr>
              <a:defRPr sz="2475" b="1">
                <a:solidFill>
                  <a:srgbClr val="182A3A"/>
                </a:solidFill>
                <a:latin typeface="Arial"/>
                <a:ea typeface="Arial"/>
                <a:cs typeface="Arial"/>
              </a:defRPr>
            </a:lvl9pPr>
          </a:lstStyle>
          <a:p>
            <a:pPr>
              <a:defRPr sz="2475" b="1">
                <a:solidFill>
                  <a:srgbClr val="182A3A"/>
                </a:solidFill>
                <a:latin typeface="Arial"/>
                <a:ea typeface="Arial"/>
                <a:cs typeface="Arial"/>
              </a:defRPr>
            </a:pPr>
            <a:r>
              <a:rPr sz="2475" b="1">
                <a:solidFill>
                  <a:srgbClr val="182A3A"/>
                </a:solidFill>
                <a:latin typeface="Arial"/>
                <a:ea typeface="Arial"/>
                <a:cs typeface="Arial"/>
              </a:rPr>
              <a:t>A shared purpose can help people commit to change</a:t>
            </a:r>
          </a:p>
        </p:txBody>
      </p:sp>
      <p:sp>
        <p:nvSpPr>
          <p:cNvPr id="5" name="Rectangle 4">
            <a:extLst>
              <a:ext uri="{FF2B5EF4-FFF2-40B4-BE49-F238E27FC236}">
                <a16:creationId xmlns:a16="http://schemas.microsoft.com/office/drawing/2014/main" id="{69B07733-4B80-4076-B8E2-F0D362579BB8}"/>
              </a:ext>
            </a:extLst>
          </p:cNvPr>
          <p:cNvSpPr>
            <a:spLocks noGrp="1"/>
          </p:cNvSpPr>
          <p:nvPr/>
        </p:nvSpPr>
        <p:spPr>
          <a:xfrm>
            <a:off x="609600" y="2428875"/>
            <a:ext cx="5143500" cy="933450"/>
          </a:xfrm>
          <a:prstGeom prst="rect">
            <a:avLst/>
          </a:prstGeom>
          <a:noFill/>
          <a:ln w="0">
            <a:noFill/>
            <a:prstDash val="solid"/>
          </a:ln>
        </p:spPr>
        <p:txBody>
          <a:bodyPr wrap="square" lIns="0" tIns="0" rIns="0" bIns="0" anchor="t">
            <a:noAutofit/>
          </a:bodyPr>
          <a:lstStyle>
            <a:defPPr>
              <a:defRPr sz="2025" b="0">
                <a:solidFill>
                  <a:srgbClr val="182A3A"/>
                </a:solidFill>
                <a:latin typeface="Arial"/>
                <a:ea typeface="Arial"/>
                <a:cs typeface="Arial"/>
              </a:defRPr>
            </a:defPPr>
            <a:lvl1pPr>
              <a:defRPr sz="2025" b="0">
                <a:solidFill>
                  <a:srgbClr val="182A3A"/>
                </a:solidFill>
                <a:latin typeface="Arial"/>
                <a:ea typeface="Arial"/>
                <a:cs typeface="Arial"/>
              </a:defRPr>
            </a:lvl1pPr>
            <a:lvl2pPr>
              <a:defRPr sz="2025" b="0">
                <a:solidFill>
                  <a:srgbClr val="182A3A"/>
                </a:solidFill>
                <a:latin typeface="Arial"/>
                <a:ea typeface="Arial"/>
                <a:cs typeface="Arial"/>
              </a:defRPr>
            </a:lvl2pPr>
            <a:lvl3pPr>
              <a:defRPr sz="2025" b="0">
                <a:solidFill>
                  <a:srgbClr val="182A3A"/>
                </a:solidFill>
                <a:latin typeface="Arial"/>
                <a:ea typeface="Arial"/>
                <a:cs typeface="Arial"/>
              </a:defRPr>
            </a:lvl3pPr>
            <a:lvl4pPr>
              <a:defRPr sz="2025" b="0">
                <a:solidFill>
                  <a:srgbClr val="182A3A"/>
                </a:solidFill>
                <a:latin typeface="Arial"/>
                <a:ea typeface="Arial"/>
                <a:cs typeface="Arial"/>
              </a:defRPr>
            </a:lvl4pPr>
            <a:lvl5pPr>
              <a:defRPr sz="2025" b="0">
                <a:solidFill>
                  <a:srgbClr val="182A3A"/>
                </a:solidFill>
                <a:latin typeface="Arial"/>
                <a:ea typeface="Arial"/>
                <a:cs typeface="Arial"/>
              </a:defRPr>
            </a:lvl5pPr>
            <a:lvl6pPr>
              <a:defRPr sz="2025" b="0">
                <a:solidFill>
                  <a:srgbClr val="182A3A"/>
                </a:solidFill>
                <a:latin typeface="Arial"/>
                <a:ea typeface="Arial"/>
                <a:cs typeface="Arial"/>
              </a:defRPr>
            </a:lvl6pPr>
            <a:lvl7pPr>
              <a:defRPr sz="2025" b="0">
                <a:solidFill>
                  <a:srgbClr val="182A3A"/>
                </a:solidFill>
                <a:latin typeface="Arial"/>
                <a:ea typeface="Arial"/>
                <a:cs typeface="Arial"/>
              </a:defRPr>
            </a:lvl7pPr>
            <a:lvl8pPr>
              <a:defRPr sz="2025" b="0">
                <a:solidFill>
                  <a:srgbClr val="182A3A"/>
                </a:solidFill>
                <a:latin typeface="Arial"/>
                <a:ea typeface="Arial"/>
                <a:cs typeface="Arial"/>
              </a:defRPr>
            </a:lvl8pPr>
            <a:lvl9pPr>
              <a:defRPr sz="2025" b="0">
                <a:solidFill>
                  <a:srgbClr val="182A3A"/>
                </a:solidFill>
                <a:latin typeface="Arial"/>
                <a:ea typeface="Arial"/>
                <a:cs typeface="Arial"/>
              </a:defRPr>
            </a:lvl9pPr>
          </a:lstStyle>
          <a:p>
            <a:pPr>
              <a:defRPr sz="2025" b="0">
                <a:solidFill>
                  <a:srgbClr val="182A3A"/>
                </a:solidFill>
                <a:latin typeface="Arial"/>
                <a:ea typeface="Arial"/>
                <a:cs typeface="Arial"/>
              </a:defRPr>
            </a:pPr>
            <a:r>
              <a:rPr sz="2025" b="0">
                <a:solidFill>
                  <a:srgbClr val="182A3A"/>
                </a:solidFill>
                <a:latin typeface="Arial"/>
                <a:ea typeface="Arial"/>
                <a:cs typeface="Arial"/>
              </a:rPr>
              <a:t>Idealised influence</a:t>
            </a:r>
          </a:p>
          <a:p>
            <a:pPr>
              <a:defRPr sz="2025" b="0">
                <a:solidFill>
                  <a:srgbClr val="182A3A"/>
                </a:solidFill>
                <a:latin typeface="Arial"/>
                <a:ea typeface="Arial"/>
                <a:cs typeface="Arial"/>
              </a:defRPr>
            </a:pPr>
            <a:r>
              <a:rPr sz="2025" b="0">
                <a:solidFill>
                  <a:srgbClr val="182A3A"/>
                </a:solidFill>
                <a:latin typeface="Arial"/>
                <a:ea typeface="Arial"/>
                <a:cs typeface="Arial"/>
              </a:rPr>
              <a:t>A credible example and shared values</a:t>
            </a:r>
          </a:p>
        </p:txBody>
      </p:sp>
      <p:sp>
        <p:nvSpPr>
          <p:cNvPr id="6" name="Rectangle 5">
            <a:extLst>
              <a:ext uri="{FF2B5EF4-FFF2-40B4-BE49-F238E27FC236}">
                <a16:creationId xmlns:a16="http://schemas.microsoft.com/office/drawing/2014/main" id="{94AF43B3-2708-4795-870E-8F2C36BF3FF5}"/>
              </a:ext>
            </a:extLst>
          </p:cNvPr>
          <p:cNvSpPr>
            <a:spLocks noGrp="1"/>
          </p:cNvSpPr>
          <p:nvPr/>
        </p:nvSpPr>
        <p:spPr>
          <a:xfrm>
            <a:off x="6381750" y="2428875"/>
            <a:ext cx="5143500" cy="933450"/>
          </a:xfrm>
          <a:prstGeom prst="rect">
            <a:avLst/>
          </a:prstGeom>
          <a:noFill/>
          <a:ln w="0">
            <a:noFill/>
            <a:prstDash val="solid"/>
          </a:ln>
        </p:spPr>
        <p:txBody>
          <a:bodyPr wrap="square" lIns="0" tIns="0" rIns="0" bIns="0" anchor="t">
            <a:noAutofit/>
          </a:bodyPr>
          <a:lstStyle>
            <a:defPPr>
              <a:defRPr sz="2025" b="0">
                <a:solidFill>
                  <a:srgbClr val="182A3A"/>
                </a:solidFill>
                <a:latin typeface="Arial"/>
                <a:ea typeface="Arial"/>
                <a:cs typeface="Arial"/>
              </a:defRPr>
            </a:defPPr>
            <a:lvl1pPr>
              <a:defRPr sz="2025" b="0">
                <a:solidFill>
                  <a:srgbClr val="182A3A"/>
                </a:solidFill>
                <a:latin typeface="Arial"/>
                <a:ea typeface="Arial"/>
                <a:cs typeface="Arial"/>
              </a:defRPr>
            </a:lvl1pPr>
            <a:lvl2pPr>
              <a:defRPr sz="2025" b="0">
                <a:solidFill>
                  <a:srgbClr val="182A3A"/>
                </a:solidFill>
                <a:latin typeface="Arial"/>
                <a:ea typeface="Arial"/>
                <a:cs typeface="Arial"/>
              </a:defRPr>
            </a:lvl2pPr>
            <a:lvl3pPr>
              <a:defRPr sz="2025" b="0">
                <a:solidFill>
                  <a:srgbClr val="182A3A"/>
                </a:solidFill>
                <a:latin typeface="Arial"/>
                <a:ea typeface="Arial"/>
                <a:cs typeface="Arial"/>
              </a:defRPr>
            </a:lvl3pPr>
            <a:lvl4pPr>
              <a:defRPr sz="2025" b="0">
                <a:solidFill>
                  <a:srgbClr val="182A3A"/>
                </a:solidFill>
                <a:latin typeface="Arial"/>
                <a:ea typeface="Arial"/>
                <a:cs typeface="Arial"/>
              </a:defRPr>
            </a:lvl4pPr>
            <a:lvl5pPr>
              <a:defRPr sz="2025" b="0">
                <a:solidFill>
                  <a:srgbClr val="182A3A"/>
                </a:solidFill>
                <a:latin typeface="Arial"/>
                <a:ea typeface="Arial"/>
                <a:cs typeface="Arial"/>
              </a:defRPr>
            </a:lvl5pPr>
            <a:lvl6pPr>
              <a:defRPr sz="2025" b="0">
                <a:solidFill>
                  <a:srgbClr val="182A3A"/>
                </a:solidFill>
                <a:latin typeface="Arial"/>
                <a:ea typeface="Arial"/>
                <a:cs typeface="Arial"/>
              </a:defRPr>
            </a:lvl6pPr>
            <a:lvl7pPr>
              <a:defRPr sz="2025" b="0">
                <a:solidFill>
                  <a:srgbClr val="182A3A"/>
                </a:solidFill>
                <a:latin typeface="Arial"/>
                <a:ea typeface="Arial"/>
                <a:cs typeface="Arial"/>
              </a:defRPr>
            </a:lvl7pPr>
            <a:lvl8pPr>
              <a:defRPr sz="2025" b="0">
                <a:solidFill>
                  <a:srgbClr val="182A3A"/>
                </a:solidFill>
                <a:latin typeface="Arial"/>
                <a:ea typeface="Arial"/>
                <a:cs typeface="Arial"/>
              </a:defRPr>
            </a:lvl8pPr>
            <a:lvl9pPr>
              <a:defRPr sz="2025" b="0">
                <a:solidFill>
                  <a:srgbClr val="182A3A"/>
                </a:solidFill>
                <a:latin typeface="Arial"/>
                <a:ea typeface="Arial"/>
                <a:cs typeface="Arial"/>
              </a:defRPr>
            </a:lvl9pPr>
          </a:lstStyle>
          <a:p>
            <a:pPr>
              <a:defRPr sz="2025" b="0">
                <a:solidFill>
                  <a:srgbClr val="182A3A"/>
                </a:solidFill>
                <a:latin typeface="Arial"/>
                <a:ea typeface="Arial"/>
                <a:cs typeface="Arial"/>
              </a:defRPr>
            </a:pPr>
            <a:r>
              <a:rPr sz="2025" b="0">
                <a:solidFill>
                  <a:srgbClr val="182A3A"/>
                </a:solidFill>
                <a:latin typeface="Arial"/>
                <a:ea typeface="Arial"/>
                <a:cs typeface="Arial"/>
              </a:rPr>
              <a:t>Inspirational motivation</a:t>
            </a:r>
          </a:p>
          <a:p>
            <a:pPr>
              <a:defRPr sz="2025" b="0">
                <a:solidFill>
                  <a:srgbClr val="182A3A"/>
                </a:solidFill>
                <a:latin typeface="Arial"/>
                <a:ea typeface="Arial"/>
                <a:cs typeface="Arial"/>
              </a:defRPr>
            </a:pPr>
            <a:r>
              <a:rPr sz="2025" b="0">
                <a:solidFill>
                  <a:srgbClr val="182A3A"/>
                </a:solidFill>
                <a:latin typeface="Arial"/>
                <a:ea typeface="Arial"/>
                <a:cs typeface="Arial"/>
              </a:rPr>
              <a:t>A clear and meaningful direction</a:t>
            </a:r>
          </a:p>
        </p:txBody>
      </p:sp>
      <p:sp>
        <p:nvSpPr>
          <p:cNvPr id="7" name="Rectangle 6">
            <a:extLst>
              <a:ext uri="{FF2B5EF4-FFF2-40B4-BE49-F238E27FC236}">
                <a16:creationId xmlns:a16="http://schemas.microsoft.com/office/drawing/2014/main" id="{EF8FB09A-56F8-4F9C-BBB5-184865F1ED12}"/>
              </a:ext>
            </a:extLst>
          </p:cNvPr>
          <p:cNvSpPr>
            <a:spLocks noGrp="1"/>
          </p:cNvSpPr>
          <p:nvPr/>
        </p:nvSpPr>
        <p:spPr>
          <a:xfrm>
            <a:off x="609600" y="3743325"/>
            <a:ext cx="5143500" cy="933450"/>
          </a:xfrm>
          <a:prstGeom prst="rect">
            <a:avLst/>
          </a:prstGeom>
          <a:noFill/>
          <a:ln w="0">
            <a:noFill/>
            <a:prstDash val="solid"/>
          </a:ln>
        </p:spPr>
        <p:txBody>
          <a:bodyPr wrap="square" lIns="0" tIns="0" rIns="0" bIns="0" anchor="t">
            <a:noAutofit/>
          </a:bodyPr>
          <a:lstStyle>
            <a:defPPr>
              <a:defRPr sz="2025" b="0">
                <a:solidFill>
                  <a:srgbClr val="182A3A"/>
                </a:solidFill>
                <a:latin typeface="Arial"/>
                <a:ea typeface="Arial"/>
                <a:cs typeface="Arial"/>
              </a:defRPr>
            </a:defPPr>
            <a:lvl1pPr>
              <a:defRPr sz="2025" b="0">
                <a:solidFill>
                  <a:srgbClr val="182A3A"/>
                </a:solidFill>
                <a:latin typeface="Arial"/>
                <a:ea typeface="Arial"/>
                <a:cs typeface="Arial"/>
              </a:defRPr>
            </a:lvl1pPr>
            <a:lvl2pPr>
              <a:defRPr sz="2025" b="0">
                <a:solidFill>
                  <a:srgbClr val="182A3A"/>
                </a:solidFill>
                <a:latin typeface="Arial"/>
                <a:ea typeface="Arial"/>
                <a:cs typeface="Arial"/>
              </a:defRPr>
            </a:lvl2pPr>
            <a:lvl3pPr>
              <a:defRPr sz="2025" b="0">
                <a:solidFill>
                  <a:srgbClr val="182A3A"/>
                </a:solidFill>
                <a:latin typeface="Arial"/>
                <a:ea typeface="Arial"/>
                <a:cs typeface="Arial"/>
              </a:defRPr>
            </a:lvl3pPr>
            <a:lvl4pPr>
              <a:defRPr sz="2025" b="0">
                <a:solidFill>
                  <a:srgbClr val="182A3A"/>
                </a:solidFill>
                <a:latin typeface="Arial"/>
                <a:ea typeface="Arial"/>
                <a:cs typeface="Arial"/>
              </a:defRPr>
            </a:lvl4pPr>
            <a:lvl5pPr>
              <a:defRPr sz="2025" b="0">
                <a:solidFill>
                  <a:srgbClr val="182A3A"/>
                </a:solidFill>
                <a:latin typeface="Arial"/>
                <a:ea typeface="Arial"/>
                <a:cs typeface="Arial"/>
              </a:defRPr>
            </a:lvl5pPr>
            <a:lvl6pPr>
              <a:defRPr sz="2025" b="0">
                <a:solidFill>
                  <a:srgbClr val="182A3A"/>
                </a:solidFill>
                <a:latin typeface="Arial"/>
                <a:ea typeface="Arial"/>
                <a:cs typeface="Arial"/>
              </a:defRPr>
            </a:lvl6pPr>
            <a:lvl7pPr>
              <a:defRPr sz="2025" b="0">
                <a:solidFill>
                  <a:srgbClr val="182A3A"/>
                </a:solidFill>
                <a:latin typeface="Arial"/>
                <a:ea typeface="Arial"/>
                <a:cs typeface="Arial"/>
              </a:defRPr>
            </a:lvl7pPr>
            <a:lvl8pPr>
              <a:defRPr sz="2025" b="0">
                <a:solidFill>
                  <a:srgbClr val="182A3A"/>
                </a:solidFill>
                <a:latin typeface="Arial"/>
                <a:ea typeface="Arial"/>
                <a:cs typeface="Arial"/>
              </a:defRPr>
            </a:lvl8pPr>
            <a:lvl9pPr>
              <a:defRPr sz="2025" b="0">
                <a:solidFill>
                  <a:srgbClr val="182A3A"/>
                </a:solidFill>
                <a:latin typeface="Arial"/>
                <a:ea typeface="Arial"/>
                <a:cs typeface="Arial"/>
              </a:defRPr>
            </a:lvl9pPr>
          </a:lstStyle>
          <a:p>
            <a:pPr>
              <a:defRPr sz="2025" b="0">
                <a:solidFill>
                  <a:srgbClr val="182A3A"/>
                </a:solidFill>
                <a:latin typeface="Arial"/>
                <a:ea typeface="Arial"/>
                <a:cs typeface="Arial"/>
              </a:defRPr>
            </a:pPr>
            <a:r>
              <a:rPr sz="2025" b="0">
                <a:solidFill>
                  <a:srgbClr val="182A3A"/>
                </a:solidFill>
                <a:latin typeface="Arial"/>
                <a:ea typeface="Arial"/>
                <a:cs typeface="Arial"/>
              </a:rPr>
              <a:t>Intellectual stimulation</a:t>
            </a:r>
          </a:p>
          <a:p>
            <a:pPr>
              <a:defRPr sz="2025" b="0">
                <a:solidFill>
                  <a:srgbClr val="182A3A"/>
                </a:solidFill>
                <a:latin typeface="Arial"/>
                <a:ea typeface="Arial"/>
                <a:cs typeface="Arial"/>
              </a:defRPr>
            </a:pPr>
            <a:r>
              <a:rPr sz="2025" b="0">
                <a:solidFill>
                  <a:srgbClr val="182A3A"/>
                </a:solidFill>
                <a:latin typeface="Arial"/>
                <a:ea typeface="Arial"/>
                <a:cs typeface="Arial"/>
              </a:rPr>
              <a:t>Encouragement to question and improve</a:t>
            </a:r>
          </a:p>
        </p:txBody>
      </p:sp>
      <p:sp>
        <p:nvSpPr>
          <p:cNvPr id="8" name="Rectangle 7">
            <a:extLst>
              <a:ext uri="{FF2B5EF4-FFF2-40B4-BE49-F238E27FC236}">
                <a16:creationId xmlns:a16="http://schemas.microsoft.com/office/drawing/2014/main" id="{15AF825C-88C9-4291-88F3-86BD5DB3A158}"/>
              </a:ext>
            </a:extLst>
          </p:cNvPr>
          <p:cNvSpPr>
            <a:spLocks noGrp="1"/>
          </p:cNvSpPr>
          <p:nvPr/>
        </p:nvSpPr>
        <p:spPr>
          <a:xfrm>
            <a:off x="6381750" y="3743325"/>
            <a:ext cx="5143500" cy="933450"/>
          </a:xfrm>
          <a:prstGeom prst="rect">
            <a:avLst/>
          </a:prstGeom>
          <a:noFill/>
          <a:ln w="0">
            <a:noFill/>
            <a:prstDash val="solid"/>
          </a:ln>
        </p:spPr>
        <p:txBody>
          <a:bodyPr wrap="square" lIns="0" tIns="0" rIns="0" bIns="0" anchor="t">
            <a:noAutofit/>
          </a:bodyPr>
          <a:lstStyle>
            <a:defPPr>
              <a:defRPr sz="2025" b="0">
                <a:solidFill>
                  <a:srgbClr val="182A3A"/>
                </a:solidFill>
                <a:latin typeface="Arial"/>
                <a:ea typeface="Arial"/>
                <a:cs typeface="Arial"/>
              </a:defRPr>
            </a:defPPr>
            <a:lvl1pPr>
              <a:defRPr sz="2025" b="0">
                <a:solidFill>
                  <a:srgbClr val="182A3A"/>
                </a:solidFill>
                <a:latin typeface="Arial"/>
                <a:ea typeface="Arial"/>
                <a:cs typeface="Arial"/>
              </a:defRPr>
            </a:lvl1pPr>
            <a:lvl2pPr>
              <a:defRPr sz="2025" b="0">
                <a:solidFill>
                  <a:srgbClr val="182A3A"/>
                </a:solidFill>
                <a:latin typeface="Arial"/>
                <a:ea typeface="Arial"/>
                <a:cs typeface="Arial"/>
              </a:defRPr>
            </a:lvl2pPr>
            <a:lvl3pPr>
              <a:defRPr sz="2025" b="0">
                <a:solidFill>
                  <a:srgbClr val="182A3A"/>
                </a:solidFill>
                <a:latin typeface="Arial"/>
                <a:ea typeface="Arial"/>
                <a:cs typeface="Arial"/>
              </a:defRPr>
            </a:lvl3pPr>
            <a:lvl4pPr>
              <a:defRPr sz="2025" b="0">
                <a:solidFill>
                  <a:srgbClr val="182A3A"/>
                </a:solidFill>
                <a:latin typeface="Arial"/>
                <a:ea typeface="Arial"/>
                <a:cs typeface="Arial"/>
              </a:defRPr>
            </a:lvl4pPr>
            <a:lvl5pPr>
              <a:defRPr sz="2025" b="0">
                <a:solidFill>
                  <a:srgbClr val="182A3A"/>
                </a:solidFill>
                <a:latin typeface="Arial"/>
                <a:ea typeface="Arial"/>
                <a:cs typeface="Arial"/>
              </a:defRPr>
            </a:lvl5pPr>
            <a:lvl6pPr>
              <a:defRPr sz="2025" b="0">
                <a:solidFill>
                  <a:srgbClr val="182A3A"/>
                </a:solidFill>
                <a:latin typeface="Arial"/>
                <a:ea typeface="Arial"/>
                <a:cs typeface="Arial"/>
              </a:defRPr>
            </a:lvl6pPr>
            <a:lvl7pPr>
              <a:defRPr sz="2025" b="0">
                <a:solidFill>
                  <a:srgbClr val="182A3A"/>
                </a:solidFill>
                <a:latin typeface="Arial"/>
                <a:ea typeface="Arial"/>
                <a:cs typeface="Arial"/>
              </a:defRPr>
            </a:lvl7pPr>
            <a:lvl8pPr>
              <a:defRPr sz="2025" b="0">
                <a:solidFill>
                  <a:srgbClr val="182A3A"/>
                </a:solidFill>
                <a:latin typeface="Arial"/>
                <a:ea typeface="Arial"/>
                <a:cs typeface="Arial"/>
              </a:defRPr>
            </a:lvl8pPr>
            <a:lvl9pPr>
              <a:defRPr sz="2025" b="0">
                <a:solidFill>
                  <a:srgbClr val="182A3A"/>
                </a:solidFill>
                <a:latin typeface="Arial"/>
                <a:ea typeface="Arial"/>
                <a:cs typeface="Arial"/>
              </a:defRPr>
            </a:lvl9pPr>
          </a:lstStyle>
          <a:p>
            <a:pPr>
              <a:defRPr sz="2025" b="0">
                <a:solidFill>
                  <a:srgbClr val="182A3A"/>
                </a:solidFill>
                <a:latin typeface="Arial"/>
                <a:ea typeface="Arial"/>
                <a:cs typeface="Arial"/>
              </a:defRPr>
            </a:pPr>
            <a:r>
              <a:rPr sz="2025" b="0">
                <a:solidFill>
                  <a:srgbClr val="182A3A"/>
                </a:solidFill>
                <a:latin typeface="Arial"/>
                <a:ea typeface="Arial"/>
                <a:cs typeface="Arial"/>
              </a:rPr>
              <a:t>Individualised consideration</a:t>
            </a:r>
          </a:p>
          <a:p>
            <a:pPr>
              <a:defRPr sz="2025" b="0">
                <a:solidFill>
                  <a:srgbClr val="182A3A"/>
                </a:solidFill>
                <a:latin typeface="Arial"/>
                <a:ea typeface="Arial"/>
                <a:cs typeface="Arial"/>
              </a:defRPr>
            </a:pPr>
            <a:r>
              <a:rPr sz="2025" b="0">
                <a:solidFill>
                  <a:srgbClr val="182A3A"/>
                </a:solidFill>
                <a:latin typeface="Arial"/>
                <a:ea typeface="Arial"/>
                <a:cs typeface="Arial"/>
              </a:rPr>
              <a:t>Attention to each person’s development</a:t>
            </a:r>
          </a:p>
        </p:txBody>
      </p:sp>
      <p:sp>
        <p:nvSpPr>
          <p:cNvPr id="9" name="Rectangle 8">
            <a:extLst>
              <a:ext uri="{FF2B5EF4-FFF2-40B4-BE49-F238E27FC236}">
                <a16:creationId xmlns:a16="http://schemas.microsoft.com/office/drawing/2014/main" id="{40A544C7-464F-4AC0-BA24-B1C0AE42B3A3}"/>
              </a:ext>
            </a:extLst>
          </p:cNvPr>
          <p:cNvSpPr>
            <a:spLocks noGrp="1"/>
          </p:cNvSpPr>
          <p:nvPr/>
        </p:nvSpPr>
        <p:spPr>
          <a:xfrm>
            <a:off x="609600" y="5238750"/>
            <a:ext cx="10763250" cy="666750"/>
          </a:xfrm>
          <a:prstGeom prst="rect">
            <a:avLst/>
          </a:prstGeom>
          <a:noFill/>
          <a:ln w="0">
            <a:noFill/>
            <a:prstDash val="solid"/>
          </a:ln>
        </p:spPr>
        <p:txBody>
          <a:bodyPr wrap="square" lIns="0" tIns="0" rIns="0" bIns="0" anchor="t">
            <a:noAutofit/>
          </a:bodyPr>
          <a:lstStyle>
            <a:defPPr>
              <a:defRPr sz="2175" b="1">
                <a:solidFill>
                  <a:srgbClr val="B5232B"/>
                </a:solidFill>
                <a:latin typeface="Arial"/>
                <a:ea typeface="Arial"/>
                <a:cs typeface="Arial"/>
              </a:defRPr>
            </a:defPPr>
            <a:lvl1pPr>
              <a:defRPr sz="2175" b="1">
                <a:solidFill>
                  <a:srgbClr val="B5232B"/>
                </a:solidFill>
                <a:latin typeface="Arial"/>
                <a:ea typeface="Arial"/>
                <a:cs typeface="Arial"/>
              </a:defRPr>
            </a:lvl1pPr>
            <a:lvl2pPr>
              <a:defRPr sz="2175" b="1">
                <a:solidFill>
                  <a:srgbClr val="B5232B"/>
                </a:solidFill>
                <a:latin typeface="Arial"/>
                <a:ea typeface="Arial"/>
                <a:cs typeface="Arial"/>
              </a:defRPr>
            </a:lvl2pPr>
            <a:lvl3pPr>
              <a:defRPr sz="2175" b="1">
                <a:solidFill>
                  <a:srgbClr val="B5232B"/>
                </a:solidFill>
                <a:latin typeface="Arial"/>
                <a:ea typeface="Arial"/>
                <a:cs typeface="Arial"/>
              </a:defRPr>
            </a:lvl3pPr>
            <a:lvl4pPr>
              <a:defRPr sz="2175" b="1">
                <a:solidFill>
                  <a:srgbClr val="B5232B"/>
                </a:solidFill>
                <a:latin typeface="Arial"/>
                <a:ea typeface="Arial"/>
                <a:cs typeface="Arial"/>
              </a:defRPr>
            </a:lvl4pPr>
            <a:lvl5pPr>
              <a:defRPr sz="2175" b="1">
                <a:solidFill>
                  <a:srgbClr val="B5232B"/>
                </a:solidFill>
                <a:latin typeface="Arial"/>
                <a:ea typeface="Arial"/>
                <a:cs typeface="Arial"/>
              </a:defRPr>
            </a:lvl5pPr>
            <a:lvl6pPr>
              <a:defRPr sz="2175" b="1">
                <a:solidFill>
                  <a:srgbClr val="B5232B"/>
                </a:solidFill>
                <a:latin typeface="Arial"/>
                <a:ea typeface="Arial"/>
                <a:cs typeface="Arial"/>
              </a:defRPr>
            </a:lvl6pPr>
            <a:lvl7pPr>
              <a:defRPr sz="2175" b="1">
                <a:solidFill>
                  <a:srgbClr val="B5232B"/>
                </a:solidFill>
                <a:latin typeface="Arial"/>
                <a:ea typeface="Arial"/>
                <a:cs typeface="Arial"/>
              </a:defRPr>
            </a:lvl7pPr>
            <a:lvl8pPr>
              <a:defRPr sz="2175" b="1">
                <a:solidFill>
                  <a:srgbClr val="B5232B"/>
                </a:solidFill>
                <a:latin typeface="Arial"/>
                <a:ea typeface="Arial"/>
                <a:cs typeface="Arial"/>
              </a:defRPr>
            </a:lvl8pPr>
            <a:lvl9pPr>
              <a:defRPr sz="2175" b="1">
                <a:solidFill>
                  <a:srgbClr val="B5232B"/>
                </a:solidFill>
                <a:latin typeface="Arial"/>
                <a:ea typeface="Arial"/>
                <a:cs typeface="Arial"/>
              </a:defRPr>
            </a:lvl9pPr>
          </a:lstStyle>
          <a:p>
            <a:pPr>
              <a:defRPr sz="2175" b="1">
                <a:solidFill>
                  <a:srgbClr val="B5232B"/>
                </a:solidFill>
                <a:latin typeface="Arial"/>
                <a:ea typeface="Arial"/>
                <a:cs typeface="Arial"/>
              </a:defRPr>
            </a:pPr>
            <a:r>
              <a:rPr sz="2175" b="1">
                <a:solidFill>
                  <a:srgbClr val="B5232B"/>
                </a:solidFill>
                <a:latin typeface="Arial"/>
                <a:ea typeface="Arial"/>
                <a:cs typeface="Arial"/>
              </a:rPr>
              <a:t>Test for LEGO: did the new direction also support employee voice and development?</a:t>
            </a:r>
          </a:p>
        </p:txBody>
      </p:sp>
    </p:spTree>
    <p:extLst>
      <p:ext uri="{BB962C8B-B14F-4D97-AF65-F5344CB8AC3E}">
        <p14:creationId xmlns:p14="http://schemas.microsoft.com/office/powerpoint/2010/main" val="151412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A843F2-EF8D-470D-AE96-DF2E94D42CDD}"/>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Transactional leadership</a:t>
            </a:r>
          </a:p>
        </p:txBody>
      </p:sp>
      <p:sp>
        <p:nvSpPr>
          <p:cNvPr id="2" name="Rectangle 1">
            <a:extLst>
              <a:ext uri="{FF2B5EF4-FFF2-40B4-BE49-F238E27FC236}">
                <a16:creationId xmlns:a16="http://schemas.microsoft.com/office/drawing/2014/main" id="{4CC9B524-8C02-4949-BBB0-EEB15C38944C}"/>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Bass (1990). LEGO Group (2006), pp. 5–6, 26.</a:t>
            </a:r>
          </a:p>
        </p:txBody>
      </p:sp>
      <p:sp>
        <p:nvSpPr>
          <p:cNvPr id="3" name="Rectangle 2">
            <a:extLst>
              <a:ext uri="{FF2B5EF4-FFF2-40B4-BE49-F238E27FC236}">
                <a16:creationId xmlns:a16="http://schemas.microsoft.com/office/drawing/2014/main" id="{D969006C-F841-4B88-A4B2-2B40071C81F0}"/>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04</a:t>
            </a:r>
          </a:p>
        </p:txBody>
      </p:sp>
      <p:sp>
        <p:nvSpPr>
          <p:cNvPr id="4" name="Rectangle 3">
            <a:extLst>
              <a:ext uri="{FF2B5EF4-FFF2-40B4-BE49-F238E27FC236}">
                <a16:creationId xmlns:a16="http://schemas.microsoft.com/office/drawing/2014/main" id="{04BD4B25-9951-4D03-ADC7-D0D3E1131F05}"/>
              </a:ext>
            </a:extLst>
          </p:cNvPr>
          <p:cNvSpPr>
            <a:spLocks noGrp="1"/>
          </p:cNvSpPr>
          <p:nvPr/>
        </p:nvSpPr>
        <p:spPr>
          <a:xfrm>
            <a:off x="609600" y="166687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Core idea</a:t>
            </a:r>
          </a:p>
        </p:txBody>
      </p:sp>
      <p:sp>
        <p:nvSpPr>
          <p:cNvPr id="5" name="Rectangle 4">
            <a:extLst>
              <a:ext uri="{FF2B5EF4-FFF2-40B4-BE49-F238E27FC236}">
                <a16:creationId xmlns:a16="http://schemas.microsoft.com/office/drawing/2014/main" id="{1B56B8EF-756F-432A-8A74-8BEC937FCD93}"/>
              </a:ext>
            </a:extLst>
          </p:cNvPr>
          <p:cNvSpPr>
            <a:spLocks noGrp="1"/>
          </p:cNvSpPr>
          <p:nvPr/>
        </p:nvSpPr>
        <p:spPr>
          <a:xfrm>
            <a:off x="3143250" y="166687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Leaders set expectations, monitor results and link recognition or rewards to performance.</a:t>
            </a:r>
          </a:p>
        </p:txBody>
      </p:sp>
      <p:sp>
        <p:nvSpPr>
          <p:cNvPr id="6" name="Rectangle 5">
            <a:extLst>
              <a:ext uri="{FF2B5EF4-FFF2-40B4-BE49-F238E27FC236}">
                <a16:creationId xmlns:a16="http://schemas.microsoft.com/office/drawing/2014/main" id="{C4AB8269-0D29-438B-9E1F-6867465CAA11}"/>
              </a:ext>
            </a:extLst>
          </p:cNvPr>
          <p:cNvSpPr>
            <a:spLocks noGrp="1"/>
          </p:cNvSpPr>
          <p:nvPr/>
        </p:nvSpPr>
        <p:spPr>
          <a:xfrm>
            <a:off x="609600" y="309562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LEGO evidence</a:t>
            </a:r>
          </a:p>
        </p:txBody>
      </p:sp>
      <p:sp>
        <p:nvSpPr>
          <p:cNvPr id="7" name="Rectangle 6">
            <a:extLst>
              <a:ext uri="{FF2B5EF4-FFF2-40B4-BE49-F238E27FC236}">
                <a16:creationId xmlns:a16="http://schemas.microsoft.com/office/drawing/2014/main" id="{40F31ECE-2756-422E-89AC-F21D5CE5B916}"/>
              </a:ext>
            </a:extLst>
          </p:cNvPr>
          <p:cNvSpPr>
            <a:spLocks noGrp="1"/>
          </p:cNvSpPr>
          <p:nvPr/>
        </p:nvSpPr>
        <p:spPr>
          <a:xfrm>
            <a:off x="3143250" y="309562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The 2005 report records staff bonuses. These fit a reward-based approach, although the exact bonus terms are unclear.</a:t>
            </a:r>
          </a:p>
        </p:txBody>
      </p:sp>
      <p:sp>
        <p:nvSpPr>
          <p:cNvPr id="8" name="Rectangle 7">
            <a:extLst>
              <a:ext uri="{FF2B5EF4-FFF2-40B4-BE49-F238E27FC236}">
                <a16:creationId xmlns:a16="http://schemas.microsoft.com/office/drawing/2014/main" id="{28FA06A7-BCDD-4E3F-9889-8343691C1FDE}"/>
              </a:ext>
            </a:extLst>
          </p:cNvPr>
          <p:cNvSpPr>
            <a:spLocks noGrp="1"/>
          </p:cNvSpPr>
          <p:nvPr/>
        </p:nvSpPr>
        <p:spPr>
          <a:xfrm>
            <a:off x="609600" y="452437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Critical limit</a:t>
            </a:r>
          </a:p>
        </p:txBody>
      </p:sp>
      <p:sp>
        <p:nvSpPr>
          <p:cNvPr id="9" name="Rectangle 8">
            <a:extLst>
              <a:ext uri="{FF2B5EF4-FFF2-40B4-BE49-F238E27FC236}">
                <a16:creationId xmlns:a16="http://schemas.microsoft.com/office/drawing/2014/main" id="{5600FD2A-DEEF-4F21-95B8-DA8BE5119373}"/>
              </a:ext>
            </a:extLst>
          </p:cNvPr>
          <p:cNvSpPr>
            <a:spLocks noGrp="1"/>
          </p:cNvSpPr>
          <p:nvPr/>
        </p:nvSpPr>
        <p:spPr>
          <a:xfrm>
            <a:off x="3143250" y="452437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Financial control supported recovery. However, narrow targets can discourage initiative and overlook operational risks.</a:t>
            </a:r>
          </a:p>
        </p:txBody>
      </p:sp>
    </p:spTree>
    <p:extLst>
      <p:ext uri="{BB962C8B-B14F-4D97-AF65-F5344CB8AC3E}">
        <p14:creationId xmlns:p14="http://schemas.microsoft.com/office/powerpoint/2010/main" val="1434754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A27EE4-8466-4D21-9592-83098BE5853D}"/>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Example 1: Refocusing on core products</a:t>
            </a:r>
          </a:p>
        </p:txBody>
      </p:sp>
      <p:sp>
        <p:nvSpPr>
          <p:cNvPr id="2" name="Rectangle 1">
            <a:extLst>
              <a:ext uri="{FF2B5EF4-FFF2-40B4-BE49-F238E27FC236}">
                <a16:creationId xmlns:a16="http://schemas.microsoft.com/office/drawing/2014/main" id="{593E0140-272B-4CA3-A20E-0CA0DD03B90C}"/>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(2006), pp. 7–8. Bass (1990).</a:t>
            </a:r>
          </a:p>
        </p:txBody>
      </p:sp>
      <p:sp>
        <p:nvSpPr>
          <p:cNvPr id="3" name="Rectangle 2">
            <a:extLst>
              <a:ext uri="{FF2B5EF4-FFF2-40B4-BE49-F238E27FC236}">
                <a16:creationId xmlns:a16="http://schemas.microsoft.com/office/drawing/2014/main" id="{69E0EDAA-F237-4D9E-8347-F8D591680D16}"/>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05</a:t>
            </a:r>
          </a:p>
        </p:txBody>
      </p:sp>
      <p:sp>
        <p:nvSpPr>
          <p:cNvPr id="4" name="Rectangle 3">
            <a:extLst>
              <a:ext uri="{FF2B5EF4-FFF2-40B4-BE49-F238E27FC236}">
                <a16:creationId xmlns:a16="http://schemas.microsoft.com/office/drawing/2014/main" id="{70DD5ACC-7515-49CB-8E29-038A1E34580D}"/>
              </a:ext>
            </a:extLst>
          </p:cNvPr>
          <p:cNvSpPr>
            <a:spLocks noGrp="1"/>
          </p:cNvSpPr>
          <p:nvPr/>
        </p:nvSpPr>
        <p:spPr>
          <a:xfrm>
            <a:off x="609600" y="1647825"/>
            <a:ext cx="4572000" cy="361950"/>
          </a:xfrm>
          <a:prstGeom prst="rect">
            <a:avLst/>
          </a:prstGeom>
          <a:noFill/>
          <a:ln w="0">
            <a:noFill/>
            <a:prstDash val="solid"/>
          </a:ln>
        </p:spPr>
        <p:txBody>
          <a:bodyPr wrap="square" lIns="0" tIns="0" rIns="0" bIns="0" anchor="t">
            <a:noAutofit/>
          </a:bodyPr>
          <a:lstStyle>
            <a:defPPr>
              <a:defRPr sz="2025" b="1">
                <a:solidFill>
                  <a:srgbClr val="B5232B"/>
                </a:solidFill>
                <a:latin typeface="Arial"/>
                <a:ea typeface="Arial"/>
                <a:cs typeface="Arial"/>
              </a:defRPr>
            </a:defPPr>
            <a:lvl1pPr>
              <a:defRPr sz="2025" b="1">
                <a:solidFill>
                  <a:srgbClr val="B5232B"/>
                </a:solidFill>
                <a:latin typeface="Arial"/>
                <a:ea typeface="Arial"/>
                <a:cs typeface="Arial"/>
              </a:defRPr>
            </a:lvl1pPr>
            <a:lvl2pPr>
              <a:defRPr sz="2025" b="1">
                <a:solidFill>
                  <a:srgbClr val="B5232B"/>
                </a:solidFill>
                <a:latin typeface="Arial"/>
                <a:ea typeface="Arial"/>
                <a:cs typeface="Arial"/>
              </a:defRPr>
            </a:lvl2pPr>
            <a:lvl3pPr>
              <a:defRPr sz="2025" b="1">
                <a:solidFill>
                  <a:srgbClr val="B5232B"/>
                </a:solidFill>
                <a:latin typeface="Arial"/>
                <a:ea typeface="Arial"/>
                <a:cs typeface="Arial"/>
              </a:defRPr>
            </a:lvl3pPr>
            <a:lvl4pPr>
              <a:defRPr sz="2025" b="1">
                <a:solidFill>
                  <a:srgbClr val="B5232B"/>
                </a:solidFill>
                <a:latin typeface="Arial"/>
                <a:ea typeface="Arial"/>
                <a:cs typeface="Arial"/>
              </a:defRPr>
            </a:lvl4pPr>
            <a:lvl5pPr>
              <a:defRPr sz="2025" b="1">
                <a:solidFill>
                  <a:srgbClr val="B5232B"/>
                </a:solidFill>
                <a:latin typeface="Arial"/>
                <a:ea typeface="Arial"/>
                <a:cs typeface="Arial"/>
              </a:defRPr>
            </a:lvl5pPr>
            <a:lvl6pPr>
              <a:defRPr sz="2025" b="1">
                <a:solidFill>
                  <a:srgbClr val="B5232B"/>
                </a:solidFill>
                <a:latin typeface="Arial"/>
                <a:ea typeface="Arial"/>
                <a:cs typeface="Arial"/>
              </a:defRPr>
            </a:lvl6pPr>
            <a:lvl7pPr>
              <a:defRPr sz="2025" b="1">
                <a:solidFill>
                  <a:srgbClr val="B5232B"/>
                </a:solidFill>
                <a:latin typeface="Arial"/>
                <a:ea typeface="Arial"/>
                <a:cs typeface="Arial"/>
              </a:defRPr>
            </a:lvl7pPr>
            <a:lvl8pPr>
              <a:defRPr sz="2025" b="1">
                <a:solidFill>
                  <a:srgbClr val="B5232B"/>
                </a:solidFill>
                <a:latin typeface="Arial"/>
                <a:ea typeface="Arial"/>
                <a:cs typeface="Arial"/>
              </a:defRPr>
            </a:lvl8pPr>
            <a:lvl9pPr>
              <a:defRPr sz="2025" b="1">
                <a:solidFill>
                  <a:srgbClr val="B5232B"/>
                </a:solidFill>
                <a:latin typeface="Arial"/>
                <a:ea typeface="Arial"/>
                <a:cs typeface="Arial"/>
              </a:defRPr>
            </a:lvl9pPr>
          </a:lstStyle>
          <a:p>
            <a:pPr>
              <a:defRPr sz="2025" b="1">
                <a:solidFill>
                  <a:srgbClr val="B5232B"/>
                </a:solidFill>
                <a:latin typeface="Arial"/>
                <a:ea typeface="Arial"/>
                <a:cs typeface="Arial"/>
              </a:defRPr>
            </a:pPr>
            <a:r>
              <a:rPr sz="2025" b="1">
                <a:solidFill>
                  <a:srgbClr val="B5232B"/>
                </a:solidFill>
                <a:latin typeface="Arial"/>
                <a:ea typeface="Arial"/>
                <a:cs typeface="Arial"/>
              </a:rPr>
              <a:t>Decision</a:t>
            </a:r>
          </a:p>
        </p:txBody>
      </p:sp>
      <p:sp>
        <p:nvSpPr>
          <p:cNvPr id="5" name="Rectangle 4">
            <a:extLst>
              <a:ext uri="{FF2B5EF4-FFF2-40B4-BE49-F238E27FC236}">
                <a16:creationId xmlns:a16="http://schemas.microsoft.com/office/drawing/2014/main" id="{2CD8F83A-87C6-400D-ADDB-72BE8D4A18D3}"/>
              </a:ext>
            </a:extLst>
          </p:cNvPr>
          <p:cNvSpPr>
            <a:spLocks noGrp="1"/>
          </p:cNvSpPr>
          <p:nvPr/>
        </p:nvSpPr>
        <p:spPr>
          <a:xfrm>
            <a:off x="609600" y="2209800"/>
            <a:ext cx="6000750" cy="1447800"/>
          </a:xfrm>
          <a:prstGeom prst="rect">
            <a:avLst/>
          </a:prstGeom>
          <a:noFill/>
          <a:ln w="0">
            <a:noFill/>
            <a:prstDash val="solid"/>
          </a:ln>
        </p:spPr>
        <p:txBody>
          <a:bodyPr wrap="square" lIns="0" tIns="0" rIns="0" bIns="0" anchor="t">
            <a:noAutofit/>
          </a:bodyPr>
          <a:lstStyle>
            <a:defPPr>
              <a:defRPr sz="2325" b="0">
                <a:solidFill>
                  <a:srgbClr val="182A3A"/>
                </a:solidFill>
                <a:latin typeface="Arial"/>
                <a:ea typeface="Arial"/>
                <a:cs typeface="Arial"/>
              </a:defRPr>
            </a:defPPr>
            <a:lvl1pPr>
              <a:defRPr sz="2325" b="0">
                <a:solidFill>
                  <a:srgbClr val="182A3A"/>
                </a:solidFill>
                <a:latin typeface="Arial"/>
                <a:ea typeface="Arial"/>
                <a:cs typeface="Arial"/>
              </a:defRPr>
            </a:lvl1pPr>
            <a:lvl2pPr>
              <a:defRPr sz="2325" b="0">
                <a:solidFill>
                  <a:srgbClr val="182A3A"/>
                </a:solidFill>
                <a:latin typeface="Arial"/>
                <a:ea typeface="Arial"/>
                <a:cs typeface="Arial"/>
              </a:defRPr>
            </a:lvl2pPr>
            <a:lvl3pPr>
              <a:defRPr sz="2325" b="0">
                <a:solidFill>
                  <a:srgbClr val="182A3A"/>
                </a:solidFill>
                <a:latin typeface="Arial"/>
                <a:ea typeface="Arial"/>
                <a:cs typeface="Arial"/>
              </a:defRPr>
            </a:lvl3pPr>
            <a:lvl4pPr>
              <a:defRPr sz="2325" b="0">
                <a:solidFill>
                  <a:srgbClr val="182A3A"/>
                </a:solidFill>
                <a:latin typeface="Arial"/>
                <a:ea typeface="Arial"/>
                <a:cs typeface="Arial"/>
              </a:defRPr>
            </a:lvl4pPr>
            <a:lvl5pPr>
              <a:defRPr sz="2325" b="0">
                <a:solidFill>
                  <a:srgbClr val="182A3A"/>
                </a:solidFill>
                <a:latin typeface="Arial"/>
                <a:ea typeface="Arial"/>
                <a:cs typeface="Arial"/>
              </a:defRPr>
            </a:lvl5pPr>
            <a:lvl6pPr>
              <a:defRPr sz="2325" b="0">
                <a:solidFill>
                  <a:srgbClr val="182A3A"/>
                </a:solidFill>
                <a:latin typeface="Arial"/>
                <a:ea typeface="Arial"/>
                <a:cs typeface="Arial"/>
              </a:defRPr>
            </a:lvl6pPr>
            <a:lvl7pPr>
              <a:defRPr sz="2325" b="0">
                <a:solidFill>
                  <a:srgbClr val="182A3A"/>
                </a:solidFill>
                <a:latin typeface="Arial"/>
                <a:ea typeface="Arial"/>
                <a:cs typeface="Arial"/>
              </a:defRPr>
            </a:lvl7pPr>
            <a:lvl8pPr>
              <a:defRPr sz="2325" b="0">
                <a:solidFill>
                  <a:srgbClr val="182A3A"/>
                </a:solidFill>
                <a:latin typeface="Arial"/>
                <a:ea typeface="Arial"/>
                <a:cs typeface="Arial"/>
              </a:defRPr>
            </a:lvl8pPr>
            <a:lvl9pPr>
              <a:defRPr sz="2325" b="0">
                <a:solidFill>
                  <a:srgbClr val="182A3A"/>
                </a:solidFill>
                <a:latin typeface="Arial"/>
                <a:ea typeface="Arial"/>
                <a:cs typeface="Arial"/>
              </a:defRPr>
            </a:lvl9pPr>
          </a:lstStyle>
          <a:p>
            <a:pPr>
              <a:defRPr sz="2325" b="0">
                <a:solidFill>
                  <a:srgbClr val="182A3A"/>
                </a:solidFill>
                <a:latin typeface="Arial"/>
                <a:ea typeface="Arial"/>
                <a:cs typeface="Arial"/>
              </a:defRPr>
            </a:pPr>
            <a:r>
              <a:rPr sz="2325" b="0">
                <a:solidFill>
                  <a:srgbClr val="182A3A"/>
                </a:solidFill>
                <a:latin typeface="Arial"/>
                <a:ea typeface="Arial"/>
                <a:cs typeface="Arial"/>
              </a:rPr>
              <a:t>LEGO renewed its focus on core construction products, including City and the reintroduced DUPLO line.</a:t>
            </a:r>
          </a:p>
        </p:txBody>
      </p:sp>
      <p:pic>
        <p:nvPicPr>
          <p:cNvPr id="6" name="Picture 5">
            <a:extLst>
              <a:ext uri="{FF2B5EF4-FFF2-40B4-BE49-F238E27FC236}">
                <a16:creationId xmlns:a16="http://schemas.microsoft.com/office/drawing/2014/main" id="{20E5FAB1-810C-48E3-BF60-520602BCEDE0}"/>
              </a:ext>
            </a:extLst>
          </p:cNvPr>
          <p:cNvPicPr>
            <a:picLocks noChangeAspect="1"/>
          </p:cNvPicPr>
          <p:nvPr/>
        </p:nvPicPr>
        <p:blipFill>
          <a:blip r:embed="rId3"/>
          <a:srcRect l="74" r="74"/>
          <a:stretch>
            <a:fillRect/>
          </a:stretch>
        </p:blipFill>
        <p:spPr>
          <a:xfrm>
            <a:off x="8020050" y="1666875"/>
            <a:ext cx="3429000" cy="3638550"/>
          </a:xfrm>
          <a:prstGeom prst="rect">
            <a:avLst/>
          </a:prstGeom>
        </p:spPr>
      </p:pic>
      <p:sp>
        <p:nvSpPr>
          <p:cNvPr id="7" name="Rectangle 6">
            <a:extLst>
              <a:ext uri="{FF2B5EF4-FFF2-40B4-BE49-F238E27FC236}">
                <a16:creationId xmlns:a16="http://schemas.microsoft.com/office/drawing/2014/main" id="{D22BF665-A551-409C-850C-651FB9D2DA5F}"/>
              </a:ext>
            </a:extLst>
          </p:cNvPr>
          <p:cNvSpPr>
            <a:spLocks noGrp="1"/>
          </p:cNvSpPr>
          <p:nvPr/>
        </p:nvSpPr>
        <p:spPr>
          <a:xfrm>
            <a:off x="609600" y="4019550"/>
            <a:ext cx="6858000" cy="361950"/>
          </a:xfrm>
          <a:prstGeom prst="rect">
            <a:avLst/>
          </a:prstGeom>
          <a:noFill/>
          <a:ln w="0">
            <a:noFill/>
            <a:prstDash val="solid"/>
          </a:ln>
        </p:spPr>
        <p:txBody>
          <a:bodyPr wrap="square" lIns="0" tIns="0" rIns="0" bIns="0" anchor="t">
            <a:noAutofit/>
          </a:bodyPr>
          <a:lstStyle>
            <a:defPPr>
              <a:defRPr sz="1950" b="1">
                <a:solidFill>
                  <a:srgbClr val="B5232B"/>
                </a:solidFill>
                <a:latin typeface="Arial"/>
                <a:ea typeface="Arial"/>
                <a:cs typeface="Arial"/>
              </a:defRPr>
            </a:defPPr>
            <a:lvl1pPr>
              <a:defRPr sz="1950" b="1">
                <a:solidFill>
                  <a:srgbClr val="B5232B"/>
                </a:solidFill>
                <a:latin typeface="Arial"/>
                <a:ea typeface="Arial"/>
                <a:cs typeface="Arial"/>
              </a:defRPr>
            </a:lvl1pPr>
            <a:lvl2pPr>
              <a:defRPr sz="1950" b="1">
                <a:solidFill>
                  <a:srgbClr val="B5232B"/>
                </a:solidFill>
                <a:latin typeface="Arial"/>
                <a:ea typeface="Arial"/>
                <a:cs typeface="Arial"/>
              </a:defRPr>
            </a:lvl2pPr>
            <a:lvl3pPr>
              <a:defRPr sz="1950" b="1">
                <a:solidFill>
                  <a:srgbClr val="B5232B"/>
                </a:solidFill>
                <a:latin typeface="Arial"/>
                <a:ea typeface="Arial"/>
                <a:cs typeface="Arial"/>
              </a:defRPr>
            </a:lvl3pPr>
            <a:lvl4pPr>
              <a:defRPr sz="1950" b="1">
                <a:solidFill>
                  <a:srgbClr val="B5232B"/>
                </a:solidFill>
                <a:latin typeface="Arial"/>
                <a:ea typeface="Arial"/>
                <a:cs typeface="Arial"/>
              </a:defRPr>
            </a:lvl4pPr>
            <a:lvl5pPr>
              <a:defRPr sz="1950" b="1">
                <a:solidFill>
                  <a:srgbClr val="B5232B"/>
                </a:solidFill>
                <a:latin typeface="Arial"/>
                <a:ea typeface="Arial"/>
                <a:cs typeface="Arial"/>
              </a:defRPr>
            </a:lvl5pPr>
            <a:lvl6pPr>
              <a:defRPr sz="1950" b="1">
                <a:solidFill>
                  <a:srgbClr val="B5232B"/>
                </a:solidFill>
                <a:latin typeface="Arial"/>
                <a:ea typeface="Arial"/>
                <a:cs typeface="Arial"/>
              </a:defRPr>
            </a:lvl6pPr>
            <a:lvl7pPr>
              <a:defRPr sz="1950" b="1">
                <a:solidFill>
                  <a:srgbClr val="B5232B"/>
                </a:solidFill>
                <a:latin typeface="Arial"/>
                <a:ea typeface="Arial"/>
                <a:cs typeface="Arial"/>
              </a:defRPr>
            </a:lvl7pPr>
            <a:lvl8pPr>
              <a:defRPr sz="1950" b="1">
                <a:solidFill>
                  <a:srgbClr val="B5232B"/>
                </a:solidFill>
                <a:latin typeface="Arial"/>
                <a:ea typeface="Arial"/>
                <a:cs typeface="Arial"/>
              </a:defRPr>
            </a:lvl8pPr>
            <a:lvl9pPr>
              <a:defRPr sz="1950" b="1">
                <a:solidFill>
                  <a:srgbClr val="B5232B"/>
                </a:solidFill>
                <a:latin typeface="Arial"/>
                <a:ea typeface="Arial"/>
                <a:cs typeface="Arial"/>
              </a:defRPr>
            </a:lvl9pPr>
          </a:lstStyle>
          <a:p>
            <a:pPr>
              <a:defRPr sz="1950" b="1">
                <a:solidFill>
                  <a:srgbClr val="B5232B"/>
                </a:solidFill>
                <a:latin typeface="Arial"/>
                <a:ea typeface="Arial"/>
                <a:cs typeface="Arial"/>
              </a:defRPr>
            </a:pPr>
            <a:r>
              <a:rPr sz="1950" b="1">
                <a:solidFill>
                  <a:srgbClr val="B5232B"/>
                </a:solidFill>
                <a:latin typeface="Arial"/>
                <a:ea typeface="Arial"/>
                <a:cs typeface="Arial"/>
              </a:rPr>
              <a:t>Leadership interpretation</a:t>
            </a:r>
          </a:p>
        </p:txBody>
      </p:sp>
      <p:sp>
        <p:nvSpPr>
          <p:cNvPr id="8" name="Rectangle 7">
            <a:extLst>
              <a:ext uri="{FF2B5EF4-FFF2-40B4-BE49-F238E27FC236}">
                <a16:creationId xmlns:a16="http://schemas.microsoft.com/office/drawing/2014/main" id="{3603B20B-922E-4F77-B8D8-88B77B9F315C}"/>
              </a:ext>
            </a:extLst>
          </p:cNvPr>
          <p:cNvSpPr>
            <a:spLocks noGrp="1"/>
          </p:cNvSpPr>
          <p:nvPr/>
        </p:nvSpPr>
        <p:spPr>
          <a:xfrm>
            <a:off x="609600" y="4533900"/>
            <a:ext cx="6667500" cy="1257300"/>
          </a:xfrm>
          <a:prstGeom prst="rect">
            <a:avLst/>
          </a:prstGeom>
          <a:noFill/>
          <a:ln w="0">
            <a:noFill/>
            <a:prstDash val="solid"/>
          </a:ln>
        </p:spPr>
        <p:txBody>
          <a:bodyPr wrap="square" lIns="0" tIns="0" rIns="0" bIns="0" anchor="t">
            <a:noAutofit/>
          </a:bodyPr>
          <a:lstStyle>
            <a:defPPr>
              <a:defRPr sz="2175" b="0">
                <a:solidFill>
                  <a:srgbClr val="182A3A"/>
                </a:solidFill>
                <a:latin typeface="Arial"/>
                <a:ea typeface="Arial"/>
                <a:cs typeface="Arial"/>
              </a:defRPr>
            </a:defPPr>
            <a:lvl1pPr>
              <a:defRPr sz="2175" b="0">
                <a:solidFill>
                  <a:srgbClr val="182A3A"/>
                </a:solidFill>
                <a:latin typeface="Arial"/>
                <a:ea typeface="Arial"/>
                <a:cs typeface="Arial"/>
              </a:defRPr>
            </a:lvl1pPr>
            <a:lvl2pPr>
              <a:defRPr sz="2175" b="0">
                <a:solidFill>
                  <a:srgbClr val="182A3A"/>
                </a:solidFill>
                <a:latin typeface="Arial"/>
                <a:ea typeface="Arial"/>
                <a:cs typeface="Arial"/>
              </a:defRPr>
            </a:lvl2pPr>
            <a:lvl3pPr>
              <a:defRPr sz="2175" b="0">
                <a:solidFill>
                  <a:srgbClr val="182A3A"/>
                </a:solidFill>
                <a:latin typeface="Arial"/>
                <a:ea typeface="Arial"/>
                <a:cs typeface="Arial"/>
              </a:defRPr>
            </a:lvl3pPr>
            <a:lvl4pPr>
              <a:defRPr sz="2175" b="0">
                <a:solidFill>
                  <a:srgbClr val="182A3A"/>
                </a:solidFill>
                <a:latin typeface="Arial"/>
                <a:ea typeface="Arial"/>
                <a:cs typeface="Arial"/>
              </a:defRPr>
            </a:lvl4pPr>
            <a:lvl5pPr>
              <a:defRPr sz="2175" b="0">
                <a:solidFill>
                  <a:srgbClr val="182A3A"/>
                </a:solidFill>
                <a:latin typeface="Arial"/>
                <a:ea typeface="Arial"/>
                <a:cs typeface="Arial"/>
              </a:defRPr>
            </a:lvl5pPr>
            <a:lvl6pPr>
              <a:defRPr sz="2175" b="0">
                <a:solidFill>
                  <a:srgbClr val="182A3A"/>
                </a:solidFill>
                <a:latin typeface="Arial"/>
                <a:ea typeface="Arial"/>
                <a:cs typeface="Arial"/>
              </a:defRPr>
            </a:lvl6pPr>
            <a:lvl7pPr>
              <a:defRPr sz="2175" b="0">
                <a:solidFill>
                  <a:srgbClr val="182A3A"/>
                </a:solidFill>
                <a:latin typeface="Arial"/>
                <a:ea typeface="Arial"/>
                <a:cs typeface="Arial"/>
              </a:defRPr>
            </a:lvl7pPr>
            <a:lvl8pPr>
              <a:defRPr sz="2175" b="0">
                <a:solidFill>
                  <a:srgbClr val="182A3A"/>
                </a:solidFill>
                <a:latin typeface="Arial"/>
                <a:ea typeface="Arial"/>
                <a:cs typeface="Arial"/>
              </a:defRPr>
            </a:lvl8pPr>
            <a:lvl9pPr>
              <a:defRPr sz="2175" b="0">
                <a:solidFill>
                  <a:srgbClr val="182A3A"/>
                </a:solidFill>
                <a:latin typeface="Arial"/>
                <a:ea typeface="Arial"/>
                <a:cs typeface="Arial"/>
              </a:defRPr>
            </a:lvl9pPr>
          </a:lstStyle>
          <a:p>
            <a:pPr>
              <a:defRPr sz="2175" b="0">
                <a:solidFill>
                  <a:srgbClr val="182A3A"/>
                </a:solidFill>
                <a:latin typeface="Arial"/>
                <a:ea typeface="Arial"/>
                <a:cs typeface="Arial"/>
              </a:defRPr>
            </a:pPr>
            <a:r>
              <a:rPr sz="2175" b="0">
                <a:solidFill>
                  <a:srgbClr val="182A3A"/>
                </a:solidFill>
                <a:latin typeface="Arial"/>
                <a:ea typeface="Arial"/>
                <a:cs typeface="Arial"/>
              </a:rPr>
              <a:t>A clearer purpose fits transformational leadership. Commercial discipline gave that purpose practical limits.</a:t>
            </a:r>
          </a:p>
        </p:txBody>
      </p:sp>
    </p:spTree>
    <p:extLst>
      <p:ext uri="{BB962C8B-B14F-4D97-AF65-F5344CB8AC3E}">
        <p14:creationId xmlns:p14="http://schemas.microsoft.com/office/powerpoint/2010/main" val="686706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61FF8DA-09A3-4687-A3B7-97837A55BB44}"/>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Example 2: The LEGOLAND sale</a:t>
            </a:r>
          </a:p>
        </p:txBody>
      </p:sp>
      <p:sp>
        <p:nvSpPr>
          <p:cNvPr id="2" name="Rectangle 1">
            <a:extLst>
              <a:ext uri="{FF2B5EF4-FFF2-40B4-BE49-F238E27FC236}">
                <a16:creationId xmlns:a16="http://schemas.microsoft.com/office/drawing/2014/main" id="{A43E4AEA-539A-4335-A3A1-A427B39DCDD9}"/>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(2006), p. 6. LEGO Group (n.d.b). Bass (1990).</a:t>
            </a:r>
          </a:p>
        </p:txBody>
      </p:sp>
      <p:sp>
        <p:nvSpPr>
          <p:cNvPr id="3" name="Rectangle 2">
            <a:extLst>
              <a:ext uri="{FF2B5EF4-FFF2-40B4-BE49-F238E27FC236}">
                <a16:creationId xmlns:a16="http://schemas.microsoft.com/office/drawing/2014/main" id="{DEAE9F3E-D2F1-4032-B2FD-4FC008943115}"/>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06</a:t>
            </a:r>
          </a:p>
        </p:txBody>
      </p:sp>
      <p:sp>
        <p:nvSpPr>
          <p:cNvPr id="4" name="Rectangle 3">
            <a:extLst>
              <a:ext uri="{FF2B5EF4-FFF2-40B4-BE49-F238E27FC236}">
                <a16:creationId xmlns:a16="http://schemas.microsoft.com/office/drawing/2014/main" id="{9BE293BE-5C75-4C2B-A850-687AA8281ED1}"/>
              </a:ext>
            </a:extLst>
          </p:cNvPr>
          <p:cNvSpPr>
            <a:spLocks noGrp="1"/>
          </p:cNvSpPr>
          <p:nvPr/>
        </p:nvSpPr>
        <p:spPr>
          <a:xfrm>
            <a:off x="609600" y="166687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Decision</a:t>
            </a:r>
          </a:p>
        </p:txBody>
      </p:sp>
      <p:sp>
        <p:nvSpPr>
          <p:cNvPr id="5" name="Rectangle 4">
            <a:extLst>
              <a:ext uri="{FF2B5EF4-FFF2-40B4-BE49-F238E27FC236}">
                <a16:creationId xmlns:a16="http://schemas.microsoft.com/office/drawing/2014/main" id="{C0591AE7-12E4-49A6-A920-C917AFE5864F}"/>
              </a:ext>
            </a:extLst>
          </p:cNvPr>
          <p:cNvSpPr>
            <a:spLocks noGrp="1"/>
          </p:cNvSpPr>
          <p:nvPr/>
        </p:nvSpPr>
        <p:spPr>
          <a:xfrm>
            <a:off x="3143250" y="166687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In 2005, LEGO sold the majority stake in the LEGOLAND parks to release cash and management resources.</a:t>
            </a:r>
          </a:p>
        </p:txBody>
      </p:sp>
      <p:sp>
        <p:nvSpPr>
          <p:cNvPr id="6" name="Rectangle 5">
            <a:extLst>
              <a:ext uri="{FF2B5EF4-FFF2-40B4-BE49-F238E27FC236}">
                <a16:creationId xmlns:a16="http://schemas.microsoft.com/office/drawing/2014/main" id="{EB44667E-BA9D-49C7-81CC-D0FE28123D0A}"/>
              </a:ext>
            </a:extLst>
          </p:cNvPr>
          <p:cNvSpPr>
            <a:spLocks noGrp="1"/>
          </p:cNvSpPr>
          <p:nvPr/>
        </p:nvSpPr>
        <p:spPr>
          <a:xfrm>
            <a:off x="609600" y="309562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Leadership link</a:t>
            </a:r>
          </a:p>
        </p:txBody>
      </p:sp>
      <p:sp>
        <p:nvSpPr>
          <p:cNvPr id="7" name="Rectangle 6">
            <a:extLst>
              <a:ext uri="{FF2B5EF4-FFF2-40B4-BE49-F238E27FC236}">
                <a16:creationId xmlns:a16="http://schemas.microsoft.com/office/drawing/2014/main" id="{8A7EB93D-2DE2-455D-87DF-937EDFC62443}"/>
              </a:ext>
            </a:extLst>
          </p:cNvPr>
          <p:cNvSpPr>
            <a:spLocks noGrp="1"/>
          </p:cNvSpPr>
          <p:nvPr/>
        </p:nvSpPr>
        <p:spPr>
          <a:xfrm>
            <a:off x="3143250" y="309562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The difficult choice reinforced the focus on the core business. It also showed a willingness to challenge past priorities.</a:t>
            </a:r>
          </a:p>
        </p:txBody>
      </p:sp>
      <p:sp>
        <p:nvSpPr>
          <p:cNvPr id="8" name="Rectangle 7">
            <a:extLst>
              <a:ext uri="{FF2B5EF4-FFF2-40B4-BE49-F238E27FC236}">
                <a16:creationId xmlns:a16="http://schemas.microsoft.com/office/drawing/2014/main" id="{8F988EDA-6D66-4089-94E9-DA272B098903}"/>
              </a:ext>
            </a:extLst>
          </p:cNvPr>
          <p:cNvSpPr>
            <a:spLocks noGrp="1"/>
          </p:cNvSpPr>
          <p:nvPr/>
        </p:nvSpPr>
        <p:spPr>
          <a:xfrm>
            <a:off x="609600" y="452437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Evaluation</a:t>
            </a:r>
          </a:p>
        </p:txBody>
      </p:sp>
      <p:sp>
        <p:nvSpPr>
          <p:cNvPr id="9" name="Rectangle 8">
            <a:extLst>
              <a:ext uri="{FF2B5EF4-FFF2-40B4-BE49-F238E27FC236}">
                <a16:creationId xmlns:a16="http://schemas.microsoft.com/office/drawing/2014/main" id="{3D9EF70E-B358-4006-A91C-1DC1D06ADABC}"/>
              </a:ext>
            </a:extLst>
          </p:cNvPr>
          <p:cNvSpPr>
            <a:spLocks noGrp="1"/>
          </p:cNvSpPr>
          <p:nvPr/>
        </p:nvSpPr>
        <p:spPr>
          <a:xfrm>
            <a:off x="3143250" y="452437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The sale supported survival, but reduced direct control over the parks. An asset sale cannot alone prove lasting operating success.</a:t>
            </a:r>
          </a:p>
        </p:txBody>
      </p:sp>
    </p:spTree>
    <p:extLst>
      <p:ext uri="{BB962C8B-B14F-4D97-AF65-F5344CB8AC3E}">
        <p14:creationId xmlns:p14="http://schemas.microsoft.com/office/powerpoint/2010/main" val="400639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A6CC8C8-20A4-438B-9F19-EA8EE8A11BC8}"/>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Example 3: Listening to retailers</a:t>
            </a:r>
          </a:p>
        </p:txBody>
      </p:sp>
      <p:sp>
        <p:nvSpPr>
          <p:cNvPr id="2" name="Rectangle 1">
            <a:extLst>
              <a:ext uri="{FF2B5EF4-FFF2-40B4-BE49-F238E27FC236}">
                <a16:creationId xmlns:a16="http://schemas.microsoft.com/office/drawing/2014/main" id="{BFF526BD-E915-4BCB-AAEE-AAB52DDBA16E}"/>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(2006), pp. 7–8. Bass (1990).</a:t>
            </a:r>
          </a:p>
        </p:txBody>
      </p:sp>
      <p:sp>
        <p:nvSpPr>
          <p:cNvPr id="3" name="Rectangle 2">
            <a:extLst>
              <a:ext uri="{FF2B5EF4-FFF2-40B4-BE49-F238E27FC236}">
                <a16:creationId xmlns:a16="http://schemas.microsoft.com/office/drawing/2014/main" id="{97AE770A-4480-44C0-A9FF-93215560630F}"/>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07</a:t>
            </a:r>
          </a:p>
        </p:txBody>
      </p:sp>
      <p:sp>
        <p:nvSpPr>
          <p:cNvPr id="4" name="Rectangle 3">
            <a:extLst>
              <a:ext uri="{FF2B5EF4-FFF2-40B4-BE49-F238E27FC236}">
                <a16:creationId xmlns:a16="http://schemas.microsoft.com/office/drawing/2014/main" id="{F09F8920-BB59-4EE3-92B8-181E4C727C38}"/>
              </a:ext>
            </a:extLst>
          </p:cNvPr>
          <p:cNvSpPr>
            <a:spLocks noGrp="1"/>
          </p:cNvSpPr>
          <p:nvPr/>
        </p:nvSpPr>
        <p:spPr>
          <a:xfrm>
            <a:off x="609600" y="1628775"/>
            <a:ext cx="10572750" cy="781050"/>
          </a:xfrm>
          <a:prstGeom prst="rect">
            <a:avLst/>
          </a:prstGeom>
          <a:noFill/>
          <a:ln w="0">
            <a:noFill/>
            <a:prstDash val="solid"/>
          </a:ln>
        </p:spPr>
        <p:txBody>
          <a:bodyPr wrap="square" lIns="0" tIns="0" rIns="0" bIns="0" anchor="t">
            <a:noAutofit/>
          </a:bodyPr>
          <a:lstStyle>
            <a:defPPr>
              <a:defRPr sz="2700" b="1">
                <a:solidFill>
                  <a:srgbClr val="182A3A"/>
                </a:solidFill>
                <a:latin typeface="Arial"/>
                <a:ea typeface="Arial"/>
                <a:cs typeface="Arial"/>
              </a:defRPr>
            </a:defPPr>
            <a:lvl1pPr>
              <a:defRPr sz="2700" b="1">
                <a:solidFill>
                  <a:srgbClr val="182A3A"/>
                </a:solidFill>
                <a:latin typeface="Arial"/>
                <a:ea typeface="Arial"/>
                <a:cs typeface="Arial"/>
              </a:defRPr>
            </a:lvl1pPr>
            <a:lvl2pPr>
              <a:defRPr sz="2700" b="1">
                <a:solidFill>
                  <a:srgbClr val="182A3A"/>
                </a:solidFill>
                <a:latin typeface="Arial"/>
                <a:ea typeface="Arial"/>
                <a:cs typeface="Arial"/>
              </a:defRPr>
            </a:lvl2pPr>
            <a:lvl3pPr>
              <a:defRPr sz="2700" b="1">
                <a:solidFill>
                  <a:srgbClr val="182A3A"/>
                </a:solidFill>
                <a:latin typeface="Arial"/>
                <a:ea typeface="Arial"/>
                <a:cs typeface="Arial"/>
              </a:defRPr>
            </a:lvl3pPr>
            <a:lvl4pPr>
              <a:defRPr sz="2700" b="1">
                <a:solidFill>
                  <a:srgbClr val="182A3A"/>
                </a:solidFill>
                <a:latin typeface="Arial"/>
                <a:ea typeface="Arial"/>
                <a:cs typeface="Arial"/>
              </a:defRPr>
            </a:lvl4pPr>
            <a:lvl5pPr>
              <a:defRPr sz="2700" b="1">
                <a:solidFill>
                  <a:srgbClr val="182A3A"/>
                </a:solidFill>
                <a:latin typeface="Arial"/>
                <a:ea typeface="Arial"/>
                <a:cs typeface="Arial"/>
              </a:defRPr>
            </a:lvl5pPr>
            <a:lvl6pPr>
              <a:defRPr sz="2700" b="1">
                <a:solidFill>
                  <a:srgbClr val="182A3A"/>
                </a:solidFill>
                <a:latin typeface="Arial"/>
                <a:ea typeface="Arial"/>
                <a:cs typeface="Arial"/>
              </a:defRPr>
            </a:lvl6pPr>
            <a:lvl7pPr>
              <a:defRPr sz="2700" b="1">
                <a:solidFill>
                  <a:srgbClr val="182A3A"/>
                </a:solidFill>
                <a:latin typeface="Arial"/>
                <a:ea typeface="Arial"/>
                <a:cs typeface="Arial"/>
              </a:defRPr>
            </a:lvl7pPr>
            <a:lvl8pPr>
              <a:defRPr sz="2700" b="1">
                <a:solidFill>
                  <a:srgbClr val="182A3A"/>
                </a:solidFill>
                <a:latin typeface="Arial"/>
                <a:ea typeface="Arial"/>
                <a:cs typeface="Arial"/>
              </a:defRPr>
            </a:lvl8pPr>
            <a:lvl9pPr>
              <a:defRPr sz="2700" b="1">
                <a:solidFill>
                  <a:srgbClr val="182A3A"/>
                </a:solidFill>
                <a:latin typeface="Arial"/>
                <a:ea typeface="Arial"/>
                <a:cs typeface="Arial"/>
              </a:defRPr>
            </a:lvl9pPr>
          </a:lstStyle>
          <a:p>
            <a:pPr>
              <a:defRPr sz="2700" b="1">
                <a:solidFill>
                  <a:srgbClr val="182A3A"/>
                </a:solidFill>
                <a:latin typeface="Arial"/>
                <a:ea typeface="Arial"/>
                <a:cs typeface="Arial"/>
              </a:defRPr>
            </a:pPr>
            <a:r>
              <a:rPr sz="2700" b="1">
                <a:solidFill>
                  <a:srgbClr val="182A3A"/>
                </a:solidFill>
                <a:latin typeface="Arial"/>
                <a:ea typeface="Arial"/>
                <a:cs typeface="Arial"/>
              </a:rPr>
              <a:t>Closer dialogue helped LEGO respond to retailers’ needs</a:t>
            </a:r>
          </a:p>
        </p:txBody>
      </p:sp>
      <p:sp>
        <p:nvSpPr>
          <p:cNvPr id="5" name="Rectangle 4">
            <a:extLst>
              <a:ext uri="{FF2B5EF4-FFF2-40B4-BE49-F238E27FC236}">
                <a16:creationId xmlns:a16="http://schemas.microsoft.com/office/drawing/2014/main" id="{ED0E2CA2-3BD5-4ABE-ADF3-0B3DAE22781B}"/>
              </a:ext>
            </a:extLst>
          </p:cNvPr>
          <p:cNvSpPr>
            <a:spLocks noGrp="1"/>
          </p:cNvSpPr>
          <p:nvPr/>
        </p:nvSpPr>
        <p:spPr>
          <a:xfrm>
            <a:off x="609600" y="288607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Business evidence</a:t>
            </a:r>
          </a:p>
        </p:txBody>
      </p:sp>
      <p:sp>
        <p:nvSpPr>
          <p:cNvPr id="6" name="Rectangle 5">
            <a:extLst>
              <a:ext uri="{FF2B5EF4-FFF2-40B4-BE49-F238E27FC236}">
                <a16:creationId xmlns:a16="http://schemas.microsoft.com/office/drawing/2014/main" id="{0900C6F3-9D5C-4F0E-80F1-F170EAE94097}"/>
              </a:ext>
            </a:extLst>
          </p:cNvPr>
          <p:cNvSpPr>
            <a:spLocks noGrp="1"/>
          </p:cNvSpPr>
          <p:nvPr/>
        </p:nvSpPr>
        <p:spPr>
          <a:xfrm>
            <a:off x="3143250" y="288607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The 2005 report associates better retailer dialogue with sales improvement and healthier retail inventories.</a:t>
            </a:r>
          </a:p>
        </p:txBody>
      </p:sp>
      <p:sp>
        <p:nvSpPr>
          <p:cNvPr id="7" name="Rectangle 6">
            <a:extLst>
              <a:ext uri="{FF2B5EF4-FFF2-40B4-BE49-F238E27FC236}">
                <a16:creationId xmlns:a16="http://schemas.microsoft.com/office/drawing/2014/main" id="{DE45CCDC-C0EE-40A8-BAB9-54D8B49915B6}"/>
              </a:ext>
            </a:extLst>
          </p:cNvPr>
          <p:cNvSpPr>
            <a:spLocks noGrp="1"/>
          </p:cNvSpPr>
          <p:nvPr/>
        </p:nvSpPr>
        <p:spPr>
          <a:xfrm>
            <a:off x="609600" y="4391025"/>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Critical evaluation</a:t>
            </a:r>
          </a:p>
        </p:txBody>
      </p:sp>
      <p:sp>
        <p:nvSpPr>
          <p:cNvPr id="8" name="Rectangle 7">
            <a:extLst>
              <a:ext uri="{FF2B5EF4-FFF2-40B4-BE49-F238E27FC236}">
                <a16:creationId xmlns:a16="http://schemas.microsoft.com/office/drawing/2014/main" id="{5693333D-3907-4C5D-A284-9C1E628F7171}"/>
              </a:ext>
            </a:extLst>
          </p:cNvPr>
          <p:cNvSpPr>
            <a:spLocks noGrp="1"/>
          </p:cNvSpPr>
          <p:nvPr/>
        </p:nvSpPr>
        <p:spPr>
          <a:xfrm>
            <a:off x="3143250" y="4391025"/>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Listening fits openness to new ideas. However, retailer consultation alone does not prove that employees shared decision-making power.</a:t>
            </a:r>
          </a:p>
        </p:txBody>
      </p:sp>
    </p:spTree>
    <p:extLst>
      <p:ext uri="{BB962C8B-B14F-4D97-AF65-F5344CB8AC3E}">
        <p14:creationId xmlns:p14="http://schemas.microsoft.com/office/powerpoint/2010/main" val="1207696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BD6071-459D-44F0-9956-FFAF6FB4B377}"/>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Example 4: Outsourcing and its reversal</a:t>
            </a:r>
          </a:p>
        </p:txBody>
      </p:sp>
      <p:sp>
        <p:nvSpPr>
          <p:cNvPr id="2" name="Rectangle 1">
            <a:extLst>
              <a:ext uri="{FF2B5EF4-FFF2-40B4-BE49-F238E27FC236}">
                <a16:creationId xmlns:a16="http://schemas.microsoft.com/office/drawing/2014/main" id="{456589A1-6A76-4DD0-B867-3E94F3954B14}"/>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(n.d.a), (2010), p. 8. Larsen, Pedersen and Slepniov (2010).</a:t>
            </a:r>
          </a:p>
        </p:txBody>
      </p:sp>
      <p:sp>
        <p:nvSpPr>
          <p:cNvPr id="3" name="Rectangle 2">
            <a:extLst>
              <a:ext uri="{FF2B5EF4-FFF2-40B4-BE49-F238E27FC236}">
                <a16:creationId xmlns:a16="http://schemas.microsoft.com/office/drawing/2014/main" id="{F87FE27C-5A27-4F17-A451-040736A6E04C}"/>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08</a:t>
            </a:r>
          </a:p>
        </p:txBody>
      </p:sp>
      <p:pic>
        <p:nvPicPr>
          <p:cNvPr id="4" name="Picture 3">
            <a:extLst>
              <a:ext uri="{FF2B5EF4-FFF2-40B4-BE49-F238E27FC236}">
                <a16:creationId xmlns:a16="http://schemas.microsoft.com/office/drawing/2014/main" id="{32A6F20D-C19F-434A-A9C7-0307623889CB}"/>
              </a:ext>
            </a:extLst>
          </p:cNvPr>
          <p:cNvPicPr>
            <a:picLocks noChangeAspect="1"/>
          </p:cNvPicPr>
          <p:nvPr/>
        </p:nvPicPr>
        <p:blipFill>
          <a:blip r:embed="rId3"/>
          <a:srcRect l="7060" r="7060"/>
          <a:stretch>
            <a:fillRect/>
          </a:stretch>
        </p:blipFill>
        <p:spPr>
          <a:xfrm>
            <a:off x="7762875" y="1609725"/>
            <a:ext cx="3762375" cy="2905125"/>
          </a:xfrm>
          <a:prstGeom prst="rect">
            <a:avLst/>
          </a:prstGeom>
        </p:spPr>
      </p:pic>
      <p:sp>
        <p:nvSpPr>
          <p:cNvPr id="5" name="Rectangle 4">
            <a:extLst>
              <a:ext uri="{FF2B5EF4-FFF2-40B4-BE49-F238E27FC236}">
                <a16:creationId xmlns:a16="http://schemas.microsoft.com/office/drawing/2014/main" id="{0608CD84-74A2-4FAA-ACB3-C0497A5F2EFD}"/>
              </a:ext>
            </a:extLst>
          </p:cNvPr>
          <p:cNvSpPr>
            <a:spLocks noGrp="1"/>
          </p:cNvSpPr>
          <p:nvPr/>
        </p:nvSpPr>
        <p:spPr>
          <a:xfrm>
            <a:off x="609600" y="1600200"/>
            <a:ext cx="6667500" cy="428625"/>
          </a:xfrm>
          <a:prstGeom prst="rect">
            <a:avLst/>
          </a:prstGeom>
          <a:noFill/>
          <a:ln w="0">
            <a:noFill/>
            <a:prstDash val="solid"/>
          </a:ln>
        </p:spPr>
        <p:txBody>
          <a:bodyPr wrap="square" lIns="0" tIns="0" rIns="0" bIns="0" anchor="t">
            <a:noAutofit/>
          </a:bodyPr>
          <a:lstStyle>
            <a:defPPr>
              <a:defRPr sz="2250" b="1">
                <a:solidFill>
                  <a:srgbClr val="B5232B"/>
                </a:solidFill>
                <a:latin typeface="Arial"/>
                <a:ea typeface="Arial"/>
                <a:cs typeface="Arial"/>
              </a:defRPr>
            </a:defPPr>
            <a:lvl1pPr>
              <a:defRPr sz="2250" b="1">
                <a:solidFill>
                  <a:srgbClr val="B5232B"/>
                </a:solidFill>
                <a:latin typeface="Arial"/>
                <a:ea typeface="Arial"/>
                <a:cs typeface="Arial"/>
              </a:defRPr>
            </a:lvl1pPr>
            <a:lvl2pPr>
              <a:defRPr sz="2250" b="1">
                <a:solidFill>
                  <a:srgbClr val="B5232B"/>
                </a:solidFill>
                <a:latin typeface="Arial"/>
                <a:ea typeface="Arial"/>
                <a:cs typeface="Arial"/>
              </a:defRPr>
            </a:lvl2pPr>
            <a:lvl3pPr>
              <a:defRPr sz="2250" b="1">
                <a:solidFill>
                  <a:srgbClr val="B5232B"/>
                </a:solidFill>
                <a:latin typeface="Arial"/>
                <a:ea typeface="Arial"/>
                <a:cs typeface="Arial"/>
              </a:defRPr>
            </a:lvl3pPr>
            <a:lvl4pPr>
              <a:defRPr sz="2250" b="1">
                <a:solidFill>
                  <a:srgbClr val="B5232B"/>
                </a:solidFill>
                <a:latin typeface="Arial"/>
                <a:ea typeface="Arial"/>
                <a:cs typeface="Arial"/>
              </a:defRPr>
            </a:lvl4pPr>
            <a:lvl5pPr>
              <a:defRPr sz="2250" b="1">
                <a:solidFill>
                  <a:srgbClr val="B5232B"/>
                </a:solidFill>
                <a:latin typeface="Arial"/>
                <a:ea typeface="Arial"/>
                <a:cs typeface="Arial"/>
              </a:defRPr>
            </a:lvl5pPr>
            <a:lvl6pPr>
              <a:defRPr sz="2250" b="1">
                <a:solidFill>
                  <a:srgbClr val="B5232B"/>
                </a:solidFill>
                <a:latin typeface="Arial"/>
                <a:ea typeface="Arial"/>
                <a:cs typeface="Arial"/>
              </a:defRPr>
            </a:lvl6pPr>
            <a:lvl7pPr>
              <a:defRPr sz="2250" b="1">
                <a:solidFill>
                  <a:srgbClr val="B5232B"/>
                </a:solidFill>
                <a:latin typeface="Arial"/>
                <a:ea typeface="Arial"/>
                <a:cs typeface="Arial"/>
              </a:defRPr>
            </a:lvl7pPr>
            <a:lvl8pPr>
              <a:defRPr sz="2250" b="1">
                <a:solidFill>
                  <a:srgbClr val="B5232B"/>
                </a:solidFill>
                <a:latin typeface="Arial"/>
                <a:ea typeface="Arial"/>
                <a:cs typeface="Arial"/>
              </a:defRPr>
            </a:lvl8pPr>
            <a:lvl9pPr>
              <a:defRPr sz="2250" b="1">
                <a:solidFill>
                  <a:srgbClr val="B5232B"/>
                </a:solidFill>
                <a:latin typeface="Arial"/>
                <a:ea typeface="Arial"/>
                <a:cs typeface="Arial"/>
              </a:defRPr>
            </a:lvl9pPr>
          </a:lstStyle>
          <a:p>
            <a:pPr>
              <a:defRPr sz="2250" b="1">
                <a:solidFill>
                  <a:srgbClr val="B5232B"/>
                </a:solidFill>
                <a:latin typeface="Arial"/>
                <a:ea typeface="Arial"/>
                <a:cs typeface="Arial"/>
              </a:defRPr>
            </a:pPr>
            <a:r>
              <a:rPr sz="2250" b="1">
                <a:solidFill>
                  <a:srgbClr val="B5232B"/>
                </a:solidFill>
                <a:latin typeface="Arial"/>
                <a:ea typeface="Arial"/>
                <a:cs typeface="Arial"/>
              </a:rPr>
              <a:t>2006: Cost reduction</a:t>
            </a:r>
          </a:p>
        </p:txBody>
      </p:sp>
      <p:sp>
        <p:nvSpPr>
          <p:cNvPr id="6" name="Rectangle 5">
            <a:extLst>
              <a:ext uri="{FF2B5EF4-FFF2-40B4-BE49-F238E27FC236}">
                <a16:creationId xmlns:a16="http://schemas.microsoft.com/office/drawing/2014/main" id="{325DEC56-D025-4303-B4C2-B60F1F864D06}"/>
              </a:ext>
            </a:extLst>
          </p:cNvPr>
          <p:cNvSpPr>
            <a:spLocks noGrp="1"/>
          </p:cNvSpPr>
          <p:nvPr/>
        </p:nvSpPr>
        <p:spPr>
          <a:xfrm>
            <a:off x="609600" y="2171700"/>
            <a:ext cx="6762750" cy="1095375"/>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LEGO outsourced substantial production to Flextronics. Start-up shortages and flexibility problems followed.</a:t>
            </a:r>
          </a:p>
        </p:txBody>
      </p:sp>
      <p:sp>
        <p:nvSpPr>
          <p:cNvPr id="7" name="Rectangle 6">
            <a:extLst>
              <a:ext uri="{FF2B5EF4-FFF2-40B4-BE49-F238E27FC236}">
                <a16:creationId xmlns:a16="http://schemas.microsoft.com/office/drawing/2014/main" id="{BF9A8A24-2E02-4EEF-B0B8-083321C757DD}"/>
              </a:ext>
            </a:extLst>
          </p:cNvPr>
          <p:cNvSpPr>
            <a:spLocks noGrp="1"/>
          </p:cNvSpPr>
          <p:nvPr/>
        </p:nvSpPr>
        <p:spPr>
          <a:xfrm>
            <a:off x="609600" y="3619500"/>
            <a:ext cx="6953250" cy="428625"/>
          </a:xfrm>
          <a:prstGeom prst="rect">
            <a:avLst/>
          </a:prstGeom>
          <a:noFill/>
          <a:ln w="0">
            <a:noFill/>
            <a:prstDash val="solid"/>
          </a:ln>
        </p:spPr>
        <p:txBody>
          <a:bodyPr wrap="square" lIns="0" tIns="0" rIns="0" bIns="0" anchor="t">
            <a:noAutofit/>
          </a:bodyPr>
          <a:lstStyle>
            <a:defPPr>
              <a:defRPr sz="2250" b="1">
                <a:solidFill>
                  <a:srgbClr val="B5232B"/>
                </a:solidFill>
                <a:latin typeface="Arial"/>
                <a:ea typeface="Arial"/>
                <a:cs typeface="Arial"/>
              </a:defRPr>
            </a:defPPr>
            <a:lvl1pPr>
              <a:defRPr sz="2250" b="1">
                <a:solidFill>
                  <a:srgbClr val="B5232B"/>
                </a:solidFill>
                <a:latin typeface="Arial"/>
                <a:ea typeface="Arial"/>
                <a:cs typeface="Arial"/>
              </a:defRPr>
            </a:lvl1pPr>
            <a:lvl2pPr>
              <a:defRPr sz="2250" b="1">
                <a:solidFill>
                  <a:srgbClr val="B5232B"/>
                </a:solidFill>
                <a:latin typeface="Arial"/>
                <a:ea typeface="Arial"/>
                <a:cs typeface="Arial"/>
              </a:defRPr>
            </a:lvl2pPr>
            <a:lvl3pPr>
              <a:defRPr sz="2250" b="1">
                <a:solidFill>
                  <a:srgbClr val="B5232B"/>
                </a:solidFill>
                <a:latin typeface="Arial"/>
                <a:ea typeface="Arial"/>
                <a:cs typeface="Arial"/>
              </a:defRPr>
            </a:lvl3pPr>
            <a:lvl4pPr>
              <a:defRPr sz="2250" b="1">
                <a:solidFill>
                  <a:srgbClr val="B5232B"/>
                </a:solidFill>
                <a:latin typeface="Arial"/>
                <a:ea typeface="Arial"/>
                <a:cs typeface="Arial"/>
              </a:defRPr>
            </a:lvl4pPr>
            <a:lvl5pPr>
              <a:defRPr sz="2250" b="1">
                <a:solidFill>
                  <a:srgbClr val="B5232B"/>
                </a:solidFill>
                <a:latin typeface="Arial"/>
                <a:ea typeface="Arial"/>
                <a:cs typeface="Arial"/>
              </a:defRPr>
            </a:lvl5pPr>
            <a:lvl6pPr>
              <a:defRPr sz="2250" b="1">
                <a:solidFill>
                  <a:srgbClr val="B5232B"/>
                </a:solidFill>
                <a:latin typeface="Arial"/>
                <a:ea typeface="Arial"/>
                <a:cs typeface="Arial"/>
              </a:defRPr>
            </a:lvl6pPr>
            <a:lvl7pPr>
              <a:defRPr sz="2250" b="1">
                <a:solidFill>
                  <a:srgbClr val="B5232B"/>
                </a:solidFill>
                <a:latin typeface="Arial"/>
                <a:ea typeface="Arial"/>
                <a:cs typeface="Arial"/>
              </a:defRPr>
            </a:lvl7pPr>
            <a:lvl8pPr>
              <a:defRPr sz="2250" b="1">
                <a:solidFill>
                  <a:srgbClr val="B5232B"/>
                </a:solidFill>
                <a:latin typeface="Arial"/>
                <a:ea typeface="Arial"/>
                <a:cs typeface="Arial"/>
              </a:defRPr>
            </a:lvl8pPr>
            <a:lvl9pPr>
              <a:defRPr sz="2250" b="1">
                <a:solidFill>
                  <a:srgbClr val="B5232B"/>
                </a:solidFill>
                <a:latin typeface="Arial"/>
                <a:ea typeface="Arial"/>
                <a:cs typeface="Arial"/>
              </a:defRPr>
            </a:lvl9pPr>
          </a:lstStyle>
          <a:p>
            <a:pPr>
              <a:defRPr sz="2250" b="1">
                <a:solidFill>
                  <a:srgbClr val="B5232B"/>
                </a:solidFill>
                <a:latin typeface="Arial"/>
                <a:ea typeface="Arial"/>
                <a:cs typeface="Arial"/>
              </a:defRPr>
            </a:pPr>
            <a:r>
              <a:rPr sz="2250" b="1">
                <a:solidFill>
                  <a:srgbClr val="B5232B"/>
                </a:solidFill>
                <a:latin typeface="Arial"/>
                <a:ea typeface="Arial"/>
                <a:cs typeface="Arial"/>
              </a:rPr>
              <a:t>2008–2009: A change of direction</a:t>
            </a:r>
          </a:p>
        </p:txBody>
      </p:sp>
      <p:sp>
        <p:nvSpPr>
          <p:cNvPr id="8" name="Rectangle 7">
            <a:extLst>
              <a:ext uri="{FF2B5EF4-FFF2-40B4-BE49-F238E27FC236}">
                <a16:creationId xmlns:a16="http://schemas.microsoft.com/office/drawing/2014/main" id="{6D57883F-A222-4811-8309-43E49946715A}"/>
              </a:ext>
            </a:extLst>
          </p:cNvPr>
          <p:cNvSpPr>
            <a:spLocks noGrp="1"/>
          </p:cNvSpPr>
          <p:nvPr/>
        </p:nvSpPr>
        <p:spPr>
          <a:xfrm>
            <a:off x="609600" y="4191000"/>
            <a:ext cx="6762750" cy="809625"/>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LEGO ended the partnership and completed insourcing in 2009.</a:t>
            </a:r>
          </a:p>
        </p:txBody>
      </p:sp>
      <p:sp>
        <p:nvSpPr>
          <p:cNvPr id="9" name="Rectangle 8">
            <a:extLst>
              <a:ext uri="{FF2B5EF4-FFF2-40B4-BE49-F238E27FC236}">
                <a16:creationId xmlns:a16="http://schemas.microsoft.com/office/drawing/2014/main" id="{FF5783CD-8EE4-4CFD-8C07-3C8367AE578F}"/>
              </a:ext>
            </a:extLst>
          </p:cNvPr>
          <p:cNvSpPr>
            <a:spLocks noGrp="1"/>
          </p:cNvSpPr>
          <p:nvPr/>
        </p:nvSpPr>
        <p:spPr>
          <a:xfrm>
            <a:off x="609600" y="5276850"/>
            <a:ext cx="10763250" cy="676275"/>
          </a:xfrm>
          <a:prstGeom prst="rect">
            <a:avLst/>
          </a:prstGeom>
          <a:noFill/>
          <a:ln w="0">
            <a:noFill/>
            <a:prstDash val="solid"/>
          </a:ln>
        </p:spPr>
        <p:txBody>
          <a:bodyPr wrap="square" lIns="0" tIns="0" rIns="0" bIns="0" anchor="t">
            <a:noAutofit/>
          </a:bodyPr>
          <a:lstStyle>
            <a:defPPr>
              <a:defRPr sz="2175" b="1">
                <a:solidFill>
                  <a:srgbClr val="182A3A"/>
                </a:solidFill>
                <a:latin typeface="Arial"/>
                <a:ea typeface="Arial"/>
                <a:cs typeface="Arial"/>
              </a:defRPr>
            </a:defPPr>
            <a:lvl1pPr>
              <a:defRPr sz="2175" b="1">
                <a:solidFill>
                  <a:srgbClr val="182A3A"/>
                </a:solidFill>
                <a:latin typeface="Arial"/>
                <a:ea typeface="Arial"/>
                <a:cs typeface="Arial"/>
              </a:defRPr>
            </a:lvl1pPr>
            <a:lvl2pPr>
              <a:defRPr sz="2175" b="1">
                <a:solidFill>
                  <a:srgbClr val="182A3A"/>
                </a:solidFill>
                <a:latin typeface="Arial"/>
                <a:ea typeface="Arial"/>
                <a:cs typeface="Arial"/>
              </a:defRPr>
            </a:lvl2pPr>
            <a:lvl3pPr>
              <a:defRPr sz="2175" b="1">
                <a:solidFill>
                  <a:srgbClr val="182A3A"/>
                </a:solidFill>
                <a:latin typeface="Arial"/>
                <a:ea typeface="Arial"/>
                <a:cs typeface="Arial"/>
              </a:defRPr>
            </a:lvl3pPr>
            <a:lvl4pPr>
              <a:defRPr sz="2175" b="1">
                <a:solidFill>
                  <a:srgbClr val="182A3A"/>
                </a:solidFill>
                <a:latin typeface="Arial"/>
                <a:ea typeface="Arial"/>
                <a:cs typeface="Arial"/>
              </a:defRPr>
            </a:lvl4pPr>
            <a:lvl5pPr>
              <a:defRPr sz="2175" b="1">
                <a:solidFill>
                  <a:srgbClr val="182A3A"/>
                </a:solidFill>
                <a:latin typeface="Arial"/>
                <a:ea typeface="Arial"/>
                <a:cs typeface="Arial"/>
              </a:defRPr>
            </a:lvl5pPr>
            <a:lvl6pPr>
              <a:defRPr sz="2175" b="1">
                <a:solidFill>
                  <a:srgbClr val="182A3A"/>
                </a:solidFill>
                <a:latin typeface="Arial"/>
                <a:ea typeface="Arial"/>
                <a:cs typeface="Arial"/>
              </a:defRPr>
            </a:lvl6pPr>
            <a:lvl7pPr>
              <a:defRPr sz="2175" b="1">
                <a:solidFill>
                  <a:srgbClr val="182A3A"/>
                </a:solidFill>
                <a:latin typeface="Arial"/>
                <a:ea typeface="Arial"/>
                <a:cs typeface="Arial"/>
              </a:defRPr>
            </a:lvl7pPr>
            <a:lvl8pPr>
              <a:defRPr sz="2175" b="1">
                <a:solidFill>
                  <a:srgbClr val="182A3A"/>
                </a:solidFill>
                <a:latin typeface="Arial"/>
                <a:ea typeface="Arial"/>
                <a:cs typeface="Arial"/>
              </a:defRPr>
            </a:lvl8pPr>
            <a:lvl9pPr>
              <a:defRPr sz="2175" b="1">
                <a:solidFill>
                  <a:srgbClr val="182A3A"/>
                </a:solidFill>
                <a:latin typeface="Arial"/>
                <a:ea typeface="Arial"/>
                <a:cs typeface="Arial"/>
              </a:defRPr>
            </a:lvl9pPr>
          </a:lstStyle>
          <a:p>
            <a:pPr>
              <a:defRPr sz="2175" b="1">
                <a:solidFill>
                  <a:srgbClr val="182A3A"/>
                </a:solidFill>
                <a:latin typeface="Arial"/>
                <a:ea typeface="Arial"/>
                <a:cs typeface="Arial"/>
              </a:defRPr>
            </a:pPr>
            <a:r>
              <a:rPr sz="2175" b="1">
                <a:solidFill>
                  <a:srgbClr val="182A3A"/>
                </a:solidFill>
                <a:latin typeface="Arial"/>
                <a:ea typeface="Arial"/>
                <a:cs typeface="Arial"/>
              </a:rPr>
              <a:t>Judgement: financial targets needed stronger operational scrutiny. Reversing the decision showed a capacity to learn.</a:t>
            </a:r>
          </a:p>
        </p:txBody>
      </p:sp>
    </p:spTree>
    <p:extLst>
      <p:ext uri="{BB962C8B-B14F-4D97-AF65-F5344CB8AC3E}">
        <p14:creationId xmlns:p14="http://schemas.microsoft.com/office/powerpoint/2010/main" val="1014800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FD8C5A-58BD-4D53-831F-A99EC950B0E1}"/>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Impact on employees</a:t>
            </a:r>
          </a:p>
        </p:txBody>
      </p:sp>
      <p:sp>
        <p:nvSpPr>
          <p:cNvPr id="2" name="Rectangle 1">
            <a:extLst>
              <a:ext uri="{FF2B5EF4-FFF2-40B4-BE49-F238E27FC236}">
                <a16:creationId xmlns:a16="http://schemas.microsoft.com/office/drawing/2014/main" id="{F65A52F5-9FB6-4C62-9A65-D5E1ADBB2965}"/>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LEGO Group (2006), pp. 5–6. LEGO Group (2010), pp. 8–9. LEGO Group (n.d.a).</a:t>
            </a:r>
          </a:p>
        </p:txBody>
      </p:sp>
      <p:sp>
        <p:nvSpPr>
          <p:cNvPr id="3" name="Rectangle 2">
            <a:extLst>
              <a:ext uri="{FF2B5EF4-FFF2-40B4-BE49-F238E27FC236}">
                <a16:creationId xmlns:a16="http://schemas.microsoft.com/office/drawing/2014/main" id="{2DBA96B9-DDEA-484C-8831-32D35536F6E9}"/>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09</a:t>
            </a:r>
          </a:p>
        </p:txBody>
      </p:sp>
      <p:sp>
        <p:nvSpPr>
          <p:cNvPr id="4" name="Rectangle 3">
            <a:extLst>
              <a:ext uri="{FF2B5EF4-FFF2-40B4-BE49-F238E27FC236}">
                <a16:creationId xmlns:a16="http://schemas.microsoft.com/office/drawing/2014/main" id="{9BF231DC-D589-44E7-80DB-FEDAF353357D}"/>
              </a:ext>
            </a:extLst>
          </p:cNvPr>
          <p:cNvSpPr>
            <a:spLocks noGrp="1"/>
          </p:cNvSpPr>
          <p:nvPr/>
        </p:nvSpPr>
        <p:spPr>
          <a:xfrm>
            <a:off x="609600" y="1647825"/>
            <a:ext cx="5143500" cy="476250"/>
          </a:xfrm>
          <a:prstGeom prst="rect">
            <a:avLst/>
          </a:prstGeom>
          <a:noFill/>
          <a:ln w="0">
            <a:noFill/>
            <a:prstDash val="solid"/>
          </a:ln>
        </p:spPr>
        <p:txBody>
          <a:bodyPr wrap="square" lIns="0" tIns="0" rIns="0" bIns="0" anchor="t">
            <a:noAutofit/>
          </a:bodyPr>
          <a:lstStyle>
            <a:defPPr>
              <a:defRPr sz="2325" b="1">
                <a:solidFill>
                  <a:srgbClr val="B5232B"/>
                </a:solidFill>
                <a:latin typeface="Arial"/>
                <a:ea typeface="Arial"/>
                <a:cs typeface="Arial"/>
              </a:defRPr>
            </a:defPPr>
            <a:lvl1pPr>
              <a:defRPr sz="2325" b="1">
                <a:solidFill>
                  <a:srgbClr val="B5232B"/>
                </a:solidFill>
                <a:latin typeface="Arial"/>
                <a:ea typeface="Arial"/>
                <a:cs typeface="Arial"/>
              </a:defRPr>
            </a:lvl1pPr>
            <a:lvl2pPr>
              <a:defRPr sz="2325" b="1">
                <a:solidFill>
                  <a:srgbClr val="B5232B"/>
                </a:solidFill>
                <a:latin typeface="Arial"/>
                <a:ea typeface="Arial"/>
                <a:cs typeface="Arial"/>
              </a:defRPr>
            </a:lvl2pPr>
            <a:lvl3pPr>
              <a:defRPr sz="2325" b="1">
                <a:solidFill>
                  <a:srgbClr val="B5232B"/>
                </a:solidFill>
                <a:latin typeface="Arial"/>
                <a:ea typeface="Arial"/>
                <a:cs typeface="Arial"/>
              </a:defRPr>
            </a:lvl3pPr>
            <a:lvl4pPr>
              <a:defRPr sz="2325" b="1">
                <a:solidFill>
                  <a:srgbClr val="B5232B"/>
                </a:solidFill>
                <a:latin typeface="Arial"/>
                <a:ea typeface="Arial"/>
                <a:cs typeface="Arial"/>
              </a:defRPr>
            </a:lvl4pPr>
            <a:lvl5pPr>
              <a:defRPr sz="2325" b="1">
                <a:solidFill>
                  <a:srgbClr val="B5232B"/>
                </a:solidFill>
                <a:latin typeface="Arial"/>
                <a:ea typeface="Arial"/>
                <a:cs typeface="Arial"/>
              </a:defRPr>
            </a:lvl5pPr>
            <a:lvl6pPr>
              <a:defRPr sz="2325" b="1">
                <a:solidFill>
                  <a:srgbClr val="B5232B"/>
                </a:solidFill>
                <a:latin typeface="Arial"/>
                <a:ea typeface="Arial"/>
                <a:cs typeface="Arial"/>
              </a:defRPr>
            </a:lvl6pPr>
            <a:lvl7pPr>
              <a:defRPr sz="2325" b="1">
                <a:solidFill>
                  <a:srgbClr val="B5232B"/>
                </a:solidFill>
                <a:latin typeface="Arial"/>
                <a:ea typeface="Arial"/>
                <a:cs typeface="Arial"/>
              </a:defRPr>
            </a:lvl7pPr>
            <a:lvl8pPr>
              <a:defRPr sz="2325" b="1">
                <a:solidFill>
                  <a:srgbClr val="B5232B"/>
                </a:solidFill>
                <a:latin typeface="Arial"/>
                <a:ea typeface="Arial"/>
                <a:cs typeface="Arial"/>
              </a:defRPr>
            </a:lvl8pPr>
            <a:lvl9pPr>
              <a:defRPr sz="2325" b="1">
                <a:solidFill>
                  <a:srgbClr val="B5232B"/>
                </a:solidFill>
                <a:latin typeface="Arial"/>
                <a:ea typeface="Arial"/>
                <a:cs typeface="Arial"/>
              </a:defRPr>
            </a:lvl9pPr>
          </a:lstStyle>
          <a:p>
            <a:pPr>
              <a:defRPr sz="2325" b="1">
                <a:solidFill>
                  <a:srgbClr val="B5232B"/>
                </a:solidFill>
                <a:latin typeface="Arial"/>
                <a:ea typeface="Arial"/>
                <a:cs typeface="Arial"/>
              </a:defRPr>
            </a:pPr>
            <a:r>
              <a:rPr sz="2325" b="1">
                <a:solidFill>
                  <a:srgbClr val="B5232B"/>
                </a:solidFill>
                <a:latin typeface="Arial"/>
                <a:ea typeface="Arial"/>
                <a:cs typeface="Arial"/>
              </a:rPr>
              <a:t>Costs of restructuring</a:t>
            </a:r>
          </a:p>
        </p:txBody>
      </p:sp>
      <p:sp>
        <p:nvSpPr>
          <p:cNvPr id="5" name="Rectangle 4">
            <a:extLst>
              <a:ext uri="{FF2B5EF4-FFF2-40B4-BE49-F238E27FC236}">
                <a16:creationId xmlns:a16="http://schemas.microsoft.com/office/drawing/2014/main" id="{EAFBB1F0-0C5D-463C-81B8-080A8C91194C}"/>
              </a:ext>
            </a:extLst>
          </p:cNvPr>
          <p:cNvSpPr>
            <a:spLocks noGrp="1"/>
          </p:cNvSpPr>
          <p:nvPr/>
        </p:nvSpPr>
        <p:spPr>
          <a:xfrm>
            <a:off x="609600" y="2409825"/>
            <a:ext cx="5095875" cy="1428750"/>
          </a:xfrm>
          <a:prstGeom prst="rect">
            <a:avLst/>
          </a:prstGeom>
          <a:noFill/>
          <a:ln w="0">
            <a:noFill/>
            <a:prstDash val="solid"/>
          </a:ln>
        </p:spPr>
        <p:txBody>
          <a:bodyPr wrap="square" lIns="0" tIns="0" rIns="0" bIns="0" anchor="t">
            <a:noAutofit/>
          </a:bodyPr>
          <a:lstStyle>
            <a:defPPr>
              <a:defRPr sz="2250" b="0">
                <a:solidFill>
                  <a:srgbClr val="182A3A"/>
                </a:solidFill>
                <a:latin typeface="Arial"/>
                <a:ea typeface="Arial"/>
                <a:cs typeface="Arial"/>
              </a:defRPr>
            </a:defPPr>
            <a:lvl1pPr>
              <a:defRPr sz="2250" b="0">
                <a:solidFill>
                  <a:srgbClr val="182A3A"/>
                </a:solidFill>
                <a:latin typeface="Arial"/>
                <a:ea typeface="Arial"/>
                <a:cs typeface="Arial"/>
              </a:defRPr>
            </a:lvl1pPr>
            <a:lvl2pPr>
              <a:defRPr sz="2250" b="0">
                <a:solidFill>
                  <a:srgbClr val="182A3A"/>
                </a:solidFill>
                <a:latin typeface="Arial"/>
                <a:ea typeface="Arial"/>
                <a:cs typeface="Arial"/>
              </a:defRPr>
            </a:lvl2pPr>
            <a:lvl3pPr>
              <a:defRPr sz="2250" b="0">
                <a:solidFill>
                  <a:srgbClr val="182A3A"/>
                </a:solidFill>
                <a:latin typeface="Arial"/>
                <a:ea typeface="Arial"/>
                <a:cs typeface="Arial"/>
              </a:defRPr>
            </a:lvl3pPr>
            <a:lvl4pPr>
              <a:defRPr sz="2250" b="0">
                <a:solidFill>
                  <a:srgbClr val="182A3A"/>
                </a:solidFill>
                <a:latin typeface="Arial"/>
                <a:ea typeface="Arial"/>
                <a:cs typeface="Arial"/>
              </a:defRPr>
            </a:lvl4pPr>
            <a:lvl5pPr>
              <a:defRPr sz="2250" b="0">
                <a:solidFill>
                  <a:srgbClr val="182A3A"/>
                </a:solidFill>
                <a:latin typeface="Arial"/>
                <a:ea typeface="Arial"/>
                <a:cs typeface="Arial"/>
              </a:defRPr>
            </a:lvl5pPr>
            <a:lvl6pPr>
              <a:defRPr sz="2250" b="0">
                <a:solidFill>
                  <a:srgbClr val="182A3A"/>
                </a:solidFill>
                <a:latin typeface="Arial"/>
                <a:ea typeface="Arial"/>
                <a:cs typeface="Arial"/>
              </a:defRPr>
            </a:lvl6pPr>
            <a:lvl7pPr>
              <a:defRPr sz="2250" b="0">
                <a:solidFill>
                  <a:srgbClr val="182A3A"/>
                </a:solidFill>
                <a:latin typeface="Arial"/>
                <a:ea typeface="Arial"/>
                <a:cs typeface="Arial"/>
              </a:defRPr>
            </a:lvl7pPr>
            <a:lvl8pPr>
              <a:defRPr sz="2250" b="0">
                <a:solidFill>
                  <a:srgbClr val="182A3A"/>
                </a:solidFill>
                <a:latin typeface="Arial"/>
                <a:ea typeface="Arial"/>
                <a:cs typeface="Arial"/>
              </a:defRPr>
            </a:lvl8pPr>
            <a:lvl9pPr>
              <a:defRPr sz="2250" b="0">
                <a:solidFill>
                  <a:srgbClr val="182A3A"/>
                </a:solidFill>
                <a:latin typeface="Arial"/>
                <a:ea typeface="Arial"/>
                <a:cs typeface="Arial"/>
              </a:defRPr>
            </a:lvl9pPr>
          </a:lstStyle>
          <a:p>
            <a:pPr>
              <a:defRPr sz="2250" b="0">
                <a:solidFill>
                  <a:srgbClr val="182A3A"/>
                </a:solidFill>
                <a:latin typeface="Arial"/>
                <a:ea typeface="Arial"/>
                <a:cs typeface="Arial"/>
              </a:defRPr>
            </a:pPr>
            <a:r>
              <a:rPr sz="2250" b="0">
                <a:solidFill>
                  <a:srgbClr val="182A3A"/>
                </a:solidFill>
                <a:latin typeface="Arial"/>
                <a:ea typeface="Arial"/>
                <a:cs typeface="Arial"/>
              </a:rPr>
              <a:t>Outsourcing caused redundancies in Europe and the US. Management acknowledged uncertainty during the changes.</a:t>
            </a:r>
          </a:p>
        </p:txBody>
      </p:sp>
      <p:sp>
        <p:nvSpPr>
          <p:cNvPr id="6" name="Rectangle 5">
            <a:extLst>
              <a:ext uri="{FF2B5EF4-FFF2-40B4-BE49-F238E27FC236}">
                <a16:creationId xmlns:a16="http://schemas.microsoft.com/office/drawing/2014/main" id="{1843D709-3CE9-41E7-972B-D22E330DD261}"/>
              </a:ext>
            </a:extLst>
          </p:cNvPr>
          <p:cNvSpPr>
            <a:spLocks noGrp="1"/>
          </p:cNvSpPr>
          <p:nvPr/>
        </p:nvSpPr>
        <p:spPr>
          <a:xfrm>
            <a:off x="6334125" y="1647825"/>
            <a:ext cx="5143500" cy="476250"/>
          </a:xfrm>
          <a:prstGeom prst="rect">
            <a:avLst/>
          </a:prstGeom>
          <a:noFill/>
          <a:ln w="0">
            <a:noFill/>
            <a:prstDash val="solid"/>
          </a:ln>
        </p:spPr>
        <p:txBody>
          <a:bodyPr wrap="square" lIns="0" tIns="0" rIns="0" bIns="0" anchor="t">
            <a:noAutofit/>
          </a:bodyPr>
          <a:lstStyle>
            <a:defPPr>
              <a:defRPr sz="2325" b="1">
                <a:solidFill>
                  <a:srgbClr val="182A3A"/>
                </a:solidFill>
                <a:latin typeface="Arial"/>
                <a:ea typeface="Arial"/>
                <a:cs typeface="Arial"/>
              </a:defRPr>
            </a:defPPr>
            <a:lvl1pPr>
              <a:defRPr sz="2325" b="1">
                <a:solidFill>
                  <a:srgbClr val="182A3A"/>
                </a:solidFill>
                <a:latin typeface="Arial"/>
                <a:ea typeface="Arial"/>
                <a:cs typeface="Arial"/>
              </a:defRPr>
            </a:lvl1pPr>
            <a:lvl2pPr>
              <a:defRPr sz="2325" b="1">
                <a:solidFill>
                  <a:srgbClr val="182A3A"/>
                </a:solidFill>
                <a:latin typeface="Arial"/>
                <a:ea typeface="Arial"/>
                <a:cs typeface="Arial"/>
              </a:defRPr>
            </a:lvl2pPr>
            <a:lvl3pPr>
              <a:defRPr sz="2325" b="1">
                <a:solidFill>
                  <a:srgbClr val="182A3A"/>
                </a:solidFill>
                <a:latin typeface="Arial"/>
                <a:ea typeface="Arial"/>
                <a:cs typeface="Arial"/>
              </a:defRPr>
            </a:lvl3pPr>
            <a:lvl4pPr>
              <a:defRPr sz="2325" b="1">
                <a:solidFill>
                  <a:srgbClr val="182A3A"/>
                </a:solidFill>
                <a:latin typeface="Arial"/>
                <a:ea typeface="Arial"/>
                <a:cs typeface="Arial"/>
              </a:defRPr>
            </a:lvl4pPr>
            <a:lvl5pPr>
              <a:defRPr sz="2325" b="1">
                <a:solidFill>
                  <a:srgbClr val="182A3A"/>
                </a:solidFill>
                <a:latin typeface="Arial"/>
                <a:ea typeface="Arial"/>
                <a:cs typeface="Arial"/>
              </a:defRPr>
            </a:lvl5pPr>
            <a:lvl6pPr>
              <a:defRPr sz="2325" b="1">
                <a:solidFill>
                  <a:srgbClr val="182A3A"/>
                </a:solidFill>
                <a:latin typeface="Arial"/>
                <a:ea typeface="Arial"/>
                <a:cs typeface="Arial"/>
              </a:defRPr>
            </a:lvl6pPr>
            <a:lvl7pPr>
              <a:defRPr sz="2325" b="1">
                <a:solidFill>
                  <a:srgbClr val="182A3A"/>
                </a:solidFill>
                <a:latin typeface="Arial"/>
                <a:ea typeface="Arial"/>
                <a:cs typeface="Arial"/>
              </a:defRPr>
            </a:lvl7pPr>
            <a:lvl8pPr>
              <a:defRPr sz="2325" b="1">
                <a:solidFill>
                  <a:srgbClr val="182A3A"/>
                </a:solidFill>
                <a:latin typeface="Arial"/>
                <a:ea typeface="Arial"/>
                <a:cs typeface="Arial"/>
              </a:defRPr>
            </a:lvl8pPr>
            <a:lvl9pPr>
              <a:defRPr sz="2325" b="1">
                <a:solidFill>
                  <a:srgbClr val="182A3A"/>
                </a:solidFill>
                <a:latin typeface="Arial"/>
                <a:ea typeface="Arial"/>
                <a:cs typeface="Arial"/>
              </a:defRPr>
            </a:lvl9pPr>
          </a:lstStyle>
          <a:p>
            <a:pPr>
              <a:defRPr sz="2325" b="1">
                <a:solidFill>
                  <a:srgbClr val="182A3A"/>
                </a:solidFill>
                <a:latin typeface="Arial"/>
                <a:ea typeface="Arial"/>
                <a:cs typeface="Arial"/>
              </a:defRPr>
            </a:pPr>
            <a:r>
              <a:rPr sz="2325" b="1">
                <a:solidFill>
                  <a:srgbClr val="182A3A"/>
                </a:solidFill>
                <a:latin typeface="Arial"/>
                <a:ea typeface="Arial"/>
                <a:cs typeface="Arial"/>
              </a:rPr>
              <a:t>Support during recovery</a:t>
            </a:r>
          </a:p>
        </p:txBody>
      </p:sp>
      <p:sp>
        <p:nvSpPr>
          <p:cNvPr id="7" name="Rectangle 6">
            <a:extLst>
              <a:ext uri="{FF2B5EF4-FFF2-40B4-BE49-F238E27FC236}">
                <a16:creationId xmlns:a16="http://schemas.microsoft.com/office/drawing/2014/main" id="{769A1447-E1D1-4934-9472-49CF44A8AA2D}"/>
              </a:ext>
            </a:extLst>
          </p:cNvPr>
          <p:cNvSpPr>
            <a:spLocks noGrp="1"/>
          </p:cNvSpPr>
          <p:nvPr/>
        </p:nvSpPr>
        <p:spPr>
          <a:xfrm>
            <a:off x="6334125" y="2409825"/>
            <a:ext cx="5095875" cy="1428750"/>
          </a:xfrm>
          <a:prstGeom prst="rect">
            <a:avLst/>
          </a:prstGeom>
          <a:noFill/>
          <a:ln w="0">
            <a:noFill/>
            <a:prstDash val="solid"/>
          </a:ln>
        </p:spPr>
        <p:txBody>
          <a:bodyPr wrap="square" lIns="0" tIns="0" rIns="0" bIns="0" anchor="t">
            <a:noAutofit/>
          </a:bodyPr>
          <a:lstStyle>
            <a:defPPr>
              <a:defRPr sz="2250" b="0">
                <a:solidFill>
                  <a:srgbClr val="182A3A"/>
                </a:solidFill>
                <a:latin typeface="Arial"/>
                <a:ea typeface="Arial"/>
                <a:cs typeface="Arial"/>
              </a:defRPr>
            </a:defPPr>
            <a:lvl1pPr>
              <a:defRPr sz="2250" b="0">
                <a:solidFill>
                  <a:srgbClr val="182A3A"/>
                </a:solidFill>
                <a:latin typeface="Arial"/>
                <a:ea typeface="Arial"/>
                <a:cs typeface="Arial"/>
              </a:defRPr>
            </a:lvl1pPr>
            <a:lvl2pPr>
              <a:defRPr sz="2250" b="0">
                <a:solidFill>
                  <a:srgbClr val="182A3A"/>
                </a:solidFill>
                <a:latin typeface="Arial"/>
                <a:ea typeface="Arial"/>
                <a:cs typeface="Arial"/>
              </a:defRPr>
            </a:lvl2pPr>
            <a:lvl3pPr>
              <a:defRPr sz="2250" b="0">
                <a:solidFill>
                  <a:srgbClr val="182A3A"/>
                </a:solidFill>
                <a:latin typeface="Arial"/>
                <a:ea typeface="Arial"/>
                <a:cs typeface="Arial"/>
              </a:defRPr>
            </a:lvl3pPr>
            <a:lvl4pPr>
              <a:defRPr sz="2250" b="0">
                <a:solidFill>
                  <a:srgbClr val="182A3A"/>
                </a:solidFill>
                <a:latin typeface="Arial"/>
                <a:ea typeface="Arial"/>
                <a:cs typeface="Arial"/>
              </a:defRPr>
            </a:lvl4pPr>
            <a:lvl5pPr>
              <a:defRPr sz="2250" b="0">
                <a:solidFill>
                  <a:srgbClr val="182A3A"/>
                </a:solidFill>
                <a:latin typeface="Arial"/>
                <a:ea typeface="Arial"/>
                <a:cs typeface="Arial"/>
              </a:defRPr>
            </a:lvl5pPr>
            <a:lvl6pPr>
              <a:defRPr sz="2250" b="0">
                <a:solidFill>
                  <a:srgbClr val="182A3A"/>
                </a:solidFill>
                <a:latin typeface="Arial"/>
                <a:ea typeface="Arial"/>
                <a:cs typeface="Arial"/>
              </a:defRPr>
            </a:lvl6pPr>
            <a:lvl7pPr>
              <a:defRPr sz="2250" b="0">
                <a:solidFill>
                  <a:srgbClr val="182A3A"/>
                </a:solidFill>
                <a:latin typeface="Arial"/>
                <a:ea typeface="Arial"/>
                <a:cs typeface="Arial"/>
              </a:defRPr>
            </a:lvl7pPr>
            <a:lvl8pPr>
              <a:defRPr sz="2250" b="0">
                <a:solidFill>
                  <a:srgbClr val="182A3A"/>
                </a:solidFill>
                <a:latin typeface="Arial"/>
                <a:ea typeface="Arial"/>
                <a:cs typeface="Arial"/>
              </a:defRPr>
            </a:lvl8pPr>
            <a:lvl9pPr>
              <a:defRPr sz="2250" b="0">
                <a:solidFill>
                  <a:srgbClr val="182A3A"/>
                </a:solidFill>
                <a:latin typeface="Arial"/>
                <a:ea typeface="Arial"/>
                <a:cs typeface="Arial"/>
              </a:defRPr>
            </a:lvl9pPr>
          </a:lstStyle>
          <a:p>
            <a:pPr>
              <a:defRPr sz="2250" b="0">
                <a:solidFill>
                  <a:srgbClr val="182A3A"/>
                </a:solidFill>
                <a:latin typeface="Arial"/>
                <a:ea typeface="Arial"/>
                <a:cs typeface="Arial"/>
              </a:defRPr>
            </a:pPr>
            <a:r>
              <a:rPr sz="2250" b="0">
                <a:solidFill>
                  <a:srgbClr val="182A3A"/>
                </a:solidFill>
                <a:latin typeface="Arial"/>
                <a:ea typeface="Arial"/>
                <a:cs typeface="Arial"/>
              </a:rPr>
              <a:t>By 2009, most employees had individual development plans prepared with their managers.</a:t>
            </a:r>
          </a:p>
        </p:txBody>
      </p:sp>
      <p:sp>
        <p:nvSpPr>
          <p:cNvPr id="8" name="Rectangle 7">
            <a:extLst>
              <a:ext uri="{FF2B5EF4-FFF2-40B4-BE49-F238E27FC236}">
                <a16:creationId xmlns:a16="http://schemas.microsoft.com/office/drawing/2014/main" id="{8CE9278B-7AB2-4287-811B-06CC24696FA1}"/>
              </a:ext>
            </a:extLst>
          </p:cNvPr>
          <p:cNvSpPr>
            <a:spLocks noGrp="1"/>
          </p:cNvSpPr>
          <p:nvPr/>
        </p:nvSpPr>
        <p:spPr>
          <a:xfrm>
            <a:off x="609600" y="4286250"/>
            <a:ext cx="10572750" cy="400050"/>
          </a:xfrm>
          <a:prstGeom prst="rect">
            <a:avLst/>
          </a:prstGeom>
          <a:noFill/>
          <a:ln w="0">
            <a:noFill/>
            <a:prstDash val="solid"/>
          </a:ln>
        </p:spPr>
        <p:txBody>
          <a:bodyPr wrap="square" lIns="0" tIns="0" rIns="0" bIns="0" anchor="t">
            <a:noAutofit/>
          </a:bodyPr>
          <a:lstStyle>
            <a:defPPr>
              <a:defRPr sz="2025" b="1">
                <a:solidFill>
                  <a:srgbClr val="B5232B"/>
                </a:solidFill>
                <a:latin typeface="Arial"/>
                <a:ea typeface="Arial"/>
                <a:cs typeface="Arial"/>
              </a:defRPr>
            </a:defPPr>
            <a:lvl1pPr>
              <a:defRPr sz="2025" b="1">
                <a:solidFill>
                  <a:srgbClr val="B5232B"/>
                </a:solidFill>
                <a:latin typeface="Arial"/>
                <a:ea typeface="Arial"/>
                <a:cs typeface="Arial"/>
              </a:defRPr>
            </a:lvl1pPr>
            <a:lvl2pPr>
              <a:defRPr sz="2025" b="1">
                <a:solidFill>
                  <a:srgbClr val="B5232B"/>
                </a:solidFill>
                <a:latin typeface="Arial"/>
                <a:ea typeface="Arial"/>
                <a:cs typeface="Arial"/>
              </a:defRPr>
            </a:lvl2pPr>
            <a:lvl3pPr>
              <a:defRPr sz="2025" b="1">
                <a:solidFill>
                  <a:srgbClr val="B5232B"/>
                </a:solidFill>
                <a:latin typeface="Arial"/>
                <a:ea typeface="Arial"/>
                <a:cs typeface="Arial"/>
              </a:defRPr>
            </a:lvl3pPr>
            <a:lvl4pPr>
              <a:defRPr sz="2025" b="1">
                <a:solidFill>
                  <a:srgbClr val="B5232B"/>
                </a:solidFill>
                <a:latin typeface="Arial"/>
                <a:ea typeface="Arial"/>
                <a:cs typeface="Arial"/>
              </a:defRPr>
            </a:lvl4pPr>
            <a:lvl5pPr>
              <a:defRPr sz="2025" b="1">
                <a:solidFill>
                  <a:srgbClr val="B5232B"/>
                </a:solidFill>
                <a:latin typeface="Arial"/>
                <a:ea typeface="Arial"/>
                <a:cs typeface="Arial"/>
              </a:defRPr>
            </a:lvl5pPr>
            <a:lvl6pPr>
              <a:defRPr sz="2025" b="1">
                <a:solidFill>
                  <a:srgbClr val="B5232B"/>
                </a:solidFill>
                <a:latin typeface="Arial"/>
                <a:ea typeface="Arial"/>
                <a:cs typeface="Arial"/>
              </a:defRPr>
            </a:lvl6pPr>
            <a:lvl7pPr>
              <a:defRPr sz="2025" b="1">
                <a:solidFill>
                  <a:srgbClr val="B5232B"/>
                </a:solidFill>
                <a:latin typeface="Arial"/>
                <a:ea typeface="Arial"/>
                <a:cs typeface="Arial"/>
              </a:defRPr>
            </a:lvl7pPr>
            <a:lvl8pPr>
              <a:defRPr sz="2025" b="1">
                <a:solidFill>
                  <a:srgbClr val="B5232B"/>
                </a:solidFill>
                <a:latin typeface="Arial"/>
                <a:ea typeface="Arial"/>
                <a:cs typeface="Arial"/>
              </a:defRPr>
            </a:lvl8pPr>
            <a:lvl9pPr>
              <a:defRPr sz="2025" b="1">
                <a:solidFill>
                  <a:srgbClr val="B5232B"/>
                </a:solidFill>
                <a:latin typeface="Arial"/>
                <a:ea typeface="Arial"/>
                <a:cs typeface="Arial"/>
              </a:defRPr>
            </a:lvl9pPr>
          </a:lstStyle>
          <a:p>
            <a:pPr>
              <a:defRPr sz="2025" b="1">
                <a:solidFill>
                  <a:srgbClr val="B5232B"/>
                </a:solidFill>
                <a:latin typeface="Arial"/>
                <a:ea typeface="Arial"/>
                <a:cs typeface="Arial"/>
              </a:defRPr>
            </a:pPr>
            <a:r>
              <a:rPr sz="2025" b="1">
                <a:solidFill>
                  <a:srgbClr val="B5232B"/>
                </a:solidFill>
                <a:latin typeface="Arial"/>
                <a:ea typeface="Arial"/>
                <a:cs typeface="Arial"/>
              </a:rPr>
              <a:t>Assessment</a:t>
            </a:r>
          </a:p>
        </p:txBody>
      </p:sp>
      <p:sp>
        <p:nvSpPr>
          <p:cNvPr id="9" name="Rectangle 8">
            <a:extLst>
              <a:ext uri="{FF2B5EF4-FFF2-40B4-BE49-F238E27FC236}">
                <a16:creationId xmlns:a16="http://schemas.microsoft.com/office/drawing/2014/main" id="{D615D17D-0DAC-4285-908F-28208247570B}"/>
              </a:ext>
            </a:extLst>
          </p:cNvPr>
          <p:cNvSpPr>
            <a:spLocks noGrp="1"/>
          </p:cNvSpPr>
          <p:nvPr/>
        </p:nvSpPr>
        <p:spPr>
          <a:xfrm>
            <a:off x="609600" y="4829175"/>
            <a:ext cx="10668000" cy="1095375"/>
          </a:xfrm>
          <a:prstGeom prst="rect">
            <a:avLst/>
          </a:prstGeom>
          <a:noFill/>
          <a:ln w="0">
            <a:noFill/>
            <a:prstDash val="solid"/>
          </a:ln>
        </p:spPr>
        <p:txBody>
          <a:bodyPr wrap="square" lIns="0" tIns="0" rIns="0" bIns="0" anchor="t">
            <a:noAutofit/>
          </a:bodyPr>
          <a:lstStyle>
            <a:defPPr>
              <a:defRPr sz="2250" b="0">
                <a:solidFill>
                  <a:srgbClr val="182A3A"/>
                </a:solidFill>
                <a:latin typeface="Arial"/>
                <a:ea typeface="Arial"/>
                <a:cs typeface="Arial"/>
              </a:defRPr>
            </a:defPPr>
            <a:lvl1pPr>
              <a:defRPr sz="2250" b="0">
                <a:solidFill>
                  <a:srgbClr val="182A3A"/>
                </a:solidFill>
                <a:latin typeface="Arial"/>
                <a:ea typeface="Arial"/>
                <a:cs typeface="Arial"/>
              </a:defRPr>
            </a:lvl1pPr>
            <a:lvl2pPr>
              <a:defRPr sz="2250" b="0">
                <a:solidFill>
                  <a:srgbClr val="182A3A"/>
                </a:solidFill>
                <a:latin typeface="Arial"/>
                <a:ea typeface="Arial"/>
                <a:cs typeface="Arial"/>
              </a:defRPr>
            </a:lvl2pPr>
            <a:lvl3pPr>
              <a:defRPr sz="2250" b="0">
                <a:solidFill>
                  <a:srgbClr val="182A3A"/>
                </a:solidFill>
                <a:latin typeface="Arial"/>
                <a:ea typeface="Arial"/>
                <a:cs typeface="Arial"/>
              </a:defRPr>
            </a:lvl3pPr>
            <a:lvl4pPr>
              <a:defRPr sz="2250" b="0">
                <a:solidFill>
                  <a:srgbClr val="182A3A"/>
                </a:solidFill>
                <a:latin typeface="Arial"/>
                <a:ea typeface="Arial"/>
                <a:cs typeface="Arial"/>
              </a:defRPr>
            </a:lvl4pPr>
            <a:lvl5pPr>
              <a:defRPr sz="2250" b="0">
                <a:solidFill>
                  <a:srgbClr val="182A3A"/>
                </a:solidFill>
                <a:latin typeface="Arial"/>
                <a:ea typeface="Arial"/>
                <a:cs typeface="Arial"/>
              </a:defRPr>
            </a:lvl5pPr>
            <a:lvl6pPr>
              <a:defRPr sz="2250" b="0">
                <a:solidFill>
                  <a:srgbClr val="182A3A"/>
                </a:solidFill>
                <a:latin typeface="Arial"/>
                <a:ea typeface="Arial"/>
                <a:cs typeface="Arial"/>
              </a:defRPr>
            </a:lvl6pPr>
            <a:lvl7pPr>
              <a:defRPr sz="2250" b="0">
                <a:solidFill>
                  <a:srgbClr val="182A3A"/>
                </a:solidFill>
                <a:latin typeface="Arial"/>
                <a:ea typeface="Arial"/>
                <a:cs typeface="Arial"/>
              </a:defRPr>
            </a:lvl7pPr>
            <a:lvl8pPr>
              <a:defRPr sz="2250" b="0">
                <a:solidFill>
                  <a:srgbClr val="182A3A"/>
                </a:solidFill>
                <a:latin typeface="Arial"/>
                <a:ea typeface="Arial"/>
                <a:cs typeface="Arial"/>
              </a:defRPr>
            </a:lvl8pPr>
            <a:lvl9pPr>
              <a:defRPr sz="2250" b="0">
                <a:solidFill>
                  <a:srgbClr val="182A3A"/>
                </a:solidFill>
                <a:latin typeface="Arial"/>
                <a:ea typeface="Arial"/>
                <a:cs typeface="Arial"/>
              </a:defRPr>
            </a:lvl9pPr>
          </a:lstStyle>
          <a:p>
            <a:pPr>
              <a:defRPr sz="2250" b="0">
                <a:solidFill>
                  <a:srgbClr val="182A3A"/>
                </a:solidFill>
                <a:latin typeface="Arial"/>
                <a:ea typeface="Arial"/>
                <a:cs typeface="Arial"/>
              </a:defRPr>
            </a:pPr>
            <a:r>
              <a:rPr sz="2250" b="0">
                <a:solidFill>
                  <a:srgbClr val="182A3A"/>
                </a:solidFill>
                <a:latin typeface="Arial"/>
                <a:ea typeface="Arial"/>
                <a:cs typeface="Arial"/>
              </a:rPr>
              <a:t>Development supports individualised consideration. Redundancies risk lower trust and motivation, although the sources do not measure these effects.</a:t>
            </a:r>
          </a:p>
        </p:txBody>
      </p:sp>
    </p:spTree>
    <p:extLst>
      <p:ext uri="{BB962C8B-B14F-4D97-AF65-F5344CB8AC3E}">
        <p14:creationId xmlns:p14="http://schemas.microsoft.com/office/powerpoint/2010/main" val="565357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1FBA11-60DF-46A3-9492-54B52454E98B}"/>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Organisational performance improved</a:t>
            </a:r>
          </a:p>
        </p:txBody>
      </p:sp>
      <p:sp>
        <p:nvSpPr>
          <p:cNvPr id="2" name="Rectangle 1">
            <a:extLst>
              <a:ext uri="{FF2B5EF4-FFF2-40B4-BE49-F238E27FC236}">
                <a16:creationId xmlns:a16="http://schemas.microsoft.com/office/drawing/2014/main" id="{36B673F6-3D08-416E-8C91-2D3A6E5F244D}"/>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 LEGO Group (2010), p. 8. DKK = Danish kroner.</a:t>
            </a:r>
          </a:p>
        </p:txBody>
      </p:sp>
      <p:sp>
        <p:nvSpPr>
          <p:cNvPr id="3" name="Rectangle 2">
            <a:extLst>
              <a:ext uri="{FF2B5EF4-FFF2-40B4-BE49-F238E27FC236}">
                <a16:creationId xmlns:a16="http://schemas.microsoft.com/office/drawing/2014/main" id="{16E6074F-94B8-43C3-9749-2E9FCBEADC0D}"/>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10</a:t>
            </a:r>
          </a:p>
        </p:txBody>
      </p:sp>
      <p:graphicFrame>
        <p:nvGraphicFramePr>
          <p:cNvPr id="4" name="Chart">
            <a:extLst>
              <a:ext uri="{FF2B5EF4-FFF2-40B4-BE49-F238E27FC236}">
                <a16:creationId xmlns:a16="http://schemas.microsoft.com/office/drawing/2014/main" id="{3C2244D5-D69A-4CAF-A6A4-CC0AFB948D3E}"/>
              </a:ext>
            </a:extLst>
          </p:cNvPr>
          <p:cNvGraphicFramePr/>
          <p:nvPr/>
        </p:nvGraphicFramePr>
        <p:xfrm>
          <a:off x="609600" y="1762125"/>
          <a:ext cx="647700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7FB515C3-247E-4959-90E9-973F23FE9708}"/>
              </a:ext>
            </a:extLst>
          </p:cNvPr>
          <p:cNvSpPr>
            <a:spLocks noGrp="1"/>
          </p:cNvSpPr>
          <p:nvPr/>
        </p:nvSpPr>
        <p:spPr>
          <a:xfrm>
            <a:off x="7715250" y="1809750"/>
            <a:ext cx="3714750" cy="809625"/>
          </a:xfrm>
          <a:prstGeom prst="rect">
            <a:avLst/>
          </a:prstGeom>
          <a:noFill/>
          <a:ln w="0">
            <a:noFill/>
            <a:prstDash val="solid"/>
          </a:ln>
        </p:spPr>
        <p:txBody>
          <a:bodyPr wrap="square" lIns="0" tIns="0" rIns="0" bIns="0" anchor="t">
            <a:noAutofit/>
          </a:bodyPr>
          <a:lstStyle>
            <a:defPPr>
              <a:defRPr sz="4500" b="1">
                <a:solidFill>
                  <a:srgbClr val="B5232B"/>
                </a:solidFill>
                <a:latin typeface="Arial"/>
                <a:ea typeface="Arial"/>
                <a:cs typeface="Arial"/>
              </a:defRPr>
            </a:defPPr>
            <a:lvl1pPr>
              <a:defRPr sz="4500" b="1">
                <a:solidFill>
                  <a:srgbClr val="B5232B"/>
                </a:solidFill>
                <a:latin typeface="Arial"/>
                <a:ea typeface="Arial"/>
                <a:cs typeface="Arial"/>
              </a:defRPr>
            </a:lvl1pPr>
            <a:lvl2pPr>
              <a:defRPr sz="4500" b="1">
                <a:solidFill>
                  <a:srgbClr val="B5232B"/>
                </a:solidFill>
                <a:latin typeface="Arial"/>
                <a:ea typeface="Arial"/>
                <a:cs typeface="Arial"/>
              </a:defRPr>
            </a:lvl2pPr>
            <a:lvl3pPr>
              <a:defRPr sz="4500" b="1">
                <a:solidFill>
                  <a:srgbClr val="B5232B"/>
                </a:solidFill>
                <a:latin typeface="Arial"/>
                <a:ea typeface="Arial"/>
                <a:cs typeface="Arial"/>
              </a:defRPr>
            </a:lvl3pPr>
            <a:lvl4pPr>
              <a:defRPr sz="4500" b="1">
                <a:solidFill>
                  <a:srgbClr val="B5232B"/>
                </a:solidFill>
                <a:latin typeface="Arial"/>
                <a:ea typeface="Arial"/>
                <a:cs typeface="Arial"/>
              </a:defRPr>
            </a:lvl4pPr>
            <a:lvl5pPr>
              <a:defRPr sz="4500" b="1">
                <a:solidFill>
                  <a:srgbClr val="B5232B"/>
                </a:solidFill>
                <a:latin typeface="Arial"/>
                <a:ea typeface="Arial"/>
                <a:cs typeface="Arial"/>
              </a:defRPr>
            </a:lvl5pPr>
            <a:lvl6pPr>
              <a:defRPr sz="4500" b="1">
                <a:solidFill>
                  <a:srgbClr val="B5232B"/>
                </a:solidFill>
                <a:latin typeface="Arial"/>
                <a:ea typeface="Arial"/>
                <a:cs typeface="Arial"/>
              </a:defRPr>
            </a:lvl6pPr>
            <a:lvl7pPr>
              <a:defRPr sz="4500" b="1">
                <a:solidFill>
                  <a:srgbClr val="B5232B"/>
                </a:solidFill>
                <a:latin typeface="Arial"/>
                <a:ea typeface="Arial"/>
                <a:cs typeface="Arial"/>
              </a:defRPr>
            </a:lvl7pPr>
            <a:lvl8pPr>
              <a:defRPr sz="4500" b="1">
                <a:solidFill>
                  <a:srgbClr val="B5232B"/>
                </a:solidFill>
                <a:latin typeface="Arial"/>
                <a:ea typeface="Arial"/>
                <a:cs typeface="Arial"/>
              </a:defRPr>
            </a:lvl8pPr>
            <a:lvl9pPr>
              <a:defRPr sz="4500" b="1">
                <a:solidFill>
                  <a:srgbClr val="B5232B"/>
                </a:solidFill>
                <a:latin typeface="Arial"/>
                <a:ea typeface="Arial"/>
                <a:cs typeface="Arial"/>
              </a:defRPr>
            </a:lvl9pPr>
          </a:lstStyle>
          <a:p>
            <a:pPr>
              <a:defRPr sz="4500" b="1">
                <a:solidFill>
                  <a:srgbClr val="B5232B"/>
                </a:solidFill>
                <a:latin typeface="Arial"/>
                <a:ea typeface="Arial"/>
                <a:cs typeface="Arial"/>
              </a:defRPr>
            </a:pPr>
            <a:r>
              <a:rPr sz="4500" b="1">
                <a:solidFill>
                  <a:srgbClr val="B5232B"/>
                </a:solidFill>
                <a:latin typeface="Arial"/>
                <a:ea typeface="Arial"/>
                <a:cs typeface="Arial"/>
              </a:rPr>
              <a:t>+22.4%</a:t>
            </a:r>
          </a:p>
        </p:txBody>
      </p:sp>
      <p:sp>
        <p:nvSpPr>
          <p:cNvPr id="6" name="Rectangle 5">
            <a:extLst>
              <a:ext uri="{FF2B5EF4-FFF2-40B4-BE49-F238E27FC236}">
                <a16:creationId xmlns:a16="http://schemas.microsoft.com/office/drawing/2014/main" id="{BC8DD82A-6C3A-45EC-AD7A-A335C8EA801F}"/>
              </a:ext>
            </a:extLst>
          </p:cNvPr>
          <p:cNvSpPr>
            <a:spLocks noGrp="1"/>
          </p:cNvSpPr>
          <p:nvPr/>
        </p:nvSpPr>
        <p:spPr>
          <a:xfrm>
            <a:off x="7715250" y="2714625"/>
            <a:ext cx="3714750" cy="571500"/>
          </a:xfrm>
          <a:prstGeom prst="rect">
            <a:avLst/>
          </a:prstGeom>
          <a:noFill/>
          <a:ln w="0">
            <a:noFill/>
            <a:prstDash val="solid"/>
          </a:ln>
        </p:spPr>
        <p:txBody>
          <a:bodyPr wrap="square" lIns="0" tIns="0" rIns="0" bIns="0" anchor="t">
            <a:noAutofit/>
          </a:bodyPr>
          <a:lstStyle>
            <a:defPPr>
              <a:defRPr sz="2025" b="0">
                <a:solidFill>
                  <a:srgbClr val="182A3A"/>
                </a:solidFill>
                <a:latin typeface="Arial"/>
                <a:ea typeface="Arial"/>
                <a:cs typeface="Arial"/>
              </a:defRPr>
            </a:defPPr>
            <a:lvl1pPr>
              <a:defRPr sz="2025" b="0">
                <a:solidFill>
                  <a:srgbClr val="182A3A"/>
                </a:solidFill>
                <a:latin typeface="Arial"/>
                <a:ea typeface="Arial"/>
                <a:cs typeface="Arial"/>
              </a:defRPr>
            </a:lvl1pPr>
            <a:lvl2pPr>
              <a:defRPr sz="2025" b="0">
                <a:solidFill>
                  <a:srgbClr val="182A3A"/>
                </a:solidFill>
                <a:latin typeface="Arial"/>
                <a:ea typeface="Arial"/>
                <a:cs typeface="Arial"/>
              </a:defRPr>
            </a:lvl2pPr>
            <a:lvl3pPr>
              <a:defRPr sz="2025" b="0">
                <a:solidFill>
                  <a:srgbClr val="182A3A"/>
                </a:solidFill>
                <a:latin typeface="Arial"/>
                <a:ea typeface="Arial"/>
                <a:cs typeface="Arial"/>
              </a:defRPr>
            </a:lvl3pPr>
            <a:lvl4pPr>
              <a:defRPr sz="2025" b="0">
                <a:solidFill>
                  <a:srgbClr val="182A3A"/>
                </a:solidFill>
                <a:latin typeface="Arial"/>
                <a:ea typeface="Arial"/>
                <a:cs typeface="Arial"/>
              </a:defRPr>
            </a:lvl4pPr>
            <a:lvl5pPr>
              <a:defRPr sz="2025" b="0">
                <a:solidFill>
                  <a:srgbClr val="182A3A"/>
                </a:solidFill>
                <a:latin typeface="Arial"/>
                <a:ea typeface="Arial"/>
                <a:cs typeface="Arial"/>
              </a:defRPr>
            </a:lvl5pPr>
            <a:lvl6pPr>
              <a:defRPr sz="2025" b="0">
                <a:solidFill>
                  <a:srgbClr val="182A3A"/>
                </a:solidFill>
                <a:latin typeface="Arial"/>
                <a:ea typeface="Arial"/>
                <a:cs typeface="Arial"/>
              </a:defRPr>
            </a:lvl6pPr>
            <a:lvl7pPr>
              <a:defRPr sz="2025" b="0">
                <a:solidFill>
                  <a:srgbClr val="182A3A"/>
                </a:solidFill>
                <a:latin typeface="Arial"/>
                <a:ea typeface="Arial"/>
                <a:cs typeface="Arial"/>
              </a:defRPr>
            </a:lvl7pPr>
            <a:lvl8pPr>
              <a:defRPr sz="2025" b="0">
                <a:solidFill>
                  <a:srgbClr val="182A3A"/>
                </a:solidFill>
                <a:latin typeface="Arial"/>
                <a:ea typeface="Arial"/>
                <a:cs typeface="Arial"/>
              </a:defRPr>
            </a:lvl8pPr>
            <a:lvl9pPr>
              <a:defRPr sz="2025" b="0">
                <a:solidFill>
                  <a:srgbClr val="182A3A"/>
                </a:solidFill>
                <a:latin typeface="Arial"/>
                <a:ea typeface="Arial"/>
                <a:cs typeface="Arial"/>
              </a:defRPr>
            </a:lvl9pPr>
          </a:lstStyle>
          <a:p>
            <a:pPr>
              <a:defRPr sz="2025" b="0">
                <a:solidFill>
                  <a:srgbClr val="182A3A"/>
                </a:solidFill>
                <a:latin typeface="Arial"/>
                <a:ea typeface="Arial"/>
                <a:cs typeface="Arial"/>
              </a:defRPr>
            </a:pPr>
            <a:r>
              <a:rPr sz="2025" b="0">
                <a:solidFill>
                  <a:srgbClr val="182A3A"/>
                </a:solidFill>
                <a:latin typeface="Arial"/>
                <a:ea typeface="Arial"/>
                <a:cs typeface="Arial"/>
              </a:rPr>
              <a:t>Revenue growth in 2009</a:t>
            </a:r>
          </a:p>
        </p:txBody>
      </p:sp>
      <p:sp>
        <p:nvSpPr>
          <p:cNvPr id="7" name="Rectangle 6">
            <a:extLst>
              <a:ext uri="{FF2B5EF4-FFF2-40B4-BE49-F238E27FC236}">
                <a16:creationId xmlns:a16="http://schemas.microsoft.com/office/drawing/2014/main" id="{60A4F56A-2932-4628-ACC0-27023546D4B5}"/>
              </a:ext>
            </a:extLst>
          </p:cNvPr>
          <p:cNvSpPr>
            <a:spLocks noGrp="1"/>
          </p:cNvSpPr>
          <p:nvPr/>
        </p:nvSpPr>
        <p:spPr>
          <a:xfrm>
            <a:off x="7715250" y="3705225"/>
            <a:ext cx="3714750" cy="571500"/>
          </a:xfrm>
          <a:prstGeom prst="rect">
            <a:avLst/>
          </a:prstGeom>
          <a:noFill/>
          <a:ln w="0">
            <a:noFill/>
            <a:prstDash val="solid"/>
          </a:ln>
        </p:spPr>
        <p:txBody>
          <a:bodyPr wrap="square" lIns="0" tIns="0" rIns="0" bIns="0" anchor="t">
            <a:noAutofit/>
          </a:bodyPr>
          <a:lstStyle>
            <a:defPPr>
              <a:defRPr sz="2925" b="1">
                <a:solidFill>
                  <a:srgbClr val="182A3A"/>
                </a:solidFill>
                <a:latin typeface="Arial"/>
                <a:ea typeface="Arial"/>
                <a:cs typeface="Arial"/>
              </a:defRPr>
            </a:defPPr>
            <a:lvl1pPr>
              <a:defRPr sz="2925" b="1">
                <a:solidFill>
                  <a:srgbClr val="182A3A"/>
                </a:solidFill>
                <a:latin typeface="Arial"/>
                <a:ea typeface="Arial"/>
                <a:cs typeface="Arial"/>
              </a:defRPr>
            </a:lvl1pPr>
            <a:lvl2pPr>
              <a:defRPr sz="2925" b="1">
                <a:solidFill>
                  <a:srgbClr val="182A3A"/>
                </a:solidFill>
                <a:latin typeface="Arial"/>
                <a:ea typeface="Arial"/>
                <a:cs typeface="Arial"/>
              </a:defRPr>
            </a:lvl2pPr>
            <a:lvl3pPr>
              <a:defRPr sz="2925" b="1">
                <a:solidFill>
                  <a:srgbClr val="182A3A"/>
                </a:solidFill>
                <a:latin typeface="Arial"/>
                <a:ea typeface="Arial"/>
                <a:cs typeface="Arial"/>
              </a:defRPr>
            </a:lvl3pPr>
            <a:lvl4pPr>
              <a:defRPr sz="2925" b="1">
                <a:solidFill>
                  <a:srgbClr val="182A3A"/>
                </a:solidFill>
                <a:latin typeface="Arial"/>
                <a:ea typeface="Arial"/>
                <a:cs typeface="Arial"/>
              </a:defRPr>
            </a:lvl4pPr>
            <a:lvl5pPr>
              <a:defRPr sz="2925" b="1">
                <a:solidFill>
                  <a:srgbClr val="182A3A"/>
                </a:solidFill>
                <a:latin typeface="Arial"/>
                <a:ea typeface="Arial"/>
                <a:cs typeface="Arial"/>
              </a:defRPr>
            </a:lvl5pPr>
            <a:lvl6pPr>
              <a:defRPr sz="2925" b="1">
                <a:solidFill>
                  <a:srgbClr val="182A3A"/>
                </a:solidFill>
                <a:latin typeface="Arial"/>
                <a:ea typeface="Arial"/>
                <a:cs typeface="Arial"/>
              </a:defRPr>
            </a:lvl6pPr>
            <a:lvl7pPr>
              <a:defRPr sz="2925" b="1">
                <a:solidFill>
                  <a:srgbClr val="182A3A"/>
                </a:solidFill>
                <a:latin typeface="Arial"/>
                <a:ea typeface="Arial"/>
                <a:cs typeface="Arial"/>
              </a:defRPr>
            </a:lvl7pPr>
            <a:lvl8pPr>
              <a:defRPr sz="2925" b="1">
                <a:solidFill>
                  <a:srgbClr val="182A3A"/>
                </a:solidFill>
                <a:latin typeface="Arial"/>
                <a:ea typeface="Arial"/>
                <a:cs typeface="Arial"/>
              </a:defRPr>
            </a:lvl8pPr>
            <a:lvl9pPr>
              <a:defRPr sz="2925" b="1">
                <a:solidFill>
                  <a:srgbClr val="182A3A"/>
                </a:solidFill>
                <a:latin typeface="Arial"/>
                <a:ea typeface="Arial"/>
                <a:cs typeface="Arial"/>
              </a:defRPr>
            </a:lvl9pPr>
          </a:lstStyle>
          <a:p>
            <a:pPr>
              <a:defRPr sz="2925" b="1">
                <a:solidFill>
                  <a:srgbClr val="182A3A"/>
                </a:solidFill>
                <a:latin typeface="Arial"/>
                <a:ea typeface="Arial"/>
                <a:cs typeface="Arial"/>
              </a:defRPr>
            </a:pPr>
            <a:r>
              <a:rPr sz="2925" b="1">
                <a:solidFill>
                  <a:srgbClr val="182A3A"/>
                </a:solidFill>
                <a:latin typeface="Arial"/>
                <a:ea typeface="Arial"/>
                <a:cs typeface="Arial"/>
              </a:rPr>
              <a:t>DKK 2.887bn</a:t>
            </a:r>
          </a:p>
        </p:txBody>
      </p:sp>
      <p:sp>
        <p:nvSpPr>
          <p:cNvPr id="8" name="Rectangle 7">
            <a:extLst>
              <a:ext uri="{FF2B5EF4-FFF2-40B4-BE49-F238E27FC236}">
                <a16:creationId xmlns:a16="http://schemas.microsoft.com/office/drawing/2014/main" id="{FB1B07D5-B276-499B-BD8B-B535DD6B945C}"/>
              </a:ext>
            </a:extLst>
          </p:cNvPr>
          <p:cNvSpPr>
            <a:spLocks noGrp="1"/>
          </p:cNvSpPr>
          <p:nvPr/>
        </p:nvSpPr>
        <p:spPr>
          <a:xfrm>
            <a:off x="7715250" y="4448175"/>
            <a:ext cx="3714750" cy="762000"/>
          </a:xfrm>
          <a:prstGeom prst="rect">
            <a:avLst/>
          </a:prstGeom>
          <a:noFill/>
          <a:ln w="0">
            <a:noFill/>
            <a:prstDash val="solid"/>
          </a:ln>
        </p:spPr>
        <p:txBody>
          <a:bodyPr wrap="square" lIns="0" tIns="0" rIns="0" bIns="0" anchor="t">
            <a:noAutofit/>
          </a:bodyPr>
          <a:lstStyle>
            <a:defPPr>
              <a:defRPr sz="1950" b="0">
                <a:solidFill>
                  <a:srgbClr val="182A3A"/>
                </a:solidFill>
                <a:latin typeface="Arial"/>
                <a:ea typeface="Arial"/>
                <a:cs typeface="Arial"/>
              </a:defRPr>
            </a:defPPr>
            <a:lvl1pPr>
              <a:defRPr sz="1950" b="0">
                <a:solidFill>
                  <a:srgbClr val="182A3A"/>
                </a:solidFill>
                <a:latin typeface="Arial"/>
                <a:ea typeface="Arial"/>
                <a:cs typeface="Arial"/>
              </a:defRPr>
            </a:lvl1pPr>
            <a:lvl2pPr>
              <a:defRPr sz="1950" b="0">
                <a:solidFill>
                  <a:srgbClr val="182A3A"/>
                </a:solidFill>
                <a:latin typeface="Arial"/>
                <a:ea typeface="Arial"/>
                <a:cs typeface="Arial"/>
              </a:defRPr>
            </a:lvl2pPr>
            <a:lvl3pPr>
              <a:defRPr sz="1950" b="0">
                <a:solidFill>
                  <a:srgbClr val="182A3A"/>
                </a:solidFill>
                <a:latin typeface="Arial"/>
                <a:ea typeface="Arial"/>
                <a:cs typeface="Arial"/>
              </a:defRPr>
            </a:lvl3pPr>
            <a:lvl4pPr>
              <a:defRPr sz="1950" b="0">
                <a:solidFill>
                  <a:srgbClr val="182A3A"/>
                </a:solidFill>
                <a:latin typeface="Arial"/>
                <a:ea typeface="Arial"/>
                <a:cs typeface="Arial"/>
              </a:defRPr>
            </a:lvl4pPr>
            <a:lvl5pPr>
              <a:defRPr sz="1950" b="0">
                <a:solidFill>
                  <a:srgbClr val="182A3A"/>
                </a:solidFill>
                <a:latin typeface="Arial"/>
                <a:ea typeface="Arial"/>
                <a:cs typeface="Arial"/>
              </a:defRPr>
            </a:lvl5pPr>
            <a:lvl6pPr>
              <a:defRPr sz="1950" b="0">
                <a:solidFill>
                  <a:srgbClr val="182A3A"/>
                </a:solidFill>
                <a:latin typeface="Arial"/>
                <a:ea typeface="Arial"/>
                <a:cs typeface="Arial"/>
              </a:defRPr>
            </a:lvl6pPr>
            <a:lvl7pPr>
              <a:defRPr sz="1950" b="0">
                <a:solidFill>
                  <a:srgbClr val="182A3A"/>
                </a:solidFill>
                <a:latin typeface="Arial"/>
                <a:ea typeface="Arial"/>
                <a:cs typeface="Arial"/>
              </a:defRPr>
            </a:lvl7pPr>
            <a:lvl8pPr>
              <a:defRPr sz="1950" b="0">
                <a:solidFill>
                  <a:srgbClr val="182A3A"/>
                </a:solidFill>
                <a:latin typeface="Arial"/>
                <a:ea typeface="Arial"/>
                <a:cs typeface="Arial"/>
              </a:defRPr>
            </a:lvl8pPr>
            <a:lvl9pPr>
              <a:defRPr sz="1950" b="0">
                <a:solidFill>
                  <a:srgbClr val="182A3A"/>
                </a:solidFill>
                <a:latin typeface="Arial"/>
                <a:ea typeface="Arial"/>
                <a:cs typeface="Arial"/>
              </a:defRPr>
            </a:lvl9pPr>
          </a:lstStyle>
          <a:p>
            <a:pPr>
              <a:defRPr sz="1950" b="0">
                <a:solidFill>
                  <a:srgbClr val="182A3A"/>
                </a:solidFill>
                <a:latin typeface="Arial"/>
                <a:ea typeface="Arial"/>
                <a:cs typeface="Arial"/>
              </a:defRPr>
            </a:pPr>
            <a:r>
              <a:rPr sz="1950" b="0">
                <a:solidFill>
                  <a:srgbClr val="182A3A"/>
                </a:solidFill>
                <a:latin typeface="Arial"/>
                <a:ea typeface="Arial"/>
                <a:cs typeface="Arial"/>
              </a:rPr>
              <a:t>Profit before tax in 2009</a:t>
            </a:r>
          </a:p>
          <a:p>
            <a:pPr>
              <a:defRPr sz="1950" b="0">
                <a:solidFill>
                  <a:srgbClr val="182A3A"/>
                </a:solidFill>
                <a:latin typeface="Arial"/>
                <a:ea typeface="Arial"/>
                <a:cs typeface="Arial"/>
              </a:defRPr>
            </a:pPr>
            <a:r>
              <a:rPr sz="1950" b="0">
                <a:solidFill>
                  <a:srgbClr val="182A3A"/>
                </a:solidFill>
                <a:latin typeface="Arial"/>
                <a:ea typeface="Arial"/>
                <a:cs typeface="Arial"/>
              </a:rPr>
              <a:t>2008: DKK 1.852bn</a:t>
            </a:r>
          </a:p>
        </p:txBody>
      </p:sp>
      <p:sp>
        <p:nvSpPr>
          <p:cNvPr id="9" name="Rectangle 8">
            <a:extLst>
              <a:ext uri="{FF2B5EF4-FFF2-40B4-BE49-F238E27FC236}">
                <a16:creationId xmlns:a16="http://schemas.microsoft.com/office/drawing/2014/main" id="{960B32B6-274E-4D3F-A074-E7D46EA86058}"/>
              </a:ext>
            </a:extLst>
          </p:cNvPr>
          <p:cNvSpPr>
            <a:spLocks noGrp="1"/>
          </p:cNvSpPr>
          <p:nvPr/>
        </p:nvSpPr>
        <p:spPr>
          <a:xfrm>
            <a:off x="609600" y="5448300"/>
            <a:ext cx="10810875" cy="600075"/>
          </a:xfrm>
          <a:prstGeom prst="rect">
            <a:avLst/>
          </a:prstGeom>
          <a:noFill/>
          <a:ln w="0">
            <a:noFill/>
            <a:prstDash val="solid"/>
          </a:ln>
        </p:spPr>
        <p:txBody>
          <a:bodyPr wrap="square" lIns="0" tIns="0" rIns="0" bIns="0" anchor="t">
            <a:noAutofit/>
          </a:bodyPr>
          <a:lstStyle>
            <a:defPPr>
              <a:defRPr sz="2025" b="1">
                <a:solidFill>
                  <a:srgbClr val="182A3A"/>
                </a:solidFill>
                <a:latin typeface="Arial"/>
                <a:ea typeface="Arial"/>
                <a:cs typeface="Arial"/>
              </a:defRPr>
            </a:defPPr>
            <a:lvl1pPr>
              <a:defRPr sz="2025" b="1">
                <a:solidFill>
                  <a:srgbClr val="182A3A"/>
                </a:solidFill>
                <a:latin typeface="Arial"/>
                <a:ea typeface="Arial"/>
                <a:cs typeface="Arial"/>
              </a:defRPr>
            </a:lvl1pPr>
            <a:lvl2pPr>
              <a:defRPr sz="2025" b="1">
                <a:solidFill>
                  <a:srgbClr val="182A3A"/>
                </a:solidFill>
                <a:latin typeface="Arial"/>
                <a:ea typeface="Arial"/>
                <a:cs typeface="Arial"/>
              </a:defRPr>
            </a:lvl2pPr>
            <a:lvl3pPr>
              <a:defRPr sz="2025" b="1">
                <a:solidFill>
                  <a:srgbClr val="182A3A"/>
                </a:solidFill>
                <a:latin typeface="Arial"/>
                <a:ea typeface="Arial"/>
                <a:cs typeface="Arial"/>
              </a:defRPr>
            </a:lvl3pPr>
            <a:lvl4pPr>
              <a:defRPr sz="2025" b="1">
                <a:solidFill>
                  <a:srgbClr val="182A3A"/>
                </a:solidFill>
                <a:latin typeface="Arial"/>
                <a:ea typeface="Arial"/>
                <a:cs typeface="Arial"/>
              </a:defRPr>
            </a:lvl4pPr>
            <a:lvl5pPr>
              <a:defRPr sz="2025" b="1">
                <a:solidFill>
                  <a:srgbClr val="182A3A"/>
                </a:solidFill>
                <a:latin typeface="Arial"/>
                <a:ea typeface="Arial"/>
                <a:cs typeface="Arial"/>
              </a:defRPr>
            </a:lvl5pPr>
            <a:lvl6pPr>
              <a:defRPr sz="2025" b="1">
                <a:solidFill>
                  <a:srgbClr val="182A3A"/>
                </a:solidFill>
                <a:latin typeface="Arial"/>
                <a:ea typeface="Arial"/>
                <a:cs typeface="Arial"/>
              </a:defRPr>
            </a:lvl6pPr>
            <a:lvl7pPr>
              <a:defRPr sz="2025" b="1">
                <a:solidFill>
                  <a:srgbClr val="182A3A"/>
                </a:solidFill>
                <a:latin typeface="Arial"/>
                <a:ea typeface="Arial"/>
                <a:cs typeface="Arial"/>
              </a:defRPr>
            </a:lvl7pPr>
            <a:lvl8pPr>
              <a:defRPr sz="2025" b="1">
                <a:solidFill>
                  <a:srgbClr val="182A3A"/>
                </a:solidFill>
                <a:latin typeface="Arial"/>
                <a:ea typeface="Arial"/>
                <a:cs typeface="Arial"/>
              </a:defRPr>
            </a:lvl8pPr>
            <a:lvl9pPr>
              <a:defRPr sz="2025" b="1">
                <a:solidFill>
                  <a:srgbClr val="182A3A"/>
                </a:solidFill>
                <a:latin typeface="Arial"/>
                <a:ea typeface="Arial"/>
                <a:cs typeface="Arial"/>
              </a:defRPr>
            </a:lvl9pPr>
          </a:lstStyle>
          <a:p>
            <a:pPr>
              <a:defRPr sz="2025" b="1">
                <a:solidFill>
                  <a:srgbClr val="182A3A"/>
                </a:solidFill>
                <a:latin typeface="Arial"/>
                <a:ea typeface="Arial"/>
                <a:cs typeface="Arial"/>
              </a:defRPr>
            </a:pPr>
            <a:r>
              <a:rPr sz="2025" b="1">
                <a:solidFill>
                  <a:srgbClr val="182A3A"/>
                </a:solidFill>
                <a:latin typeface="Arial"/>
                <a:ea typeface="Arial"/>
                <a:cs typeface="Arial"/>
              </a:rPr>
              <a:t>These results support the recovery argument. Products, teams and market demand also influenced performance.</a:t>
            </a:r>
          </a:p>
        </p:txBody>
      </p:sp>
    </p:spTree>
    <p:extLst>
      <p:ext uri="{BB962C8B-B14F-4D97-AF65-F5344CB8AC3E}">
        <p14:creationId xmlns:p14="http://schemas.microsoft.com/office/powerpoint/2010/main" val="915236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546A681-BCFF-4798-8A08-1325F7CBB647}"/>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Could a different approach have worked better?</a:t>
            </a:r>
          </a:p>
        </p:txBody>
      </p:sp>
      <p:sp>
        <p:nvSpPr>
          <p:cNvPr id="2" name="Rectangle 1">
            <a:extLst>
              <a:ext uri="{FF2B5EF4-FFF2-40B4-BE49-F238E27FC236}">
                <a16:creationId xmlns:a16="http://schemas.microsoft.com/office/drawing/2014/main" id="{39995E05-0703-4790-871C-4085CC10D1DD}"/>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r>
              <a:rPr sz="1200" b="0">
                <a:solidFill>
                  <a:srgbClr val="53616D"/>
                </a:solidFill>
                <a:latin typeface="Arial"/>
                <a:ea typeface="Arial"/>
                <a:cs typeface="Arial"/>
              </a:rPr>
              <a:t>Sources: Vroom and Jago (2007). LEGO Group (n.d.a). Larsen, Pedersen and Slepniov (2010).</a:t>
            </a:r>
          </a:p>
        </p:txBody>
      </p:sp>
      <p:sp>
        <p:nvSpPr>
          <p:cNvPr id="3" name="Rectangle 2">
            <a:extLst>
              <a:ext uri="{FF2B5EF4-FFF2-40B4-BE49-F238E27FC236}">
                <a16:creationId xmlns:a16="http://schemas.microsoft.com/office/drawing/2014/main" id="{E3D692E1-EFF6-4F41-A7A7-779823A7B4A0}"/>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11</a:t>
            </a:r>
          </a:p>
        </p:txBody>
      </p:sp>
      <p:sp>
        <p:nvSpPr>
          <p:cNvPr id="4" name="Rectangle 3">
            <a:extLst>
              <a:ext uri="{FF2B5EF4-FFF2-40B4-BE49-F238E27FC236}">
                <a16:creationId xmlns:a16="http://schemas.microsoft.com/office/drawing/2014/main" id="{409D01E8-875F-40A7-90C3-799129E8D6D5}"/>
              </a:ext>
            </a:extLst>
          </p:cNvPr>
          <p:cNvSpPr>
            <a:spLocks noGrp="1"/>
          </p:cNvSpPr>
          <p:nvPr/>
        </p:nvSpPr>
        <p:spPr>
          <a:xfrm>
            <a:off x="609600" y="1543050"/>
            <a:ext cx="10858500" cy="809625"/>
          </a:xfrm>
          <a:prstGeom prst="rect">
            <a:avLst/>
          </a:prstGeom>
          <a:noFill/>
          <a:ln w="0">
            <a:noFill/>
            <a:prstDash val="solid"/>
          </a:ln>
        </p:spPr>
        <p:txBody>
          <a:bodyPr wrap="square" lIns="0" tIns="0" rIns="0" bIns="0" anchor="t">
            <a:noAutofit/>
          </a:bodyPr>
          <a:lstStyle>
            <a:defPPr>
              <a:defRPr sz="2625" b="1">
                <a:solidFill>
                  <a:srgbClr val="182A3A"/>
                </a:solidFill>
                <a:latin typeface="Arial"/>
                <a:ea typeface="Arial"/>
                <a:cs typeface="Arial"/>
              </a:defRPr>
            </a:defPPr>
            <a:lvl1pPr>
              <a:defRPr sz="2625" b="1">
                <a:solidFill>
                  <a:srgbClr val="182A3A"/>
                </a:solidFill>
                <a:latin typeface="Arial"/>
                <a:ea typeface="Arial"/>
                <a:cs typeface="Arial"/>
              </a:defRPr>
            </a:lvl1pPr>
            <a:lvl2pPr>
              <a:defRPr sz="2625" b="1">
                <a:solidFill>
                  <a:srgbClr val="182A3A"/>
                </a:solidFill>
                <a:latin typeface="Arial"/>
                <a:ea typeface="Arial"/>
                <a:cs typeface="Arial"/>
              </a:defRPr>
            </a:lvl2pPr>
            <a:lvl3pPr>
              <a:defRPr sz="2625" b="1">
                <a:solidFill>
                  <a:srgbClr val="182A3A"/>
                </a:solidFill>
                <a:latin typeface="Arial"/>
                <a:ea typeface="Arial"/>
                <a:cs typeface="Arial"/>
              </a:defRPr>
            </a:lvl3pPr>
            <a:lvl4pPr>
              <a:defRPr sz="2625" b="1">
                <a:solidFill>
                  <a:srgbClr val="182A3A"/>
                </a:solidFill>
                <a:latin typeface="Arial"/>
                <a:ea typeface="Arial"/>
                <a:cs typeface="Arial"/>
              </a:defRPr>
            </a:lvl4pPr>
            <a:lvl5pPr>
              <a:defRPr sz="2625" b="1">
                <a:solidFill>
                  <a:srgbClr val="182A3A"/>
                </a:solidFill>
                <a:latin typeface="Arial"/>
                <a:ea typeface="Arial"/>
                <a:cs typeface="Arial"/>
              </a:defRPr>
            </a:lvl5pPr>
            <a:lvl6pPr>
              <a:defRPr sz="2625" b="1">
                <a:solidFill>
                  <a:srgbClr val="182A3A"/>
                </a:solidFill>
                <a:latin typeface="Arial"/>
                <a:ea typeface="Arial"/>
                <a:cs typeface="Arial"/>
              </a:defRPr>
            </a:lvl6pPr>
            <a:lvl7pPr>
              <a:defRPr sz="2625" b="1">
                <a:solidFill>
                  <a:srgbClr val="182A3A"/>
                </a:solidFill>
                <a:latin typeface="Arial"/>
                <a:ea typeface="Arial"/>
                <a:cs typeface="Arial"/>
              </a:defRPr>
            </a:lvl7pPr>
            <a:lvl8pPr>
              <a:defRPr sz="2625" b="1">
                <a:solidFill>
                  <a:srgbClr val="182A3A"/>
                </a:solidFill>
                <a:latin typeface="Arial"/>
                <a:ea typeface="Arial"/>
                <a:cs typeface="Arial"/>
              </a:defRPr>
            </a:lvl8pPr>
            <a:lvl9pPr>
              <a:defRPr sz="2625" b="1">
                <a:solidFill>
                  <a:srgbClr val="182A3A"/>
                </a:solidFill>
                <a:latin typeface="Arial"/>
                <a:ea typeface="Arial"/>
                <a:cs typeface="Arial"/>
              </a:defRPr>
            </a:lvl9pPr>
          </a:lstStyle>
          <a:p>
            <a:pPr>
              <a:defRPr sz="2625" b="1">
                <a:solidFill>
                  <a:srgbClr val="182A3A"/>
                </a:solidFill>
                <a:latin typeface="Arial"/>
                <a:ea typeface="Arial"/>
                <a:cs typeface="Arial"/>
              </a:defRPr>
            </a:pPr>
            <a:r>
              <a:rPr sz="2625" b="1">
                <a:solidFill>
                  <a:srgbClr val="182A3A"/>
                </a:solidFill>
                <a:latin typeface="Arial"/>
                <a:ea typeface="Arial"/>
                <a:cs typeface="Arial"/>
              </a:rPr>
              <a:t>A more consultative approach to production decisions</a:t>
            </a:r>
          </a:p>
        </p:txBody>
      </p:sp>
      <p:sp>
        <p:nvSpPr>
          <p:cNvPr id="5" name="Rectangle 4">
            <a:extLst>
              <a:ext uri="{FF2B5EF4-FFF2-40B4-BE49-F238E27FC236}">
                <a16:creationId xmlns:a16="http://schemas.microsoft.com/office/drawing/2014/main" id="{FB6BB0F7-1C5D-4F20-8828-C7C51A82A992}"/>
              </a:ext>
            </a:extLst>
          </p:cNvPr>
          <p:cNvSpPr>
            <a:spLocks noGrp="1"/>
          </p:cNvSpPr>
          <p:nvPr/>
        </p:nvSpPr>
        <p:spPr>
          <a:xfrm>
            <a:off x="609600" y="2743200"/>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Proposed change</a:t>
            </a:r>
          </a:p>
        </p:txBody>
      </p:sp>
      <p:sp>
        <p:nvSpPr>
          <p:cNvPr id="6" name="Rectangle 5">
            <a:extLst>
              <a:ext uri="{FF2B5EF4-FFF2-40B4-BE49-F238E27FC236}">
                <a16:creationId xmlns:a16="http://schemas.microsoft.com/office/drawing/2014/main" id="{DB580B20-B342-4868-9B18-1EE528D342F9}"/>
              </a:ext>
            </a:extLst>
          </p:cNvPr>
          <p:cNvSpPr>
            <a:spLocks noGrp="1"/>
          </p:cNvSpPr>
          <p:nvPr/>
        </p:nvSpPr>
        <p:spPr>
          <a:xfrm>
            <a:off x="3143250" y="2743200"/>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Involve production specialists before major transfers. Pilot a smaller volume and review service quality before expansion.</a:t>
            </a:r>
          </a:p>
        </p:txBody>
      </p:sp>
      <p:sp>
        <p:nvSpPr>
          <p:cNvPr id="7" name="Rectangle 6">
            <a:extLst>
              <a:ext uri="{FF2B5EF4-FFF2-40B4-BE49-F238E27FC236}">
                <a16:creationId xmlns:a16="http://schemas.microsoft.com/office/drawing/2014/main" id="{AB080127-4C5E-4F63-8C3E-5529AF8BD577}"/>
              </a:ext>
            </a:extLst>
          </p:cNvPr>
          <p:cNvSpPr>
            <a:spLocks noGrp="1"/>
          </p:cNvSpPr>
          <p:nvPr/>
        </p:nvSpPr>
        <p:spPr>
          <a:xfrm>
            <a:off x="609600" y="4114800"/>
            <a:ext cx="2381250" cy="419100"/>
          </a:xfrm>
          <a:prstGeom prst="rect">
            <a:avLst/>
          </a:prstGeom>
          <a:noFill/>
          <a:ln w="0">
            <a:noFill/>
            <a:prstDash val="solid"/>
          </a:ln>
        </p:spPr>
        <p:txBody>
          <a:bodyPr wrap="square" lIns="0" tIns="0" rIns="0" bIns="0" anchor="t">
            <a:noAutofit/>
          </a:bodyPr>
          <a:lstStyle>
            <a:defPPr>
              <a:defRPr sz="1875" b="1">
                <a:solidFill>
                  <a:srgbClr val="B5232B"/>
                </a:solidFill>
                <a:latin typeface="Arial"/>
                <a:ea typeface="Arial"/>
                <a:cs typeface="Arial"/>
              </a:defRPr>
            </a:defPPr>
            <a:lvl1pPr>
              <a:defRPr sz="1875" b="1">
                <a:solidFill>
                  <a:srgbClr val="B5232B"/>
                </a:solidFill>
                <a:latin typeface="Arial"/>
                <a:ea typeface="Arial"/>
                <a:cs typeface="Arial"/>
              </a:defRPr>
            </a:lvl1pPr>
            <a:lvl2pPr>
              <a:defRPr sz="1875" b="1">
                <a:solidFill>
                  <a:srgbClr val="B5232B"/>
                </a:solidFill>
                <a:latin typeface="Arial"/>
                <a:ea typeface="Arial"/>
                <a:cs typeface="Arial"/>
              </a:defRPr>
            </a:lvl2pPr>
            <a:lvl3pPr>
              <a:defRPr sz="1875" b="1">
                <a:solidFill>
                  <a:srgbClr val="B5232B"/>
                </a:solidFill>
                <a:latin typeface="Arial"/>
                <a:ea typeface="Arial"/>
                <a:cs typeface="Arial"/>
              </a:defRPr>
            </a:lvl3pPr>
            <a:lvl4pPr>
              <a:defRPr sz="1875" b="1">
                <a:solidFill>
                  <a:srgbClr val="B5232B"/>
                </a:solidFill>
                <a:latin typeface="Arial"/>
                <a:ea typeface="Arial"/>
                <a:cs typeface="Arial"/>
              </a:defRPr>
            </a:lvl4pPr>
            <a:lvl5pPr>
              <a:defRPr sz="1875" b="1">
                <a:solidFill>
                  <a:srgbClr val="B5232B"/>
                </a:solidFill>
                <a:latin typeface="Arial"/>
                <a:ea typeface="Arial"/>
                <a:cs typeface="Arial"/>
              </a:defRPr>
            </a:lvl5pPr>
            <a:lvl6pPr>
              <a:defRPr sz="1875" b="1">
                <a:solidFill>
                  <a:srgbClr val="B5232B"/>
                </a:solidFill>
                <a:latin typeface="Arial"/>
                <a:ea typeface="Arial"/>
                <a:cs typeface="Arial"/>
              </a:defRPr>
            </a:lvl6pPr>
            <a:lvl7pPr>
              <a:defRPr sz="1875" b="1">
                <a:solidFill>
                  <a:srgbClr val="B5232B"/>
                </a:solidFill>
                <a:latin typeface="Arial"/>
                <a:ea typeface="Arial"/>
                <a:cs typeface="Arial"/>
              </a:defRPr>
            </a:lvl7pPr>
            <a:lvl8pPr>
              <a:defRPr sz="1875" b="1">
                <a:solidFill>
                  <a:srgbClr val="B5232B"/>
                </a:solidFill>
                <a:latin typeface="Arial"/>
                <a:ea typeface="Arial"/>
                <a:cs typeface="Arial"/>
              </a:defRPr>
            </a:lvl8pPr>
            <a:lvl9pPr>
              <a:defRPr sz="1875" b="1">
                <a:solidFill>
                  <a:srgbClr val="B5232B"/>
                </a:solidFill>
                <a:latin typeface="Arial"/>
                <a:ea typeface="Arial"/>
                <a:cs typeface="Arial"/>
              </a:defRPr>
            </a:lvl9pPr>
          </a:lstStyle>
          <a:p>
            <a:pPr>
              <a:defRPr sz="1875" b="1">
                <a:solidFill>
                  <a:srgbClr val="B5232B"/>
                </a:solidFill>
                <a:latin typeface="Arial"/>
                <a:ea typeface="Arial"/>
                <a:cs typeface="Arial"/>
              </a:defRPr>
            </a:pPr>
            <a:r>
              <a:rPr sz="1875" b="1">
                <a:solidFill>
                  <a:srgbClr val="B5232B"/>
                </a:solidFill>
                <a:latin typeface="Arial"/>
                <a:ea typeface="Arial"/>
                <a:cs typeface="Arial"/>
              </a:rPr>
              <a:t>Potential benefit</a:t>
            </a:r>
          </a:p>
        </p:txBody>
      </p:sp>
      <p:sp>
        <p:nvSpPr>
          <p:cNvPr id="8" name="Rectangle 7">
            <a:extLst>
              <a:ext uri="{FF2B5EF4-FFF2-40B4-BE49-F238E27FC236}">
                <a16:creationId xmlns:a16="http://schemas.microsoft.com/office/drawing/2014/main" id="{B77F11A4-9E07-46B2-ADB2-3CBC0C41DE0D}"/>
              </a:ext>
            </a:extLst>
          </p:cNvPr>
          <p:cNvSpPr>
            <a:spLocks noGrp="1"/>
          </p:cNvSpPr>
          <p:nvPr/>
        </p:nvSpPr>
        <p:spPr>
          <a:xfrm>
            <a:off x="3143250" y="4114800"/>
            <a:ext cx="8229600" cy="1028700"/>
          </a:xfrm>
          <a:prstGeom prst="rect">
            <a:avLst/>
          </a:prstGeom>
          <a:noFill/>
          <a:ln w="0">
            <a:noFill/>
            <a:prstDash val="solid"/>
          </a:ln>
        </p:spPr>
        <p:txBody>
          <a:bodyPr wrap="square" lIns="0" tIns="0" rIns="0" bIns="0" anchor="t">
            <a:noAutofit/>
          </a:bodyPr>
          <a:lstStyle>
            <a:defPPr>
              <a:defRPr sz="2100" b="0">
                <a:solidFill>
                  <a:srgbClr val="182A3A"/>
                </a:solidFill>
                <a:latin typeface="Arial"/>
                <a:ea typeface="Arial"/>
                <a:cs typeface="Arial"/>
              </a:defRPr>
            </a:defPPr>
            <a:lvl1pPr>
              <a:defRPr sz="2100" b="0">
                <a:solidFill>
                  <a:srgbClr val="182A3A"/>
                </a:solidFill>
                <a:latin typeface="Arial"/>
                <a:ea typeface="Arial"/>
                <a:cs typeface="Arial"/>
              </a:defRPr>
            </a:lvl1pPr>
            <a:lvl2pPr>
              <a:defRPr sz="2100" b="0">
                <a:solidFill>
                  <a:srgbClr val="182A3A"/>
                </a:solidFill>
                <a:latin typeface="Arial"/>
                <a:ea typeface="Arial"/>
                <a:cs typeface="Arial"/>
              </a:defRPr>
            </a:lvl2pPr>
            <a:lvl3pPr>
              <a:defRPr sz="2100" b="0">
                <a:solidFill>
                  <a:srgbClr val="182A3A"/>
                </a:solidFill>
                <a:latin typeface="Arial"/>
                <a:ea typeface="Arial"/>
                <a:cs typeface="Arial"/>
              </a:defRPr>
            </a:lvl3pPr>
            <a:lvl4pPr>
              <a:defRPr sz="2100" b="0">
                <a:solidFill>
                  <a:srgbClr val="182A3A"/>
                </a:solidFill>
                <a:latin typeface="Arial"/>
                <a:ea typeface="Arial"/>
                <a:cs typeface="Arial"/>
              </a:defRPr>
            </a:lvl4pPr>
            <a:lvl5pPr>
              <a:defRPr sz="2100" b="0">
                <a:solidFill>
                  <a:srgbClr val="182A3A"/>
                </a:solidFill>
                <a:latin typeface="Arial"/>
                <a:ea typeface="Arial"/>
                <a:cs typeface="Arial"/>
              </a:defRPr>
            </a:lvl5pPr>
            <a:lvl6pPr>
              <a:defRPr sz="2100" b="0">
                <a:solidFill>
                  <a:srgbClr val="182A3A"/>
                </a:solidFill>
                <a:latin typeface="Arial"/>
                <a:ea typeface="Arial"/>
                <a:cs typeface="Arial"/>
              </a:defRPr>
            </a:lvl6pPr>
            <a:lvl7pPr>
              <a:defRPr sz="2100" b="0">
                <a:solidFill>
                  <a:srgbClr val="182A3A"/>
                </a:solidFill>
                <a:latin typeface="Arial"/>
                <a:ea typeface="Arial"/>
                <a:cs typeface="Arial"/>
              </a:defRPr>
            </a:lvl7pPr>
            <a:lvl8pPr>
              <a:defRPr sz="2100" b="0">
                <a:solidFill>
                  <a:srgbClr val="182A3A"/>
                </a:solidFill>
                <a:latin typeface="Arial"/>
                <a:ea typeface="Arial"/>
                <a:cs typeface="Arial"/>
              </a:defRPr>
            </a:lvl8pPr>
            <a:lvl9pPr>
              <a:defRPr sz="2100" b="0">
                <a:solidFill>
                  <a:srgbClr val="182A3A"/>
                </a:solidFill>
                <a:latin typeface="Arial"/>
                <a:ea typeface="Arial"/>
                <a:cs typeface="Arial"/>
              </a:defRPr>
            </a:lvl9pPr>
          </a:lstStyle>
          <a:p>
            <a:pPr>
              <a:defRPr sz="2100" b="0">
                <a:solidFill>
                  <a:srgbClr val="182A3A"/>
                </a:solidFill>
                <a:latin typeface="Arial"/>
                <a:ea typeface="Arial"/>
                <a:cs typeface="Arial"/>
              </a:defRPr>
            </a:pPr>
            <a:r>
              <a:rPr sz="2100" b="0">
                <a:solidFill>
                  <a:srgbClr val="182A3A"/>
                </a:solidFill>
                <a:latin typeface="Arial"/>
                <a:ea typeface="Arial"/>
                <a:cs typeface="Arial"/>
              </a:rPr>
              <a:t>Earlier operational feedback could have identified capacity and flexibility risks, reducing disruption.</a:t>
            </a:r>
          </a:p>
        </p:txBody>
      </p:sp>
      <p:sp>
        <p:nvSpPr>
          <p:cNvPr id="9" name="Rectangle 8">
            <a:extLst>
              <a:ext uri="{FF2B5EF4-FFF2-40B4-BE49-F238E27FC236}">
                <a16:creationId xmlns:a16="http://schemas.microsoft.com/office/drawing/2014/main" id="{CC90924F-CA69-4E76-BA4C-7C11FD93D025}"/>
              </a:ext>
            </a:extLst>
          </p:cNvPr>
          <p:cNvSpPr>
            <a:spLocks noGrp="1"/>
          </p:cNvSpPr>
          <p:nvPr/>
        </p:nvSpPr>
        <p:spPr>
          <a:xfrm>
            <a:off x="609600" y="5438775"/>
            <a:ext cx="10763250" cy="628650"/>
          </a:xfrm>
          <a:prstGeom prst="rect">
            <a:avLst/>
          </a:prstGeom>
          <a:noFill/>
          <a:ln w="0">
            <a:noFill/>
            <a:prstDash val="solid"/>
          </a:ln>
        </p:spPr>
        <p:txBody>
          <a:bodyPr wrap="square" lIns="0" tIns="0" rIns="0" bIns="0" anchor="t">
            <a:noAutofit/>
          </a:bodyPr>
          <a:lstStyle>
            <a:defPPr>
              <a:defRPr sz="2025" b="1">
                <a:solidFill>
                  <a:srgbClr val="B5232B"/>
                </a:solidFill>
                <a:latin typeface="Arial"/>
                <a:ea typeface="Arial"/>
                <a:cs typeface="Arial"/>
              </a:defRPr>
            </a:defPPr>
            <a:lvl1pPr>
              <a:defRPr sz="2025" b="1">
                <a:solidFill>
                  <a:srgbClr val="B5232B"/>
                </a:solidFill>
                <a:latin typeface="Arial"/>
                <a:ea typeface="Arial"/>
                <a:cs typeface="Arial"/>
              </a:defRPr>
            </a:lvl1pPr>
            <a:lvl2pPr>
              <a:defRPr sz="2025" b="1">
                <a:solidFill>
                  <a:srgbClr val="B5232B"/>
                </a:solidFill>
                <a:latin typeface="Arial"/>
                <a:ea typeface="Arial"/>
                <a:cs typeface="Arial"/>
              </a:defRPr>
            </a:lvl2pPr>
            <a:lvl3pPr>
              <a:defRPr sz="2025" b="1">
                <a:solidFill>
                  <a:srgbClr val="B5232B"/>
                </a:solidFill>
                <a:latin typeface="Arial"/>
                <a:ea typeface="Arial"/>
                <a:cs typeface="Arial"/>
              </a:defRPr>
            </a:lvl3pPr>
            <a:lvl4pPr>
              <a:defRPr sz="2025" b="1">
                <a:solidFill>
                  <a:srgbClr val="B5232B"/>
                </a:solidFill>
                <a:latin typeface="Arial"/>
                <a:ea typeface="Arial"/>
                <a:cs typeface="Arial"/>
              </a:defRPr>
            </a:lvl4pPr>
            <a:lvl5pPr>
              <a:defRPr sz="2025" b="1">
                <a:solidFill>
                  <a:srgbClr val="B5232B"/>
                </a:solidFill>
                <a:latin typeface="Arial"/>
                <a:ea typeface="Arial"/>
                <a:cs typeface="Arial"/>
              </a:defRPr>
            </a:lvl5pPr>
            <a:lvl6pPr>
              <a:defRPr sz="2025" b="1">
                <a:solidFill>
                  <a:srgbClr val="B5232B"/>
                </a:solidFill>
                <a:latin typeface="Arial"/>
                <a:ea typeface="Arial"/>
                <a:cs typeface="Arial"/>
              </a:defRPr>
            </a:lvl6pPr>
            <a:lvl7pPr>
              <a:defRPr sz="2025" b="1">
                <a:solidFill>
                  <a:srgbClr val="B5232B"/>
                </a:solidFill>
                <a:latin typeface="Arial"/>
                <a:ea typeface="Arial"/>
                <a:cs typeface="Arial"/>
              </a:defRPr>
            </a:lvl7pPr>
            <a:lvl8pPr>
              <a:defRPr sz="2025" b="1">
                <a:solidFill>
                  <a:srgbClr val="B5232B"/>
                </a:solidFill>
                <a:latin typeface="Arial"/>
                <a:ea typeface="Arial"/>
                <a:cs typeface="Arial"/>
              </a:defRPr>
            </a:lvl8pPr>
            <a:lvl9pPr>
              <a:defRPr sz="2025" b="1">
                <a:solidFill>
                  <a:srgbClr val="B5232B"/>
                </a:solidFill>
                <a:latin typeface="Arial"/>
                <a:ea typeface="Arial"/>
                <a:cs typeface="Arial"/>
              </a:defRPr>
            </a:lvl9pPr>
          </a:lstStyle>
          <a:p>
            <a:pPr>
              <a:defRPr sz="2025" b="1">
                <a:solidFill>
                  <a:srgbClr val="B5232B"/>
                </a:solidFill>
                <a:latin typeface="Arial"/>
                <a:ea typeface="Arial"/>
                <a:cs typeface="Arial"/>
              </a:defRPr>
            </a:pPr>
            <a:r>
              <a:rPr sz="2025" b="1">
                <a:solidFill>
                  <a:srgbClr val="B5232B"/>
                </a:solidFill>
                <a:latin typeface="Arial"/>
                <a:ea typeface="Arial"/>
                <a:cs typeface="Arial"/>
              </a:rPr>
              <a:t>Trade-off: consultation takes time. Keep urgent financial decisions clear, while widening input on complex operational changes.</a:t>
            </a:r>
          </a:p>
        </p:txBody>
      </p:sp>
    </p:spTree>
    <p:extLst>
      <p:ext uri="{BB962C8B-B14F-4D97-AF65-F5344CB8AC3E}">
        <p14:creationId xmlns:p14="http://schemas.microsoft.com/office/powerpoint/2010/main" val="2103467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82A3A"/>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0D84490-7BE7-45A2-909A-EFC0EC3E5DC2}"/>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FFFFFF"/>
                </a:solidFill>
                <a:latin typeface="Arial"/>
                <a:ea typeface="Arial"/>
                <a:cs typeface="Arial"/>
              </a:defRPr>
            </a:defPPr>
            <a:lvl1pPr>
              <a:defRPr sz="3150" b="1">
                <a:solidFill>
                  <a:srgbClr val="FFFFFF"/>
                </a:solidFill>
                <a:latin typeface="Arial"/>
                <a:ea typeface="Arial"/>
                <a:cs typeface="Arial"/>
              </a:defRPr>
            </a:lvl1pPr>
            <a:lvl2pPr>
              <a:defRPr sz="3150" b="1">
                <a:solidFill>
                  <a:srgbClr val="FFFFFF"/>
                </a:solidFill>
                <a:latin typeface="Arial"/>
                <a:ea typeface="Arial"/>
                <a:cs typeface="Arial"/>
              </a:defRPr>
            </a:lvl2pPr>
            <a:lvl3pPr>
              <a:defRPr sz="3150" b="1">
                <a:solidFill>
                  <a:srgbClr val="FFFFFF"/>
                </a:solidFill>
                <a:latin typeface="Arial"/>
                <a:ea typeface="Arial"/>
                <a:cs typeface="Arial"/>
              </a:defRPr>
            </a:lvl3pPr>
            <a:lvl4pPr>
              <a:defRPr sz="3150" b="1">
                <a:solidFill>
                  <a:srgbClr val="FFFFFF"/>
                </a:solidFill>
                <a:latin typeface="Arial"/>
                <a:ea typeface="Arial"/>
                <a:cs typeface="Arial"/>
              </a:defRPr>
            </a:lvl4pPr>
            <a:lvl5pPr>
              <a:defRPr sz="3150" b="1">
                <a:solidFill>
                  <a:srgbClr val="FFFFFF"/>
                </a:solidFill>
                <a:latin typeface="Arial"/>
                <a:ea typeface="Arial"/>
                <a:cs typeface="Arial"/>
              </a:defRPr>
            </a:lvl5pPr>
            <a:lvl6pPr>
              <a:defRPr sz="3150" b="1">
                <a:solidFill>
                  <a:srgbClr val="FFFFFF"/>
                </a:solidFill>
                <a:latin typeface="Arial"/>
                <a:ea typeface="Arial"/>
                <a:cs typeface="Arial"/>
              </a:defRPr>
            </a:lvl6pPr>
            <a:lvl7pPr>
              <a:defRPr sz="3150" b="1">
                <a:solidFill>
                  <a:srgbClr val="FFFFFF"/>
                </a:solidFill>
                <a:latin typeface="Arial"/>
                <a:ea typeface="Arial"/>
                <a:cs typeface="Arial"/>
              </a:defRPr>
            </a:lvl7pPr>
            <a:lvl8pPr>
              <a:defRPr sz="3150" b="1">
                <a:solidFill>
                  <a:srgbClr val="FFFFFF"/>
                </a:solidFill>
                <a:latin typeface="Arial"/>
                <a:ea typeface="Arial"/>
                <a:cs typeface="Arial"/>
              </a:defRPr>
            </a:lvl8pPr>
            <a:lvl9pPr>
              <a:defRPr sz="3150" b="1">
                <a:solidFill>
                  <a:srgbClr val="FFFFFF"/>
                </a:solidFill>
                <a:latin typeface="Arial"/>
                <a:ea typeface="Arial"/>
                <a:cs typeface="Arial"/>
              </a:defRPr>
            </a:lvl9pPr>
          </a:lstStyle>
          <a:p>
            <a:pPr>
              <a:defRPr sz="3150" b="1">
                <a:solidFill>
                  <a:srgbClr val="FFFFFF"/>
                </a:solidFill>
                <a:latin typeface="Arial"/>
                <a:ea typeface="Arial"/>
                <a:cs typeface="Arial"/>
              </a:defRPr>
            </a:pPr>
            <a:r>
              <a:rPr sz="3150" b="1">
                <a:solidFill>
                  <a:srgbClr val="FFFFFF"/>
                </a:solidFill>
                <a:latin typeface="Arial"/>
                <a:ea typeface="Arial"/>
                <a:cs typeface="Arial"/>
              </a:rPr>
              <a:t>Overall judgement</a:t>
            </a:r>
          </a:p>
        </p:txBody>
      </p:sp>
      <p:sp>
        <p:nvSpPr>
          <p:cNvPr id="2" name="Rectangle 1">
            <a:extLst>
              <a:ext uri="{FF2B5EF4-FFF2-40B4-BE49-F238E27FC236}">
                <a16:creationId xmlns:a16="http://schemas.microsoft.com/office/drawing/2014/main" id="{5827DAC8-80DF-430D-973A-48A34152D899}"/>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CFD7DD"/>
                </a:solidFill>
                <a:latin typeface="Arial"/>
                <a:ea typeface="Arial"/>
                <a:cs typeface="Arial"/>
              </a:defRPr>
            </a:defPPr>
            <a:lvl1pPr>
              <a:defRPr sz="1200" b="0">
                <a:solidFill>
                  <a:srgbClr val="CFD7DD"/>
                </a:solidFill>
                <a:latin typeface="Arial"/>
                <a:ea typeface="Arial"/>
                <a:cs typeface="Arial"/>
              </a:defRPr>
            </a:lvl1pPr>
            <a:lvl2pPr>
              <a:defRPr sz="1200" b="0">
                <a:solidFill>
                  <a:srgbClr val="CFD7DD"/>
                </a:solidFill>
                <a:latin typeface="Arial"/>
                <a:ea typeface="Arial"/>
                <a:cs typeface="Arial"/>
              </a:defRPr>
            </a:lvl2pPr>
            <a:lvl3pPr>
              <a:defRPr sz="1200" b="0">
                <a:solidFill>
                  <a:srgbClr val="CFD7DD"/>
                </a:solidFill>
                <a:latin typeface="Arial"/>
                <a:ea typeface="Arial"/>
                <a:cs typeface="Arial"/>
              </a:defRPr>
            </a:lvl3pPr>
            <a:lvl4pPr>
              <a:defRPr sz="1200" b="0">
                <a:solidFill>
                  <a:srgbClr val="CFD7DD"/>
                </a:solidFill>
                <a:latin typeface="Arial"/>
                <a:ea typeface="Arial"/>
                <a:cs typeface="Arial"/>
              </a:defRPr>
            </a:lvl4pPr>
            <a:lvl5pPr>
              <a:defRPr sz="1200" b="0">
                <a:solidFill>
                  <a:srgbClr val="CFD7DD"/>
                </a:solidFill>
                <a:latin typeface="Arial"/>
                <a:ea typeface="Arial"/>
                <a:cs typeface="Arial"/>
              </a:defRPr>
            </a:lvl5pPr>
            <a:lvl6pPr>
              <a:defRPr sz="1200" b="0">
                <a:solidFill>
                  <a:srgbClr val="CFD7DD"/>
                </a:solidFill>
                <a:latin typeface="Arial"/>
                <a:ea typeface="Arial"/>
                <a:cs typeface="Arial"/>
              </a:defRPr>
            </a:lvl6pPr>
            <a:lvl7pPr>
              <a:defRPr sz="1200" b="0">
                <a:solidFill>
                  <a:srgbClr val="CFD7DD"/>
                </a:solidFill>
                <a:latin typeface="Arial"/>
                <a:ea typeface="Arial"/>
                <a:cs typeface="Arial"/>
              </a:defRPr>
            </a:lvl7pPr>
            <a:lvl8pPr>
              <a:defRPr sz="1200" b="0">
                <a:solidFill>
                  <a:srgbClr val="CFD7DD"/>
                </a:solidFill>
                <a:latin typeface="Arial"/>
                <a:ea typeface="Arial"/>
                <a:cs typeface="Arial"/>
              </a:defRPr>
            </a:lvl8pPr>
            <a:lvl9pPr>
              <a:defRPr sz="1200" b="0">
                <a:solidFill>
                  <a:srgbClr val="CFD7DD"/>
                </a:solidFill>
                <a:latin typeface="Arial"/>
                <a:ea typeface="Arial"/>
                <a:cs typeface="Arial"/>
              </a:defRPr>
            </a:lvl9pPr>
          </a:lstStyle>
          <a:p>
            <a:pPr>
              <a:defRPr sz="1200" b="0">
                <a:solidFill>
                  <a:srgbClr val="CFD7DD"/>
                </a:solidFill>
                <a:latin typeface="Arial"/>
                <a:ea typeface="Arial"/>
                <a:cs typeface="Arial"/>
              </a:defRPr>
            </a:pPr>
            <a:r>
              <a:rPr sz="1200" b="0">
                <a:solidFill>
                  <a:srgbClr val="CFD7DD"/>
                </a:solidFill>
                <a:latin typeface="Arial"/>
                <a:ea typeface="Arial"/>
                <a:cs typeface="Arial"/>
              </a:rPr>
              <a:t>Sources: Bass (1990). LEGO Group (2006), (2010), (n.d.a). Vroom and Jago (2007).</a:t>
            </a:r>
          </a:p>
        </p:txBody>
      </p:sp>
      <p:sp>
        <p:nvSpPr>
          <p:cNvPr id="3" name="Rectangle 2">
            <a:extLst>
              <a:ext uri="{FF2B5EF4-FFF2-40B4-BE49-F238E27FC236}">
                <a16:creationId xmlns:a16="http://schemas.microsoft.com/office/drawing/2014/main" id="{934266F2-18AF-42A6-819A-DB2B2E5409DF}"/>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FFFFFF"/>
                </a:solidFill>
                <a:latin typeface="Arial"/>
                <a:ea typeface="Arial"/>
                <a:cs typeface="Arial"/>
              </a:defRPr>
            </a:defPPr>
            <a:lvl1pPr>
              <a:defRPr sz="1275" b="1">
                <a:solidFill>
                  <a:srgbClr val="FFFFFF"/>
                </a:solidFill>
                <a:latin typeface="Arial"/>
                <a:ea typeface="Arial"/>
                <a:cs typeface="Arial"/>
              </a:defRPr>
            </a:lvl1pPr>
            <a:lvl2pPr>
              <a:defRPr sz="1275" b="1">
                <a:solidFill>
                  <a:srgbClr val="FFFFFF"/>
                </a:solidFill>
                <a:latin typeface="Arial"/>
                <a:ea typeface="Arial"/>
                <a:cs typeface="Arial"/>
              </a:defRPr>
            </a:lvl2pPr>
            <a:lvl3pPr>
              <a:defRPr sz="1275" b="1">
                <a:solidFill>
                  <a:srgbClr val="FFFFFF"/>
                </a:solidFill>
                <a:latin typeface="Arial"/>
                <a:ea typeface="Arial"/>
                <a:cs typeface="Arial"/>
              </a:defRPr>
            </a:lvl3pPr>
            <a:lvl4pPr>
              <a:defRPr sz="1275" b="1">
                <a:solidFill>
                  <a:srgbClr val="FFFFFF"/>
                </a:solidFill>
                <a:latin typeface="Arial"/>
                <a:ea typeface="Arial"/>
                <a:cs typeface="Arial"/>
              </a:defRPr>
            </a:lvl4pPr>
            <a:lvl5pPr>
              <a:defRPr sz="1275" b="1">
                <a:solidFill>
                  <a:srgbClr val="FFFFFF"/>
                </a:solidFill>
                <a:latin typeface="Arial"/>
                <a:ea typeface="Arial"/>
                <a:cs typeface="Arial"/>
              </a:defRPr>
            </a:lvl5pPr>
            <a:lvl6pPr>
              <a:defRPr sz="1275" b="1">
                <a:solidFill>
                  <a:srgbClr val="FFFFFF"/>
                </a:solidFill>
                <a:latin typeface="Arial"/>
                <a:ea typeface="Arial"/>
                <a:cs typeface="Arial"/>
              </a:defRPr>
            </a:lvl6pPr>
            <a:lvl7pPr>
              <a:defRPr sz="1275" b="1">
                <a:solidFill>
                  <a:srgbClr val="FFFFFF"/>
                </a:solidFill>
                <a:latin typeface="Arial"/>
                <a:ea typeface="Arial"/>
                <a:cs typeface="Arial"/>
              </a:defRPr>
            </a:lvl7pPr>
            <a:lvl8pPr>
              <a:defRPr sz="1275" b="1">
                <a:solidFill>
                  <a:srgbClr val="FFFFFF"/>
                </a:solidFill>
                <a:latin typeface="Arial"/>
                <a:ea typeface="Arial"/>
                <a:cs typeface="Arial"/>
              </a:defRPr>
            </a:lvl8pPr>
            <a:lvl9pPr>
              <a:defRPr sz="1275" b="1">
                <a:solidFill>
                  <a:srgbClr val="FFFFFF"/>
                </a:solidFill>
                <a:latin typeface="Arial"/>
                <a:ea typeface="Arial"/>
                <a:cs typeface="Arial"/>
              </a:defRPr>
            </a:lvl9pPr>
          </a:lstStyle>
          <a:p>
            <a:pPr>
              <a:defRPr sz="1275" b="1">
                <a:solidFill>
                  <a:srgbClr val="FFFFFF"/>
                </a:solidFill>
                <a:latin typeface="Arial"/>
                <a:ea typeface="Arial"/>
                <a:cs typeface="Arial"/>
              </a:defRPr>
            </a:pPr>
            <a:r>
              <a:rPr sz="1275" b="1">
                <a:solidFill>
                  <a:srgbClr val="FFFFFF"/>
                </a:solidFill>
                <a:latin typeface="Arial"/>
                <a:ea typeface="Arial"/>
                <a:cs typeface="Arial"/>
              </a:rPr>
              <a:t>12</a:t>
            </a:r>
          </a:p>
        </p:txBody>
      </p:sp>
      <p:sp>
        <p:nvSpPr>
          <p:cNvPr id="4" name="Rectangle 3">
            <a:extLst>
              <a:ext uri="{FF2B5EF4-FFF2-40B4-BE49-F238E27FC236}">
                <a16:creationId xmlns:a16="http://schemas.microsoft.com/office/drawing/2014/main" id="{795650C8-8232-4B3C-AC39-73D1DFB464F9}"/>
              </a:ext>
            </a:extLst>
          </p:cNvPr>
          <p:cNvSpPr>
            <a:spLocks noGrp="1"/>
          </p:cNvSpPr>
          <p:nvPr/>
        </p:nvSpPr>
        <p:spPr>
          <a:xfrm>
            <a:off x="609600" y="1695450"/>
            <a:ext cx="10572750" cy="1047750"/>
          </a:xfrm>
          <a:prstGeom prst="rect">
            <a:avLst/>
          </a:prstGeom>
          <a:noFill/>
          <a:ln w="0">
            <a:noFill/>
            <a:prstDash val="solid"/>
          </a:ln>
        </p:spPr>
        <p:txBody>
          <a:bodyPr wrap="square" lIns="0" tIns="0" rIns="0" bIns="0" anchor="t">
            <a:noAutofit/>
          </a:bodyPr>
          <a:lstStyle>
            <a:defPPr>
              <a:defRPr sz="3525" b="1">
                <a:solidFill>
                  <a:srgbClr val="FFFFFF"/>
                </a:solidFill>
                <a:latin typeface="Arial"/>
                <a:ea typeface="Arial"/>
                <a:cs typeface="Arial"/>
              </a:defRPr>
            </a:defPPr>
            <a:lvl1pPr>
              <a:defRPr sz="3525" b="1">
                <a:solidFill>
                  <a:srgbClr val="FFFFFF"/>
                </a:solidFill>
                <a:latin typeface="Arial"/>
                <a:ea typeface="Arial"/>
                <a:cs typeface="Arial"/>
              </a:defRPr>
            </a:lvl1pPr>
            <a:lvl2pPr>
              <a:defRPr sz="3525" b="1">
                <a:solidFill>
                  <a:srgbClr val="FFFFFF"/>
                </a:solidFill>
                <a:latin typeface="Arial"/>
                <a:ea typeface="Arial"/>
                <a:cs typeface="Arial"/>
              </a:defRPr>
            </a:lvl2pPr>
            <a:lvl3pPr>
              <a:defRPr sz="3525" b="1">
                <a:solidFill>
                  <a:srgbClr val="FFFFFF"/>
                </a:solidFill>
                <a:latin typeface="Arial"/>
                <a:ea typeface="Arial"/>
                <a:cs typeface="Arial"/>
              </a:defRPr>
            </a:lvl3pPr>
            <a:lvl4pPr>
              <a:defRPr sz="3525" b="1">
                <a:solidFill>
                  <a:srgbClr val="FFFFFF"/>
                </a:solidFill>
                <a:latin typeface="Arial"/>
                <a:ea typeface="Arial"/>
                <a:cs typeface="Arial"/>
              </a:defRPr>
            </a:lvl4pPr>
            <a:lvl5pPr>
              <a:defRPr sz="3525" b="1">
                <a:solidFill>
                  <a:srgbClr val="FFFFFF"/>
                </a:solidFill>
                <a:latin typeface="Arial"/>
                <a:ea typeface="Arial"/>
                <a:cs typeface="Arial"/>
              </a:defRPr>
            </a:lvl5pPr>
            <a:lvl6pPr>
              <a:defRPr sz="3525" b="1">
                <a:solidFill>
                  <a:srgbClr val="FFFFFF"/>
                </a:solidFill>
                <a:latin typeface="Arial"/>
                <a:ea typeface="Arial"/>
                <a:cs typeface="Arial"/>
              </a:defRPr>
            </a:lvl6pPr>
            <a:lvl7pPr>
              <a:defRPr sz="3525" b="1">
                <a:solidFill>
                  <a:srgbClr val="FFFFFF"/>
                </a:solidFill>
                <a:latin typeface="Arial"/>
                <a:ea typeface="Arial"/>
                <a:cs typeface="Arial"/>
              </a:defRPr>
            </a:lvl7pPr>
            <a:lvl8pPr>
              <a:defRPr sz="3525" b="1">
                <a:solidFill>
                  <a:srgbClr val="FFFFFF"/>
                </a:solidFill>
                <a:latin typeface="Arial"/>
                <a:ea typeface="Arial"/>
                <a:cs typeface="Arial"/>
              </a:defRPr>
            </a:lvl8pPr>
            <a:lvl9pPr>
              <a:defRPr sz="3525" b="1">
                <a:solidFill>
                  <a:srgbClr val="FFFFFF"/>
                </a:solidFill>
                <a:latin typeface="Arial"/>
                <a:ea typeface="Arial"/>
                <a:cs typeface="Arial"/>
              </a:defRPr>
            </a:lvl9pPr>
          </a:lstStyle>
          <a:p>
            <a:pPr>
              <a:defRPr sz="3525" b="1">
                <a:solidFill>
                  <a:srgbClr val="FFFFFF"/>
                </a:solidFill>
                <a:latin typeface="Arial"/>
                <a:ea typeface="Arial"/>
                <a:cs typeface="Arial"/>
              </a:defRPr>
            </a:pPr>
            <a:r>
              <a:rPr sz="3525" b="1">
                <a:solidFill>
                  <a:srgbClr val="FFFFFF"/>
                </a:solidFill>
                <a:latin typeface="Arial"/>
                <a:ea typeface="Arial"/>
                <a:cs typeface="Arial"/>
              </a:rPr>
              <a:t>Knudstorp’s approach was effective overall</a:t>
            </a:r>
          </a:p>
        </p:txBody>
      </p:sp>
      <p:sp>
        <p:nvSpPr>
          <p:cNvPr id="5" name="Rectangle 4">
            <a:extLst>
              <a:ext uri="{FF2B5EF4-FFF2-40B4-BE49-F238E27FC236}">
                <a16:creationId xmlns:a16="http://schemas.microsoft.com/office/drawing/2014/main" id="{1DC52D37-CADC-4519-B440-C3A66EFDE5A1}"/>
              </a:ext>
            </a:extLst>
          </p:cNvPr>
          <p:cNvSpPr>
            <a:spLocks noGrp="1"/>
          </p:cNvSpPr>
          <p:nvPr/>
        </p:nvSpPr>
        <p:spPr>
          <a:xfrm>
            <a:off x="609600" y="3143250"/>
            <a:ext cx="10477500" cy="952500"/>
          </a:xfrm>
          <a:prstGeom prst="rect">
            <a:avLst/>
          </a:prstGeom>
          <a:noFill/>
          <a:ln w="0">
            <a:noFill/>
            <a:prstDash val="solid"/>
          </a:ln>
        </p:spPr>
        <p:txBody>
          <a:bodyPr wrap="square" lIns="0" tIns="0" rIns="0" bIns="0" anchor="t">
            <a:noAutofit/>
          </a:bodyPr>
          <a:lstStyle>
            <a:defPPr>
              <a:defRPr sz="2550" b="0">
                <a:solidFill>
                  <a:srgbClr val="FFFFFF"/>
                </a:solidFill>
                <a:latin typeface="Arial"/>
                <a:ea typeface="Arial"/>
                <a:cs typeface="Arial"/>
              </a:defRPr>
            </a:defPPr>
            <a:lvl1pPr>
              <a:defRPr sz="2550" b="0">
                <a:solidFill>
                  <a:srgbClr val="FFFFFF"/>
                </a:solidFill>
                <a:latin typeface="Arial"/>
                <a:ea typeface="Arial"/>
                <a:cs typeface="Arial"/>
              </a:defRPr>
            </a:lvl1pPr>
            <a:lvl2pPr>
              <a:defRPr sz="2550" b="0">
                <a:solidFill>
                  <a:srgbClr val="FFFFFF"/>
                </a:solidFill>
                <a:latin typeface="Arial"/>
                <a:ea typeface="Arial"/>
                <a:cs typeface="Arial"/>
              </a:defRPr>
            </a:lvl2pPr>
            <a:lvl3pPr>
              <a:defRPr sz="2550" b="0">
                <a:solidFill>
                  <a:srgbClr val="FFFFFF"/>
                </a:solidFill>
                <a:latin typeface="Arial"/>
                <a:ea typeface="Arial"/>
                <a:cs typeface="Arial"/>
              </a:defRPr>
            </a:lvl3pPr>
            <a:lvl4pPr>
              <a:defRPr sz="2550" b="0">
                <a:solidFill>
                  <a:srgbClr val="FFFFFF"/>
                </a:solidFill>
                <a:latin typeface="Arial"/>
                <a:ea typeface="Arial"/>
                <a:cs typeface="Arial"/>
              </a:defRPr>
            </a:lvl4pPr>
            <a:lvl5pPr>
              <a:defRPr sz="2550" b="0">
                <a:solidFill>
                  <a:srgbClr val="FFFFFF"/>
                </a:solidFill>
                <a:latin typeface="Arial"/>
                <a:ea typeface="Arial"/>
                <a:cs typeface="Arial"/>
              </a:defRPr>
            </a:lvl5pPr>
            <a:lvl6pPr>
              <a:defRPr sz="2550" b="0">
                <a:solidFill>
                  <a:srgbClr val="FFFFFF"/>
                </a:solidFill>
                <a:latin typeface="Arial"/>
                <a:ea typeface="Arial"/>
                <a:cs typeface="Arial"/>
              </a:defRPr>
            </a:lvl6pPr>
            <a:lvl7pPr>
              <a:defRPr sz="2550" b="0">
                <a:solidFill>
                  <a:srgbClr val="FFFFFF"/>
                </a:solidFill>
                <a:latin typeface="Arial"/>
                <a:ea typeface="Arial"/>
                <a:cs typeface="Arial"/>
              </a:defRPr>
            </a:lvl7pPr>
            <a:lvl8pPr>
              <a:defRPr sz="2550" b="0">
                <a:solidFill>
                  <a:srgbClr val="FFFFFF"/>
                </a:solidFill>
                <a:latin typeface="Arial"/>
                <a:ea typeface="Arial"/>
                <a:cs typeface="Arial"/>
              </a:defRPr>
            </a:lvl8pPr>
            <a:lvl9pPr>
              <a:defRPr sz="2550" b="0">
                <a:solidFill>
                  <a:srgbClr val="FFFFFF"/>
                </a:solidFill>
                <a:latin typeface="Arial"/>
                <a:ea typeface="Arial"/>
                <a:cs typeface="Arial"/>
              </a:defRPr>
            </a:lvl9pPr>
          </a:lstStyle>
          <a:p>
            <a:pPr>
              <a:defRPr sz="2550" b="0">
                <a:solidFill>
                  <a:srgbClr val="FFFFFF"/>
                </a:solidFill>
                <a:latin typeface="Arial"/>
                <a:ea typeface="Arial"/>
                <a:cs typeface="Arial"/>
              </a:defRPr>
            </a:pPr>
            <a:r>
              <a:rPr sz="2550" b="0">
                <a:solidFill>
                  <a:srgbClr val="FFFFFF"/>
                </a:solidFill>
                <a:latin typeface="Arial"/>
                <a:ea typeface="Arial"/>
                <a:cs typeface="Arial"/>
              </a:rPr>
              <a:t>A clearer purpose helped redirect the business. Financial discipline supported the recovery.</a:t>
            </a:r>
          </a:p>
        </p:txBody>
      </p:sp>
      <p:sp>
        <p:nvSpPr>
          <p:cNvPr id="6" name="Rectangle 5">
            <a:extLst>
              <a:ext uri="{FF2B5EF4-FFF2-40B4-BE49-F238E27FC236}">
                <a16:creationId xmlns:a16="http://schemas.microsoft.com/office/drawing/2014/main" id="{92C01821-DFED-41BA-834E-C9D3B313E6C8}"/>
              </a:ext>
            </a:extLst>
          </p:cNvPr>
          <p:cNvSpPr>
            <a:spLocks noGrp="1"/>
          </p:cNvSpPr>
          <p:nvPr/>
        </p:nvSpPr>
        <p:spPr>
          <a:xfrm>
            <a:off x="609600" y="4371975"/>
            <a:ext cx="10572750" cy="904875"/>
          </a:xfrm>
          <a:prstGeom prst="rect">
            <a:avLst/>
          </a:prstGeom>
          <a:noFill/>
          <a:ln w="0">
            <a:noFill/>
            <a:prstDash val="solid"/>
          </a:ln>
        </p:spPr>
        <p:txBody>
          <a:bodyPr wrap="square" lIns="0" tIns="0" rIns="0" bIns="0" anchor="t">
            <a:noAutofit/>
          </a:bodyPr>
          <a:lstStyle>
            <a:defPPr>
              <a:defRPr sz="2400" b="0">
                <a:solidFill>
                  <a:srgbClr val="FFD15C"/>
                </a:solidFill>
                <a:latin typeface="Arial"/>
                <a:ea typeface="Arial"/>
                <a:cs typeface="Arial"/>
              </a:defRPr>
            </a:defPPr>
            <a:lvl1pPr>
              <a:defRPr sz="2400" b="0">
                <a:solidFill>
                  <a:srgbClr val="FFD15C"/>
                </a:solidFill>
                <a:latin typeface="Arial"/>
                <a:ea typeface="Arial"/>
                <a:cs typeface="Arial"/>
              </a:defRPr>
            </a:lvl1pPr>
            <a:lvl2pPr>
              <a:defRPr sz="2400" b="0">
                <a:solidFill>
                  <a:srgbClr val="FFD15C"/>
                </a:solidFill>
                <a:latin typeface="Arial"/>
                <a:ea typeface="Arial"/>
                <a:cs typeface="Arial"/>
              </a:defRPr>
            </a:lvl2pPr>
            <a:lvl3pPr>
              <a:defRPr sz="2400" b="0">
                <a:solidFill>
                  <a:srgbClr val="FFD15C"/>
                </a:solidFill>
                <a:latin typeface="Arial"/>
                <a:ea typeface="Arial"/>
                <a:cs typeface="Arial"/>
              </a:defRPr>
            </a:lvl3pPr>
            <a:lvl4pPr>
              <a:defRPr sz="2400" b="0">
                <a:solidFill>
                  <a:srgbClr val="FFD15C"/>
                </a:solidFill>
                <a:latin typeface="Arial"/>
                <a:ea typeface="Arial"/>
                <a:cs typeface="Arial"/>
              </a:defRPr>
            </a:lvl4pPr>
            <a:lvl5pPr>
              <a:defRPr sz="2400" b="0">
                <a:solidFill>
                  <a:srgbClr val="FFD15C"/>
                </a:solidFill>
                <a:latin typeface="Arial"/>
                <a:ea typeface="Arial"/>
                <a:cs typeface="Arial"/>
              </a:defRPr>
            </a:lvl5pPr>
            <a:lvl6pPr>
              <a:defRPr sz="2400" b="0">
                <a:solidFill>
                  <a:srgbClr val="FFD15C"/>
                </a:solidFill>
                <a:latin typeface="Arial"/>
                <a:ea typeface="Arial"/>
                <a:cs typeface="Arial"/>
              </a:defRPr>
            </a:lvl6pPr>
            <a:lvl7pPr>
              <a:defRPr sz="2400" b="0">
                <a:solidFill>
                  <a:srgbClr val="FFD15C"/>
                </a:solidFill>
                <a:latin typeface="Arial"/>
                <a:ea typeface="Arial"/>
                <a:cs typeface="Arial"/>
              </a:defRPr>
            </a:lvl7pPr>
            <a:lvl8pPr>
              <a:defRPr sz="2400" b="0">
                <a:solidFill>
                  <a:srgbClr val="FFD15C"/>
                </a:solidFill>
                <a:latin typeface="Arial"/>
                <a:ea typeface="Arial"/>
                <a:cs typeface="Arial"/>
              </a:defRPr>
            </a:lvl8pPr>
            <a:lvl9pPr>
              <a:defRPr sz="2400" b="0">
                <a:solidFill>
                  <a:srgbClr val="FFD15C"/>
                </a:solidFill>
                <a:latin typeface="Arial"/>
                <a:ea typeface="Arial"/>
                <a:cs typeface="Arial"/>
              </a:defRPr>
            </a:lvl9pPr>
          </a:lstStyle>
          <a:p>
            <a:pPr>
              <a:defRPr sz="2400" b="0">
                <a:solidFill>
                  <a:srgbClr val="FFD15C"/>
                </a:solidFill>
                <a:latin typeface="Arial"/>
                <a:ea typeface="Arial"/>
                <a:cs typeface="Arial"/>
              </a:defRPr>
            </a:pPr>
            <a:r>
              <a:rPr sz="2400" b="0">
                <a:solidFill>
                  <a:srgbClr val="FFD15C"/>
                </a:solidFill>
                <a:latin typeface="Arial"/>
                <a:ea typeface="Arial"/>
                <a:cs typeface="Arial"/>
              </a:rPr>
              <a:t>The outsourcing reversal shows that control and ambitious targets needed stronger operational feedback.</a:t>
            </a:r>
          </a:p>
        </p:txBody>
      </p:sp>
      <p:sp>
        <p:nvSpPr>
          <p:cNvPr id="7" name="Rectangle 6">
            <a:extLst>
              <a:ext uri="{FF2B5EF4-FFF2-40B4-BE49-F238E27FC236}">
                <a16:creationId xmlns:a16="http://schemas.microsoft.com/office/drawing/2014/main" id="{4F456D7A-C2AE-469E-958A-8108833AEF9F}"/>
              </a:ext>
            </a:extLst>
          </p:cNvPr>
          <p:cNvSpPr>
            <a:spLocks noGrp="1"/>
          </p:cNvSpPr>
          <p:nvPr/>
        </p:nvSpPr>
        <p:spPr>
          <a:xfrm>
            <a:off x="609600" y="5505450"/>
            <a:ext cx="10620375" cy="619125"/>
          </a:xfrm>
          <a:prstGeom prst="rect">
            <a:avLst/>
          </a:prstGeom>
          <a:noFill/>
          <a:ln w="0">
            <a:noFill/>
            <a:prstDash val="solid"/>
          </a:ln>
        </p:spPr>
        <p:txBody>
          <a:bodyPr wrap="square" lIns="0" tIns="0" rIns="0" bIns="0" anchor="t">
            <a:noAutofit/>
          </a:bodyPr>
          <a:lstStyle>
            <a:defPPr>
              <a:defRPr sz="2100" b="1">
                <a:solidFill>
                  <a:srgbClr val="FFFFFF"/>
                </a:solidFill>
                <a:latin typeface="Arial"/>
                <a:ea typeface="Arial"/>
                <a:cs typeface="Arial"/>
              </a:defRPr>
            </a:defPPr>
            <a:lvl1pPr>
              <a:defRPr sz="2100" b="1">
                <a:solidFill>
                  <a:srgbClr val="FFFFFF"/>
                </a:solidFill>
                <a:latin typeface="Arial"/>
                <a:ea typeface="Arial"/>
                <a:cs typeface="Arial"/>
              </a:defRPr>
            </a:lvl1pPr>
            <a:lvl2pPr>
              <a:defRPr sz="2100" b="1">
                <a:solidFill>
                  <a:srgbClr val="FFFFFF"/>
                </a:solidFill>
                <a:latin typeface="Arial"/>
                <a:ea typeface="Arial"/>
                <a:cs typeface="Arial"/>
              </a:defRPr>
            </a:lvl2pPr>
            <a:lvl3pPr>
              <a:defRPr sz="2100" b="1">
                <a:solidFill>
                  <a:srgbClr val="FFFFFF"/>
                </a:solidFill>
                <a:latin typeface="Arial"/>
                <a:ea typeface="Arial"/>
                <a:cs typeface="Arial"/>
              </a:defRPr>
            </a:lvl3pPr>
            <a:lvl4pPr>
              <a:defRPr sz="2100" b="1">
                <a:solidFill>
                  <a:srgbClr val="FFFFFF"/>
                </a:solidFill>
                <a:latin typeface="Arial"/>
                <a:ea typeface="Arial"/>
                <a:cs typeface="Arial"/>
              </a:defRPr>
            </a:lvl4pPr>
            <a:lvl5pPr>
              <a:defRPr sz="2100" b="1">
                <a:solidFill>
                  <a:srgbClr val="FFFFFF"/>
                </a:solidFill>
                <a:latin typeface="Arial"/>
                <a:ea typeface="Arial"/>
                <a:cs typeface="Arial"/>
              </a:defRPr>
            </a:lvl5pPr>
            <a:lvl6pPr>
              <a:defRPr sz="2100" b="1">
                <a:solidFill>
                  <a:srgbClr val="FFFFFF"/>
                </a:solidFill>
                <a:latin typeface="Arial"/>
                <a:ea typeface="Arial"/>
                <a:cs typeface="Arial"/>
              </a:defRPr>
            </a:lvl6pPr>
            <a:lvl7pPr>
              <a:defRPr sz="2100" b="1">
                <a:solidFill>
                  <a:srgbClr val="FFFFFF"/>
                </a:solidFill>
                <a:latin typeface="Arial"/>
                <a:ea typeface="Arial"/>
                <a:cs typeface="Arial"/>
              </a:defRPr>
            </a:lvl7pPr>
            <a:lvl8pPr>
              <a:defRPr sz="2100" b="1">
                <a:solidFill>
                  <a:srgbClr val="FFFFFF"/>
                </a:solidFill>
                <a:latin typeface="Arial"/>
                <a:ea typeface="Arial"/>
                <a:cs typeface="Arial"/>
              </a:defRPr>
            </a:lvl8pPr>
            <a:lvl9pPr>
              <a:defRPr sz="2100" b="1">
                <a:solidFill>
                  <a:srgbClr val="FFFFFF"/>
                </a:solidFill>
                <a:latin typeface="Arial"/>
                <a:ea typeface="Arial"/>
                <a:cs typeface="Arial"/>
              </a:defRPr>
            </a:lvl9pPr>
          </a:lstStyle>
          <a:p>
            <a:pPr>
              <a:defRPr sz="2100" b="1">
                <a:solidFill>
                  <a:srgbClr val="FFFFFF"/>
                </a:solidFill>
                <a:latin typeface="Arial"/>
                <a:ea typeface="Arial"/>
                <a:cs typeface="Arial"/>
              </a:defRPr>
            </a:pPr>
            <a:r>
              <a:rPr sz="2100" b="1">
                <a:solidFill>
                  <a:srgbClr val="FFFFFF"/>
                </a:solidFill>
                <a:latin typeface="Arial"/>
                <a:ea typeface="Arial"/>
                <a:cs typeface="Arial"/>
              </a:rPr>
              <a:t>My conclusion: retain the direction and discipline, with more consultation before major production changes.</a:t>
            </a:r>
          </a:p>
        </p:txBody>
      </p:sp>
    </p:spTree>
    <p:extLst>
      <p:ext uri="{BB962C8B-B14F-4D97-AF65-F5344CB8AC3E}">
        <p14:creationId xmlns:p14="http://schemas.microsoft.com/office/powerpoint/2010/main" val="1458927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FDD4A2C-2AC8-40F2-B0BE-9D19562670F3}"/>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References: leadership and case evidence</a:t>
            </a:r>
          </a:p>
        </p:txBody>
      </p:sp>
      <p:sp>
        <p:nvSpPr>
          <p:cNvPr id="3" name="Rectangle 2">
            <a:extLst>
              <a:ext uri="{FF2B5EF4-FFF2-40B4-BE49-F238E27FC236}">
                <a16:creationId xmlns:a16="http://schemas.microsoft.com/office/drawing/2014/main" id="{5DF8EBAA-75C9-4481-9591-29660A220994}"/>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13</a:t>
            </a:r>
          </a:p>
        </p:txBody>
      </p:sp>
      <p:sp>
        <p:nvSpPr>
          <p:cNvPr id="4" name="Rectangle 3">
            <a:extLst>
              <a:ext uri="{FF2B5EF4-FFF2-40B4-BE49-F238E27FC236}">
                <a16:creationId xmlns:a16="http://schemas.microsoft.com/office/drawing/2014/main" id="{B393AACD-4C83-4EB3-9FCC-74B75FD4C8A1}"/>
              </a:ext>
            </a:extLst>
          </p:cNvPr>
          <p:cNvSpPr>
            <a:spLocks noGrp="1"/>
          </p:cNvSpPr>
          <p:nvPr/>
        </p:nvSpPr>
        <p:spPr>
          <a:xfrm>
            <a:off x="609600" y="1495425"/>
            <a:ext cx="10972800" cy="695325"/>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Bass, B.M. (1990) “From transactional to transformational leadership: Learning to share the vision”, Organizational Dynamics, 18(3), pp. 19–31.</a:t>
            </a:r>
          </a:p>
        </p:txBody>
      </p:sp>
      <p:sp>
        <p:nvSpPr>
          <p:cNvPr id="6" name="Rectangle 5">
            <a:extLst>
              <a:ext uri="{FF2B5EF4-FFF2-40B4-BE49-F238E27FC236}">
                <a16:creationId xmlns:a16="http://schemas.microsoft.com/office/drawing/2014/main" id="{7BD20B98-B9BF-423B-9988-4F8B89151CB4}"/>
              </a:ext>
            </a:extLst>
          </p:cNvPr>
          <p:cNvSpPr>
            <a:spLocks noGrp="1"/>
          </p:cNvSpPr>
          <p:nvPr/>
        </p:nvSpPr>
        <p:spPr>
          <a:xfrm>
            <a:off x="609600" y="2647950"/>
            <a:ext cx="10972800" cy="695325"/>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Vroom, V.H. and Jago, A.G. (2007) “The role of the situation in leadership”, American Psychologist, 62(1), pp. 17–24.</a:t>
            </a:r>
          </a:p>
        </p:txBody>
      </p:sp>
      <p:sp>
        <p:nvSpPr>
          <p:cNvPr id="8" name="Rectangle 7">
            <a:extLst>
              <a:ext uri="{FF2B5EF4-FFF2-40B4-BE49-F238E27FC236}">
                <a16:creationId xmlns:a16="http://schemas.microsoft.com/office/drawing/2014/main" id="{4260B97C-0904-4DDC-8975-6740E1659EDF}"/>
              </a:ext>
            </a:extLst>
          </p:cNvPr>
          <p:cNvSpPr>
            <a:spLocks noGrp="1"/>
          </p:cNvSpPr>
          <p:nvPr/>
        </p:nvSpPr>
        <p:spPr>
          <a:xfrm>
            <a:off x="609600" y="3800475"/>
            <a:ext cx="10972800" cy="695325"/>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Larsen, M.M., Pedersen, T. and Slepniov, D. (2010) LEGO Group: An Outsourcing Journey. Case 9B10M094 (publisher synopsis). Ivey Publishing.</a:t>
            </a:r>
          </a:p>
        </p:txBody>
      </p:sp>
      <p:sp>
        <p:nvSpPr>
          <p:cNvPr id="10" name="Rectangle 9">
            <a:extLst>
              <a:ext uri="{FF2B5EF4-FFF2-40B4-BE49-F238E27FC236}">
                <a16:creationId xmlns:a16="http://schemas.microsoft.com/office/drawing/2014/main" id="{ADC81F6E-A40E-4C52-8508-F3E9B2674361}"/>
              </a:ext>
            </a:extLst>
          </p:cNvPr>
          <p:cNvSpPr>
            <a:spLocks noGrp="1"/>
          </p:cNvSpPr>
          <p:nvPr/>
        </p:nvSpPr>
        <p:spPr>
          <a:xfrm>
            <a:off x="609600" y="4953000"/>
            <a:ext cx="10972800" cy="695325"/>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Boston Consulting Group (2017) “At LEGO, Growth and Culture Are Not Kid Stuff”, 9 February. Interview with Jørgen Vig Knudstorp.</a:t>
            </a:r>
          </a:p>
        </p:txBody>
      </p:sp>
    </p:spTree>
    <p:extLst>
      <p:ext uri="{BB962C8B-B14F-4D97-AF65-F5344CB8AC3E}">
        <p14:creationId xmlns:p14="http://schemas.microsoft.com/office/powerpoint/2010/main" val="2137180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9F6"/>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FDB3EE5-3B12-4C60-B83D-EA33A36DEC51}"/>
              </a:ext>
            </a:extLst>
          </p:cNvPr>
          <p:cNvSpPr>
            <a:spLocks noGrp="1"/>
          </p:cNvSpPr>
          <p:nvPr/>
        </p:nvSpPr>
        <p:spPr>
          <a:xfrm>
            <a:off x="609600" y="457200"/>
            <a:ext cx="10972800" cy="895350"/>
          </a:xfrm>
          <a:prstGeom prst="rect">
            <a:avLst/>
          </a:prstGeom>
          <a:noFill/>
          <a:ln w="0">
            <a:noFill/>
            <a:prstDash val="solid"/>
          </a:ln>
        </p:spPr>
        <p:txBody>
          <a:bodyPr wrap="square" lIns="0" tIns="0" rIns="0" bIns="0" anchor="t">
            <a:noAutofit/>
          </a:bodyPr>
          <a:lstStyle>
            <a:defPPr>
              <a:defRPr sz="3150" b="1">
                <a:solidFill>
                  <a:srgbClr val="182A3A"/>
                </a:solidFill>
                <a:latin typeface="Arial"/>
                <a:ea typeface="Arial"/>
                <a:cs typeface="Arial"/>
              </a:defRPr>
            </a:defPPr>
            <a:lvl1pPr>
              <a:defRPr sz="3150" b="1">
                <a:solidFill>
                  <a:srgbClr val="182A3A"/>
                </a:solidFill>
                <a:latin typeface="Arial"/>
                <a:ea typeface="Arial"/>
                <a:cs typeface="Arial"/>
              </a:defRPr>
            </a:lvl1pPr>
            <a:lvl2pPr>
              <a:defRPr sz="3150" b="1">
                <a:solidFill>
                  <a:srgbClr val="182A3A"/>
                </a:solidFill>
                <a:latin typeface="Arial"/>
                <a:ea typeface="Arial"/>
                <a:cs typeface="Arial"/>
              </a:defRPr>
            </a:lvl2pPr>
            <a:lvl3pPr>
              <a:defRPr sz="3150" b="1">
                <a:solidFill>
                  <a:srgbClr val="182A3A"/>
                </a:solidFill>
                <a:latin typeface="Arial"/>
                <a:ea typeface="Arial"/>
                <a:cs typeface="Arial"/>
              </a:defRPr>
            </a:lvl3pPr>
            <a:lvl4pPr>
              <a:defRPr sz="3150" b="1">
                <a:solidFill>
                  <a:srgbClr val="182A3A"/>
                </a:solidFill>
                <a:latin typeface="Arial"/>
                <a:ea typeface="Arial"/>
                <a:cs typeface="Arial"/>
              </a:defRPr>
            </a:lvl4pPr>
            <a:lvl5pPr>
              <a:defRPr sz="3150" b="1">
                <a:solidFill>
                  <a:srgbClr val="182A3A"/>
                </a:solidFill>
                <a:latin typeface="Arial"/>
                <a:ea typeface="Arial"/>
                <a:cs typeface="Arial"/>
              </a:defRPr>
            </a:lvl5pPr>
            <a:lvl6pPr>
              <a:defRPr sz="3150" b="1">
                <a:solidFill>
                  <a:srgbClr val="182A3A"/>
                </a:solidFill>
                <a:latin typeface="Arial"/>
                <a:ea typeface="Arial"/>
                <a:cs typeface="Arial"/>
              </a:defRPr>
            </a:lvl6pPr>
            <a:lvl7pPr>
              <a:defRPr sz="3150" b="1">
                <a:solidFill>
                  <a:srgbClr val="182A3A"/>
                </a:solidFill>
                <a:latin typeface="Arial"/>
                <a:ea typeface="Arial"/>
                <a:cs typeface="Arial"/>
              </a:defRPr>
            </a:lvl7pPr>
            <a:lvl8pPr>
              <a:defRPr sz="3150" b="1">
                <a:solidFill>
                  <a:srgbClr val="182A3A"/>
                </a:solidFill>
                <a:latin typeface="Arial"/>
                <a:ea typeface="Arial"/>
                <a:cs typeface="Arial"/>
              </a:defRPr>
            </a:lvl8pPr>
            <a:lvl9pPr>
              <a:defRPr sz="3150" b="1">
                <a:solidFill>
                  <a:srgbClr val="182A3A"/>
                </a:solidFill>
                <a:latin typeface="Arial"/>
                <a:ea typeface="Arial"/>
                <a:cs typeface="Arial"/>
              </a:defRPr>
            </a:lvl9pPr>
          </a:lstStyle>
          <a:p>
            <a:pPr>
              <a:defRPr sz="3150" b="1">
                <a:solidFill>
                  <a:srgbClr val="182A3A"/>
                </a:solidFill>
                <a:latin typeface="Arial"/>
                <a:ea typeface="Arial"/>
                <a:cs typeface="Arial"/>
              </a:defRPr>
            </a:pPr>
            <a:r>
              <a:rPr sz="3150" b="1">
                <a:solidFill>
                  <a:srgbClr val="182A3A"/>
                </a:solidFill>
                <a:latin typeface="Arial"/>
                <a:ea typeface="Arial"/>
                <a:cs typeface="Arial"/>
              </a:rPr>
              <a:t>References: LEGO reports and history</a:t>
            </a:r>
          </a:p>
        </p:txBody>
      </p:sp>
      <p:sp>
        <p:nvSpPr>
          <p:cNvPr id="2" name="Rectangle 1">
            <a:extLst>
              <a:ext uri="{FF2B5EF4-FFF2-40B4-BE49-F238E27FC236}">
                <a16:creationId xmlns:a16="http://schemas.microsoft.com/office/drawing/2014/main" id="{6AC54B36-0669-43A3-A24A-5B7F28B34E21}"/>
              </a:ext>
            </a:extLst>
          </p:cNvPr>
          <p:cNvSpPr>
            <a:spLocks noGrp="1"/>
          </p:cNvSpPr>
          <p:nvPr/>
        </p:nvSpPr>
        <p:spPr>
          <a:xfrm>
            <a:off x="609600" y="6248400"/>
            <a:ext cx="10334625" cy="381000"/>
          </a:xfrm>
          <a:prstGeom prst="rect">
            <a:avLst/>
          </a:prstGeom>
          <a:noFill/>
          <a:ln w="0">
            <a:noFill/>
            <a:prstDash val="solid"/>
          </a:ln>
        </p:spPr>
        <p:txBody>
          <a:bodyPr wrap="square" lIns="0" tIns="0" rIns="0" bIns="0" anchor="t">
            <a:noAutofit/>
          </a:bodyPr>
          <a:lstStyle>
            <a:defPPr>
              <a:defRPr sz="1200" b="0">
                <a:solidFill>
                  <a:srgbClr val="53616D"/>
                </a:solidFill>
                <a:latin typeface="Arial"/>
                <a:ea typeface="Arial"/>
                <a:cs typeface="Arial"/>
              </a:defRPr>
            </a:defPPr>
            <a:lvl1pPr>
              <a:defRPr sz="1200" b="0">
                <a:solidFill>
                  <a:srgbClr val="53616D"/>
                </a:solidFill>
                <a:latin typeface="Arial"/>
                <a:ea typeface="Arial"/>
                <a:cs typeface="Arial"/>
              </a:defRPr>
            </a:lvl1pPr>
            <a:lvl2pPr>
              <a:defRPr sz="1200" b="0">
                <a:solidFill>
                  <a:srgbClr val="53616D"/>
                </a:solidFill>
                <a:latin typeface="Arial"/>
                <a:ea typeface="Arial"/>
                <a:cs typeface="Arial"/>
              </a:defRPr>
            </a:lvl2pPr>
            <a:lvl3pPr>
              <a:defRPr sz="1200" b="0">
                <a:solidFill>
                  <a:srgbClr val="53616D"/>
                </a:solidFill>
                <a:latin typeface="Arial"/>
                <a:ea typeface="Arial"/>
                <a:cs typeface="Arial"/>
              </a:defRPr>
            </a:lvl3pPr>
            <a:lvl4pPr>
              <a:defRPr sz="1200" b="0">
                <a:solidFill>
                  <a:srgbClr val="53616D"/>
                </a:solidFill>
                <a:latin typeface="Arial"/>
                <a:ea typeface="Arial"/>
                <a:cs typeface="Arial"/>
              </a:defRPr>
            </a:lvl4pPr>
            <a:lvl5pPr>
              <a:defRPr sz="1200" b="0">
                <a:solidFill>
                  <a:srgbClr val="53616D"/>
                </a:solidFill>
                <a:latin typeface="Arial"/>
                <a:ea typeface="Arial"/>
                <a:cs typeface="Arial"/>
              </a:defRPr>
            </a:lvl5pPr>
            <a:lvl6pPr>
              <a:defRPr sz="1200" b="0">
                <a:solidFill>
                  <a:srgbClr val="53616D"/>
                </a:solidFill>
                <a:latin typeface="Arial"/>
                <a:ea typeface="Arial"/>
                <a:cs typeface="Arial"/>
              </a:defRPr>
            </a:lvl6pPr>
            <a:lvl7pPr>
              <a:defRPr sz="1200" b="0">
                <a:solidFill>
                  <a:srgbClr val="53616D"/>
                </a:solidFill>
                <a:latin typeface="Arial"/>
                <a:ea typeface="Arial"/>
                <a:cs typeface="Arial"/>
              </a:defRPr>
            </a:lvl7pPr>
            <a:lvl8pPr>
              <a:defRPr sz="1200" b="0">
                <a:solidFill>
                  <a:srgbClr val="53616D"/>
                </a:solidFill>
                <a:latin typeface="Arial"/>
                <a:ea typeface="Arial"/>
                <a:cs typeface="Arial"/>
              </a:defRPr>
            </a:lvl8pPr>
            <a:lvl9pPr>
              <a:defRPr sz="1200" b="0">
                <a:solidFill>
                  <a:srgbClr val="53616D"/>
                </a:solidFill>
                <a:latin typeface="Arial"/>
                <a:ea typeface="Arial"/>
                <a:cs typeface="Arial"/>
              </a:defRPr>
            </a:lvl9pPr>
          </a:lstStyle>
          <a:p>
            <a:pPr>
              <a:defRPr sz="1200" b="0">
                <a:solidFill>
                  <a:srgbClr val="53616D"/>
                </a:solidFill>
                <a:latin typeface="Arial"/>
                <a:ea typeface="Arial"/>
                <a:cs typeface="Arial"/>
              </a:defRPr>
            </a:pPr>
            <a:endParaRPr sz="1200" b="0" dirty="0">
              <a:solidFill>
                <a:srgbClr val="53616D"/>
              </a:solidFill>
              <a:latin typeface="Arial"/>
              <a:ea typeface="Arial"/>
              <a:cs typeface="Arial"/>
            </a:endParaRPr>
          </a:p>
        </p:txBody>
      </p:sp>
      <p:sp>
        <p:nvSpPr>
          <p:cNvPr id="3" name="Rectangle 2">
            <a:extLst>
              <a:ext uri="{FF2B5EF4-FFF2-40B4-BE49-F238E27FC236}">
                <a16:creationId xmlns:a16="http://schemas.microsoft.com/office/drawing/2014/main" id="{B7AFC74C-6D7C-407F-A8EE-293B54CAF78A}"/>
              </a:ext>
            </a:extLst>
          </p:cNvPr>
          <p:cNvSpPr>
            <a:spLocks noGrp="1"/>
          </p:cNvSpPr>
          <p:nvPr/>
        </p:nvSpPr>
        <p:spPr>
          <a:xfrm>
            <a:off x="11087100" y="6248400"/>
            <a:ext cx="495300" cy="238125"/>
          </a:xfrm>
          <a:prstGeom prst="rect">
            <a:avLst/>
          </a:prstGeom>
          <a:noFill/>
          <a:ln w="0">
            <a:noFill/>
            <a:prstDash val="solid"/>
          </a:ln>
        </p:spPr>
        <p:txBody>
          <a:bodyPr wrap="square" lIns="0" tIns="0" rIns="0" bIns="0" anchor="t">
            <a:noAutofit/>
          </a:bodyPr>
          <a:lstStyle>
            <a:defPPr>
              <a:defRPr sz="1275" b="1">
                <a:solidFill>
                  <a:srgbClr val="B5232B"/>
                </a:solidFill>
                <a:latin typeface="Arial"/>
                <a:ea typeface="Arial"/>
                <a:cs typeface="Arial"/>
              </a:defRPr>
            </a:defPPr>
            <a:lvl1pPr>
              <a:defRPr sz="1275" b="1">
                <a:solidFill>
                  <a:srgbClr val="B5232B"/>
                </a:solidFill>
                <a:latin typeface="Arial"/>
                <a:ea typeface="Arial"/>
                <a:cs typeface="Arial"/>
              </a:defRPr>
            </a:lvl1pPr>
            <a:lvl2pPr>
              <a:defRPr sz="1275" b="1">
                <a:solidFill>
                  <a:srgbClr val="B5232B"/>
                </a:solidFill>
                <a:latin typeface="Arial"/>
                <a:ea typeface="Arial"/>
                <a:cs typeface="Arial"/>
              </a:defRPr>
            </a:lvl2pPr>
            <a:lvl3pPr>
              <a:defRPr sz="1275" b="1">
                <a:solidFill>
                  <a:srgbClr val="B5232B"/>
                </a:solidFill>
                <a:latin typeface="Arial"/>
                <a:ea typeface="Arial"/>
                <a:cs typeface="Arial"/>
              </a:defRPr>
            </a:lvl3pPr>
            <a:lvl4pPr>
              <a:defRPr sz="1275" b="1">
                <a:solidFill>
                  <a:srgbClr val="B5232B"/>
                </a:solidFill>
                <a:latin typeface="Arial"/>
                <a:ea typeface="Arial"/>
                <a:cs typeface="Arial"/>
              </a:defRPr>
            </a:lvl4pPr>
            <a:lvl5pPr>
              <a:defRPr sz="1275" b="1">
                <a:solidFill>
                  <a:srgbClr val="B5232B"/>
                </a:solidFill>
                <a:latin typeface="Arial"/>
                <a:ea typeface="Arial"/>
                <a:cs typeface="Arial"/>
              </a:defRPr>
            </a:lvl5pPr>
            <a:lvl6pPr>
              <a:defRPr sz="1275" b="1">
                <a:solidFill>
                  <a:srgbClr val="B5232B"/>
                </a:solidFill>
                <a:latin typeface="Arial"/>
                <a:ea typeface="Arial"/>
                <a:cs typeface="Arial"/>
              </a:defRPr>
            </a:lvl6pPr>
            <a:lvl7pPr>
              <a:defRPr sz="1275" b="1">
                <a:solidFill>
                  <a:srgbClr val="B5232B"/>
                </a:solidFill>
                <a:latin typeface="Arial"/>
                <a:ea typeface="Arial"/>
                <a:cs typeface="Arial"/>
              </a:defRPr>
            </a:lvl7pPr>
            <a:lvl8pPr>
              <a:defRPr sz="1275" b="1">
                <a:solidFill>
                  <a:srgbClr val="B5232B"/>
                </a:solidFill>
                <a:latin typeface="Arial"/>
                <a:ea typeface="Arial"/>
                <a:cs typeface="Arial"/>
              </a:defRPr>
            </a:lvl8pPr>
            <a:lvl9pPr>
              <a:defRPr sz="1275" b="1">
                <a:solidFill>
                  <a:srgbClr val="B5232B"/>
                </a:solidFill>
                <a:latin typeface="Arial"/>
                <a:ea typeface="Arial"/>
                <a:cs typeface="Arial"/>
              </a:defRPr>
            </a:lvl9pPr>
          </a:lstStyle>
          <a:p>
            <a:pPr>
              <a:defRPr sz="1275" b="1">
                <a:solidFill>
                  <a:srgbClr val="B5232B"/>
                </a:solidFill>
                <a:latin typeface="Arial"/>
                <a:ea typeface="Arial"/>
                <a:cs typeface="Arial"/>
              </a:defRPr>
            </a:pPr>
            <a:r>
              <a:rPr sz="1275" b="1">
                <a:solidFill>
                  <a:srgbClr val="B5232B"/>
                </a:solidFill>
                <a:latin typeface="Arial"/>
                <a:ea typeface="Arial"/>
                <a:cs typeface="Arial"/>
              </a:rPr>
              <a:t>14</a:t>
            </a:r>
          </a:p>
        </p:txBody>
      </p:sp>
      <p:sp>
        <p:nvSpPr>
          <p:cNvPr id="4" name="Rectangle 3">
            <a:extLst>
              <a:ext uri="{FF2B5EF4-FFF2-40B4-BE49-F238E27FC236}">
                <a16:creationId xmlns:a16="http://schemas.microsoft.com/office/drawing/2014/main" id="{CD778C0A-440C-4519-B75E-C28C5B3ED701}"/>
              </a:ext>
            </a:extLst>
          </p:cNvPr>
          <p:cNvSpPr>
            <a:spLocks noGrp="1"/>
          </p:cNvSpPr>
          <p:nvPr/>
        </p:nvSpPr>
        <p:spPr>
          <a:xfrm>
            <a:off x="609600" y="1381125"/>
            <a:ext cx="10972800" cy="438150"/>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LEGO Group (2005) Annual Report 2004.</a:t>
            </a:r>
          </a:p>
        </p:txBody>
      </p:sp>
      <p:sp>
        <p:nvSpPr>
          <p:cNvPr id="6" name="Rectangle 5">
            <a:extLst>
              <a:ext uri="{FF2B5EF4-FFF2-40B4-BE49-F238E27FC236}">
                <a16:creationId xmlns:a16="http://schemas.microsoft.com/office/drawing/2014/main" id="{9DA052AA-B4BD-49A3-8FC7-B8F4464B9699}"/>
              </a:ext>
            </a:extLst>
          </p:cNvPr>
          <p:cNvSpPr>
            <a:spLocks noGrp="1"/>
          </p:cNvSpPr>
          <p:nvPr/>
        </p:nvSpPr>
        <p:spPr>
          <a:xfrm>
            <a:off x="609600" y="2247900"/>
            <a:ext cx="10972800" cy="438150"/>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LEGO Group (2006) Annual Report 2005.</a:t>
            </a:r>
          </a:p>
        </p:txBody>
      </p:sp>
      <p:sp>
        <p:nvSpPr>
          <p:cNvPr id="8" name="Rectangle 7">
            <a:extLst>
              <a:ext uri="{FF2B5EF4-FFF2-40B4-BE49-F238E27FC236}">
                <a16:creationId xmlns:a16="http://schemas.microsoft.com/office/drawing/2014/main" id="{92E78632-98D0-4ED1-90A9-A70F8CE6BBF1}"/>
              </a:ext>
            </a:extLst>
          </p:cNvPr>
          <p:cNvSpPr>
            <a:spLocks noGrp="1"/>
          </p:cNvSpPr>
          <p:nvPr/>
        </p:nvSpPr>
        <p:spPr>
          <a:xfrm>
            <a:off x="609600" y="3114675"/>
            <a:ext cx="10972800" cy="438150"/>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LEGO Group (2010) Annual Report 2009.</a:t>
            </a:r>
          </a:p>
        </p:txBody>
      </p:sp>
      <p:sp>
        <p:nvSpPr>
          <p:cNvPr id="10" name="Rectangle 9">
            <a:extLst>
              <a:ext uri="{FF2B5EF4-FFF2-40B4-BE49-F238E27FC236}">
                <a16:creationId xmlns:a16="http://schemas.microsoft.com/office/drawing/2014/main" id="{59EA10BD-E4FC-45B5-8844-25B24751B82F}"/>
              </a:ext>
            </a:extLst>
          </p:cNvPr>
          <p:cNvSpPr>
            <a:spLocks noGrp="1"/>
          </p:cNvSpPr>
          <p:nvPr/>
        </p:nvSpPr>
        <p:spPr>
          <a:xfrm>
            <a:off x="609600" y="3981450"/>
            <a:ext cx="10972800" cy="438150"/>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LEGO Group (n.d.a) “Outsourcing and Insourcing”.</a:t>
            </a:r>
          </a:p>
        </p:txBody>
      </p:sp>
      <p:sp>
        <p:nvSpPr>
          <p:cNvPr id="12" name="Rectangle 11">
            <a:extLst>
              <a:ext uri="{FF2B5EF4-FFF2-40B4-BE49-F238E27FC236}">
                <a16:creationId xmlns:a16="http://schemas.microsoft.com/office/drawing/2014/main" id="{17CDF34B-8B6C-42E2-9E5F-7C521747CDC5}"/>
              </a:ext>
            </a:extLst>
          </p:cNvPr>
          <p:cNvSpPr>
            <a:spLocks noGrp="1"/>
          </p:cNvSpPr>
          <p:nvPr/>
        </p:nvSpPr>
        <p:spPr>
          <a:xfrm>
            <a:off x="609600" y="4848225"/>
            <a:ext cx="10972800" cy="438150"/>
          </a:xfrm>
          <a:prstGeom prst="rect">
            <a:avLst/>
          </a:prstGeom>
          <a:noFill/>
          <a:ln w="0">
            <a:noFill/>
            <a:prstDash val="solid"/>
          </a:ln>
        </p:spPr>
        <p:txBody>
          <a:bodyPr wrap="square" lIns="0" tIns="0" rIns="0" bIns="0" anchor="t">
            <a:noAutofit/>
          </a:bodyPr>
          <a:lstStyle>
            <a:defPPr>
              <a:defRPr sz="1650" b="0">
                <a:solidFill>
                  <a:srgbClr val="182A3A"/>
                </a:solidFill>
                <a:latin typeface="Arial"/>
                <a:ea typeface="Arial"/>
                <a:cs typeface="Arial"/>
              </a:defRPr>
            </a:defPPr>
            <a:lvl1pPr>
              <a:defRPr sz="1650" b="0">
                <a:solidFill>
                  <a:srgbClr val="182A3A"/>
                </a:solidFill>
                <a:latin typeface="Arial"/>
                <a:ea typeface="Arial"/>
                <a:cs typeface="Arial"/>
              </a:defRPr>
            </a:lvl1pPr>
            <a:lvl2pPr>
              <a:defRPr sz="1650" b="0">
                <a:solidFill>
                  <a:srgbClr val="182A3A"/>
                </a:solidFill>
                <a:latin typeface="Arial"/>
                <a:ea typeface="Arial"/>
                <a:cs typeface="Arial"/>
              </a:defRPr>
            </a:lvl2pPr>
            <a:lvl3pPr>
              <a:defRPr sz="1650" b="0">
                <a:solidFill>
                  <a:srgbClr val="182A3A"/>
                </a:solidFill>
                <a:latin typeface="Arial"/>
                <a:ea typeface="Arial"/>
                <a:cs typeface="Arial"/>
              </a:defRPr>
            </a:lvl3pPr>
            <a:lvl4pPr>
              <a:defRPr sz="1650" b="0">
                <a:solidFill>
                  <a:srgbClr val="182A3A"/>
                </a:solidFill>
                <a:latin typeface="Arial"/>
                <a:ea typeface="Arial"/>
                <a:cs typeface="Arial"/>
              </a:defRPr>
            </a:lvl4pPr>
            <a:lvl5pPr>
              <a:defRPr sz="1650" b="0">
                <a:solidFill>
                  <a:srgbClr val="182A3A"/>
                </a:solidFill>
                <a:latin typeface="Arial"/>
                <a:ea typeface="Arial"/>
                <a:cs typeface="Arial"/>
              </a:defRPr>
            </a:lvl5pPr>
            <a:lvl6pPr>
              <a:defRPr sz="1650" b="0">
                <a:solidFill>
                  <a:srgbClr val="182A3A"/>
                </a:solidFill>
                <a:latin typeface="Arial"/>
                <a:ea typeface="Arial"/>
                <a:cs typeface="Arial"/>
              </a:defRPr>
            </a:lvl6pPr>
            <a:lvl7pPr>
              <a:defRPr sz="1650" b="0">
                <a:solidFill>
                  <a:srgbClr val="182A3A"/>
                </a:solidFill>
                <a:latin typeface="Arial"/>
                <a:ea typeface="Arial"/>
                <a:cs typeface="Arial"/>
              </a:defRPr>
            </a:lvl7pPr>
            <a:lvl8pPr>
              <a:defRPr sz="1650" b="0">
                <a:solidFill>
                  <a:srgbClr val="182A3A"/>
                </a:solidFill>
                <a:latin typeface="Arial"/>
                <a:ea typeface="Arial"/>
                <a:cs typeface="Arial"/>
              </a:defRPr>
            </a:lvl8pPr>
            <a:lvl9pPr>
              <a:defRPr sz="1650" b="0">
                <a:solidFill>
                  <a:srgbClr val="182A3A"/>
                </a:solidFill>
                <a:latin typeface="Arial"/>
                <a:ea typeface="Arial"/>
                <a:cs typeface="Arial"/>
              </a:defRPr>
            </a:lvl9pPr>
          </a:lstStyle>
          <a:p>
            <a:pPr>
              <a:defRPr sz="1650" b="0">
                <a:solidFill>
                  <a:srgbClr val="182A3A"/>
                </a:solidFill>
                <a:latin typeface="Arial"/>
                <a:ea typeface="Arial"/>
                <a:cs typeface="Arial"/>
              </a:defRPr>
            </a:pPr>
            <a:r>
              <a:rPr sz="1650" b="0">
                <a:solidFill>
                  <a:srgbClr val="182A3A"/>
                </a:solidFill>
                <a:latin typeface="Arial"/>
                <a:ea typeface="Arial"/>
                <a:cs typeface="Arial"/>
              </a:rPr>
              <a:t>LEGO Group (n.d.b) “The first LEGOLAND park”.</a:t>
            </a:r>
          </a:p>
        </p:txBody>
      </p:sp>
    </p:spTree>
    <p:extLst>
      <p:ext uri="{BB962C8B-B14F-4D97-AF65-F5344CB8AC3E}">
        <p14:creationId xmlns:p14="http://schemas.microsoft.com/office/powerpoint/2010/main" val="1052490797"/>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3232</Words>
  <Application>Microsoft Macintosh PowerPoint</Application>
  <DocSecurity>0</DocSecurity>
  <PresentationFormat>Widescreen</PresentationFormat>
  <Paragraphs>222</Paragraphs>
  <Slides>14</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Aptos</vt:lpstr>
      <vt:lpstr>Arial</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Kremena Petrova Nedelcheva (2336425)</cp:lastModifiedBy>
  <cp:revision>1</cp:revision>
  <dcterms:created xsi:type="dcterms:W3CDTF">2026-10-20T16:03:21Z</dcterms:created>
  <dcterms:modified xsi:type="dcterms:W3CDTF">2026-10-24T15:24:22Z</dcterms:modified>
</cp:coreProperties>
</file>