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notesMasterIdLst>
    <p:notesMasterId r:id="rId24"/>
  </p:notesMasterIdLst>
  <p:sldIdLst>
    <p:sldId id="281" r:id="rId2"/>
    <p:sldId id="260" r:id="rId3"/>
    <p:sldId id="258" r:id="rId4"/>
    <p:sldId id="259" r:id="rId5"/>
    <p:sldId id="277" r:id="rId6"/>
    <p:sldId id="261" r:id="rId7"/>
    <p:sldId id="262" r:id="rId8"/>
    <p:sldId id="278" r:id="rId9"/>
    <p:sldId id="275" r:id="rId10"/>
    <p:sldId id="265" r:id="rId11"/>
    <p:sldId id="279" r:id="rId12"/>
    <p:sldId id="264" r:id="rId13"/>
    <p:sldId id="280" r:id="rId14"/>
    <p:sldId id="272" r:id="rId15"/>
    <p:sldId id="270" r:id="rId16"/>
    <p:sldId id="269" r:id="rId17"/>
    <p:sldId id="990" r:id="rId18"/>
    <p:sldId id="273" r:id="rId19"/>
    <p:sldId id="274" r:id="rId20"/>
    <p:sldId id="276" r:id="rId21"/>
    <p:sldId id="989" r:id="rId22"/>
    <p:sldId id="375"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737" autoAdjust="0"/>
  </p:normalViewPr>
  <p:slideViewPr>
    <p:cSldViewPr>
      <p:cViewPr varScale="1">
        <p:scale>
          <a:sx n="108" d="100"/>
          <a:sy n="108" d="100"/>
        </p:scale>
        <p:origin x="1704" y="11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p:scale>
          <a:sx n="100" d="100"/>
          <a:sy n="100" d="100"/>
        </p:scale>
        <p:origin x="-1632" y="474"/>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3032532-0A9A-4CD4-81C4-5F14CD7A3B9E}"/>
              </a:ext>
            </a:extLst>
          </p:cNvPr>
          <p:cNvSpPr>
            <a:spLocks noGrp="1"/>
          </p:cNvSpPr>
          <p:nvPr>
            <p:ph type="hdr" sz="quarter"/>
          </p:nvPr>
        </p:nvSpPr>
        <p:spPr>
          <a:xfrm>
            <a:off x="0" y="0"/>
            <a:ext cx="2889250" cy="487363"/>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DD137F54-6D0B-4A5B-8841-F022848A3363}"/>
              </a:ext>
            </a:extLst>
          </p:cNvPr>
          <p:cNvSpPr>
            <a:spLocks noGrp="1"/>
          </p:cNvSpPr>
          <p:nvPr>
            <p:ph type="dt" idx="1"/>
          </p:nvPr>
        </p:nvSpPr>
        <p:spPr>
          <a:xfrm>
            <a:off x="3778250" y="0"/>
            <a:ext cx="2889250" cy="487363"/>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06F88C18-D655-4581-AE92-FFA7397D6C3C}" type="datetimeFigureOut">
              <a:rPr lang="en-GB"/>
              <a:pPr>
                <a:defRPr/>
              </a:pPr>
              <a:t>24/11/2021</a:t>
            </a:fld>
            <a:endParaRPr lang="en-GB"/>
          </a:p>
        </p:txBody>
      </p:sp>
      <p:sp>
        <p:nvSpPr>
          <p:cNvPr id="4" name="Slide Image Placeholder 3">
            <a:extLst>
              <a:ext uri="{FF2B5EF4-FFF2-40B4-BE49-F238E27FC236}">
                <a16:creationId xmlns:a16="http://schemas.microsoft.com/office/drawing/2014/main" id="{EB6B62E6-63D4-46BE-ADB9-E39FF94E8B77}"/>
              </a:ext>
            </a:extLst>
          </p:cNvPr>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3294F96D-10E0-49DA-9E3C-6021F10EEA25}"/>
              </a:ext>
            </a:extLst>
          </p:cNvPr>
          <p:cNvSpPr>
            <a:spLocks noGrp="1"/>
          </p:cNvSpPr>
          <p:nvPr>
            <p:ph type="body" sz="quarter" idx="3"/>
          </p:nvPr>
        </p:nvSpPr>
        <p:spPr>
          <a:xfrm>
            <a:off x="666750" y="4632325"/>
            <a:ext cx="5335588" cy="43894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55DA2AC4-8C89-4901-A903-A6EBBB4441A1}"/>
              </a:ext>
            </a:extLst>
          </p:cNvPr>
          <p:cNvSpPr>
            <a:spLocks noGrp="1"/>
          </p:cNvSpPr>
          <p:nvPr>
            <p:ph type="ftr" sz="quarter" idx="4"/>
          </p:nvPr>
        </p:nvSpPr>
        <p:spPr>
          <a:xfrm>
            <a:off x="0" y="9264650"/>
            <a:ext cx="2889250" cy="487363"/>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DD8A79F1-3806-4B0F-BA82-82C3B163EFA7}"/>
              </a:ext>
            </a:extLst>
          </p:cNvPr>
          <p:cNvSpPr>
            <a:spLocks noGrp="1"/>
          </p:cNvSpPr>
          <p:nvPr>
            <p:ph type="sldNum" sz="quarter" idx="5"/>
          </p:nvPr>
        </p:nvSpPr>
        <p:spPr>
          <a:xfrm>
            <a:off x="3778250" y="9264650"/>
            <a:ext cx="2889250" cy="487363"/>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95876AF6-993B-4D89-A981-B801516B3DFE}"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B55D8AA5-2D87-4992-8656-C0CEE58D62A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6463F6A0-87E5-4B23-A0D4-31034AEFFB6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a:t>Research Informed Literature</a:t>
            </a:r>
            <a:endParaRPr lang="en-GB" altLang="en-US"/>
          </a:p>
          <a:p>
            <a:pPr eaLnBrk="1" hangingPunct="1">
              <a:spcBef>
                <a:spcPct val="0"/>
              </a:spcBef>
            </a:pPr>
            <a:r>
              <a:rPr lang="en-GB" altLang="en-US"/>
              <a:t>In terms of the literature referenced, whilst there will be some variation between the different sections of the review (see below), your aim throughout should be to demonstrate to the reader that you have drawn on and are familiar with a range of reliable resources and can distinguish between good/poor quality.  References should come from: textbooks (both subject-specific and those that discuss research methodology/methods in health and social care), reports (for instance by the WHO, European, UK and Welsh governments, third sector/voluntary organisations, the (Welsh) NHS, the Department of Health, the King’s Fund, NICE, SCIE, Joseph Rowntree Foundation, Nuffield Trust, Health Foundation, Institute for Fiscal Studies) and academic (peer-reviewed) research articles (as much as possible from primary/empirical research).  The credibility of sources is extremely important.  Accordingly, when electronic sources are used, these should be restricted – as much as possible – to the organisational websites noted above, with material downloaded and saved as pdfs and appropriately referenced.  Journal articles should be referenced according to Harvard referencing conventions (i.e. not from web addresses - see the reference list below for examples of how to reference different sources of evidence).   References (including media sources) that come directly from web pages (i.e. that cannot be downloaded and with no named authors) should be kept to a bare minimum. </a:t>
            </a:r>
          </a:p>
        </p:txBody>
      </p:sp>
      <p:sp>
        <p:nvSpPr>
          <p:cNvPr id="7172" name="Slide Number Placeholder 3">
            <a:extLst>
              <a:ext uri="{FF2B5EF4-FFF2-40B4-BE49-F238E27FC236}">
                <a16:creationId xmlns:a16="http://schemas.microsoft.com/office/drawing/2014/main" id="{CFD88D1A-817F-4A66-856E-20B67291BA4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23D225B1-9DF4-4411-8E1B-6828C5E9241C}" type="slidenum">
              <a:rPr lang="en-GB" altLang="en-US" smtClean="0">
                <a:latin typeface="Calibri" panose="020F0502020204030204" pitchFamily="34" charset="0"/>
              </a:rPr>
              <a:pPr fontAlgn="base">
                <a:spcBef>
                  <a:spcPct val="0"/>
                </a:spcBef>
                <a:spcAft>
                  <a:spcPct val="0"/>
                </a:spcAft>
              </a:pPr>
              <a:t>2</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84C2FB45-A81B-452A-A1D8-234420B2E9B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D4F8E813-D28B-4D75-B65B-8B30D5B0EA0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9220" name="Slide Number Placeholder 3">
            <a:extLst>
              <a:ext uri="{FF2B5EF4-FFF2-40B4-BE49-F238E27FC236}">
                <a16:creationId xmlns:a16="http://schemas.microsoft.com/office/drawing/2014/main" id="{57BA5393-85F5-4D84-957B-A7664BFA15E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1A96EA1C-6DD7-4F4A-A80F-C3ADC31B5C9A}" type="slidenum">
              <a:rPr lang="en-GB" altLang="en-US" smtClean="0">
                <a:latin typeface="Calibri" panose="020F0502020204030204" pitchFamily="34" charset="0"/>
              </a:rPr>
              <a:pPr fontAlgn="base">
                <a:spcBef>
                  <a:spcPct val="0"/>
                </a:spcBef>
                <a:spcAft>
                  <a:spcPct val="0"/>
                </a:spcAft>
              </a:pPr>
              <a:t>3</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32CE6AA1-DC4A-4D08-B274-415BCC39C71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CE9697F0-446D-4DF7-AA91-1AD2A9F732A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In the introduction, useful information to include could come from the following sources: reports, for instance by the WHO, European, UK and Welsh governments, third sector/voluntary organisations, the (Welsh) NHS, the Department of Health, the King’s Fund, NICE, SCIE, Joseph Rowntree Foundation, Nuffield Trust, Health Foundation, Institute for Fiscal Studies.  There is no critical appraisal in this section, but it should include: your rationale for undertaking the study; an overview of the subject area; definition of key terms from the title; the research question/aim/objectives (but you might refer to some key research that has been done); what the literature does and in what order</a:t>
            </a:r>
          </a:p>
          <a:p>
            <a:pPr eaLnBrk="1" hangingPunct="1">
              <a:spcBef>
                <a:spcPct val="0"/>
              </a:spcBef>
            </a:pPr>
            <a:endParaRPr lang="en-GB" altLang="en-US"/>
          </a:p>
          <a:p>
            <a:pPr eaLnBrk="1" hangingPunct="1">
              <a:spcBef>
                <a:spcPct val="0"/>
              </a:spcBef>
            </a:pPr>
            <a:endParaRPr lang="en-GB" altLang="en-US"/>
          </a:p>
        </p:txBody>
      </p:sp>
      <p:sp>
        <p:nvSpPr>
          <p:cNvPr id="11268" name="Slide Number Placeholder 3">
            <a:extLst>
              <a:ext uri="{FF2B5EF4-FFF2-40B4-BE49-F238E27FC236}">
                <a16:creationId xmlns:a16="http://schemas.microsoft.com/office/drawing/2014/main" id="{81410C6A-6385-49E3-9371-8B19CED53FD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4E2CDFF7-7575-494A-BCE7-3148E0ABE070}" type="slidenum">
              <a:rPr lang="en-GB" altLang="en-US" smtClean="0">
                <a:latin typeface="Calibri" panose="020F0502020204030204" pitchFamily="34" charset="0"/>
              </a:rPr>
              <a:pPr fontAlgn="base">
                <a:spcBef>
                  <a:spcPct val="0"/>
                </a:spcBef>
                <a:spcAft>
                  <a:spcPct val="0"/>
                </a:spcAft>
              </a:pPr>
              <a:t>4</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845057B-C28A-4499-AAF0-5B4FA5E3A21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3AEAE482-DA04-4103-BD9A-D598FC821D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In the introduction, useful information to include could come from the following sources: reports, for instance by the WHO, European, UK and Welsh governments, third sector/voluntary organisations, the (Welsh) NHS, the Department of Health, the King’s Fund, NICE, SCIE, Joseph Rowntree Foundation, Nuffield Trust, Health Foundation, Institute for Fiscal Studies.  There is no critical appraisal in this section, but it should include: your rationale for undertaking the study; an overview of the subject area; definition of key terms from the title; the research question/aim/objectives (but you might refer to some key research that has been done); what the literature does and in what order</a:t>
            </a:r>
          </a:p>
          <a:p>
            <a:pPr eaLnBrk="1" hangingPunct="1">
              <a:spcBef>
                <a:spcPct val="0"/>
              </a:spcBef>
            </a:pPr>
            <a:endParaRPr lang="en-GB" altLang="en-US"/>
          </a:p>
          <a:p>
            <a:pPr eaLnBrk="1" hangingPunct="1">
              <a:spcBef>
                <a:spcPct val="0"/>
              </a:spcBef>
            </a:pPr>
            <a:endParaRPr lang="en-GB" altLang="en-US"/>
          </a:p>
        </p:txBody>
      </p:sp>
      <p:sp>
        <p:nvSpPr>
          <p:cNvPr id="13316" name="Slide Number Placeholder 3">
            <a:extLst>
              <a:ext uri="{FF2B5EF4-FFF2-40B4-BE49-F238E27FC236}">
                <a16:creationId xmlns:a16="http://schemas.microsoft.com/office/drawing/2014/main" id="{C5BF883C-C8E7-4BE6-812B-898678F421E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3D67BE60-E905-4AD1-85E3-E6AB82890502}" type="slidenum">
              <a:rPr lang="en-GB" altLang="en-US" smtClean="0">
                <a:latin typeface="Calibri" panose="020F0502020204030204" pitchFamily="34" charset="0"/>
              </a:rPr>
              <a:pPr fontAlgn="base">
                <a:spcBef>
                  <a:spcPct val="0"/>
                </a:spcBef>
                <a:spcAft>
                  <a:spcPct val="0"/>
                </a:spcAft>
              </a:pPr>
              <a:t>5</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A4D463E1-3ECD-42AF-B1BE-BAD56D65D38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FD4E5874-BF88-47A6-9A4C-C4CBCAB9242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This section incorporates the aspects of the systematic approach you have undertaken in order to achieve a comprehensive review of the literature.  You should be using methodology text books to support your assertions here, such as. </a:t>
            </a:r>
          </a:p>
          <a:p>
            <a:pPr eaLnBrk="1" hangingPunct="1">
              <a:spcBef>
                <a:spcPct val="0"/>
              </a:spcBef>
            </a:pPr>
            <a:r>
              <a:rPr lang="en-GB" altLang="en-US"/>
              <a:t>Moule, P. (2015).  </a:t>
            </a:r>
            <a:r>
              <a:rPr lang="en-GB" altLang="en-US" i="1"/>
              <a:t>Making Sense of Research in Nursing, Health and Social Care </a:t>
            </a:r>
            <a:r>
              <a:rPr lang="en-GB" altLang="en-US"/>
              <a:t>.  (5</a:t>
            </a:r>
            <a:r>
              <a:rPr lang="en-GB" altLang="en-US" baseline="30000"/>
              <a:t>th</a:t>
            </a:r>
            <a:r>
              <a:rPr lang="en-GB" altLang="en-US"/>
              <a:t> edn.).  London: Sage.</a:t>
            </a:r>
          </a:p>
          <a:p>
            <a:pPr eaLnBrk="1" hangingPunct="1">
              <a:spcBef>
                <a:spcPct val="0"/>
              </a:spcBef>
            </a:pPr>
            <a:r>
              <a:rPr lang="en-GB" altLang="en-US"/>
              <a:t>Aveyard, H. (2017).  </a:t>
            </a:r>
            <a:r>
              <a:rPr lang="en-GB" altLang="en-US" i="1"/>
              <a:t>Doing a Literature Review in Health and Social Care </a:t>
            </a:r>
            <a:r>
              <a:rPr lang="en-GB" altLang="en-US"/>
              <a:t>(3</a:t>
            </a:r>
            <a:r>
              <a:rPr lang="en-GB" altLang="en-US" baseline="30000"/>
              <a:t>rd</a:t>
            </a:r>
            <a:r>
              <a:rPr lang="en-GB" altLang="en-US"/>
              <a:t> edn.).  Maidenhead: Open University Press. </a:t>
            </a:r>
          </a:p>
          <a:p>
            <a:pPr eaLnBrk="1" hangingPunct="1">
              <a:spcBef>
                <a:spcPct val="0"/>
              </a:spcBef>
            </a:pPr>
            <a:r>
              <a:rPr lang="en-GB" altLang="en-US"/>
              <a:t>Hammersley, M. (2012). </a:t>
            </a:r>
            <a:r>
              <a:rPr lang="en-GB" altLang="en-US" i="1"/>
              <a:t>What is Qualitative Research? </a:t>
            </a:r>
            <a:r>
              <a:rPr lang="en-GB" altLang="en-US"/>
              <a:t>London: Bloomsbury. </a:t>
            </a:r>
          </a:p>
          <a:p>
            <a:pPr eaLnBrk="1" hangingPunct="1">
              <a:spcBef>
                <a:spcPct val="0"/>
              </a:spcBef>
            </a:pPr>
            <a:r>
              <a:rPr lang="en-GB" altLang="en-US"/>
              <a:t>Punch, K. F. (2014). </a:t>
            </a:r>
            <a:r>
              <a:rPr lang="en-GB" altLang="en-US" i="1"/>
              <a:t>Introduction to Social Research: Quantitative and Qualitative Approaches. </a:t>
            </a:r>
            <a:r>
              <a:rPr lang="en-GB" altLang="en-US"/>
              <a:t>(3rd edn.). London: Sage. </a:t>
            </a:r>
          </a:p>
          <a:p>
            <a:pPr eaLnBrk="1" hangingPunct="1">
              <a:spcBef>
                <a:spcPct val="0"/>
              </a:spcBef>
            </a:pPr>
            <a:r>
              <a:rPr lang="en-GB" altLang="en-US"/>
              <a:t>Richards, L. and Morse, J.M. (2013). </a:t>
            </a:r>
            <a:r>
              <a:rPr lang="en-GB" altLang="en-US" i="1"/>
              <a:t>Qualitative Methods. </a:t>
            </a:r>
            <a:r>
              <a:rPr lang="en-GB" altLang="en-US"/>
              <a:t>(3rd edn.). London: Sage. </a:t>
            </a:r>
          </a:p>
          <a:p>
            <a:pPr eaLnBrk="1" hangingPunct="1">
              <a:spcBef>
                <a:spcPct val="0"/>
              </a:spcBef>
            </a:pPr>
            <a:r>
              <a:rPr lang="en-GB" altLang="en-US"/>
              <a:t>Bell, E. and Wray-Bliss, E. (2009). ‘Research Ethics: Regulations and Responsibilities’, in Buchanan, D.A. and Bryman, A. (Eds.) </a:t>
            </a:r>
            <a:r>
              <a:rPr lang="en-GB" altLang="en-US" i="1"/>
              <a:t>The Sage Handbook of Organizational Research Methods. </a:t>
            </a:r>
            <a:r>
              <a:rPr lang="en-GB" altLang="en-US"/>
              <a:t>London: Sage, pp. 78 – 92. </a:t>
            </a:r>
          </a:p>
        </p:txBody>
      </p:sp>
      <p:sp>
        <p:nvSpPr>
          <p:cNvPr id="15364" name="Slide Number Placeholder 3">
            <a:extLst>
              <a:ext uri="{FF2B5EF4-FFF2-40B4-BE49-F238E27FC236}">
                <a16:creationId xmlns:a16="http://schemas.microsoft.com/office/drawing/2014/main" id="{C0B1FB2F-83D4-497B-96D5-043638C9528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8EE340F7-E433-4F62-98AB-844831952A4D}" type="slidenum">
              <a:rPr lang="en-GB" altLang="en-US" smtClean="0">
                <a:latin typeface="Calibri" panose="020F0502020204030204" pitchFamily="34" charset="0"/>
              </a:rPr>
              <a:pPr fontAlgn="base">
                <a:spcBef>
                  <a:spcPct val="0"/>
                </a:spcBef>
                <a:spcAft>
                  <a:spcPct val="0"/>
                </a:spcAft>
              </a:pPr>
              <a:t>6</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348CB021-7DB1-4EBC-9CFD-9E1C9BAFD46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E3E47A66-1CD8-4F07-8830-972303E2E58F}"/>
              </a:ext>
            </a:extLst>
          </p:cNvPr>
          <p:cNvSpPr>
            <a:spLocks noGrp="1"/>
          </p:cNvSpPr>
          <p:nvPr>
            <p:ph type="body" idx="1"/>
          </p:nvPr>
        </p:nvSpPr>
        <p:spPr/>
        <p:txBody>
          <a:bodyPr/>
          <a:lstStyle/>
          <a:p>
            <a:pPr eaLnBrk="1" fontAlgn="auto" hangingPunct="1">
              <a:spcBef>
                <a:spcPts val="0"/>
              </a:spcBef>
              <a:spcAft>
                <a:spcPts val="0"/>
              </a:spcAft>
              <a:defRPr/>
            </a:pPr>
            <a:r>
              <a:rPr lang="en-GB" dirty="0"/>
              <a:t>It does not </a:t>
            </a:r>
            <a:r>
              <a:rPr lang="en-GB" i="1" dirty="0"/>
              <a:t>have</a:t>
            </a:r>
            <a:r>
              <a:rPr lang="en-GB" dirty="0"/>
              <a:t> to be written thematically; it could, for instance, be done chronologically. </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Other areas to also bear in mind: </a:t>
            </a:r>
          </a:p>
          <a:p>
            <a:pPr eaLnBrk="1" fontAlgn="auto" hangingPunct="1">
              <a:spcBef>
                <a:spcPts val="0"/>
              </a:spcBef>
              <a:spcAft>
                <a:spcPts val="0"/>
              </a:spcAft>
              <a:defRPr/>
            </a:pPr>
            <a:endParaRPr lang="en-GB" dirty="0"/>
          </a:p>
          <a:p>
            <a:pPr marL="457200" indent="-457200" eaLnBrk="1" fontAlgn="auto" hangingPunct="1">
              <a:spcBef>
                <a:spcPts val="0"/>
              </a:spcBef>
              <a:spcAft>
                <a:spcPts val="0"/>
              </a:spcAft>
              <a:buFont typeface="+mj-lt"/>
              <a:buAutoNum type="arabicPeriod"/>
              <a:defRPr/>
            </a:pPr>
            <a:r>
              <a:rPr lang="en-GB" dirty="0"/>
              <a:t>Who is/are the author (s) of what you are reviewing (e.g. where do they work, is this a reputable organisation etc.)?</a:t>
            </a:r>
          </a:p>
          <a:p>
            <a:pPr marL="457200" indent="-457200" eaLnBrk="1" fontAlgn="auto" hangingPunct="1">
              <a:spcBef>
                <a:spcPts val="0"/>
              </a:spcBef>
              <a:spcAft>
                <a:spcPts val="0"/>
              </a:spcAft>
              <a:buFont typeface="+mj-lt"/>
              <a:buAutoNum type="arabicPeriod"/>
              <a:defRPr/>
            </a:pPr>
            <a:r>
              <a:rPr lang="en-GB" dirty="0"/>
              <a:t>What is the central point or main argument that the author (s) make?</a:t>
            </a:r>
          </a:p>
          <a:p>
            <a:pPr marL="457200" indent="-457200" eaLnBrk="1" fontAlgn="auto" hangingPunct="1">
              <a:spcBef>
                <a:spcPts val="0"/>
              </a:spcBef>
              <a:spcAft>
                <a:spcPts val="0"/>
              </a:spcAft>
              <a:buFont typeface="+mj-lt"/>
              <a:buAutoNum type="arabicPeriod"/>
              <a:defRPr/>
            </a:pPr>
            <a:r>
              <a:rPr lang="en-GB" dirty="0"/>
              <a:t>What findings and conclusions are made?</a:t>
            </a:r>
          </a:p>
          <a:p>
            <a:pPr marL="457200" indent="-457200" eaLnBrk="1" fontAlgn="auto" hangingPunct="1">
              <a:spcBef>
                <a:spcPts val="0"/>
              </a:spcBef>
              <a:spcAft>
                <a:spcPts val="0"/>
              </a:spcAft>
              <a:buFont typeface="+mj-lt"/>
              <a:buAutoNum type="arabicPeriod"/>
              <a:defRPr/>
            </a:pPr>
            <a:r>
              <a:rPr lang="en-GB" dirty="0"/>
              <a:t>What evidence is used to support the conclusions? </a:t>
            </a:r>
          </a:p>
          <a:p>
            <a:pPr marL="457200" indent="-457200" eaLnBrk="1" fontAlgn="auto" hangingPunct="1">
              <a:spcBef>
                <a:spcPts val="0"/>
              </a:spcBef>
              <a:spcAft>
                <a:spcPts val="0"/>
              </a:spcAft>
              <a:buFont typeface="+mj-lt"/>
              <a:buAutoNum type="arabicPeriod"/>
              <a:defRPr/>
            </a:pPr>
            <a:r>
              <a:rPr lang="en-GB" dirty="0"/>
              <a:t>Is the evidence relevant? What methodology has been used? What are the strengths and limitations?</a:t>
            </a:r>
          </a:p>
          <a:p>
            <a:pPr marL="457200" indent="-457200" eaLnBrk="1" fontAlgn="auto" hangingPunct="1">
              <a:spcBef>
                <a:spcPts val="0"/>
              </a:spcBef>
              <a:spcAft>
                <a:spcPts val="0"/>
              </a:spcAft>
              <a:buFont typeface="+mj-lt"/>
              <a:buAutoNum type="arabicPeriod"/>
              <a:defRPr/>
            </a:pPr>
            <a:r>
              <a:rPr lang="en-GB" dirty="0"/>
              <a:t>Are any assumptions made?</a:t>
            </a:r>
          </a:p>
          <a:p>
            <a:pPr marL="457200" indent="-457200" eaLnBrk="1" fontAlgn="auto" hangingPunct="1">
              <a:spcBef>
                <a:spcPts val="0"/>
              </a:spcBef>
              <a:spcAft>
                <a:spcPts val="0"/>
              </a:spcAft>
              <a:buFont typeface="+mj-lt"/>
              <a:buAutoNum type="arabicPeriod"/>
              <a:defRPr/>
            </a:pPr>
            <a:r>
              <a:rPr lang="en-GB" dirty="0"/>
              <a:t>What is not being said?</a:t>
            </a:r>
          </a:p>
          <a:p>
            <a:pPr marL="457200" indent="-457200" eaLnBrk="1" fontAlgn="auto" hangingPunct="1">
              <a:spcBef>
                <a:spcPts val="0"/>
              </a:spcBef>
              <a:spcAft>
                <a:spcPts val="0"/>
              </a:spcAft>
              <a:buFont typeface="+mj-lt"/>
              <a:buAutoNum type="arabicPeriod"/>
              <a:defRPr/>
            </a:pPr>
            <a:r>
              <a:rPr lang="en-GB" dirty="0"/>
              <a:t>Is there any explicit or hidden bias?</a:t>
            </a:r>
          </a:p>
          <a:p>
            <a:pPr marL="457200" indent="-457200" eaLnBrk="1" fontAlgn="auto" hangingPunct="1">
              <a:spcBef>
                <a:spcPts val="0"/>
              </a:spcBef>
              <a:spcAft>
                <a:spcPts val="0"/>
              </a:spcAft>
              <a:buFont typeface="+mj-lt"/>
              <a:buAutoNum type="arabicPeriod"/>
              <a:defRPr/>
            </a:pPr>
            <a:r>
              <a:rPr lang="en-GB" dirty="0"/>
              <a:t>How is the text relevant to YOUR project or assignment?</a:t>
            </a:r>
          </a:p>
          <a:p>
            <a:pPr marL="457200" indent="-457200" eaLnBrk="1" fontAlgn="auto" hangingPunct="1">
              <a:spcBef>
                <a:spcPts val="0"/>
              </a:spcBef>
              <a:spcAft>
                <a:spcPts val="0"/>
              </a:spcAft>
              <a:buFont typeface="+mj-lt"/>
              <a:buAutoNum type="arabicPeriod"/>
              <a:defRPr/>
            </a:pPr>
            <a:r>
              <a:rPr lang="en-GB" dirty="0"/>
              <a:t>How does this link with other texts that you have read?</a:t>
            </a:r>
          </a:p>
          <a:p>
            <a:pPr eaLnBrk="1" fontAlgn="auto" hangingPunct="1">
              <a:spcBef>
                <a:spcPts val="0"/>
              </a:spcBef>
              <a:spcAft>
                <a:spcPts val="0"/>
              </a:spcAft>
              <a:defRPr/>
            </a:pPr>
            <a:endParaRPr lang="en-GB" dirty="0"/>
          </a:p>
        </p:txBody>
      </p:sp>
      <p:sp>
        <p:nvSpPr>
          <p:cNvPr id="17412" name="Slide Number Placeholder 3">
            <a:extLst>
              <a:ext uri="{FF2B5EF4-FFF2-40B4-BE49-F238E27FC236}">
                <a16:creationId xmlns:a16="http://schemas.microsoft.com/office/drawing/2014/main" id="{5D180D2D-A5FD-445F-AACF-76D22F7110E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9089059A-9D00-4336-99FB-F125EE2B031C}" type="slidenum">
              <a:rPr lang="en-GB" altLang="en-US" smtClean="0">
                <a:latin typeface="Calibri" panose="020F0502020204030204" pitchFamily="34" charset="0"/>
              </a:rPr>
              <a:pPr fontAlgn="base">
                <a:spcBef>
                  <a:spcPct val="0"/>
                </a:spcBef>
                <a:spcAft>
                  <a:spcPct val="0"/>
                </a:spcAft>
              </a:pPr>
              <a:t>7</a:t>
            </a:fld>
            <a:endParaRPr lang="en-GB"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42653DA6-0509-4C5C-A2C1-8EC993C0374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11143708-0A86-4EC6-91D7-A088290EB6E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9460" name="Slide Number Placeholder 3">
            <a:extLst>
              <a:ext uri="{FF2B5EF4-FFF2-40B4-BE49-F238E27FC236}">
                <a16:creationId xmlns:a16="http://schemas.microsoft.com/office/drawing/2014/main" id="{03ABD2CD-C7B4-46DD-BE17-A638C8BAEB6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290C5279-4137-49AD-BDCC-E1088F80B83B}" type="slidenum">
              <a:rPr lang="en-GB" altLang="en-US" smtClean="0">
                <a:latin typeface="Calibri" panose="020F0502020204030204" pitchFamily="34" charset="0"/>
              </a:rPr>
              <a:pPr fontAlgn="base">
                <a:spcBef>
                  <a:spcPct val="0"/>
                </a:spcBef>
                <a:spcAft>
                  <a:spcPct val="0"/>
                </a:spcAft>
              </a:pPr>
              <a:t>8</a:t>
            </a:fld>
            <a:endParaRPr lang="en-GB"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75D57050-E880-4A1D-BA38-CBFF675610B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A7B47B49-84F4-4944-A1F3-8AE912930D6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You could produce a table to give a quick overview of the literature you have reviewed – the previous two slides provide examples of how this could be done.    You could group research studies and other types of literature (reviews, theoretical articles, case studies, etc.) according to common denominators such as qualitative versus quantitative approaches, conclusions of authors, specific purpose or objective, chronology, etc. </a:t>
            </a:r>
          </a:p>
          <a:p>
            <a:pPr eaLnBrk="1" hangingPunct="1">
              <a:spcBef>
                <a:spcPct val="0"/>
              </a:spcBef>
            </a:pPr>
            <a:r>
              <a:rPr lang="en-GB" altLang="en-US"/>
              <a:t>Summarize individual studies or articles with as much or as little detail as each merits according to its comparative importance in the literature, remembering that space (length) denotes significance. </a:t>
            </a:r>
          </a:p>
          <a:p>
            <a:pPr eaLnBrk="1" hangingPunct="1">
              <a:spcBef>
                <a:spcPct val="0"/>
              </a:spcBef>
            </a:pPr>
            <a:endParaRPr lang="en-GB" altLang="en-US"/>
          </a:p>
        </p:txBody>
      </p:sp>
      <p:sp>
        <p:nvSpPr>
          <p:cNvPr id="21508" name="Slide Number Placeholder 3">
            <a:extLst>
              <a:ext uri="{FF2B5EF4-FFF2-40B4-BE49-F238E27FC236}">
                <a16:creationId xmlns:a16="http://schemas.microsoft.com/office/drawing/2014/main" id="{1874CFEF-BB7F-46BB-90CA-134871BC731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0DB04C64-967D-4402-9C4F-C12896FE8477}" type="slidenum">
              <a:rPr lang="en-GB" altLang="en-US" smtClean="0">
                <a:latin typeface="Calibri" panose="020F0502020204030204" pitchFamily="34" charset="0"/>
              </a:rPr>
              <a:pPr fontAlgn="base">
                <a:spcBef>
                  <a:spcPct val="0"/>
                </a:spcBef>
                <a:spcAft>
                  <a:spcPct val="0"/>
                </a:spcAft>
              </a:pPr>
              <a:t>9</a:t>
            </a:fld>
            <a:endParaRPr lang="en-GB"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27C44A6C-26AD-4EBC-AA4C-4D4AF051289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CA4BBAC9-396F-4CE7-AA6D-6B872BFECC3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896938" eaLnBrk="1" hangingPunct="1">
              <a:spcBef>
                <a:spcPct val="0"/>
              </a:spcBef>
            </a:pPr>
            <a:endParaRPr lang="en-GB" altLang="en-US"/>
          </a:p>
        </p:txBody>
      </p:sp>
      <p:sp>
        <p:nvSpPr>
          <p:cNvPr id="23556" name="Slide Number Placeholder 3">
            <a:extLst>
              <a:ext uri="{FF2B5EF4-FFF2-40B4-BE49-F238E27FC236}">
                <a16:creationId xmlns:a16="http://schemas.microsoft.com/office/drawing/2014/main" id="{8B79C392-881A-4DEC-92CD-294AFF67EDF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EF1DBF85-38BD-44FB-B98B-12E43BF3E0EA}" type="slidenum">
              <a:rPr lang="en-GB" altLang="en-US" smtClean="0">
                <a:latin typeface="Calibri" panose="020F0502020204030204" pitchFamily="34" charset="0"/>
              </a:rPr>
              <a:pPr fontAlgn="base">
                <a:spcBef>
                  <a:spcPct val="0"/>
                </a:spcBef>
                <a:spcAft>
                  <a:spcPct val="0"/>
                </a:spcAft>
              </a:pPr>
              <a:t>10</a:t>
            </a:fld>
            <a:endParaRPr lang="en-GB"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EA2A1398-EB42-424A-B2CA-74EDD554BB2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19754A14-F27A-4483-B290-CB380F175E5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896938" eaLnBrk="1" hangingPunct="1">
              <a:spcBef>
                <a:spcPct val="0"/>
              </a:spcBef>
            </a:pPr>
            <a:endParaRPr lang="en-GB" altLang="en-US"/>
          </a:p>
        </p:txBody>
      </p:sp>
      <p:sp>
        <p:nvSpPr>
          <p:cNvPr id="25604" name="Slide Number Placeholder 3">
            <a:extLst>
              <a:ext uri="{FF2B5EF4-FFF2-40B4-BE49-F238E27FC236}">
                <a16:creationId xmlns:a16="http://schemas.microsoft.com/office/drawing/2014/main" id="{7A70FDAA-2358-4D49-A52A-C8C193D6545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B871F350-AEBF-4DC4-98D3-0BB5A5B0645F}" type="slidenum">
              <a:rPr lang="en-GB" altLang="en-US" smtClean="0">
                <a:latin typeface="Calibri" panose="020F0502020204030204" pitchFamily="34" charset="0"/>
              </a:rPr>
              <a:pPr fontAlgn="base">
                <a:spcBef>
                  <a:spcPct val="0"/>
                </a:spcBef>
                <a:spcAft>
                  <a:spcPct val="0"/>
                </a:spcAft>
              </a:pPr>
              <a:t>11</a:t>
            </a:fld>
            <a:endParaRPr lang="en-GB"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02B7016F-62D2-44E0-9A9C-C6A388CCBD6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FAF5BB61-A7DC-4BBD-BB69-AD6A2BD634A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Statement of main findings – summarize main findings in just a couple of sentences.  </a:t>
            </a:r>
          </a:p>
          <a:p>
            <a:pPr eaLnBrk="1" hangingPunct="1">
              <a:spcBef>
                <a:spcPct val="0"/>
              </a:spcBef>
            </a:pPr>
            <a:r>
              <a:rPr lang="en-GB" altLang="en-US"/>
              <a:t>It is important that you do not simply repeat what you wrote in the results section, but attempt to summarise in a few sentences what your main findings were and to convey the general meaning of what you found.  At this stage it is important to be succinct, so it might take a few attempts to get this right.  It is important that you capture the essence of your findings – you can make generalisations at this stage.</a:t>
            </a:r>
          </a:p>
          <a:p>
            <a:pPr eaLnBrk="1" hangingPunct="1">
              <a:spcBef>
                <a:spcPct val="0"/>
              </a:spcBef>
            </a:pPr>
            <a:r>
              <a:rPr lang="en-GB" altLang="en-US"/>
              <a:t>Strengths/weaknesses – just as you have critically appraised the literature, it is important that you appraise your own work.  Limitations, e.g. might include time constraints, the fact that you were a lone researcher, word count etc.  </a:t>
            </a:r>
          </a:p>
        </p:txBody>
      </p:sp>
      <p:sp>
        <p:nvSpPr>
          <p:cNvPr id="27652" name="Slide Number Placeholder 3">
            <a:extLst>
              <a:ext uri="{FF2B5EF4-FFF2-40B4-BE49-F238E27FC236}">
                <a16:creationId xmlns:a16="http://schemas.microsoft.com/office/drawing/2014/main" id="{51114871-F1DB-407C-A4C4-F87B5276312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2E9BD112-0182-44E6-84BD-35350FF12900}" type="slidenum">
              <a:rPr lang="en-GB" altLang="en-US" smtClean="0">
                <a:latin typeface="Calibri" panose="020F0502020204030204" pitchFamily="34" charset="0"/>
              </a:rPr>
              <a:pPr fontAlgn="base">
                <a:spcBef>
                  <a:spcPct val="0"/>
                </a:spcBef>
                <a:spcAft>
                  <a:spcPct val="0"/>
                </a:spcAft>
              </a:pPr>
              <a:t>12</a:t>
            </a:fld>
            <a:endParaRPr lang="en-GB" altLang="en-US">
              <a:latin typeface="Calibri" panose="020F050202020403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00D2A0A4-6636-403F-8494-0428D6F5AE7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1760313B-96BD-464B-813E-FCB4AFC8EFA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Statement of main findings – summarize main findings in just a couple of sentences.  </a:t>
            </a:r>
          </a:p>
          <a:p>
            <a:pPr eaLnBrk="1" hangingPunct="1">
              <a:spcBef>
                <a:spcPct val="0"/>
              </a:spcBef>
            </a:pPr>
            <a:r>
              <a:rPr lang="en-GB" altLang="en-US"/>
              <a:t>It is important that you do not simply repeat what you wrote in the results section, but attempt to summarise in a few sentences what your main findings were and to convey the general meaning of what you found.  At this stage it is important to be succinct, so it might take a few attempts to get this right.  It is important that you capture the essence of your findings – you can make generalisations at this stage.</a:t>
            </a:r>
          </a:p>
          <a:p>
            <a:pPr eaLnBrk="1" hangingPunct="1">
              <a:spcBef>
                <a:spcPct val="0"/>
              </a:spcBef>
            </a:pPr>
            <a:r>
              <a:rPr lang="en-GB" altLang="en-US"/>
              <a:t>Strengths/weaknesses – just as you have critically appraised the literature, it is important that you appraise your own work.  Limitations, e.g. might include time constraints, the fact that you were a lone researcher, word count etc.  </a:t>
            </a:r>
          </a:p>
        </p:txBody>
      </p:sp>
      <p:sp>
        <p:nvSpPr>
          <p:cNvPr id="29700" name="Slide Number Placeholder 3">
            <a:extLst>
              <a:ext uri="{FF2B5EF4-FFF2-40B4-BE49-F238E27FC236}">
                <a16:creationId xmlns:a16="http://schemas.microsoft.com/office/drawing/2014/main" id="{A1F9ACCA-9DD7-4BE4-A457-5203919571F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3B821231-C452-48DD-8D3D-772FE0A2C5EE}" type="slidenum">
              <a:rPr lang="en-GB" altLang="en-US" smtClean="0">
                <a:latin typeface="Calibri" panose="020F0502020204030204" pitchFamily="34" charset="0"/>
              </a:rPr>
              <a:pPr fontAlgn="base">
                <a:spcBef>
                  <a:spcPct val="0"/>
                </a:spcBef>
                <a:spcAft>
                  <a:spcPct val="0"/>
                </a:spcAft>
              </a:pPr>
              <a:t>13</a:t>
            </a:fld>
            <a:endParaRPr lang="en-GB" altLang="en-US">
              <a:latin typeface="Calibri" panose="020F050202020403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EA5C7872-F63E-4D2D-AB0C-4A48AA245DC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45FA7C34-A624-4D30-B620-2727029F378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896938" eaLnBrk="1" hangingPunct="1">
              <a:spcBef>
                <a:spcPct val="0"/>
              </a:spcBef>
            </a:pPr>
            <a:r>
              <a:rPr lang="en-GB" altLang="en-US">
                <a:solidFill>
                  <a:srgbClr val="000000"/>
                </a:solidFill>
              </a:rPr>
              <a:t>This is the most common structure- you might find this doesn’t work for you though once you start reading the literacy. </a:t>
            </a:r>
          </a:p>
          <a:p>
            <a:pPr defTabSz="896938" eaLnBrk="1" hangingPunct="1">
              <a:spcBef>
                <a:spcPct val="0"/>
              </a:spcBef>
            </a:pPr>
            <a:endParaRPr lang="en-GB" altLang="en-US"/>
          </a:p>
        </p:txBody>
      </p:sp>
      <p:sp>
        <p:nvSpPr>
          <p:cNvPr id="31748" name="Slide Number Placeholder 3">
            <a:extLst>
              <a:ext uri="{FF2B5EF4-FFF2-40B4-BE49-F238E27FC236}">
                <a16:creationId xmlns:a16="http://schemas.microsoft.com/office/drawing/2014/main" id="{6DDCD74C-3E53-4E33-AF4A-4519986F631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154B13EA-51A2-4C91-ADAD-05EDAB5F27F6}" type="slidenum">
              <a:rPr lang="en-GB" altLang="en-US" smtClean="0">
                <a:latin typeface="Calibri" panose="020F0502020204030204" pitchFamily="34" charset="0"/>
              </a:rPr>
              <a:pPr fontAlgn="base">
                <a:spcBef>
                  <a:spcPct val="0"/>
                </a:spcBef>
                <a:spcAft>
                  <a:spcPct val="0"/>
                </a:spcAft>
              </a:pPr>
              <a:t>14</a:t>
            </a:fld>
            <a:endParaRPr lang="en-GB" altLang="en-US">
              <a:latin typeface="Calibri" panose="020F050202020403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7B73E5FE-4817-46A7-B2B8-2F29AA5F76F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06F7BCBD-89F5-4CC9-BFE0-5730D4A4A21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896938" eaLnBrk="1" hangingPunct="1">
              <a:spcBef>
                <a:spcPct val="0"/>
              </a:spcBef>
            </a:pPr>
            <a:r>
              <a:rPr lang="en-GB" altLang="en-US"/>
              <a:t>Might deal with each area with the same weight and within each section explain the link between sections</a:t>
            </a:r>
          </a:p>
          <a:p>
            <a:pPr defTabSz="896938" eaLnBrk="1" hangingPunct="1">
              <a:spcBef>
                <a:spcPct val="0"/>
              </a:spcBef>
            </a:pPr>
            <a:endParaRPr lang="en-GB" altLang="en-US"/>
          </a:p>
        </p:txBody>
      </p:sp>
      <p:sp>
        <p:nvSpPr>
          <p:cNvPr id="33796" name="Slide Number Placeholder 3">
            <a:extLst>
              <a:ext uri="{FF2B5EF4-FFF2-40B4-BE49-F238E27FC236}">
                <a16:creationId xmlns:a16="http://schemas.microsoft.com/office/drawing/2014/main" id="{1835B90D-6FF4-4AB1-A251-7F774FAAEE8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E67E1A7F-A97B-4DD7-A80F-3DB4455C068E}" type="slidenum">
              <a:rPr lang="en-GB" altLang="en-US" smtClean="0">
                <a:latin typeface="Calibri" panose="020F0502020204030204" pitchFamily="34" charset="0"/>
              </a:rPr>
              <a:pPr fontAlgn="base">
                <a:spcBef>
                  <a:spcPct val="0"/>
                </a:spcBef>
                <a:spcAft>
                  <a:spcPct val="0"/>
                </a:spcAft>
              </a:pPr>
              <a:t>15</a:t>
            </a:fld>
            <a:endParaRPr lang="en-GB" altLang="en-US">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C1D0E68F-2503-4CD1-BC70-A7036FD28B0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17E84010-33E9-4801-917F-98E7473D2DB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5844" name="Slide Number Placeholder 3">
            <a:extLst>
              <a:ext uri="{FF2B5EF4-FFF2-40B4-BE49-F238E27FC236}">
                <a16:creationId xmlns:a16="http://schemas.microsoft.com/office/drawing/2014/main" id="{C4CEB425-1A3A-48DA-9EF5-B0EF4A6C947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1747745D-5244-4C3A-BA8C-6E74DFF6465C}" type="slidenum">
              <a:rPr lang="en-GB" altLang="en-US" smtClean="0">
                <a:latin typeface="Calibri" panose="020F0502020204030204" pitchFamily="34" charset="0"/>
              </a:rPr>
              <a:pPr fontAlgn="base">
                <a:spcBef>
                  <a:spcPct val="0"/>
                </a:spcBef>
                <a:spcAft>
                  <a:spcPct val="0"/>
                </a:spcAft>
              </a:pPr>
              <a:t>16</a:t>
            </a:fld>
            <a:endParaRPr lang="en-GB" altLang="en-US">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C1D0E68F-2503-4CD1-BC70-A7036FD28B0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17E84010-33E9-4801-917F-98E7473D2DB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5844" name="Slide Number Placeholder 3">
            <a:extLst>
              <a:ext uri="{FF2B5EF4-FFF2-40B4-BE49-F238E27FC236}">
                <a16:creationId xmlns:a16="http://schemas.microsoft.com/office/drawing/2014/main" id="{C4CEB425-1A3A-48DA-9EF5-B0EF4A6C947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1747745D-5244-4C3A-BA8C-6E74DFF6465C}" type="slidenum">
              <a:rPr lang="en-GB" altLang="en-US" smtClean="0">
                <a:latin typeface="Calibri" panose="020F0502020204030204" pitchFamily="34" charset="0"/>
              </a:rPr>
              <a:pPr fontAlgn="base">
                <a:spcBef>
                  <a:spcPct val="0"/>
                </a:spcBef>
                <a:spcAft>
                  <a:spcPct val="0"/>
                </a:spcAft>
              </a:pPr>
              <a:t>17</a:t>
            </a:fld>
            <a:endParaRPr lang="en-GB" altLang="en-US">
              <a:latin typeface="Calibri" panose="020F0502020204030204" pitchFamily="34" charset="0"/>
            </a:endParaRPr>
          </a:p>
        </p:txBody>
      </p:sp>
    </p:spTree>
    <p:extLst>
      <p:ext uri="{BB962C8B-B14F-4D97-AF65-F5344CB8AC3E}">
        <p14:creationId xmlns:p14="http://schemas.microsoft.com/office/powerpoint/2010/main" val="42191771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D665BF1E-342A-40FF-9BA7-8B07083EEE5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81AA4C5-DAAE-46D5-BCC9-9940719DBFC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7892" name="Slide Number Placeholder 3">
            <a:extLst>
              <a:ext uri="{FF2B5EF4-FFF2-40B4-BE49-F238E27FC236}">
                <a16:creationId xmlns:a16="http://schemas.microsoft.com/office/drawing/2014/main" id="{D1040519-0E2C-450E-81EB-9DBFB72BAA7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9FD56E4E-6147-4E15-BADC-0F0E275A7EAB}" type="slidenum">
              <a:rPr lang="en-GB" altLang="en-US" smtClean="0">
                <a:latin typeface="Calibri" panose="020F0502020204030204" pitchFamily="34" charset="0"/>
              </a:rPr>
              <a:pPr fontAlgn="base">
                <a:spcBef>
                  <a:spcPct val="0"/>
                </a:spcBef>
                <a:spcAft>
                  <a:spcPct val="0"/>
                </a:spcAft>
              </a:pPr>
              <a:t>18</a:t>
            </a:fld>
            <a:endParaRPr lang="en-GB" altLang="en-US">
              <a:latin typeface="Calibri" panose="020F050202020403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E8D816B0-F653-497D-A4AA-C355E2D2048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A1A82ABC-FD8E-47F2-997E-B01917A074F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9940" name="Slide Number Placeholder 3">
            <a:extLst>
              <a:ext uri="{FF2B5EF4-FFF2-40B4-BE49-F238E27FC236}">
                <a16:creationId xmlns:a16="http://schemas.microsoft.com/office/drawing/2014/main" id="{F30732A3-23E4-4D4C-9F32-C21C2A31410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651BF7B1-5690-4901-B8D0-BF333AE4AFDA}" type="slidenum">
              <a:rPr lang="en-GB" altLang="en-US" smtClean="0">
                <a:latin typeface="Calibri" panose="020F0502020204030204" pitchFamily="34" charset="0"/>
              </a:rPr>
              <a:pPr fontAlgn="base">
                <a:spcBef>
                  <a:spcPct val="0"/>
                </a:spcBef>
                <a:spcAft>
                  <a:spcPct val="0"/>
                </a:spcAft>
              </a:pPr>
              <a:t>19</a:t>
            </a:fld>
            <a:endParaRPr lang="en-GB" altLang="en-US">
              <a:latin typeface="Calibri" panose="020F050202020403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C0E71EBE-9F43-4E66-B8CB-59DDB2FF994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9DC341E8-31E8-4849-AF7A-3B3F6301A09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1988" name="Slide Number Placeholder 3">
            <a:extLst>
              <a:ext uri="{FF2B5EF4-FFF2-40B4-BE49-F238E27FC236}">
                <a16:creationId xmlns:a16="http://schemas.microsoft.com/office/drawing/2014/main" id="{A70E673C-A15D-4A17-922A-6B38541BEF2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F1C16BDB-7186-4F84-BE45-0FEF3C61BDEE}" type="slidenum">
              <a:rPr lang="en-GB" altLang="en-US" smtClean="0">
                <a:latin typeface="Calibri" panose="020F0502020204030204" pitchFamily="34" charset="0"/>
              </a:rPr>
              <a:pPr fontAlgn="base">
                <a:spcBef>
                  <a:spcPct val="0"/>
                </a:spcBef>
                <a:spcAft>
                  <a:spcPct val="0"/>
                </a:spcAft>
              </a:pPr>
              <a:t>20</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C0772A-86B2-4D72-BABB-446CC8351DD9}"/>
              </a:ext>
            </a:extLst>
          </p:cNvPr>
          <p:cNvSpPr>
            <a:spLocks noGrp="1"/>
          </p:cNvSpPr>
          <p:nvPr>
            <p:ph type="dt" sz="half" idx="10"/>
          </p:nvPr>
        </p:nvSpPr>
        <p:spPr>
          <a:xfrm>
            <a:off x="395288" y="6524625"/>
            <a:ext cx="971550" cy="219075"/>
          </a:xfrm>
        </p:spPr>
        <p:txBody>
          <a:bodyPr/>
          <a:lstStyle>
            <a:lvl1pPr>
              <a:defRPr/>
            </a:lvl1pPr>
          </a:lstStyle>
          <a:p>
            <a:pPr>
              <a:defRPr/>
            </a:pPr>
            <a:fld id="{C404C4AA-BECA-424B-8D52-4380D8F1B63A}" type="datetimeFigureOut">
              <a:rPr lang="en-US"/>
              <a:pPr>
                <a:defRPr/>
              </a:pPr>
              <a:t>11/24/2021</a:t>
            </a:fld>
            <a:endParaRPr lang="en-US"/>
          </a:p>
        </p:txBody>
      </p:sp>
      <p:sp>
        <p:nvSpPr>
          <p:cNvPr id="5" name="Footer Placeholder 4">
            <a:extLst>
              <a:ext uri="{FF2B5EF4-FFF2-40B4-BE49-F238E27FC236}">
                <a16:creationId xmlns:a16="http://schemas.microsoft.com/office/drawing/2014/main" id="{62A1CC69-9733-4BF6-B1E6-9CB3B307180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US"/>
          </a:p>
        </p:txBody>
      </p:sp>
      <p:sp>
        <p:nvSpPr>
          <p:cNvPr id="6" name="Slide Number Placeholder 5">
            <a:extLst>
              <a:ext uri="{FF2B5EF4-FFF2-40B4-BE49-F238E27FC236}">
                <a16:creationId xmlns:a16="http://schemas.microsoft.com/office/drawing/2014/main" id="{8F198B13-4725-40DA-BC45-87AFACEDF265}"/>
              </a:ext>
            </a:extLst>
          </p:cNvPr>
          <p:cNvSpPr>
            <a:spLocks noGrp="1"/>
          </p:cNvSpPr>
          <p:nvPr>
            <p:ph type="sldNum" sz="quarter" idx="12"/>
          </p:nvPr>
        </p:nvSpPr>
        <p:spPr/>
        <p:txBody>
          <a:bodyPr/>
          <a:lstStyle>
            <a:lvl1pPr>
              <a:defRPr/>
            </a:lvl1pPr>
          </a:lstStyle>
          <a:p>
            <a:pPr>
              <a:defRPr/>
            </a:pPr>
            <a:fld id="{E8AA50C8-ED88-43F6-B7A7-07A9FE752AF5}" type="slidenum">
              <a:rPr lang="en-US"/>
              <a:pPr>
                <a:defRPr/>
              </a:pPr>
              <a:t>‹#›</a:t>
            </a:fld>
            <a:endParaRPr lang="en-US"/>
          </a:p>
        </p:txBody>
      </p:sp>
    </p:spTree>
    <p:extLst>
      <p:ext uri="{BB962C8B-B14F-4D97-AF65-F5344CB8AC3E}">
        <p14:creationId xmlns:p14="http://schemas.microsoft.com/office/powerpoint/2010/main" val="3054556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36EFDC-43C7-4B65-871E-3B0404904EAB}"/>
              </a:ext>
            </a:extLst>
          </p:cNvPr>
          <p:cNvSpPr>
            <a:spLocks noGrp="1"/>
          </p:cNvSpPr>
          <p:nvPr>
            <p:ph type="dt" sz="half" idx="10"/>
          </p:nvPr>
        </p:nvSpPr>
        <p:spPr/>
        <p:txBody>
          <a:bodyPr/>
          <a:lstStyle>
            <a:lvl1pPr>
              <a:defRPr/>
            </a:lvl1pPr>
          </a:lstStyle>
          <a:p>
            <a:pPr>
              <a:defRPr/>
            </a:pPr>
            <a:fld id="{30FE857D-CA12-4892-89B2-7F853E440C56}" type="datetimeFigureOut">
              <a:rPr lang="en-US"/>
              <a:pPr>
                <a:defRPr/>
              </a:pPr>
              <a:t>11/24/2021</a:t>
            </a:fld>
            <a:endParaRPr lang="en-US"/>
          </a:p>
        </p:txBody>
      </p:sp>
      <p:sp>
        <p:nvSpPr>
          <p:cNvPr id="5" name="Footer Placeholder 4">
            <a:extLst>
              <a:ext uri="{FF2B5EF4-FFF2-40B4-BE49-F238E27FC236}">
                <a16:creationId xmlns:a16="http://schemas.microsoft.com/office/drawing/2014/main" id="{6AD3F98E-D11F-4A1D-8ACF-FA434DD3A22E}"/>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US"/>
          </a:p>
        </p:txBody>
      </p:sp>
      <p:sp>
        <p:nvSpPr>
          <p:cNvPr id="6" name="Slide Number Placeholder 5">
            <a:extLst>
              <a:ext uri="{FF2B5EF4-FFF2-40B4-BE49-F238E27FC236}">
                <a16:creationId xmlns:a16="http://schemas.microsoft.com/office/drawing/2014/main" id="{F93E6118-AAB0-4039-B0E6-5FA824DFDB67}"/>
              </a:ext>
            </a:extLst>
          </p:cNvPr>
          <p:cNvSpPr>
            <a:spLocks noGrp="1"/>
          </p:cNvSpPr>
          <p:nvPr>
            <p:ph type="sldNum" sz="quarter" idx="12"/>
          </p:nvPr>
        </p:nvSpPr>
        <p:spPr/>
        <p:txBody>
          <a:bodyPr/>
          <a:lstStyle>
            <a:lvl1pPr>
              <a:defRPr/>
            </a:lvl1pPr>
          </a:lstStyle>
          <a:p>
            <a:pPr>
              <a:defRPr/>
            </a:pPr>
            <a:fld id="{74FC5101-7956-4141-A669-7D2C603BA0E0}" type="slidenum">
              <a:rPr lang="en-US"/>
              <a:pPr>
                <a:defRPr/>
              </a:pPr>
              <a:t>‹#›</a:t>
            </a:fld>
            <a:endParaRPr lang="en-US"/>
          </a:p>
        </p:txBody>
      </p:sp>
    </p:spTree>
    <p:extLst>
      <p:ext uri="{BB962C8B-B14F-4D97-AF65-F5344CB8AC3E}">
        <p14:creationId xmlns:p14="http://schemas.microsoft.com/office/powerpoint/2010/main" val="38162973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4A777B7-AE30-4B9C-BC0F-8894F2A8DE21}"/>
              </a:ext>
            </a:extLst>
          </p:cNvPr>
          <p:cNvSpPr>
            <a:spLocks noGrp="1"/>
          </p:cNvSpPr>
          <p:nvPr>
            <p:ph type="dt" sz="half" idx="10"/>
          </p:nvPr>
        </p:nvSpPr>
        <p:spPr/>
        <p:txBody>
          <a:bodyPr/>
          <a:lstStyle>
            <a:lvl1pPr>
              <a:defRPr/>
            </a:lvl1pPr>
          </a:lstStyle>
          <a:p>
            <a:pPr>
              <a:defRPr/>
            </a:pPr>
            <a:fld id="{1CDAF6F5-5C7B-4AAA-9D5C-80DBB97E368D}" type="datetimeFigureOut">
              <a:rPr lang="en-US"/>
              <a:pPr>
                <a:defRPr/>
              </a:pPr>
              <a:t>11/24/2021</a:t>
            </a:fld>
            <a:endParaRPr lang="en-US"/>
          </a:p>
        </p:txBody>
      </p:sp>
      <p:sp>
        <p:nvSpPr>
          <p:cNvPr id="5" name="Slide Number Placeholder 5">
            <a:extLst>
              <a:ext uri="{FF2B5EF4-FFF2-40B4-BE49-F238E27FC236}">
                <a16:creationId xmlns:a16="http://schemas.microsoft.com/office/drawing/2014/main" id="{1B97ACDA-9CF0-4EC6-95FA-55D68F939F83}"/>
              </a:ext>
            </a:extLst>
          </p:cNvPr>
          <p:cNvSpPr>
            <a:spLocks noGrp="1"/>
          </p:cNvSpPr>
          <p:nvPr>
            <p:ph type="sldNum" sz="quarter" idx="11"/>
          </p:nvPr>
        </p:nvSpPr>
        <p:spPr/>
        <p:txBody>
          <a:bodyPr/>
          <a:lstStyle>
            <a:lvl1pPr>
              <a:defRPr/>
            </a:lvl1pPr>
          </a:lstStyle>
          <a:p>
            <a:pPr>
              <a:defRPr/>
            </a:pPr>
            <a:fld id="{AA779B76-8893-4CC7-A5FE-D88DCD1739ED}" type="slidenum">
              <a:rPr lang="en-US"/>
              <a:pPr>
                <a:defRPr/>
              </a:pPr>
              <a:t>‹#›</a:t>
            </a:fld>
            <a:endParaRPr lang="en-US"/>
          </a:p>
        </p:txBody>
      </p:sp>
    </p:spTree>
    <p:extLst>
      <p:ext uri="{BB962C8B-B14F-4D97-AF65-F5344CB8AC3E}">
        <p14:creationId xmlns:p14="http://schemas.microsoft.com/office/powerpoint/2010/main" val="1250343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3BD563C1-95B2-4BE2-B09D-FE97A8C597F1}"/>
              </a:ext>
            </a:extLst>
          </p:cNvPr>
          <p:cNvSpPr>
            <a:spLocks noGrp="1"/>
          </p:cNvSpPr>
          <p:nvPr>
            <p:ph type="dt" sz="half" idx="10"/>
          </p:nvPr>
        </p:nvSpPr>
        <p:spPr/>
        <p:txBody>
          <a:bodyPr/>
          <a:lstStyle>
            <a:lvl1pPr>
              <a:defRPr/>
            </a:lvl1pPr>
          </a:lstStyle>
          <a:p>
            <a:pPr>
              <a:defRPr/>
            </a:pPr>
            <a:fld id="{507B317B-A3D7-4711-B471-A6CD3AD0DFCF}" type="datetimeFigureOut">
              <a:rPr lang="en-US"/>
              <a:pPr>
                <a:defRPr/>
              </a:pPr>
              <a:t>11/24/2021</a:t>
            </a:fld>
            <a:endParaRPr lang="en-US"/>
          </a:p>
        </p:txBody>
      </p:sp>
      <p:sp>
        <p:nvSpPr>
          <p:cNvPr id="6" name="Slide Number Placeholder 5">
            <a:extLst>
              <a:ext uri="{FF2B5EF4-FFF2-40B4-BE49-F238E27FC236}">
                <a16:creationId xmlns:a16="http://schemas.microsoft.com/office/drawing/2014/main" id="{0DF4F311-4897-4C2B-91C1-A015B1919AAE}"/>
              </a:ext>
            </a:extLst>
          </p:cNvPr>
          <p:cNvSpPr>
            <a:spLocks noGrp="1"/>
          </p:cNvSpPr>
          <p:nvPr>
            <p:ph type="sldNum" sz="quarter" idx="11"/>
          </p:nvPr>
        </p:nvSpPr>
        <p:spPr/>
        <p:txBody>
          <a:bodyPr/>
          <a:lstStyle>
            <a:lvl1pPr>
              <a:defRPr/>
            </a:lvl1pPr>
          </a:lstStyle>
          <a:p>
            <a:pPr>
              <a:defRPr/>
            </a:pPr>
            <a:fld id="{E4CA911C-F837-4ACC-A1B4-D80B4A69AB68}" type="slidenum">
              <a:rPr lang="en-US"/>
              <a:pPr>
                <a:defRPr/>
              </a:pPr>
              <a:t>‹#›</a:t>
            </a:fld>
            <a:endParaRPr lang="en-US"/>
          </a:p>
        </p:txBody>
      </p:sp>
    </p:spTree>
    <p:extLst>
      <p:ext uri="{BB962C8B-B14F-4D97-AF65-F5344CB8AC3E}">
        <p14:creationId xmlns:p14="http://schemas.microsoft.com/office/powerpoint/2010/main" val="4325486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1DADBC-EEB3-4B82-BE0D-78C9C7B53001}"/>
              </a:ext>
            </a:extLst>
          </p:cNvPr>
          <p:cNvSpPr>
            <a:spLocks noGrp="1"/>
          </p:cNvSpPr>
          <p:nvPr>
            <p:ph type="dt" sz="half" idx="10"/>
          </p:nvPr>
        </p:nvSpPr>
        <p:spPr/>
        <p:txBody>
          <a:bodyPr/>
          <a:lstStyle>
            <a:lvl1pPr>
              <a:defRPr/>
            </a:lvl1pPr>
          </a:lstStyle>
          <a:p>
            <a:pPr>
              <a:defRPr/>
            </a:pPr>
            <a:fld id="{5EB2347D-A4A5-4D17-BCA1-17C65CF2FEDA}" type="datetimeFigureOut">
              <a:rPr lang="en-US"/>
              <a:pPr>
                <a:defRPr/>
              </a:pPr>
              <a:t>11/24/2021</a:t>
            </a:fld>
            <a:endParaRPr lang="en-US"/>
          </a:p>
        </p:txBody>
      </p:sp>
      <p:sp>
        <p:nvSpPr>
          <p:cNvPr id="8" name="Slide Number Placeholder 5">
            <a:extLst>
              <a:ext uri="{FF2B5EF4-FFF2-40B4-BE49-F238E27FC236}">
                <a16:creationId xmlns:a16="http://schemas.microsoft.com/office/drawing/2014/main" id="{13E60A0B-C06D-4F20-B761-D24DB1D80761}"/>
              </a:ext>
            </a:extLst>
          </p:cNvPr>
          <p:cNvSpPr>
            <a:spLocks noGrp="1"/>
          </p:cNvSpPr>
          <p:nvPr>
            <p:ph type="sldNum" sz="quarter" idx="11"/>
          </p:nvPr>
        </p:nvSpPr>
        <p:spPr/>
        <p:txBody>
          <a:bodyPr/>
          <a:lstStyle>
            <a:lvl1pPr>
              <a:defRPr/>
            </a:lvl1pPr>
          </a:lstStyle>
          <a:p>
            <a:pPr>
              <a:defRPr/>
            </a:pPr>
            <a:fld id="{708D63C6-E6C3-4B18-94E2-97F8E02C30FD}" type="slidenum">
              <a:rPr lang="en-US"/>
              <a:pPr>
                <a:defRPr/>
              </a:pPr>
              <a:t>‹#›</a:t>
            </a:fld>
            <a:endParaRPr lang="en-US"/>
          </a:p>
        </p:txBody>
      </p:sp>
    </p:spTree>
    <p:extLst>
      <p:ext uri="{BB962C8B-B14F-4D97-AF65-F5344CB8AC3E}">
        <p14:creationId xmlns:p14="http://schemas.microsoft.com/office/powerpoint/2010/main" val="42375242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C640816D-F503-4C05-89FB-23319251B4F1}"/>
              </a:ext>
            </a:extLst>
          </p:cNvPr>
          <p:cNvSpPr>
            <a:spLocks noGrp="1"/>
          </p:cNvSpPr>
          <p:nvPr>
            <p:ph type="dt" sz="half" idx="10"/>
          </p:nvPr>
        </p:nvSpPr>
        <p:spPr/>
        <p:txBody>
          <a:bodyPr/>
          <a:lstStyle>
            <a:lvl1pPr>
              <a:defRPr/>
            </a:lvl1pPr>
          </a:lstStyle>
          <a:p>
            <a:pPr>
              <a:defRPr/>
            </a:pPr>
            <a:fld id="{1EA114FC-D71A-44B7-887A-E49CDFF048D8}" type="datetimeFigureOut">
              <a:rPr lang="en-US"/>
              <a:pPr>
                <a:defRPr/>
              </a:pPr>
              <a:t>11/24/2021</a:t>
            </a:fld>
            <a:endParaRPr lang="en-US"/>
          </a:p>
        </p:txBody>
      </p:sp>
      <p:sp>
        <p:nvSpPr>
          <p:cNvPr id="4" name="Slide Number Placeholder 5">
            <a:extLst>
              <a:ext uri="{FF2B5EF4-FFF2-40B4-BE49-F238E27FC236}">
                <a16:creationId xmlns:a16="http://schemas.microsoft.com/office/drawing/2014/main" id="{6EBED3D1-53FC-47D0-B340-56CB8D0E0164}"/>
              </a:ext>
            </a:extLst>
          </p:cNvPr>
          <p:cNvSpPr>
            <a:spLocks noGrp="1"/>
          </p:cNvSpPr>
          <p:nvPr>
            <p:ph type="sldNum" sz="quarter" idx="11"/>
          </p:nvPr>
        </p:nvSpPr>
        <p:spPr/>
        <p:txBody>
          <a:bodyPr/>
          <a:lstStyle>
            <a:lvl1pPr>
              <a:defRPr/>
            </a:lvl1pPr>
          </a:lstStyle>
          <a:p>
            <a:pPr>
              <a:defRPr/>
            </a:pPr>
            <a:fld id="{A9590A2B-35BA-48AB-9F45-88C692CE242F}" type="slidenum">
              <a:rPr lang="en-US"/>
              <a:pPr>
                <a:defRPr/>
              </a:pPr>
              <a:t>‹#›</a:t>
            </a:fld>
            <a:endParaRPr lang="en-US"/>
          </a:p>
        </p:txBody>
      </p:sp>
    </p:spTree>
    <p:extLst>
      <p:ext uri="{BB962C8B-B14F-4D97-AF65-F5344CB8AC3E}">
        <p14:creationId xmlns:p14="http://schemas.microsoft.com/office/powerpoint/2010/main" val="1462526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86DE8F9-9740-40AA-BBD9-AD39F75F6F40}"/>
              </a:ext>
            </a:extLst>
          </p:cNvPr>
          <p:cNvSpPr>
            <a:spLocks noGrp="1"/>
          </p:cNvSpPr>
          <p:nvPr>
            <p:ph type="dt" sz="half" idx="10"/>
          </p:nvPr>
        </p:nvSpPr>
        <p:spPr/>
        <p:txBody>
          <a:bodyPr/>
          <a:lstStyle>
            <a:lvl1pPr>
              <a:defRPr/>
            </a:lvl1pPr>
          </a:lstStyle>
          <a:p>
            <a:pPr>
              <a:defRPr/>
            </a:pPr>
            <a:fld id="{AF6B1948-E9DF-40B9-8726-1B575BC2A505}" type="datetimeFigureOut">
              <a:rPr lang="en-US"/>
              <a:pPr>
                <a:defRPr/>
              </a:pPr>
              <a:t>11/24/2021</a:t>
            </a:fld>
            <a:endParaRPr lang="en-US"/>
          </a:p>
        </p:txBody>
      </p:sp>
      <p:sp>
        <p:nvSpPr>
          <p:cNvPr id="3" name="Slide Number Placeholder 5">
            <a:extLst>
              <a:ext uri="{FF2B5EF4-FFF2-40B4-BE49-F238E27FC236}">
                <a16:creationId xmlns:a16="http://schemas.microsoft.com/office/drawing/2014/main" id="{6BD2EA6A-A276-40CC-B286-3884826F02A2}"/>
              </a:ext>
            </a:extLst>
          </p:cNvPr>
          <p:cNvSpPr>
            <a:spLocks noGrp="1"/>
          </p:cNvSpPr>
          <p:nvPr>
            <p:ph type="sldNum" sz="quarter" idx="11"/>
          </p:nvPr>
        </p:nvSpPr>
        <p:spPr/>
        <p:txBody>
          <a:bodyPr/>
          <a:lstStyle>
            <a:lvl1pPr>
              <a:defRPr/>
            </a:lvl1pPr>
          </a:lstStyle>
          <a:p>
            <a:pPr>
              <a:defRPr/>
            </a:pPr>
            <a:fld id="{7E2CA6C6-FB53-472D-BF0F-CFD897704CD3}" type="slidenum">
              <a:rPr lang="en-US"/>
              <a:pPr>
                <a:defRPr/>
              </a:pPr>
              <a:t>‹#›</a:t>
            </a:fld>
            <a:endParaRPr lang="en-US"/>
          </a:p>
        </p:txBody>
      </p:sp>
    </p:spTree>
    <p:extLst>
      <p:ext uri="{BB962C8B-B14F-4D97-AF65-F5344CB8AC3E}">
        <p14:creationId xmlns:p14="http://schemas.microsoft.com/office/powerpoint/2010/main" val="22025754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3">
            <a:extLst>
              <a:ext uri="{FF2B5EF4-FFF2-40B4-BE49-F238E27FC236}">
                <a16:creationId xmlns:a16="http://schemas.microsoft.com/office/drawing/2014/main" id="{DA3AAB2C-9231-4A5F-892E-C15DAE091072}"/>
              </a:ext>
            </a:extLst>
          </p:cNvPr>
          <p:cNvSpPr>
            <a:spLocks noGrp="1"/>
          </p:cNvSpPr>
          <p:nvPr>
            <p:ph type="dt" sz="half" idx="10"/>
          </p:nvPr>
        </p:nvSpPr>
        <p:spPr/>
        <p:txBody>
          <a:bodyPr/>
          <a:lstStyle>
            <a:lvl1pPr>
              <a:defRPr/>
            </a:lvl1pPr>
          </a:lstStyle>
          <a:p>
            <a:pPr>
              <a:defRPr/>
            </a:pPr>
            <a:fld id="{50C253D7-7A41-453D-A1D3-3CD3A8260A10}" type="datetimeFigureOut">
              <a:rPr lang="en-US"/>
              <a:pPr>
                <a:defRPr/>
              </a:pPr>
              <a:t>11/24/2021</a:t>
            </a:fld>
            <a:endParaRPr lang="en-US"/>
          </a:p>
        </p:txBody>
      </p:sp>
      <p:sp>
        <p:nvSpPr>
          <p:cNvPr id="6" name="Slide Number Placeholder 5">
            <a:extLst>
              <a:ext uri="{FF2B5EF4-FFF2-40B4-BE49-F238E27FC236}">
                <a16:creationId xmlns:a16="http://schemas.microsoft.com/office/drawing/2014/main" id="{C299EC55-B648-4340-9453-A7097B4245EB}"/>
              </a:ext>
            </a:extLst>
          </p:cNvPr>
          <p:cNvSpPr>
            <a:spLocks noGrp="1"/>
          </p:cNvSpPr>
          <p:nvPr>
            <p:ph type="sldNum" sz="quarter" idx="11"/>
          </p:nvPr>
        </p:nvSpPr>
        <p:spPr/>
        <p:txBody>
          <a:bodyPr/>
          <a:lstStyle>
            <a:lvl1pPr>
              <a:defRPr/>
            </a:lvl1pPr>
          </a:lstStyle>
          <a:p>
            <a:pPr>
              <a:defRPr/>
            </a:pPr>
            <a:fld id="{85BB6C25-9BF6-4EBE-8CD1-A7FA9E1620E5}" type="slidenum">
              <a:rPr lang="en-US"/>
              <a:pPr>
                <a:defRPr/>
              </a:pPr>
              <a:t>‹#›</a:t>
            </a:fld>
            <a:endParaRPr lang="en-US"/>
          </a:p>
        </p:txBody>
      </p:sp>
    </p:spTree>
    <p:extLst>
      <p:ext uri="{BB962C8B-B14F-4D97-AF65-F5344CB8AC3E}">
        <p14:creationId xmlns:p14="http://schemas.microsoft.com/office/powerpoint/2010/main" val="2790874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3">
            <a:extLst>
              <a:ext uri="{FF2B5EF4-FFF2-40B4-BE49-F238E27FC236}">
                <a16:creationId xmlns:a16="http://schemas.microsoft.com/office/drawing/2014/main" id="{57B1473D-AD89-4FD8-B8B2-EBB99680D708}"/>
              </a:ext>
            </a:extLst>
          </p:cNvPr>
          <p:cNvSpPr>
            <a:spLocks noGrp="1"/>
          </p:cNvSpPr>
          <p:nvPr>
            <p:ph type="dt" sz="half" idx="10"/>
          </p:nvPr>
        </p:nvSpPr>
        <p:spPr/>
        <p:txBody>
          <a:bodyPr/>
          <a:lstStyle>
            <a:lvl1pPr>
              <a:defRPr/>
            </a:lvl1pPr>
          </a:lstStyle>
          <a:p>
            <a:pPr>
              <a:defRPr/>
            </a:pPr>
            <a:fld id="{D214BD37-7798-4CCB-9406-F72014567F76}" type="datetimeFigureOut">
              <a:rPr lang="en-US"/>
              <a:pPr>
                <a:defRPr/>
              </a:pPr>
              <a:t>11/24/2021</a:t>
            </a:fld>
            <a:endParaRPr lang="en-US"/>
          </a:p>
        </p:txBody>
      </p:sp>
      <p:sp>
        <p:nvSpPr>
          <p:cNvPr id="6" name="Slide Number Placeholder 5">
            <a:extLst>
              <a:ext uri="{FF2B5EF4-FFF2-40B4-BE49-F238E27FC236}">
                <a16:creationId xmlns:a16="http://schemas.microsoft.com/office/drawing/2014/main" id="{E8A9AB8D-138B-4F07-B336-C98E47DF8BF6}"/>
              </a:ext>
            </a:extLst>
          </p:cNvPr>
          <p:cNvSpPr>
            <a:spLocks noGrp="1"/>
          </p:cNvSpPr>
          <p:nvPr>
            <p:ph type="sldNum" sz="quarter" idx="11"/>
          </p:nvPr>
        </p:nvSpPr>
        <p:spPr/>
        <p:txBody>
          <a:bodyPr/>
          <a:lstStyle>
            <a:lvl1pPr>
              <a:defRPr/>
            </a:lvl1pPr>
          </a:lstStyle>
          <a:p>
            <a:pPr>
              <a:defRPr/>
            </a:pPr>
            <a:fld id="{D6B14AF4-0B09-4055-A99E-853D48B613C3}" type="slidenum">
              <a:rPr lang="en-US"/>
              <a:pPr>
                <a:defRPr/>
              </a:pPr>
              <a:t>‹#›</a:t>
            </a:fld>
            <a:endParaRPr lang="en-US"/>
          </a:p>
        </p:txBody>
      </p:sp>
    </p:spTree>
    <p:extLst>
      <p:ext uri="{BB962C8B-B14F-4D97-AF65-F5344CB8AC3E}">
        <p14:creationId xmlns:p14="http://schemas.microsoft.com/office/powerpoint/2010/main" val="3873861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8C9DA1-D8EF-4D19-9D12-110E2A137A9C}"/>
              </a:ext>
            </a:extLst>
          </p:cNvPr>
          <p:cNvSpPr>
            <a:spLocks noGrp="1"/>
          </p:cNvSpPr>
          <p:nvPr>
            <p:ph type="dt" sz="half" idx="10"/>
          </p:nvPr>
        </p:nvSpPr>
        <p:spPr/>
        <p:txBody>
          <a:bodyPr/>
          <a:lstStyle>
            <a:lvl1pPr>
              <a:defRPr/>
            </a:lvl1pPr>
          </a:lstStyle>
          <a:p>
            <a:pPr>
              <a:defRPr/>
            </a:pPr>
            <a:fld id="{06187642-082E-40F7-AB2E-1B41919E0915}" type="datetimeFigureOut">
              <a:rPr lang="en-US"/>
              <a:pPr>
                <a:defRPr/>
              </a:pPr>
              <a:t>11/24/2021</a:t>
            </a:fld>
            <a:endParaRPr lang="en-US"/>
          </a:p>
        </p:txBody>
      </p:sp>
      <p:sp>
        <p:nvSpPr>
          <p:cNvPr id="5" name="Slide Number Placeholder 5">
            <a:extLst>
              <a:ext uri="{FF2B5EF4-FFF2-40B4-BE49-F238E27FC236}">
                <a16:creationId xmlns:a16="http://schemas.microsoft.com/office/drawing/2014/main" id="{88EE29B2-6C88-4C61-AF78-2A83175B7BE8}"/>
              </a:ext>
            </a:extLst>
          </p:cNvPr>
          <p:cNvSpPr>
            <a:spLocks noGrp="1"/>
          </p:cNvSpPr>
          <p:nvPr>
            <p:ph type="sldNum" sz="quarter" idx="11"/>
          </p:nvPr>
        </p:nvSpPr>
        <p:spPr/>
        <p:txBody>
          <a:bodyPr/>
          <a:lstStyle>
            <a:lvl1pPr>
              <a:defRPr/>
            </a:lvl1pPr>
          </a:lstStyle>
          <a:p>
            <a:pPr>
              <a:defRPr/>
            </a:pPr>
            <a:fld id="{750C1F31-D154-4477-B401-3EE068653153}" type="slidenum">
              <a:rPr lang="en-US"/>
              <a:pPr>
                <a:defRPr/>
              </a:pPr>
              <a:t>‹#›</a:t>
            </a:fld>
            <a:endParaRPr lang="en-US"/>
          </a:p>
        </p:txBody>
      </p:sp>
    </p:spTree>
    <p:extLst>
      <p:ext uri="{BB962C8B-B14F-4D97-AF65-F5344CB8AC3E}">
        <p14:creationId xmlns:p14="http://schemas.microsoft.com/office/powerpoint/2010/main" val="10045931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5B8E60-C683-4042-97B5-BDFC68721DD3}"/>
              </a:ext>
            </a:extLst>
          </p:cNvPr>
          <p:cNvSpPr>
            <a:spLocks noGrp="1"/>
          </p:cNvSpPr>
          <p:nvPr>
            <p:ph type="dt" sz="half" idx="10"/>
          </p:nvPr>
        </p:nvSpPr>
        <p:spPr/>
        <p:txBody>
          <a:bodyPr/>
          <a:lstStyle>
            <a:lvl1pPr>
              <a:defRPr/>
            </a:lvl1pPr>
          </a:lstStyle>
          <a:p>
            <a:pPr>
              <a:defRPr/>
            </a:pPr>
            <a:fld id="{FA76F2F3-D1D1-476E-88D1-7B4F7B94D6B1}" type="datetimeFigureOut">
              <a:rPr lang="en-US"/>
              <a:pPr>
                <a:defRPr/>
              </a:pPr>
              <a:t>11/24/2021</a:t>
            </a:fld>
            <a:endParaRPr lang="en-US"/>
          </a:p>
        </p:txBody>
      </p:sp>
      <p:sp>
        <p:nvSpPr>
          <p:cNvPr id="5" name="Slide Number Placeholder 5">
            <a:extLst>
              <a:ext uri="{FF2B5EF4-FFF2-40B4-BE49-F238E27FC236}">
                <a16:creationId xmlns:a16="http://schemas.microsoft.com/office/drawing/2014/main" id="{84A47B6E-793F-48D4-9257-6AB26AD8BD12}"/>
              </a:ext>
            </a:extLst>
          </p:cNvPr>
          <p:cNvSpPr>
            <a:spLocks noGrp="1"/>
          </p:cNvSpPr>
          <p:nvPr>
            <p:ph type="sldNum" sz="quarter" idx="11"/>
          </p:nvPr>
        </p:nvSpPr>
        <p:spPr/>
        <p:txBody>
          <a:bodyPr/>
          <a:lstStyle>
            <a:lvl1pPr>
              <a:defRPr/>
            </a:lvl1pPr>
          </a:lstStyle>
          <a:p>
            <a:pPr>
              <a:defRPr/>
            </a:pPr>
            <a:fld id="{C1A7388E-E04B-4EC4-B440-DBE23EF72A0F}" type="slidenum">
              <a:rPr lang="en-US"/>
              <a:pPr>
                <a:defRPr/>
              </a:pPr>
              <a:t>‹#›</a:t>
            </a:fld>
            <a:endParaRPr lang="en-US"/>
          </a:p>
        </p:txBody>
      </p:sp>
    </p:spTree>
    <p:extLst>
      <p:ext uri="{BB962C8B-B14F-4D97-AF65-F5344CB8AC3E}">
        <p14:creationId xmlns:p14="http://schemas.microsoft.com/office/powerpoint/2010/main" val="2879390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4529E25-83EB-4AAD-ADD2-3727C8044C73}"/>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16CE157-560B-44DB-90D2-CE8FD5F19A7D}"/>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B45DD6D-DC8D-481A-B8B4-2174C96012CA}"/>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smtClean="0">
                <a:solidFill>
                  <a:schemeClr val="tx1">
                    <a:tint val="75000"/>
                  </a:schemeClr>
                </a:solidFill>
                <a:latin typeface="+mn-lt"/>
              </a:defRPr>
            </a:lvl1pPr>
          </a:lstStyle>
          <a:p>
            <a:pPr>
              <a:defRPr/>
            </a:pPr>
            <a:fld id="{AAE5ECCF-25D1-4E72-848E-8F34EF680664}" type="datetimeFigureOut">
              <a:rPr lang="en-US"/>
              <a:pPr>
                <a:defRPr/>
              </a:pPr>
              <a:t>11/24/2021</a:t>
            </a:fld>
            <a:endParaRPr lang="en-US"/>
          </a:p>
        </p:txBody>
      </p:sp>
      <p:sp>
        <p:nvSpPr>
          <p:cNvPr id="6" name="Slide Number Placeholder 5">
            <a:extLst>
              <a:ext uri="{FF2B5EF4-FFF2-40B4-BE49-F238E27FC236}">
                <a16:creationId xmlns:a16="http://schemas.microsoft.com/office/drawing/2014/main" id="{7BE53479-7A3B-4CC3-BE0A-23765C3718FB}"/>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900" smtClean="0">
                <a:solidFill>
                  <a:schemeClr val="tx1">
                    <a:tint val="75000"/>
                  </a:schemeClr>
                </a:solidFill>
                <a:latin typeface="+mn-lt"/>
              </a:defRPr>
            </a:lvl1pPr>
          </a:lstStyle>
          <a:p>
            <a:pPr>
              <a:defRPr/>
            </a:pPr>
            <a:fld id="{480620E5-4292-454B-A146-F31827AAA8B7}"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710" r:id="rId1"/>
    <p:sldLayoutId id="2147483711"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defTabSz="685800" rtl="0" fontAlgn="base">
        <a:spcBef>
          <a:spcPct val="0"/>
        </a:spcBef>
        <a:spcAft>
          <a:spcPct val="0"/>
        </a:spcAft>
        <a:defRPr sz="3300" kern="1200">
          <a:solidFill>
            <a:schemeClr val="tx1"/>
          </a:solidFill>
          <a:latin typeface="+mj-lt"/>
          <a:ea typeface="+mj-ea"/>
          <a:cs typeface="+mj-cs"/>
        </a:defRPr>
      </a:lvl1pPr>
      <a:lvl2pPr algn="ctr" defTabSz="685800" rtl="0" fontAlgn="base">
        <a:spcBef>
          <a:spcPct val="0"/>
        </a:spcBef>
        <a:spcAft>
          <a:spcPct val="0"/>
        </a:spcAft>
        <a:defRPr sz="3300">
          <a:solidFill>
            <a:schemeClr val="tx1"/>
          </a:solidFill>
          <a:latin typeface="Myriad Pro"/>
        </a:defRPr>
      </a:lvl2pPr>
      <a:lvl3pPr algn="ctr" defTabSz="685800" rtl="0" fontAlgn="base">
        <a:spcBef>
          <a:spcPct val="0"/>
        </a:spcBef>
        <a:spcAft>
          <a:spcPct val="0"/>
        </a:spcAft>
        <a:defRPr sz="3300">
          <a:solidFill>
            <a:schemeClr val="tx1"/>
          </a:solidFill>
          <a:latin typeface="Myriad Pro"/>
        </a:defRPr>
      </a:lvl3pPr>
      <a:lvl4pPr algn="ctr" defTabSz="685800" rtl="0" fontAlgn="base">
        <a:spcBef>
          <a:spcPct val="0"/>
        </a:spcBef>
        <a:spcAft>
          <a:spcPct val="0"/>
        </a:spcAft>
        <a:defRPr sz="3300">
          <a:solidFill>
            <a:schemeClr val="tx1"/>
          </a:solidFill>
          <a:latin typeface="Myriad Pro"/>
        </a:defRPr>
      </a:lvl4pPr>
      <a:lvl5pPr algn="ctr" defTabSz="685800" rtl="0" fontAlgn="base">
        <a:spcBef>
          <a:spcPct val="0"/>
        </a:spcBef>
        <a:spcAft>
          <a:spcPct val="0"/>
        </a:spcAft>
        <a:defRPr sz="3300">
          <a:solidFill>
            <a:schemeClr val="tx1"/>
          </a:solidFill>
          <a:latin typeface="Myriad Pro"/>
        </a:defRPr>
      </a:lvl5pPr>
      <a:lvl6pPr marL="457200" algn="ctr" defTabSz="685800" rtl="0" fontAlgn="base">
        <a:spcBef>
          <a:spcPct val="0"/>
        </a:spcBef>
        <a:spcAft>
          <a:spcPct val="0"/>
        </a:spcAft>
        <a:defRPr sz="3300">
          <a:solidFill>
            <a:schemeClr val="tx1"/>
          </a:solidFill>
          <a:latin typeface="Myriad Pro"/>
        </a:defRPr>
      </a:lvl6pPr>
      <a:lvl7pPr marL="914400" algn="ctr" defTabSz="685800" rtl="0" fontAlgn="base">
        <a:spcBef>
          <a:spcPct val="0"/>
        </a:spcBef>
        <a:spcAft>
          <a:spcPct val="0"/>
        </a:spcAft>
        <a:defRPr sz="3300">
          <a:solidFill>
            <a:schemeClr val="tx1"/>
          </a:solidFill>
          <a:latin typeface="Myriad Pro"/>
        </a:defRPr>
      </a:lvl7pPr>
      <a:lvl8pPr marL="1371600" algn="ctr" defTabSz="685800" rtl="0" fontAlgn="base">
        <a:spcBef>
          <a:spcPct val="0"/>
        </a:spcBef>
        <a:spcAft>
          <a:spcPct val="0"/>
        </a:spcAft>
        <a:defRPr sz="3300">
          <a:solidFill>
            <a:schemeClr val="tx1"/>
          </a:solidFill>
          <a:latin typeface="Myriad Pro"/>
        </a:defRPr>
      </a:lvl8pPr>
      <a:lvl9pPr marL="1828800" algn="ctr" defTabSz="685800" rtl="0" fontAlgn="base">
        <a:spcBef>
          <a:spcPct val="0"/>
        </a:spcBef>
        <a:spcAft>
          <a:spcPct val="0"/>
        </a:spcAft>
        <a:defRPr sz="3300">
          <a:solidFill>
            <a:schemeClr val="tx1"/>
          </a:solidFill>
          <a:latin typeface="Myriad Pro"/>
        </a:defRPr>
      </a:lvl9pPr>
    </p:titleStyle>
    <p:bodyStyle>
      <a:lvl1pPr marL="257175" indent="-257175" algn="l" defTabSz="685800"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defTabSz="685800" rtl="0" fontAlgn="base">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defTabSz="685800" rtl="0" fontAlgn="base">
        <a:spcBef>
          <a:spcPct val="20000"/>
        </a:spcBef>
        <a:spcAft>
          <a:spcPct val="0"/>
        </a:spcAft>
        <a:buFont typeface="Arial" panose="020B0604020202020204" pitchFamily="34" charset="0"/>
        <a:buChar char="•"/>
        <a:defRPr kern="1200">
          <a:solidFill>
            <a:schemeClr val="tx1"/>
          </a:solidFill>
          <a:latin typeface="+mn-lt"/>
          <a:ea typeface="+mn-ea"/>
          <a:cs typeface="+mn-cs"/>
        </a:defRPr>
      </a:lvl3pPr>
      <a:lvl4pPr marL="1200150" indent="-171450" algn="l" defTabSz="685800" rtl="0" fontAlgn="base">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defTabSz="685800" rtl="0" fontAlgn="base">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www.jrf.org.uk/" TargetMode="External"/><Relationship Id="rId13" Type="http://schemas.openxmlformats.org/officeDocument/2006/relationships/hyperlink" Target="https://www.cqc.org.uk/" TargetMode="External"/><Relationship Id="rId3" Type="http://schemas.openxmlformats.org/officeDocument/2006/relationships/hyperlink" Target="https://www.nuffieldtrust.org.uk/" TargetMode="External"/><Relationship Id="rId7" Type="http://schemas.openxmlformats.org/officeDocument/2006/relationships/hyperlink" Target="https://www.health.org.uk/" TargetMode="External"/><Relationship Id="rId12" Type="http://schemas.openxmlformats.org/officeDocument/2006/relationships/hyperlink" Target="https://gov.wales/topics/health/?lang=en"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www.scie.org.uk/" TargetMode="External"/><Relationship Id="rId11" Type="http://schemas.openxmlformats.org/officeDocument/2006/relationships/hyperlink" Target="https://www.who.int/" TargetMode="External"/><Relationship Id="rId5" Type="http://schemas.openxmlformats.org/officeDocument/2006/relationships/hyperlink" Target="https://www.nice.org.uk/" TargetMode="External"/><Relationship Id="rId15" Type="http://schemas.openxmlformats.org/officeDocument/2006/relationships/hyperlink" Target="https://digital.nhs.uk/" TargetMode="External"/><Relationship Id="rId10" Type="http://schemas.openxmlformats.org/officeDocument/2006/relationships/hyperlink" Target="http://www.euro.who.int/en/about-us/partners/observatory" TargetMode="External"/><Relationship Id="rId4" Type="http://schemas.openxmlformats.org/officeDocument/2006/relationships/hyperlink" Target="https://www.kingsfund.org.uk/" TargetMode="External"/><Relationship Id="rId9" Type="http://schemas.openxmlformats.org/officeDocument/2006/relationships/hyperlink" Target="https://www.nhsconfed.org/" TargetMode="External"/><Relationship Id="rId14" Type="http://schemas.openxmlformats.org/officeDocument/2006/relationships/hyperlink" Target="https://careinspectorate.wales/?lang=en"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ubtitle 4">
            <a:extLst>
              <a:ext uri="{FF2B5EF4-FFF2-40B4-BE49-F238E27FC236}">
                <a16:creationId xmlns:a16="http://schemas.microsoft.com/office/drawing/2014/main" id="{F5803DEA-64B4-407C-A875-A8D9DD322CAE}"/>
              </a:ext>
            </a:extLst>
          </p:cNvPr>
          <p:cNvSpPr>
            <a:spLocks noGrp="1"/>
          </p:cNvSpPr>
          <p:nvPr>
            <p:ph type="subTitle" idx="1"/>
          </p:nvPr>
        </p:nvSpPr>
        <p:spPr>
          <a:xfrm>
            <a:off x="539750" y="1844675"/>
            <a:ext cx="7912100" cy="4176713"/>
          </a:xfrm>
        </p:spPr>
        <p:txBody>
          <a:bodyPr rtlCol="0">
            <a:normAutofit fontScale="92500" lnSpcReduction="10000"/>
          </a:bodyPr>
          <a:lstStyle/>
          <a:p>
            <a:pPr fontAlgn="auto">
              <a:spcAft>
                <a:spcPts val="0"/>
              </a:spcAft>
              <a:defRPr/>
            </a:pPr>
            <a:r>
              <a:rPr lang="en-GB" altLang="en-US" sz="4400" b="1" dirty="0">
                <a:solidFill>
                  <a:schemeClr val="bg1"/>
                </a:solidFill>
              </a:rPr>
              <a:t>BMHP5005 - Introduction to Research</a:t>
            </a:r>
          </a:p>
          <a:p>
            <a:pPr fontAlgn="auto">
              <a:spcAft>
                <a:spcPts val="0"/>
              </a:spcAft>
              <a:defRPr/>
            </a:pPr>
            <a:r>
              <a:rPr lang="en-GB" altLang="en-US" sz="3600" b="1" dirty="0">
                <a:solidFill>
                  <a:schemeClr val="bg1"/>
                </a:solidFill>
              </a:rPr>
              <a:t> </a:t>
            </a:r>
            <a:endParaRPr lang="en-GB" altLang="en-US" b="1" dirty="0">
              <a:solidFill>
                <a:schemeClr val="bg1"/>
              </a:solidFill>
            </a:endParaRPr>
          </a:p>
          <a:p>
            <a:pPr fontAlgn="auto">
              <a:spcAft>
                <a:spcPts val="0"/>
              </a:spcAft>
              <a:defRPr/>
            </a:pPr>
            <a:r>
              <a:rPr lang="en-GB" altLang="en-US" sz="2800" b="1" dirty="0">
                <a:solidFill>
                  <a:schemeClr val="bg1"/>
                </a:solidFill>
              </a:rPr>
              <a:t>Week 7: Writing the literature review; how to finalise your research</a:t>
            </a:r>
          </a:p>
          <a:p>
            <a:pPr fontAlgn="auto">
              <a:spcAft>
                <a:spcPts val="0"/>
              </a:spcAft>
              <a:defRPr/>
            </a:pPr>
            <a:endParaRPr lang="en-GB" altLang="en-US" sz="2800" b="1" dirty="0">
              <a:solidFill>
                <a:schemeClr val="bg1"/>
              </a:solidFill>
            </a:endParaRPr>
          </a:p>
          <a:p>
            <a:pPr fontAlgn="auto">
              <a:spcAft>
                <a:spcPts val="0"/>
              </a:spcAft>
              <a:defRPr/>
            </a:pPr>
            <a:endParaRPr lang="en-GB" altLang="en-US" sz="1800" b="1" dirty="0">
              <a:solidFill>
                <a:schemeClr val="bg1"/>
              </a:solidFill>
            </a:endParaRPr>
          </a:p>
          <a:p>
            <a:pPr fontAlgn="auto">
              <a:spcAft>
                <a:spcPts val="0"/>
              </a:spcAft>
              <a:defRPr/>
            </a:pPr>
            <a:endParaRPr lang="en-GB" altLang="en-US" b="1" dirty="0">
              <a:solidFill>
                <a:schemeClr val="bg1"/>
              </a:solidFill>
            </a:endParaRPr>
          </a:p>
          <a:p>
            <a:pPr fontAlgn="auto">
              <a:spcAft>
                <a:spcPts val="0"/>
              </a:spcAft>
              <a:defRPr/>
            </a:pPr>
            <a:r>
              <a:rPr lang="en-GB" altLang="en-US" b="1" dirty="0">
                <a:solidFill>
                  <a:schemeClr val="bg1"/>
                </a:solidFill>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1850AC54-B3E6-41A8-B0EC-F67A6F3AF37C}"/>
              </a:ext>
            </a:extLst>
          </p:cNvPr>
          <p:cNvSpPr>
            <a:spLocks noGrp="1" noChangeArrowheads="1"/>
          </p:cNvSpPr>
          <p:nvPr>
            <p:ph type="title"/>
          </p:nvPr>
        </p:nvSpPr>
        <p:spPr/>
        <p:txBody>
          <a:bodyPr/>
          <a:lstStyle/>
          <a:p>
            <a:r>
              <a:rPr lang="en-GB" altLang="en-US"/>
              <a:t>Lesson Objectives</a:t>
            </a:r>
          </a:p>
        </p:txBody>
      </p:sp>
      <p:sp>
        <p:nvSpPr>
          <p:cNvPr id="9219" name="Content Placeholder 2">
            <a:extLst>
              <a:ext uri="{FF2B5EF4-FFF2-40B4-BE49-F238E27FC236}">
                <a16:creationId xmlns:a16="http://schemas.microsoft.com/office/drawing/2014/main" id="{FE7FCD28-D5EC-487E-99A4-9F6D727FCE13}"/>
              </a:ext>
            </a:extLst>
          </p:cNvPr>
          <p:cNvSpPr>
            <a:spLocks noGrp="1" noChangeArrowheads="1"/>
          </p:cNvSpPr>
          <p:nvPr>
            <p:ph idx="1"/>
          </p:nvPr>
        </p:nvSpPr>
        <p:spPr>
          <a:xfrm>
            <a:off x="457200" y="1295400"/>
            <a:ext cx="8229600" cy="4221163"/>
          </a:xfrm>
        </p:spPr>
        <p:txBody>
          <a:bodyPr rtlCol="0">
            <a:normAutofit lnSpcReduction="10000"/>
          </a:bodyPr>
          <a:lstStyle/>
          <a:p>
            <a:pPr marL="0" indent="0" fontAlgn="auto">
              <a:spcAft>
                <a:spcPts val="0"/>
              </a:spcAft>
              <a:buFont typeface="Arial" panose="020B0604020202020204" pitchFamily="34" charset="0"/>
              <a:buNone/>
              <a:defRPr/>
            </a:pPr>
            <a:r>
              <a:rPr lang="en-GB" altLang="en-US" dirty="0"/>
              <a:t>To provide an overview of the main parts of a literature review:</a:t>
            </a:r>
          </a:p>
          <a:p>
            <a:pPr fontAlgn="auto">
              <a:spcAft>
                <a:spcPts val="0"/>
              </a:spcAft>
              <a:defRPr/>
            </a:pPr>
            <a:r>
              <a:rPr lang="en-GB" altLang="en-US" dirty="0"/>
              <a:t>Contents</a:t>
            </a:r>
          </a:p>
          <a:p>
            <a:pPr fontAlgn="auto">
              <a:spcAft>
                <a:spcPts val="0"/>
              </a:spcAft>
              <a:defRPr/>
            </a:pPr>
            <a:r>
              <a:rPr lang="en-GB" altLang="en-US" dirty="0"/>
              <a:t>Introduction</a:t>
            </a:r>
          </a:p>
          <a:p>
            <a:pPr fontAlgn="auto">
              <a:spcAft>
                <a:spcPts val="0"/>
              </a:spcAft>
              <a:defRPr/>
            </a:pPr>
            <a:r>
              <a:rPr lang="en-GB" altLang="en-US" dirty="0"/>
              <a:t>Background </a:t>
            </a:r>
          </a:p>
          <a:p>
            <a:pPr fontAlgn="auto">
              <a:spcAft>
                <a:spcPts val="0"/>
              </a:spcAft>
              <a:defRPr/>
            </a:pPr>
            <a:r>
              <a:rPr lang="en-GB" altLang="en-US" dirty="0"/>
              <a:t>Methods</a:t>
            </a:r>
          </a:p>
          <a:p>
            <a:pPr fontAlgn="auto">
              <a:spcAft>
                <a:spcPts val="0"/>
              </a:spcAft>
              <a:defRPr/>
            </a:pPr>
            <a:r>
              <a:rPr lang="en-GB" altLang="en-US" dirty="0"/>
              <a:t>Results</a:t>
            </a:r>
          </a:p>
          <a:p>
            <a:pPr fontAlgn="auto">
              <a:spcAft>
                <a:spcPts val="0"/>
              </a:spcAft>
              <a:defRPr/>
            </a:pPr>
            <a:r>
              <a:rPr lang="en-GB" altLang="en-US" dirty="0"/>
              <a:t>Discussion</a:t>
            </a:r>
          </a:p>
          <a:p>
            <a:pPr fontAlgn="auto">
              <a:spcAft>
                <a:spcPts val="0"/>
              </a:spcAft>
              <a:defRPr/>
            </a:pPr>
            <a:r>
              <a:rPr lang="en-GB" altLang="en-US" dirty="0"/>
              <a:t>Conclusion</a:t>
            </a:r>
          </a:p>
          <a:p>
            <a:pPr fontAlgn="auto">
              <a:spcAft>
                <a:spcPts val="0"/>
              </a:spcAft>
              <a:defRPr/>
            </a:pPr>
            <a:r>
              <a:rPr lang="en-GB" altLang="en-US" dirty="0"/>
              <a:t>Some comments on style and writing</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1D626E11-5E03-4FB7-A7C2-D66A92E9DC04}"/>
              </a:ext>
            </a:extLst>
          </p:cNvPr>
          <p:cNvGraphicFramePr>
            <a:graphicFrameLocks noGrp="1"/>
          </p:cNvGraphicFramePr>
          <p:nvPr>
            <p:ph idx="1"/>
          </p:nvPr>
        </p:nvGraphicFramePr>
        <p:xfrm>
          <a:off x="304800" y="152400"/>
          <a:ext cx="8153400" cy="6705600"/>
        </p:xfrm>
        <a:graphic>
          <a:graphicData uri="http://schemas.openxmlformats.org/drawingml/2006/table">
            <a:tbl>
              <a:tblPr firstRow="1" firstCol="1" bandRow="1">
                <a:tableStyleId>{5C22544A-7EE6-4342-B048-85BDC9FD1C3A}</a:tableStyleId>
              </a:tblPr>
              <a:tblGrid>
                <a:gridCol w="4128303">
                  <a:extLst>
                    <a:ext uri="{9D8B030D-6E8A-4147-A177-3AD203B41FA5}">
                      <a16:colId xmlns:a16="http://schemas.microsoft.com/office/drawing/2014/main" val="20000"/>
                    </a:ext>
                  </a:extLst>
                </a:gridCol>
                <a:gridCol w="4025097">
                  <a:extLst>
                    <a:ext uri="{9D8B030D-6E8A-4147-A177-3AD203B41FA5}">
                      <a16:colId xmlns:a16="http://schemas.microsoft.com/office/drawing/2014/main" val="20001"/>
                    </a:ext>
                  </a:extLst>
                </a:gridCol>
              </a:tblGrid>
              <a:tr h="818156">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SECTION NAME</a:t>
                      </a:r>
                    </a:p>
                  </a:txBody>
                  <a:tcPr marL="39627" marR="39627" marT="0" marB="0"/>
                </a:tc>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dirty="0">
                          <a:effectLst/>
                        </a:rPr>
                        <a:t>Included in word count?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9627" marR="39627" marT="0" marB="0"/>
                </a:tc>
                <a:extLst>
                  <a:ext uri="{0D108BD9-81ED-4DB2-BD59-A6C34878D82A}">
                    <a16:rowId xmlns:a16="http://schemas.microsoft.com/office/drawing/2014/main" val="10000"/>
                  </a:ext>
                </a:extLst>
              </a:tr>
              <a:tr h="386645">
                <a:tc>
                  <a:txBody>
                    <a:bodyPr/>
                    <a:lstStyle/>
                    <a:p>
                      <a:pP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TITLE/COVER PAGE</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NO</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extLst>
                  <a:ext uri="{0D108BD9-81ED-4DB2-BD59-A6C34878D82A}">
                    <a16:rowId xmlns:a16="http://schemas.microsoft.com/office/drawing/2014/main" val="10001"/>
                  </a:ext>
                </a:extLst>
              </a:tr>
              <a:tr h="667374">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TABLE OF CONTENTS </a:t>
                      </a:r>
                    </a:p>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 </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NO</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extLst>
                  <a:ext uri="{0D108BD9-81ED-4DB2-BD59-A6C34878D82A}">
                    <a16:rowId xmlns:a16="http://schemas.microsoft.com/office/drawing/2014/main" val="10003"/>
                  </a:ext>
                </a:extLst>
              </a:tr>
              <a:tr h="578104">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INTRODUCTION</a:t>
                      </a:r>
                    </a:p>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 </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YES</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extLst>
                  <a:ext uri="{0D108BD9-81ED-4DB2-BD59-A6C34878D82A}">
                    <a16:rowId xmlns:a16="http://schemas.microsoft.com/office/drawing/2014/main" val="10005"/>
                  </a:ext>
                </a:extLst>
              </a:tr>
              <a:tr h="616686">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ea typeface="Calibri" panose="020F0502020204030204" pitchFamily="34" charset="0"/>
                          <a:cs typeface="Times New Roman" panose="02020603050405020304" pitchFamily="18" charset="0"/>
                        </a:rPr>
                        <a:t>BACKGROUND</a:t>
                      </a:r>
                    </a:p>
                  </a:txBody>
                  <a:tcPr marL="39627" marR="39627" marT="0" marB="0"/>
                </a:tc>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ea typeface="Calibri" panose="020F0502020204030204" pitchFamily="34" charset="0"/>
                          <a:cs typeface="Times New Roman" panose="02020603050405020304" pitchFamily="18" charset="0"/>
                        </a:rPr>
                        <a:t>YES</a:t>
                      </a:r>
                    </a:p>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extLst>
                  <a:ext uri="{0D108BD9-81ED-4DB2-BD59-A6C34878D82A}">
                    <a16:rowId xmlns:a16="http://schemas.microsoft.com/office/drawing/2014/main" val="252204312"/>
                  </a:ext>
                </a:extLst>
              </a:tr>
              <a:tr h="578104">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METHODS  </a:t>
                      </a:r>
                    </a:p>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 </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YES</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extLst>
                  <a:ext uri="{0D108BD9-81ED-4DB2-BD59-A6C34878D82A}">
                    <a16:rowId xmlns:a16="http://schemas.microsoft.com/office/drawing/2014/main" val="10006"/>
                  </a:ext>
                </a:extLst>
              </a:tr>
              <a:tr h="584437">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RESULTS</a:t>
                      </a:r>
                    </a:p>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 </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YES</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extLst>
                  <a:ext uri="{0D108BD9-81ED-4DB2-BD59-A6C34878D82A}">
                    <a16:rowId xmlns:a16="http://schemas.microsoft.com/office/drawing/2014/main" val="10007"/>
                  </a:ext>
                </a:extLst>
              </a:tr>
              <a:tr h="644229">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DISCUSSION</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YES</a:t>
                      </a:r>
                    </a:p>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extLst>
                  <a:ext uri="{0D108BD9-81ED-4DB2-BD59-A6C34878D82A}">
                    <a16:rowId xmlns:a16="http://schemas.microsoft.com/office/drawing/2014/main" val="10008"/>
                  </a:ext>
                </a:extLst>
              </a:tr>
              <a:tr h="658557">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ea typeface="Calibri" panose="020F0502020204030204" pitchFamily="34" charset="0"/>
                          <a:cs typeface="Times New Roman" panose="02020603050405020304" pitchFamily="18" charset="0"/>
                        </a:rPr>
                        <a:t>CONCLUSION</a:t>
                      </a:r>
                    </a:p>
                  </a:txBody>
                  <a:tcPr marL="39627" marR="39627" marT="0" marB="0"/>
                </a:tc>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ea typeface="Calibri" panose="020F0502020204030204" pitchFamily="34" charset="0"/>
                          <a:cs typeface="Times New Roman" panose="02020603050405020304" pitchFamily="18" charset="0"/>
                        </a:rPr>
                        <a:t>YES</a:t>
                      </a:r>
                    </a:p>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extLst>
                  <a:ext uri="{0D108BD9-81ED-4DB2-BD59-A6C34878D82A}">
                    <a16:rowId xmlns:a16="http://schemas.microsoft.com/office/drawing/2014/main" val="836485143"/>
                  </a:ext>
                </a:extLst>
              </a:tr>
              <a:tr h="584437">
                <a:tc>
                  <a:txBody>
                    <a:bodyPr/>
                    <a:lstStyle/>
                    <a:p>
                      <a:pPr algn="l">
                        <a:lnSpc>
                          <a:spcPct val="115000"/>
                        </a:lnSpc>
                        <a:spcAft>
                          <a:spcPts val="0"/>
                        </a:spcAft>
                        <a:tabLst>
                          <a:tab pos="4572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REFERENCES </a:t>
                      </a:r>
                    </a:p>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 </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NO </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extLst>
                  <a:ext uri="{0D108BD9-81ED-4DB2-BD59-A6C34878D82A}">
                    <a16:rowId xmlns:a16="http://schemas.microsoft.com/office/drawing/2014/main" val="10009"/>
                  </a:ext>
                </a:extLst>
              </a:tr>
              <a:tr h="588871">
                <a:tc>
                  <a:txBody>
                    <a:bodyPr/>
                    <a:lstStyle/>
                    <a:p>
                      <a:pPr algn="l">
                        <a:lnSpc>
                          <a:spcPct val="115000"/>
                        </a:lnSpc>
                        <a:spcAft>
                          <a:spcPts val="0"/>
                        </a:spcAft>
                        <a:tabLst>
                          <a:tab pos="4572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APPENDICES</a:t>
                      </a:r>
                    </a:p>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 </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latin typeface="Calibri" pitchFamily="34" charset="0"/>
                        </a:rPr>
                        <a:t>NO</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extLst>
                  <a:ext uri="{0D108BD9-81ED-4DB2-BD59-A6C34878D82A}">
                    <a16:rowId xmlns:a16="http://schemas.microsoft.com/office/drawing/2014/main" val="10010"/>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61EE1AD3-DF22-49B3-8817-01908AAA5551}"/>
              </a:ext>
            </a:extLst>
          </p:cNvPr>
          <p:cNvSpPr>
            <a:spLocks noGrp="1" noChangeArrowheads="1"/>
          </p:cNvSpPr>
          <p:nvPr>
            <p:ph type="title"/>
          </p:nvPr>
        </p:nvSpPr>
        <p:spPr>
          <a:xfrm>
            <a:off x="381000" y="274638"/>
            <a:ext cx="8305800" cy="868362"/>
          </a:xfrm>
        </p:spPr>
        <p:txBody>
          <a:bodyPr/>
          <a:lstStyle/>
          <a:p>
            <a:r>
              <a:rPr lang="en-GB" altLang="en-US" sz="4000"/>
              <a:t>First section: Introduction (a possible layout)</a:t>
            </a:r>
          </a:p>
        </p:txBody>
      </p:sp>
      <p:sp>
        <p:nvSpPr>
          <p:cNvPr id="10243" name="Content Placeholder 2">
            <a:extLst>
              <a:ext uri="{FF2B5EF4-FFF2-40B4-BE49-F238E27FC236}">
                <a16:creationId xmlns:a16="http://schemas.microsoft.com/office/drawing/2014/main" id="{CCA90E81-7936-4C7E-B144-71B041863465}"/>
              </a:ext>
            </a:extLst>
          </p:cNvPr>
          <p:cNvSpPr>
            <a:spLocks noGrp="1" noChangeArrowheads="1"/>
          </p:cNvSpPr>
          <p:nvPr>
            <p:ph idx="1"/>
          </p:nvPr>
        </p:nvSpPr>
        <p:spPr>
          <a:xfrm>
            <a:off x="304800" y="1752600"/>
            <a:ext cx="8534400" cy="3810000"/>
          </a:xfrm>
        </p:spPr>
        <p:txBody>
          <a:bodyPr/>
          <a:lstStyle/>
          <a:p>
            <a:pPr>
              <a:spcBef>
                <a:spcPts val="575"/>
              </a:spcBef>
              <a:buFont typeface="Wingdings" panose="05000000000000000000" pitchFamily="2" charset="2"/>
              <a:buChar char="§"/>
            </a:pPr>
            <a:r>
              <a:rPr lang="en-GB" altLang="en-US" dirty="0"/>
              <a:t>Explain what the project is/aims to do</a:t>
            </a:r>
          </a:p>
          <a:p>
            <a:pPr>
              <a:spcBef>
                <a:spcPts val="575"/>
              </a:spcBef>
              <a:buFont typeface="Wingdings" panose="05000000000000000000" pitchFamily="2" charset="2"/>
              <a:buChar char="§"/>
            </a:pPr>
            <a:r>
              <a:rPr lang="en-GB" altLang="en-US" dirty="0"/>
              <a:t>Define key concepts from the title </a:t>
            </a:r>
          </a:p>
          <a:p>
            <a:pPr>
              <a:spcBef>
                <a:spcPts val="575"/>
              </a:spcBef>
              <a:buFont typeface="Wingdings" panose="05000000000000000000" pitchFamily="2" charset="2"/>
              <a:buChar char="§"/>
            </a:pPr>
            <a:r>
              <a:rPr lang="en-GB" altLang="en-US" dirty="0"/>
              <a:t>Set out the aim and objectives of the study.</a:t>
            </a:r>
          </a:p>
          <a:p>
            <a:pPr>
              <a:spcBef>
                <a:spcPts val="575"/>
              </a:spcBef>
              <a:buFont typeface="Wingdings" panose="05000000000000000000" pitchFamily="2" charset="2"/>
              <a:buChar char="§"/>
            </a:pPr>
            <a:r>
              <a:rPr lang="en-GB" altLang="en-US" dirty="0"/>
              <a:t>Provide the layout of the study.</a:t>
            </a:r>
          </a:p>
          <a:p>
            <a:pPr>
              <a:spcBef>
                <a:spcPts val="575"/>
              </a:spcBef>
              <a:buFont typeface="Wingdings" panose="05000000000000000000" pitchFamily="2" charset="2"/>
              <a:buChar char="§"/>
            </a:pPr>
            <a:endParaRPr lang="en-GB"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19585FD6-324D-4478-A330-52F3626161FD}"/>
              </a:ext>
            </a:extLst>
          </p:cNvPr>
          <p:cNvSpPr>
            <a:spLocks noGrp="1" noChangeArrowheads="1"/>
          </p:cNvSpPr>
          <p:nvPr>
            <p:ph type="title"/>
          </p:nvPr>
        </p:nvSpPr>
        <p:spPr>
          <a:xfrm>
            <a:off x="381000" y="274638"/>
            <a:ext cx="8305800" cy="868362"/>
          </a:xfrm>
        </p:spPr>
        <p:txBody>
          <a:bodyPr/>
          <a:lstStyle/>
          <a:p>
            <a:r>
              <a:rPr lang="en-GB" altLang="en-US" sz="4000"/>
              <a:t>Second section: Background (a possible layout)</a:t>
            </a:r>
          </a:p>
        </p:txBody>
      </p:sp>
      <p:sp>
        <p:nvSpPr>
          <p:cNvPr id="12291" name="Content Placeholder 2">
            <a:extLst>
              <a:ext uri="{FF2B5EF4-FFF2-40B4-BE49-F238E27FC236}">
                <a16:creationId xmlns:a16="http://schemas.microsoft.com/office/drawing/2014/main" id="{2B5C4AD4-5670-48CA-8C7C-1E68A91E1646}"/>
              </a:ext>
            </a:extLst>
          </p:cNvPr>
          <p:cNvSpPr>
            <a:spLocks noGrp="1" noChangeArrowheads="1"/>
          </p:cNvSpPr>
          <p:nvPr>
            <p:ph idx="1"/>
          </p:nvPr>
        </p:nvSpPr>
        <p:spPr>
          <a:xfrm>
            <a:off x="304800" y="1676400"/>
            <a:ext cx="8534400" cy="3733800"/>
          </a:xfrm>
        </p:spPr>
        <p:txBody>
          <a:bodyPr/>
          <a:lstStyle/>
          <a:p>
            <a:pPr>
              <a:spcBef>
                <a:spcPts val="575"/>
              </a:spcBef>
              <a:buFont typeface="Wingdings" panose="05000000000000000000" pitchFamily="2" charset="2"/>
              <a:buChar char="§"/>
            </a:pPr>
            <a:r>
              <a:rPr lang="en-GB" altLang="en-US" dirty="0"/>
              <a:t>Expand the background information; explain what current issues are; justify the need for study/further research (e.g. to what extent has the area been researched?  What are the gaps in the literature?  Is there any controversy in this area?)</a:t>
            </a:r>
          </a:p>
          <a:p>
            <a:pPr>
              <a:spcBef>
                <a:spcPts val="575"/>
              </a:spcBef>
              <a:buFont typeface="Wingdings" panose="05000000000000000000" pitchFamily="2" charset="2"/>
              <a:buChar char="§"/>
            </a:pPr>
            <a:r>
              <a:rPr lang="en-GB" altLang="en-US" dirty="0"/>
              <a:t>Describe the rationale behind this topic</a:t>
            </a:r>
          </a:p>
          <a:p>
            <a:pPr>
              <a:spcBef>
                <a:spcPts val="575"/>
              </a:spcBef>
              <a:buFont typeface="Wingdings" panose="05000000000000000000" pitchFamily="2" charset="2"/>
              <a:buChar char="§"/>
            </a:pPr>
            <a:r>
              <a:rPr lang="en-GB" altLang="en-US" dirty="0"/>
              <a:t>Describe the current context in the UK in relation to this issue.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BC938CB6-C761-4FC6-A7B1-A0973FAFBB61}"/>
              </a:ext>
            </a:extLst>
          </p:cNvPr>
          <p:cNvSpPr>
            <a:spLocks noGrp="1" noChangeArrowheads="1"/>
          </p:cNvSpPr>
          <p:nvPr>
            <p:ph type="title"/>
          </p:nvPr>
        </p:nvSpPr>
        <p:spPr>
          <a:xfrm>
            <a:off x="0" y="274638"/>
            <a:ext cx="9144000" cy="639762"/>
          </a:xfrm>
        </p:spPr>
        <p:txBody>
          <a:bodyPr/>
          <a:lstStyle/>
          <a:p>
            <a:r>
              <a:rPr lang="en-GB" altLang="en-US"/>
              <a:t>Third section: Methods (a possible layout)</a:t>
            </a:r>
          </a:p>
        </p:txBody>
      </p:sp>
      <p:sp>
        <p:nvSpPr>
          <p:cNvPr id="14339" name="Content Placeholder 2">
            <a:extLst>
              <a:ext uri="{FF2B5EF4-FFF2-40B4-BE49-F238E27FC236}">
                <a16:creationId xmlns:a16="http://schemas.microsoft.com/office/drawing/2014/main" id="{C32A4770-F4EA-4F72-8C97-370448BE12D9}"/>
              </a:ext>
            </a:extLst>
          </p:cNvPr>
          <p:cNvSpPr>
            <a:spLocks noGrp="1" noChangeArrowheads="1"/>
          </p:cNvSpPr>
          <p:nvPr>
            <p:ph idx="1"/>
          </p:nvPr>
        </p:nvSpPr>
        <p:spPr>
          <a:xfrm>
            <a:off x="228600" y="990600"/>
            <a:ext cx="8534400" cy="4648200"/>
          </a:xfrm>
        </p:spPr>
        <p:txBody>
          <a:bodyPr/>
          <a:lstStyle/>
          <a:p>
            <a:pPr marL="273050" indent="-273050">
              <a:spcBef>
                <a:spcPts val="575"/>
              </a:spcBef>
              <a:buFont typeface="Wingdings 2" panose="05020102010507070707" pitchFamily="18" charset="2"/>
              <a:buChar char=""/>
            </a:pPr>
            <a:r>
              <a:rPr lang="en-GB" altLang="en-US" sz="1800"/>
              <a:t>Introduce the section</a:t>
            </a:r>
          </a:p>
          <a:p>
            <a:pPr marL="273050" indent="-273050">
              <a:spcBef>
                <a:spcPts val="575"/>
              </a:spcBef>
              <a:buFont typeface="Wingdings 2" panose="05020102010507070707" pitchFamily="18" charset="2"/>
              <a:buChar char=""/>
            </a:pPr>
            <a:r>
              <a:rPr lang="en-GB" altLang="en-US" sz="1800"/>
              <a:t>Substantiate your  design choice and describe what you did (i.e. the ‘methodology’ aspect of your study):</a:t>
            </a:r>
          </a:p>
          <a:p>
            <a:pPr marL="547688" lvl="1">
              <a:spcBef>
                <a:spcPts val="375"/>
              </a:spcBef>
              <a:buFont typeface="Wingdings 2" panose="05020102010507070707" pitchFamily="18" charset="2"/>
              <a:buChar char=""/>
            </a:pPr>
            <a:r>
              <a:rPr lang="en-GB" altLang="en-US" sz="1800"/>
              <a:t>Explain what a systematic literature review is and why it is used</a:t>
            </a:r>
          </a:p>
          <a:p>
            <a:pPr marL="273050" indent="-273050">
              <a:spcBef>
                <a:spcPts val="575"/>
              </a:spcBef>
              <a:buFont typeface="Wingdings 2" panose="05020102010507070707" pitchFamily="18" charset="2"/>
              <a:buChar char=""/>
            </a:pPr>
            <a:r>
              <a:rPr lang="en-GB" altLang="en-US" sz="1800"/>
              <a:t>Explain how, in practical terms, your research was conducted (this is ‘the methods’ aspect of your study); detail the search strategy used; how literature was found and evaluated (e.g. which databases were used, what keywords were used, what critical appraisal tool was used, what inclusion/exclusion criteria were used, etc. </a:t>
            </a:r>
          </a:p>
          <a:p>
            <a:pPr marL="273050" indent="-273050">
              <a:spcBef>
                <a:spcPts val="575"/>
              </a:spcBef>
              <a:buFont typeface="Wingdings 2" panose="05020102010507070707" pitchFamily="18" charset="2"/>
              <a:buChar char=""/>
            </a:pPr>
            <a:r>
              <a:rPr lang="en-GB" altLang="en-US" sz="1800"/>
              <a:t>Explain how you will analyse/synthesise the information found in the selected studies of the review.</a:t>
            </a:r>
          </a:p>
          <a:p>
            <a:pPr marL="273050" indent="-273050">
              <a:spcBef>
                <a:spcPts val="575"/>
              </a:spcBef>
              <a:buFont typeface="Wingdings 2" panose="05020102010507070707" pitchFamily="18" charset="2"/>
              <a:buChar char=""/>
            </a:pPr>
            <a:r>
              <a:rPr lang="en-GB" altLang="en-US" sz="1800"/>
              <a:t>Explain, briefly, the importance of ethics in the research process</a:t>
            </a:r>
          </a:p>
          <a:p>
            <a:pPr marL="273050" indent="-273050">
              <a:spcBef>
                <a:spcPts val="575"/>
              </a:spcBef>
              <a:buFont typeface="Wingdings 2" panose="05020102010507070707" pitchFamily="18" charset="2"/>
              <a:buChar char=""/>
            </a:pPr>
            <a:r>
              <a:rPr lang="en-GB" altLang="en-US" sz="1800"/>
              <a:t>Summarise the section and provide link to the next section (results) – the link could be made, for example, by indicating the themes found in the results section.</a:t>
            </a:r>
          </a:p>
          <a:p>
            <a:pPr marL="547688" lvl="1">
              <a:spcBef>
                <a:spcPts val="375"/>
              </a:spcBef>
              <a:buFont typeface="Wingdings 2" panose="05020102010507070707" pitchFamily="18" charset="2"/>
              <a:buNone/>
            </a:pPr>
            <a:endParaRPr lang="en-GB" altLang="en-US" sz="18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E96EC601-8D75-42B2-B997-2954A9FDFE3C}"/>
              </a:ext>
            </a:extLst>
          </p:cNvPr>
          <p:cNvSpPr>
            <a:spLocks noGrp="1" noChangeArrowheads="1"/>
          </p:cNvSpPr>
          <p:nvPr>
            <p:ph type="title"/>
          </p:nvPr>
        </p:nvSpPr>
        <p:spPr>
          <a:xfrm>
            <a:off x="152400" y="274638"/>
            <a:ext cx="8991600" cy="792162"/>
          </a:xfrm>
        </p:spPr>
        <p:txBody>
          <a:bodyPr/>
          <a:lstStyle/>
          <a:p>
            <a:r>
              <a:rPr lang="en-GB" altLang="en-US" sz="4000"/>
              <a:t>Fourth section: Results (a possible layout)</a:t>
            </a:r>
          </a:p>
        </p:txBody>
      </p:sp>
      <p:sp>
        <p:nvSpPr>
          <p:cNvPr id="16387" name="Content Placeholder 2">
            <a:extLst>
              <a:ext uri="{FF2B5EF4-FFF2-40B4-BE49-F238E27FC236}">
                <a16:creationId xmlns:a16="http://schemas.microsoft.com/office/drawing/2014/main" id="{88C56DF9-D597-4EE2-B90B-8D2BE878B3ED}"/>
              </a:ext>
            </a:extLst>
          </p:cNvPr>
          <p:cNvSpPr>
            <a:spLocks noGrp="1" noChangeArrowheads="1"/>
          </p:cNvSpPr>
          <p:nvPr>
            <p:ph idx="1"/>
          </p:nvPr>
        </p:nvSpPr>
        <p:spPr>
          <a:xfrm>
            <a:off x="228600" y="1600200"/>
            <a:ext cx="8686800" cy="4114800"/>
          </a:xfrm>
        </p:spPr>
        <p:txBody>
          <a:bodyPr/>
          <a:lstStyle/>
          <a:p>
            <a:pPr marL="273050" indent="-273050">
              <a:spcBef>
                <a:spcPts val="575"/>
              </a:spcBef>
              <a:buFont typeface="Wingdings 2" panose="05020102010507070707" pitchFamily="18" charset="2"/>
              <a:buChar char=""/>
            </a:pPr>
            <a:r>
              <a:rPr lang="en-GB" altLang="en-US" sz="1800" dirty="0"/>
              <a:t>Introduce briefly the section</a:t>
            </a:r>
          </a:p>
          <a:p>
            <a:pPr marL="273050" indent="-273050">
              <a:spcBef>
                <a:spcPts val="575"/>
              </a:spcBef>
              <a:buFont typeface="Wingdings 2" panose="05020102010507070707" pitchFamily="18" charset="2"/>
              <a:buChar char=""/>
            </a:pPr>
            <a:r>
              <a:rPr lang="en-GB" altLang="en-US" sz="1800" dirty="0"/>
              <a:t>Discuss each of the themes that you have identified from reviewing the literature:</a:t>
            </a:r>
          </a:p>
          <a:p>
            <a:pPr marL="547688" lvl="1">
              <a:spcBef>
                <a:spcPts val="375"/>
              </a:spcBef>
              <a:buFont typeface="Arial" panose="020B0604020202020204" pitchFamily="34" charset="0"/>
              <a:buChar char="•"/>
            </a:pPr>
            <a:r>
              <a:rPr lang="en-GB" altLang="en-US" sz="1800" dirty="0"/>
              <a:t>Introduce each theme with contextual/background information  specific to that theme</a:t>
            </a:r>
          </a:p>
          <a:p>
            <a:pPr marL="547688" lvl="1">
              <a:spcBef>
                <a:spcPts val="375"/>
              </a:spcBef>
              <a:buFont typeface="Arial" panose="020B0604020202020204" pitchFamily="34" charset="0"/>
              <a:buChar char="•"/>
            </a:pPr>
            <a:r>
              <a:rPr lang="en-GB" altLang="en-US" sz="1800" dirty="0"/>
              <a:t>Describe in detail some of the key research you have found, e.g. the methodology used, the methods (data collection) used, the sample (size), the participants, findings, conclusions, recommendations.  </a:t>
            </a:r>
          </a:p>
          <a:p>
            <a:pPr marL="547688" lvl="1">
              <a:spcBef>
                <a:spcPts val="375"/>
              </a:spcBef>
              <a:buFont typeface="Arial" panose="020B0604020202020204" pitchFamily="34" charset="0"/>
              <a:buChar char="•"/>
            </a:pPr>
            <a:r>
              <a:rPr lang="en-GB" altLang="en-US" sz="1800" dirty="0"/>
              <a:t>Make link with the next theme</a:t>
            </a:r>
          </a:p>
          <a:p>
            <a:pPr marL="273050" indent="-273050">
              <a:spcBef>
                <a:spcPts val="575"/>
              </a:spcBef>
              <a:buFont typeface="Wingdings 2" panose="05020102010507070707" pitchFamily="18" charset="2"/>
              <a:buChar char=""/>
            </a:pPr>
            <a:r>
              <a:rPr lang="en-GB" altLang="en-US" sz="1800" dirty="0"/>
              <a:t>Repeat this process for each theme</a:t>
            </a:r>
          </a:p>
          <a:p>
            <a:pPr marL="273050" indent="-273050">
              <a:spcBef>
                <a:spcPts val="575"/>
              </a:spcBef>
              <a:buFont typeface="Wingdings 2" panose="05020102010507070707" pitchFamily="18" charset="2"/>
              <a:buChar char=""/>
            </a:pPr>
            <a:r>
              <a:rPr lang="en-GB" altLang="en-US" sz="1800" dirty="0"/>
              <a:t>Summarise the results section and provide link to next section (discussion).</a:t>
            </a:r>
          </a:p>
          <a:p>
            <a:pPr marL="547688" lvl="1">
              <a:spcBef>
                <a:spcPts val="375"/>
              </a:spcBef>
              <a:buFont typeface="Arial" panose="020B0604020202020204" pitchFamily="34" charset="0"/>
              <a:buChar char="•"/>
            </a:pPr>
            <a:endParaRPr lang="en-GB" altLang="en-US" sz="1800" dirty="0"/>
          </a:p>
          <a:p>
            <a:pPr marL="273050" indent="-273050">
              <a:spcBef>
                <a:spcPts val="575"/>
              </a:spcBef>
              <a:buFont typeface="Wingdings 2" panose="05020102010507070707" pitchFamily="18" charset="2"/>
              <a:buChar char=""/>
            </a:pPr>
            <a:endParaRPr lang="en-GB" altLang="en-US" sz="1800" dirty="0"/>
          </a:p>
          <a:p>
            <a:pPr marL="273050" indent="-273050">
              <a:spcBef>
                <a:spcPts val="575"/>
              </a:spcBef>
              <a:buFont typeface="Wingdings 2" panose="05020102010507070707" pitchFamily="18" charset="2"/>
              <a:buChar char=""/>
            </a:pPr>
            <a:endParaRPr lang="en-GB" altLang="en-US" sz="1800" dirty="0"/>
          </a:p>
          <a:p>
            <a:pPr marL="273050" indent="-273050">
              <a:spcBef>
                <a:spcPts val="575"/>
              </a:spcBef>
              <a:buFont typeface="Wingdings 2" panose="05020102010507070707" pitchFamily="18" charset="2"/>
              <a:buChar char=""/>
            </a:pPr>
            <a:endParaRPr lang="en-GB" altLang="en-US" sz="1800" dirty="0"/>
          </a:p>
          <a:p>
            <a:pPr marL="273050" indent="-273050">
              <a:spcBef>
                <a:spcPts val="575"/>
              </a:spcBef>
              <a:buFont typeface="Wingdings 2" panose="05020102010507070707" pitchFamily="18" charset="2"/>
              <a:buChar char=""/>
            </a:pPr>
            <a:endParaRPr lang="en-GB" altLang="en-US" sz="1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5FEE3EFA-CCFD-401F-99DC-E429B7039A21}"/>
              </a:ext>
            </a:extLst>
          </p:cNvPr>
          <p:cNvSpPr>
            <a:spLocks noGrp="1" noChangeArrowheads="1"/>
          </p:cNvSpPr>
          <p:nvPr>
            <p:ph type="title"/>
          </p:nvPr>
        </p:nvSpPr>
        <p:spPr>
          <a:xfrm>
            <a:off x="381000" y="274638"/>
            <a:ext cx="8763000" cy="792162"/>
          </a:xfrm>
        </p:spPr>
        <p:txBody>
          <a:bodyPr/>
          <a:lstStyle/>
          <a:p>
            <a:r>
              <a:rPr lang="en-GB" altLang="en-US" sz="4000"/>
              <a:t>Fourth section: Results (a possible layout)</a:t>
            </a:r>
          </a:p>
        </p:txBody>
      </p:sp>
      <p:sp>
        <p:nvSpPr>
          <p:cNvPr id="3" name="Content Placeholder 2">
            <a:extLst>
              <a:ext uri="{FF2B5EF4-FFF2-40B4-BE49-F238E27FC236}">
                <a16:creationId xmlns:a16="http://schemas.microsoft.com/office/drawing/2014/main" id="{5451684C-9778-4706-97BC-CBA2716D15B0}"/>
              </a:ext>
            </a:extLst>
          </p:cNvPr>
          <p:cNvSpPr>
            <a:spLocks noGrp="1"/>
          </p:cNvSpPr>
          <p:nvPr>
            <p:ph idx="1"/>
          </p:nvPr>
        </p:nvSpPr>
        <p:spPr>
          <a:xfrm>
            <a:off x="228600" y="1219200"/>
            <a:ext cx="8686800" cy="4495800"/>
          </a:xfrm>
        </p:spPr>
        <p:txBody>
          <a:bodyPr rtlCol="0">
            <a:normAutofit/>
          </a:bodyPr>
          <a:lstStyle/>
          <a:p>
            <a:pPr fontAlgn="auto">
              <a:spcBef>
                <a:spcPts val="0"/>
              </a:spcBef>
              <a:spcAft>
                <a:spcPts val="0"/>
              </a:spcAft>
              <a:defRPr/>
            </a:pPr>
            <a:r>
              <a:rPr lang="en-GB" sz="1800" dirty="0"/>
              <a:t>It does not </a:t>
            </a:r>
            <a:r>
              <a:rPr lang="en-GB" sz="1800" i="1" dirty="0"/>
              <a:t>have</a:t>
            </a:r>
            <a:r>
              <a:rPr lang="en-GB" sz="1800" dirty="0"/>
              <a:t> to be written thematically; it could, for instance, be done chronologically. </a:t>
            </a:r>
          </a:p>
          <a:p>
            <a:pPr fontAlgn="auto">
              <a:spcBef>
                <a:spcPts val="0"/>
              </a:spcBef>
              <a:spcAft>
                <a:spcPts val="0"/>
              </a:spcAft>
              <a:defRPr/>
            </a:pPr>
            <a:endParaRPr lang="en-GB" sz="1800" dirty="0"/>
          </a:p>
          <a:p>
            <a:pPr fontAlgn="auto">
              <a:spcBef>
                <a:spcPts val="0"/>
              </a:spcBef>
              <a:spcAft>
                <a:spcPts val="0"/>
              </a:spcAft>
              <a:defRPr/>
            </a:pPr>
            <a:r>
              <a:rPr lang="en-GB" sz="1800" dirty="0"/>
              <a:t>Other areas to also bear in mind: </a:t>
            </a:r>
          </a:p>
          <a:p>
            <a:pPr fontAlgn="auto">
              <a:spcBef>
                <a:spcPts val="0"/>
              </a:spcBef>
              <a:spcAft>
                <a:spcPts val="0"/>
              </a:spcAft>
              <a:defRPr/>
            </a:pPr>
            <a:endParaRPr lang="en-GB" sz="1800" dirty="0"/>
          </a:p>
          <a:p>
            <a:pPr marL="457200" indent="-457200" fontAlgn="auto">
              <a:spcBef>
                <a:spcPts val="0"/>
              </a:spcBef>
              <a:spcAft>
                <a:spcPts val="0"/>
              </a:spcAft>
              <a:buFont typeface="+mj-lt"/>
              <a:buAutoNum type="arabicPeriod"/>
              <a:defRPr/>
            </a:pPr>
            <a:r>
              <a:rPr lang="en-GB" sz="1800" dirty="0"/>
              <a:t>Who is/are the author (s) of what you are reviewing?</a:t>
            </a:r>
          </a:p>
          <a:p>
            <a:pPr marL="457200" indent="-457200" fontAlgn="auto">
              <a:spcBef>
                <a:spcPts val="0"/>
              </a:spcBef>
              <a:spcAft>
                <a:spcPts val="0"/>
              </a:spcAft>
              <a:buFont typeface="+mj-lt"/>
              <a:buAutoNum type="arabicPeriod"/>
              <a:defRPr/>
            </a:pPr>
            <a:r>
              <a:rPr lang="en-GB" sz="1800" dirty="0"/>
              <a:t>What is the central point or main argument that the author (s) make?</a:t>
            </a:r>
          </a:p>
          <a:p>
            <a:pPr marL="457200" indent="-457200" fontAlgn="auto">
              <a:spcBef>
                <a:spcPts val="0"/>
              </a:spcBef>
              <a:spcAft>
                <a:spcPts val="0"/>
              </a:spcAft>
              <a:buFont typeface="+mj-lt"/>
              <a:buAutoNum type="arabicPeriod"/>
              <a:defRPr/>
            </a:pPr>
            <a:r>
              <a:rPr lang="en-GB" sz="1800" dirty="0"/>
              <a:t>What findings and conclusions are made?</a:t>
            </a:r>
          </a:p>
          <a:p>
            <a:pPr marL="457200" indent="-457200" fontAlgn="auto">
              <a:spcBef>
                <a:spcPts val="0"/>
              </a:spcBef>
              <a:spcAft>
                <a:spcPts val="0"/>
              </a:spcAft>
              <a:buFont typeface="+mj-lt"/>
              <a:buAutoNum type="arabicPeriod"/>
              <a:defRPr/>
            </a:pPr>
            <a:r>
              <a:rPr lang="en-GB" sz="1800" dirty="0"/>
              <a:t>What evidence is used to support the conclusions? </a:t>
            </a:r>
          </a:p>
          <a:p>
            <a:pPr marL="457200" indent="-457200" fontAlgn="auto">
              <a:spcBef>
                <a:spcPts val="0"/>
              </a:spcBef>
              <a:spcAft>
                <a:spcPts val="0"/>
              </a:spcAft>
              <a:buFont typeface="+mj-lt"/>
              <a:buAutoNum type="arabicPeriod"/>
              <a:defRPr/>
            </a:pPr>
            <a:r>
              <a:rPr lang="en-GB" sz="1800" dirty="0"/>
              <a:t>Is the evidence relevant? What methodology has been used? What are the strengths and limitations?</a:t>
            </a:r>
          </a:p>
          <a:p>
            <a:pPr marL="457200" indent="-457200" fontAlgn="auto">
              <a:spcBef>
                <a:spcPts val="0"/>
              </a:spcBef>
              <a:spcAft>
                <a:spcPts val="0"/>
              </a:spcAft>
              <a:buFont typeface="+mj-lt"/>
              <a:buAutoNum type="arabicPeriod"/>
              <a:defRPr/>
            </a:pPr>
            <a:r>
              <a:rPr lang="en-GB" sz="1800" dirty="0"/>
              <a:t>Are any assumptions made?</a:t>
            </a:r>
          </a:p>
          <a:p>
            <a:pPr marL="457200" indent="-457200" fontAlgn="auto">
              <a:spcBef>
                <a:spcPts val="0"/>
              </a:spcBef>
              <a:spcAft>
                <a:spcPts val="0"/>
              </a:spcAft>
              <a:buFont typeface="+mj-lt"/>
              <a:buAutoNum type="arabicPeriod"/>
              <a:defRPr/>
            </a:pPr>
            <a:r>
              <a:rPr lang="en-GB" sz="1800" dirty="0"/>
              <a:t>Is there any explicit or hidden bias?</a:t>
            </a:r>
          </a:p>
          <a:p>
            <a:pPr marL="457200" indent="-457200" fontAlgn="auto">
              <a:spcBef>
                <a:spcPts val="0"/>
              </a:spcBef>
              <a:spcAft>
                <a:spcPts val="0"/>
              </a:spcAft>
              <a:buFont typeface="+mj-lt"/>
              <a:buAutoNum type="arabicPeriod"/>
              <a:defRPr/>
            </a:pPr>
            <a:r>
              <a:rPr lang="en-GB" sz="1800" dirty="0"/>
              <a:t>How is the text relevant to YOUR project or assignment?</a:t>
            </a:r>
          </a:p>
          <a:p>
            <a:pPr marL="457200" indent="-457200" fontAlgn="auto">
              <a:spcBef>
                <a:spcPts val="0"/>
              </a:spcBef>
              <a:spcAft>
                <a:spcPts val="0"/>
              </a:spcAft>
              <a:buFont typeface="+mj-lt"/>
              <a:buAutoNum type="arabicPeriod"/>
              <a:defRPr/>
            </a:pPr>
            <a:r>
              <a:rPr lang="en-GB" sz="1800" dirty="0"/>
              <a:t>How does this link with other texts that you have read?</a:t>
            </a:r>
          </a:p>
          <a:p>
            <a:pPr marL="548640" lvl="1" fontAlgn="auto">
              <a:spcBef>
                <a:spcPts val="370"/>
              </a:spcBef>
              <a:spcAft>
                <a:spcPts val="0"/>
              </a:spcAft>
              <a:buFont typeface="Arial" panose="020B0604020202020204" pitchFamily="34" charset="0"/>
              <a:buChar char="•"/>
              <a:defRPr/>
            </a:pPr>
            <a:endParaRPr lang="en-GB" sz="1800" dirty="0"/>
          </a:p>
          <a:p>
            <a:pPr marL="274320" indent="-274320" fontAlgn="auto">
              <a:spcBef>
                <a:spcPts val="580"/>
              </a:spcBef>
              <a:spcAft>
                <a:spcPts val="0"/>
              </a:spcAft>
              <a:buFont typeface="Wingdings 2"/>
              <a:buChar char=""/>
              <a:defRPr/>
            </a:pPr>
            <a:endParaRPr lang="en-GB" sz="1800" dirty="0"/>
          </a:p>
          <a:p>
            <a:pPr marL="274320" indent="-274320" fontAlgn="auto">
              <a:spcBef>
                <a:spcPts val="580"/>
              </a:spcBef>
              <a:spcAft>
                <a:spcPts val="0"/>
              </a:spcAft>
              <a:buFont typeface="Wingdings 2"/>
              <a:buChar char=""/>
              <a:defRPr/>
            </a:pPr>
            <a:endParaRPr lang="en-GB" sz="1800" dirty="0"/>
          </a:p>
          <a:p>
            <a:pPr marL="274320" indent="-274320" fontAlgn="auto">
              <a:spcBef>
                <a:spcPts val="580"/>
              </a:spcBef>
              <a:spcAft>
                <a:spcPts val="0"/>
              </a:spcAft>
              <a:buFont typeface="Wingdings 2"/>
              <a:buChar char=""/>
              <a:defRPr/>
            </a:pPr>
            <a:endParaRPr lang="en-GB" sz="1800" dirty="0"/>
          </a:p>
          <a:p>
            <a:pPr marL="274320" indent="-274320" fontAlgn="auto">
              <a:spcBef>
                <a:spcPts val="580"/>
              </a:spcBef>
              <a:spcAft>
                <a:spcPts val="0"/>
              </a:spcAft>
              <a:buFont typeface="Wingdings 2"/>
              <a:buChar char=""/>
              <a:defRPr/>
            </a:pPr>
            <a:endParaRPr lang="en-GB" sz="1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16E2A-AA35-47C6-9F06-3E40D8117427}"/>
              </a:ext>
            </a:extLst>
          </p:cNvPr>
          <p:cNvSpPr>
            <a:spLocks noGrp="1"/>
          </p:cNvSpPr>
          <p:nvPr>
            <p:ph type="title"/>
          </p:nvPr>
        </p:nvSpPr>
        <p:spPr>
          <a:xfrm>
            <a:off x="0" y="274638"/>
            <a:ext cx="8839200" cy="792162"/>
          </a:xfrm>
        </p:spPr>
        <p:txBody>
          <a:bodyPr rtlCol="0">
            <a:normAutofit fontScale="90000"/>
          </a:bodyPr>
          <a:lstStyle/>
          <a:p>
            <a:pPr fontAlgn="auto">
              <a:spcAft>
                <a:spcPts val="0"/>
              </a:spcAft>
              <a:defRPr/>
            </a:pPr>
            <a:r>
              <a:rPr lang="en-GB" sz="2800" dirty="0"/>
              <a:t>It can help to synthesise the information in a table so that you can refer quickly to what different literature says  </a:t>
            </a:r>
          </a:p>
        </p:txBody>
      </p:sp>
      <p:pic>
        <p:nvPicPr>
          <p:cNvPr id="20483" name="Content Placeholder 3">
            <a:extLst>
              <a:ext uri="{FF2B5EF4-FFF2-40B4-BE49-F238E27FC236}">
                <a16:creationId xmlns:a16="http://schemas.microsoft.com/office/drawing/2014/main" id="{1D14F9A9-2B00-43FD-A5DC-AD19FBB558A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04800" y="1447800"/>
            <a:ext cx="8610600" cy="5146675"/>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4B1E4594-2B16-41C0-8698-9544A66E57D5}"/>
              </a:ext>
            </a:extLst>
          </p:cNvPr>
          <p:cNvSpPr>
            <a:spLocks noGrp="1" noChangeArrowheads="1"/>
          </p:cNvSpPr>
          <p:nvPr>
            <p:ph type="title"/>
          </p:nvPr>
        </p:nvSpPr>
        <p:spPr>
          <a:xfrm>
            <a:off x="0" y="274638"/>
            <a:ext cx="8686800" cy="1143000"/>
          </a:xfrm>
        </p:spPr>
        <p:txBody>
          <a:bodyPr/>
          <a:lstStyle/>
          <a:p>
            <a:r>
              <a:rPr lang="en-GB" altLang="en-US"/>
              <a:t>In the results section think about what the big picture is</a:t>
            </a:r>
          </a:p>
        </p:txBody>
      </p:sp>
      <p:pic>
        <p:nvPicPr>
          <p:cNvPr id="22531" name="Picture 2" descr="http://www.soil-net.com/album/Plants/Crops_Field/slides/Crop%20Wheat%20Field%2006.jpg">
            <a:extLst>
              <a:ext uri="{FF2B5EF4-FFF2-40B4-BE49-F238E27FC236}">
                <a16:creationId xmlns:a16="http://schemas.microsoft.com/office/drawing/2014/main" id="{09987DB0-2AFC-49FC-9691-7621BAB811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2209800"/>
            <a:ext cx="4356100" cy="305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2" name="Picture 4" descr="cropcircle.jpg.png">
            <a:extLst>
              <a:ext uri="{FF2B5EF4-FFF2-40B4-BE49-F238E27FC236}">
                <a16:creationId xmlns:a16="http://schemas.microsoft.com/office/drawing/2014/main" id="{D0A51D7A-7A3F-43F9-896A-98FCCCAC11B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62488" y="2209800"/>
            <a:ext cx="4368800" cy="305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40332C5-3C82-458C-9A16-8B0201361D6E}"/>
              </a:ext>
            </a:extLst>
          </p:cNvPr>
          <p:cNvSpPr>
            <a:spLocks noGrp="1" noChangeArrowheads="1"/>
          </p:cNvSpPr>
          <p:nvPr>
            <p:ph type="title"/>
          </p:nvPr>
        </p:nvSpPr>
        <p:spPr>
          <a:xfrm>
            <a:off x="381000" y="274638"/>
            <a:ext cx="8305800" cy="1143000"/>
          </a:xfrm>
        </p:spPr>
        <p:txBody>
          <a:bodyPr/>
          <a:lstStyle/>
          <a:p>
            <a:r>
              <a:rPr lang="en-GB" altLang="en-US" sz="4000"/>
              <a:t>In the results section think about what the big picture is</a:t>
            </a:r>
          </a:p>
        </p:txBody>
      </p:sp>
      <p:sp>
        <p:nvSpPr>
          <p:cNvPr id="3" name="Rectangle 2">
            <a:extLst>
              <a:ext uri="{FF2B5EF4-FFF2-40B4-BE49-F238E27FC236}">
                <a16:creationId xmlns:a16="http://schemas.microsoft.com/office/drawing/2014/main" id="{847D2108-D141-4D2B-99C2-0773B632CC57}"/>
              </a:ext>
            </a:extLst>
          </p:cNvPr>
          <p:cNvSpPr/>
          <p:nvPr/>
        </p:nvSpPr>
        <p:spPr>
          <a:xfrm>
            <a:off x="401638" y="1828800"/>
            <a:ext cx="8001000" cy="3694113"/>
          </a:xfrm>
          <a:prstGeom prst="rect">
            <a:avLst/>
          </a:prstGeom>
        </p:spPr>
        <p:txBody>
          <a:bodyPr>
            <a:spAutoFit/>
          </a:bodyPr>
          <a:lstStyle/>
          <a:p>
            <a:pPr defTabSz="896938" eaLnBrk="1" fontAlgn="auto" hangingPunct="1">
              <a:spcBef>
                <a:spcPct val="20000"/>
              </a:spcBef>
              <a:spcAft>
                <a:spcPts val="0"/>
              </a:spcAft>
              <a:defRPr/>
            </a:pPr>
            <a:r>
              <a:rPr lang="en-GB" altLang="en-US" dirty="0">
                <a:latin typeface="+mn-lt"/>
              </a:rPr>
              <a:t>What is the big picture? When reading for your review you are trying to identify links between papers, not just reviewing each paper separately: so what is the story, what is the overview in relation to your topic?</a:t>
            </a:r>
          </a:p>
          <a:p>
            <a:pPr defTabSz="896938" eaLnBrk="1" fontAlgn="auto" hangingPunct="1">
              <a:spcBef>
                <a:spcPts val="0"/>
              </a:spcBef>
              <a:spcAft>
                <a:spcPts val="0"/>
              </a:spcAft>
              <a:defRPr/>
            </a:pPr>
            <a:r>
              <a:rPr lang="en-GB" altLang="en-US" dirty="0">
                <a:latin typeface="+mn-lt"/>
              </a:rPr>
              <a:t>Ask yourself:</a:t>
            </a:r>
          </a:p>
          <a:p>
            <a:pPr lvl="1" defTabSz="896938" eaLnBrk="1" fontAlgn="auto" hangingPunct="1">
              <a:spcBef>
                <a:spcPts val="0"/>
              </a:spcBef>
              <a:spcAft>
                <a:spcPts val="0"/>
              </a:spcAft>
              <a:defRPr/>
            </a:pPr>
            <a:endParaRPr lang="en-GB" altLang="en-US" dirty="0">
              <a:latin typeface="+mn-lt"/>
            </a:endParaRPr>
          </a:p>
          <a:p>
            <a:pPr marL="800100" lvl="1" indent="-342900" defTabSz="896938" eaLnBrk="1" fontAlgn="auto" hangingPunct="1">
              <a:spcBef>
                <a:spcPts val="0"/>
              </a:spcBef>
              <a:spcAft>
                <a:spcPts val="0"/>
              </a:spcAft>
              <a:buFont typeface="Arial" panose="020B0604020202020204" pitchFamily="34" charset="0"/>
              <a:buChar char="•"/>
              <a:defRPr/>
            </a:pPr>
            <a:r>
              <a:rPr lang="en-GB" altLang="en-US" dirty="0">
                <a:latin typeface="+mn-lt"/>
              </a:rPr>
              <a:t>What ideas seem to come up in several articles?</a:t>
            </a:r>
          </a:p>
          <a:p>
            <a:pPr marL="800100" lvl="1" indent="-342900" defTabSz="896938" eaLnBrk="1" fontAlgn="auto" hangingPunct="1">
              <a:spcBef>
                <a:spcPts val="0"/>
              </a:spcBef>
              <a:spcAft>
                <a:spcPts val="0"/>
              </a:spcAft>
              <a:buFont typeface="Arial" panose="020B0604020202020204" pitchFamily="34" charset="0"/>
              <a:buChar char="•"/>
              <a:defRPr/>
            </a:pPr>
            <a:r>
              <a:rPr lang="en-GB" altLang="en-US" dirty="0">
                <a:latin typeface="+mn-lt"/>
              </a:rPr>
              <a:t>Are the same ideas presented from the same or different perspectives?</a:t>
            </a:r>
          </a:p>
          <a:p>
            <a:pPr marL="800100" lvl="1" indent="-342900" defTabSz="896938" eaLnBrk="1" fontAlgn="auto" hangingPunct="1">
              <a:spcBef>
                <a:spcPts val="0"/>
              </a:spcBef>
              <a:spcAft>
                <a:spcPts val="0"/>
              </a:spcAft>
              <a:buFont typeface="Arial" panose="020B0604020202020204" pitchFamily="34" charset="0"/>
              <a:buChar char="•"/>
              <a:defRPr/>
            </a:pPr>
            <a:r>
              <a:rPr lang="en-GB" altLang="en-US" dirty="0">
                <a:latin typeface="+mn-lt"/>
              </a:rPr>
              <a:t>Are there any major debates that need addressing?</a:t>
            </a:r>
          </a:p>
          <a:p>
            <a:pPr marL="800100" lvl="1" indent="-342900" defTabSz="896938" eaLnBrk="1" fontAlgn="auto" hangingPunct="1">
              <a:spcBef>
                <a:spcPts val="0"/>
              </a:spcBef>
              <a:spcAft>
                <a:spcPts val="0"/>
              </a:spcAft>
              <a:buFont typeface="Arial" panose="020B0604020202020204" pitchFamily="34" charset="0"/>
              <a:buChar char="•"/>
              <a:defRPr/>
            </a:pPr>
            <a:r>
              <a:rPr lang="en-GB" altLang="en-US" dirty="0">
                <a:latin typeface="+mn-lt"/>
              </a:rPr>
              <a:t>Does there seem to be a change in thought over time?</a:t>
            </a:r>
          </a:p>
          <a:p>
            <a:pPr marL="800100" lvl="1" indent="-342900" defTabSz="896938" eaLnBrk="1" fontAlgn="auto" hangingPunct="1">
              <a:spcBef>
                <a:spcPts val="0"/>
              </a:spcBef>
              <a:spcAft>
                <a:spcPts val="0"/>
              </a:spcAft>
              <a:buFont typeface="Arial" panose="020B0604020202020204" pitchFamily="34" charset="0"/>
              <a:buChar char="•"/>
              <a:defRPr/>
            </a:pPr>
            <a:r>
              <a:rPr lang="en-GB" altLang="en-US" dirty="0">
                <a:latin typeface="+mn-lt"/>
              </a:rPr>
              <a:t>What ideas/themes are relevant to answer your question(s)</a:t>
            </a:r>
          </a:p>
          <a:p>
            <a:pPr marL="800100" lvl="1" indent="-342900" defTabSz="896938" eaLnBrk="1" fontAlgn="auto" hangingPunct="1">
              <a:spcBef>
                <a:spcPts val="0"/>
              </a:spcBef>
              <a:spcAft>
                <a:spcPts val="0"/>
              </a:spcAft>
              <a:buFont typeface="Arial" panose="020B0604020202020204" pitchFamily="34" charset="0"/>
              <a:buChar char="•"/>
              <a:defRPr/>
            </a:pPr>
            <a:r>
              <a:rPr lang="en-GB" altLang="en-US" dirty="0">
                <a:latin typeface="+mn-lt"/>
              </a:rPr>
              <a:t>Are there different methodology being applied? (a review might evaluate different methods)?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CA410B19-D5FD-4123-8857-82002B05E05D}"/>
              </a:ext>
            </a:extLst>
          </p:cNvPr>
          <p:cNvSpPr>
            <a:spLocks noGrp="1" noChangeArrowheads="1"/>
          </p:cNvSpPr>
          <p:nvPr>
            <p:ph type="title"/>
          </p:nvPr>
        </p:nvSpPr>
        <p:spPr>
          <a:xfrm>
            <a:off x="228600" y="274638"/>
            <a:ext cx="8458200" cy="1143000"/>
          </a:xfrm>
        </p:spPr>
        <p:txBody>
          <a:bodyPr/>
          <a:lstStyle/>
          <a:p>
            <a:r>
              <a:rPr lang="en-GB" altLang="en-US" sz="4000"/>
              <a:t>Fifth section: Discussion (possible layout)</a:t>
            </a:r>
          </a:p>
        </p:txBody>
      </p:sp>
      <p:sp>
        <p:nvSpPr>
          <p:cNvPr id="26627" name="Content Placeholder 2">
            <a:extLst>
              <a:ext uri="{FF2B5EF4-FFF2-40B4-BE49-F238E27FC236}">
                <a16:creationId xmlns:a16="http://schemas.microsoft.com/office/drawing/2014/main" id="{D1F15098-E0FC-4684-84E3-1FA6FC0601B1}"/>
              </a:ext>
            </a:extLst>
          </p:cNvPr>
          <p:cNvSpPr>
            <a:spLocks noGrp="1" noChangeArrowheads="1"/>
          </p:cNvSpPr>
          <p:nvPr>
            <p:ph idx="1"/>
          </p:nvPr>
        </p:nvSpPr>
        <p:spPr>
          <a:xfrm>
            <a:off x="228600" y="1752600"/>
            <a:ext cx="8610600" cy="3657600"/>
          </a:xfrm>
        </p:spPr>
        <p:txBody>
          <a:bodyPr/>
          <a:lstStyle/>
          <a:p>
            <a:r>
              <a:rPr lang="en-GB" altLang="en-US"/>
              <a:t>Introduce the section briefly – remind the reader why the literature review was undertaken </a:t>
            </a:r>
          </a:p>
          <a:p>
            <a:r>
              <a:rPr lang="en-GB" altLang="en-US"/>
              <a:t>Give statement of main findings </a:t>
            </a:r>
          </a:p>
          <a:p>
            <a:r>
              <a:rPr lang="en-GB" altLang="en-US"/>
              <a:t>Discussion of findings, with reference to other literature.   </a:t>
            </a:r>
          </a:p>
          <a:p>
            <a:r>
              <a:rPr lang="en-GB" altLang="en-US"/>
              <a:t>Strengths/limitations of your study</a:t>
            </a:r>
          </a:p>
          <a:p>
            <a:r>
              <a:rPr lang="en-GB" altLang="en-US"/>
              <a:t>Identify gaps in the literature</a:t>
            </a:r>
          </a:p>
          <a:p>
            <a:r>
              <a:rPr lang="en-GB" altLang="en-US"/>
              <a:t>Produce recommendations (for future research and practice).</a:t>
            </a:r>
          </a:p>
          <a:p>
            <a:endParaRPr lang="en-GB"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11552588-A355-4340-85F4-058B3AC7AE2E}"/>
              </a:ext>
            </a:extLst>
          </p:cNvPr>
          <p:cNvSpPr>
            <a:spLocks noGrp="1" noChangeArrowheads="1"/>
          </p:cNvSpPr>
          <p:nvPr>
            <p:ph type="title"/>
          </p:nvPr>
        </p:nvSpPr>
        <p:spPr>
          <a:xfrm>
            <a:off x="228600" y="274638"/>
            <a:ext cx="8458200" cy="1143000"/>
          </a:xfrm>
        </p:spPr>
        <p:txBody>
          <a:bodyPr/>
          <a:lstStyle/>
          <a:p>
            <a:r>
              <a:rPr lang="en-GB" altLang="en-US" sz="4000"/>
              <a:t>Sixth section: Conclusion (possible layout)</a:t>
            </a:r>
          </a:p>
        </p:txBody>
      </p:sp>
      <p:sp>
        <p:nvSpPr>
          <p:cNvPr id="28675" name="Content Placeholder 2">
            <a:extLst>
              <a:ext uri="{FF2B5EF4-FFF2-40B4-BE49-F238E27FC236}">
                <a16:creationId xmlns:a16="http://schemas.microsoft.com/office/drawing/2014/main" id="{A7E63A66-9361-47C0-B4E2-E1C85A73AA4D}"/>
              </a:ext>
            </a:extLst>
          </p:cNvPr>
          <p:cNvSpPr>
            <a:spLocks noGrp="1" noChangeArrowheads="1"/>
          </p:cNvSpPr>
          <p:nvPr>
            <p:ph idx="1"/>
          </p:nvPr>
        </p:nvSpPr>
        <p:spPr>
          <a:xfrm>
            <a:off x="533400" y="1905000"/>
            <a:ext cx="8305800" cy="3200400"/>
          </a:xfrm>
        </p:spPr>
        <p:txBody>
          <a:bodyPr/>
          <a:lstStyle/>
          <a:p>
            <a:r>
              <a:rPr lang="en-GB" altLang="en-US"/>
              <a:t>Draw everything together in a concluding part</a:t>
            </a:r>
          </a:p>
          <a:p>
            <a:r>
              <a:rPr lang="en-GB" altLang="en-US"/>
              <a:t>Add the message that you want your reader to remember from your study.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0CC9BA10-0C8A-47F7-B4EF-B66A82BEE9DC}"/>
              </a:ext>
            </a:extLst>
          </p:cNvPr>
          <p:cNvSpPr>
            <a:spLocks noGrp="1" noChangeArrowheads="1"/>
          </p:cNvSpPr>
          <p:nvPr>
            <p:ph type="title"/>
          </p:nvPr>
        </p:nvSpPr>
        <p:spPr>
          <a:xfrm>
            <a:off x="457200" y="274638"/>
            <a:ext cx="8229600" cy="738187"/>
          </a:xfrm>
        </p:spPr>
        <p:txBody>
          <a:bodyPr/>
          <a:lstStyle/>
          <a:p>
            <a:r>
              <a:rPr lang="en-GB" altLang="en-US" sz="4000"/>
              <a:t>Writing the review – an overview</a:t>
            </a:r>
          </a:p>
        </p:txBody>
      </p:sp>
      <p:sp>
        <p:nvSpPr>
          <p:cNvPr id="30723" name="Content Placeholder 2">
            <a:extLst>
              <a:ext uri="{FF2B5EF4-FFF2-40B4-BE49-F238E27FC236}">
                <a16:creationId xmlns:a16="http://schemas.microsoft.com/office/drawing/2014/main" id="{074FF2F7-141F-49A6-BB0F-A2D98988C48D}"/>
              </a:ext>
            </a:extLst>
          </p:cNvPr>
          <p:cNvSpPr>
            <a:spLocks noGrp="1" noChangeArrowheads="1"/>
          </p:cNvSpPr>
          <p:nvPr>
            <p:ph idx="1"/>
          </p:nvPr>
        </p:nvSpPr>
        <p:spPr>
          <a:xfrm>
            <a:off x="457200" y="1600200"/>
            <a:ext cx="8229600" cy="3916363"/>
          </a:xfrm>
        </p:spPr>
        <p:txBody>
          <a:bodyPr/>
          <a:lstStyle/>
          <a:p>
            <a:pPr marL="0" indent="0">
              <a:buFont typeface="Wingdings 2" panose="05020102010507070707" pitchFamily="18" charset="2"/>
              <a:buNone/>
            </a:pPr>
            <a:r>
              <a:rPr lang="en-GB" altLang="en-US"/>
              <a:t>Structuring your literature review</a:t>
            </a:r>
          </a:p>
          <a:p>
            <a:pPr marL="0" indent="0">
              <a:buFont typeface="Wingdings 2" panose="05020102010507070707" pitchFamily="18" charset="2"/>
              <a:buNone/>
            </a:pPr>
            <a:endParaRPr lang="en-GB" altLang="en-US"/>
          </a:p>
        </p:txBody>
      </p:sp>
      <p:sp>
        <p:nvSpPr>
          <p:cNvPr id="30724" name="TextBox 3">
            <a:extLst>
              <a:ext uri="{FF2B5EF4-FFF2-40B4-BE49-F238E27FC236}">
                <a16:creationId xmlns:a16="http://schemas.microsoft.com/office/drawing/2014/main" id="{B7CDD37D-03AE-401E-96ED-DAEECDF65257}"/>
              </a:ext>
            </a:extLst>
          </p:cNvPr>
          <p:cNvSpPr txBox="1">
            <a:spLocks noChangeArrowheads="1"/>
          </p:cNvSpPr>
          <p:nvPr/>
        </p:nvSpPr>
        <p:spPr bwMode="auto">
          <a:xfrm>
            <a:off x="533400" y="2438400"/>
            <a:ext cx="2376488"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eaLnBrk="1" hangingPunct="1"/>
            <a:r>
              <a:rPr lang="en-GB" altLang="en-US">
                <a:latin typeface="Perpetua" panose="02020502060401020303" pitchFamily="18" charset="0"/>
              </a:rPr>
              <a:t>Distantly related to your work</a:t>
            </a:r>
          </a:p>
        </p:txBody>
      </p:sp>
      <p:pic>
        <p:nvPicPr>
          <p:cNvPr id="30725" name="Picture 4">
            <a:extLst>
              <a:ext uri="{FF2B5EF4-FFF2-40B4-BE49-F238E27FC236}">
                <a16:creationId xmlns:a16="http://schemas.microsoft.com/office/drawing/2014/main" id="{F1D12693-37E5-4986-9A16-EFEA2D9BF1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4200" y="2514600"/>
            <a:ext cx="3106738" cy="330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6" name="TextBox 5">
            <a:extLst>
              <a:ext uri="{FF2B5EF4-FFF2-40B4-BE49-F238E27FC236}">
                <a16:creationId xmlns:a16="http://schemas.microsoft.com/office/drawing/2014/main" id="{EE193E68-8E71-4718-9EF0-E784E323E725}"/>
              </a:ext>
            </a:extLst>
          </p:cNvPr>
          <p:cNvSpPr txBox="1">
            <a:spLocks noChangeArrowheads="1"/>
          </p:cNvSpPr>
          <p:nvPr/>
        </p:nvSpPr>
        <p:spPr bwMode="auto">
          <a:xfrm>
            <a:off x="3306763" y="2514600"/>
            <a:ext cx="2868612"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algn="ctr" eaLnBrk="1" hangingPunct="1"/>
            <a:r>
              <a:rPr lang="en-GB" altLang="en-US" sz="1600">
                <a:solidFill>
                  <a:srgbClr val="000000"/>
                </a:solidFill>
                <a:latin typeface="Arial" panose="020B0604020202020204" pitchFamily="34" charset="0"/>
              </a:rPr>
              <a:t>Introduction (scope and structure)</a:t>
            </a:r>
          </a:p>
        </p:txBody>
      </p:sp>
      <p:sp>
        <p:nvSpPr>
          <p:cNvPr id="30727" name="TextBox 6">
            <a:extLst>
              <a:ext uri="{FF2B5EF4-FFF2-40B4-BE49-F238E27FC236}">
                <a16:creationId xmlns:a16="http://schemas.microsoft.com/office/drawing/2014/main" id="{8FC703FF-887D-447E-960B-4EF8FCAD7E2C}"/>
              </a:ext>
            </a:extLst>
          </p:cNvPr>
          <p:cNvSpPr txBox="1">
            <a:spLocks noChangeArrowheads="1"/>
          </p:cNvSpPr>
          <p:nvPr/>
        </p:nvSpPr>
        <p:spPr bwMode="auto">
          <a:xfrm>
            <a:off x="6505575" y="2438400"/>
            <a:ext cx="23749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algn="r" eaLnBrk="1" hangingPunct="1"/>
            <a:r>
              <a:rPr lang="en-GB" altLang="en-US">
                <a:latin typeface="Perpetua" panose="02020502060401020303" pitchFamily="18" charset="0"/>
              </a:rPr>
              <a:t>Background, more to do with your topic area than your research question</a:t>
            </a:r>
          </a:p>
        </p:txBody>
      </p:sp>
      <p:sp>
        <p:nvSpPr>
          <p:cNvPr id="30728" name="TextBox 7">
            <a:extLst>
              <a:ext uri="{FF2B5EF4-FFF2-40B4-BE49-F238E27FC236}">
                <a16:creationId xmlns:a16="http://schemas.microsoft.com/office/drawing/2014/main" id="{E35C65E6-0E5F-473E-AF52-4C7C8B5F93BC}"/>
              </a:ext>
            </a:extLst>
          </p:cNvPr>
          <p:cNvSpPr txBox="1">
            <a:spLocks noChangeArrowheads="1"/>
          </p:cNvSpPr>
          <p:nvPr/>
        </p:nvSpPr>
        <p:spPr bwMode="auto">
          <a:xfrm>
            <a:off x="473075" y="3352800"/>
            <a:ext cx="237648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eaLnBrk="1" hangingPunct="1"/>
            <a:r>
              <a:rPr lang="en-GB" altLang="en-US">
                <a:latin typeface="Perpetua" panose="02020502060401020303" pitchFamily="18" charset="0"/>
              </a:rPr>
              <a:t>Closer to what you are doing but not matching directly</a:t>
            </a:r>
          </a:p>
        </p:txBody>
      </p:sp>
      <p:sp>
        <p:nvSpPr>
          <p:cNvPr id="30729" name="TextBox 8">
            <a:extLst>
              <a:ext uri="{FF2B5EF4-FFF2-40B4-BE49-F238E27FC236}">
                <a16:creationId xmlns:a16="http://schemas.microsoft.com/office/drawing/2014/main" id="{FE06F25B-102A-48A2-A1AA-E36E7F375F9E}"/>
              </a:ext>
            </a:extLst>
          </p:cNvPr>
          <p:cNvSpPr txBox="1">
            <a:spLocks noChangeArrowheads="1"/>
          </p:cNvSpPr>
          <p:nvPr/>
        </p:nvSpPr>
        <p:spPr bwMode="auto">
          <a:xfrm>
            <a:off x="6303963" y="3443288"/>
            <a:ext cx="236855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algn="r" eaLnBrk="1" hangingPunct="1"/>
            <a:r>
              <a:rPr lang="en-GB" altLang="en-US">
                <a:latin typeface="Perpetua" panose="02020502060401020303" pitchFamily="18" charset="0"/>
              </a:rPr>
              <a:t>Narrow categories; you may find you are dealing with sources in more detail</a:t>
            </a:r>
          </a:p>
        </p:txBody>
      </p:sp>
      <p:sp>
        <p:nvSpPr>
          <p:cNvPr id="30730" name="TextBox 9">
            <a:extLst>
              <a:ext uri="{FF2B5EF4-FFF2-40B4-BE49-F238E27FC236}">
                <a16:creationId xmlns:a16="http://schemas.microsoft.com/office/drawing/2014/main" id="{690E3F57-0F3A-4DEB-B53D-71A2CC040DAF}"/>
              </a:ext>
            </a:extLst>
          </p:cNvPr>
          <p:cNvSpPr txBox="1">
            <a:spLocks noChangeArrowheads="1"/>
          </p:cNvSpPr>
          <p:nvPr/>
        </p:nvSpPr>
        <p:spPr bwMode="auto">
          <a:xfrm>
            <a:off x="511175" y="4557713"/>
            <a:ext cx="237648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eaLnBrk="1" hangingPunct="1"/>
            <a:r>
              <a:rPr lang="en-GB" altLang="en-US">
                <a:latin typeface="Perpetua" panose="02020502060401020303" pitchFamily="18" charset="0"/>
              </a:rPr>
              <a:t>Research that is particularly pertinent to your work</a:t>
            </a:r>
          </a:p>
        </p:txBody>
      </p:sp>
      <p:sp>
        <p:nvSpPr>
          <p:cNvPr id="30731" name="TextBox 10">
            <a:extLst>
              <a:ext uri="{FF2B5EF4-FFF2-40B4-BE49-F238E27FC236}">
                <a16:creationId xmlns:a16="http://schemas.microsoft.com/office/drawing/2014/main" id="{52F93BA8-D842-4D40-8AC5-EFE096062927}"/>
              </a:ext>
            </a:extLst>
          </p:cNvPr>
          <p:cNvSpPr txBox="1">
            <a:spLocks noChangeArrowheads="1"/>
          </p:cNvSpPr>
          <p:nvPr/>
        </p:nvSpPr>
        <p:spPr bwMode="auto">
          <a:xfrm>
            <a:off x="6442075" y="4621213"/>
            <a:ext cx="2376488"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algn="r" eaLnBrk="1" hangingPunct="1"/>
            <a:r>
              <a:rPr lang="en-GB" altLang="en-US">
                <a:latin typeface="Perpetua" panose="02020502060401020303" pitchFamily="18" charset="0"/>
              </a:rPr>
              <a:t>Categories close to your research; you may find you are looking at a few key papers in detail</a:t>
            </a:r>
          </a:p>
        </p:txBody>
      </p:sp>
      <p:sp>
        <p:nvSpPr>
          <p:cNvPr id="30732" name="Rectangle 11">
            <a:extLst>
              <a:ext uri="{FF2B5EF4-FFF2-40B4-BE49-F238E27FC236}">
                <a16:creationId xmlns:a16="http://schemas.microsoft.com/office/drawing/2014/main" id="{FF908A69-6B43-49B8-BC2D-8E661E2D8622}"/>
              </a:ext>
            </a:extLst>
          </p:cNvPr>
          <p:cNvSpPr>
            <a:spLocks noChangeArrowheads="1"/>
          </p:cNvSpPr>
          <p:nvPr/>
        </p:nvSpPr>
        <p:spPr bwMode="auto">
          <a:xfrm>
            <a:off x="2625725" y="6084888"/>
            <a:ext cx="4103688" cy="549275"/>
          </a:xfrm>
          <a:prstGeom prst="rect">
            <a:avLst/>
          </a:prstGeom>
          <a:noFill/>
          <a:ln w="952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algn="ctr" eaLnBrk="1" hangingPunct="1">
              <a:spcBef>
                <a:spcPct val="20000"/>
              </a:spcBef>
            </a:pPr>
            <a:r>
              <a:rPr lang="en-GB" altLang="en-US" sz="2000">
                <a:latin typeface="Arial" panose="020B0604020202020204" pitchFamily="34" charset="0"/>
              </a:rPr>
              <a:t>Your study/current research issues</a:t>
            </a:r>
          </a:p>
        </p:txBody>
      </p:sp>
      <p:cxnSp>
        <p:nvCxnSpPr>
          <p:cNvPr id="30733" name="Straight Arrow Connector 12">
            <a:extLst>
              <a:ext uri="{FF2B5EF4-FFF2-40B4-BE49-F238E27FC236}">
                <a16:creationId xmlns:a16="http://schemas.microsoft.com/office/drawing/2014/main" id="{019F7616-E7BB-4588-8698-9154E3C72B1C}"/>
              </a:ext>
            </a:extLst>
          </p:cNvPr>
          <p:cNvCxnSpPr>
            <a:cxnSpLocks noChangeShapeType="1"/>
          </p:cNvCxnSpPr>
          <p:nvPr/>
        </p:nvCxnSpPr>
        <p:spPr bwMode="auto">
          <a:xfrm flipV="1">
            <a:off x="1143000" y="2873375"/>
            <a:ext cx="1831975" cy="11113"/>
          </a:xfrm>
          <a:prstGeom prst="straightConnector1">
            <a:avLst/>
          </a:prstGeom>
          <a:noFill/>
          <a:ln w="9525" algn="ctr">
            <a:solidFill>
              <a:srgbClr val="000000"/>
            </a:solidFill>
            <a:round/>
            <a:headEnd/>
            <a:tailEnd type="arrow" w="med" len="med"/>
          </a:ln>
          <a:extLst>
            <a:ext uri="{909E8E84-426E-40DD-AFC4-6F175D3DCCD1}">
              <a14:hiddenFill xmlns:a14="http://schemas.microsoft.com/office/drawing/2010/main">
                <a:noFill/>
              </a14:hiddenFill>
            </a:ext>
          </a:extLst>
        </p:spPr>
      </p:cxnSp>
      <p:cxnSp>
        <p:nvCxnSpPr>
          <p:cNvPr id="30734" name="Straight Arrow Connector 13">
            <a:extLst>
              <a:ext uri="{FF2B5EF4-FFF2-40B4-BE49-F238E27FC236}">
                <a16:creationId xmlns:a16="http://schemas.microsoft.com/office/drawing/2014/main" id="{8F40A07F-BA46-4E19-9E91-AE75E84405E2}"/>
              </a:ext>
            </a:extLst>
          </p:cNvPr>
          <p:cNvCxnSpPr>
            <a:cxnSpLocks noChangeShapeType="1"/>
          </p:cNvCxnSpPr>
          <p:nvPr/>
        </p:nvCxnSpPr>
        <p:spPr bwMode="auto">
          <a:xfrm rot="10800000">
            <a:off x="6045200" y="3198813"/>
            <a:ext cx="792163" cy="1587"/>
          </a:xfrm>
          <a:prstGeom prst="straightConnector1">
            <a:avLst/>
          </a:prstGeom>
          <a:noFill/>
          <a:ln w="9525" algn="ctr">
            <a:solidFill>
              <a:srgbClr val="000000"/>
            </a:solidFill>
            <a:round/>
            <a:headEnd/>
            <a:tailEnd type="arrow" w="med" len="med"/>
          </a:ln>
          <a:extLst>
            <a:ext uri="{909E8E84-426E-40DD-AFC4-6F175D3DCCD1}">
              <a14:hiddenFill xmlns:a14="http://schemas.microsoft.com/office/drawing/2010/main">
                <a:noFill/>
              </a14:hiddenFill>
            </a:ext>
          </a:extLst>
        </p:spPr>
      </p:cxnSp>
      <p:cxnSp>
        <p:nvCxnSpPr>
          <p:cNvPr id="30735" name="Straight Arrow Connector 15">
            <a:extLst>
              <a:ext uri="{FF2B5EF4-FFF2-40B4-BE49-F238E27FC236}">
                <a16:creationId xmlns:a16="http://schemas.microsoft.com/office/drawing/2014/main" id="{309AE12A-0132-4074-8DB6-EAA185D5AAB2}"/>
              </a:ext>
            </a:extLst>
          </p:cNvPr>
          <p:cNvCxnSpPr>
            <a:cxnSpLocks noChangeShapeType="1"/>
          </p:cNvCxnSpPr>
          <p:nvPr/>
        </p:nvCxnSpPr>
        <p:spPr bwMode="auto">
          <a:xfrm flipV="1">
            <a:off x="1406525" y="4029075"/>
            <a:ext cx="2144713" cy="22225"/>
          </a:xfrm>
          <a:prstGeom prst="straightConnector1">
            <a:avLst/>
          </a:prstGeom>
          <a:noFill/>
          <a:ln w="9525" algn="ctr">
            <a:solidFill>
              <a:srgbClr val="000000"/>
            </a:solidFill>
            <a:round/>
            <a:headEnd/>
            <a:tailEnd type="arrow" w="med" len="med"/>
          </a:ln>
          <a:extLst>
            <a:ext uri="{909E8E84-426E-40DD-AFC4-6F175D3DCCD1}">
              <a14:hiddenFill xmlns:a14="http://schemas.microsoft.com/office/drawing/2010/main">
                <a:noFill/>
              </a14:hiddenFill>
            </a:ext>
          </a:extLst>
        </p:spPr>
      </p:cxnSp>
      <p:cxnSp>
        <p:nvCxnSpPr>
          <p:cNvPr id="30736" name="Straight Arrow Connector 17">
            <a:extLst>
              <a:ext uri="{FF2B5EF4-FFF2-40B4-BE49-F238E27FC236}">
                <a16:creationId xmlns:a16="http://schemas.microsoft.com/office/drawing/2014/main" id="{BA02EA06-95E5-4EBC-AD05-E153A6D51B25}"/>
              </a:ext>
            </a:extLst>
          </p:cNvPr>
          <p:cNvCxnSpPr>
            <a:cxnSpLocks noChangeShapeType="1"/>
          </p:cNvCxnSpPr>
          <p:nvPr/>
        </p:nvCxnSpPr>
        <p:spPr bwMode="auto">
          <a:xfrm rot="10800000">
            <a:off x="5697538" y="4081463"/>
            <a:ext cx="1079500" cy="1587"/>
          </a:xfrm>
          <a:prstGeom prst="straightConnector1">
            <a:avLst/>
          </a:prstGeom>
          <a:noFill/>
          <a:ln w="9525" algn="ctr">
            <a:solidFill>
              <a:srgbClr val="000000"/>
            </a:solidFill>
            <a:round/>
            <a:headEnd/>
            <a:tailEnd type="arrow" w="med" len="med"/>
          </a:ln>
          <a:extLst>
            <a:ext uri="{909E8E84-426E-40DD-AFC4-6F175D3DCCD1}">
              <a14:hiddenFill xmlns:a14="http://schemas.microsoft.com/office/drawing/2010/main">
                <a:noFill/>
              </a14:hiddenFill>
            </a:ext>
          </a:extLst>
        </p:spPr>
      </p:cxnSp>
      <p:cxnSp>
        <p:nvCxnSpPr>
          <p:cNvPr id="30737" name="Straight Arrow Connector 18">
            <a:extLst>
              <a:ext uri="{FF2B5EF4-FFF2-40B4-BE49-F238E27FC236}">
                <a16:creationId xmlns:a16="http://schemas.microsoft.com/office/drawing/2014/main" id="{48AA1954-E714-4200-8276-4AF868961A11}"/>
              </a:ext>
            </a:extLst>
          </p:cNvPr>
          <p:cNvCxnSpPr>
            <a:cxnSpLocks noChangeShapeType="1"/>
          </p:cNvCxnSpPr>
          <p:nvPr/>
        </p:nvCxnSpPr>
        <p:spPr bwMode="auto">
          <a:xfrm>
            <a:off x="2849563" y="4927600"/>
            <a:ext cx="1223962" cy="1588"/>
          </a:xfrm>
          <a:prstGeom prst="straightConnector1">
            <a:avLst/>
          </a:prstGeom>
          <a:noFill/>
          <a:ln w="9525" algn="ctr">
            <a:solidFill>
              <a:srgbClr val="000000"/>
            </a:solidFill>
            <a:round/>
            <a:headEnd/>
            <a:tailEnd type="arrow" w="med" len="med"/>
          </a:ln>
          <a:extLst>
            <a:ext uri="{909E8E84-426E-40DD-AFC4-6F175D3DCCD1}">
              <a14:hiddenFill xmlns:a14="http://schemas.microsoft.com/office/drawing/2010/main">
                <a:noFill/>
              </a14:hiddenFill>
            </a:ext>
          </a:extLst>
        </p:spPr>
      </p:cxnSp>
      <p:cxnSp>
        <p:nvCxnSpPr>
          <p:cNvPr id="30738" name="Straight Arrow Connector 19">
            <a:extLst>
              <a:ext uri="{FF2B5EF4-FFF2-40B4-BE49-F238E27FC236}">
                <a16:creationId xmlns:a16="http://schemas.microsoft.com/office/drawing/2014/main" id="{0B2D18FF-3B93-47CA-8624-0215A0D5E3F9}"/>
              </a:ext>
            </a:extLst>
          </p:cNvPr>
          <p:cNvCxnSpPr>
            <a:cxnSpLocks noChangeShapeType="1"/>
          </p:cNvCxnSpPr>
          <p:nvPr/>
        </p:nvCxnSpPr>
        <p:spPr bwMode="auto">
          <a:xfrm rot="10800000">
            <a:off x="5068888" y="4964113"/>
            <a:ext cx="1728787" cy="1587"/>
          </a:xfrm>
          <a:prstGeom prst="straightConnector1">
            <a:avLst/>
          </a:prstGeom>
          <a:noFill/>
          <a:ln w="9525" algn="ctr">
            <a:solidFill>
              <a:srgbClr val="000000"/>
            </a:solidFill>
            <a:round/>
            <a:headEnd/>
            <a:tailEnd type="arrow" w="med" len="med"/>
          </a:ln>
          <a:extLst>
            <a:ext uri="{909E8E84-426E-40DD-AFC4-6F175D3DCCD1}">
              <a14:hiddenFill xmlns:a14="http://schemas.microsoft.com/office/drawing/2010/main">
                <a:noFill/>
              </a14:hiddenFill>
            </a:ext>
          </a:extLst>
        </p:spPr>
      </p:cxn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D319DFDB-6040-4C39-86E9-89E8D63D46D3}"/>
              </a:ext>
            </a:extLst>
          </p:cNvPr>
          <p:cNvSpPr>
            <a:spLocks noGrp="1" noChangeArrowheads="1"/>
          </p:cNvSpPr>
          <p:nvPr>
            <p:ph type="title"/>
          </p:nvPr>
        </p:nvSpPr>
        <p:spPr>
          <a:xfrm>
            <a:off x="11113" y="388938"/>
            <a:ext cx="8686800" cy="204787"/>
          </a:xfrm>
        </p:spPr>
        <p:txBody>
          <a:bodyPr/>
          <a:lstStyle/>
          <a:p>
            <a:br>
              <a:rPr lang="en-GB" altLang="en-US" sz="1800" b="1"/>
            </a:br>
            <a:br>
              <a:rPr lang="en-GB" altLang="en-US" sz="1800" b="1"/>
            </a:br>
            <a:r>
              <a:rPr lang="en-GB" altLang="en-US" sz="1800" b="1"/>
              <a:t>Structuring your literature review, think about a ‘jigsaw ‘ model.  Example for a project entitled: Factors Affecting Cardiovascular Health</a:t>
            </a:r>
            <a:br>
              <a:rPr lang="en-GB" altLang="en-US" sz="1800" b="1"/>
            </a:br>
            <a:br>
              <a:rPr lang="en-GB" altLang="en-US" sz="1800" b="1"/>
            </a:br>
            <a:br>
              <a:rPr lang="en-GB" altLang="en-US" sz="1800" b="1"/>
            </a:br>
            <a:endParaRPr lang="en-GB" altLang="en-US" sz="1800" b="1"/>
          </a:p>
        </p:txBody>
      </p:sp>
      <p:sp>
        <p:nvSpPr>
          <p:cNvPr id="3" name="Content Placeholder 2">
            <a:extLst>
              <a:ext uri="{FF2B5EF4-FFF2-40B4-BE49-F238E27FC236}">
                <a16:creationId xmlns:a16="http://schemas.microsoft.com/office/drawing/2014/main" id="{4258BB9E-C816-4017-93B0-5ECF1AF8528F}"/>
              </a:ext>
            </a:extLst>
          </p:cNvPr>
          <p:cNvSpPr>
            <a:spLocks noGrp="1"/>
          </p:cNvSpPr>
          <p:nvPr>
            <p:ph idx="1"/>
          </p:nvPr>
        </p:nvSpPr>
        <p:spPr>
          <a:xfrm>
            <a:off x="742950" y="1309688"/>
            <a:ext cx="7772400" cy="4572000"/>
          </a:xfrm>
        </p:spPr>
        <p:txBody>
          <a:bodyPr rtlCol="0">
            <a:normAutofit/>
          </a:bodyPr>
          <a:lstStyle/>
          <a:p>
            <a:pPr marL="274320" indent="-274320" fontAlgn="auto">
              <a:spcBef>
                <a:spcPts val="580"/>
              </a:spcBef>
              <a:spcAft>
                <a:spcPts val="0"/>
              </a:spcAft>
              <a:buFont typeface="Wingdings 2"/>
              <a:buChar char=""/>
              <a:defRPr/>
            </a:pPr>
            <a:endParaRPr lang="en-GB" sz="2800" dirty="0"/>
          </a:p>
          <a:p>
            <a:pPr marL="0" indent="0" fontAlgn="auto">
              <a:spcBef>
                <a:spcPts val="580"/>
              </a:spcBef>
              <a:spcAft>
                <a:spcPts val="0"/>
              </a:spcAft>
              <a:buFont typeface="Wingdings 2"/>
              <a:buNone/>
              <a:defRPr/>
            </a:pPr>
            <a:endParaRPr lang="en-GB" dirty="0"/>
          </a:p>
        </p:txBody>
      </p:sp>
      <p:grpSp>
        <p:nvGrpSpPr>
          <p:cNvPr id="32772" name="Group 3">
            <a:extLst>
              <a:ext uri="{FF2B5EF4-FFF2-40B4-BE49-F238E27FC236}">
                <a16:creationId xmlns:a16="http://schemas.microsoft.com/office/drawing/2014/main" id="{2E5153CD-6AD3-482F-A979-96D55966089F}"/>
              </a:ext>
            </a:extLst>
          </p:cNvPr>
          <p:cNvGrpSpPr>
            <a:grpSpLocks/>
          </p:cNvGrpSpPr>
          <p:nvPr/>
        </p:nvGrpSpPr>
        <p:grpSpPr bwMode="auto">
          <a:xfrm>
            <a:off x="152400" y="838200"/>
            <a:ext cx="8974138" cy="6019800"/>
            <a:chOff x="263307" y="1494349"/>
            <a:chExt cx="8968333" cy="5765803"/>
          </a:xfrm>
        </p:grpSpPr>
        <p:sp>
          <p:nvSpPr>
            <p:cNvPr id="32773" name="TextBox 4">
              <a:extLst>
                <a:ext uri="{FF2B5EF4-FFF2-40B4-BE49-F238E27FC236}">
                  <a16:creationId xmlns:a16="http://schemas.microsoft.com/office/drawing/2014/main" id="{D3E61F6D-5ABB-4A19-A225-1AD4E3C1E2F0}"/>
                </a:ext>
              </a:extLst>
            </p:cNvPr>
            <p:cNvSpPr txBox="1">
              <a:spLocks noChangeArrowheads="1"/>
            </p:cNvSpPr>
            <p:nvPr/>
          </p:nvSpPr>
          <p:spPr bwMode="auto">
            <a:xfrm rot="-2301448">
              <a:off x="3822122" y="5040680"/>
              <a:ext cx="220581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eaLnBrk="1" hangingPunct="1"/>
              <a:r>
                <a:rPr lang="en-GB" altLang="en-US" sz="2400">
                  <a:solidFill>
                    <a:srgbClr val="000000"/>
                  </a:solidFill>
                  <a:latin typeface="Arial" panose="020B0604020202020204" pitchFamily="34" charset="0"/>
                </a:rPr>
                <a:t>Hereditary</a:t>
              </a:r>
            </a:p>
          </p:txBody>
        </p:sp>
        <p:sp>
          <p:nvSpPr>
            <p:cNvPr id="32774" name="Rectangle 5">
              <a:extLst>
                <a:ext uri="{FF2B5EF4-FFF2-40B4-BE49-F238E27FC236}">
                  <a16:creationId xmlns:a16="http://schemas.microsoft.com/office/drawing/2014/main" id="{B4C2A3DB-3BFC-44DF-B247-7550A1C2B874}"/>
                </a:ext>
              </a:extLst>
            </p:cNvPr>
            <p:cNvSpPr>
              <a:spLocks noChangeArrowheads="1"/>
            </p:cNvSpPr>
            <p:nvPr/>
          </p:nvSpPr>
          <p:spPr bwMode="auto">
            <a:xfrm rot="-2212585">
              <a:off x="472660" y="4576898"/>
              <a:ext cx="5177667" cy="4876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eaLnBrk="1" hangingPunct="1"/>
              <a:r>
                <a:rPr lang="en-GB" altLang="en-US" sz="2400">
                  <a:solidFill>
                    <a:srgbClr val="000000"/>
                  </a:solidFill>
                  <a:latin typeface="Arial" panose="020B0604020202020204" pitchFamily="34" charset="0"/>
                </a:rPr>
                <a:t>Results (by theme): Physical activity</a:t>
              </a:r>
            </a:p>
          </p:txBody>
        </p:sp>
        <p:sp>
          <p:nvSpPr>
            <p:cNvPr id="32775" name="Rectangle 6">
              <a:extLst>
                <a:ext uri="{FF2B5EF4-FFF2-40B4-BE49-F238E27FC236}">
                  <a16:creationId xmlns:a16="http://schemas.microsoft.com/office/drawing/2014/main" id="{C3328350-F414-4CBA-981A-1E8DA5C8F9F3}"/>
                </a:ext>
              </a:extLst>
            </p:cNvPr>
            <p:cNvSpPr>
              <a:spLocks noChangeArrowheads="1"/>
            </p:cNvSpPr>
            <p:nvPr/>
          </p:nvSpPr>
          <p:spPr bwMode="auto">
            <a:xfrm rot="721697">
              <a:off x="6628283" y="4575801"/>
              <a:ext cx="73289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eaLnBrk="1" hangingPunct="1"/>
              <a:r>
                <a:rPr lang="en-GB" altLang="en-US" sz="2400">
                  <a:solidFill>
                    <a:srgbClr val="000000"/>
                  </a:solidFill>
                  <a:latin typeface="Arial" panose="020B0604020202020204" pitchFamily="34" charset="0"/>
                </a:rPr>
                <a:t>Diet</a:t>
              </a:r>
            </a:p>
          </p:txBody>
        </p:sp>
        <p:sp>
          <p:nvSpPr>
            <p:cNvPr id="32776" name="Rectangle 7">
              <a:extLst>
                <a:ext uri="{FF2B5EF4-FFF2-40B4-BE49-F238E27FC236}">
                  <a16:creationId xmlns:a16="http://schemas.microsoft.com/office/drawing/2014/main" id="{D299D374-264F-4535-814E-9FCE8E5B8D04}"/>
                </a:ext>
              </a:extLst>
            </p:cNvPr>
            <p:cNvSpPr>
              <a:spLocks noChangeArrowheads="1"/>
            </p:cNvSpPr>
            <p:nvPr/>
          </p:nvSpPr>
          <p:spPr bwMode="auto">
            <a:xfrm>
              <a:off x="4861645" y="1861143"/>
              <a:ext cx="2363151" cy="7859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eaLnBrk="1" hangingPunct="1"/>
              <a:r>
                <a:rPr lang="en-GB" altLang="en-US" sz="2400">
                  <a:latin typeface="Arial" panose="020B0604020202020204" pitchFamily="34" charset="0"/>
                  <a:cs typeface="Arial" panose="020B0604020202020204" pitchFamily="34" charset="0"/>
                </a:rPr>
                <a:t>Psychological </a:t>
              </a:r>
            </a:p>
            <a:p>
              <a:pPr eaLnBrk="1" hangingPunct="1"/>
              <a:r>
                <a:rPr lang="en-GB" altLang="en-US" sz="2400">
                  <a:latin typeface="Arial" panose="020B0604020202020204" pitchFamily="34" charset="0"/>
                  <a:cs typeface="Arial" panose="020B0604020202020204" pitchFamily="34" charset="0"/>
                </a:rPr>
                <a:t>factors</a:t>
              </a:r>
            </a:p>
          </p:txBody>
        </p:sp>
        <p:sp>
          <p:nvSpPr>
            <p:cNvPr id="32777" name="Rectangle 8">
              <a:extLst>
                <a:ext uri="{FF2B5EF4-FFF2-40B4-BE49-F238E27FC236}">
                  <a16:creationId xmlns:a16="http://schemas.microsoft.com/office/drawing/2014/main" id="{3DA4F72E-BB29-4DCD-A123-F1065F0BB7AB}"/>
                </a:ext>
              </a:extLst>
            </p:cNvPr>
            <p:cNvSpPr>
              <a:spLocks noChangeArrowheads="1"/>
            </p:cNvSpPr>
            <p:nvPr/>
          </p:nvSpPr>
          <p:spPr bwMode="auto">
            <a:xfrm>
              <a:off x="263307" y="1494349"/>
              <a:ext cx="8680833" cy="5765803"/>
            </a:xfrm>
            <a:prstGeom prst="rect">
              <a:avLst/>
            </a:prstGeom>
            <a:noFill/>
            <a:ln w="9525" algn="ctr">
              <a:solidFill>
                <a:srgbClr val="00B0F0"/>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eaLnBrk="1" hangingPunct="1">
                <a:spcBef>
                  <a:spcPct val="20000"/>
                </a:spcBef>
              </a:pPr>
              <a:endParaRPr lang="en-GB" altLang="en-US" sz="2400">
                <a:solidFill>
                  <a:srgbClr val="000000"/>
                </a:solidFill>
                <a:latin typeface="Arial" panose="020B0604020202020204" pitchFamily="34" charset="0"/>
              </a:endParaRPr>
            </a:p>
          </p:txBody>
        </p:sp>
        <p:sp>
          <p:nvSpPr>
            <p:cNvPr id="32778" name="Freeform 9">
              <a:extLst>
                <a:ext uri="{FF2B5EF4-FFF2-40B4-BE49-F238E27FC236}">
                  <a16:creationId xmlns:a16="http://schemas.microsoft.com/office/drawing/2014/main" id="{D15C2A55-7474-4448-9F5D-90C819AD76A6}"/>
                </a:ext>
              </a:extLst>
            </p:cNvPr>
            <p:cNvSpPr>
              <a:spLocks/>
            </p:cNvSpPr>
            <p:nvPr/>
          </p:nvSpPr>
          <p:spPr bwMode="auto">
            <a:xfrm>
              <a:off x="2048256" y="2297384"/>
              <a:ext cx="2212848" cy="1700784"/>
            </a:xfrm>
            <a:custGeom>
              <a:avLst/>
              <a:gdLst>
                <a:gd name="T0" fmla="*/ 2212848 w 2212848"/>
                <a:gd name="T1" fmla="*/ 0 h 1700784"/>
                <a:gd name="T2" fmla="*/ 1572768 w 2212848"/>
                <a:gd name="T3" fmla="*/ 1335024 h 1700784"/>
                <a:gd name="T4" fmla="*/ 0 w 2212848"/>
                <a:gd name="T5" fmla="*/ 1700784 h 1700784"/>
                <a:gd name="T6" fmla="*/ 0 w 2212848"/>
                <a:gd name="T7" fmla="*/ 1700784 h 1700784"/>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212848" h="1700784">
                  <a:moveTo>
                    <a:pt x="2212848" y="0"/>
                  </a:moveTo>
                  <a:cubicBezTo>
                    <a:pt x="2077212" y="525780"/>
                    <a:pt x="1941576" y="1051560"/>
                    <a:pt x="1572768" y="1335024"/>
                  </a:cubicBezTo>
                  <a:cubicBezTo>
                    <a:pt x="1203960" y="1618488"/>
                    <a:pt x="0" y="1700784"/>
                    <a:pt x="0" y="1700784"/>
                  </a:cubicBezTo>
                </a:path>
              </a:pathLst>
            </a:custGeom>
            <a:noFill/>
            <a:ln w="38100" cap="flat" cmpd="sng" algn="ctr">
              <a:solidFill>
                <a:srgbClr val="75C4FF"/>
              </a:solidFill>
              <a:prstDash val="dash"/>
              <a:round/>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sp>
          <p:nvSpPr>
            <p:cNvPr id="32779" name="Freeform 10">
              <a:extLst>
                <a:ext uri="{FF2B5EF4-FFF2-40B4-BE49-F238E27FC236}">
                  <a16:creationId xmlns:a16="http://schemas.microsoft.com/office/drawing/2014/main" id="{ADDD9087-F467-46E0-AD35-B6FBAD4BEA0F}"/>
                </a:ext>
              </a:extLst>
            </p:cNvPr>
            <p:cNvSpPr>
              <a:spLocks/>
            </p:cNvSpPr>
            <p:nvPr/>
          </p:nvSpPr>
          <p:spPr bwMode="auto">
            <a:xfrm>
              <a:off x="3749040" y="3297128"/>
              <a:ext cx="3991312" cy="710184"/>
            </a:xfrm>
            <a:custGeom>
              <a:avLst/>
              <a:gdLst>
                <a:gd name="T0" fmla="*/ 0 w 4169664"/>
                <a:gd name="T1" fmla="*/ 262128 h 710184"/>
                <a:gd name="T2" fmla="*/ 1809752 w 4169664"/>
                <a:gd name="T3" fmla="*/ 682752 h 710184"/>
                <a:gd name="T4" fmla="*/ 3535720 w 4169664"/>
                <a:gd name="T5" fmla="*/ 97536 h 710184"/>
                <a:gd name="T6" fmla="*/ 3518963 w 4169664"/>
                <a:gd name="T7" fmla="*/ 97536 h 710184"/>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4169664" h="710184">
                  <a:moveTo>
                    <a:pt x="0" y="262128"/>
                  </a:moveTo>
                  <a:cubicBezTo>
                    <a:pt x="665988" y="486156"/>
                    <a:pt x="1331976" y="710184"/>
                    <a:pt x="1975104" y="682752"/>
                  </a:cubicBezTo>
                  <a:cubicBezTo>
                    <a:pt x="2618232" y="655320"/>
                    <a:pt x="3547872" y="195072"/>
                    <a:pt x="3858768" y="97536"/>
                  </a:cubicBezTo>
                  <a:cubicBezTo>
                    <a:pt x="4169664" y="0"/>
                    <a:pt x="4005072" y="48768"/>
                    <a:pt x="3840480" y="97536"/>
                  </a:cubicBezTo>
                </a:path>
              </a:pathLst>
            </a:custGeom>
            <a:noFill/>
            <a:ln w="38100" cap="flat" cmpd="sng" algn="ctr">
              <a:solidFill>
                <a:srgbClr val="75C4FF"/>
              </a:solidFill>
              <a:prstDash val="dash"/>
              <a:round/>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sp>
          <p:nvSpPr>
            <p:cNvPr id="32780" name="Rectangle 11">
              <a:extLst>
                <a:ext uri="{FF2B5EF4-FFF2-40B4-BE49-F238E27FC236}">
                  <a16:creationId xmlns:a16="http://schemas.microsoft.com/office/drawing/2014/main" id="{818226F0-FF6F-4AFF-A968-CF2957FAB895}"/>
                </a:ext>
              </a:extLst>
            </p:cNvPr>
            <p:cNvSpPr>
              <a:spLocks noChangeArrowheads="1"/>
            </p:cNvSpPr>
            <p:nvPr/>
          </p:nvSpPr>
          <p:spPr bwMode="auto">
            <a:xfrm rot="-1794907">
              <a:off x="1390525" y="2704644"/>
              <a:ext cx="3143558" cy="436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eaLnBrk="1" hangingPunct="1"/>
              <a:r>
                <a:rPr lang="en-GB" altLang="en-US" sz="2400">
                  <a:solidFill>
                    <a:srgbClr val="000000"/>
                  </a:solidFill>
                  <a:latin typeface="Arial" panose="020B0604020202020204" pitchFamily="34" charset="0"/>
                </a:rPr>
                <a:t>Introduction. Methods</a:t>
              </a:r>
            </a:p>
          </p:txBody>
        </p:sp>
        <p:sp>
          <p:nvSpPr>
            <p:cNvPr id="32781" name="Rectangle 12">
              <a:extLst>
                <a:ext uri="{FF2B5EF4-FFF2-40B4-BE49-F238E27FC236}">
                  <a16:creationId xmlns:a16="http://schemas.microsoft.com/office/drawing/2014/main" id="{B1BAF404-3C50-4AC0-93D8-BA932366A9AA}"/>
                </a:ext>
              </a:extLst>
            </p:cNvPr>
            <p:cNvSpPr>
              <a:spLocks noChangeArrowheads="1"/>
            </p:cNvSpPr>
            <p:nvPr/>
          </p:nvSpPr>
          <p:spPr bwMode="auto">
            <a:xfrm rot="-1794907">
              <a:off x="4270230" y="5289370"/>
              <a:ext cx="4961410" cy="1267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eaLnBrk="1" hangingPunct="1"/>
              <a:r>
                <a:rPr lang="en-GB" altLang="en-US" sz="2400">
                  <a:solidFill>
                    <a:srgbClr val="000000"/>
                  </a:solidFill>
                  <a:latin typeface="Arial" panose="020B0604020202020204" pitchFamily="34" charset="0"/>
                </a:rPr>
                <a:t>Discussion</a:t>
              </a:r>
            </a:p>
            <a:p>
              <a:pPr eaLnBrk="1" hangingPunct="1"/>
              <a:r>
                <a:rPr lang="en-GB" altLang="en-US" sz="2400">
                  <a:solidFill>
                    <a:srgbClr val="000000"/>
                  </a:solidFill>
                  <a:latin typeface="Arial" panose="020B0604020202020204" pitchFamily="34" charset="0"/>
                </a:rPr>
                <a:t>Conclusion and Recommendations</a:t>
              </a:r>
            </a:p>
            <a:p>
              <a:pPr eaLnBrk="1" hangingPunct="1"/>
              <a:endParaRPr lang="en-GB" altLang="en-US" sz="2400">
                <a:solidFill>
                  <a:srgbClr val="000000"/>
                </a:solidFill>
                <a:latin typeface="Arial" panose="020B0604020202020204" pitchFamily="34" charset="0"/>
              </a:endParaRPr>
            </a:p>
          </p:txBody>
        </p:sp>
        <p:sp>
          <p:nvSpPr>
            <p:cNvPr id="32782" name="Freeform 13">
              <a:extLst>
                <a:ext uri="{FF2B5EF4-FFF2-40B4-BE49-F238E27FC236}">
                  <a16:creationId xmlns:a16="http://schemas.microsoft.com/office/drawing/2014/main" id="{C2ACECF3-5F1D-4801-95BE-5DDE025A48EB}"/>
                </a:ext>
              </a:extLst>
            </p:cNvPr>
            <p:cNvSpPr>
              <a:spLocks/>
            </p:cNvSpPr>
            <p:nvPr/>
          </p:nvSpPr>
          <p:spPr bwMode="auto">
            <a:xfrm>
              <a:off x="3273552" y="3723848"/>
              <a:ext cx="954024" cy="3017520"/>
            </a:xfrm>
            <a:custGeom>
              <a:avLst/>
              <a:gdLst>
                <a:gd name="T0" fmla="*/ 896112 w 954024"/>
                <a:gd name="T1" fmla="*/ 0 h 3017520"/>
                <a:gd name="T2" fmla="*/ 804672 w 954024"/>
                <a:gd name="T3" fmla="*/ 1627632 h 3017520"/>
                <a:gd name="T4" fmla="*/ 0 w 954024"/>
                <a:gd name="T5" fmla="*/ 3017520 h 3017520"/>
                <a:gd name="T6" fmla="*/ 0 60000 65536"/>
                <a:gd name="T7" fmla="*/ 0 60000 65536"/>
                <a:gd name="T8" fmla="*/ 0 60000 65536"/>
              </a:gdLst>
              <a:ahLst/>
              <a:cxnLst>
                <a:cxn ang="T6">
                  <a:pos x="T0" y="T1"/>
                </a:cxn>
                <a:cxn ang="T7">
                  <a:pos x="T2" y="T3"/>
                </a:cxn>
                <a:cxn ang="T8">
                  <a:pos x="T4" y="T5"/>
                </a:cxn>
              </a:cxnLst>
              <a:rect l="0" t="0" r="r" b="b"/>
              <a:pathLst>
                <a:path w="954024" h="3017520">
                  <a:moveTo>
                    <a:pt x="896112" y="0"/>
                  </a:moveTo>
                  <a:cubicBezTo>
                    <a:pt x="925068" y="562356"/>
                    <a:pt x="954024" y="1124712"/>
                    <a:pt x="804672" y="1627632"/>
                  </a:cubicBezTo>
                  <a:cubicBezTo>
                    <a:pt x="655320" y="2130552"/>
                    <a:pt x="327660" y="2574036"/>
                    <a:pt x="0" y="3017520"/>
                  </a:cubicBezTo>
                </a:path>
              </a:pathLst>
            </a:custGeom>
            <a:noFill/>
            <a:ln w="38100" cap="flat" cmpd="sng" algn="ctr">
              <a:solidFill>
                <a:srgbClr val="75C4FF"/>
              </a:solidFill>
              <a:prstDash val="dash"/>
              <a:round/>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sp>
          <p:nvSpPr>
            <p:cNvPr id="32783" name="Freeform 14">
              <a:extLst>
                <a:ext uri="{FF2B5EF4-FFF2-40B4-BE49-F238E27FC236}">
                  <a16:creationId xmlns:a16="http://schemas.microsoft.com/office/drawing/2014/main" id="{3793223A-47B7-4F31-BB58-37E8566B1AF7}"/>
                </a:ext>
              </a:extLst>
            </p:cNvPr>
            <p:cNvSpPr>
              <a:spLocks/>
            </p:cNvSpPr>
            <p:nvPr/>
          </p:nvSpPr>
          <p:spPr bwMode="auto">
            <a:xfrm>
              <a:off x="5436096" y="5153360"/>
              <a:ext cx="2153424" cy="1583392"/>
            </a:xfrm>
            <a:custGeom>
              <a:avLst/>
              <a:gdLst>
                <a:gd name="T0" fmla="*/ 0 w 2121408"/>
                <a:gd name="T1" fmla="*/ 1635287 h 1533144"/>
                <a:gd name="T2" fmla="*/ 1017585 w 2121408"/>
                <a:gd name="T3" fmla="*/ 250332 h 1533144"/>
                <a:gd name="T4" fmla="*/ 2185923 w 2121408"/>
                <a:gd name="T5" fmla="*/ 133294 h 1533144"/>
                <a:gd name="T6" fmla="*/ 0 60000 65536"/>
                <a:gd name="T7" fmla="*/ 0 60000 65536"/>
                <a:gd name="T8" fmla="*/ 0 60000 65536"/>
              </a:gdLst>
              <a:ahLst/>
              <a:cxnLst>
                <a:cxn ang="T6">
                  <a:pos x="T0" y="T1"/>
                </a:cxn>
                <a:cxn ang="T7">
                  <a:pos x="T2" y="T3"/>
                </a:cxn>
                <a:cxn ang="T8">
                  <a:pos x="T4" y="T5"/>
                </a:cxn>
              </a:cxnLst>
              <a:rect l="0" t="0" r="r" b="b"/>
              <a:pathLst>
                <a:path w="2121408" h="1533144">
                  <a:moveTo>
                    <a:pt x="0" y="1533144"/>
                  </a:moveTo>
                  <a:cubicBezTo>
                    <a:pt x="316992" y="1001268"/>
                    <a:pt x="633984" y="469392"/>
                    <a:pt x="987552" y="234696"/>
                  </a:cubicBezTo>
                  <a:cubicBezTo>
                    <a:pt x="1341120" y="0"/>
                    <a:pt x="1731264" y="62484"/>
                    <a:pt x="2121408" y="124968"/>
                  </a:cubicBezTo>
                </a:path>
              </a:pathLst>
            </a:custGeom>
            <a:noFill/>
            <a:ln w="38100" cap="flat" cmpd="sng" algn="ctr">
              <a:solidFill>
                <a:srgbClr val="75C4FF"/>
              </a:solidFill>
              <a:prstDash val="dash"/>
              <a:round/>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sp>
          <p:nvSpPr>
            <p:cNvPr id="32784" name="Freeform 15">
              <a:extLst>
                <a:ext uri="{FF2B5EF4-FFF2-40B4-BE49-F238E27FC236}">
                  <a16:creationId xmlns:a16="http://schemas.microsoft.com/office/drawing/2014/main" id="{DD5581E0-1775-4DD7-8D69-AB8F111A2500}"/>
                </a:ext>
              </a:extLst>
            </p:cNvPr>
            <p:cNvSpPr>
              <a:spLocks/>
            </p:cNvSpPr>
            <p:nvPr/>
          </p:nvSpPr>
          <p:spPr bwMode="auto">
            <a:xfrm>
              <a:off x="5361432" y="3979880"/>
              <a:ext cx="637032" cy="1847088"/>
            </a:xfrm>
            <a:custGeom>
              <a:avLst/>
              <a:gdLst>
                <a:gd name="T0" fmla="*/ 435864 w 637032"/>
                <a:gd name="T1" fmla="*/ 0 h 1847088"/>
                <a:gd name="T2" fmla="*/ 33528 w 637032"/>
                <a:gd name="T3" fmla="*/ 1133856 h 1847088"/>
                <a:gd name="T4" fmla="*/ 637032 w 637032"/>
                <a:gd name="T5" fmla="*/ 1847088 h 1847088"/>
                <a:gd name="T6" fmla="*/ 0 60000 65536"/>
                <a:gd name="T7" fmla="*/ 0 60000 65536"/>
                <a:gd name="T8" fmla="*/ 0 60000 65536"/>
              </a:gdLst>
              <a:ahLst/>
              <a:cxnLst>
                <a:cxn ang="T6">
                  <a:pos x="T0" y="T1"/>
                </a:cxn>
                <a:cxn ang="T7">
                  <a:pos x="T2" y="T3"/>
                </a:cxn>
                <a:cxn ang="T8">
                  <a:pos x="T4" y="T5"/>
                </a:cxn>
              </a:cxnLst>
              <a:rect l="0" t="0" r="r" b="b"/>
              <a:pathLst>
                <a:path w="637032" h="1847088">
                  <a:moveTo>
                    <a:pt x="435864" y="0"/>
                  </a:moveTo>
                  <a:cubicBezTo>
                    <a:pt x="217932" y="413004"/>
                    <a:pt x="0" y="826008"/>
                    <a:pt x="33528" y="1133856"/>
                  </a:cubicBezTo>
                  <a:cubicBezTo>
                    <a:pt x="67056" y="1441704"/>
                    <a:pt x="352044" y="1644396"/>
                    <a:pt x="637032" y="1847088"/>
                  </a:cubicBezTo>
                </a:path>
              </a:pathLst>
            </a:custGeom>
            <a:noFill/>
            <a:ln w="38100" cap="flat" cmpd="sng" algn="ctr">
              <a:solidFill>
                <a:srgbClr val="75C4FF"/>
              </a:solidFill>
              <a:prstDash val="dash"/>
              <a:round/>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1BC25-0555-445A-9657-C50B3A2A6F88}"/>
              </a:ext>
            </a:extLst>
          </p:cNvPr>
          <p:cNvSpPr>
            <a:spLocks noGrp="1"/>
          </p:cNvSpPr>
          <p:nvPr>
            <p:ph type="title"/>
          </p:nvPr>
        </p:nvSpPr>
        <p:spPr>
          <a:xfrm>
            <a:off x="304800" y="274638"/>
            <a:ext cx="8382000" cy="1143000"/>
          </a:xfrm>
        </p:spPr>
        <p:txBody>
          <a:bodyPr rtlCol="0">
            <a:noAutofit/>
          </a:bodyPr>
          <a:lstStyle/>
          <a:p>
            <a:pPr fontAlgn="auto">
              <a:spcAft>
                <a:spcPts val="0"/>
              </a:spcAft>
              <a:defRPr/>
            </a:pPr>
            <a:r>
              <a:rPr lang="en-GB" sz="2800" dirty="0">
                <a:solidFill>
                  <a:prstClr val="black"/>
                </a:solidFill>
                <a:ea typeface="+mn-ea"/>
                <a:cs typeface="+mn-cs"/>
              </a:rPr>
              <a:t>Example of a possible layout for a project entitled: </a:t>
            </a:r>
            <a:br>
              <a:rPr lang="en-GB" sz="2800" dirty="0">
                <a:solidFill>
                  <a:prstClr val="black"/>
                </a:solidFill>
                <a:ea typeface="+mn-ea"/>
                <a:cs typeface="+mn-cs"/>
              </a:rPr>
            </a:br>
            <a:r>
              <a:rPr lang="en-GB" sz="2800" dirty="0">
                <a:solidFill>
                  <a:prstClr val="black"/>
                </a:solidFill>
                <a:ea typeface="+mn-ea"/>
                <a:cs typeface="+mn-cs"/>
              </a:rPr>
              <a:t>Second Homes: Investigating Local Perceptions and Impacts on Communities in Cornwall</a:t>
            </a:r>
            <a:endParaRPr lang="en-GB" sz="2800" dirty="0"/>
          </a:p>
        </p:txBody>
      </p:sp>
      <p:sp>
        <p:nvSpPr>
          <p:cNvPr id="5" name="Content Placeholder 2">
            <a:extLst>
              <a:ext uri="{FF2B5EF4-FFF2-40B4-BE49-F238E27FC236}">
                <a16:creationId xmlns:a16="http://schemas.microsoft.com/office/drawing/2014/main" id="{ADD6F21D-A708-4F21-944A-63C2CF970AA5}"/>
              </a:ext>
            </a:extLst>
          </p:cNvPr>
          <p:cNvSpPr>
            <a:spLocks noGrp="1"/>
          </p:cNvSpPr>
          <p:nvPr>
            <p:ph idx="1"/>
          </p:nvPr>
        </p:nvSpPr>
        <p:spPr>
          <a:xfrm>
            <a:off x="381000" y="1600200"/>
            <a:ext cx="8305800" cy="4038600"/>
          </a:xfrm>
        </p:spPr>
        <p:txBody>
          <a:bodyPr rtlCol="0">
            <a:normAutofit lnSpcReduction="10000"/>
          </a:bodyPr>
          <a:lstStyle/>
          <a:p>
            <a:pPr marL="274320" indent="-274320" fontAlgn="auto">
              <a:spcBef>
                <a:spcPts val="580"/>
              </a:spcBef>
              <a:spcAft>
                <a:spcPts val="0"/>
              </a:spcAft>
              <a:buFont typeface="Wingdings 2"/>
              <a:buNone/>
              <a:defRPr/>
            </a:pPr>
            <a:r>
              <a:rPr lang="en-GB" sz="1800" b="1" dirty="0"/>
              <a:t>	</a:t>
            </a:r>
          </a:p>
          <a:p>
            <a:pPr marL="274320" indent="-274320" fontAlgn="auto">
              <a:spcBef>
                <a:spcPts val="580"/>
              </a:spcBef>
              <a:spcAft>
                <a:spcPts val="0"/>
              </a:spcAft>
              <a:buFont typeface="Wingdings 2"/>
              <a:buChar char=""/>
              <a:defRPr/>
            </a:pPr>
            <a:r>
              <a:rPr lang="en-GB" sz="1800" dirty="0"/>
              <a:t>Introduction &amp; Background – Intro to topic: the growth of second homes; the emergence of British second homes in the literature; definition of second homes; justification of study; limitations of study; aim and objectives</a:t>
            </a:r>
          </a:p>
          <a:p>
            <a:pPr marL="274320" indent="-274320" fontAlgn="auto">
              <a:spcBef>
                <a:spcPts val="580"/>
              </a:spcBef>
              <a:spcAft>
                <a:spcPts val="0"/>
              </a:spcAft>
              <a:buFont typeface="Wingdings 2"/>
              <a:buChar char=""/>
              <a:defRPr/>
            </a:pPr>
            <a:r>
              <a:rPr lang="en-GB" sz="1800" dirty="0"/>
              <a:t>Methods </a:t>
            </a:r>
          </a:p>
          <a:p>
            <a:pPr marL="274320" indent="-274320" fontAlgn="auto">
              <a:spcBef>
                <a:spcPts val="580"/>
              </a:spcBef>
              <a:spcAft>
                <a:spcPts val="0"/>
              </a:spcAft>
              <a:buFont typeface="Wingdings 2"/>
              <a:buChar char=""/>
              <a:defRPr/>
            </a:pPr>
            <a:r>
              <a:rPr lang="en-GB" sz="1800" dirty="0"/>
              <a:t>Results:</a:t>
            </a:r>
          </a:p>
          <a:p>
            <a:pPr marL="274320" indent="-274320" fontAlgn="auto">
              <a:spcBef>
                <a:spcPts val="580"/>
              </a:spcBef>
              <a:spcAft>
                <a:spcPts val="0"/>
              </a:spcAft>
              <a:buFont typeface="Wingdings 2"/>
              <a:buChar char=""/>
              <a:defRPr/>
            </a:pPr>
            <a:r>
              <a:rPr lang="en-GB" sz="1800" dirty="0"/>
              <a:t>The Local Perceptions and Impacts of Second-Home Ownership</a:t>
            </a:r>
          </a:p>
          <a:p>
            <a:pPr marL="822960" lvl="2" fontAlgn="auto">
              <a:spcBef>
                <a:spcPts val="370"/>
              </a:spcBef>
              <a:spcAft>
                <a:spcPts val="0"/>
              </a:spcAft>
              <a:buClr>
                <a:schemeClr val="accent1">
                  <a:tint val="60000"/>
                </a:schemeClr>
              </a:buClr>
              <a:buFont typeface="Wingdings 2"/>
              <a:buChar char=""/>
              <a:defRPr/>
            </a:pPr>
            <a:r>
              <a:rPr lang="en-GB" dirty="0"/>
              <a:t>Housing Demand and Local Housing Markets </a:t>
            </a:r>
          </a:p>
          <a:p>
            <a:pPr marL="822960" lvl="2" fontAlgn="auto">
              <a:spcBef>
                <a:spcPts val="370"/>
              </a:spcBef>
              <a:spcAft>
                <a:spcPts val="0"/>
              </a:spcAft>
              <a:buClr>
                <a:schemeClr val="accent1">
                  <a:tint val="60000"/>
                </a:schemeClr>
              </a:buClr>
              <a:buFont typeface="Wingdings 2"/>
              <a:buChar char=""/>
              <a:defRPr/>
            </a:pPr>
            <a:r>
              <a:rPr lang="en-GB" dirty="0"/>
              <a:t>Local Services, Employment and Economic Demand </a:t>
            </a:r>
          </a:p>
          <a:p>
            <a:pPr marL="822960" lvl="2" fontAlgn="auto">
              <a:spcBef>
                <a:spcPts val="370"/>
              </a:spcBef>
              <a:spcAft>
                <a:spcPts val="0"/>
              </a:spcAft>
              <a:buClr>
                <a:schemeClr val="accent1">
                  <a:tint val="60000"/>
                </a:schemeClr>
              </a:buClr>
              <a:buFont typeface="Wingdings 2"/>
              <a:buChar char=""/>
              <a:defRPr/>
            </a:pPr>
            <a:r>
              <a:rPr lang="en-GB" dirty="0"/>
              <a:t>Community Interactions</a:t>
            </a:r>
          </a:p>
          <a:p>
            <a:pPr marL="822960" lvl="2" fontAlgn="auto">
              <a:spcBef>
                <a:spcPts val="370"/>
              </a:spcBef>
              <a:spcAft>
                <a:spcPts val="0"/>
              </a:spcAft>
              <a:buClr>
                <a:schemeClr val="accent1">
                  <a:tint val="60000"/>
                </a:schemeClr>
              </a:buClr>
              <a:buFont typeface="Wingdings 2"/>
              <a:buChar char=""/>
              <a:defRPr/>
            </a:pPr>
            <a:r>
              <a:rPr lang="en-GB" dirty="0"/>
              <a:t>Involvement in local communities</a:t>
            </a:r>
          </a:p>
          <a:p>
            <a:pPr marL="274320" indent="-274320" fontAlgn="auto">
              <a:spcBef>
                <a:spcPts val="580"/>
              </a:spcBef>
              <a:spcAft>
                <a:spcPts val="0"/>
              </a:spcAft>
              <a:buFont typeface="Wingdings 2"/>
              <a:buChar char=""/>
              <a:defRPr/>
            </a:pPr>
            <a:r>
              <a:rPr lang="en-GB" sz="1800" dirty="0"/>
              <a:t>Discussion</a:t>
            </a:r>
          </a:p>
          <a:p>
            <a:pPr marL="274320" indent="-274320" fontAlgn="auto">
              <a:spcBef>
                <a:spcPts val="580"/>
              </a:spcBef>
              <a:spcAft>
                <a:spcPts val="0"/>
              </a:spcAft>
              <a:buFont typeface="Wingdings 2"/>
              <a:buChar char=""/>
              <a:defRPr/>
            </a:pPr>
            <a:r>
              <a:rPr lang="en-GB" sz="1800" dirty="0"/>
              <a:t>Conclusion.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1BC25-0555-445A-9657-C50B3A2A6F88}"/>
              </a:ext>
            </a:extLst>
          </p:cNvPr>
          <p:cNvSpPr>
            <a:spLocks noGrp="1"/>
          </p:cNvSpPr>
          <p:nvPr>
            <p:ph type="title"/>
          </p:nvPr>
        </p:nvSpPr>
        <p:spPr>
          <a:xfrm>
            <a:off x="304800" y="274638"/>
            <a:ext cx="8382000" cy="1143000"/>
          </a:xfrm>
        </p:spPr>
        <p:txBody>
          <a:bodyPr rtlCol="0">
            <a:noAutofit/>
          </a:bodyPr>
          <a:lstStyle/>
          <a:p>
            <a:pPr fontAlgn="auto">
              <a:spcAft>
                <a:spcPts val="0"/>
              </a:spcAft>
              <a:defRPr/>
            </a:pPr>
            <a:r>
              <a:rPr lang="en-GB" sz="4000" dirty="0">
                <a:solidFill>
                  <a:prstClr val="black"/>
                </a:solidFill>
                <a:ea typeface="+mn-ea"/>
                <a:cs typeface="+mn-cs"/>
              </a:rPr>
              <a:t>Activity in class</a:t>
            </a:r>
            <a:endParaRPr lang="en-GB" sz="4000" dirty="0"/>
          </a:p>
        </p:txBody>
      </p:sp>
      <p:sp>
        <p:nvSpPr>
          <p:cNvPr id="5" name="Content Placeholder 2">
            <a:extLst>
              <a:ext uri="{FF2B5EF4-FFF2-40B4-BE49-F238E27FC236}">
                <a16:creationId xmlns:a16="http://schemas.microsoft.com/office/drawing/2014/main" id="{ADD6F21D-A708-4F21-944A-63C2CF970AA5}"/>
              </a:ext>
            </a:extLst>
          </p:cNvPr>
          <p:cNvSpPr>
            <a:spLocks noGrp="1"/>
          </p:cNvSpPr>
          <p:nvPr>
            <p:ph idx="1"/>
          </p:nvPr>
        </p:nvSpPr>
        <p:spPr>
          <a:xfrm>
            <a:off x="381000" y="1752600"/>
            <a:ext cx="8305800" cy="3886200"/>
          </a:xfrm>
        </p:spPr>
        <p:txBody>
          <a:bodyPr rtlCol="0">
            <a:normAutofit/>
          </a:bodyPr>
          <a:lstStyle/>
          <a:p>
            <a:pPr marL="274320" indent="-274320" fontAlgn="auto">
              <a:spcBef>
                <a:spcPts val="580"/>
              </a:spcBef>
              <a:spcAft>
                <a:spcPts val="0"/>
              </a:spcAft>
              <a:buFont typeface="Wingdings 2"/>
              <a:buChar char=""/>
              <a:defRPr/>
            </a:pPr>
            <a:r>
              <a:rPr lang="en-GB" dirty="0"/>
              <a:t>Based on what we discussed, what is the layout that you plan to use for your literature review?</a:t>
            </a:r>
          </a:p>
          <a:p>
            <a:pPr marL="274320" indent="-274320" fontAlgn="auto">
              <a:spcBef>
                <a:spcPts val="580"/>
              </a:spcBef>
              <a:spcAft>
                <a:spcPts val="0"/>
              </a:spcAft>
              <a:buFont typeface="Wingdings 2"/>
              <a:buChar char=""/>
              <a:defRPr/>
            </a:pPr>
            <a:endParaRPr lang="en-GB" dirty="0"/>
          </a:p>
          <a:p>
            <a:pPr marL="274320" indent="-274320" fontAlgn="auto">
              <a:spcBef>
                <a:spcPts val="580"/>
              </a:spcBef>
              <a:spcAft>
                <a:spcPts val="0"/>
              </a:spcAft>
              <a:buFont typeface="Wingdings 2"/>
              <a:buChar char=""/>
              <a:defRPr/>
            </a:pPr>
            <a:r>
              <a:rPr lang="en-GB" dirty="0"/>
              <a:t>Take 10 minutes to write down your thoughts.</a:t>
            </a:r>
          </a:p>
          <a:p>
            <a:pPr marL="274320" indent="-274320" fontAlgn="auto">
              <a:spcBef>
                <a:spcPts val="580"/>
              </a:spcBef>
              <a:spcAft>
                <a:spcPts val="0"/>
              </a:spcAft>
              <a:buFont typeface="Wingdings 2"/>
              <a:buChar char=""/>
              <a:defRPr/>
            </a:pPr>
            <a:endParaRPr lang="en-GB" dirty="0"/>
          </a:p>
          <a:p>
            <a:pPr marL="274320" indent="-274320" fontAlgn="auto">
              <a:spcBef>
                <a:spcPts val="580"/>
              </a:spcBef>
              <a:spcAft>
                <a:spcPts val="0"/>
              </a:spcAft>
              <a:buFont typeface="Wingdings 2"/>
              <a:buChar char=""/>
              <a:defRPr/>
            </a:pPr>
            <a:r>
              <a:rPr lang="en-GB" dirty="0"/>
              <a:t>Discuss in class.</a:t>
            </a:r>
          </a:p>
        </p:txBody>
      </p:sp>
    </p:spTree>
    <p:extLst>
      <p:ext uri="{BB962C8B-B14F-4D97-AF65-F5344CB8AC3E}">
        <p14:creationId xmlns:p14="http://schemas.microsoft.com/office/powerpoint/2010/main" val="40159284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E002F0D1-86B0-4212-93B4-ABA0577307BF}"/>
              </a:ext>
            </a:extLst>
          </p:cNvPr>
          <p:cNvSpPr>
            <a:spLocks noGrp="1" noChangeArrowheads="1"/>
          </p:cNvSpPr>
          <p:nvPr>
            <p:ph type="title"/>
          </p:nvPr>
        </p:nvSpPr>
        <p:spPr>
          <a:xfrm>
            <a:off x="457200" y="152400"/>
            <a:ext cx="8229600" cy="1143000"/>
          </a:xfrm>
        </p:spPr>
        <p:txBody>
          <a:bodyPr/>
          <a:lstStyle/>
          <a:p>
            <a:r>
              <a:rPr lang="en-GB" altLang="en-US" sz="4000"/>
              <a:t>Critical writing in a literature review can include…</a:t>
            </a:r>
          </a:p>
        </p:txBody>
      </p:sp>
      <p:sp>
        <p:nvSpPr>
          <p:cNvPr id="4" name="Content Placeholder 2">
            <a:extLst>
              <a:ext uri="{FF2B5EF4-FFF2-40B4-BE49-F238E27FC236}">
                <a16:creationId xmlns:a16="http://schemas.microsoft.com/office/drawing/2014/main" id="{39F7690D-E10F-46C1-9172-17777BBC2314}"/>
              </a:ext>
            </a:extLst>
          </p:cNvPr>
          <p:cNvSpPr>
            <a:spLocks noGrp="1"/>
          </p:cNvSpPr>
          <p:nvPr>
            <p:ph idx="1"/>
          </p:nvPr>
        </p:nvSpPr>
        <p:spPr>
          <a:xfrm>
            <a:off x="228600" y="1447800"/>
            <a:ext cx="8458200" cy="4114800"/>
          </a:xfrm>
        </p:spPr>
        <p:txBody>
          <a:bodyPr rtlCol="0">
            <a:normAutofit/>
          </a:bodyPr>
          <a:lstStyle/>
          <a:p>
            <a:pPr marL="457200" indent="-457200" fontAlgn="auto">
              <a:spcBef>
                <a:spcPts val="580"/>
              </a:spcBef>
              <a:spcAft>
                <a:spcPts val="0"/>
              </a:spcAft>
              <a:buFont typeface="+mj-lt"/>
              <a:buAutoNum type="arabicPeriod"/>
              <a:defRPr/>
            </a:pPr>
            <a:r>
              <a:rPr lang="en-GB" sz="1600" dirty="0"/>
              <a:t>Comparing and contrasting different theories, concepts etc. and indicating the position you are taking for your own work</a:t>
            </a:r>
          </a:p>
          <a:p>
            <a:pPr marL="457200" indent="-457200" fontAlgn="auto">
              <a:spcBef>
                <a:spcPts val="580"/>
              </a:spcBef>
              <a:spcAft>
                <a:spcPts val="0"/>
              </a:spcAft>
              <a:buFont typeface="+mj-lt"/>
              <a:buAutoNum type="arabicPeriod"/>
              <a:defRPr/>
            </a:pPr>
            <a:r>
              <a:rPr lang="en-GB" sz="1600" dirty="0"/>
              <a:t>Showing how limitations in others work creates a research gap for you. </a:t>
            </a:r>
          </a:p>
          <a:p>
            <a:pPr marL="457200" indent="-457200" fontAlgn="auto">
              <a:spcBef>
                <a:spcPts val="580"/>
              </a:spcBef>
              <a:spcAft>
                <a:spcPts val="0"/>
              </a:spcAft>
              <a:buFont typeface="+mj-lt"/>
              <a:buAutoNum type="arabicPeriod"/>
              <a:defRPr/>
            </a:pPr>
            <a:r>
              <a:rPr lang="en-GB" sz="1600" dirty="0"/>
              <a:t>Strategic and selective referencing to support the underpinning arguments which form the basis of your research</a:t>
            </a:r>
          </a:p>
          <a:p>
            <a:pPr marL="457200" indent="-457200" fontAlgn="auto">
              <a:spcBef>
                <a:spcPts val="580"/>
              </a:spcBef>
              <a:spcAft>
                <a:spcPts val="0"/>
              </a:spcAft>
              <a:buFont typeface="+mj-lt"/>
              <a:buAutoNum type="arabicPeriod"/>
              <a:defRPr/>
            </a:pPr>
            <a:r>
              <a:rPr lang="en-GB" sz="1600" dirty="0"/>
              <a:t>Synthesising and reformulating arguments from various sources to create new/more developed points of view</a:t>
            </a:r>
          </a:p>
          <a:p>
            <a:pPr marL="457200" indent="-457200" fontAlgn="auto">
              <a:spcBef>
                <a:spcPts val="580"/>
              </a:spcBef>
              <a:spcAft>
                <a:spcPts val="0"/>
              </a:spcAft>
              <a:buFont typeface="+mj-lt"/>
              <a:buAutoNum type="arabicPeriod"/>
              <a:defRPr/>
            </a:pPr>
            <a:r>
              <a:rPr lang="en-GB" sz="1600" dirty="0"/>
              <a:t>Agreeing with/defending a point of view or finding</a:t>
            </a:r>
          </a:p>
          <a:p>
            <a:pPr marL="457200" indent="-457200" fontAlgn="auto">
              <a:spcBef>
                <a:spcPts val="580"/>
              </a:spcBef>
              <a:spcAft>
                <a:spcPts val="0"/>
              </a:spcAft>
              <a:buFont typeface="+mj-lt"/>
              <a:buAutoNum type="arabicPeriod"/>
              <a:defRPr/>
            </a:pPr>
            <a:r>
              <a:rPr lang="en-GB" sz="1600" dirty="0"/>
              <a:t>Accepting current viewpoints have some strengths but qualifying your position by highlighting weaknesses</a:t>
            </a:r>
          </a:p>
          <a:p>
            <a:pPr marL="457200" indent="-457200" fontAlgn="auto">
              <a:spcBef>
                <a:spcPts val="580"/>
              </a:spcBef>
              <a:spcAft>
                <a:spcPts val="0"/>
              </a:spcAft>
              <a:buFont typeface="+mj-lt"/>
              <a:buAutoNum type="arabicPeriod"/>
              <a:defRPr/>
            </a:pPr>
            <a:r>
              <a:rPr lang="en-GB" sz="1600" dirty="0"/>
              <a:t>Rejecting a point of view with reasons (e.g. lack of evidence)</a:t>
            </a:r>
          </a:p>
          <a:p>
            <a:pPr marL="457200" indent="-457200" fontAlgn="auto">
              <a:spcBef>
                <a:spcPts val="580"/>
              </a:spcBef>
              <a:spcAft>
                <a:spcPts val="0"/>
              </a:spcAft>
              <a:buFont typeface="+mj-lt"/>
              <a:buAutoNum type="arabicPeriod"/>
              <a:defRPr/>
            </a:pPr>
            <a:r>
              <a:rPr lang="en-GB" sz="1600" dirty="0"/>
              <a:t>Making connections between sources</a:t>
            </a:r>
          </a:p>
          <a:p>
            <a:pPr marL="274320" indent="-274320" fontAlgn="auto">
              <a:spcBef>
                <a:spcPts val="580"/>
              </a:spcBef>
              <a:spcAft>
                <a:spcPts val="0"/>
              </a:spcAft>
              <a:buFont typeface="Wingdings 2"/>
              <a:buNone/>
              <a:defRPr/>
            </a:pPr>
            <a:endParaRPr lang="en-GB" sz="1200" i="1" dirty="0"/>
          </a:p>
          <a:p>
            <a:pPr marL="274320" indent="-274320" fontAlgn="auto">
              <a:spcBef>
                <a:spcPts val="580"/>
              </a:spcBef>
              <a:spcAft>
                <a:spcPts val="0"/>
              </a:spcAft>
              <a:buFont typeface="Wingdings 2"/>
              <a:buNone/>
              <a:defRPr/>
            </a:pPr>
            <a:r>
              <a:rPr lang="en-GB" sz="1200" i="1" dirty="0"/>
              <a:t>Adapted from Ridley, D 2008. The literature review: a step-by-step guide for students.  London: Sage.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D01A43B7-CDEE-47D9-B4C4-E54CB65E43A5}"/>
              </a:ext>
            </a:extLst>
          </p:cNvPr>
          <p:cNvSpPr>
            <a:spLocks noGrp="1" noChangeArrowheads="1"/>
          </p:cNvSpPr>
          <p:nvPr>
            <p:ph type="title"/>
          </p:nvPr>
        </p:nvSpPr>
        <p:spPr>
          <a:xfrm>
            <a:off x="228600" y="274638"/>
            <a:ext cx="8458200" cy="639762"/>
          </a:xfrm>
        </p:spPr>
        <p:txBody>
          <a:bodyPr/>
          <a:lstStyle/>
          <a:p>
            <a:r>
              <a:rPr lang="en-GB" altLang="en-US" sz="4000"/>
              <a:t>A few little tips on writing</a:t>
            </a:r>
          </a:p>
        </p:txBody>
      </p:sp>
      <p:sp>
        <p:nvSpPr>
          <p:cNvPr id="6" name="Content Placeholder 2">
            <a:extLst>
              <a:ext uri="{FF2B5EF4-FFF2-40B4-BE49-F238E27FC236}">
                <a16:creationId xmlns:a16="http://schemas.microsoft.com/office/drawing/2014/main" id="{01A3943A-8212-434E-9377-5B00B8A832C6}"/>
              </a:ext>
            </a:extLst>
          </p:cNvPr>
          <p:cNvSpPr txBox="1">
            <a:spLocks/>
          </p:cNvSpPr>
          <p:nvPr/>
        </p:nvSpPr>
        <p:spPr>
          <a:xfrm>
            <a:off x="428625" y="962025"/>
            <a:ext cx="8229600" cy="4933950"/>
          </a:xfrm>
          <a:prstGeom prst="rect">
            <a:avLst/>
          </a:prstGeom>
        </p:spPr>
        <p:txBody>
          <a:bodyPr>
            <a:normAutofit/>
          </a:bodyPr>
          <a:lst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a:lstStyle>
          <a:p>
            <a:pPr fontAlgn="auto">
              <a:spcAft>
                <a:spcPts val="0"/>
              </a:spcAft>
              <a:buClrTx/>
              <a:defRPr/>
            </a:pPr>
            <a:r>
              <a:rPr lang="en-GB" sz="1800" dirty="0"/>
              <a:t>Provide the reader with strong ‘umbrella’ sentences at beginnings of paragraphs, ‘signposts’ throughout, and brief ‘so what?’ summary sentences at intermediate points in the review to aid in understanding comparisons and analyses. </a:t>
            </a:r>
          </a:p>
          <a:p>
            <a:pPr marL="0" indent="0" fontAlgn="auto">
              <a:spcAft>
                <a:spcPts val="0"/>
              </a:spcAft>
              <a:buClrTx/>
              <a:buFont typeface="Wingdings 2"/>
              <a:buNone/>
              <a:defRPr/>
            </a:pPr>
            <a:endParaRPr lang="en-GB" sz="1800" dirty="0"/>
          </a:p>
          <a:p>
            <a:pPr lvl="1" fontAlgn="auto">
              <a:spcAft>
                <a:spcPts val="0"/>
              </a:spcAft>
              <a:buClrTx/>
              <a:buFont typeface="Courier New" panose="02070309020205020404" pitchFamily="49" charset="0"/>
              <a:buChar char="o"/>
              <a:defRPr/>
            </a:pPr>
            <a:r>
              <a:rPr lang="en-GB" sz="1600" i="1" dirty="0"/>
              <a:t>The first theme that will be examined is the language of integration. Many experts (see, for example, Williams [2007]; Jones [2008]) have indicated the seminal importance of language when working with others in health and social care…..  </a:t>
            </a:r>
          </a:p>
          <a:p>
            <a:pPr lvl="1" fontAlgn="auto">
              <a:spcAft>
                <a:spcPts val="0"/>
              </a:spcAft>
              <a:buClrTx/>
              <a:buFont typeface="Courier New" panose="02070309020205020404" pitchFamily="49" charset="0"/>
              <a:buChar char="o"/>
              <a:defRPr/>
            </a:pPr>
            <a:r>
              <a:rPr lang="en-GB" sz="1600" i="1" dirty="0"/>
              <a:t>Having examined the language of integration, the study now moves on to look at the structure of integration, with Goodwin et al. (2012), for instance, noting that…  </a:t>
            </a:r>
          </a:p>
          <a:p>
            <a:pPr lvl="1" fontAlgn="auto">
              <a:spcAft>
                <a:spcPts val="0"/>
              </a:spcAft>
              <a:buClrTx/>
              <a:buFont typeface="Courier New" panose="02070309020205020404" pitchFamily="49" charset="0"/>
              <a:buChar char="o"/>
              <a:defRPr/>
            </a:pPr>
            <a:r>
              <a:rPr lang="en-GB" sz="1600" i="1" dirty="0"/>
              <a:t>This section considered the four themes of .....  The next section moves on to….</a:t>
            </a:r>
          </a:p>
          <a:p>
            <a:pPr fontAlgn="auto">
              <a:spcAft>
                <a:spcPts val="0"/>
              </a:spcAft>
              <a:buClrTx/>
              <a:defRPr/>
            </a:pPr>
            <a:endParaRPr lang="en-GB" sz="1800" dirty="0"/>
          </a:p>
          <a:p>
            <a:pPr fontAlgn="auto">
              <a:spcAft>
                <a:spcPts val="0"/>
              </a:spcAft>
              <a:buClrTx/>
              <a:defRPr/>
            </a:pPr>
            <a:r>
              <a:rPr lang="en-GB" sz="1800" dirty="0"/>
              <a:t>Use language to show confidence/caution: e.g. </a:t>
            </a:r>
            <a:r>
              <a:rPr lang="en-GB" sz="1800" i="1" dirty="0"/>
              <a:t>this </a:t>
            </a:r>
            <a:r>
              <a:rPr lang="en-GB" sz="1800" b="1" i="1" dirty="0"/>
              <a:t>would seem to suggest </a:t>
            </a:r>
            <a:r>
              <a:rPr lang="en-GB" sz="1800" i="1" dirty="0"/>
              <a:t>a link between; </a:t>
            </a:r>
            <a:r>
              <a:rPr lang="en-GB" sz="1800" b="1" i="1" dirty="0"/>
              <a:t>arguably</a:t>
            </a:r>
            <a:r>
              <a:rPr lang="en-GB" sz="1800" i="1" dirty="0"/>
              <a:t>, this shows that; it</a:t>
            </a:r>
            <a:r>
              <a:rPr lang="en-GB" sz="1800" b="1" i="1" dirty="0"/>
              <a:t> could</a:t>
            </a:r>
            <a:r>
              <a:rPr lang="en-GB" sz="1800" i="1" dirty="0"/>
              <a:t> </a:t>
            </a:r>
            <a:r>
              <a:rPr lang="en-GB" sz="1800" b="1" i="1" dirty="0"/>
              <a:t>be</a:t>
            </a:r>
            <a:r>
              <a:rPr lang="en-GB" sz="1800" i="1" dirty="0"/>
              <a:t> </a:t>
            </a:r>
            <a:r>
              <a:rPr lang="en-GB" sz="1800" b="1" i="1" dirty="0"/>
              <a:t>considered </a:t>
            </a:r>
            <a:r>
              <a:rPr lang="en-GB" sz="1800" i="1" dirty="0"/>
              <a:t>that…; this </a:t>
            </a:r>
            <a:r>
              <a:rPr lang="en-GB" sz="1800" b="1" i="1" dirty="0"/>
              <a:t>appears</a:t>
            </a:r>
            <a:r>
              <a:rPr lang="en-GB" sz="1800" i="1" dirty="0"/>
              <a:t> </a:t>
            </a:r>
            <a:r>
              <a:rPr lang="en-GB" sz="1800" b="1" i="1" dirty="0"/>
              <a:t>to</a:t>
            </a:r>
            <a:r>
              <a:rPr lang="en-GB" sz="1800" i="1" dirty="0"/>
              <a:t> demonstrate that….;</a:t>
            </a:r>
            <a:r>
              <a:rPr lang="en-GB" sz="1800" dirty="0"/>
              <a:t> etc.</a:t>
            </a:r>
          </a:p>
          <a:p>
            <a:pPr fontAlgn="auto">
              <a:spcAft>
                <a:spcPts val="0"/>
              </a:spcAft>
              <a:buFont typeface="Wingdings 2"/>
              <a:buNone/>
              <a:defRPr/>
            </a:pPr>
            <a:endParaRPr lang="en-GB" sz="1800" dirty="0"/>
          </a:p>
          <a:p>
            <a:pPr fontAlgn="auto">
              <a:spcAft>
                <a:spcPts val="0"/>
              </a:spcAft>
              <a:defRPr/>
            </a:pPr>
            <a:endParaRPr lang="en-GB" sz="1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B0304-6A8E-4F10-A353-6C6325847001}"/>
              </a:ext>
            </a:extLst>
          </p:cNvPr>
          <p:cNvSpPr>
            <a:spLocks noGrp="1"/>
          </p:cNvSpPr>
          <p:nvPr>
            <p:ph type="title"/>
          </p:nvPr>
        </p:nvSpPr>
        <p:spPr>
          <a:xfrm>
            <a:off x="76200" y="274638"/>
            <a:ext cx="8610600" cy="1173162"/>
          </a:xfrm>
        </p:spPr>
        <p:txBody>
          <a:bodyPr rtlCol="0">
            <a:noAutofit/>
          </a:bodyPr>
          <a:lstStyle/>
          <a:p>
            <a:pPr marL="274320" indent="-274320" fontAlgn="auto">
              <a:spcBef>
                <a:spcPts val="580"/>
              </a:spcBef>
              <a:spcAft>
                <a:spcPts val="0"/>
              </a:spcAft>
              <a:defRPr/>
            </a:pPr>
            <a:r>
              <a:rPr lang="en-GB" altLang="en-US" sz="3600" dirty="0">
                <a:solidFill>
                  <a:srgbClr val="000000"/>
                </a:solidFill>
                <a:ea typeface="+mn-ea"/>
                <a:cs typeface="+mn-cs"/>
              </a:rPr>
              <a:t>Some useful sources of background information for research purposes</a:t>
            </a:r>
            <a:br>
              <a:rPr lang="en-GB" altLang="en-US" sz="3600" dirty="0">
                <a:solidFill>
                  <a:srgbClr val="000000"/>
                </a:solidFill>
                <a:ea typeface="+mn-ea"/>
                <a:cs typeface="+mn-cs"/>
              </a:rPr>
            </a:br>
            <a:endParaRPr lang="en-GB" sz="3600" dirty="0"/>
          </a:p>
        </p:txBody>
      </p:sp>
      <p:sp>
        <p:nvSpPr>
          <p:cNvPr id="3" name="Content Placeholder 2">
            <a:extLst>
              <a:ext uri="{FF2B5EF4-FFF2-40B4-BE49-F238E27FC236}">
                <a16:creationId xmlns:a16="http://schemas.microsoft.com/office/drawing/2014/main" id="{8F05DED3-9FC2-47FF-9398-0D9C5B2131ED}"/>
              </a:ext>
            </a:extLst>
          </p:cNvPr>
          <p:cNvSpPr>
            <a:spLocks noGrp="1"/>
          </p:cNvSpPr>
          <p:nvPr>
            <p:ph idx="1"/>
          </p:nvPr>
        </p:nvSpPr>
        <p:spPr>
          <a:xfrm>
            <a:off x="76200" y="1447800"/>
            <a:ext cx="8610600" cy="4191000"/>
          </a:xfrm>
        </p:spPr>
        <p:txBody>
          <a:bodyPr rtlCol="0">
            <a:normAutofit fontScale="85000" lnSpcReduction="20000"/>
          </a:bodyPr>
          <a:lstStyle/>
          <a:p>
            <a:pPr fontAlgn="auto">
              <a:spcBef>
                <a:spcPts val="580"/>
              </a:spcBef>
              <a:spcAft>
                <a:spcPts val="0"/>
              </a:spcAft>
              <a:defRPr/>
            </a:pPr>
            <a:r>
              <a:rPr lang="en-GB" altLang="en-US" sz="2000" dirty="0">
                <a:solidFill>
                  <a:srgbClr val="000000"/>
                </a:solidFill>
              </a:rPr>
              <a:t>Nuffield Trust : </a:t>
            </a:r>
            <a:r>
              <a:rPr lang="en-GB" altLang="en-US" sz="2000" dirty="0">
                <a:solidFill>
                  <a:srgbClr val="000000"/>
                </a:solidFill>
                <a:hlinkClick r:id="rId3"/>
              </a:rPr>
              <a:t>https://www.nuffieldtrust.org.uk/</a:t>
            </a:r>
            <a:r>
              <a:rPr lang="en-GB" altLang="en-US" sz="2000" dirty="0">
                <a:solidFill>
                  <a:srgbClr val="000000"/>
                </a:solidFill>
              </a:rPr>
              <a:t>   </a:t>
            </a:r>
          </a:p>
          <a:p>
            <a:pPr fontAlgn="auto">
              <a:spcBef>
                <a:spcPts val="580"/>
              </a:spcBef>
              <a:spcAft>
                <a:spcPts val="0"/>
              </a:spcAft>
              <a:defRPr/>
            </a:pPr>
            <a:r>
              <a:rPr lang="en-GB" altLang="en-US" sz="2000" dirty="0">
                <a:solidFill>
                  <a:srgbClr val="000000"/>
                </a:solidFill>
              </a:rPr>
              <a:t>King’s Fund: </a:t>
            </a:r>
            <a:r>
              <a:rPr lang="en-GB" altLang="en-US" sz="2000" dirty="0">
                <a:solidFill>
                  <a:srgbClr val="000000"/>
                </a:solidFill>
                <a:hlinkClick r:id="rId4"/>
              </a:rPr>
              <a:t>https://www.kingsfund.org.uk/</a:t>
            </a:r>
            <a:r>
              <a:rPr lang="en-GB" altLang="en-US" sz="2000" dirty="0">
                <a:solidFill>
                  <a:srgbClr val="000000"/>
                </a:solidFill>
              </a:rPr>
              <a:t>  </a:t>
            </a:r>
          </a:p>
          <a:p>
            <a:pPr fontAlgn="auto">
              <a:spcBef>
                <a:spcPts val="580"/>
              </a:spcBef>
              <a:spcAft>
                <a:spcPts val="0"/>
              </a:spcAft>
              <a:defRPr/>
            </a:pPr>
            <a:r>
              <a:rPr lang="en-GB" altLang="en-US" sz="2000" dirty="0">
                <a:solidFill>
                  <a:srgbClr val="000000"/>
                </a:solidFill>
              </a:rPr>
              <a:t>National Institute for Health  and Care Excellence: </a:t>
            </a:r>
            <a:r>
              <a:rPr lang="en-GB" altLang="en-US" sz="2000" dirty="0">
                <a:solidFill>
                  <a:srgbClr val="000000"/>
                </a:solidFill>
                <a:hlinkClick r:id="rId5"/>
              </a:rPr>
              <a:t>https://www.nice.org.uk/</a:t>
            </a:r>
            <a:r>
              <a:rPr lang="en-GB" altLang="en-US" sz="2000" dirty="0">
                <a:solidFill>
                  <a:srgbClr val="000000"/>
                </a:solidFill>
              </a:rPr>
              <a:t>  </a:t>
            </a:r>
          </a:p>
          <a:p>
            <a:pPr fontAlgn="auto">
              <a:spcBef>
                <a:spcPts val="580"/>
              </a:spcBef>
              <a:spcAft>
                <a:spcPts val="0"/>
              </a:spcAft>
              <a:defRPr/>
            </a:pPr>
            <a:r>
              <a:rPr lang="en-GB" altLang="en-US" sz="2000" dirty="0">
                <a:solidFill>
                  <a:srgbClr val="000000"/>
                </a:solidFill>
              </a:rPr>
              <a:t>Social Care Institute for Excellence: </a:t>
            </a:r>
            <a:r>
              <a:rPr lang="en-GB" altLang="en-US" sz="2000" dirty="0">
                <a:solidFill>
                  <a:srgbClr val="000000"/>
                </a:solidFill>
                <a:hlinkClick r:id="rId6"/>
              </a:rPr>
              <a:t>https://www.scie.org.uk/</a:t>
            </a:r>
            <a:r>
              <a:rPr lang="en-GB" altLang="en-US" sz="2000" dirty="0">
                <a:solidFill>
                  <a:srgbClr val="000000"/>
                </a:solidFill>
              </a:rPr>
              <a:t>  </a:t>
            </a:r>
          </a:p>
          <a:p>
            <a:pPr fontAlgn="auto">
              <a:spcBef>
                <a:spcPts val="580"/>
              </a:spcBef>
              <a:spcAft>
                <a:spcPts val="0"/>
              </a:spcAft>
              <a:defRPr/>
            </a:pPr>
            <a:r>
              <a:rPr lang="en-GB" altLang="en-US" sz="2000" dirty="0">
                <a:solidFill>
                  <a:srgbClr val="000000"/>
                </a:solidFill>
              </a:rPr>
              <a:t>Health Foundation: </a:t>
            </a:r>
            <a:r>
              <a:rPr lang="en-GB" altLang="en-US" sz="2000" dirty="0">
                <a:solidFill>
                  <a:srgbClr val="000000"/>
                </a:solidFill>
                <a:hlinkClick r:id="rId7"/>
              </a:rPr>
              <a:t>https://www.health.org.uk/</a:t>
            </a:r>
            <a:r>
              <a:rPr lang="en-GB" altLang="en-US" sz="2000" dirty="0">
                <a:solidFill>
                  <a:srgbClr val="000000"/>
                </a:solidFill>
              </a:rPr>
              <a:t>  </a:t>
            </a:r>
          </a:p>
          <a:p>
            <a:pPr fontAlgn="auto">
              <a:spcBef>
                <a:spcPts val="580"/>
              </a:spcBef>
              <a:spcAft>
                <a:spcPts val="0"/>
              </a:spcAft>
              <a:defRPr/>
            </a:pPr>
            <a:r>
              <a:rPr lang="en-GB" altLang="en-US" sz="2000" dirty="0">
                <a:solidFill>
                  <a:srgbClr val="000000"/>
                </a:solidFill>
              </a:rPr>
              <a:t>Joseph Rowntree Foundation: </a:t>
            </a:r>
            <a:r>
              <a:rPr lang="en-GB" altLang="en-US" sz="2000" dirty="0">
                <a:solidFill>
                  <a:srgbClr val="000000"/>
                </a:solidFill>
                <a:hlinkClick r:id="rId8"/>
              </a:rPr>
              <a:t>https://www.jrf.org.uk/</a:t>
            </a:r>
            <a:r>
              <a:rPr lang="en-GB" altLang="en-US" sz="2000" dirty="0">
                <a:solidFill>
                  <a:srgbClr val="000000"/>
                </a:solidFill>
              </a:rPr>
              <a:t>   </a:t>
            </a:r>
          </a:p>
          <a:p>
            <a:pPr fontAlgn="auto">
              <a:spcBef>
                <a:spcPts val="580"/>
              </a:spcBef>
              <a:spcAft>
                <a:spcPts val="0"/>
              </a:spcAft>
              <a:defRPr/>
            </a:pPr>
            <a:r>
              <a:rPr lang="en-GB" altLang="en-US" sz="2000" dirty="0">
                <a:solidFill>
                  <a:srgbClr val="000000"/>
                </a:solidFill>
              </a:rPr>
              <a:t>NHS Confederation: </a:t>
            </a:r>
            <a:r>
              <a:rPr lang="en-GB" altLang="en-US" sz="2000" dirty="0">
                <a:solidFill>
                  <a:srgbClr val="000000"/>
                </a:solidFill>
                <a:hlinkClick r:id="rId9"/>
              </a:rPr>
              <a:t>https://www.nhsconfed.org/</a:t>
            </a:r>
            <a:r>
              <a:rPr lang="en-GB" altLang="en-US" sz="2000" dirty="0">
                <a:solidFill>
                  <a:srgbClr val="000000"/>
                </a:solidFill>
              </a:rPr>
              <a:t>  </a:t>
            </a:r>
          </a:p>
          <a:p>
            <a:pPr fontAlgn="auto">
              <a:spcBef>
                <a:spcPts val="580"/>
              </a:spcBef>
              <a:spcAft>
                <a:spcPts val="0"/>
              </a:spcAft>
              <a:defRPr/>
            </a:pPr>
            <a:r>
              <a:rPr lang="en-GB" altLang="en-US" sz="2000" dirty="0">
                <a:solidFill>
                  <a:srgbClr val="000000"/>
                </a:solidFill>
              </a:rPr>
              <a:t>European Observatory on Health Systems and Policies: </a:t>
            </a:r>
            <a:r>
              <a:rPr lang="en-GB" altLang="en-US" sz="2000" dirty="0">
                <a:solidFill>
                  <a:srgbClr val="000000"/>
                </a:solidFill>
                <a:hlinkClick r:id="rId10"/>
              </a:rPr>
              <a:t>http://www.euro.who.int/en/about-us/partners/observatory</a:t>
            </a:r>
            <a:r>
              <a:rPr lang="en-GB" altLang="en-US" sz="2000" dirty="0">
                <a:solidFill>
                  <a:srgbClr val="000000"/>
                </a:solidFill>
              </a:rPr>
              <a:t>  </a:t>
            </a:r>
          </a:p>
          <a:p>
            <a:pPr fontAlgn="auto">
              <a:spcBef>
                <a:spcPts val="580"/>
              </a:spcBef>
              <a:spcAft>
                <a:spcPts val="0"/>
              </a:spcAft>
              <a:defRPr/>
            </a:pPr>
            <a:r>
              <a:rPr lang="en-GB" altLang="en-US" sz="2000" dirty="0">
                <a:solidFill>
                  <a:srgbClr val="000000"/>
                </a:solidFill>
              </a:rPr>
              <a:t>World Health Organization: </a:t>
            </a:r>
            <a:r>
              <a:rPr lang="en-GB" altLang="en-US" sz="2000" dirty="0">
                <a:solidFill>
                  <a:srgbClr val="000000"/>
                </a:solidFill>
                <a:hlinkClick r:id="rId11"/>
              </a:rPr>
              <a:t>https://www.who.int/</a:t>
            </a:r>
            <a:r>
              <a:rPr lang="en-GB" altLang="en-US" sz="2000" dirty="0">
                <a:solidFill>
                  <a:srgbClr val="000000"/>
                </a:solidFill>
              </a:rPr>
              <a:t>  </a:t>
            </a:r>
          </a:p>
          <a:p>
            <a:pPr fontAlgn="auto">
              <a:spcBef>
                <a:spcPts val="580"/>
              </a:spcBef>
              <a:spcAft>
                <a:spcPts val="0"/>
              </a:spcAft>
              <a:defRPr/>
            </a:pPr>
            <a:r>
              <a:rPr lang="en-GB" altLang="en-US" sz="2000" dirty="0">
                <a:solidFill>
                  <a:srgbClr val="000000"/>
                </a:solidFill>
              </a:rPr>
              <a:t>Welsh Government Health and Social Services: </a:t>
            </a:r>
            <a:r>
              <a:rPr lang="en-GB" altLang="en-US" sz="2000" dirty="0">
                <a:solidFill>
                  <a:srgbClr val="000000"/>
                </a:solidFill>
                <a:hlinkClick r:id="rId12"/>
              </a:rPr>
              <a:t>https://gov.wales/topics/health/?lang=en</a:t>
            </a:r>
            <a:r>
              <a:rPr lang="en-GB" altLang="en-US" sz="2000" dirty="0">
                <a:solidFill>
                  <a:srgbClr val="000000"/>
                </a:solidFill>
              </a:rPr>
              <a:t>  </a:t>
            </a:r>
          </a:p>
          <a:p>
            <a:pPr fontAlgn="auto">
              <a:spcBef>
                <a:spcPts val="580"/>
              </a:spcBef>
              <a:spcAft>
                <a:spcPts val="0"/>
              </a:spcAft>
              <a:defRPr/>
            </a:pPr>
            <a:r>
              <a:rPr lang="en-GB" altLang="en-US" sz="2000" dirty="0">
                <a:solidFill>
                  <a:srgbClr val="000000"/>
                </a:solidFill>
              </a:rPr>
              <a:t>Care Quality Commission: </a:t>
            </a:r>
            <a:r>
              <a:rPr lang="en-GB" altLang="en-US" sz="2000" dirty="0">
                <a:solidFill>
                  <a:srgbClr val="000000"/>
                </a:solidFill>
                <a:hlinkClick r:id="rId13"/>
              </a:rPr>
              <a:t>https://www.cqc.org.uk/</a:t>
            </a:r>
            <a:r>
              <a:rPr lang="en-GB" altLang="en-US" sz="2000" dirty="0">
                <a:solidFill>
                  <a:srgbClr val="000000"/>
                </a:solidFill>
              </a:rPr>
              <a:t>  </a:t>
            </a:r>
          </a:p>
          <a:p>
            <a:pPr fontAlgn="auto">
              <a:spcBef>
                <a:spcPts val="580"/>
              </a:spcBef>
              <a:spcAft>
                <a:spcPts val="0"/>
              </a:spcAft>
              <a:defRPr/>
            </a:pPr>
            <a:r>
              <a:rPr lang="en-GB" altLang="en-US" sz="2000" dirty="0">
                <a:solidFill>
                  <a:srgbClr val="000000"/>
                </a:solidFill>
              </a:rPr>
              <a:t>Care and Social Services Inspectorate Wales: </a:t>
            </a:r>
            <a:r>
              <a:rPr lang="en-GB" altLang="en-US" sz="2000" dirty="0">
                <a:solidFill>
                  <a:srgbClr val="000000"/>
                </a:solidFill>
                <a:hlinkClick r:id="rId14"/>
              </a:rPr>
              <a:t>https://careinspectorate.wales/?lang=en</a:t>
            </a:r>
            <a:r>
              <a:rPr lang="en-GB" altLang="en-US" sz="2000" dirty="0">
                <a:solidFill>
                  <a:srgbClr val="000000"/>
                </a:solidFill>
              </a:rPr>
              <a:t>  </a:t>
            </a:r>
          </a:p>
          <a:p>
            <a:pPr fontAlgn="auto">
              <a:spcBef>
                <a:spcPts val="580"/>
              </a:spcBef>
              <a:spcAft>
                <a:spcPts val="0"/>
              </a:spcAft>
              <a:defRPr/>
            </a:pPr>
            <a:r>
              <a:rPr lang="en-GB" altLang="en-US" sz="2000" dirty="0">
                <a:solidFill>
                  <a:srgbClr val="000000"/>
                </a:solidFill>
              </a:rPr>
              <a:t>NHS Digital: </a:t>
            </a:r>
            <a:r>
              <a:rPr lang="en-GB" altLang="en-US" sz="2000" dirty="0">
                <a:solidFill>
                  <a:srgbClr val="000000"/>
                </a:solidFill>
                <a:hlinkClick r:id="rId15"/>
              </a:rPr>
              <a:t>https://digital.nhs.uk/</a:t>
            </a:r>
            <a:r>
              <a:rPr lang="en-GB" altLang="en-US" sz="2000" dirty="0">
                <a:solidFill>
                  <a:srgbClr val="000000"/>
                </a:solidFill>
              </a:rPr>
              <a:t>  </a:t>
            </a:r>
            <a:endParaRPr lang="en-US" altLang="en-US" sz="2000" dirty="0">
              <a:solidFill>
                <a:srgbClr val="000000"/>
              </a:solidFill>
            </a:endParaRPr>
          </a:p>
          <a:p>
            <a:pPr fontAlgn="auto">
              <a:spcBef>
                <a:spcPts val="580"/>
              </a:spcBef>
              <a:spcAft>
                <a:spcPts val="0"/>
              </a:spcAft>
              <a:defRPr/>
            </a:pPr>
            <a:endParaRPr lang="en-GB" sz="20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55F8AC24-199F-4AB8-90BA-A7D90B5DB80C}"/>
              </a:ext>
            </a:extLst>
          </p:cNvPr>
          <p:cNvSpPr>
            <a:spLocks noGrp="1" noChangeArrowheads="1"/>
          </p:cNvSpPr>
          <p:nvPr>
            <p:ph type="title"/>
          </p:nvPr>
        </p:nvSpPr>
        <p:spPr/>
        <p:txBody>
          <a:bodyPr/>
          <a:lstStyle/>
          <a:p>
            <a:r>
              <a:rPr lang="en-GB" altLang="en-US" sz="4000"/>
              <a:t>Recap / Conclusion</a:t>
            </a:r>
          </a:p>
        </p:txBody>
      </p:sp>
      <p:sp>
        <p:nvSpPr>
          <p:cNvPr id="43011" name="Content Placeholder 2">
            <a:extLst>
              <a:ext uri="{FF2B5EF4-FFF2-40B4-BE49-F238E27FC236}">
                <a16:creationId xmlns:a16="http://schemas.microsoft.com/office/drawing/2014/main" id="{D1FDB084-7196-4D28-BF0F-0EB6AFA7AC21}"/>
              </a:ext>
            </a:extLst>
          </p:cNvPr>
          <p:cNvSpPr>
            <a:spLocks noGrp="1" noChangeArrowheads="1"/>
          </p:cNvSpPr>
          <p:nvPr>
            <p:ph idx="1"/>
          </p:nvPr>
        </p:nvSpPr>
        <p:spPr>
          <a:xfrm>
            <a:off x="457200" y="1600200"/>
            <a:ext cx="8229600" cy="3916363"/>
          </a:xfrm>
        </p:spPr>
        <p:txBody>
          <a:bodyPr/>
          <a:lstStyle/>
          <a:p>
            <a:r>
              <a:rPr lang="en-GB" altLang="en-US"/>
              <a:t>What did you learn today?</a:t>
            </a:r>
          </a:p>
          <a:p>
            <a:r>
              <a:rPr lang="en-GB" altLang="en-US"/>
              <a:t>How can you implement what you learned today in your practice?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3">
            <a:extLst>
              <a:ext uri="{FF2B5EF4-FFF2-40B4-BE49-F238E27FC236}">
                <a16:creationId xmlns:a16="http://schemas.microsoft.com/office/drawing/2014/main" id="{03D9CC4D-2FE3-4F8A-92EC-50C97473DF56}"/>
              </a:ext>
            </a:extLst>
          </p:cNvPr>
          <p:cNvSpPr>
            <a:spLocks noGrp="1" noChangeArrowheads="1"/>
          </p:cNvSpPr>
          <p:nvPr>
            <p:ph type="title"/>
          </p:nvPr>
        </p:nvSpPr>
        <p:spPr>
          <a:xfrm>
            <a:off x="457200" y="1844675"/>
            <a:ext cx="8229600" cy="1143000"/>
          </a:xfrm>
        </p:spPr>
        <p:txBody>
          <a:bodyPr/>
          <a:lstStyle/>
          <a:p>
            <a:r>
              <a:rPr lang="en-GB" altLang="en-US" sz="6600"/>
              <a:t>Any Questions?</a:t>
            </a:r>
          </a:p>
        </p:txBody>
      </p:sp>
      <p:sp>
        <p:nvSpPr>
          <p:cNvPr id="44035" name="TextBox 1">
            <a:extLst>
              <a:ext uri="{FF2B5EF4-FFF2-40B4-BE49-F238E27FC236}">
                <a16:creationId xmlns:a16="http://schemas.microsoft.com/office/drawing/2014/main" id="{0F1C5FC4-A142-4580-8A64-49DD670F4AF6}"/>
              </a:ext>
            </a:extLst>
          </p:cNvPr>
          <p:cNvSpPr txBox="1">
            <a:spLocks noChangeArrowheads="1"/>
          </p:cNvSpPr>
          <p:nvPr/>
        </p:nvSpPr>
        <p:spPr bwMode="auto">
          <a:xfrm>
            <a:off x="2286000" y="3687763"/>
            <a:ext cx="1841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2400">
                <a:solidFill>
                  <a:schemeClr val="tx1"/>
                </a:solidFill>
                <a:latin typeface="Myriad Pro"/>
              </a:defRPr>
            </a:lvl1pPr>
            <a:lvl2pPr marL="742950" indent="-285750">
              <a:spcBef>
                <a:spcPct val="20000"/>
              </a:spcBef>
              <a:buFont typeface="Arial" panose="020B0604020202020204" pitchFamily="34" charset="0"/>
              <a:buChar char="–"/>
              <a:defRPr sz="2100">
                <a:solidFill>
                  <a:schemeClr val="tx1"/>
                </a:solidFill>
                <a:latin typeface="Myriad Pro"/>
              </a:defRPr>
            </a:lvl2pPr>
            <a:lvl3pPr marL="1143000" indent="-228600">
              <a:spcBef>
                <a:spcPct val="20000"/>
              </a:spcBef>
              <a:buFont typeface="Arial" panose="020B0604020202020204" pitchFamily="34" charset="0"/>
              <a:buChar char="•"/>
              <a:defRPr>
                <a:solidFill>
                  <a:schemeClr val="tx1"/>
                </a:solidFill>
                <a:latin typeface="Myriad Pro"/>
              </a:defRPr>
            </a:lvl3pPr>
            <a:lvl4pPr marL="1600200" indent="-228600">
              <a:spcBef>
                <a:spcPct val="20000"/>
              </a:spcBef>
              <a:buFont typeface="Arial" panose="020B0604020202020204" pitchFamily="34" charset="0"/>
              <a:buChar char="–"/>
              <a:defRPr sz="1500">
                <a:solidFill>
                  <a:schemeClr val="tx1"/>
                </a:solidFill>
                <a:latin typeface="Myriad Pro"/>
              </a:defRPr>
            </a:lvl4pPr>
            <a:lvl5pPr marL="2057400" indent="-228600">
              <a:spcBef>
                <a:spcPct val="20000"/>
              </a:spcBef>
              <a:buFont typeface="Arial" panose="020B0604020202020204" pitchFamily="34" charset="0"/>
              <a:buChar char="»"/>
              <a:defRPr sz="15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15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15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15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1500">
                <a:solidFill>
                  <a:schemeClr val="tx1"/>
                </a:solidFill>
                <a:latin typeface="Myriad Pro"/>
              </a:defRPr>
            </a:lvl9pPr>
          </a:lstStyle>
          <a:p>
            <a:pPr eaLnBrk="1" hangingPunct="1">
              <a:spcBef>
                <a:spcPct val="0"/>
              </a:spcBef>
              <a:buFontTx/>
              <a:buNone/>
            </a:pPr>
            <a:endParaRPr lang="en-US" altLang="en-US" sz="1800">
              <a:latin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template for UWTSD slides</Template>
  <TotalTime>723</TotalTime>
  <Words>3052</Words>
  <Application>Microsoft Office PowerPoint</Application>
  <PresentationFormat>On-screen Show (4:3)</PresentationFormat>
  <Paragraphs>240</Paragraphs>
  <Slides>22</Slides>
  <Notes>19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Arial</vt:lpstr>
      <vt:lpstr>Calibri</vt:lpstr>
      <vt:lpstr>Courier New</vt:lpstr>
      <vt:lpstr>Myriad Pro</vt:lpstr>
      <vt:lpstr>Perpetua</vt:lpstr>
      <vt:lpstr>Times New Roman</vt:lpstr>
      <vt:lpstr>Wingdings</vt:lpstr>
      <vt:lpstr>Wingdings 2</vt:lpstr>
      <vt:lpstr>20140311PresentationUWTSDTemplate</vt:lpstr>
      <vt:lpstr>PowerPoint Presentation</vt:lpstr>
      <vt:lpstr>Lesson Objectives</vt:lpstr>
      <vt:lpstr>PowerPoint Presentation</vt:lpstr>
      <vt:lpstr>First section: Introduction (a possible layout)</vt:lpstr>
      <vt:lpstr>Second section: Background (a possible layout)</vt:lpstr>
      <vt:lpstr>Third section: Methods (a possible layout)</vt:lpstr>
      <vt:lpstr>Fourth section: Results (a possible layout)</vt:lpstr>
      <vt:lpstr>Fourth section: Results (a possible layout)</vt:lpstr>
      <vt:lpstr>It can help to synthesise the information in a table so that you can refer quickly to what different literature says  </vt:lpstr>
      <vt:lpstr>In the results section think about what the big picture is</vt:lpstr>
      <vt:lpstr>In the results section think about what the big picture is</vt:lpstr>
      <vt:lpstr>Fifth section: Discussion (possible layout)</vt:lpstr>
      <vt:lpstr>Sixth section: Conclusion (possible layout)</vt:lpstr>
      <vt:lpstr>Writing the review – an overview</vt:lpstr>
      <vt:lpstr>  Structuring your literature review, think about a ‘jigsaw ‘ model.  Example for a project entitled: Factors Affecting Cardiovascular Health   </vt:lpstr>
      <vt:lpstr>Example of a possible layout for a project entitled:  Second Homes: Investigating Local Perceptions and Impacts on Communities in Cornwall</vt:lpstr>
      <vt:lpstr>Activity in class</vt:lpstr>
      <vt:lpstr>Critical writing in a literature review can include…</vt:lpstr>
      <vt:lpstr>A few little tips on writing</vt:lpstr>
      <vt:lpstr>Some useful sources of background information for research purposes </vt:lpstr>
      <vt:lpstr>Recap / Conclusion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442741</dc:creator>
  <cp:lastModifiedBy>Eleni Koutsogeorgou</cp:lastModifiedBy>
  <cp:revision>59</cp:revision>
  <cp:lastPrinted>2019-01-28T15:31:39Z</cp:lastPrinted>
  <dcterms:created xsi:type="dcterms:W3CDTF">2006-08-16T00:00:00Z</dcterms:created>
  <dcterms:modified xsi:type="dcterms:W3CDTF">2021-11-24T17:03:03Z</dcterms:modified>
</cp:coreProperties>
</file>