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04" autoAdjust="0"/>
    <p:restoredTop sz="83782" autoAdjust="0"/>
  </p:normalViewPr>
  <p:slideViewPr>
    <p:cSldViewPr snapToGrid="0">
      <p:cViewPr>
        <p:scale>
          <a:sx n="106" d="100"/>
          <a:sy n="106" d="100"/>
        </p:scale>
        <p:origin x="792" y="-21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13E1C7CC-C95D-4D10-9753-9B9185252F73}" type="datetimeFigureOut">
              <a:rPr lang="en-GB" smtClean="0"/>
              <a:t>03/02/2024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572708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E1C7CC-C95D-4D10-9753-9B9185252F73}" type="datetimeFigureOut">
              <a:rPr lang="en-GB" smtClean="0"/>
              <a:t>03/02/2024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1261888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3E1C7CC-C95D-4D10-9753-9B9185252F73}" type="datetimeFigureOut">
              <a:rPr lang="en-GB" smtClean="0"/>
              <a:t>03/02/2024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5343854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1413752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3E1C7CC-C95D-4D10-9753-9B9185252F73}" type="datetimeFigureOut">
              <a:rPr lang="en-GB" smtClean="0"/>
              <a:t>03/02/2024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1309493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3E1C7CC-C95D-4D10-9753-9B9185252F73}" type="datetimeFigureOut">
              <a:rPr lang="en-GB" smtClean="0"/>
              <a:t>03/02/2024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36352220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3E1C7CC-C95D-4D10-9753-9B9185252F73}" type="datetimeFigureOut">
              <a:rPr lang="en-GB" smtClean="0"/>
              <a:t>03/02/2024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1363397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3228945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995871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4091788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6823205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509564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3E1C7CC-C95D-4D10-9753-9B9185252F73}" type="datetimeFigureOut">
              <a:rPr lang="en-GB" smtClean="0"/>
              <a:t>03/02/2024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40427239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E1C7CC-C95D-4D10-9753-9B9185252F73}" type="datetimeFigureOut">
              <a:rPr lang="en-GB" smtClean="0"/>
              <a:t>03/02/2024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9073500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13E1C7CC-C95D-4D10-9753-9B9185252F73}" type="datetimeFigureOut">
              <a:rPr lang="en-GB" smtClean="0"/>
              <a:t>03/02/2024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2198394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E1C7CC-C95D-4D10-9753-9B9185252F73}" type="datetimeFigureOut">
              <a:rPr lang="en-GB" smtClean="0"/>
              <a:t>03/02/2024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19140557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E1C7CC-C95D-4D10-9753-9B9185252F73}" type="datetimeFigureOut">
              <a:rPr lang="en-GB" smtClean="0"/>
              <a:t>03/02/2024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AF9915-83FC-4A40-AA4D-F332B575440A}" type="slidenum">
              <a:rPr lang="en-GB" smtClean="0"/>
              <a:t>‹#›</a:t>
            </a:fld>
            <a:endParaRPr lang="en-GB"/>
          </a:p>
        </p:txBody>
      </p:sp>
    </p:spTree>
    <p:extLst>
      <p:ext uri="{BB962C8B-B14F-4D97-AF65-F5344CB8AC3E}">
        <p14:creationId xmlns:p14="http://schemas.microsoft.com/office/powerpoint/2010/main" val="12765106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3E1C7CC-C95D-4D10-9753-9B9185252F73}" type="datetimeFigureOut">
              <a:rPr lang="en-GB" smtClean="0"/>
              <a:t>03/02/2024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AAF9915-83FC-4A40-AA4D-F332B575440A}" type="slidenum">
              <a:rPr lang="en-GB" smtClean="0"/>
              <a:t>‹#›</a:t>
            </a:fld>
            <a:endParaRPr lang="en-GB"/>
          </a:p>
        </p:txBody>
      </p:sp>
    </p:spTree>
    <p:extLst>
      <p:ext uri="{BB962C8B-B14F-4D97-AF65-F5344CB8AC3E}">
        <p14:creationId xmlns:p14="http://schemas.microsoft.com/office/powerpoint/2010/main" val="1216669979"/>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69DDF-F3E2-4749-BC84-29185D6D84F4}"/>
              </a:ext>
            </a:extLst>
          </p:cNvPr>
          <p:cNvSpPr>
            <a:spLocks noGrp="1"/>
          </p:cNvSpPr>
          <p:nvPr>
            <p:ph type="ctrTitle"/>
          </p:nvPr>
        </p:nvSpPr>
        <p:spPr>
          <a:xfrm>
            <a:off x="1943660" y="2077104"/>
            <a:ext cx="8791575" cy="2387600"/>
          </a:xfrm>
        </p:spPr>
        <p:txBody>
          <a:bodyPr>
            <a:normAutofit/>
          </a:bodyPr>
          <a:lstStyle/>
          <a:p>
            <a:r>
              <a:rPr lang="en-US" dirty="0"/>
              <a:t>BMIH4006</a:t>
            </a:r>
            <a:br>
              <a:rPr lang="en-US" dirty="0"/>
            </a:br>
            <a:r>
              <a:rPr lang="en-US" dirty="0"/>
              <a:t>Hotel Placement – Operating Hotel Facilities</a:t>
            </a:r>
            <a:endParaRPr lang="en-GB" dirty="0"/>
          </a:p>
        </p:txBody>
      </p:sp>
    </p:spTree>
    <p:extLst>
      <p:ext uri="{BB962C8B-B14F-4D97-AF65-F5344CB8AC3E}">
        <p14:creationId xmlns:p14="http://schemas.microsoft.com/office/powerpoint/2010/main" val="4147389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635715-2EB1-4CBE-A419-036F6D902FBE}"/>
              </a:ext>
            </a:extLst>
          </p:cNvPr>
          <p:cNvSpPr>
            <a:spLocks noGrp="1"/>
          </p:cNvSpPr>
          <p:nvPr>
            <p:ph type="title"/>
          </p:nvPr>
        </p:nvSpPr>
        <p:spPr>
          <a:xfrm>
            <a:off x="1248989" y="0"/>
            <a:ext cx="9905998" cy="1478570"/>
          </a:xfrm>
        </p:spPr>
        <p:txBody>
          <a:bodyPr/>
          <a:lstStyle/>
          <a:p>
            <a:r>
              <a:rPr lang="en-GB" dirty="0"/>
              <a:t>Introduction</a:t>
            </a:r>
          </a:p>
        </p:txBody>
      </p:sp>
      <p:sp>
        <p:nvSpPr>
          <p:cNvPr id="3" name="Content Placeholder 2">
            <a:extLst>
              <a:ext uri="{FF2B5EF4-FFF2-40B4-BE49-F238E27FC236}">
                <a16:creationId xmlns:a16="http://schemas.microsoft.com/office/drawing/2014/main" id="{3D66BD72-8D4D-4B0A-A1D1-96B2FAFC7BD3}"/>
              </a:ext>
            </a:extLst>
          </p:cNvPr>
          <p:cNvSpPr>
            <a:spLocks noGrp="1"/>
          </p:cNvSpPr>
          <p:nvPr>
            <p:ph idx="1"/>
          </p:nvPr>
        </p:nvSpPr>
        <p:spPr>
          <a:xfrm>
            <a:off x="1141412" y="1761564"/>
            <a:ext cx="9905999" cy="4746811"/>
          </a:xfrm>
        </p:spPr>
        <p:txBody>
          <a:bodyPr>
            <a:normAutofit fontScale="55000" lnSpcReduction="20000"/>
          </a:bodyPr>
          <a:lstStyle/>
          <a:p>
            <a:r>
              <a:rPr lang="en-US" dirty="0"/>
              <a:t>The goal of this presentation is to provide you with information and focus on the fundamental health and protection protocols that we've got special in our lately evolved manual. As individuals of the housekeeping members, it's miles critical that we realize and execute these strategies proficiently so that it will offer a secure and guarded environment, now not best for ourselves but also our colleagues and visitors.</a:t>
            </a:r>
          </a:p>
          <a:p>
            <a:r>
              <a:rPr lang="en-US" dirty="0"/>
              <a:t>At Harlow Hotel, we prioritize handing over excellent carriers to our clients, ensuring the utmost degree of niceness. ensuring a hygienic and comfortable place of job is essential for accomplishing this goal. by complying with the health and safety protocols, we no longer safeguard the welfare of our personnel but also reduce the probability of any viable accidents or accidents that can arise in the course of the manner of cleansing rooms (Buttle, 2016).</a:t>
            </a:r>
          </a:p>
          <a:p>
            <a:r>
              <a:rPr lang="en-US" dirty="0"/>
              <a:t>We well know that our task involves the managing of cleansing merchandise, operation of diverse gadgets, and publicity of viable dangers. subsequently, it's far crucial for us to take a proactive technique in recognizing and minimizing those dangers. by engaging in this behavior, we now not best guard our well-being but additionally preserve the esteemed standing of Holiday Inn as a conscientious and dependable motel franchise.</a:t>
            </a:r>
          </a:p>
          <a:p>
            <a:r>
              <a:rPr lang="en-US" dirty="0"/>
              <a:t>As the prospective manager, I am deeply devoted to this duty and I need to underscore that the well-being and safety of our visitors are of extreme significance to Holiday Inn Hotels. Our willpower is in furnishing you with vital resources, understanding, and help to allow you to execute your duties with guarantee, even as safeguarding your welfare.</a:t>
            </a:r>
          </a:p>
          <a:p>
            <a:r>
              <a:rPr lang="en-US" dirty="0"/>
              <a:t>This presentation will cover the principle topics addressed in the fitness and protection manual. we will have a look at measures to keep away from injuries and injuries, provide specified instructions for secure room cleansing, highlight essential devices and contraptions, and offer sensible strategies to lessen feasible risks. using the belief of this schooling, I am hoping that you will possess a complete comprehension of the hints and a sense of self-assured in executing them.</a:t>
            </a:r>
            <a:endParaRPr lang="en-GB" dirty="0"/>
          </a:p>
        </p:txBody>
      </p:sp>
    </p:spTree>
    <p:extLst>
      <p:ext uri="{BB962C8B-B14F-4D97-AF65-F5344CB8AC3E}">
        <p14:creationId xmlns:p14="http://schemas.microsoft.com/office/powerpoint/2010/main" val="19137356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94608-CF51-4BE7-99CE-E35FEAE5882D}"/>
              </a:ext>
            </a:extLst>
          </p:cNvPr>
          <p:cNvSpPr>
            <a:spLocks noGrp="1"/>
          </p:cNvSpPr>
          <p:nvPr>
            <p:ph type="title"/>
          </p:nvPr>
        </p:nvSpPr>
        <p:spPr>
          <a:xfrm>
            <a:off x="1262436" y="0"/>
            <a:ext cx="9905998" cy="1478570"/>
          </a:xfrm>
        </p:spPr>
        <p:txBody>
          <a:bodyPr/>
          <a:lstStyle/>
          <a:p>
            <a:r>
              <a:rPr lang="en-US" dirty="0"/>
              <a:t>Overview of the Health and Safety Guide</a:t>
            </a:r>
            <a:endParaRPr lang="en-GB" dirty="0"/>
          </a:p>
        </p:txBody>
      </p:sp>
      <p:sp>
        <p:nvSpPr>
          <p:cNvPr id="3" name="Content Placeholder 2">
            <a:extLst>
              <a:ext uri="{FF2B5EF4-FFF2-40B4-BE49-F238E27FC236}">
                <a16:creationId xmlns:a16="http://schemas.microsoft.com/office/drawing/2014/main" id="{A6B0EE99-18B6-478B-B446-C3334130DEC9}"/>
              </a:ext>
            </a:extLst>
          </p:cNvPr>
          <p:cNvSpPr>
            <a:spLocks noGrp="1"/>
          </p:cNvSpPr>
          <p:nvPr>
            <p:ph idx="1"/>
          </p:nvPr>
        </p:nvSpPr>
        <p:spPr>
          <a:xfrm>
            <a:off x="1141412" y="1317812"/>
            <a:ext cx="9905999" cy="5123329"/>
          </a:xfrm>
        </p:spPr>
        <p:txBody>
          <a:bodyPr>
            <a:normAutofit fontScale="62500" lnSpcReduction="20000"/>
          </a:bodyPr>
          <a:lstStyle/>
          <a:p>
            <a:r>
              <a:rPr lang="en-US" dirty="0"/>
              <a:t>The health and safety guide we provide consists of express commands to avoid injuries and injuries, with a specific emphasis on imposing the finest methods and adhering to industry necessities referring to home tasks protection. The objective is to provide our house responsibilities employees with the important know-how and equipment to perform their duties efficaciously, even as reducing viable dangers.</a:t>
            </a:r>
          </a:p>
          <a:p>
            <a:r>
              <a:rPr lang="en-US" dirty="0"/>
              <a:t>This guide has been cautiously selected and tailor-made specifically for our home tasks service, thinking of the wonderful difficulties and possible risks linked with cleaning rooms. According to Cummings (2013), The fabric has been meticulously crafted to cater to the requirements of our group of individuals, presenting them with pragmatic solutions that not only improve their safety but also improve the overall efficiency of our operations.</a:t>
            </a:r>
          </a:p>
          <a:p>
            <a:r>
              <a:rPr lang="en-US" dirty="0"/>
              <a:t>The best operation of our hotel is based on the crucial well-being of our cleansing group. With the aid of following the commands provided in this health and safety manual, our group members may also lessen viable risks and efficaciously cope with issues. According to </a:t>
            </a:r>
            <a:r>
              <a:rPr lang="en-US" dirty="0" err="1"/>
              <a:t>Chibili</a:t>
            </a:r>
            <a:r>
              <a:rPr lang="en-US" dirty="0"/>
              <a:t> (2017), Every member of our housekeeping group of workers has to prioritize their protection and cling to the rules and procedures mentioned in this guide, as it is of extreme significance.</a:t>
            </a:r>
          </a:p>
          <a:p>
            <a:r>
              <a:rPr lang="en-US" dirty="0"/>
              <a:t>At Harlow Hotel, we prioritize the maintenance of a secure and secure environment for each of our staff and visitors, that’s a supply of satisfaction for us. By adhering to the commands blanketed on this health and safety manual, we exhibit our dedication to setting up a piece of surroundings that locations the health and welfare of our workforce as a top precedence. This steerage demonstrates our commitment to maintaining industry norms and making sure of a secure working environment for our esteemed team of workers.</a:t>
            </a:r>
            <a:endParaRPr lang="en-GB" dirty="0"/>
          </a:p>
        </p:txBody>
      </p:sp>
    </p:spTree>
    <p:extLst>
      <p:ext uri="{BB962C8B-B14F-4D97-AF65-F5344CB8AC3E}">
        <p14:creationId xmlns:p14="http://schemas.microsoft.com/office/powerpoint/2010/main" val="1181799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AA7DF-F55E-4B48-8935-45C8B9C314E8}"/>
              </a:ext>
            </a:extLst>
          </p:cNvPr>
          <p:cNvSpPr>
            <a:spLocks noGrp="1"/>
          </p:cNvSpPr>
          <p:nvPr>
            <p:ph type="title"/>
          </p:nvPr>
        </p:nvSpPr>
        <p:spPr>
          <a:xfrm>
            <a:off x="1235542" y="0"/>
            <a:ext cx="9905998" cy="1478570"/>
          </a:xfrm>
        </p:spPr>
        <p:txBody>
          <a:bodyPr/>
          <a:lstStyle/>
          <a:p>
            <a:r>
              <a:rPr lang="en-US" dirty="0"/>
              <a:t>Potential Risks and Best Practices</a:t>
            </a:r>
            <a:endParaRPr lang="en-GB" dirty="0"/>
          </a:p>
        </p:txBody>
      </p:sp>
      <p:sp>
        <p:nvSpPr>
          <p:cNvPr id="3" name="Content Placeholder 2">
            <a:extLst>
              <a:ext uri="{FF2B5EF4-FFF2-40B4-BE49-F238E27FC236}">
                <a16:creationId xmlns:a16="http://schemas.microsoft.com/office/drawing/2014/main" id="{7564E30E-DCC3-4812-9797-F9026183FD10}"/>
              </a:ext>
            </a:extLst>
          </p:cNvPr>
          <p:cNvSpPr>
            <a:spLocks noGrp="1"/>
          </p:cNvSpPr>
          <p:nvPr>
            <p:ph idx="1"/>
          </p:nvPr>
        </p:nvSpPr>
        <p:spPr>
          <a:xfrm>
            <a:off x="1141412" y="1250576"/>
            <a:ext cx="10382717" cy="5311589"/>
          </a:xfrm>
        </p:spPr>
        <p:txBody>
          <a:bodyPr>
            <a:normAutofit fontScale="47500" lnSpcReduction="20000"/>
          </a:bodyPr>
          <a:lstStyle/>
          <a:p>
            <a:pPr algn="just"/>
            <a:r>
              <a:rPr lang="en-US" b="1" dirty="0"/>
              <a:t>Slips, Trips, and Falls </a:t>
            </a:r>
            <a:r>
              <a:rPr lang="en-US" dirty="0"/>
              <a:t>- The possibility of slips, journeys, and falls is a time-honored hazard in room cleaning. injuries might arise due to moist flooring, congested paths, and the wrong use of step stools or ladders. so that you can minimize those risks, it's far vital to ensure that the cleaning crew consistently employs suitable signs and symptoms when wiping flooring, gets rid of any impediments from walkways, and utilizes step stools or ladders equipped with adequate stability measures. According to Fonseca (2016), In keeping with the Occupational Safety and Health Administration (OSHA), its miles advocated that housekeeping personnel wear slip-resistant shoes and go through training in fall prevention methods. It’s miles important for people to have the know-how of OSHA’s requirements for chance conversation. These guidelines emphasize the want for visible signs to indicate wet floors and the fast clean-up of any spills.</a:t>
            </a:r>
          </a:p>
          <a:p>
            <a:pPr algn="just"/>
            <a:r>
              <a:rPr lang="en-US" b="1" dirty="0"/>
              <a:t>Chemical Exposure </a:t>
            </a:r>
            <a:r>
              <a:rPr lang="en-US" dirty="0"/>
              <a:t>- The technique of cleaning a room frequently calls for using numerous cleaning dealers, which might potentially present fitness dangers if not controlled correctly. Chemical publicity by inhalation, pores, and skin contact, or ingestion can also result in lung problems, pores, and skin inflammation, or doubtlessly continual fitness concerns. Which will mitigate those risks, it’s far more important for housekeeping personnel to always use appropriate non-public protective equipment (PPE), consisting of gloves and masks, at the same time as dealing with chemicals. it is critical to provide enough ventilation in cleaning facilities. According to Gordon-Davis (1998), The Holiday Inn Hotel &amp; American Hotel &amp; Lodging Association (AH&amp;LA) suggests supplying practice on the right use and control of cleaning materials, including correct dilution, and maintaining them in assigned zones that are aside from food or vacation areas. Comprehending material protection statistics sheets (MSDS) is critical for recognizing feasible risks and the use of chemicals in a secure way.</a:t>
            </a:r>
          </a:p>
          <a:p>
            <a:pPr algn="just"/>
            <a:r>
              <a:rPr lang="en-US" b="1" dirty="0"/>
              <a:t>Musculoskeletal Injuries </a:t>
            </a:r>
            <a:r>
              <a:rPr lang="en-US" dirty="0"/>
              <a:t>- According to Hughes (2009), Room cleaning calls for the execution of repeated bodily actions, along with lifting substantial items, bending, and twisting. If these moves aren't performed effectively, they might bring about musculoskeletal troubles. home tasks personnel must get schooling on appropriate lifting techniques and be encouraged to apply equipment which includes carts or dollies for transporting heavy objects. According to </a:t>
            </a:r>
            <a:r>
              <a:rPr lang="en-US" dirty="0" err="1"/>
              <a:t>Kupke</a:t>
            </a:r>
            <a:r>
              <a:rPr lang="en-US" dirty="0"/>
              <a:t> (2013), The AH&amp;LA recommends the implementation of ergonomic measures, which consist of changing workstations to reduce bending or reaching and providing training on correct lifting tactics. OSHA underscores the want for periodic durations of relaxation and bodily activities aimed at stretching to mitigate the chance of musculoskeletal accidents.</a:t>
            </a:r>
          </a:p>
          <a:p>
            <a:pPr algn="just"/>
            <a:r>
              <a:rPr lang="en-US" b="1" dirty="0"/>
              <a:t>Electrical Hazards </a:t>
            </a:r>
            <a:r>
              <a:rPr lang="en-US" dirty="0"/>
              <a:t>- Housekeeping employees may also come across electric hazards for the duration of the process of cleansing rooms, which includes exposed twine or faulty electric equipment. regular protection inspections of all electric equipment are crucial, as is making sure that workforce employees are knowledgeable in their secure management and use. According to Lockyer (2007), Adhering to OSHA's requirements, it is important to regularly examine electrical equipment if you want to come across any viable dangers. house responsibilities employees have to get schooling on electrical protection, including topics along with averting overloading retailers, the use of extension cables effectively, and quickly reporting any defective gadget.</a:t>
            </a:r>
            <a:endParaRPr lang="en-GB" dirty="0"/>
          </a:p>
        </p:txBody>
      </p:sp>
    </p:spTree>
    <p:extLst>
      <p:ext uri="{BB962C8B-B14F-4D97-AF65-F5344CB8AC3E}">
        <p14:creationId xmlns:p14="http://schemas.microsoft.com/office/powerpoint/2010/main" val="468788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81454A-3AA4-4202-8C52-1C7FED6A338F}"/>
              </a:ext>
            </a:extLst>
          </p:cNvPr>
          <p:cNvSpPr>
            <a:spLocks noGrp="1"/>
          </p:cNvSpPr>
          <p:nvPr>
            <p:ph type="title"/>
          </p:nvPr>
        </p:nvSpPr>
        <p:spPr>
          <a:xfrm>
            <a:off x="1262436" y="0"/>
            <a:ext cx="9905998" cy="1478570"/>
          </a:xfrm>
        </p:spPr>
        <p:txBody>
          <a:bodyPr/>
          <a:lstStyle/>
          <a:p>
            <a:r>
              <a:rPr lang="en-GB" dirty="0"/>
              <a:t>Necessary Precautions</a:t>
            </a:r>
          </a:p>
        </p:txBody>
      </p:sp>
      <p:sp>
        <p:nvSpPr>
          <p:cNvPr id="3" name="Content Placeholder 2">
            <a:extLst>
              <a:ext uri="{FF2B5EF4-FFF2-40B4-BE49-F238E27FC236}">
                <a16:creationId xmlns:a16="http://schemas.microsoft.com/office/drawing/2014/main" id="{DED9D906-C1C5-4DEF-AD9C-95B63939F4FD}"/>
              </a:ext>
            </a:extLst>
          </p:cNvPr>
          <p:cNvSpPr>
            <a:spLocks noGrp="1"/>
          </p:cNvSpPr>
          <p:nvPr>
            <p:ph idx="1"/>
          </p:nvPr>
        </p:nvSpPr>
        <p:spPr>
          <a:xfrm>
            <a:off x="1262437" y="1106742"/>
            <a:ext cx="4950104" cy="5338482"/>
          </a:xfrm>
        </p:spPr>
        <p:txBody>
          <a:bodyPr>
            <a:normAutofit fontScale="55000" lnSpcReduction="20000"/>
          </a:bodyPr>
          <a:lstStyle/>
          <a:p>
            <a:pPr marL="0" indent="0">
              <a:buNone/>
            </a:pPr>
            <a:r>
              <a:rPr lang="en-US" dirty="0"/>
              <a:t>At Harlow Hotel , we prioritize the welfare and safety of our cleansing body of workers. so that you can preserve a secure ecosystem while cleaning the room, it’s very important to adhere to the required measures. By following these protection measures, we may successfully lessen the prevalence of accidents and accidents.</a:t>
            </a:r>
          </a:p>
          <a:p>
            <a:pPr marL="0" indent="0">
              <a:buNone/>
            </a:pPr>
            <a:r>
              <a:rPr lang="en-US" b="1" dirty="0"/>
              <a:t>1. Use Personal Protective Equipment (PPE)</a:t>
            </a:r>
          </a:p>
          <a:p>
            <a:r>
              <a:rPr lang="en-US" dirty="0"/>
              <a:t>According to Morgan (2021), It is essential to consistently use gloves while managing cleaning chemicals or whilst in contact with surfaces that could provide a danger. </a:t>
            </a:r>
          </a:p>
          <a:p>
            <a:r>
              <a:rPr lang="en-US" dirty="0"/>
              <a:t>Utilize goggles or protective eyewear to keep away from any possible eye accidents resulting from splashes or airborne particles.</a:t>
            </a:r>
          </a:p>
          <a:p>
            <a:pPr marL="0" indent="0">
              <a:buNone/>
            </a:pPr>
            <a:r>
              <a:rPr lang="en-US" b="1" dirty="0"/>
              <a:t>2. Maintain Good Posture</a:t>
            </a:r>
          </a:p>
          <a:p>
            <a:r>
              <a:rPr lang="en-US" dirty="0"/>
              <a:t>Preserve the best posture during cleaning by preserving an upright role with your shoulders retracted and your head in alignment along with your backbone.</a:t>
            </a:r>
          </a:p>
          <a:p>
            <a:r>
              <a:rPr lang="en-US" dirty="0"/>
              <a:t>According to </a:t>
            </a:r>
            <a:r>
              <a:rPr lang="en-US" dirty="0" err="1"/>
              <a:t>Noroozi</a:t>
            </a:r>
            <a:r>
              <a:rPr lang="en-US" dirty="0"/>
              <a:t> (2023), Chorus from carrying out excessive flexion or extension moves which can exert immoderate stress on your muscle groups or lead to problems on your again.</a:t>
            </a:r>
          </a:p>
          <a:p>
            <a:r>
              <a:rPr lang="en-US" dirty="0"/>
              <a:t>Employ step stools or attain extenders to access goods placed at a high elevation, thereby stopping the need for immoderate stretching or mountaineering.</a:t>
            </a:r>
          </a:p>
          <a:p>
            <a:endParaRPr lang="en-US" dirty="0"/>
          </a:p>
        </p:txBody>
      </p:sp>
      <p:sp>
        <p:nvSpPr>
          <p:cNvPr id="4" name="TextBox 3">
            <a:extLst>
              <a:ext uri="{FF2B5EF4-FFF2-40B4-BE49-F238E27FC236}">
                <a16:creationId xmlns:a16="http://schemas.microsoft.com/office/drawing/2014/main" id="{E74C1F09-887E-4322-9A32-8F8AEEA92349}"/>
              </a:ext>
            </a:extLst>
          </p:cNvPr>
          <p:cNvSpPr txBox="1"/>
          <p:nvPr/>
        </p:nvSpPr>
        <p:spPr>
          <a:xfrm>
            <a:off x="6616095" y="995082"/>
            <a:ext cx="4706329" cy="4616648"/>
          </a:xfrm>
          <a:prstGeom prst="rect">
            <a:avLst/>
          </a:prstGeom>
          <a:noFill/>
          <a:ln>
            <a:noFill/>
          </a:ln>
        </p:spPr>
        <p:txBody>
          <a:bodyPr wrap="square" rtlCol="0">
            <a:spAutoFit/>
          </a:bodyPr>
          <a:lstStyle/>
          <a:p>
            <a:r>
              <a:rPr lang="en-US" sz="1500" b="1" dirty="0"/>
              <a:t>3. Use Caution on Slippery Surfaces</a:t>
            </a:r>
          </a:p>
          <a:p>
            <a:pPr marL="285750" indent="-285750">
              <a:buFont typeface="Arial" panose="020B0604020202020204" pitchFamily="34" charset="0"/>
              <a:buChar char="•"/>
            </a:pPr>
            <a:r>
              <a:rPr lang="en-US" sz="1500" dirty="0"/>
              <a:t>According to Reynolds (2021), Exercise caution while handling damp or recently cleaned surfaces.   </a:t>
            </a:r>
          </a:p>
          <a:p>
            <a:pPr marL="285750" indent="-285750">
              <a:buFont typeface="Arial" panose="020B0604020202020204" pitchFamily="34" charset="0"/>
              <a:buChar char="•"/>
            </a:pPr>
            <a:r>
              <a:rPr lang="en-US" sz="1500" dirty="0"/>
              <a:t>Use barriers or warning signs to let people know that the area is slippery.</a:t>
            </a:r>
          </a:p>
          <a:p>
            <a:pPr marL="285750" indent="-285750">
              <a:buFont typeface="Arial" panose="020B0604020202020204" pitchFamily="34" charset="0"/>
              <a:buChar char="•"/>
            </a:pPr>
            <a:r>
              <a:rPr lang="en-US" sz="1500" dirty="0"/>
              <a:t>   Put on non-slip shoes to increase grip and lower the chance of sliding.</a:t>
            </a:r>
          </a:p>
          <a:p>
            <a:endParaRPr lang="en-US" sz="1500" dirty="0"/>
          </a:p>
          <a:p>
            <a:endParaRPr lang="en-US" sz="1500" dirty="0"/>
          </a:p>
          <a:p>
            <a:r>
              <a:rPr lang="en-US" sz="1500" b="1" dirty="0"/>
              <a:t>4. Practice Safe Handling of Cleaning Equipment</a:t>
            </a:r>
          </a:p>
          <a:p>
            <a:pPr marL="285750" indent="-285750">
              <a:buFont typeface="Arial" panose="020B0604020202020204" pitchFamily="34" charset="0"/>
              <a:buChar char="•"/>
            </a:pPr>
            <a:r>
              <a:rPr lang="en-US" dirty="0"/>
              <a:t>According to SANDUA (2023), Before using any cleaning equipment, familiarize yourself with its correct handling and functioning.</a:t>
            </a:r>
          </a:p>
          <a:p>
            <a:pPr marL="285750" indent="-285750">
              <a:buFont typeface="Arial" panose="020B0604020202020204" pitchFamily="34" charset="0"/>
              <a:buChar char="•"/>
            </a:pPr>
            <a:r>
              <a:rPr lang="en-US" dirty="0"/>
              <a:t>Maintain the equipment properly, and report any flaws or problems right once.</a:t>
            </a:r>
          </a:p>
          <a:p>
            <a:pPr marL="285750" indent="-285750">
              <a:buFont typeface="Arial" panose="020B0604020202020204" pitchFamily="34" charset="0"/>
              <a:buChar char="•"/>
            </a:pPr>
            <a:r>
              <a:rPr lang="en-US" dirty="0"/>
              <a:t>Keep equipment in its allotted places, making sure it doesn't block traffic or create a trip hazard.</a:t>
            </a:r>
          </a:p>
        </p:txBody>
      </p:sp>
    </p:spTree>
    <p:extLst>
      <p:ext uri="{BB962C8B-B14F-4D97-AF65-F5344CB8AC3E}">
        <p14:creationId xmlns:p14="http://schemas.microsoft.com/office/powerpoint/2010/main" val="2711346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968B0-46DE-4060-AAF8-454FD9893DCF}"/>
              </a:ext>
            </a:extLst>
          </p:cNvPr>
          <p:cNvSpPr>
            <a:spLocks noGrp="1"/>
          </p:cNvSpPr>
          <p:nvPr>
            <p:ph type="title"/>
          </p:nvPr>
        </p:nvSpPr>
        <p:spPr>
          <a:xfrm>
            <a:off x="1262437" y="-606"/>
            <a:ext cx="9905998" cy="1478570"/>
          </a:xfrm>
        </p:spPr>
        <p:txBody>
          <a:bodyPr/>
          <a:lstStyle/>
          <a:p>
            <a:r>
              <a:rPr lang="en-GB" dirty="0"/>
              <a:t>Step-by-Step Cleaning Procedure</a:t>
            </a:r>
          </a:p>
        </p:txBody>
      </p:sp>
      <p:sp>
        <p:nvSpPr>
          <p:cNvPr id="3" name="Content Placeholder 2">
            <a:extLst>
              <a:ext uri="{FF2B5EF4-FFF2-40B4-BE49-F238E27FC236}">
                <a16:creationId xmlns:a16="http://schemas.microsoft.com/office/drawing/2014/main" id="{2EE34FE4-2934-4923-9C10-0A57C6E6A717}"/>
              </a:ext>
            </a:extLst>
          </p:cNvPr>
          <p:cNvSpPr>
            <a:spLocks noGrp="1"/>
          </p:cNvSpPr>
          <p:nvPr>
            <p:ph idx="1"/>
          </p:nvPr>
        </p:nvSpPr>
        <p:spPr>
          <a:xfrm>
            <a:off x="1262437" y="1290311"/>
            <a:ext cx="4833563" cy="5191171"/>
          </a:xfrm>
        </p:spPr>
        <p:txBody>
          <a:bodyPr>
            <a:normAutofit fontScale="92500" lnSpcReduction="20000"/>
          </a:bodyPr>
          <a:lstStyle/>
          <a:p>
            <a:pPr marL="0" indent="0">
              <a:buNone/>
            </a:pPr>
            <a:r>
              <a:rPr lang="en-US" sz="1600" dirty="0"/>
              <a:t>Maintaining an excessively high quality of cleanliness and hygiene for our visitors and the safety of our home tasks employees depend upon secure and effective room cleaning. the ideal protection precautions and methods will be mentioned in this step-through-step cleansing technique for holiday inn rooms.</a:t>
            </a:r>
          </a:p>
          <a:p>
            <a:pPr marL="342900" indent="-342900">
              <a:buAutoNum type="arabicPeriod"/>
            </a:pPr>
            <a:r>
              <a:rPr lang="en-US" sz="1600" b="1" dirty="0"/>
              <a:t>Preparing the Cleaning Supplies and Tools</a:t>
            </a:r>
          </a:p>
          <a:p>
            <a:r>
              <a:rPr lang="en-US" sz="1600" dirty="0"/>
              <a:t>According to Seal (2015), put on the right PPE, which includes aprons and gloves, to protect against bodily and chemical risks.</a:t>
            </a:r>
          </a:p>
          <a:p>
            <a:r>
              <a:rPr lang="en-US" sz="1600" dirty="0"/>
              <a:t>Bring together all the cleansing gadgets and resources, ensuring the whole thing is properly classified and in splendid shape.</a:t>
            </a:r>
          </a:p>
          <a:p>
            <a:r>
              <a:rPr lang="en-US" sz="1600" dirty="0"/>
              <a:t>For any cleaning products used, according to the producer's guidelines regarding dilution ratios and safety measures.</a:t>
            </a:r>
          </a:p>
          <a:p>
            <a:r>
              <a:rPr lang="en-US" sz="1600" dirty="0"/>
              <a:t>Save all chemicals effectively, out of the reach of minors and unapproved people.</a:t>
            </a:r>
          </a:p>
        </p:txBody>
      </p:sp>
      <p:sp>
        <p:nvSpPr>
          <p:cNvPr id="4" name="TextBox 3">
            <a:extLst>
              <a:ext uri="{FF2B5EF4-FFF2-40B4-BE49-F238E27FC236}">
                <a16:creationId xmlns:a16="http://schemas.microsoft.com/office/drawing/2014/main" id="{15A74F74-DC99-42A5-BE6B-953A8A5742E1}"/>
              </a:ext>
            </a:extLst>
          </p:cNvPr>
          <p:cNvSpPr txBox="1"/>
          <p:nvPr/>
        </p:nvSpPr>
        <p:spPr>
          <a:xfrm>
            <a:off x="6096000" y="1225123"/>
            <a:ext cx="5576047" cy="5247590"/>
          </a:xfrm>
          <a:prstGeom prst="rect">
            <a:avLst/>
          </a:prstGeom>
          <a:noFill/>
        </p:spPr>
        <p:txBody>
          <a:bodyPr wrap="square" rtlCol="0">
            <a:spAutoFit/>
          </a:bodyPr>
          <a:lstStyle/>
          <a:p>
            <a:r>
              <a:rPr lang="en-US" sz="1500" b="1" dirty="0"/>
              <a:t>2. Sanitizing and Disinfecting High-Touch Areas</a:t>
            </a:r>
          </a:p>
          <a:p>
            <a:pPr marL="285750" indent="-285750">
              <a:buFont typeface="Arial" panose="020B0604020202020204" pitchFamily="34" charset="0"/>
              <a:buChar char="•"/>
            </a:pPr>
            <a:r>
              <a:rPr lang="en-US" sz="1500" dirty="0"/>
              <a:t>According to Rutherford (2002), Give careful consideration to cleaning and disinfecting surfaces and gadgets that traffic contact frequently.</a:t>
            </a:r>
          </a:p>
          <a:p>
            <a:pPr marL="285750" indent="-285750">
              <a:buFont typeface="Arial" panose="020B0604020202020204" pitchFamily="34" charset="0"/>
              <a:buChar char="•"/>
            </a:pPr>
            <a:r>
              <a:rPr lang="en-US" sz="1500" dirty="0"/>
              <a:t>Utilize disinfectants recognized through the EPA which are green in opposition to germs and viruses, taking note of the recommended software and contact times.</a:t>
            </a:r>
          </a:p>
          <a:p>
            <a:pPr marL="285750" indent="-285750">
              <a:buFontTx/>
              <a:buChar char="-"/>
            </a:pPr>
            <a:endParaRPr lang="en-US" sz="1500" dirty="0"/>
          </a:p>
          <a:p>
            <a:r>
              <a:rPr lang="en-US" sz="1500" b="1" dirty="0"/>
              <a:t>3. Handling Linens and Bedding</a:t>
            </a:r>
          </a:p>
          <a:p>
            <a:pPr marL="285750" indent="-285750">
              <a:buFont typeface="Arial" panose="020B0604020202020204" pitchFamily="34" charset="0"/>
              <a:buChar char="•"/>
            </a:pPr>
            <a:r>
              <a:rPr lang="en-US" sz="1500" dirty="0"/>
              <a:t>According to Upchurch (2006), To shield yourself from any pollutants, use gloves whilst dealing with filthy bedding and linens. </a:t>
            </a:r>
          </a:p>
          <a:p>
            <a:pPr marL="285750" indent="-285750">
              <a:buFont typeface="Arial" panose="020B0604020202020204" pitchFamily="34" charset="0"/>
              <a:buChar char="•"/>
            </a:pPr>
            <a:r>
              <a:rPr lang="en-US" sz="1500" dirty="0"/>
              <a:t>Sort and place dirty bedding and linens straight into laundry bags or hampers.</a:t>
            </a:r>
          </a:p>
          <a:p>
            <a:pPr marL="285750" indent="-285750">
              <a:buFont typeface="Arial" panose="020B0604020202020204" pitchFamily="34" charset="0"/>
              <a:buChar char="•"/>
            </a:pPr>
            <a:r>
              <a:rPr lang="en-US" sz="1500" dirty="0"/>
              <a:t>Tossing or shaking linens may additionally disperse hypersensitive reactions and particles into the air.</a:t>
            </a:r>
          </a:p>
          <a:p>
            <a:pPr marL="285750" indent="-285750">
              <a:buFont typeface="Arial" panose="020B0604020202020204" pitchFamily="34" charset="0"/>
              <a:buChar char="•"/>
            </a:pPr>
            <a:endParaRPr lang="en-GB" sz="1500" dirty="0"/>
          </a:p>
          <a:p>
            <a:r>
              <a:rPr lang="en-US" sz="1500" b="1" dirty="0"/>
              <a:t>4. Emptying Trash and Handling Waste</a:t>
            </a:r>
          </a:p>
          <a:p>
            <a:pPr marL="285750" indent="-285750">
              <a:buFont typeface="Arial" panose="020B0604020202020204" pitchFamily="34" charset="0"/>
              <a:buChar char="•"/>
            </a:pPr>
            <a:r>
              <a:rPr lang="en-US" sz="1600" dirty="0"/>
              <a:t>According to Buttle (2016), Take care no longer to step on any broken glass or sharp objects that may be hidden in the trash.</a:t>
            </a:r>
          </a:p>
          <a:p>
            <a:pPr marL="285750" indent="-285750">
              <a:buFont typeface="Arial" panose="020B0604020202020204" pitchFamily="34" charset="0"/>
              <a:buChar char="•"/>
            </a:pPr>
            <a:r>
              <a:rPr lang="en-US" sz="1600" dirty="0"/>
              <a:t>To keep away from lines or injuries, elevate gadgets with care.</a:t>
            </a:r>
          </a:p>
          <a:p>
            <a:pPr marL="285750" indent="-285750">
              <a:buFont typeface="Arial" panose="020B0604020202020204" pitchFamily="34" charset="0"/>
              <a:buChar char="•"/>
            </a:pPr>
            <a:r>
              <a:rPr lang="en-US" sz="1600" dirty="0"/>
              <a:t>Type general garbage into recyclables and vicinity each in a suitable field for disposal.</a:t>
            </a:r>
          </a:p>
        </p:txBody>
      </p:sp>
    </p:spTree>
    <p:extLst>
      <p:ext uri="{BB962C8B-B14F-4D97-AF65-F5344CB8AC3E}">
        <p14:creationId xmlns:p14="http://schemas.microsoft.com/office/powerpoint/2010/main" val="35558869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3EFA-EC1E-45FC-B2CF-095C79CCB14A}"/>
              </a:ext>
            </a:extLst>
          </p:cNvPr>
          <p:cNvSpPr>
            <a:spLocks noGrp="1"/>
          </p:cNvSpPr>
          <p:nvPr>
            <p:ph type="title"/>
          </p:nvPr>
        </p:nvSpPr>
        <p:spPr>
          <a:xfrm>
            <a:off x="1316225" y="0"/>
            <a:ext cx="9905998" cy="1478570"/>
          </a:xfrm>
        </p:spPr>
        <p:txBody>
          <a:bodyPr/>
          <a:lstStyle/>
          <a:p>
            <a:r>
              <a:rPr lang="en-GB" dirty="0"/>
              <a:t>Essential Equipment and Tools</a:t>
            </a:r>
          </a:p>
        </p:txBody>
      </p:sp>
      <p:sp>
        <p:nvSpPr>
          <p:cNvPr id="5" name="TextBox 4">
            <a:extLst>
              <a:ext uri="{FF2B5EF4-FFF2-40B4-BE49-F238E27FC236}">
                <a16:creationId xmlns:a16="http://schemas.microsoft.com/office/drawing/2014/main" id="{D40D66DA-5A80-4A79-9B5C-F99B4DA30CB6}"/>
              </a:ext>
            </a:extLst>
          </p:cNvPr>
          <p:cNvSpPr txBox="1"/>
          <p:nvPr/>
        </p:nvSpPr>
        <p:spPr>
          <a:xfrm>
            <a:off x="6454588" y="995082"/>
            <a:ext cx="5069541" cy="5755422"/>
          </a:xfrm>
          <a:prstGeom prst="rect">
            <a:avLst/>
          </a:prstGeom>
          <a:noFill/>
        </p:spPr>
        <p:txBody>
          <a:bodyPr wrap="square" rtlCol="0">
            <a:spAutoFit/>
          </a:bodyPr>
          <a:lstStyle/>
          <a:p>
            <a:r>
              <a:rPr lang="en-US" sz="1600" b="1" dirty="0"/>
              <a:t>3. Mops, brooms, and dusting tools</a:t>
            </a:r>
          </a:p>
          <a:p>
            <a:pPr marL="285750" indent="-285750">
              <a:buFont typeface="Arial" panose="020B0604020202020204" pitchFamily="34" charset="0"/>
              <a:buChar char="•"/>
            </a:pPr>
            <a:r>
              <a:rPr lang="en-US" sz="1600" dirty="0"/>
              <a:t>According to Gordon-Davis (1998), To keep away from move-contamination, use wonderful coloration-coded mop sets for various locations (such as guestrooms and bathrooms).</a:t>
            </a:r>
          </a:p>
          <a:p>
            <a:pPr marL="285750" indent="-285750">
              <a:buFont typeface="Arial" panose="020B0604020202020204" pitchFamily="34" charset="0"/>
              <a:buChar char="•"/>
            </a:pPr>
            <a:r>
              <a:rPr lang="en-US" sz="1600" dirty="0"/>
              <a:t>To hold brooms green, clean, and update the bristles on an everyday foundation.</a:t>
            </a:r>
          </a:p>
          <a:p>
            <a:pPr marL="285750" indent="-285750">
              <a:buFont typeface="Arial" panose="020B0604020202020204" pitchFamily="34" charset="0"/>
              <a:buChar char="•"/>
            </a:pPr>
            <a:r>
              <a:rPr lang="en-US" sz="1600" dirty="0"/>
              <a:t>According to Hughes (2009), To save your hypersensitive reactions from spreading, get rid of dirt and debris amassed with the aid of dusting contraptions nicely.</a:t>
            </a:r>
          </a:p>
          <a:p>
            <a:endParaRPr lang="en-US" sz="1600" dirty="0"/>
          </a:p>
          <a:p>
            <a:endParaRPr lang="en-US" sz="1600" dirty="0"/>
          </a:p>
          <a:p>
            <a:r>
              <a:rPr lang="en-US" sz="1600" dirty="0"/>
              <a:t>4. Personal protective equipment (PPE) such as gloves and goggles</a:t>
            </a:r>
          </a:p>
          <a:p>
            <a:pPr marL="285750" indent="-285750">
              <a:buFont typeface="Arial" panose="020B0604020202020204" pitchFamily="34" charset="0"/>
              <a:buChar char="•"/>
            </a:pPr>
            <a:r>
              <a:rPr lang="en-US" sz="1600" dirty="0"/>
              <a:t>According to </a:t>
            </a:r>
            <a:r>
              <a:rPr lang="en-US" sz="1600" dirty="0" err="1"/>
              <a:t>Kupke</a:t>
            </a:r>
            <a:r>
              <a:rPr lang="en-US" sz="1600" dirty="0"/>
              <a:t> (2013), Pick gloves that are appropriate for the specific cleansing job and the sort of chemical being used.</a:t>
            </a:r>
          </a:p>
          <a:p>
            <a:pPr marL="285750" indent="-285750">
              <a:buFont typeface="Arial" panose="020B0604020202020204" pitchFamily="34" charset="0"/>
              <a:buChar char="•"/>
            </a:pPr>
            <a:r>
              <a:rPr lang="en-US" sz="1600" dirty="0"/>
              <a:t>When sporting gloves, chorus from touching your eyes or face.</a:t>
            </a:r>
          </a:p>
          <a:p>
            <a:pPr marL="285750" indent="-285750">
              <a:buFont typeface="Arial" panose="020B0604020202020204" pitchFamily="34" charset="0"/>
              <a:buChar char="•"/>
            </a:pPr>
            <a:r>
              <a:rPr lang="en-US" sz="1600" dirty="0"/>
              <a:t>After each utilization, give gloves an excellent rinse or wash.</a:t>
            </a:r>
          </a:p>
          <a:p>
            <a:pPr marL="285750" indent="-285750">
              <a:buFont typeface="Arial" panose="020B0604020202020204" pitchFamily="34" charset="0"/>
              <a:buChar char="•"/>
            </a:pPr>
            <a:r>
              <a:rPr lang="en-US" sz="1600" dirty="0"/>
              <a:t>Maintain protection glasses or goggles in a spotlessly organized space.</a:t>
            </a:r>
          </a:p>
        </p:txBody>
      </p:sp>
      <p:sp>
        <p:nvSpPr>
          <p:cNvPr id="8" name="TextBox 7">
            <a:extLst>
              <a:ext uri="{FF2B5EF4-FFF2-40B4-BE49-F238E27FC236}">
                <a16:creationId xmlns:a16="http://schemas.microsoft.com/office/drawing/2014/main" id="{AB7945E3-82E6-48F1-A647-2E1F833FFF59}"/>
              </a:ext>
            </a:extLst>
          </p:cNvPr>
          <p:cNvSpPr txBox="1"/>
          <p:nvPr/>
        </p:nvSpPr>
        <p:spPr>
          <a:xfrm>
            <a:off x="1302497" y="1067549"/>
            <a:ext cx="4966727" cy="5262979"/>
          </a:xfrm>
          <a:prstGeom prst="rect">
            <a:avLst/>
          </a:prstGeom>
          <a:noFill/>
        </p:spPr>
        <p:txBody>
          <a:bodyPr wrap="square" rtlCol="0">
            <a:spAutoFit/>
          </a:bodyPr>
          <a:lstStyle/>
          <a:p>
            <a:r>
              <a:rPr lang="en-US" sz="1600" b="1" dirty="0"/>
              <a:t>1. Vacuum cleaners and floor scrubbers</a:t>
            </a:r>
          </a:p>
          <a:p>
            <a:pPr marL="285750" indent="-285750">
              <a:buFont typeface="Arial" panose="020B0604020202020204" pitchFamily="34" charset="0"/>
              <a:buChar char="•"/>
            </a:pPr>
            <a:r>
              <a:rPr lang="en-US" sz="1600" dirty="0"/>
              <a:t>When the usage of ground scrubbers and vacuum cleaners, ensure the wires aren't damaged or twisted.</a:t>
            </a:r>
          </a:p>
          <a:p>
            <a:pPr marL="285750" indent="-285750">
              <a:buFont typeface="Arial" panose="020B0604020202020204" pitchFamily="34" charset="0"/>
              <a:buChar char="•"/>
            </a:pPr>
            <a:r>
              <a:rPr lang="en-US" sz="1600" dirty="0"/>
              <a:t>According to </a:t>
            </a:r>
            <a:r>
              <a:rPr lang="en-US" sz="1600" dirty="0" err="1"/>
              <a:t>Chibili</a:t>
            </a:r>
            <a:r>
              <a:rPr lang="en-US" sz="1600" dirty="0"/>
              <a:t> (2017), Make use of nozzles and add-ons appropriate for various surfaces.</a:t>
            </a:r>
          </a:p>
          <a:p>
            <a:pPr marL="285750" indent="-285750">
              <a:buFont typeface="Arial" panose="020B0604020202020204" pitchFamily="34" charset="0"/>
              <a:buChar char="•"/>
            </a:pPr>
            <a:r>
              <a:rPr lang="en-US" sz="1600" dirty="0"/>
              <a:t>Avoid leaving vacuum cleaners on my own or permitting them to come to be too warm.</a:t>
            </a:r>
          </a:p>
          <a:p>
            <a:pPr marL="285750" indent="-285750">
              <a:buFont typeface="Arial" panose="020B0604020202020204" pitchFamily="34" charset="0"/>
              <a:buChar char="•"/>
            </a:pPr>
            <a:r>
              <a:rPr lang="en-US" sz="1600" dirty="0"/>
              <a:t>Remove any obstructions from the area to avoid ride risks.</a:t>
            </a:r>
          </a:p>
          <a:p>
            <a:pPr marL="285750" indent="-285750">
              <a:buFont typeface="Arial" panose="020B0604020202020204" pitchFamily="34" charset="0"/>
              <a:buChar char="•"/>
            </a:pPr>
            <a:r>
              <a:rPr lang="en-US" sz="1600" dirty="0"/>
              <a:t>According to Cummings (2013), Whilst moving heavy systems, use secure lifting strategies.</a:t>
            </a:r>
          </a:p>
          <a:p>
            <a:pPr marL="285750" indent="-285750">
              <a:buFont typeface="Arial" panose="020B0604020202020204" pitchFamily="34" charset="0"/>
              <a:buChar char="•"/>
            </a:pPr>
            <a:endParaRPr lang="en-US" sz="1600" dirty="0"/>
          </a:p>
          <a:p>
            <a:r>
              <a:rPr lang="en-US" sz="1600" b="1" dirty="0"/>
              <a:t>2. Cleaning chemicals and detergents</a:t>
            </a:r>
          </a:p>
          <a:p>
            <a:pPr marL="285750" indent="-285750">
              <a:buFont typeface="Arial" panose="020B0604020202020204" pitchFamily="34" charset="0"/>
              <a:buChar char="•"/>
            </a:pPr>
            <a:r>
              <a:rPr lang="en-US" sz="1600" dirty="0"/>
              <a:t>For suitable use and dilution, study and abide by way of the producer's guidelines.</a:t>
            </a:r>
          </a:p>
          <a:p>
            <a:pPr marL="285750" indent="-285750">
              <a:buFont typeface="Arial" panose="020B0604020202020204" pitchFamily="34" charset="0"/>
              <a:buChar char="•"/>
            </a:pPr>
            <a:r>
              <a:rPr lang="en-US" sz="1600" dirty="0"/>
              <a:t>According to Fonseca (2016), Use cleansing marketers in the right amount to keep away from leaving in the back of residue or damaging surfaces.</a:t>
            </a:r>
          </a:p>
          <a:p>
            <a:pPr marL="285750" indent="-285750">
              <a:buFont typeface="Arial" panose="020B0604020202020204" pitchFamily="34" charset="0"/>
              <a:buChar char="•"/>
            </a:pPr>
            <a:r>
              <a:rPr lang="en-US" sz="1600" dirty="0"/>
              <a:t>keep chemicals in their authentic packing containers with the contents nicely labeled.</a:t>
            </a:r>
          </a:p>
          <a:p>
            <a:pPr marL="285750" indent="-285750">
              <a:buFont typeface="Arial" panose="020B0604020202020204" pitchFamily="34" charset="0"/>
              <a:buChar char="•"/>
            </a:pPr>
            <a:r>
              <a:rPr lang="en-US" sz="1600" dirty="0"/>
              <a:t>Do away with used or empty boxes by nearby laws.</a:t>
            </a:r>
          </a:p>
        </p:txBody>
      </p:sp>
    </p:spTree>
    <p:extLst>
      <p:ext uri="{BB962C8B-B14F-4D97-AF65-F5344CB8AC3E}">
        <p14:creationId xmlns:p14="http://schemas.microsoft.com/office/powerpoint/2010/main" val="3818850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CA72C-B8ED-47DE-A92F-0A40F8F168A0}"/>
              </a:ext>
            </a:extLst>
          </p:cNvPr>
          <p:cNvSpPr>
            <a:spLocks noGrp="1"/>
          </p:cNvSpPr>
          <p:nvPr>
            <p:ph type="title"/>
          </p:nvPr>
        </p:nvSpPr>
        <p:spPr>
          <a:xfrm>
            <a:off x="1275884" y="0"/>
            <a:ext cx="9905998" cy="1478570"/>
          </a:xfrm>
        </p:spPr>
        <p:txBody>
          <a:bodyPr/>
          <a:lstStyle/>
          <a:p>
            <a:r>
              <a:rPr lang="en-US" dirty="0"/>
              <a:t>Hazards Specific to Room Cleaning</a:t>
            </a:r>
            <a:endParaRPr lang="en-GB" dirty="0"/>
          </a:p>
        </p:txBody>
      </p:sp>
      <p:sp>
        <p:nvSpPr>
          <p:cNvPr id="4" name="TextBox 3">
            <a:extLst>
              <a:ext uri="{FF2B5EF4-FFF2-40B4-BE49-F238E27FC236}">
                <a16:creationId xmlns:a16="http://schemas.microsoft.com/office/drawing/2014/main" id="{154DE676-8AE5-4944-87F7-724F36180C1A}"/>
              </a:ext>
            </a:extLst>
          </p:cNvPr>
          <p:cNvSpPr txBox="1"/>
          <p:nvPr/>
        </p:nvSpPr>
        <p:spPr>
          <a:xfrm>
            <a:off x="6836896" y="1196181"/>
            <a:ext cx="4721505" cy="5047536"/>
          </a:xfrm>
          <a:prstGeom prst="rect">
            <a:avLst/>
          </a:prstGeom>
          <a:noFill/>
        </p:spPr>
        <p:txBody>
          <a:bodyPr wrap="square" rtlCol="0">
            <a:spAutoFit/>
          </a:bodyPr>
          <a:lstStyle/>
          <a:p>
            <a:pPr algn="just"/>
            <a:r>
              <a:rPr lang="en-US" sz="1400" b="1" dirty="0"/>
              <a:t>3. Awareness of sharp objects and proper handling</a:t>
            </a:r>
          </a:p>
          <a:p>
            <a:pPr marL="171450" indent="-171450" algn="just">
              <a:buFont typeface="Arial" panose="020B0604020202020204" pitchFamily="34" charset="0"/>
              <a:buChar char="•"/>
            </a:pPr>
            <a:r>
              <a:rPr lang="en-US" sz="1400" dirty="0"/>
              <a:t>Put in place a process for correctly eliminating sharp objects, which need to include boxes that may face up to punctures.</a:t>
            </a:r>
          </a:p>
          <a:p>
            <a:pPr marL="171450" indent="-171450" algn="just">
              <a:buFont typeface="Arial" panose="020B0604020202020204" pitchFamily="34" charset="0"/>
              <a:buChar char="•"/>
            </a:pPr>
            <a:r>
              <a:rPr lang="en-US" sz="1400" dirty="0"/>
              <a:t>According to </a:t>
            </a:r>
            <a:r>
              <a:rPr lang="en-US" sz="1400" dirty="0" err="1"/>
              <a:t>Noroozi</a:t>
            </a:r>
            <a:r>
              <a:rPr lang="en-US" sz="1400" dirty="0"/>
              <a:t> (2023), Provide employees with instruction on a way to deal with and take away sharp items adequately, with a focal point on the usage of gloves and different protection tools.</a:t>
            </a:r>
          </a:p>
          <a:p>
            <a:pPr marL="171450" indent="-171450" algn="just">
              <a:buFont typeface="Arial" panose="020B0604020202020204" pitchFamily="34" charset="0"/>
              <a:buChar char="•"/>
            </a:pPr>
            <a:r>
              <a:rPr lang="en-US" sz="1400" dirty="0"/>
              <a:t>Regularly check the cleaning tools and equipment for damage or sharp edges, and update as important.</a:t>
            </a:r>
          </a:p>
          <a:p>
            <a:pPr algn="just"/>
            <a:endParaRPr lang="en-US" sz="1400" dirty="0"/>
          </a:p>
          <a:p>
            <a:pPr algn="just"/>
            <a:r>
              <a:rPr lang="en-US" sz="1400" b="1" dirty="0"/>
              <a:t>4. Safe use and storage of cleaning chemicals</a:t>
            </a:r>
          </a:p>
          <a:p>
            <a:pPr marL="171450" indent="-171450" algn="just">
              <a:buFont typeface="Arial" panose="020B0604020202020204" pitchFamily="34" charset="0"/>
              <a:buChar char="•"/>
            </a:pPr>
            <a:r>
              <a:rPr lang="en-US" sz="1400" dirty="0"/>
              <a:t>According to Reynolds (2021), Provide employees with education on the way to take care of and utilize cleaning chemical substances properly, along with how to examine labels, dilution suggestions, and when to put on a non-public shielding system (PPE).</a:t>
            </a:r>
          </a:p>
          <a:p>
            <a:pPr marL="171450" indent="-171450" algn="just">
              <a:buFont typeface="Arial" panose="020B0604020202020204" pitchFamily="34" charset="0"/>
              <a:buChar char="•"/>
            </a:pPr>
            <a:r>
              <a:rPr lang="en-US" sz="1400" dirty="0"/>
              <a:t>Use lovers or open windows to provide rooms with enough air flow whilst they're being wiped clean.</a:t>
            </a:r>
          </a:p>
          <a:p>
            <a:pPr marL="171450" indent="-171450" algn="just">
              <a:buFont typeface="Arial" panose="020B0604020202020204" pitchFamily="34" charset="0"/>
              <a:buChar char="•"/>
            </a:pPr>
            <a:r>
              <a:rPr lang="en-US" sz="1400" dirty="0"/>
              <a:t>According to SANDUA (2023), Hold cleansing components out of the attain of warmth resources, water, and meals in a secure, well-ventilated area.</a:t>
            </a:r>
          </a:p>
          <a:p>
            <a:pPr marL="171450" indent="-171450" algn="just">
              <a:buFont typeface="Arial" panose="020B0604020202020204" pitchFamily="34" charset="0"/>
              <a:buChar char="•"/>
            </a:pPr>
            <a:r>
              <a:rPr lang="en-US" sz="1400" dirty="0"/>
              <a:t>Maintain and take a look at the cleaning system regularly to keep away from chemical spills and leaks.</a:t>
            </a:r>
          </a:p>
        </p:txBody>
      </p:sp>
      <p:sp>
        <p:nvSpPr>
          <p:cNvPr id="7" name="TextBox 6">
            <a:extLst>
              <a:ext uri="{FF2B5EF4-FFF2-40B4-BE49-F238E27FC236}">
                <a16:creationId xmlns:a16="http://schemas.microsoft.com/office/drawing/2014/main" id="{3E405E17-95DD-4FBA-8333-5A7DB5DFF849}"/>
              </a:ext>
            </a:extLst>
          </p:cNvPr>
          <p:cNvSpPr txBox="1"/>
          <p:nvPr/>
        </p:nvSpPr>
        <p:spPr>
          <a:xfrm>
            <a:off x="1141411" y="1196181"/>
            <a:ext cx="5461095" cy="4585871"/>
          </a:xfrm>
          <a:prstGeom prst="rect">
            <a:avLst/>
          </a:prstGeom>
          <a:noFill/>
        </p:spPr>
        <p:txBody>
          <a:bodyPr wrap="square" rtlCol="0">
            <a:spAutoFit/>
          </a:bodyPr>
          <a:lstStyle/>
          <a:p>
            <a:r>
              <a:rPr lang="en-US" sz="1400" b="1" dirty="0"/>
              <a:t>1. Slips, trips, and falls prevention</a:t>
            </a:r>
          </a:p>
          <a:p>
            <a:pPr marL="171450" indent="-171450">
              <a:buFont typeface="Arial" panose="020B0604020202020204" pitchFamily="34" charset="0"/>
              <a:buChar char="•"/>
            </a:pPr>
            <a:r>
              <a:rPr lang="en-US" sz="1400" dirty="0"/>
              <a:t>Make certain that any spills and damp surfaces are wiped clean up and dried right away.</a:t>
            </a:r>
          </a:p>
          <a:p>
            <a:pPr marL="171450" indent="-171450">
              <a:buFont typeface="Arial" panose="020B0604020202020204" pitchFamily="34" charset="0"/>
              <a:buChar char="•"/>
            </a:pPr>
            <a:r>
              <a:rPr lang="en-US" sz="1400" dirty="0"/>
              <a:t>According to Lockyer (2007), Check and preserve carpets on an everyday foundation, making sure that they're firmly connected to the floor.</a:t>
            </a:r>
          </a:p>
          <a:p>
            <a:pPr marL="171450" indent="-171450">
              <a:buFont typeface="Arial" panose="020B0604020202020204" pitchFamily="34" charset="0"/>
              <a:buChar char="•"/>
            </a:pPr>
            <a:r>
              <a:rPr lang="en-US" sz="1400" dirty="0"/>
              <a:t>Encourage employees to cast off any boundaries from the street.</a:t>
            </a:r>
          </a:p>
          <a:p>
            <a:pPr marL="171450" indent="-171450">
              <a:buFont typeface="Arial" panose="020B0604020202020204" pitchFamily="34" charset="0"/>
              <a:buChar char="•"/>
            </a:pPr>
            <a:r>
              <a:rPr lang="en-US" sz="1400" dirty="0"/>
              <a:t>Area non-slip mats in high-humidity places, together with the vicinity of sinks and showers.</a:t>
            </a:r>
          </a:p>
          <a:p>
            <a:endParaRPr lang="en-US" sz="1400" dirty="0"/>
          </a:p>
          <a:p>
            <a:r>
              <a:rPr lang="en-US" sz="1400" b="1" dirty="0"/>
              <a:t>2. Prevention of musculoskeletal disorders through proper lifting techniques</a:t>
            </a:r>
          </a:p>
          <a:p>
            <a:pPr marL="171450" indent="-171450">
              <a:buFont typeface="Arial" panose="020B0604020202020204" pitchFamily="34" charset="0"/>
              <a:buChar char="•"/>
            </a:pPr>
            <a:r>
              <a:rPr lang="en-US" sz="1400" dirty="0"/>
              <a:t>Teach personnel the way to lift effectively via bending on the knees, retaining a direct back, and engaging their leg muscle groups.</a:t>
            </a:r>
          </a:p>
          <a:p>
            <a:pPr marL="171450" indent="-171450">
              <a:buFont typeface="Arial" panose="020B0604020202020204" pitchFamily="34" charset="0"/>
              <a:buChar char="•"/>
            </a:pPr>
            <a:r>
              <a:rPr lang="en-US" sz="1400" dirty="0"/>
              <a:t>According to Morgan (2021), Offer enough lifting units and systems, such as dollies or carts, to help with bulky items.</a:t>
            </a:r>
          </a:p>
          <a:p>
            <a:pPr marL="171450" indent="-171450">
              <a:buFont typeface="Arial" panose="020B0604020202020204" pitchFamily="34" charset="0"/>
              <a:buChar char="•"/>
            </a:pPr>
            <a:r>
              <a:rPr lang="en-US" sz="1400" dirty="0"/>
              <a:t>Urge team contributors who are carrying big gadgets or fixtures to search for assistance.</a:t>
            </a:r>
          </a:p>
          <a:p>
            <a:pPr marL="171450" indent="-171450">
              <a:buFont typeface="Arial" panose="020B0604020202020204" pitchFamily="34" charset="0"/>
              <a:buChar char="•"/>
            </a:pPr>
            <a:r>
              <a:rPr lang="en-US" sz="1400" dirty="0"/>
              <a:t>According to Seal (2015), Encourage common pauses and stretches to avoid muscular weariness.</a:t>
            </a:r>
          </a:p>
          <a:p>
            <a:endParaRPr lang="en-US" sz="1200" dirty="0"/>
          </a:p>
        </p:txBody>
      </p:sp>
    </p:spTree>
    <p:extLst>
      <p:ext uri="{BB962C8B-B14F-4D97-AF65-F5344CB8AC3E}">
        <p14:creationId xmlns:p14="http://schemas.microsoft.com/office/powerpoint/2010/main" val="25056061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C8D88-6B79-48DF-99C7-13C15110C782}"/>
              </a:ext>
            </a:extLst>
          </p:cNvPr>
          <p:cNvSpPr>
            <a:spLocks noGrp="1"/>
          </p:cNvSpPr>
          <p:nvPr>
            <p:ph type="title"/>
          </p:nvPr>
        </p:nvSpPr>
        <p:spPr>
          <a:xfrm>
            <a:off x="1316225" y="0"/>
            <a:ext cx="9905998" cy="1478570"/>
          </a:xfrm>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6086262F-A162-43D7-8A72-8C1E961D9CC1}"/>
              </a:ext>
            </a:extLst>
          </p:cNvPr>
          <p:cNvSpPr>
            <a:spLocks noGrp="1"/>
          </p:cNvSpPr>
          <p:nvPr>
            <p:ph idx="1"/>
          </p:nvPr>
        </p:nvSpPr>
        <p:spPr>
          <a:xfrm>
            <a:off x="1141412" y="1653988"/>
            <a:ext cx="9905999" cy="4137213"/>
          </a:xfrm>
        </p:spPr>
        <p:txBody>
          <a:bodyPr>
            <a:normAutofit fontScale="92500"/>
          </a:bodyPr>
          <a:lstStyle/>
          <a:p>
            <a:r>
              <a:rPr lang="en-US" dirty="0"/>
              <a:t>Our dedication to maintaining the Harlow Hotel clean and secure for each personnel and visitor is what makes our cleaning group a hit. through comprehension and use of the fundamental health and safety protocols delineated in our manual, we can also lessen the likelihood of mishaps and accidents when cleaning rooms. As the incoming supervisor, let me reassure you that Harlow Hotel locations a high-class health and safety and that you will have all of the equipment and assistance you need to properly do your job. You'll have an intensive grasp of the rules and the vital tools to set up a cozy environment by the time this program is over. By running collectively, we can shield everybody’s safety at the Holiday Inn and maintain our standing as an honest and accountable hotel logo.</a:t>
            </a:r>
            <a:endParaRPr lang="en-GB" dirty="0"/>
          </a:p>
        </p:txBody>
      </p:sp>
    </p:spTree>
    <p:extLst>
      <p:ext uri="{BB962C8B-B14F-4D97-AF65-F5344CB8AC3E}">
        <p14:creationId xmlns:p14="http://schemas.microsoft.com/office/powerpoint/2010/main" val="16018928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FCF42-8C4A-42DC-A2DD-A3DA1C363ED0}"/>
              </a:ext>
            </a:extLst>
          </p:cNvPr>
          <p:cNvSpPr>
            <a:spLocks noGrp="1"/>
          </p:cNvSpPr>
          <p:nvPr>
            <p:ph type="title"/>
          </p:nvPr>
        </p:nvSpPr>
        <p:spPr>
          <a:xfrm>
            <a:off x="1302778" y="0"/>
            <a:ext cx="9905998" cy="1478570"/>
          </a:xfrm>
        </p:spPr>
        <p:txBody>
          <a:bodyPr/>
          <a:lstStyle/>
          <a:p>
            <a:r>
              <a:rPr lang="en-US" dirty="0"/>
              <a:t>Reference</a:t>
            </a:r>
            <a:endParaRPr lang="en-GB" dirty="0"/>
          </a:p>
        </p:txBody>
      </p:sp>
      <p:sp>
        <p:nvSpPr>
          <p:cNvPr id="3" name="Content Placeholder 2">
            <a:extLst>
              <a:ext uri="{FF2B5EF4-FFF2-40B4-BE49-F238E27FC236}">
                <a16:creationId xmlns:a16="http://schemas.microsoft.com/office/drawing/2014/main" id="{A525329C-34D1-44A0-A2D5-C272B8E1CCCE}"/>
              </a:ext>
            </a:extLst>
          </p:cNvPr>
          <p:cNvSpPr>
            <a:spLocks noGrp="1"/>
          </p:cNvSpPr>
          <p:nvPr>
            <p:ph idx="1"/>
          </p:nvPr>
        </p:nvSpPr>
        <p:spPr>
          <a:xfrm>
            <a:off x="1143000" y="1116106"/>
            <a:ext cx="9905999" cy="5351929"/>
          </a:xfrm>
        </p:spPr>
        <p:txBody>
          <a:bodyPr>
            <a:normAutofit fontScale="55000" lnSpcReduction="20000"/>
          </a:bodyPr>
          <a:lstStyle/>
          <a:p>
            <a:r>
              <a:rPr lang="en-GB" dirty="0"/>
              <a:t>Buttle, F., Bowie, D., Brookes, M. &amp; </a:t>
            </a:r>
            <a:r>
              <a:rPr lang="en-GB" dirty="0" err="1"/>
              <a:t>Mariussen</a:t>
            </a:r>
            <a:r>
              <a:rPr lang="en-GB" dirty="0"/>
              <a:t>, A. (2016), Hospitality Marketing. Taylor &amp; Francis.</a:t>
            </a:r>
          </a:p>
          <a:p>
            <a:r>
              <a:rPr lang="en-GB" dirty="0" err="1"/>
              <a:t>Chibili</a:t>
            </a:r>
            <a:r>
              <a:rPr lang="en-GB" dirty="0"/>
              <a:t>, M. (2017), Modern Hotel Operations Management. Taylor &amp; Francis.</a:t>
            </a:r>
          </a:p>
          <a:p>
            <a:r>
              <a:rPr lang="en-GB" dirty="0"/>
              <a:t>Cummings, P. R., </a:t>
            </a:r>
            <a:r>
              <a:rPr lang="en-GB" dirty="0" err="1"/>
              <a:t>Kwansa</a:t>
            </a:r>
            <a:r>
              <a:rPr lang="en-GB" dirty="0"/>
              <a:t>, F. A. &amp; Sussman, M. B. (2013), The Role of the Hospitality Industry in the Lives of Individuals and Families. Taylor &amp; Francis.</a:t>
            </a:r>
          </a:p>
          <a:p>
            <a:r>
              <a:rPr lang="en-GB" dirty="0"/>
              <a:t>Fonseca, D. (2016), Hotel Management and Operations. </a:t>
            </a:r>
            <a:r>
              <a:rPr lang="en-GB" dirty="0" err="1"/>
              <a:t>Scitus</a:t>
            </a:r>
            <a:r>
              <a:rPr lang="en-GB" dirty="0"/>
              <a:t> Academics LLC.</a:t>
            </a:r>
          </a:p>
          <a:p>
            <a:r>
              <a:rPr lang="en-US" dirty="0"/>
              <a:t>Gordon-Davis, L. (1998), The Hospitality Industry Handbook on Hygiene and Safety; For South African Students and Practitioners. Juta.</a:t>
            </a:r>
          </a:p>
          <a:p>
            <a:r>
              <a:rPr lang="en-US" dirty="0"/>
              <a:t>Hughes, P. &amp; </a:t>
            </a:r>
            <a:r>
              <a:rPr lang="en-US" dirty="0" err="1"/>
              <a:t>Ferrett</a:t>
            </a:r>
            <a:r>
              <a:rPr lang="en-US" dirty="0"/>
              <a:t>, E. (2009), Introduction to Health and Safety at Work. Elsevier/Butterworth-Heinemann.</a:t>
            </a:r>
            <a:endParaRPr lang="en-GB" dirty="0"/>
          </a:p>
          <a:p>
            <a:r>
              <a:rPr lang="en-GB" dirty="0" err="1"/>
              <a:t>Kupke</a:t>
            </a:r>
            <a:r>
              <a:rPr lang="en-GB" dirty="0"/>
              <a:t>, D. (2013), Work-Life Balance: Challenges and Opportunities for the Hospitality Industry. GRIN Verlag.</a:t>
            </a:r>
          </a:p>
          <a:p>
            <a:r>
              <a:rPr lang="en-GB" dirty="0"/>
              <a:t>Lockyer, T. (2007), The International Hotel Industry; Sustainable Management. Taylor &amp; Francis.</a:t>
            </a:r>
          </a:p>
          <a:p>
            <a:r>
              <a:rPr lang="en-US" dirty="0"/>
              <a:t>Morgan, D., </a:t>
            </a:r>
            <a:r>
              <a:rPr lang="en-US" dirty="0" err="1"/>
              <a:t>Pendergast</a:t>
            </a:r>
            <a:r>
              <a:rPr lang="en-US" dirty="0"/>
              <a:t>, D., Wilks, J. &amp; Leggat, P. A. (2021), Tourist Health, Safety and Wellbeing in the New Normal. Springer Nature Singapore.</a:t>
            </a:r>
          </a:p>
          <a:p>
            <a:r>
              <a:rPr lang="en-US" dirty="0" err="1"/>
              <a:t>Noroozi</a:t>
            </a:r>
            <a:r>
              <a:rPr lang="en-US" dirty="0"/>
              <a:t>, E. &amp; </a:t>
            </a:r>
            <a:r>
              <a:rPr lang="en-US" dirty="0" err="1"/>
              <a:t>Taherian</a:t>
            </a:r>
            <a:r>
              <a:rPr lang="en-US" dirty="0"/>
              <a:t>, A. R. (2023), Occupational Health and Safety in the Food and Beverage Industry. CRC Press.</a:t>
            </a:r>
          </a:p>
          <a:p>
            <a:r>
              <a:rPr lang="en-GB" dirty="0"/>
              <a:t>Reynolds, D. R., Rahman, I. &amp; Barrows, C. W. (2021), Introduction to Hospitality Management. Wiley.</a:t>
            </a:r>
          </a:p>
          <a:p>
            <a:r>
              <a:rPr lang="en-US" dirty="0"/>
              <a:t>SANDUA, D. (2023), HOW TO CREATE A SUCCESSFUL RURAL HOTEL. Amazon Digital Services LLC – </a:t>
            </a:r>
            <a:r>
              <a:rPr lang="en-US" dirty="0" err="1"/>
              <a:t>Kdp</a:t>
            </a:r>
            <a:r>
              <a:rPr lang="en-US" dirty="0"/>
              <a:t>.</a:t>
            </a:r>
          </a:p>
          <a:p>
            <a:r>
              <a:rPr lang="en-GB" dirty="0"/>
              <a:t>Seal, P. P. (2015), How to Succeed in Hotel Management Job Interviews. </a:t>
            </a:r>
            <a:r>
              <a:rPr lang="en-GB" dirty="0" err="1"/>
              <a:t>Jaico</a:t>
            </a:r>
            <a:r>
              <a:rPr lang="en-GB" dirty="0"/>
              <a:t> Publishing House.</a:t>
            </a:r>
          </a:p>
          <a:p>
            <a:r>
              <a:rPr lang="en-GB" dirty="0"/>
              <a:t>Rutherford, D. G. (2002), Hotel Management and Operations, Website. Wiley.</a:t>
            </a:r>
          </a:p>
          <a:p>
            <a:r>
              <a:rPr lang="en-GB" dirty="0"/>
              <a:t>Upchurch, R. S. &amp; Lashley, C. (2006), Timeshare Resort Operations; A Guide to Management Practice. Elsevier Butterworth-Heinemann.</a:t>
            </a:r>
          </a:p>
          <a:p>
            <a:endParaRPr lang="en-GB" dirty="0"/>
          </a:p>
        </p:txBody>
      </p:sp>
    </p:spTree>
    <p:extLst>
      <p:ext uri="{BB962C8B-B14F-4D97-AF65-F5344CB8AC3E}">
        <p14:creationId xmlns:p14="http://schemas.microsoft.com/office/powerpoint/2010/main" val="31233530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docProps/app.xml><?xml version="1.0" encoding="utf-8"?>
<Properties xmlns="http://schemas.openxmlformats.org/officeDocument/2006/extended-properties" xmlns:vt="http://schemas.openxmlformats.org/officeDocument/2006/docPropsVTypes">
  <Template>TM04033919[[fn=Circuit]]</Template>
  <TotalTime>1215</TotalTime>
  <Words>3141</Words>
  <Application>Microsoft Macintosh PowerPoint</Application>
  <PresentationFormat>Widescreen</PresentationFormat>
  <Paragraphs>120</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Circuit</vt:lpstr>
      <vt:lpstr>BMIH4006 Hotel Placement – Operating Hotel Facilities</vt:lpstr>
      <vt:lpstr>Introduction</vt:lpstr>
      <vt:lpstr>Overview of the Health and Safety Guide</vt:lpstr>
      <vt:lpstr>Potential Risks and Best Practices</vt:lpstr>
      <vt:lpstr>Necessary Precautions</vt:lpstr>
      <vt:lpstr>Step-by-Step Cleaning Procedure</vt:lpstr>
      <vt:lpstr>Essential Equipment and Tools</vt:lpstr>
      <vt:lpstr>Hazards Specific to Room Cleaning</vt:lpstr>
      <vt:lpstr>Conclusion</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Marina Viktorova Boeva (2246384)</cp:lastModifiedBy>
  <cp:revision>4</cp:revision>
  <dcterms:created xsi:type="dcterms:W3CDTF">2024-02-01T11:32:53Z</dcterms:created>
  <dcterms:modified xsi:type="dcterms:W3CDTF">2024-02-03T15:23:54Z</dcterms:modified>
</cp:coreProperties>
</file>