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71" r:id="rId1"/>
  </p:sldMasterIdLst>
  <p:notesMasterIdLst>
    <p:notesMasterId r:id="rId15"/>
  </p:notesMasterIdLst>
  <p:sldIdLst>
    <p:sldId id="256" r:id="rId2"/>
    <p:sldId id="257" r:id="rId3"/>
    <p:sldId id="259" r:id="rId4"/>
    <p:sldId id="260" r:id="rId5"/>
    <p:sldId id="261" r:id="rId6"/>
    <p:sldId id="270" r:id="rId7"/>
    <p:sldId id="262" r:id="rId8"/>
    <p:sldId id="263" r:id="rId9"/>
    <p:sldId id="264" r:id="rId10"/>
    <p:sldId id="265" r:id="rId11"/>
    <p:sldId id="266" r:id="rId12"/>
    <p:sldId id="269" r:id="rId13"/>
    <p:sldId id="268"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78967" autoAdjust="0"/>
  </p:normalViewPr>
  <p:slideViewPr>
    <p:cSldViewPr snapToGrid="0">
      <p:cViewPr varScale="1">
        <p:scale>
          <a:sx n="60" d="100"/>
          <a:sy n="60" d="100"/>
        </p:scale>
        <p:origin x="908"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7059118-D2E8-420B-8B41-0AB73784881C}" type="datetimeFigureOut">
              <a:rPr lang="en-IN" smtClean="0"/>
              <a:t>09-08-2023</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DAB5B64-0B25-48CD-BE6D-D8B760AFED80}" type="slidenum">
              <a:rPr lang="en-IN" smtClean="0"/>
              <a:t>‹#›</a:t>
            </a:fld>
            <a:endParaRPr lang="en-IN"/>
          </a:p>
        </p:txBody>
      </p:sp>
    </p:spTree>
    <p:extLst>
      <p:ext uri="{BB962C8B-B14F-4D97-AF65-F5344CB8AC3E}">
        <p14:creationId xmlns:p14="http://schemas.microsoft.com/office/powerpoint/2010/main" val="7072316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10"/>
          </p:nvPr>
        </p:nvSpPr>
        <p:spPr/>
        <p:txBody>
          <a:bodyPr/>
          <a:lstStyle/>
          <a:p>
            <a:fld id="{3DAB5B64-0B25-48CD-BE6D-D8B760AFED80}" type="slidenum">
              <a:rPr lang="en-IN" smtClean="0"/>
              <a:t>3</a:t>
            </a:fld>
            <a:endParaRPr lang="en-IN"/>
          </a:p>
        </p:txBody>
      </p:sp>
    </p:spTree>
    <p:extLst>
      <p:ext uri="{BB962C8B-B14F-4D97-AF65-F5344CB8AC3E}">
        <p14:creationId xmlns:p14="http://schemas.microsoft.com/office/powerpoint/2010/main" val="13358545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10"/>
          </p:nvPr>
        </p:nvSpPr>
        <p:spPr/>
        <p:txBody>
          <a:bodyPr/>
          <a:lstStyle/>
          <a:p>
            <a:fld id="{3DAB5B64-0B25-48CD-BE6D-D8B760AFED80}" type="slidenum">
              <a:rPr lang="en-IN" smtClean="0"/>
              <a:t>4</a:t>
            </a:fld>
            <a:endParaRPr lang="en-IN"/>
          </a:p>
        </p:txBody>
      </p:sp>
    </p:spTree>
    <p:extLst>
      <p:ext uri="{BB962C8B-B14F-4D97-AF65-F5344CB8AC3E}">
        <p14:creationId xmlns:p14="http://schemas.microsoft.com/office/powerpoint/2010/main" val="12615536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 </a:t>
            </a:r>
            <a:endParaRPr lang="en-IN" dirty="0"/>
          </a:p>
        </p:txBody>
      </p:sp>
      <p:sp>
        <p:nvSpPr>
          <p:cNvPr id="4" name="Slide Number Placeholder 3"/>
          <p:cNvSpPr>
            <a:spLocks noGrp="1"/>
          </p:cNvSpPr>
          <p:nvPr>
            <p:ph type="sldNum" sz="quarter" idx="10"/>
          </p:nvPr>
        </p:nvSpPr>
        <p:spPr/>
        <p:txBody>
          <a:bodyPr/>
          <a:lstStyle/>
          <a:p>
            <a:fld id="{3DAB5B64-0B25-48CD-BE6D-D8B760AFED80}" type="slidenum">
              <a:rPr lang="en-IN" smtClean="0"/>
              <a:t>5</a:t>
            </a:fld>
            <a:endParaRPr lang="en-IN"/>
          </a:p>
        </p:txBody>
      </p:sp>
    </p:spTree>
    <p:extLst>
      <p:ext uri="{BB962C8B-B14F-4D97-AF65-F5344CB8AC3E}">
        <p14:creationId xmlns:p14="http://schemas.microsoft.com/office/powerpoint/2010/main" val="24232106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10"/>
          </p:nvPr>
        </p:nvSpPr>
        <p:spPr/>
        <p:txBody>
          <a:bodyPr/>
          <a:lstStyle/>
          <a:p>
            <a:fld id="{3DAB5B64-0B25-48CD-BE6D-D8B760AFED80}" type="slidenum">
              <a:rPr lang="en-IN" smtClean="0"/>
              <a:t>7</a:t>
            </a:fld>
            <a:endParaRPr lang="en-IN"/>
          </a:p>
        </p:txBody>
      </p:sp>
    </p:spTree>
    <p:extLst>
      <p:ext uri="{BB962C8B-B14F-4D97-AF65-F5344CB8AC3E}">
        <p14:creationId xmlns:p14="http://schemas.microsoft.com/office/powerpoint/2010/main" val="27305090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 </a:t>
            </a:r>
            <a:endParaRPr lang="en-IN" dirty="0"/>
          </a:p>
        </p:txBody>
      </p:sp>
      <p:sp>
        <p:nvSpPr>
          <p:cNvPr id="4" name="Slide Number Placeholder 3"/>
          <p:cNvSpPr>
            <a:spLocks noGrp="1"/>
          </p:cNvSpPr>
          <p:nvPr>
            <p:ph type="sldNum" sz="quarter" idx="10"/>
          </p:nvPr>
        </p:nvSpPr>
        <p:spPr/>
        <p:txBody>
          <a:bodyPr/>
          <a:lstStyle/>
          <a:p>
            <a:fld id="{3DAB5B64-0B25-48CD-BE6D-D8B760AFED80}" type="slidenum">
              <a:rPr lang="en-IN" smtClean="0"/>
              <a:t>8</a:t>
            </a:fld>
            <a:endParaRPr lang="en-IN"/>
          </a:p>
        </p:txBody>
      </p:sp>
    </p:spTree>
    <p:extLst>
      <p:ext uri="{BB962C8B-B14F-4D97-AF65-F5344CB8AC3E}">
        <p14:creationId xmlns:p14="http://schemas.microsoft.com/office/powerpoint/2010/main" val="10181686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10"/>
          </p:nvPr>
        </p:nvSpPr>
        <p:spPr/>
        <p:txBody>
          <a:bodyPr/>
          <a:lstStyle/>
          <a:p>
            <a:fld id="{3DAB5B64-0B25-48CD-BE6D-D8B760AFED80}" type="slidenum">
              <a:rPr lang="en-IN" smtClean="0"/>
              <a:t>9</a:t>
            </a:fld>
            <a:endParaRPr lang="en-IN"/>
          </a:p>
        </p:txBody>
      </p:sp>
    </p:spTree>
    <p:extLst>
      <p:ext uri="{BB962C8B-B14F-4D97-AF65-F5344CB8AC3E}">
        <p14:creationId xmlns:p14="http://schemas.microsoft.com/office/powerpoint/2010/main" val="222157418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DAB5B64-0B25-48CD-BE6D-D8B760AFED80}" type="slidenum">
              <a:rPr lang="en-IN" smtClean="0"/>
              <a:t>10</a:t>
            </a:fld>
            <a:endParaRPr lang="en-IN"/>
          </a:p>
        </p:txBody>
      </p:sp>
    </p:spTree>
    <p:extLst>
      <p:ext uri="{BB962C8B-B14F-4D97-AF65-F5344CB8AC3E}">
        <p14:creationId xmlns:p14="http://schemas.microsoft.com/office/powerpoint/2010/main" val="85871548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10"/>
          </p:nvPr>
        </p:nvSpPr>
        <p:spPr/>
        <p:txBody>
          <a:bodyPr/>
          <a:lstStyle/>
          <a:p>
            <a:fld id="{3DAB5B64-0B25-48CD-BE6D-D8B760AFED80}" type="slidenum">
              <a:rPr lang="en-IN" smtClean="0"/>
              <a:t>11</a:t>
            </a:fld>
            <a:endParaRPr lang="en-IN"/>
          </a:p>
        </p:txBody>
      </p:sp>
    </p:spTree>
    <p:extLst>
      <p:ext uri="{BB962C8B-B14F-4D97-AF65-F5344CB8AC3E}">
        <p14:creationId xmlns:p14="http://schemas.microsoft.com/office/powerpoint/2010/main" val="245543889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10"/>
          </p:nvPr>
        </p:nvSpPr>
        <p:spPr/>
        <p:txBody>
          <a:bodyPr/>
          <a:lstStyle/>
          <a:p>
            <a:fld id="{3DAB5B64-0B25-48CD-BE6D-D8B760AFED80}" type="slidenum">
              <a:rPr lang="en-IN" smtClean="0"/>
              <a:t>13</a:t>
            </a:fld>
            <a:endParaRPr lang="en-IN"/>
          </a:p>
        </p:txBody>
      </p:sp>
    </p:spTree>
    <p:extLst>
      <p:ext uri="{BB962C8B-B14F-4D97-AF65-F5344CB8AC3E}">
        <p14:creationId xmlns:p14="http://schemas.microsoft.com/office/powerpoint/2010/main" val="17473998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smtClean="0"/>
              <a:t>8/9/2023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34840097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smtClean="0"/>
              <a:t>8/9/2023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34804433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smtClean="0"/>
              <a:t>8/9/2023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20711144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796027F-7875-4030-9381-8BD8C4F21935}" type="datetimeFigureOut">
              <a:rPr lang="en-US" smtClean="0"/>
              <a:t>8/9/2023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2866616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796027F-7875-4030-9381-8BD8C4F21935}" type="datetimeFigureOut">
              <a:rPr lang="en-US" smtClean="0"/>
              <a:t>8/9/2023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34484746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4509A250-FF31-4206-8172-F9D3106AACB1}" type="datetimeFigureOut">
              <a:rPr lang="en-US" smtClean="0"/>
              <a:t>8/9/2023</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39897709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smtClean="0"/>
              <a:t>8/9/2023</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19490578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3"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5" y="3129280"/>
            <a:ext cx="3401062"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smtClean="0"/>
              <a:t>8/9/2023</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14246335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smtClean="0"/>
              <a:t>8/9/2023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865348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799"/>
            <a:ext cx="8825658" cy="3640667"/>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smtClean="0"/>
              <a:t>8/9/2023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19655018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smtClean="0"/>
              <a:t>8/9/2023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359780037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0" y="1447800"/>
            <a:ext cx="7999315" cy="2323374"/>
          </a:xfrm>
        </p:spPr>
        <p:txBody>
          <a:bodyPr/>
          <a:lstStyle>
            <a:lvl1pPr>
              <a:defRPr sz="4800"/>
            </a:lvl1pPr>
          </a:lstStyle>
          <a:p>
            <a:r>
              <a:rPr lang="en-US"/>
              <a:t>Click to edit Master title style</a:t>
            </a:r>
            <a:endParaRPr lang="en-US" dirty="0"/>
          </a:p>
        </p:txBody>
      </p:sp>
      <p:sp>
        <p:nvSpPr>
          <p:cNvPr id="14" name="Text Placeholder 3"/>
          <p:cNvSpPr>
            <a:spLocks noGrp="1"/>
          </p:cNvSpPr>
          <p:nvPr>
            <p:ph type="body" sz="half" idx="13"/>
          </p:nvPr>
        </p:nvSpPr>
        <p:spPr>
          <a:xfrm>
            <a:off x="1930400" y="3771174"/>
            <a:ext cx="7279649" cy="342174"/>
          </a:xfrm>
        </p:spPr>
        <p:txBody>
          <a:bodyPr anchor="t">
            <a:normAutofit/>
          </a:bodyPr>
          <a:lstStyle>
            <a:lvl1pPr marL="0" indent="0">
              <a:buNone/>
              <a:defRPr lang="en-US" sz="1400" b="0" i="0" kern="1200" cap="small" dirty="0">
                <a:solidFill>
                  <a:schemeClr val="accent1">
                    <a:lumMod val="60000"/>
                    <a:lumOff val="4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AAD347D-5ACD-4C99-B74B-A9C85AD731AF}" type="datetimeFigureOut">
              <a:rPr lang="en-US" smtClean="0"/>
              <a:t>8/9/2023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p>
            <a:pPr algn="r"/>
            <a:r>
              <a:rPr lang="en-US" sz="12200" b="0" i="0" dirty="0">
                <a:solidFill>
                  <a:schemeClr val="accent1">
                    <a:lumMod val="60000"/>
                    <a:lumOff val="40000"/>
                  </a:schemeClr>
                </a:solidFill>
                <a:latin typeface="Arial"/>
                <a:ea typeface="+mj-ea"/>
                <a:cs typeface="+mj-cs"/>
              </a:rPr>
              <a:t>“</a:t>
            </a:r>
          </a:p>
        </p:txBody>
      </p:sp>
      <p:sp>
        <p:nvSpPr>
          <p:cNvPr id="11" name="TextBox 10"/>
          <p:cNvSpPr txBox="1"/>
          <p:nvPr/>
        </p:nvSpPr>
        <p:spPr>
          <a:xfrm>
            <a:off x="9330490" y="2613787"/>
            <a:ext cx="801912" cy="1969770"/>
          </a:xfrm>
          <a:prstGeom prst="rect">
            <a:avLst/>
          </a:prstGeom>
          <a:noFill/>
        </p:spPr>
        <p:txBody>
          <a:bodyPr wrap="square" rtlCol="0">
            <a:spAutoFit/>
          </a:bodyPr>
          <a:lstStyle/>
          <a:p>
            <a:pPr algn="r"/>
            <a:r>
              <a:rPr lang="en-US" sz="12200" b="0" i="0" dirty="0">
                <a:solidFill>
                  <a:schemeClr val="accent1">
                    <a:lumMod val="60000"/>
                    <a:lumOff val="40000"/>
                  </a:schemeClr>
                </a:solidFill>
                <a:latin typeface="Arial"/>
                <a:ea typeface="+mj-ea"/>
                <a:cs typeface="+mj-cs"/>
              </a:rPr>
              <a:t>”</a:t>
            </a:r>
          </a:p>
        </p:txBody>
      </p:sp>
    </p:spTree>
    <p:extLst>
      <p:ext uri="{BB962C8B-B14F-4D97-AF65-F5344CB8AC3E}">
        <p14:creationId xmlns:p14="http://schemas.microsoft.com/office/powerpoint/2010/main" val="2363530032"/>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59"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smtClean="0"/>
              <a:t>8/9/2023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4512572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smtClean="0"/>
              <a:t>8/9/2023</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375434092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smtClean="0"/>
              <a:t>8/9/2023</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274711030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smtClean="0"/>
              <a:t>8/9/2023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283926980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smtClean="0"/>
              <a:t>8/9/2023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11146065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44"/>
          <a:stretch/>
        </p:blipFill>
        <p:spPr>
          <a:xfrm>
            <a:off x="0" y="2669685"/>
            <a:ext cx="4035669"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smtClean="0"/>
              <a:t>8/9/2023</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smtClean="0"/>
              <a:t>‹#›</a:t>
            </a:fld>
            <a:endParaRPr lang="en-US" dirty="0"/>
          </a:p>
        </p:txBody>
      </p:sp>
    </p:spTree>
    <p:extLst>
      <p:ext uri="{BB962C8B-B14F-4D97-AF65-F5344CB8AC3E}">
        <p14:creationId xmlns:p14="http://schemas.microsoft.com/office/powerpoint/2010/main" val="881525948"/>
      </p:ext>
    </p:extLst>
  </p:cSld>
  <p:clrMap bg1="dk1" tx1="lt1" bg2="dk2" tx2="lt2" accent1="accent1" accent2="accent2" accent3="accent3" accent4="accent4" accent5="accent5" accent6="accent6" hlink="hlink" folHlink="folHlink"/>
  <p:sldLayoutIdLst>
    <p:sldLayoutId id="2147483672" r:id="rId1"/>
    <p:sldLayoutId id="2147483673" r:id="rId2"/>
    <p:sldLayoutId id="2147483674" r:id="rId3"/>
    <p:sldLayoutId id="2147483675" r:id="rId4"/>
    <p:sldLayoutId id="2147483676" r:id="rId5"/>
    <p:sldLayoutId id="2147483677" r:id="rId6"/>
    <p:sldLayoutId id="2147483678" r:id="rId7"/>
    <p:sldLayoutId id="2147483679" r:id="rId8"/>
    <p:sldLayoutId id="2147483680" r:id="rId9"/>
    <p:sldLayoutId id="2147483681" r:id="rId10"/>
    <p:sldLayoutId id="2147483682" r:id="rId11"/>
    <p:sldLayoutId id="2147483683" r:id="rId12"/>
    <p:sldLayoutId id="2147483684" r:id="rId13"/>
    <p:sldLayoutId id="2147483685" r:id="rId14"/>
    <p:sldLayoutId id="2147483686" r:id="rId15"/>
    <p:sldLayoutId id="2147483687" r:id="rId16"/>
    <p:sldLayoutId id="2147483688"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pPr algn="ctr"/>
            <a:r>
              <a:rPr lang="en-IN" sz="3200" b="1" i="1" dirty="0">
                <a:latin typeface="Times New Roman" panose="02020603050405020304" pitchFamily="18" charset="0"/>
                <a:cs typeface="Times New Roman" panose="02020603050405020304" pitchFamily="18" charset="0"/>
              </a:rPr>
              <a:t>DEVELOPING INNOVATION AND CREATIVITY FOR BUSINESS ADVANTAGE (BMSW6102_LON)                                               LECTURER: CHARLES NWAOGWUGWU   STUDENT: Petranka Nacheva ID: 2030728   Date</a:t>
            </a:r>
            <a:r>
              <a:rPr lang="en-IN" sz="3200" b="1" i="1">
                <a:latin typeface="Times New Roman" panose="02020603050405020304" pitchFamily="18" charset="0"/>
                <a:cs typeface="Times New Roman" panose="02020603050405020304" pitchFamily="18" charset="0"/>
              </a:rPr>
              <a:t>:10/08/2023</a:t>
            </a:r>
            <a:endParaRPr lang="en-IN" sz="3200" b="1" i="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6553485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Table of Content</a:t>
            </a:r>
            <a:endParaRPr lang="en-IN"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104293" y="1260653"/>
            <a:ext cx="8946541" cy="4658138"/>
          </a:xfrm>
        </p:spPr>
        <p:txBody>
          <a:bodyPr>
            <a:normAutofit lnSpcReduction="10000"/>
          </a:bodyPr>
          <a:lstStyle/>
          <a:p>
            <a:pPr marL="0" indent="0" algn="just">
              <a:buNone/>
            </a:pPr>
            <a:endParaRPr lang="en-US" dirty="0">
              <a:latin typeface="Times New Roman" panose="02020603050405020304" pitchFamily="18" charset="0"/>
              <a:cs typeface="Times New Roman" panose="02020603050405020304" pitchFamily="18" charset="0"/>
            </a:endParaRPr>
          </a:p>
          <a:p>
            <a:pPr algn="just"/>
            <a:r>
              <a:rPr lang="en-US" dirty="0">
                <a:latin typeface="Times New Roman" panose="02020603050405020304" pitchFamily="18" charset="0"/>
                <a:cs typeface="Times New Roman" panose="02020603050405020304" pitchFamily="18" charset="0"/>
              </a:rPr>
              <a:t>The market gap or problem and proposed solution</a:t>
            </a:r>
          </a:p>
          <a:p>
            <a:pPr algn="just"/>
            <a:r>
              <a:rPr lang="en-US" dirty="0">
                <a:latin typeface="Times New Roman" panose="02020603050405020304" pitchFamily="18" charset="0"/>
                <a:cs typeface="Times New Roman" panose="02020603050405020304" pitchFamily="18" charset="0"/>
              </a:rPr>
              <a:t> Highlights of the market and competitive analysis</a:t>
            </a:r>
          </a:p>
          <a:p>
            <a:pPr algn="just"/>
            <a:r>
              <a:rPr lang="en-US" dirty="0">
                <a:latin typeface="Times New Roman" panose="02020603050405020304" pitchFamily="18" charset="0"/>
                <a:cs typeface="Times New Roman" panose="02020603050405020304" pitchFamily="18" charset="0"/>
              </a:rPr>
              <a:t> Summary business (product/service) concept and model</a:t>
            </a:r>
          </a:p>
          <a:p>
            <a:pPr algn="just"/>
            <a:r>
              <a:rPr lang="en-US" dirty="0">
                <a:latin typeface="Times New Roman" panose="02020603050405020304" pitchFamily="18" charset="0"/>
                <a:cs typeface="Times New Roman" panose="02020603050405020304" pitchFamily="18" charset="0"/>
              </a:rPr>
              <a:t> E-commerce </a:t>
            </a:r>
          </a:p>
          <a:p>
            <a:pPr algn="just"/>
            <a:r>
              <a:rPr lang="en-US" dirty="0">
                <a:latin typeface="Times New Roman" panose="02020603050405020304" pitchFamily="18" charset="0"/>
                <a:cs typeface="Times New Roman" panose="02020603050405020304" pitchFamily="18" charset="0"/>
              </a:rPr>
              <a:t> Competition and Differentiation strategy </a:t>
            </a:r>
          </a:p>
          <a:p>
            <a:pPr algn="just"/>
            <a:r>
              <a:rPr lang="en-US" dirty="0">
                <a:latin typeface="Times New Roman" panose="02020603050405020304" pitchFamily="18" charset="0"/>
                <a:cs typeface="Times New Roman" panose="02020603050405020304" pitchFamily="18" charset="0"/>
              </a:rPr>
              <a:t>Marketing Strategy</a:t>
            </a:r>
          </a:p>
          <a:p>
            <a:pPr algn="just"/>
            <a:r>
              <a:rPr lang="en-US" dirty="0">
                <a:latin typeface="Times New Roman" panose="02020603050405020304" pitchFamily="18" charset="0"/>
                <a:cs typeface="Times New Roman" panose="02020603050405020304" pitchFamily="18" charset="0"/>
              </a:rPr>
              <a:t> Privacy and Data protection </a:t>
            </a:r>
          </a:p>
          <a:p>
            <a:pPr algn="just"/>
            <a:r>
              <a:rPr lang="en-US" dirty="0">
                <a:latin typeface="Times New Roman" panose="02020603050405020304" pitchFamily="18" charset="0"/>
                <a:cs typeface="Times New Roman" panose="02020603050405020304" pitchFamily="18" charset="0"/>
              </a:rPr>
              <a:t> Reflection/Lesson Learnt</a:t>
            </a:r>
          </a:p>
          <a:p>
            <a:pPr algn="just"/>
            <a:r>
              <a:rPr lang="en-US" dirty="0">
                <a:latin typeface="Times New Roman" panose="02020603050405020304" pitchFamily="18" charset="0"/>
                <a:cs typeface="Times New Roman" panose="02020603050405020304" pitchFamily="18" charset="0"/>
              </a:rPr>
              <a:t>Conclusion</a:t>
            </a:r>
          </a:p>
          <a:p>
            <a:pPr algn="just"/>
            <a:r>
              <a:rPr lang="en-US" dirty="0">
                <a:latin typeface="Times New Roman" panose="02020603050405020304" pitchFamily="18" charset="0"/>
                <a:cs typeface="Times New Roman" panose="02020603050405020304" pitchFamily="18" charset="0"/>
              </a:rPr>
              <a:t>References</a:t>
            </a:r>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378438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Market gap or problem </a:t>
            </a:r>
            <a:endParaRPr lang="en-IN"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103312" y="2052918"/>
            <a:ext cx="9412287" cy="4195481"/>
          </a:xfrm>
        </p:spPr>
        <p:txBody>
          <a:bodyPr/>
          <a:lstStyle/>
          <a:p>
            <a:pPr algn="just"/>
            <a:r>
              <a:rPr lang="en-US" dirty="0">
                <a:latin typeface="Times New Roman" panose="02020603050405020304" pitchFamily="18" charset="0"/>
                <a:cs typeface="Times New Roman" panose="02020603050405020304" pitchFamily="18" charset="0"/>
              </a:rPr>
              <a:t>In the current time people require best fabric so that they are able to use it for long time. Regular washing of clothes causes problems and the fabric also get depleted. </a:t>
            </a:r>
          </a:p>
          <a:p>
            <a:pPr algn="just"/>
            <a:r>
              <a:rPr lang="en-US" dirty="0">
                <a:latin typeface="Times New Roman" panose="02020603050405020304" pitchFamily="18" charset="0"/>
                <a:cs typeface="Times New Roman" panose="02020603050405020304" pitchFamily="18" charset="0"/>
              </a:rPr>
              <a:t>Customers are not able to wear same clothes for more time due to the fabric problem. </a:t>
            </a:r>
          </a:p>
          <a:p>
            <a:pPr algn="just"/>
            <a:r>
              <a:rPr lang="en-US" dirty="0">
                <a:latin typeface="Times New Roman" panose="02020603050405020304" pitchFamily="18" charset="0"/>
                <a:cs typeface="Times New Roman" panose="02020603050405020304" pitchFamily="18" charset="0"/>
              </a:rPr>
              <a:t>In order to solve this problem “No dirt” provides solution and provides dirt resistant fabric to their customers. The products will be more durable and can be used by customers for more time. </a:t>
            </a:r>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1572994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Highlights of market and competitive analysis</a:t>
            </a:r>
            <a:endParaRPr lang="en-IN"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103313" y="2052918"/>
            <a:ext cx="6110288" cy="4195481"/>
          </a:xfrm>
        </p:spPr>
        <p:txBody>
          <a:bodyPr>
            <a:normAutofit fontScale="92500" lnSpcReduction="20000"/>
          </a:bodyPr>
          <a:lstStyle/>
          <a:p>
            <a:pPr algn="just"/>
            <a:r>
              <a:rPr lang="en-US" dirty="0">
                <a:latin typeface="Times New Roman" panose="02020603050405020304" pitchFamily="18" charset="0"/>
                <a:cs typeface="Times New Roman" panose="02020603050405020304" pitchFamily="18" charset="0"/>
              </a:rPr>
              <a:t>There is a small market captured by this type of business. It is the initial phase of dirt-proof businesses and due to this reason, they need to spend a good amount on marketing and working on enhancing their market share.</a:t>
            </a:r>
          </a:p>
          <a:p>
            <a:pPr algn="just"/>
            <a:r>
              <a:rPr lang="en-US" dirty="0">
                <a:latin typeface="Times New Roman" panose="02020603050405020304" pitchFamily="18" charset="0"/>
                <a:cs typeface="Times New Roman" panose="02020603050405020304" pitchFamily="18" charset="0"/>
              </a:rPr>
              <a:t> The use of both online and offline channels will help the new business to establish a position. There is a need to analyze the competitive analysis in order to provide the best to all customers. </a:t>
            </a:r>
          </a:p>
          <a:p>
            <a:pPr algn="just"/>
            <a:r>
              <a:rPr lang="en-US" dirty="0">
                <a:latin typeface="Times New Roman" panose="02020603050405020304" pitchFamily="18" charset="0"/>
                <a:cs typeface="Times New Roman" panose="02020603050405020304" pitchFamily="18" charset="0"/>
              </a:rPr>
              <a:t>The other stain-proof businesses are also there in market of UK but they have high prices. “No Dirt” business serves the required needs and wants of customers at affordable rates.</a:t>
            </a:r>
          </a:p>
          <a:p>
            <a:pPr algn="just"/>
            <a:r>
              <a:rPr lang="en-US" dirty="0">
                <a:latin typeface="Times New Roman" panose="02020603050405020304" pitchFamily="18" charset="0"/>
                <a:cs typeface="Times New Roman" panose="02020603050405020304" pitchFamily="18" charset="0"/>
              </a:rPr>
              <a:t>“No Dirt” business serves the required needs and wants of customers at affordable rates. It become important to provide better services to all the customers in order to gain lead over others (</a:t>
            </a:r>
            <a:r>
              <a:rPr lang="en-US" dirty="0" err="1">
                <a:latin typeface="Times New Roman" panose="02020603050405020304" pitchFamily="18" charset="0"/>
                <a:cs typeface="Times New Roman" panose="02020603050405020304" pitchFamily="18" charset="0"/>
              </a:rPr>
              <a:t>Kliestik</a:t>
            </a:r>
            <a:r>
              <a:rPr lang="en-US" dirty="0">
                <a:latin typeface="Times New Roman" panose="02020603050405020304" pitchFamily="18" charset="0"/>
                <a:cs typeface="Times New Roman" panose="02020603050405020304" pitchFamily="18" charset="0"/>
              </a:rPr>
              <a:t> and </a:t>
            </a:r>
            <a:r>
              <a:rPr lang="en-US" dirty="0" err="1">
                <a:latin typeface="Times New Roman" panose="02020603050405020304" pitchFamily="18" charset="0"/>
                <a:cs typeface="Times New Roman" panose="02020603050405020304" pitchFamily="18" charset="0"/>
              </a:rPr>
              <a:t>et,al</a:t>
            </a:r>
            <a:r>
              <a:rPr lang="en-US" dirty="0">
                <a:latin typeface="Times New Roman" panose="02020603050405020304" pitchFamily="18" charset="0"/>
                <a:cs typeface="Times New Roman" panose="02020603050405020304" pitchFamily="18" charset="0"/>
              </a:rPr>
              <a:t>,. 2020).</a:t>
            </a:r>
            <a:endParaRPr lang="en-IN"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7496597" y="2201333"/>
            <a:ext cx="4253020" cy="3195108"/>
          </a:xfrm>
          <a:prstGeom prst="rect">
            <a:avLst/>
          </a:prstGeom>
        </p:spPr>
      </p:pic>
    </p:spTree>
    <p:extLst>
      <p:ext uri="{BB962C8B-B14F-4D97-AF65-F5344CB8AC3E}">
        <p14:creationId xmlns:p14="http://schemas.microsoft.com/office/powerpoint/2010/main" val="3395823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Summary business</a:t>
            </a:r>
            <a:endParaRPr lang="en-IN"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103313" y="2052918"/>
            <a:ext cx="9175220" cy="4195481"/>
          </a:xfrm>
        </p:spPr>
        <p:txBody>
          <a:bodyPr>
            <a:normAutofit/>
          </a:bodyPr>
          <a:lstStyle/>
          <a:p>
            <a:pPr algn="just"/>
            <a:r>
              <a:rPr lang="en-US" dirty="0">
                <a:latin typeface="Times New Roman" panose="02020603050405020304" pitchFamily="18" charset="0"/>
                <a:cs typeface="Times New Roman" panose="02020603050405020304" pitchFamily="18" charset="0"/>
              </a:rPr>
              <a:t>No dirt business venture serves their dirt proof products around the market of UK. Their aim is to provide such clothes that can be used for long tine duration. They have made improvement in the product fabric and use high quality clothes and have provided dirt resistant clothes. </a:t>
            </a:r>
          </a:p>
          <a:p>
            <a:pPr algn="just"/>
            <a:r>
              <a:rPr lang="en-US" dirty="0">
                <a:latin typeface="Times New Roman" panose="02020603050405020304" pitchFamily="18" charset="0"/>
                <a:cs typeface="Times New Roman" panose="02020603050405020304" pitchFamily="18" charset="0"/>
              </a:rPr>
              <a:t>The innovation is key to success and due to this reason they provide best quality products that can be maintained by customers. Also the use of effective marketing tools and techniques made them achieve success. </a:t>
            </a:r>
          </a:p>
          <a:p>
            <a:pPr algn="just"/>
            <a:r>
              <a:rPr lang="en-US" dirty="0">
                <a:latin typeface="Times New Roman" panose="02020603050405020304" pitchFamily="18" charset="0"/>
                <a:cs typeface="Times New Roman" panose="02020603050405020304" pitchFamily="18" charset="0"/>
              </a:rPr>
              <a:t>They maintain relationships with customers so that they are able to satisfy the requirements of customers and make them aware about their products.</a:t>
            </a:r>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3794641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DFCF2F-DE89-FA85-EEE5-777B28579177}"/>
              </a:ext>
            </a:extLst>
          </p:cNvPr>
          <p:cNvSpPr>
            <a:spLocks noGrp="1"/>
          </p:cNvSpPr>
          <p:nvPr>
            <p:ph type="title"/>
          </p:nvPr>
        </p:nvSpPr>
        <p:spPr/>
        <p:txBody>
          <a:bodyPr/>
          <a:lstStyle/>
          <a:p>
            <a:r>
              <a:rPr lang="en-GB" dirty="0">
                <a:latin typeface="Times New Roman" panose="02020603050405020304" pitchFamily="18" charset="0"/>
                <a:cs typeface="Times New Roman" panose="02020603050405020304" pitchFamily="18" charset="0"/>
              </a:rPr>
              <a:t>E-commerce</a:t>
            </a:r>
            <a:br>
              <a:rPr lang="en-GB" dirty="0">
                <a:latin typeface="Times New Roman" panose="02020603050405020304" pitchFamily="18"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13BD9841-3BB5-6589-F193-697587434C9E}"/>
              </a:ext>
            </a:extLst>
          </p:cNvPr>
          <p:cNvSpPr>
            <a:spLocks noGrp="1"/>
          </p:cNvSpPr>
          <p:nvPr>
            <p:ph idx="1"/>
          </p:nvPr>
        </p:nvSpPr>
        <p:spPr/>
        <p:txBody>
          <a:bodyPr/>
          <a:lstStyle/>
          <a:p>
            <a:r>
              <a:rPr lang="en-GB" dirty="0">
                <a:latin typeface="Times New Roman" panose="02020603050405020304" pitchFamily="18" charset="0"/>
                <a:cs typeface="Times New Roman" panose="02020603050405020304" pitchFamily="18" charset="0"/>
              </a:rPr>
              <a:t>In order to attain a high market share, it will be important for the organization to have a strong presence on the e-commerce platform.</a:t>
            </a:r>
          </a:p>
          <a:p>
            <a:r>
              <a:rPr lang="en-GB" dirty="0" err="1">
                <a:latin typeface="Times New Roman" panose="02020603050405020304" pitchFamily="18" charset="0"/>
                <a:cs typeface="Times New Roman" panose="02020603050405020304" pitchFamily="18" charset="0"/>
              </a:rPr>
              <a:t>Saas</a:t>
            </a:r>
            <a:r>
              <a:rPr lang="en-GB" dirty="0">
                <a:latin typeface="Times New Roman" panose="02020603050405020304" pitchFamily="18" charset="0"/>
                <a:cs typeface="Times New Roman" panose="02020603050405020304" pitchFamily="18" charset="0"/>
              </a:rPr>
              <a:t> – will allow customers to access the company’s products over different online applications.</a:t>
            </a:r>
          </a:p>
          <a:p>
            <a:r>
              <a:rPr lang="en-GB" dirty="0">
                <a:latin typeface="Times New Roman" panose="02020603050405020304" pitchFamily="18" charset="0"/>
                <a:cs typeface="Times New Roman" panose="02020603050405020304" pitchFamily="18" charset="0"/>
              </a:rPr>
              <a:t>Shopify</a:t>
            </a:r>
          </a:p>
          <a:p>
            <a:r>
              <a:rPr lang="en-GB" dirty="0">
                <a:latin typeface="Times New Roman" panose="02020603050405020304" pitchFamily="18" charset="0"/>
                <a:cs typeface="Times New Roman" panose="02020603050405020304" pitchFamily="18" charset="0"/>
              </a:rPr>
              <a:t>Amazon</a:t>
            </a:r>
          </a:p>
          <a:p>
            <a:r>
              <a:rPr lang="en-GB" dirty="0">
                <a:latin typeface="Times New Roman" panose="02020603050405020304" pitchFamily="18" charset="0"/>
                <a:cs typeface="Times New Roman" panose="02020603050405020304" pitchFamily="18" charset="0"/>
              </a:rPr>
              <a:t>eBay</a:t>
            </a:r>
          </a:p>
          <a:p>
            <a:endParaRPr lang="en-GB"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1512578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Competition and Differentiation strategy</a:t>
            </a:r>
            <a:endParaRPr lang="en-IN"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103313" y="2256118"/>
            <a:ext cx="9175220" cy="4195481"/>
          </a:xfrm>
        </p:spPr>
        <p:txBody>
          <a:bodyPr>
            <a:normAutofit/>
          </a:bodyPr>
          <a:lstStyle/>
          <a:p>
            <a:pPr algn="just"/>
            <a:r>
              <a:rPr lang="en-US" dirty="0">
                <a:latin typeface="Times New Roman" panose="02020603050405020304" pitchFamily="18" charset="0"/>
                <a:cs typeface="Times New Roman" panose="02020603050405020304" pitchFamily="18" charset="0"/>
              </a:rPr>
              <a:t>As stated above, there are businesses that are working on similar concepts. But the innovative idea of dustproof clothes is new in the UK market. </a:t>
            </a:r>
          </a:p>
          <a:p>
            <a:pPr algn="just"/>
            <a:r>
              <a:rPr lang="en-US" dirty="0">
                <a:latin typeface="Times New Roman" panose="02020603050405020304" pitchFamily="18" charset="0"/>
                <a:cs typeface="Times New Roman" panose="02020603050405020304" pitchFamily="18" charset="0"/>
              </a:rPr>
              <a:t>Effective research and innovation help to create a product that can satisfy the requirements of customers. The strategies of competitors are monitored on a regular basis by the company so that they are able to provide better services. </a:t>
            </a:r>
          </a:p>
          <a:p>
            <a:pPr algn="just"/>
            <a:r>
              <a:rPr lang="en-US" dirty="0">
                <a:latin typeface="Times New Roman" panose="02020603050405020304" pitchFamily="18" charset="0"/>
                <a:cs typeface="Times New Roman" panose="02020603050405020304" pitchFamily="18" charset="0"/>
              </a:rPr>
              <a:t>The USP of the business is to provide dust-proof fabric to all customers and keep them loyal. The use of renewable resources is done by businesses and this helps them to provide effective products.</a:t>
            </a:r>
          </a:p>
          <a:p>
            <a:pPr algn="just"/>
            <a:r>
              <a:rPr lang="en-US" dirty="0">
                <a:latin typeface="Times New Roman" panose="02020603050405020304" pitchFamily="18" charset="0"/>
                <a:cs typeface="Times New Roman" panose="02020603050405020304" pitchFamily="18" charset="0"/>
              </a:rPr>
              <a:t>There is a key role in providing better quality products for each and every customer at affordable prices that differentiate “No Dirt” from other competitors in the market. The use of digital marketing strategies also helps them to serve the requirements of customers and provide them best services.</a:t>
            </a:r>
          </a:p>
          <a:p>
            <a:pPr algn="just"/>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8823186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Marketing Strategy</a:t>
            </a:r>
            <a:endParaRPr lang="en-IN"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103313" y="2256118"/>
            <a:ext cx="6415087" cy="4195481"/>
          </a:xfrm>
        </p:spPr>
        <p:txBody>
          <a:bodyPr>
            <a:normAutofit fontScale="92500" lnSpcReduction="20000"/>
          </a:bodyPr>
          <a:lstStyle/>
          <a:p>
            <a:pPr algn="just"/>
            <a:r>
              <a:rPr lang="en-US" dirty="0">
                <a:latin typeface="Times New Roman" panose="02020603050405020304" pitchFamily="18" charset="0"/>
                <a:cs typeface="Times New Roman" panose="02020603050405020304" pitchFamily="18" charset="0"/>
              </a:rPr>
              <a:t>Marketing plays a major role in business of every business and helps to serve the requirements of business by reaching more business.</a:t>
            </a:r>
          </a:p>
          <a:p>
            <a:pPr algn="just"/>
            <a:r>
              <a:rPr lang="en-US" dirty="0">
                <a:latin typeface="Times New Roman" panose="02020603050405020304" pitchFamily="18" charset="0"/>
                <a:cs typeface="Times New Roman" panose="02020603050405020304" pitchFamily="18" charset="0"/>
              </a:rPr>
              <a:t> The use of digital marketing such as social media on a continuous basis makes it easy for No Dirt to reach more and more customers. </a:t>
            </a:r>
          </a:p>
          <a:p>
            <a:pPr algn="just"/>
            <a:r>
              <a:rPr lang="en-US" dirty="0">
                <a:latin typeface="Times New Roman" panose="02020603050405020304" pitchFamily="18" charset="0"/>
                <a:cs typeface="Times New Roman" panose="02020603050405020304" pitchFamily="18" charset="0"/>
              </a:rPr>
              <a:t>The target customers of business are also attracted towards social media and this helps them to convert customers effectively (Li, F., </a:t>
            </a:r>
            <a:r>
              <a:rPr lang="en-US" dirty="0" err="1">
                <a:latin typeface="Times New Roman" panose="02020603050405020304" pitchFamily="18" charset="0"/>
                <a:cs typeface="Times New Roman" panose="02020603050405020304" pitchFamily="18" charset="0"/>
              </a:rPr>
              <a:t>Larimo</a:t>
            </a:r>
            <a:r>
              <a:rPr lang="en-US" dirty="0">
                <a:latin typeface="Times New Roman" panose="02020603050405020304" pitchFamily="18" charset="0"/>
                <a:cs typeface="Times New Roman" panose="02020603050405020304" pitchFamily="18" charset="0"/>
              </a:rPr>
              <a:t> and </a:t>
            </a:r>
            <a:r>
              <a:rPr lang="en-US" dirty="0" err="1">
                <a:latin typeface="Times New Roman" panose="02020603050405020304" pitchFamily="18" charset="0"/>
                <a:cs typeface="Times New Roman" panose="02020603050405020304" pitchFamily="18" charset="0"/>
              </a:rPr>
              <a:t>Leonidou</a:t>
            </a:r>
            <a:r>
              <a:rPr lang="en-US" dirty="0">
                <a:latin typeface="Times New Roman" panose="02020603050405020304" pitchFamily="18" charset="0"/>
                <a:cs typeface="Times New Roman" panose="02020603050405020304" pitchFamily="18" charset="0"/>
              </a:rPr>
              <a:t>, 2021). </a:t>
            </a:r>
          </a:p>
          <a:p>
            <a:pPr algn="just"/>
            <a:r>
              <a:rPr lang="en-US" dirty="0">
                <a:latin typeface="Times New Roman" panose="02020603050405020304" pitchFamily="18" charset="0"/>
                <a:cs typeface="Times New Roman" panose="02020603050405020304" pitchFamily="18" charset="0"/>
              </a:rPr>
              <a:t>Use of content marketing and affiliate marketing is also used by organization and will help them to reach more customers in an appropriate manner, The direct market such as sales promotions involve a lot of money but will also help in serving customer needs. It has a good impact on customers and </a:t>
            </a:r>
            <a:r>
              <a:rPr lang="en-US" dirty="0" err="1">
                <a:latin typeface="Times New Roman" panose="02020603050405020304" pitchFamily="18" charset="0"/>
                <a:cs typeface="Times New Roman" panose="02020603050405020304" pitchFamily="18" charset="0"/>
              </a:rPr>
              <a:t>thay</a:t>
            </a:r>
            <a:r>
              <a:rPr lang="en-US" dirty="0">
                <a:latin typeface="Times New Roman" panose="02020603050405020304" pitchFamily="18" charset="0"/>
                <a:cs typeface="Times New Roman" panose="02020603050405020304" pitchFamily="18" charset="0"/>
              </a:rPr>
              <a:t> are able to understand the concept of new business properly.</a:t>
            </a:r>
            <a:endParaRPr lang="en-IN"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7776210" y="2641600"/>
            <a:ext cx="4238011" cy="2540000"/>
          </a:xfrm>
          <a:prstGeom prst="rect">
            <a:avLst/>
          </a:prstGeom>
        </p:spPr>
      </p:pic>
    </p:spTree>
    <p:extLst>
      <p:ext uri="{BB962C8B-B14F-4D97-AF65-F5344CB8AC3E}">
        <p14:creationId xmlns:p14="http://schemas.microsoft.com/office/powerpoint/2010/main" val="5545643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Privacy and Data protection</a:t>
            </a:r>
            <a:endParaRPr lang="en-IN"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103314" y="2256118"/>
            <a:ext cx="5839354" cy="4195481"/>
          </a:xfrm>
        </p:spPr>
        <p:txBody>
          <a:bodyPr>
            <a:normAutofit/>
          </a:bodyPr>
          <a:lstStyle/>
          <a:p>
            <a:pPr algn="just"/>
            <a:r>
              <a:rPr lang="en-US" dirty="0">
                <a:latin typeface="Times New Roman" panose="02020603050405020304" pitchFamily="18" charset="0"/>
                <a:cs typeface="Times New Roman" panose="02020603050405020304" pitchFamily="18" charset="0"/>
              </a:rPr>
              <a:t>The use data and privacy act will be done by “No dirt” in order to keep the data and information of their customers safe. The company must not share any data of the customers publically. </a:t>
            </a:r>
          </a:p>
          <a:p>
            <a:pPr algn="just"/>
            <a:r>
              <a:rPr lang="en-US" dirty="0">
                <a:latin typeface="Times New Roman" panose="02020603050405020304" pitchFamily="18" charset="0"/>
                <a:cs typeface="Times New Roman" panose="02020603050405020304" pitchFamily="18" charset="0"/>
              </a:rPr>
              <a:t>Security of customer data is utmost priority of business and will help them to stay in market for long time duration (Team, 2020). </a:t>
            </a:r>
            <a:endParaRPr lang="en-IN"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7399867" y="2256118"/>
            <a:ext cx="4792133" cy="2695575"/>
          </a:xfrm>
          <a:prstGeom prst="rect">
            <a:avLst/>
          </a:prstGeom>
        </p:spPr>
      </p:pic>
    </p:spTree>
    <p:extLst>
      <p:ext uri="{BB962C8B-B14F-4D97-AF65-F5344CB8AC3E}">
        <p14:creationId xmlns:p14="http://schemas.microsoft.com/office/powerpoint/2010/main" val="29313362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Reflection/Lessons Learnt</a:t>
            </a:r>
            <a:endParaRPr lang="en-IN"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103313" y="1318438"/>
            <a:ext cx="9767887" cy="4433776"/>
          </a:xfrm>
        </p:spPr>
        <p:txBody>
          <a:bodyPr>
            <a:normAutofit fontScale="85000" lnSpcReduction="20000"/>
          </a:bodyPr>
          <a:lstStyle/>
          <a:p>
            <a:pPr algn="just"/>
            <a:r>
              <a:rPr lang="en-US" dirty="0">
                <a:latin typeface="Times New Roman" panose="02020603050405020304" pitchFamily="18" charset="0"/>
                <a:cs typeface="Times New Roman" panose="02020603050405020304" pitchFamily="18" charset="0"/>
              </a:rPr>
              <a:t>Developing a business plan was quite interesting as well as the most effective learning opportunity for me. There were various things that went well in the project and some things did not go well. </a:t>
            </a:r>
          </a:p>
          <a:p>
            <a:pPr algn="just"/>
            <a:r>
              <a:rPr lang="en-US" dirty="0">
                <a:latin typeface="Times New Roman" panose="02020603050405020304" pitchFamily="18" charset="0"/>
                <a:cs typeface="Times New Roman" panose="02020603050405020304" pitchFamily="18" charset="0"/>
              </a:rPr>
              <a:t>But from this assignment, I have learned various things that helped me throughout the project. At the start of the assignment, it was a little difficult for me to develop the business plan without any experience.</a:t>
            </a:r>
          </a:p>
          <a:p>
            <a:pPr algn="just"/>
            <a:r>
              <a:rPr lang="en-US" dirty="0">
                <a:latin typeface="Times New Roman" panose="02020603050405020304" pitchFamily="18" charset="0"/>
                <a:cs typeface="Times New Roman" panose="02020603050405020304" pitchFamily="18" charset="0"/>
              </a:rPr>
              <a:t> There are various skills and knowledge which I have received from this assignment such as research skills, analytical skills, communication skills, creativity skills, decision making skills, marketing areas knowledge, and many others.</a:t>
            </a:r>
          </a:p>
          <a:p>
            <a:pPr algn="just"/>
            <a:r>
              <a:rPr lang="en-US" dirty="0">
                <a:latin typeface="Times New Roman" panose="02020603050405020304" pitchFamily="18" charset="0"/>
                <a:cs typeface="Times New Roman" panose="02020603050405020304" pitchFamily="18" charset="0"/>
              </a:rPr>
              <a:t>To develop the project, it was important for me to have good research skills for gathering information about new marketing strategies, competitor positions, new trends in the market, and legal practices. Conducting research on these areas helped me a lot to improve my areas of knowledge and improve my own working style(Mills, Roper, and Cesare, 2021). </a:t>
            </a:r>
          </a:p>
          <a:p>
            <a:pPr algn="just"/>
            <a:r>
              <a:rPr lang="en-US" dirty="0">
                <a:latin typeface="Times New Roman" panose="02020603050405020304" pitchFamily="18" charset="0"/>
                <a:cs typeface="Times New Roman" panose="02020603050405020304" pitchFamily="18" charset="0"/>
              </a:rPr>
              <a:t>From the competitor’s analysis, I learned that it is important for the business to keep track of its competitors which helps in developing strategies accordingly in order to obtain higher performance in the market. Also, I learned that the product should be developed according to the needs of the customers to create value and marinate loyalty among them. In  addition to this, I have learned that it is important to analyze the internal and external business factors while formulating the business plan in order to mitigate the risk factors(Cheah, Amran, and Yahya, 2019)</a:t>
            </a:r>
          </a:p>
          <a:p>
            <a:pPr algn="just"/>
            <a:endParaRPr lang="en-US" dirty="0">
              <a:latin typeface="Times New Roman" panose="02020603050405020304" pitchFamily="18" charset="0"/>
              <a:cs typeface="Times New Roman" panose="02020603050405020304" pitchFamily="18" charset="0"/>
            </a:endParaRPr>
          </a:p>
          <a:p>
            <a:pPr algn="just"/>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8847506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Conclusion </a:t>
            </a:r>
            <a:endParaRPr lang="en-IN"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103313" y="2256118"/>
            <a:ext cx="9767887" cy="4195481"/>
          </a:xfrm>
        </p:spPr>
        <p:txBody>
          <a:bodyPr>
            <a:normAutofit/>
          </a:bodyPr>
          <a:lstStyle/>
          <a:p>
            <a:pPr marL="0" indent="0" algn="just">
              <a:buNone/>
            </a:pPr>
            <a:r>
              <a:rPr lang="en-US" dirty="0">
                <a:latin typeface="Times New Roman" panose="02020603050405020304" pitchFamily="18" charset="0"/>
                <a:cs typeface="Times New Roman" panose="02020603050405020304" pitchFamily="18" charset="0"/>
              </a:rPr>
              <a:t>It is concluded that there is key role of research and development in order to start a new business. Selecting right product and then marketing the same properly helps </a:t>
            </a:r>
            <a:r>
              <a:rPr lang="en-US" dirty="0" err="1">
                <a:latin typeface="Times New Roman" panose="02020603050405020304" pitchFamily="18" charset="0"/>
                <a:cs typeface="Times New Roman" panose="02020603050405020304" pitchFamily="18" charset="0"/>
              </a:rPr>
              <a:t>organisation</a:t>
            </a:r>
            <a:r>
              <a:rPr lang="en-US" dirty="0">
                <a:latin typeface="Times New Roman" panose="02020603050405020304" pitchFamily="18" charset="0"/>
                <a:cs typeface="Times New Roman" panose="02020603050405020304" pitchFamily="18" charset="0"/>
              </a:rPr>
              <a:t> to gain success. The use of competitive analysis and innovative strategy helps to gain lead in market. There is need of keeping data and information of customers safe and secure to operate in market properly. </a:t>
            </a:r>
          </a:p>
          <a:p>
            <a:pPr algn="just"/>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283885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D76A9D-83FD-C9B6-DEE4-8FEA02AD52DD}"/>
              </a:ext>
            </a:extLst>
          </p:cNvPr>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References</a:t>
            </a:r>
            <a:endParaRPr lang="en-GB" dirty="0"/>
          </a:p>
        </p:txBody>
      </p:sp>
      <p:sp>
        <p:nvSpPr>
          <p:cNvPr id="3" name="Content Placeholder 2">
            <a:extLst>
              <a:ext uri="{FF2B5EF4-FFF2-40B4-BE49-F238E27FC236}">
                <a16:creationId xmlns:a16="http://schemas.microsoft.com/office/drawing/2014/main" id="{91B04193-4F07-2B68-C40E-2943C36B5AF3}"/>
              </a:ext>
            </a:extLst>
          </p:cNvPr>
          <p:cNvSpPr>
            <a:spLocks noGrp="1"/>
          </p:cNvSpPr>
          <p:nvPr>
            <p:ph idx="1"/>
          </p:nvPr>
        </p:nvSpPr>
        <p:spPr>
          <a:xfrm>
            <a:off x="1201479" y="1244010"/>
            <a:ext cx="8848374" cy="5004390"/>
          </a:xfrm>
        </p:spPr>
        <p:txBody>
          <a:bodyPr/>
          <a:lstStyle/>
          <a:p>
            <a:r>
              <a:rPr lang="en-US" dirty="0">
                <a:latin typeface="Times New Roman" panose="02020603050405020304" pitchFamily="18" charset="0"/>
                <a:cs typeface="Times New Roman" panose="02020603050405020304" pitchFamily="18" charset="0"/>
              </a:rPr>
              <a:t>Cheah, J., Amran, A. and Yahya, S., 2019. External oriented resources and social enterprises’ performance: The dominant mediating role of formal business planning. Journal of Cleaner Production, 236, p.117693.</a:t>
            </a:r>
          </a:p>
          <a:p>
            <a:r>
              <a:rPr lang="en-GB" dirty="0">
                <a:latin typeface="Times New Roman" panose="02020603050405020304" pitchFamily="18" charset="0"/>
                <a:cs typeface="Times New Roman" panose="02020603050405020304" pitchFamily="18" charset="0"/>
              </a:rPr>
              <a:t>Kliestik and et.al.,2020.Remaining financially healthy and competitive: The role of financial predictors. Journal of Competitiveness,(1).</a:t>
            </a:r>
          </a:p>
          <a:p>
            <a:r>
              <a:rPr lang="en-GB" dirty="0">
                <a:latin typeface="Times New Roman" panose="02020603050405020304" pitchFamily="18" charset="0"/>
                <a:cs typeface="Times New Roman" panose="02020603050405020304" pitchFamily="18" charset="0"/>
              </a:rPr>
              <a:t>Li,E.,</a:t>
            </a:r>
            <a:r>
              <a:rPr lang="en-GB" dirty="0" err="1">
                <a:latin typeface="Times New Roman" panose="02020603050405020304" pitchFamily="18" charset="0"/>
                <a:cs typeface="Times New Roman" panose="02020603050405020304" pitchFamily="18" charset="0"/>
              </a:rPr>
              <a:t>Larimo,J.and</a:t>
            </a:r>
            <a:r>
              <a:rPr lang="en-GB" dirty="0">
                <a:latin typeface="Times New Roman" panose="02020603050405020304" pitchFamily="18" charset="0"/>
                <a:cs typeface="Times New Roman" panose="02020603050405020304" pitchFamily="18" charset="0"/>
              </a:rPr>
              <a:t> Leonidou,L.C.,2021.Social media marketing strategy: definition, conceptualization, taxonomy, validation, and future </a:t>
            </a:r>
            <a:r>
              <a:rPr lang="en-GB" dirty="0" err="1">
                <a:latin typeface="Times New Roman" panose="02020603050405020304" pitchFamily="18" charset="0"/>
                <a:cs typeface="Times New Roman" panose="02020603050405020304" pitchFamily="18" charset="0"/>
              </a:rPr>
              <a:t>agenda.Journal</a:t>
            </a:r>
            <a:r>
              <a:rPr lang="en-GB" dirty="0">
                <a:latin typeface="Times New Roman" panose="02020603050405020304" pitchFamily="18" charset="0"/>
                <a:cs typeface="Times New Roman" panose="02020603050405020304" pitchFamily="18" charset="0"/>
              </a:rPr>
              <a:t> of the Academy of Marketing Science,49, pp 51-70</a:t>
            </a:r>
          </a:p>
          <a:p>
            <a:pPr algn="just"/>
            <a:r>
              <a:rPr lang="en-US" dirty="0">
                <a:latin typeface="Times New Roman" panose="02020603050405020304" pitchFamily="18" charset="0"/>
                <a:cs typeface="Times New Roman" panose="02020603050405020304" pitchFamily="18" charset="0"/>
              </a:rPr>
              <a:t>Mills, K., Roper, F. and Cesare, S., 2021. Accelerating student learning in communication and research skills: the adoption of adaptive scenario-based modules. In Technology, Change and the Academic Library (pp. 75-84). Chandos Publishing. </a:t>
            </a:r>
          </a:p>
          <a:p>
            <a:pPr algn="just"/>
            <a:r>
              <a:rPr lang="en-US" dirty="0">
                <a:latin typeface="Times New Roman" panose="02020603050405020304" pitchFamily="18" charset="0"/>
                <a:cs typeface="Times New Roman" panose="02020603050405020304" pitchFamily="18" charset="0"/>
              </a:rPr>
              <a:t>Team, I.G.P., 2020. EU general data protection regulation (</a:t>
            </a:r>
            <a:r>
              <a:rPr lang="en-US" dirty="0" err="1">
                <a:latin typeface="Times New Roman" panose="02020603050405020304" pitchFamily="18" charset="0"/>
                <a:cs typeface="Times New Roman" panose="02020603050405020304" pitchFamily="18" charset="0"/>
              </a:rPr>
              <a:t>gdpr</a:t>
            </a:r>
            <a:r>
              <a:rPr lang="en-US" dirty="0">
                <a:latin typeface="Times New Roman" panose="02020603050405020304" pitchFamily="18" charset="0"/>
                <a:cs typeface="Times New Roman" panose="02020603050405020304" pitchFamily="18" charset="0"/>
              </a:rPr>
              <a:t>)–an implementation and compliance guide. IT Governance Ltd.</a:t>
            </a:r>
          </a:p>
          <a:p>
            <a:pPr algn="just"/>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id="{3F9D366E-81FE-CA86-1066-76E006EA17B2}"/>
              </a:ext>
            </a:extLst>
          </p:cNvPr>
          <p:cNvSpPr txBox="1"/>
          <p:nvPr/>
        </p:nvSpPr>
        <p:spPr>
          <a:xfrm flipV="1">
            <a:off x="14215728" y="7464055"/>
            <a:ext cx="45719" cy="51060132"/>
          </a:xfrm>
          <a:prstGeom prst="rect">
            <a:avLst/>
          </a:prstGeom>
          <a:noFill/>
        </p:spPr>
        <p:txBody>
          <a:bodyPr wrap="square">
            <a:spAutoFit/>
          </a:bodyPr>
          <a:lstStyle/>
          <a:p>
            <a:r>
              <a:rPr lang="en-GB" sz="1800" kern="1200" dirty="0">
                <a:solidFill>
                  <a:schemeClr val="tx1"/>
                </a:solidFill>
                <a:effectLst/>
                <a:latin typeface="+mn-lt"/>
                <a:ea typeface="+mn-ea"/>
                <a:cs typeface="+mn-cs"/>
              </a:rPr>
              <a:t>Li, F., </a:t>
            </a:r>
            <a:r>
              <a:rPr lang="en-GB" sz="1800" kern="1200" dirty="0" err="1">
                <a:solidFill>
                  <a:schemeClr val="tx1"/>
                </a:solidFill>
                <a:effectLst/>
                <a:latin typeface="+mn-lt"/>
                <a:ea typeface="+mn-ea"/>
                <a:cs typeface="+mn-cs"/>
              </a:rPr>
              <a:t>Larimo</a:t>
            </a:r>
            <a:r>
              <a:rPr lang="en-GB" sz="1800" kern="1200" dirty="0">
                <a:solidFill>
                  <a:schemeClr val="tx1"/>
                </a:solidFill>
                <a:effectLst/>
                <a:latin typeface="+mn-lt"/>
                <a:ea typeface="+mn-ea"/>
                <a:cs typeface="+mn-cs"/>
              </a:rPr>
              <a:t>, J. and </a:t>
            </a:r>
            <a:r>
              <a:rPr lang="en-GB" sz="1800" kern="1200" dirty="0" err="1">
                <a:solidFill>
                  <a:schemeClr val="tx1"/>
                </a:solidFill>
                <a:effectLst/>
                <a:latin typeface="+mn-lt"/>
                <a:ea typeface="+mn-ea"/>
                <a:cs typeface="+mn-cs"/>
              </a:rPr>
              <a:t>Leonidou</a:t>
            </a:r>
            <a:r>
              <a:rPr lang="en-GB" sz="1800" kern="1200" dirty="0">
                <a:solidFill>
                  <a:schemeClr val="tx1"/>
                </a:solidFill>
                <a:effectLst/>
                <a:latin typeface="+mn-lt"/>
                <a:ea typeface="+mn-ea"/>
                <a:cs typeface="+mn-cs"/>
              </a:rPr>
              <a:t>, L.C., 2021. Social media marketing strategy: definition, conceptualization, taxonomy, validation, and future agenda. </a:t>
            </a:r>
            <a:r>
              <a:rPr lang="en-GB" sz="1800" i="1" kern="1200" dirty="0">
                <a:solidFill>
                  <a:schemeClr val="tx1"/>
                </a:solidFill>
                <a:effectLst/>
                <a:latin typeface="+mn-lt"/>
                <a:ea typeface="+mn-ea"/>
                <a:cs typeface="+mn-cs"/>
              </a:rPr>
              <a:t>Journal of the Academy of Marketing Science</a:t>
            </a:r>
            <a:r>
              <a:rPr lang="en-GB" sz="1800" kern="1200" dirty="0">
                <a:solidFill>
                  <a:schemeClr val="tx1"/>
                </a:solidFill>
                <a:effectLst/>
                <a:latin typeface="+mn-lt"/>
                <a:ea typeface="+mn-ea"/>
                <a:cs typeface="+mn-cs"/>
              </a:rPr>
              <a:t>, </a:t>
            </a:r>
            <a:r>
              <a:rPr lang="en-GB" sz="1800" i="1" kern="1200" dirty="0">
                <a:solidFill>
                  <a:schemeClr val="tx1"/>
                </a:solidFill>
                <a:effectLst/>
                <a:latin typeface="+mn-lt"/>
                <a:ea typeface="+mn-ea"/>
                <a:cs typeface="+mn-cs"/>
              </a:rPr>
              <a:t>49</a:t>
            </a:r>
            <a:r>
              <a:rPr lang="en-GB" sz="1800" kern="1200" dirty="0">
                <a:solidFill>
                  <a:schemeClr val="tx1"/>
                </a:solidFill>
                <a:effectLst/>
                <a:latin typeface="+mn-lt"/>
                <a:ea typeface="+mn-ea"/>
                <a:cs typeface="+mn-cs"/>
              </a:rPr>
              <a:t>, pp.51-70.</a:t>
            </a:r>
            <a:endParaRPr lang="en-US" sz="1800" kern="1200" dirty="0">
              <a:solidFill>
                <a:schemeClr val="tx1"/>
              </a:solidFill>
              <a:effectLst/>
              <a:latin typeface="+mn-lt"/>
              <a:ea typeface="+mn-ea"/>
              <a:cs typeface="+mn-cs"/>
            </a:endParaRPr>
          </a:p>
          <a:p>
            <a:r>
              <a:rPr lang="en-GB" sz="1800" kern="1200" dirty="0">
                <a:solidFill>
                  <a:schemeClr val="tx1"/>
                </a:solidFill>
                <a:effectLst/>
                <a:latin typeface="+mn-lt"/>
                <a:ea typeface="+mn-ea"/>
                <a:cs typeface="+mn-cs"/>
              </a:rPr>
              <a:t> </a:t>
            </a:r>
            <a:endParaRPr lang="en-US" sz="1800" kern="1200" dirty="0">
              <a:solidFill>
                <a:schemeClr val="tx1"/>
              </a:solidFill>
              <a:effectLst/>
              <a:latin typeface="+mn-lt"/>
              <a:ea typeface="+mn-ea"/>
              <a:cs typeface="+mn-cs"/>
            </a:endParaRPr>
          </a:p>
        </p:txBody>
      </p:sp>
    </p:spTree>
    <p:extLst>
      <p:ext uri="{BB962C8B-B14F-4D97-AF65-F5344CB8AC3E}">
        <p14:creationId xmlns:p14="http://schemas.microsoft.com/office/powerpoint/2010/main" val="35300471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86377" y="2501651"/>
            <a:ext cx="9404723" cy="1400530"/>
          </a:xfrm>
        </p:spPr>
        <p:txBody>
          <a:bodyPr/>
          <a:lstStyle/>
          <a:p>
            <a:pPr algn="ctr"/>
            <a:r>
              <a:rPr lang="en-US" b="1" dirty="0">
                <a:latin typeface="Times New Roman" panose="02020603050405020304" pitchFamily="18" charset="0"/>
                <a:cs typeface="Times New Roman" panose="02020603050405020304" pitchFamily="18" charset="0"/>
              </a:rPr>
              <a:t>Thank You !!</a:t>
            </a:r>
            <a:endParaRPr lang="en-IN"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41636103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EC76B5"/>
      </a:hlink>
      <a:folHlink>
        <a:srgbClr val="E8ACCD"/>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A207AED3-9ABC-4A18-9978-A59B65688B1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381</TotalTime>
  <Words>1486</Words>
  <Application>Microsoft Office PowerPoint</Application>
  <PresentationFormat>Widescreen</PresentationFormat>
  <Paragraphs>78</Paragraphs>
  <Slides>13</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Calibri</vt:lpstr>
      <vt:lpstr>Century Gothic</vt:lpstr>
      <vt:lpstr>Times New Roman</vt:lpstr>
      <vt:lpstr>Wingdings 3</vt:lpstr>
      <vt:lpstr>Ion</vt:lpstr>
      <vt:lpstr>DEVELOPING INNOVATION AND CREATIVITY FOR BUSINESS ADVANTAGE (BMSW6102_LON)                                               LECTURER: CHARLES NWAOGWUGWU   STUDENT: Petranka Nacheva ID: 2030728   Date:10/08/2023</vt:lpstr>
      <vt:lpstr>Table of Content</vt:lpstr>
      <vt:lpstr>Market gap or problem </vt:lpstr>
      <vt:lpstr>Highlights of market and competitive analysis</vt:lpstr>
      <vt:lpstr>Summary business</vt:lpstr>
      <vt:lpstr>E-commerce </vt:lpstr>
      <vt:lpstr>Competition and Differentiation strategy</vt:lpstr>
      <vt:lpstr>Marketing Strategy</vt:lpstr>
      <vt:lpstr>Privacy and Data protection</vt:lpstr>
      <vt:lpstr>Reflection/Lessons Learnt</vt:lpstr>
      <vt:lpstr>Conclusion </vt:lpstr>
      <vt:lpstr>References</vt:lpstr>
      <vt:lpstr>Thank You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Kajol SatwANI</dc:creator>
  <cp:lastModifiedBy>petia1000@abv.bg</cp:lastModifiedBy>
  <cp:revision>29</cp:revision>
  <dcterms:created xsi:type="dcterms:W3CDTF">2023-07-02T14:23:45Z</dcterms:created>
  <dcterms:modified xsi:type="dcterms:W3CDTF">2023-08-09T20:27:35Z</dcterms:modified>
</cp:coreProperties>
</file>