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797" r:id="rId3"/>
    <p:sldId id="1022" r:id="rId4"/>
    <p:sldId id="1012" r:id="rId5"/>
    <p:sldId id="1023"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3" d="100"/>
          <a:sy n="63" d="100"/>
        </p:scale>
        <p:origin x="84"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B32B8-1A03-29AB-8EBB-2DF091CD524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A9CE4D4-71BF-568C-DF08-AF010BC26BC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9651EB7-E06E-9294-D2BC-BB603C97267C}"/>
              </a:ext>
            </a:extLst>
          </p:cNvPr>
          <p:cNvSpPr>
            <a:spLocks noGrp="1"/>
          </p:cNvSpPr>
          <p:nvPr>
            <p:ph type="dt" sz="half" idx="10"/>
          </p:nvPr>
        </p:nvSpPr>
        <p:spPr/>
        <p:txBody>
          <a:bodyPr/>
          <a:lstStyle/>
          <a:p>
            <a:fld id="{7D9536DB-7422-4273-836B-41F72A283031}" type="datetimeFigureOut">
              <a:rPr lang="en-GB" smtClean="0"/>
              <a:t>02/02/2024</a:t>
            </a:fld>
            <a:endParaRPr lang="en-GB"/>
          </a:p>
        </p:txBody>
      </p:sp>
      <p:sp>
        <p:nvSpPr>
          <p:cNvPr id="5" name="Footer Placeholder 4">
            <a:extLst>
              <a:ext uri="{FF2B5EF4-FFF2-40B4-BE49-F238E27FC236}">
                <a16:creationId xmlns:a16="http://schemas.microsoft.com/office/drawing/2014/main" id="{C4C84555-AE7F-040B-EA49-9A816EB879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08C3CC-B1E4-8E5C-3DAF-1F329352EF3C}"/>
              </a:ext>
            </a:extLst>
          </p:cNvPr>
          <p:cNvSpPr>
            <a:spLocks noGrp="1"/>
          </p:cNvSpPr>
          <p:nvPr>
            <p:ph type="sldNum" sz="quarter" idx="12"/>
          </p:nvPr>
        </p:nvSpPr>
        <p:spPr/>
        <p:txBody>
          <a:bodyPr/>
          <a:lstStyle/>
          <a:p>
            <a:fld id="{AC50F938-88C1-48B9-8EF0-9DC91C4EEBBB}" type="slidenum">
              <a:rPr lang="en-GB" smtClean="0"/>
              <a:t>‹#›</a:t>
            </a:fld>
            <a:endParaRPr lang="en-GB"/>
          </a:p>
        </p:txBody>
      </p:sp>
    </p:spTree>
    <p:extLst>
      <p:ext uri="{BB962C8B-B14F-4D97-AF65-F5344CB8AC3E}">
        <p14:creationId xmlns:p14="http://schemas.microsoft.com/office/powerpoint/2010/main" val="39798515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D75D2-51AF-8190-0C6F-AEC82079D05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4234F3C-C1D8-2949-BEDF-3E0E7D0EC03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79D11E-D22F-AEED-171B-5BA6ADDC0623}"/>
              </a:ext>
            </a:extLst>
          </p:cNvPr>
          <p:cNvSpPr>
            <a:spLocks noGrp="1"/>
          </p:cNvSpPr>
          <p:nvPr>
            <p:ph type="dt" sz="half" idx="10"/>
          </p:nvPr>
        </p:nvSpPr>
        <p:spPr/>
        <p:txBody>
          <a:bodyPr/>
          <a:lstStyle/>
          <a:p>
            <a:fld id="{7D9536DB-7422-4273-836B-41F72A283031}" type="datetimeFigureOut">
              <a:rPr lang="en-GB" smtClean="0"/>
              <a:t>02/02/2024</a:t>
            </a:fld>
            <a:endParaRPr lang="en-GB"/>
          </a:p>
        </p:txBody>
      </p:sp>
      <p:sp>
        <p:nvSpPr>
          <p:cNvPr id="5" name="Footer Placeholder 4">
            <a:extLst>
              <a:ext uri="{FF2B5EF4-FFF2-40B4-BE49-F238E27FC236}">
                <a16:creationId xmlns:a16="http://schemas.microsoft.com/office/drawing/2014/main" id="{892563BD-B9E0-8966-3109-7948C7FC8B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D7BA44-E6E5-BDB1-4DD7-766DB5BDF8E4}"/>
              </a:ext>
            </a:extLst>
          </p:cNvPr>
          <p:cNvSpPr>
            <a:spLocks noGrp="1"/>
          </p:cNvSpPr>
          <p:nvPr>
            <p:ph type="sldNum" sz="quarter" idx="12"/>
          </p:nvPr>
        </p:nvSpPr>
        <p:spPr/>
        <p:txBody>
          <a:bodyPr/>
          <a:lstStyle/>
          <a:p>
            <a:fld id="{AC50F938-88C1-48B9-8EF0-9DC91C4EEBBB}" type="slidenum">
              <a:rPr lang="en-GB" smtClean="0"/>
              <a:t>‹#›</a:t>
            </a:fld>
            <a:endParaRPr lang="en-GB"/>
          </a:p>
        </p:txBody>
      </p:sp>
    </p:spTree>
    <p:extLst>
      <p:ext uri="{BB962C8B-B14F-4D97-AF65-F5344CB8AC3E}">
        <p14:creationId xmlns:p14="http://schemas.microsoft.com/office/powerpoint/2010/main" val="33171475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22975-A255-173B-C852-0F272E48EED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DC712FA-B18C-B3B6-A97C-00AD0F4F496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CA1C345-D99A-DFB2-ECFE-7400A39355A3}"/>
              </a:ext>
            </a:extLst>
          </p:cNvPr>
          <p:cNvSpPr>
            <a:spLocks noGrp="1"/>
          </p:cNvSpPr>
          <p:nvPr>
            <p:ph type="dt" sz="half" idx="10"/>
          </p:nvPr>
        </p:nvSpPr>
        <p:spPr/>
        <p:txBody>
          <a:bodyPr/>
          <a:lstStyle/>
          <a:p>
            <a:fld id="{7D9536DB-7422-4273-836B-41F72A283031}" type="datetimeFigureOut">
              <a:rPr lang="en-GB" smtClean="0"/>
              <a:t>02/02/2024</a:t>
            </a:fld>
            <a:endParaRPr lang="en-GB"/>
          </a:p>
        </p:txBody>
      </p:sp>
      <p:sp>
        <p:nvSpPr>
          <p:cNvPr id="5" name="Footer Placeholder 4">
            <a:extLst>
              <a:ext uri="{FF2B5EF4-FFF2-40B4-BE49-F238E27FC236}">
                <a16:creationId xmlns:a16="http://schemas.microsoft.com/office/drawing/2014/main" id="{ADC45EC3-D703-723A-6A05-7A2E1A9F23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AB0E62-6B28-0B5A-1577-B8D9055A11DC}"/>
              </a:ext>
            </a:extLst>
          </p:cNvPr>
          <p:cNvSpPr>
            <a:spLocks noGrp="1"/>
          </p:cNvSpPr>
          <p:nvPr>
            <p:ph type="sldNum" sz="quarter" idx="12"/>
          </p:nvPr>
        </p:nvSpPr>
        <p:spPr/>
        <p:txBody>
          <a:bodyPr/>
          <a:lstStyle/>
          <a:p>
            <a:fld id="{AC50F938-88C1-48B9-8EF0-9DC91C4EEBBB}" type="slidenum">
              <a:rPr lang="en-GB" smtClean="0"/>
              <a:t>‹#›</a:t>
            </a:fld>
            <a:endParaRPr lang="en-GB"/>
          </a:p>
        </p:txBody>
      </p:sp>
    </p:spTree>
    <p:extLst>
      <p:ext uri="{BB962C8B-B14F-4D97-AF65-F5344CB8AC3E}">
        <p14:creationId xmlns:p14="http://schemas.microsoft.com/office/powerpoint/2010/main" val="6721067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E49BC-926E-8143-B126-DB5BBB8E9ED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8EB0596-6086-A944-9983-BC07910E7BB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5B41BF2-DA06-EC05-C964-A061668C7C8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0A05689-DBBA-94AA-BFC9-7582BD30780C}"/>
              </a:ext>
            </a:extLst>
          </p:cNvPr>
          <p:cNvSpPr>
            <a:spLocks noGrp="1"/>
          </p:cNvSpPr>
          <p:nvPr>
            <p:ph type="dt" sz="half" idx="10"/>
          </p:nvPr>
        </p:nvSpPr>
        <p:spPr/>
        <p:txBody>
          <a:bodyPr/>
          <a:lstStyle/>
          <a:p>
            <a:fld id="{7D9536DB-7422-4273-836B-41F72A283031}" type="datetimeFigureOut">
              <a:rPr lang="en-GB" smtClean="0"/>
              <a:t>02/02/2024</a:t>
            </a:fld>
            <a:endParaRPr lang="en-GB"/>
          </a:p>
        </p:txBody>
      </p:sp>
      <p:sp>
        <p:nvSpPr>
          <p:cNvPr id="6" name="Footer Placeholder 5">
            <a:extLst>
              <a:ext uri="{FF2B5EF4-FFF2-40B4-BE49-F238E27FC236}">
                <a16:creationId xmlns:a16="http://schemas.microsoft.com/office/drawing/2014/main" id="{0736D962-5313-794D-3EA2-B0C59C2CD19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203FDF5-3845-04F3-3065-8FCEEF1024C1}"/>
              </a:ext>
            </a:extLst>
          </p:cNvPr>
          <p:cNvSpPr>
            <a:spLocks noGrp="1"/>
          </p:cNvSpPr>
          <p:nvPr>
            <p:ph type="sldNum" sz="quarter" idx="12"/>
          </p:nvPr>
        </p:nvSpPr>
        <p:spPr/>
        <p:txBody>
          <a:bodyPr/>
          <a:lstStyle/>
          <a:p>
            <a:fld id="{AC50F938-88C1-48B9-8EF0-9DC91C4EEBBB}" type="slidenum">
              <a:rPr lang="en-GB" smtClean="0"/>
              <a:t>‹#›</a:t>
            </a:fld>
            <a:endParaRPr lang="en-GB"/>
          </a:p>
        </p:txBody>
      </p:sp>
    </p:spTree>
    <p:extLst>
      <p:ext uri="{BB962C8B-B14F-4D97-AF65-F5344CB8AC3E}">
        <p14:creationId xmlns:p14="http://schemas.microsoft.com/office/powerpoint/2010/main" val="12760792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10F3C-2BD9-8E1F-E496-CDC3E7EBDD7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50CBAE4-8C68-48B0-B642-70D2D158D85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3217AF1-9C2F-342B-1995-5EB52C958FD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3E4E0A4-4F23-0366-4348-854CF69F847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D8FDD60-CC1F-CECD-817A-769B7B60E8B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EB96FA4-8702-864F-7EE7-68A3262D7BAA}"/>
              </a:ext>
            </a:extLst>
          </p:cNvPr>
          <p:cNvSpPr>
            <a:spLocks noGrp="1"/>
          </p:cNvSpPr>
          <p:nvPr>
            <p:ph type="dt" sz="half" idx="10"/>
          </p:nvPr>
        </p:nvSpPr>
        <p:spPr/>
        <p:txBody>
          <a:bodyPr/>
          <a:lstStyle/>
          <a:p>
            <a:fld id="{7D9536DB-7422-4273-836B-41F72A283031}" type="datetimeFigureOut">
              <a:rPr lang="en-GB" smtClean="0"/>
              <a:t>02/02/2024</a:t>
            </a:fld>
            <a:endParaRPr lang="en-GB"/>
          </a:p>
        </p:txBody>
      </p:sp>
      <p:sp>
        <p:nvSpPr>
          <p:cNvPr id="8" name="Footer Placeholder 7">
            <a:extLst>
              <a:ext uri="{FF2B5EF4-FFF2-40B4-BE49-F238E27FC236}">
                <a16:creationId xmlns:a16="http://schemas.microsoft.com/office/drawing/2014/main" id="{7120CF2C-55B6-318E-DB81-97A0989E5C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78804B7-9E2E-60C6-440C-8ED100E2D0D9}"/>
              </a:ext>
            </a:extLst>
          </p:cNvPr>
          <p:cNvSpPr>
            <a:spLocks noGrp="1"/>
          </p:cNvSpPr>
          <p:nvPr>
            <p:ph type="sldNum" sz="quarter" idx="12"/>
          </p:nvPr>
        </p:nvSpPr>
        <p:spPr/>
        <p:txBody>
          <a:bodyPr/>
          <a:lstStyle/>
          <a:p>
            <a:fld id="{AC50F938-88C1-48B9-8EF0-9DC91C4EEBBB}" type="slidenum">
              <a:rPr lang="en-GB" smtClean="0"/>
              <a:t>‹#›</a:t>
            </a:fld>
            <a:endParaRPr lang="en-GB"/>
          </a:p>
        </p:txBody>
      </p:sp>
    </p:spTree>
    <p:extLst>
      <p:ext uri="{BB962C8B-B14F-4D97-AF65-F5344CB8AC3E}">
        <p14:creationId xmlns:p14="http://schemas.microsoft.com/office/powerpoint/2010/main" val="235891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31C2E-FE0A-7D05-1C78-BD0C6181160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8B9F1BF-85B3-8205-35F8-CF863E77B6CB}"/>
              </a:ext>
            </a:extLst>
          </p:cNvPr>
          <p:cNvSpPr>
            <a:spLocks noGrp="1"/>
          </p:cNvSpPr>
          <p:nvPr>
            <p:ph type="dt" sz="half" idx="10"/>
          </p:nvPr>
        </p:nvSpPr>
        <p:spPr/>
        <p:txBody>
          <a:bodyPr/>
          <a:lstStyle/>
          <a:p>
            <a:fld id="{7D9536DB-7422-4273-836B-41F72A283031}" type="datetimeFigureOut">
              <a:rPr lang="en-GB" smtClean="0"/>
              <a:t>02/02/2024</a:t>
            </a:fld>
            <a:endParaRPr lang="en-GB"/>
          </a:p>
        </p:txBody>
      </p:sp>
      <p:sp>
        <p:nvSpPr>
          <p:cNvPr id="4" name="Footer Placeholder 3">
            <a:extLst>
              <a:ext uri="{FF2B5EF4-FFF2-40B4-BE49-F238E27FC236}">
                <a16:creationId xmlns:a16="http://schemas.microsoft.com/office/drawing/2014/main" id="{CBC0A52E-A9FF-9777-B8A3-D784FD89E65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111C9BA-58E2-3208-2340-FDC3169CDF23}"/>
              </a:ext>
            </a:extLst>
          </p:cNvPr>
          <p:cNvSpPr>
            <a:spLocks noGrp="1"/>
          </p:cNvSpPr>
          <p:nvPr>
            <p:ph type="sldNum" sz="quarter" idx="12"/>
          </p:nvPr>
        </p:nvSpPr>
        <p:spPr/>
        <p:txBody>
          <a:bodyPr/>
          <a:lstStyle/>
          <a:p>
            <a:fld id="{AC50F938-88C1-48B9-8EF0-9DC91C4EEBBB}" type="slidenum">
              <a:rPr lang="en-GB" smtClean="0"/>
              <a:t>‹#›</a:t>
            </a:fld>
            <a:endParaRPr lang="en-GB"/>
          </a:p>
        </p:txBody>
      </p:sp>
    </p:spTree>
    <p:extLst>
      <p:ext uri="{BB962C8B-B14F-4D97-AF65-F5344CB8AC3E}">
        <p14:creationId xmlns:p14="http://schemas.microsoft.com/office/powerpoint/2010/main" val="2166709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86DD6DA-EFC9-4E89-519E-BDA9E350F728}"/>
              </a:ext>
            </a:extLst>
          </p:cNvPr>
          <p:cNvSpPr>
            <a:spLocks noGrp="1"/>
          </p:cNvSpPr>
          <p:nvPr>
            <p:ph type="dt" sz="half" idx="10"/>
          </p:nvPr>
        </p:nvSpPr>
        <p:spPr/>
        <p:txBody>
          <a:bodyPr/>
          <a:lstStyle/>
          <a:p>
            <a:fld id="{7D9536DB-7422-4273-836B-41F72A283031}" type="datetimeFigureOut">
              <a:rPr lang="en-GB" smtClean="0"/>
              <a:t>02/02/2024</a:t>
            </a:fld>
            <a:endParaRPr lang="en-GB"/>
          </a:p>
        </p:txBody>
      </p:sp>
      <p:sp>
        <p:nvSpPr>
          <p:cNvPr id="3" name="Footer Placeholder 2">
            <a:extLst>
              <a:ext uri="{FF2B5EF4-FFF2-40B4-BE49-F238E27FC236}">
                <a16:creationId xmlns:a16="http://schemas.microsoft.com/office/drawing/2014/main" id="{52E2FBF7-7A43-246F-83E4-686E8C450BE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2028E07-C0DC-751B-6BBB-804AF2148E4B}"/>
              </a:ext>
            </a:extLst>
          </p:cNvPr>
          <p:cNvSpPr>
            <a:spLocks noGrp="1"/>
          </p:cNvSpPr>
          <p:nvPr>
            <p:ph type="sldNum" sz="quarter" idx="12"/>
          </p:nvPr>
        </p:nvSpPr>
        <p:spPr/>
        <p:txBody>
          <a:bodyPr/>
          <a:lstStyle/>
          <a:p>
            <a:fld id="{AC50F938-88C1-48B9-8EF0-9DC91C4EEBBB}" type="slidenum">
              <a:rPr lang="en-GB" smtClean="0"/>
              <a:t>‹#›</a:t>
            </a:fld>
            <a:endParaRPr lang="en-GB"/>
          </a:p>
        </p:txBody>
      </p:sp>
    </p:spTree>
    <p:extLst>
      <p:ext uri="{BB962C8B-B14F-4D97-AF65-F5344CB8AC3E}">
        <p14:creationId xmlns:p14="http://schemas.microsoft.com/office/powerpoint/2010/main" val="29964115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436DF-3653-E305-D76F-887FA92A67F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C721205-7784-3E7B-8A0E-3EF8F0D0D47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C281AE9-A268-98A5-DFA1-EFF266DC8E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4646CF5-F72C-6DC3-2881-F86281E4AE48}"/>
              </a:ext>
            </a:extLst>
          </p:cNvPr>
          <p:cNvSpPr>
            <a:spLocks noGrp="1"/>
          </p:cNvSpPr>
          <p:nvPr>
            <p:ph type="dt" sz="half" idx="10"/>
          </p:nvPr>
        </p:nvSpPr>
        <p:spPr/>
        <p:txBody>
          <a:bodyPr/>
          <a:lstStyle/>
          <a:p>
            <a:fld id="{7D9536DB-7422-4273-836B-41F72A283031}" type="datetimeFigureOut">
              <a:rPr lang="en-GB" smtClean="0"/>
              <a:t>02/02/2024</a:t>
            </a:fld>
            <a:endParaRPr lang="en-GB"/>
          </a:p>
        </p:txBody>
      </p:sp>
      <p:sp>
        <p:nvSpPr>
          <p:cNvPr id="6" name="Footer Placeholder 5">
            <a:extLst>
              <a:ext uri="{FF2B5EF4-FFF2-40B4-BE49-F238E27FC236}">
                <a16:creationId xmlns:a16="http://schemas.microsoft.com/office/drawing/2014/main" id="{4207CC3A-F05D-6424-8835-07D74E4B06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63F2F63-3126-D37E-0EF3-8131AFDAFF30}"/>
              </a:ext>
            </a:extLst>
          </p:cNvPr>
          <p:cNvSpPr>
            <a:spLocks noGrp="1"/>
          </p:cNvSpPr>
          <p:nvPr>
            <p:ph type="sldNum" sz="quarter" idx="12"/>
          </p:nvPr>
        </p:nvSpPr>
        <p:spPr/>
        <p:txBody>
          <a:bodyPr/>
          <a:lstStyle/>
          <a:p>
            <a:fld id="{AC50F938-88C1-48B9-8EF0-9DC91C4EEBBB}" type="slidenum">
              <a:rPr lang="en-GB" smtClean="0"/>
              <a:t>‹#›</a:t>
            </a:fld>
            <a:endParaRPr lang="en-GB"/>
          </a:p>
        </p:txBody>
      </p:sp>
    </p:spTree>
    <p:extLst>
      <p:ext uri="{BB962C8B-B14F-4D97-AF65-F5344CB8AC3E}">
        <p14:creationId xmlns:p14="http://schemas.microsoft.com/office/powerpoint/2010/main" val="22187202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BABDE-A336-37A1-FE70-822FFD33519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528323C-B766-A530-35CB-609FD7DFAC3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449EEDB-658D-FA34-8784-084B96FB57F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B8DF24-7CEF-063B-5668-D3E088F99F48}"/>
              </a:ext>
            </a:extLst>
          </p:cNvPr>
          <p:cNvSpPr>
            <a:spLocks noGrp="1"/>
          </p:cNvSpPr>
          <p:nvPr>
            <p:ph type="dt" sz="half" idx="10"/>
          </p:nvPr>
        </p:nvSpPr>
        <p:spPr/>
        <p:txBody>
          <a:bodyPr/>
          <a:lstStyle/>
          <a:p>
            <a:fld id="{7D9536DB-7422-4273-836B-41F72A283031}" type="datetimeFigureOut">
              <a:rPr lang="en-GB" smtClean="0"/>
              <a:t>02/02/2024</a:t>
            </a:fld>
            <a:endParaRPr lang="en-GB"/>
          </a:p>
        </p:txBody>
      </p:sp>
      <p:sp>
        <p:nvSpPr>
          <p:cNvPr id="6" name="Footer Placeholder 5">
            <a:extLst>
              <a:ext uri="{FF2B5EF4-FFF2-40B4-BE49-F238E27FC236}">
                <a16:creationId xmlns:a16="http://schemas.microsoft.com/office/drawing/2014/main" id="{96487D7F-1F74-67EA-FB93-803C8A6BE1B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7A5C41-99EC-48FA-A561-FDD0EC99C6CE}"/>
              </a:ext>
            </a:extLst>
          </p:cNvPr>
          <p:cNvSpPr>
            <a:spLocks noGrp="1"/>
          </p:cNvSpPr>
          <p:nvPr>
            <p:ph type="sldNum" sz="quarter" idx="12"/>
          </p:nvPr>
        </p:nvSpPr>
        <p:spPr/>
        <p:txBody>
          <a:bodyPr/>
          <a:lstStyle/>
          <a:p>
            <a:fld id="{AC50F938-88C1-48B9-8EF0-9DC91C4EEBBB}" type="slidenum">
              <a:rPr lang="en-GB" smtClean="0"/>
              <a:t>‹#›</a:t>
            </a:fld>
            <a:endParaRPr lang="en-GB"/>
          </a:p>
        </p:txBody>
      </p:sp>
    </p:spTree>
    <p:extLst>
      <p:ext uri="{BB962C8B-B14F-4D97-AF65-F5344CB8AC3E}">
        <p14:creationId xmlns:p14="http://schemas.microsoft.com/office/powerpoint/2010/main" val="42657390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6DFDD-89EE-14D1-2F06-2DACAFDCC8B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553A4D1-EF12-DCD4-D7A0-E43678ECDA9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F8660A-2B23-3292-0984-A5A9378A979F}"/>
              </a:ext>
            </a:extLst>
          </p:cNvPr>
          <p:cNvSpPr>
            <a:spLocks noGrp="1"/>
          </p:cNvSpPr>
          <p:nvPr>
            <p:ph type="dt" sz="half" idx="10"/>
          </p:nvPr>
        </p:nvSpPr>
        <p:spPr/>
        <p:txBody>
          <a:bodyPr/>
          <a:lstStyle/>
          <a:p>
            <a:fld id="{7D9536DB-7422-4273-836B-41F72A283031}" type="datetimeFigureOut">
              <a:rPr lang="en-GB" smtClean="0"/>
              <a:t>02/02/2024</a:t>
            </a:fld>
            <a:endParaRPr lang="en-GB"/>
          </a:p>
        </p:txBody>
      </p:sp>
      <p:sp>
        <p:nvSpPr>
          <p:cNvPr id="5" name="Footer Placeholder 4">
            <a:extLst>
              <a:ext uri="{FF2B5EF4-FFF2-40B4-BE49-F238E27FC236}">
                <a16:creationId xmlns:a16="http://schemas.microsoft.com/office/drawing/2014/main" id="{560CCEC7-A7EB-1088-DD6F-90B0376C8D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E14B00-540A-8CD6-867A-3328A1D80A44}"/>
              </a:ext>
            </a:extLst>
          </p:cNvPr>
          <p:cNvSpPr>
            <a:spLocks noGrp="1"/>
          </p:cNvSpPr>
          <p:nvPr>
            <p:ph type="sldNum" sz="quarter" idx="12"/>
          </p:nvPr>
        </p:nvSpPr>
        <p:spPr/>
        <p:txBody>
          <a:bodyPr/>
          <a:lstStyle/>
          <a:p>
            <a:fld id="{AC50F938-88C1-48B9-8EF0-9DC91C4EEBBB}" type="slidenum">
              <a:rPr lang="en-GB" smtClean="0"/>
              <a:t>‹#›</a:t>
            </a:fld>
            <a:endParaRPr lang="en-GB"/>
          </a:p>
        </p:txBody>
      </p:sp>
    </p:spTree>
    <p:extLst>
      <p:ext uri="{BB962C8B-B14F-4D97-AF65-F5344CB8AC3E}">
        <p14:creationId xmlns:p14="http://schemas.microsoft.com/office/powerpoint/2010/main" val="33685660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D5836D7-EAAB-601A-B8BB-476FCBC2B4E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FC47FC4-D16D-AD5F-ADB2-4185BC41293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13D7AD-EE2A-2A57-78CA-C20003836052}"/>
              </a:ext>
            </a:extLst>
          </p:cNvPr>
          <p:cNvSpPr>
            <a:spLocks noGrp="1"/>
          </p:cNvSpPr>
          <p:nvPr>
            <p:ph type="dt" sz="half" idx="10"/>
          </p:nvPr>
        </p:nvSpPr>
        <p:spPr/>
        <p:txBody>
          <a:bodyPr/>
          <a:lstStyle/>
          <a:p>
            <a:fld id="{7D9536DB-7422-4273-836B-41F72A283031}" type="datetimeFigureOut">
              <a:rPr lang="en-GB" smtClean="0"/>
              <a:t>02/02/2024</a:t>
            </a:fld>
            <a:endParaRPr lang="en-GB"/>
          </a:p>
        </p:txBody>
      </p:sp>
      <p:sp>
        <p:nvSpPr>
          <p:cNvPr id="5" name="Footer Placeholder 4">
            <a:extLst>
              <a:ext uri="{FF2B5EF4-FFF2-40B4-BE49-F238E27FC236}">
                <a16:creationId xmlns:a16="http://schemas.microsoft.com/office/drawing/2014/main" id="{EB68FD1F-0CA7-4E91-44BE-C31DAEADE2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5EE1C0-4F76-C12E-7F35-09D12C13AABB}"/>
              </a:ext>
            </a:extLst>
          </p:cNvPr>
          <p:cNvSpPr>
            <a:spLocks noGrp="1"/>
          </p:cNvSpPr>
          <p:nvPr>
            <p:ph type="sldNum" sz="quarter" idx="12"/>
          </p:nvPr>
        </p:nvSpPr>
        <p:spPr/>
        <p:txBody>
          <a:bodyPr/>
          <a:lstStyle/>
          <a:p>
            <a:fld id="{AC50F938-88C1-48B9-8EF0-9DC91C4EEBBB}" type="slidenum">
              <a:rPr lang="en-GB" smtClean="0"/>
              <a:t>‹#›</a:t>
            </a:fld>
            <a:endParaRPr lang="en-GB"/>
          </a:p>
        </p:txBody>
      </p:sp>
    </p:spTree>
    <p:extLst>
      <p:ext uri="{BB962C8B-B14F-4D97-AF65-F5344CB8AC3E}">
        <p14:creationId xmlns:p14="http://schemas.microsoft.com/office/powerpoint/2010/main" val="10504298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Green Basic Content Layout">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CDBAAAE7-503C-459E-98E8-398642B95326}"/>
              </a:ext>
            </a:extLst>
          </p:cNvPr>
          <p:cNvSpPr>
            <a:spLocks noGrp="1"/>
          </p:cNvSpPr>
          <p:nvPr>
            <p:ph type="ctrTitle" hasCustomPrompt="1"/>
          </p:nvPr>
        </p:nvSpPr>
        <p:spPr>
          <a:xfrm>
            <a:off x="1009269" y="873763"/>
            <a:ext cx="2315057" cy="535531"/>
          </a:xfrm>
        </p:spPr>
        <p:txBody>
          <a:bodyPr wrap="none" anchor="t" anchorCtr="0">
            <a:spAutoFit/>
          </a:bodyPr>
          <a:lstStyle>
            <a:lvl1pPr algn="l">
              <a:defRPr sz="3200">
                <a:solidFill>
                  <a:schemeClr val="bg1"/>
                </a:solidFill>
              </a:defRPr>
            </a:lvl1pPr>
          </a:lstStyle>
          <a:p>
            <a:r>
              <a:rPr lang="en-US" dirty="0"/>
              <a:t>Title of page</a:t>
            </a:r>
            <a:endParaRPr lang="en-GB" dirty="0"/>
          </a:p>
        </p:txBody>
      </p:sp>
      <p:sp>
        <p:nvSpPr>
          <p:cNvPr id="8" name="Subtitle 2">
            <a:extLst>
              <a:ext uri="{FF2B5EF4-FFF2-40B4-BE49-F238E27FC236}">
                <a16:creationId xmlns:a16="http://schemas.microsoft.com/office/drawing/2014/main" id="{713D86E8-1B72-428E-ACB3-5872ED4885DF}"/>
              </a:ext>
            </a:extLst>
          </p:cNvPr>
          <p:cNvSpPr>
            <a:spLocks noGrp="1"/>
          </p:cNvSpPr>
          <p:nvPr>
            <p:ph type="subTitle" idx="1" hasCustomPrompt="1"/>
          </p:nvPr>
        </p:nvSpPr>
        <p:spPr>
          <a:xfrm>
            <a:off x="1009269" y="1788892"/>
            <a:ext cx="9144000" cy="3352117"/>
          </a:xfrm>
          <a:prstGeom prst="rect">
            <a:avLst/>
          </a:prstGeom>
        </p:spPr>
        <p:txBody>
          <a:bodyPr/>
          <a:lstStyle>
            <a:lvl1pPr marL="0" indent="0" algn="l">
              <a:buNone/>
              <a:defRPr sz="1200">
                <a:solidFill>
                  <a:schemeClr val="accent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Basic Content Page Layout (Tiffany – Green)</a:t>
            </a:r>
            <a:br>
              <a:rPr lang="en-US" dirty="0"/>
            </a:br>
            <a:br>
              <a:rPr lang="en-US" dirty="0"/>
            </a:br>
            <a:r>
              <a:rPr lang="en-GB" dirty="0"/>
              <a:t>Please include the closing speech marks (yellow triangles) at the end of the page title and ensure they line up to the bottom right corner of the last word. If the triangles are not present, please copy and paste them from an existing slide.</a:t>
            </a:r>
          </a:p>
        </p:txBody>
      </p:sp>
      <p:grpSp>
        <p:nvGrpSpPr>
          <p:cNvPr id="52" name="Group 51">
            <a:extLst>
              <a:ext uri="{FF2B5EF4-FFF2-40B4-BE49-F238E27FC236}">
                <a16:creationId xmlns:a16="http://schemas.microsoft.com/office/drawing/2014/main" id="{9AD04801-DCA8-4554-A6A0-3F6043734233}"/>
              </a:ext>
            </a:extLst>
          </p:cNvPr>
          <p:cNvGrpSpPr/>
          <p:nvPr/>
        </p:nvGrpSpPr>
        <p:grpSpPr>
          <a:xfrm>
            <a:off x="647319" y="641985"/>
            <a:ext cx="361950" cy="177166"/>
            <a:chOff x="647319" y="641985"/>
            <a:chExt cx="361950" cy="177166"/>
          </a:xfrm>
        </p:grpSpPr>
        <p:sp>
          <p:nvSpPr>
            <p:cNvPr id="50" name="Isosceles Triangle 49">
              <a:extLst>
                <a:ext uri="{FF2B5EF4-FFF2-40B4-BE49-F238E27FC236}">
                  <a16:creationId xmlns:a16="http://schemas.microsoft.com/office/drawing/2014/main" id="{3BB68E80-D0B7-4225-A0CF-A27B8EA05F7B}"/>
                </a:ext>
              </a:extLst>
            </p:cNvPr>
            <p:cNvSpPr/>
            <p:nvPr/>
          </p:nvSpPr>
          <p:spPr>
            <a:xfrm rot="10800000">
              <a:off x="647319" y="641986"/>
              <a:ext cx="180975" cy="177165"/>
            </a:xfrm>
            <a:prstGeom prst="triangle">
              <a:avLst/>
            </a:prstGeom>
            <a:solidFill>
              <a:schemeClr val="accent3"/>
            </a:solidFill>
          </p:spPr>
          <p:txBody>
            <a:bodyPr wrap="square" lIns="91440" tIns="45720" rIns="91440" bIns="45720" rtlCol="0" anchor="ctr">
              <a:spAutoFit/>
            </a:bodyPr>
            <a:lstStyle/>
            <a:p>
              <a:pPr algn="r"/>
              <a:endParaRPr lang="en-GB" sz="1600" b="1" cap="none" spc="0" dirty="0">
                <a:ln w="0">
                  <a:noFill/>
                </a:ln>
                <a:solidFill>
                  <a:schemeClr val="bg1"/>
                </a:solidFill>
                <a:effectLst/>
                <a:latin typeface="+mj-lt"/>
              </a:endParaRPr>
            </a:p>
          </p:txBody>
        </p:sp>
        <p:sp>
          <p:nvSpPr>
            <p:cNvPr id="51" name="Isosceles Triangle 50">
              <a:extLst>
                <a:ext uri="{FF2B5EF4-FFF2-40B4-BE49-F238E27FC236}">
                  <a16:creationId xmlns:a16="http://schemas.microsoft.com/office/drawing/2014/main" id="{FE53BC46-4ABC-450B-9B8C-EFD266E799E5}"/>
                </a:ext>
              </a:extLst>
            </p:cNvPr>
            <p:cNvSpPr/>
            <p:nvPr/>
          </p:nvSpPr>
          <p:spPr>
            <a:xfrm rot="10800000">
              <a:off x="828294" y="641985"/>
              <a:ext cx="180975" cy="177165"/>
            </a:xfrm>
            <a:prstGeom prst="triangle">
              <a:avLst/>
            </a:prstGeom>
            <a:solidFill>
              <a:schemeClr val="accent3"/>
            </a:solidFill>
          </p:spPr>
          <p:txBody>
            <a:bodyPr wrap="square" lIns="91440" tIns="45720" rIns="91440" bIns="45720" rtlCol="0" anchor="ctr">
              <a:spAutoFit/>
            </a:bodyPr>
            <a:lstStyle/>
            <a:p>
              <a:pPr algn="r"/>
              <a:endParaRPr lang="en-GB" sz="1600" b="1" cap="none" spc="0" dirty="0">
                <a:ln w="0">
                  <a:noFill/>
                </a:ln>
                <a:solidFill>
                  <a:schemeClr val="bg1"/>
                </a:solidFill>
                <a:effectLst/>
                <a:latin typeface="+mj-lt"/>
              </a:endParaRPr>
            </a:p>
          </p:txBody>
        </p:sp>
      </p:grpSp>
      <p:grpSp>
        <p:nvGrpSpPr>
          <p:cNvPr id="10" name="Group 9">
            <a:extLst>
              <a:ext uri="{FF2B5EF4-FFF2-40B4-BE49-F238E27FC236}">
                <a16:creationId xmlns:a16="http://schemas.microsoft.com/office/drawing/2014/main" id="{09EB3E32-305C-4536-BDC6-AD93E7075F5E}"/>
              </a:ext>
            </a:extLst>
          </p:cNvPr>
          <p:cNvGrpSpPr/>
          <p:nvPr userDrawn="1"/>
        </p:nvGrpSpPr>
        <p:grpSpPr>
          <a:xfrm>
            <a:off x="647319" y="641985"/>
            <a:ext cx="361950" cy="177166"/>
            <a:chOff x="647319" y="641985"/>
            <a:chExt cx="361950" cy="177166"/>
          </a:xfrm>
        </p:grpSpPr>
        <p:sp>
          <p:nvSpPr>
            <p:cNvPr id="11" name="Isosceles Triangle 10">
              <a:extLst>
                <a:ext uri="{FF2B5EF4-FFF2-40B4-BE49-F238E27FC236}">
                  <a16:creationId xmlns:a16="http://schemas.microsoft.com/office/drawing/2014/main" id="{BFA315AD-FDAA-4044-B23D-D9346927A5FB}"/>
                </a:ext>
              </a:extLst>
            </p:cNvPr>
            <p:cNvSpPr/>
            <p:nvPr userDrawn="1"/>
          </p:nvSpPr>
          <p:spPr>
            <a:xfrm rot="10800000">
              <a:off x="647319" y="641986"/>
              <a:ext cx="180975" cy="177165"/>
            </a:xfrm>
            <a:prstGeom prst="triangle">
              <a:avLst/>
            </a:prstGeom>
            <a:solidFill>
              <a:schemeClr val="accent3"/>
            </a:solidFill>
          </p:spPr>
          <p:txBody>
            <a:bodyPr wrap="square" lIns="91440" tIns="45720" rIns="91440" bIns="45720" rtlCol="0" anchor="ctr">
              <a:spAutoFit/>
            </a:bodyPr>
            <a:lstStyle/>
            <a:p>
              <a:pPr algn="r"/>
              <a:endParaRPr lang="en-GB" sz="1600" b="1" cap="none" spc="0" dirty="0">
                <a:ln w="0">
                  <a:noFill/>
                </a:ln>
                <a:solidFill>
                  <a:schemeClr val="bg1"/>
                </a:solidFill>
                <a:effectLst/>
                <a:latin typeface="+mj-lt"/>
              </a:endParaRPr>
            </a:p>
          </p:txBody>
        </p:sp>
        <p:sp>
          <p:nvSpPr>
            <p:cNvPr id="12" name="Isosceles Triangle 11">
              <a:extLst>
                <a:ext uri="{FF2B5EF4-FFF2-40B4-BE49-F238E27FC236}">
                  <a16:creationId xmlns:a16="http://schemas.microsoft.com/office/drawing/2014/main" id="{722E9638-EB70-4D76-B88A-FE1EA6DDFA7A}"/>
                </a:ext>
              </a:extLst>
            </p:cNvPr>
            <p:cNvSpPr/>
            <p:nvPr userDrawn="1"/>
          </p:nvSpPr>
          <p:spPr>
            <a:xfrm rot="10800000">
              <a:off x="828294" y="641985"/>
              <a:ext cx="180975" cy="177165"/>
            </a:xfrm>
            <a:prstGeom prst="triangle">
              <a:avLst/>
            </a:prstGeom>
            <a:solidFill>
              <a:schemeClr val="accent3"/>
            </a:solidFill>
          </p:spPr>
          <p:txBody>
            <a:bodyPr wrap="square" lIns="91440" tIns="45720" rIns="91440" bIns="45720" rtlCol="0" anchor="ctr">
              <a:spAutoFit/>
            </a:bodyPr>
            <a:lstStyle/>
            <a:p>
              <a:pPr algn="r"/>
              <a:endParaRPr lang="en-GB" sz="1600" b="1" cap="none" spc="0" dirty="0">
                <a:ln w="0">
                  <a:noFill/>
                </a:ln>
                <a:solidFill>
                  <a:schemeClr val="bg1"/>
                </a:solidFill>
                <a:effectLst/>
                <a:latin typeface="+mj-lt"/>
              </a:endParaRPr>
            </a:p>
          </p:txBody>
        </p:sp>
      </p:grpSp>
    </p:spTree>
    <p:extLst>
      <p:ext uri="{BB962C8B-B14F-4D97-AF65-F5344CB8AC3E}">
        <p14:creationId xmlns:p14="http://schemas.microsoft.com/office/powerpoint/2010/main" val="21802752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E9E0E35-A151-7591-8D52-F9D833F2B6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05D9AE3-CFA4-1270-590A-73C9A712C65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96DD0D-8A32-6ED8-5DD5-6AAC918EC5A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D9536DB-7422-4273-836B-41F72A283031}" type="datetimeFigureOut">
              <a:rPr lang="en-GB" smtClean="0"/>
              <a:t>02/02/2024</a:t>
            </a:fld>
            <a:endParaRPr lang="en-GB"/>
          </a:p>
        </p:txBody>
      </p:sp>
      <p:sp>
        <p:nvSpPr>
          <p:cNvPr id="5" name="Footer Placeholder 4">
            <a:extLst>
              <a:ext uri="{FF2B5EF4-FFF2-40B4-BE49-F238E27FC236}">
                <a16:creationId xmlns:a16="http://schemas.microsoft.com/office/drawing/2014/main" id="{19E4673C-798B-958F-6882-D069C0CABB8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2B86CD1-1493-3041-4642-E32B8A0A5BF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50F938-88C1-48B9-8EF0-9DC91C4EEBBB}" type="slidenum">
              <a:rPr lang="en-GB" smtClean="0"/>
              <a:t>‹#›</a:t>
            </a:fld>
            <a:endParaRPr lang="en-GB"/>
          </a:p>
        </p:txBody>
      </p:sp>
    </p:spTree>
    <p:extLst>
      <p:ext uri="{BB962C8B-B14F-4D97-AF65-F5344CB8AC3E}">
        <p14:creationId xmlns:p14="http://schemas.microsoft.com/office/powerpoint/2010/main" val="23881191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B09EA-6C61-F533-18A8-18AD32767A0C}"/>
              </a:ext>
            </a:extLst>
          </p:cNvPr>
          <p:cNvSpPr>
            <a:spLocks noGrp="1"/>
          </p:cNvSpPr>
          <p:nvPr>
            <p:ph type="ctrTitle"/>
          </p:nvPr>
        </p:nvSpPr>
        <p:spPr/>
        <p:txBody>
          <a:bodyPr>
            <a:normAutofit/>
          </a:bodyPr>
          <a:lstStyle/>
          <a:p>
            <a:r>
              <a:rPr lang="en-GB" sz="8800" b="1" dirty="0">
                <a:solidFill>
                  <a:srgbClr val="002060"/>
                </a:solidFill>
                <a:effectLst>
                  <a:outerShdw blurRad="38100" dist="38100" dir="2700000" algn="tl">
                    <a:srgbClr val="000000">
                      <a:alpha val="43137"/>
                    </a:srgbClr>
                  </a:outerShdw>
                </a:effectLst>
              </a:rPr>
              <a:t>Marginal Costing</a:t>
            </a:r>
          </a:p>
        </p:txBody>
      </p:sp>
      <p:sp>
        <p:nvSpPr>
          <p:cNvPr id="4" name="TextBox 3">
            <a:extLst>
              <a:ext uri="{FF2B5EF4-FFF2-40B4-BE49-F238E27FC236}">
                <a16:creationId xmlns:a16="http://schemas.microsoft.com/office/drawing/2014/main" id="{9991D9DE-D61B-8243-C67E-104A842E3390}"/>
              </a:ext>
            </a:extLst>
          </p:cNvPr>
          <p:cNvSpPr txBox="1"/>
          <p:nvPr/>
        </p:nvSpPr>
        <p:spPr>
          <a:xfrm>
            <a:off x="3133725" y="3981450"/>
            <a:ext cx="5800725" cy="646331"/>
          </a:xfrm>
          <a:prstGeom prst="rect">
            <a:avLst/>
          </a:prstGeom>
          <a:noFill/>
        </p:spPr>
        <p:txBody>
          <a:bodyPr wrap="square" rtlCol="0">
            <a:spAutoFit/>
          </a:bodyPr>
          <a:lstStyle/>
          <a:p>
            <a:pPr algn="ctr"/>
            <a:r>
              <a:rPr lang="en-GB" sz="3600" b="1" dirty="0">
                <a:solidFill>
                  <a:srgbClr val="002060"/>
                </a:solidFill>
                <a:effectLst>
                  <a:outerShdw blurRad="38100" dist="38100" dir="2700000" algn="tl">
                    <a:srgbClr val="000000">
                      <a:alpha val="43137"/>
                    </a:srgbClr>
                  </a:outerShdw>
                </a:effectLst>
              </a:rPr>
              <a:t>Addendum</a:t>
            </a:r>
          </a:p>
        </p:txBody>
      </p:sp>
    </p:spTree>
    <p:extLst>
      <p:ext uri="{BB962C8B-B14F-4D97-AF65-F5344CB8AC3E}">
        <p14:creationId xmlns:p14="http://schemas.microsoft.com/office/powerpoint/2010/main" val="18952307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0168A-90F0-4C1D-B46A-1EE1A210DC4A}"/>
              </a:ext>
            </a:extLst>
          </p:cNvPr>
          <p:cNvSpPr>
            <a:spLocks noGrp="1"/>
          </p:cNvSpPr>
          <p:nvPr>
            <p:ph type="ctrTitle"/>
          </p:nvPr>
        </p:nvSpPr>
        <p:spPr>
          <a:xfrm>
            <a:off x="516775" y="324837"/>
            <a:ext cx="6182462" cy="590931"/>
          </a:xfrm>
        </p:spPr>
        <p:txBody>
          <a:bodyPr/>
          <a:lstStyle/>
          <a:p>
            <a:r>
              <a:rPr lang="en-GB" sz="3600" b="1" dirty="0">
                <a:solidFill>
                  <a:srgbClr val="002060"/>
                </a:solidFill>
                <a:effectLst>
                  <a:outerShdw blurRad="38100" dist="38100" dir="2700000" algn="tl">
                    <a:srgbClr val="000000">
                      <a:alpha val="43137"/>
                    </a:srgbClr>
                  </a:outerShdw>
                </a:effectLst>
              </a:rPr>
              <a:t>Fixed and Variable Costs Division </a:t>
            </a:r>
          </a:p>
        </p:txBody>
      </p:sp>
      <p:sp>
        <p:nvSpPr>
          <p:cNvPr id="3" name="Subtitle 2">
            <a:extLst>
              <a:ext uri="{FF2B5EF4-FFF2-40B4-BE49-F238E27FC236}">
                <a16:creationId xmlns:a16="http://schemas.microsoft.com/office/drawing/2014/main" id="{65759CB0-9445-4433-8317-70CB5216A62B}"/>
              </a:ext>
            </a:extLst>
          </p:cNvPr>
          <p:cNvSpPr>
            <a:spLocks noGrp="1"/>
          </p:cNvSpPr>
          <p:nvPr>
            <p:ph type="subTitle" idx="1"/>
          </p:nvPr>
        </p:nvSpPr>
        <p:spPr>
          <a:xfrm>
            <a:off x="516775" y="1138204"/>
            <a:ext cx="11190316" cy="5394959"/>
          </a:xfrm>
        </p:spPr>
        <p:txBody>
          <a:bodyPr>
            <a:normAutofit lnSpcReduction="10000"/>
          </a:bodyPr>
          <a:lstStyle/>
          <a:p>
            <a:pPr marL="342900" indent="-342900" algn="l">
              <a:buFont typeface="Arial" panose="020B0604020202020204" pitchFamily="34" charset="0"/>
              <a:buChar char="•"/>
            </a:pPr>
            <a:r>
              <a:rPr lang="en-GB" sz="2400" dirty="0">
                <a:solidFill>
                  <a:srgbClr val="363F49"/>
                </a:solidFill>
                <a:latin typeface="Arial" panose="020B0604020202020204" pitchFamily="34" charset="0"/>
              </a:rPr>
              <a:t>Costs can also be classified as being </a:t>
            </a:r>
            <a:r>
              <a:rPr lang="en-GB" sz="2400" b="1" dirty="0">
                <a:solidFill>
                  <a:srgbClr val="363F49"/>
                </a:solidFill>
                <a:latin typeface="Arial" panose="020B0604020202020204" pitchFamily="34" charset="0"/>
              </a:rPr>
              <a:t>fixed</a:t>
            </a:r>
            <a:r>
              <a:rPr lang="en-GB" sz="2400" dirty="0">
                <a:solidFill>
                  <a:srgbClr val="363F49"/>
                </a:solidFill>
                <a:latin typeface="Arial" panose="020B0604020202020204" pitchFamily="34" charset="0"/>
              </a:rPr>
              <a:t> or </a:t>
            </a:r>
            <a:r>
              <a:rPr lang="en-GB" sz="2400" b="1" dirty="0">
                <a:solidFill>
                  <a:srgbClr val="363F49"/>
                </a:solidFill>
                <a:latin typeface="Arial" panose="020B0604020202020204" pitchFamily="34" charset="0"/>
              </a:rPr>
              <a:t>variable</a:t>
            </a:r>
            <a:r>
              <a:rPr lang="en-GB" sz="2400" dirty="0">
                <a:solidFill>
                  <a:srgbClr val="363F49"/>
                </a:solidFill>
                <a:latin typeface="Arial" panose="020B0604020202020204" pitchFamily="34" charset="0"/>
              </a:rPr>
              <a:t>. </a:t>
            </a:r>
          </a:p>
          <a:p>
            <a:pPr marL="342900" indent="-342900" algn="l">
              <a:buFont typeface="Arial" panose="020B0604020202020204" pitchFamily="34" charset="0"/>
              <a:buChar char="•"/>
            </a:pPr>
            <a:r>
              <a:rPr lang="en-GB" sz="2400" dirty="0">
                <a:solidFill>
                  <a:srgbClr val="363F49"/>
                </a:solidFill>
                <a:latin typeface="Arial" panose="020B0604020202020204" pitchFamily="34" charset="0"/>
              </a:rPr>
              <a:t>This type of classification is associated with economists, financial managers and management accountants. In practice, however, both cost divisions are important.</a:t>
            </a:r>
          </a:p>
          <a:p>
            <a:pPr marL="342900" indent="-342900" algn="l">
              <a:buFont typeface="Arial" panose="020B0604020202020204" pitchFamily="34" charset="0"/>
              <a:buChar char="•"/>
            </a:pPr>
            <a:r>
              <a:rPr lang="en-GB" sz="2400" b="1" dirty="0">
                <a:solidFill>
                  <a:srgbClr val="363F49"/>
                </a:solidFill>
                <a:latin typeface="Arial" panose="020B0604020202020204" pitchFamily="34" charset="0"/>
              </a:rPr>
              <a:t>Total costs = Fixed costs + variable costs</a:t>
            </a:r>
          </a:p>
          <a:p>
            <a:pPr marL="342900" indent="-342900" algn="l">
              <a:buFont typeface="Arial" panose="020B0604020202020204" pitchFamily="34" charset="0"/>
              <a:buChar char="•"/>
            </a:pPr>
            <a:r>
              <a:rPr lang="en-GB" sz="2400" b="1" dirty="0">
                <a:solidFill>
                  <a:srgbClr val="363F49"/>
                </a:solidFill>
                <a:latin typeface="Arial" panose="020B0604020202020204" pitchFamily="34" charset="0"/>
              </a:rPr>
              <a:t>Fixed costs </a:t>
            </a:r>
            <a:r>
              <a:rPr lang="en-GB" sz="2400" dirty="0">
                <a:solidFill>
                  <a:srgbClr val="363F49"/>
                </a:solidFill>
                <a:latin typeface="Arial" panose="020B0604020202020204" pitchFamily="34" charset="0"/>
              </a:rPr>
              <a:t>are those costs that do not vary with output – in other words, costs that must be borne regardless of production and sales levels. </a:t>
            </a:r>
          </a:p>
          <a:p>
            <a:pPr marL="342900" indent="-342900" algn="l">
              <a:buFont typeface="Arial" panose="020B0604020202020204" pitchFamily="34" charset="0"/>
              <a:buChar char="•"/>
            </a:pPr>
            <a:r>
              <a:rPr lang="en-GB" sz="2400" b="1" dirty="0">
                <a:solidFill>
                  <a:srgbClr val="363F49"/>
                </a:solidFill>
                <a:latin typeface="Arial" panose="020B0604020202020204" pitchFamily="34" charset="0"/>
              </a:rPr>
              <a:t>Variable costs </a:t>
            </a:r>
            <a:r>
              <a:rPr lang="en-GB" sz="2400" dirty="0">
                <a:solidFill>
                  <a:srgbClr val="363F49"/>
                </a:solidFill>
                <a:latin typeface="Arial" panose="020B0604020202020204" pitchFamily="34" charset="0"/>
              </a:rPr>
              <a:t>are the opposite – they vary with output, e.g. piece-rate labour, consumables, direct materials, etc. It is also possible to have costs that contain fixed and variable elements.</a:t>
            </a:r>
          </a:p>
          <a:p>
            <a:pPr marL="342900" indent="-342900" algn="l">
              <a:buFont typeface="Arial" panose="020B0604020202020204" pitchFamily="34" charset="0"/>
              <a:buChar char="•"/>
            </a:pPr>
            <a:r>
              <a:rPr lang="en-GB" sz="2400" dirty="0">
                <a:solidFill>
                  <a:srgbClr val="363F49"/>
                </a:solidFill>
                <a:latin typeface="Arial" panose="020B0604020202020204" pitchFamily="34" charset="0"/>
              </a:rPr>
              <a:t> A common misconception is that fixed costs are the same as indirect costs and variable costs are the same as direct costs. </a:t>
            </a:r>
          </a:p>
          <a:p>
            <a:pPr marL="342900" indent="-342900" algn="l">
              <a:buFont typeface="Arial" panose="020B0604020202020204" pitchFamily="34" charset="0"/>
              <a:buChar char="•"/>
            </a:pPr>
            <a:r>
              <a:rPr lang="en-GB" sz="2400" dirty="0">
                <a:solidFill>
                  <a:srgbClr val="363F49"/>
                </a:solidFill>
                <a:latin typeface="Arial" panose="020B0604020202020204" pitchFamily="34" charset="0"/>
              </a:rPr>
              <a:t>In many cases this is true, but there are several notable exceptions, for example, variable overheads (indirect).</a:t>
            </a:r>
            <a:r>
              <a:rPr lang="en-GB" sz="2000" b="0" i="0" dirty="0">
                <a:solidFill>
                  <a:srgbClr val="363F49"/>
                </a:solidFill>
                <a:effectLst/>
                <a:latin typeface="Arial" panose="020B0604020202020204" pitchFamily="34" charset="0"/>
              </a:rPr>
              <a:t>   </a:t>
            </a:r>
            <a:endParaRPr lang="en-GB" sz="2400" b="0" i="0" dirty="0">
              <a:solidFill>
                <a:srgbClr val="363F49"/>
              </a:solidFill>
              <a:effectLst/>
              <a:latin typeface="Arial" panose="020B0604020202020204" pitchFamily="34" charset="0"/>
            </a:endParaRPr>
          </a:p>
          <a:p>
            <a:pPr marL="342900" indent="-342900" algn="l">
              <a:buFont typeface="Arial" panose="020B0604020202020204" pitchFamily="34" charset="0"/>
              <a:buChar char="•"/>
            </a:pPr>
            <a:endParaRPr lang="en-GB" sz="2400" b="0" i="0" dirty="0">
              <a:solidFill>
                <a:srgbClr val="363F49"/>
              </a:solidFill>
              <a:effectLst/>
              <a:latin typeface="Arial" panose="020B0604020202020204" pitchFamily="34" charset="0"/>
            </a:endParaRPr>
          </a:p>
          <a:p>
            <a:pPr marL="342900" indent="-342900">
              <a:buFont typeface="Arial" panose="020B0604020202020204" pitchFamily="34" charset="0"/>
              <a:buChar char="•"/>
            </a:pPr>
            <a:endParaRPr lang="en-GB" sz="2400" b="0" i="0" dirty="0">
              <a:solidFill>
                <a:srgbClr val="363F49"/>
              </a:solidFill>
              <a:effectLst/>
              <a:latin typeface="Arial" panose="020B0604020202020204" pitchFamily="34" charset="0"/>
            </a:endParaRPr>
          </a:p>
        </p:txBody>
      </p:sp>
    </p:spTree>
    <p:extLst>
      <p:ext uri="{BB962C8B-B14F-4D97-AF65-F5344CB8AC3E}">
        <p14:creationId xmlns:p14="http://schemas.microsoft.com/office/powerpoint/2010/main" val="382115749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7AEB1-E6DF-44CD-B574-5D7682EA9275}"/>
              </a:ext>
            </a:extLst>
          </p:cNvPr>
          <p:cNvSpPr>
            <a:spLocks noGrp="1"/>
          </p:cNvSpPr>
          <p:nvPr>
            <p:ph type="ctrTitle"/>
          </p:nvPr>
        </p:nvSpPr>
        <p:spPr>
          <a:xfrm>
            <a:off x="651164" y="325756"/>
            <a:ext cx="3982500" cy="590931"/>
          </a:xfrm>
        </p:spPr>
        <p:txBody>
          <a:bodyPr/>
          <a:lstStyle/>
          <a:p>
            <a:r>
              <a:rPr lang="en-GB" sz="3600" b="1" dirty="0">
                <a:solidFill>
                  <a:srgbClr val="002060"/>
                </a:solidFill>
                <a:effectLst>
                  <a:outerShdw blurRad="38100" dist="38100" dir="2700000" algn="tl">
                    <a:srgbClr val="000000">
                      <a:alpha val="43137"/>
                    </a:srgbClr>
                  </a:outerShdw>
                </a:effectLst>
              </a:rPr>
              <a:t>Topic 2: Contribution</a:t>
            </a:r>
          </a:p>
        </p:txBody>
      </p:sp>
      <p:sp>
        <p:nvSpPr>
          <p:cNvPr id="3" name="Subtitle 2">
            <a:extLst>
              <a:ext uri="{FF2B5EF4-FFF2-40B4-BE49-F238E27FC236}">
                <a16:creationId xmlns:a16="http://schemas.microsoft.com/office/drawing/2014/main" id="{8F0D5CA9-E230-4BBF-9216-0A68EEC675FB}"/>
              </a:ext>
            </a:extLst>
          </p:cNvPr>
          <p:cNvSpPr>
            <a:spLocks noGrp="1"/>
          </p:cNvSpPr>
          <p:nvPr>
            <p:ph type="subTitle" idx="1"/>
          </p:nvPr>
        </p:nvSpPr>
        <p:spPr>
          <a:xfrm>
            <a:off x="651164" y="1068705"/>
            <a:ext cx="10733116" cy="5463539"/>
          </a:xfrm>
        </p:spPr>
        <p:txBody>
          <a:bodyPr>
            <a:noAutofit/>
          </a:bodyPr>
          <a:lstStyle/>
          <a:p>
            <a:pPr marL="342900" indent="-342900" fontAlgn="base">
              <a:spcAft>
                <a:spcPts val="1200"/>
              </a:spcAft>
              <a:buFont typeface="Arial" panose="020B0604020202020204" pitchFamily="34" charset="0"/>
              <a:buChar char="•"/>
            </a:pPr>
            <a:r>
              <a:rPr lang="en-GB" sz="2400" dirty="0">
                <a:solidFill>
                  <a:srgbClr val="313537"/>
                </a:solidFill>
                <a:latin typeface="var(--font-family-body)"/>
              </a:rPr>
              <a:t>Because of the importance of being able to cover fixed costs in a business (and control the level of financial risk), organisations need to monitor contribution.</a:t>
            </a:r>
          </a:p>
          <a:p>
            <a:pPr marL="342900" indent="-342900" fontAlgn="base">
              <a:spcAft>
                <a:spcPts val="1200"/>
              </a:spcAft>
              <a:buFont typeface="Arial" panose="020B0604020202020204" pitchFamily="34" charset="0"/>
              <a:buChar char="•"/>
            </a:pPr>
            <a:r>
              <a:rPr lang="en-GB" sz="2400" dirty="0">
                <a:solidFill>
                  <a:srgbClr val="313537"/>
                </a:solidFill>
                <a:latin typeface="var(--font-family-body)"/>
              </a:rPr>
              <a:t>The term’s real title is ‘</a:t>
            </a:r>
            <a:r>
              <a:rPr lang="en-GB" sz="2400" b="1" dirty="0">
                <a:solidFill>
                  <a:srgbClr val="313537"/>
                </a:solidFill>
                <a:latin typeface="var(--font-family-body)"/>
              </a:rPr>
              <a:t>contribution to fixed costs</a:t>
            </a:r>
            <a:r>
              <a:rPr lang="en-GB" sz="2400" dirty="0">
                <a:solidFill>
                  <a:srgbClr val="313537"/>
                </a:solidFill>
                <a:latin typeface="var(--font-family-body)"/>
              </a:rPr>
              <a:t>’ – it calculates the amount of money available to service fixed costs once variable costs have been deducted.</a:t>
            </a:r>
          </a:p>
          <a:p>
            <a:pPr marL="342900" indent="-342900" fontAlgn="base">
              <a:spcAft>
                <a:spcPts val="1200"/>
              </a:spcAft>
              <a:buFont typeface="Arial" panose="020B0604020202020204" pitchFamily="34" charset="0"/>
              <a:buChar char="•"/>
            </a:pPr>
            <a:r>
              <a:rPr lang="en-GB" sz="2400" dirty="0">
                <a:solidFill>
                  <a:srgbClr val="313537"/>
                </a:solidFill>
                <a:latin typeface="var(--font-family-body)"/>
              </a:rPr>
              <a:t>Once fixed costs have been covered, the surplus is profit.</a:t>
            </a:r>
          </a:p>
          <a:p>
            <a:pPr marL="342900" indent="-342900" fontAlgn="base">
              <a:spcAft>
                <a:spcPts val="1200"/>
              </a:spcAft>
              <a:buFont typeface="Arial" panose="020B0604020202020204" pitchFamily="34" charset="0"/>
              <a:buChar char="•"/>
            </a:pPr>
            <a:r>
              <a:rPr lang="en-GB" sz="2400" b="1" i="1" dirty="0">
                <a:solidFill>
                  <a:srgbClr val="313537"/>
                </a:solidFill>
                <a:latin typeface="var(--font-family-body)"/>
              </a:rPr>
              <a:t>Contribution = Sales revenue – total variable costs</a:t>
            </a:r>
          </a:p>
          <a:p>
            <a:pPr marL="342900" indent="-342900" fontAlgn="base">
              <a:spcAft>
                <a:spcPts val="1200"/>
              </a:spcAft>
              <a:buFont typeface="Arial" panose="020B0604020202020204" pitchFamily="34" charset="0"/>
              <a:buChar char="•"/>
            </a:pPr>
            <a:r>
              <a:rPr lang="en-GB" sz="2400" dirty="0">
                <a:solidFill>
                  <a:srgbClr val="313537"/>
                </a:solidFill>
                <a:latin typeface="var(--font-family-body)"/>
              </a:rPr>
              <a:t>It can be calculated on a total basis or per-product or unit basis:</a:t>
            </a:r>
          </a:p>
          <a:p>
            <a:pPr marL="342900" indent="-342900" fontAlgn="base">
              <a:spcAft>
                <a:spcPts val="1200"/>
              </a:spcAft>
              <a:buFont typeface="Arial" panose="020B0604020202020204" pitchFamily="34" charset="0"/>
              <a:buChar char="•"/>
            </a:pPr>
            <a:r>
              <a:rPr lang="en-GB" sz="2400" b="1" i="1" dirty="0">
                <a:solidFill>
                  <a:srgbClr val="313537"/>
                </a:solidFill>
                <a:latin typeface="var(--font-family-body)"/>
              </a:rPr>
              <a:t>Contribution per unit = selling price – variable cost per unit</a:t>
            </a:r>
          </a:p>
          <a:p>
            <a:pPr marL="342900" indent="-342900" fontAlgn="base">
              <a:spcAft>
                <a:spcPts val="1200"/>
              </a:spcAft>
              <a:buFont typeface="Arial" panose="020B0604020202020204" pitchFamily="34" charset="0"/>
              <a:buChar char="•"/>
            </a:pPr>
            <a:r>
              <a:rPr lang="en-GB" sz="2400" dirty="0">
                <a:solidFill>
                  <a:srgbClr val="313537"/>
                </a:solidFill>
                <a:latin typeface="var(--font-family-body)"/>
              </a:rPr>
              <a:t>We can also compute the contribution sales margin ratio or C:S ratio:</a:t>
            </a:r>
          </a:p>
          <a:p>
            <a:pPr marL="342900" indent="-342900" fontAlgn="base">
              <a:spcAft>
                <a:spcPts val="1200"/>
              </a:spcAft>
              <a:buFont typeface="Arial" panose="020B0604020202020204" pitchFamily="34" charset="0"/>
              <a:buChar char="•"/>
            </a:pPr>
            <a:r>
              <a:rPr lang="en-GB" sz="2400" b="1" i="1" dirty="0">
                <a:solidFill>
                  <a:srgbClr val="313537"/>
                </a:solidFill>
                <a:latin typeface="var(--font-family-body)"/>
              </a:rPr>
              <a:t>Contribution margin ratio = contribution / sales revenue x 100%</a:t>
            </a:r>
            <a:endParaRPr lang="en-GB" sz="2400" b="1" dirty="0">
              <a:solidFill>
                <a:srgbClr val="313537"/>
              </a:solidFill>
              <a:latin typeface="var(--font-family-body)"/>
            </a:endParaRPr>
          </a:p>
          <a:p>
            <a:pPr marL="342900" indent="-342900" fontAlgn="base">
              <a:spcAft>
                <a:spcPts val="1200"/>
              </a:spcAft>
              <a:buFont typeface="Arial" panose="020B0604020202020204" pitchFamily="34" charset="0"/>
              <a:buChar char="•"/>
            </a:pPr>
            <a:endParaRPr lang="en-GB" sz="2400" dirty="0">
              <a:solidFill>
                <a:srgbClr val="313537"/>
              </a:solidFill>
              <a:latin typeface="var(--font-family-body)"/>
            </a:endParaRPr>
          </a:p>
          <a:p>
            <a:pPr marL="342900" indent="-342900" fontAlgn="base">
              <a:spcAft>
                <a:spcPts val="1200"/>
              </a:spcAft>
              <a:buFont typeface="Arial" panose="020B0604020202020204" pitchFamily="34" charset="0"/>
              <a:buChar char="•"/>
            </a:pPr>
            <a:endParaRPr lang="en-GB" sz="2400" dirty="0">
              <a:solidFill>
                <a:srgbClr val="313537"/>
              </a:solidFill>
              <a:latin typeface="var(--font-family-body)"/>
            </a:endParaRPr>
          </a:p>
          <a:p>
            <a:pPr marL="342900" indent="-342900" fontAlgn="base">
              <a:spcAft>
                <a:spcPts val="1200"/>
              </a:spcAft>
              <a:buFont typeface="Arial" panose="020B0604020202020204" pitchFamily="34" charset="0"/>
              <a:buChar char="•"/>
            </a:pPr>
            <a:endParaRPr lang="en-GB" sz="2400" dirty="0">
              <a:solidFill>
                <a:srgbClr val="313537"/>
              </a:solidFill>
              <a:latin typeface="var(--font-family-body)"/>
            </a:endParaRPr>
          </a:p>
          <a:p>
            <a:pPr marL="342900" indent="-342900" fontAlgn="base">
              <a:spcAft>
                <a:spcPts val="1200"/>
              </a:spcAft>
              <a:buFont typeface="Arial" panose="020B0604020202020204" pitchFamily="34" charset="0"/>
              <a:buChar char="•"/>
            </a:pPr>
            <a:endParaRPr lang="en-GB" sz="2400" dirty="0">
              <a:solidFill>
                <a:srgbClr val="313537"/>
              </a:solidFill>
              <a:latin typeface="var(--font-family-body)"/>
            </a:endParaRPr>
          </a:p>
          <a:p>
            <a:pPr marL="342900" indent="-342900" fontAlgn="base">
              <a:spcAft>
                <a:spcPts val="1200"/>
              </a:spcAft>
              <a:buFont typeface="Arial" panose="020B0604020202020204" pitchFamily="34" charset="0"/>
              <a:buChar char="•"/>
            </a:pPr>
            <a:endParaRPr lang="en-GB" sz="2400" dirty="0">
              <a:solidFill>
                <a:srgbClr val="313537"/>
              </a:solidFill>
              <a:latin typeface="var(--font-family-body)"/>
            </a:endParaRPr>
          </a:p>
          <a:p>
            <a:pPr marL="342900" indent="-342900" fontAlgn="base">
              <a:spcAft>
                <a:spcPts val="1200"/>
              </a:spcAft>
              <a:buFont typeface="Arial" panose="020B0604020202020204" pitchFamily="34" charset="0"/>
              <a:buChar char="•"/>
            </a:pPr>
            <a:endParaRPr lang="en-GB" sz="2400" dirty="0">
              <a:solidFill>
                <a:srgbClr val="313537"/>
              </a:solidFill>
              <a:latin typeface="var(--font-family-body)"/>
            </a:endParaRPr>
          </a:p>
          <a:p>
            <a:pPr marL="342900" indent="-342900" fontAlgn="base">
              <a:spcAft>
                <a:spcPts val="1200"/>
              </a:spcAft>
              <a:buFont typeface="Arial" panose="020B0604020202020204" pitchFamily="34" charset="0"/>
              <a:buChar char="•"/>
            </a:pPr>
            <a:endParaRPr lang="en-GB" sz="2400" dirty="0">
              <a:solidFill>
                <a:srgbClr val="313537"/>
              </a:solidFill>
              <a:latin typeface="var(--font-family-body)"/>
            </a:endParaRPr>
          </a:p>
          <a:p>
            <a:pPr marL="342900" indent="-342900" fontAlgn="base">
              <a:spcAft>
                <a:spcPts val="1200"/>
              </a:spcAft>
              <a:buFont typeface="Arial" panose="020B0604020202020204" pitchFamily="34" charset="0"/>
              <a:buChar char="•"/>
            </a:pPr>
            <a:endParaRPr lang="en-GB" sz="2400" dirty="0">
              <a:solidFill>
                <a:srgbClr val="313537"/>
              </a:solidFill>
              <a:latin typeface="var(--font-family-body)"/>
            </a:endParaRPr>
          </a:p>
          <a:p>
            <a:pPr marL="342900" indent="-342900" fontAlgn="base">
              <a:spcAft>
                <a:spcPts val="1200"/>
              </a:spcAft>
              <a:buFont typeface="Arial" panose="020B0604020202020204" pitchFamily="34" charset="0"/>
              <a:buChar char="•"/>
            </a:pPr>
            <a:endParaRPr lang="en-GB" sz="2400" dirty="0">
              <a:solidFill>
                <a:srgbClr val="313537"/>
              </a:solidFill>
              <a:latin typeface="var(--font-family-body)"/>
            </a:endParaRPr>
          </a:p>
          <a:p>
            <a:pPr marL="457200" indent="-457200" fontAlgn="base">
              <a:spcAft>
                <a:spcPts val="1200"/>
              </a:spcAft>
              <a:buFont typeface="Arial" panose="020B0604020202020204" pitchFamily="34" charset="0"/>
              <a:buChar char="•"/>
            </a:pPr>
            <a:endParaRPr lang="en-GB" sz="3200" dirty="0">
              <a:solidFill>
                <a:srgbClr val="313537"/>
              </a:solidFill>
              <a:latin typeface="var(--font-family-body)"/>
            </a:endParaRPr>
          </a:p>
          <a:p>
            <a:pPr marL="457200" indent="-457200" fontAlgn="base">
              <a:spcAft>
                <a:spcPts val="1200"/>
              </a:spcAft>
              <a:buFont typeface="Arial" panose="020B0604020202020204" pitchFamily="34" charset="0"/>
              <a:buChar char="•"/>
            </a:pPr>
            <a:endParaRPr lang="en-GB" sz="3200" b="0" i="0" dirty="0">
              <a:solidFill>
                <a:srgbClr val="313537"/>
              </a:solidFill>
              <a:effectLst/>
              <a:latin typeface="var(--font-family-body)"/>
            </a:endParaRPr>
          </a:p>
          <a:p>
            <a:pPr marL="171450" indent="-171450">
              <a:spcAft>
                <a:spcPts val="1200"/>
              </a:spcAft>
              <a:buFont typeface="Arial" panose="020B0604020202020204" pitchFamily="34" charset="0"/>
              <a:buChar char="•"/>
            </a:pPr>
            <a:br>
              <a:rPr lang="en-GB" sz="1600" b="0" i="0" dirty="0">
                <a:solidFill>
                  <a:srgbClr val="313537"/>
                </a:solidFill>
                <a:effectLst/>
                <a:latin typeface="lato" panose="020F0502020204030203" pitchFamily="34" charset="0"/>
              </a:rPr>
            </a:br>
            <a:endParaRPr lang="en-GB" sz="1600" dirty="0"/>
          </a:p>
        </p:txBody>
      </p:sp>
    </p:spTree>
    <p:extLst>
      <p:ext uri="{BB962C8B-B14F-4D97-AF65-F5344CB8AC3E}">
        <p14:creationId xmlns:p14="http://schemas.microsoft.com/office/powerpoint/2010/main" val="265967280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19" end="19"/>
                                            </p:txEl>
                                          </p:spTgt>
                                        </p:tgtEl>
                                        <p:attrNameLst>
                                          <p:attrName>style.visibility</p:attrName>
                                        </p:attrNameLst>
                                      </p:cBhvr>
                                      <p:to>
                                        <p:strVal val="visible"/>
                                      </p:to>
                                    </p:set>
                                    <p:anim calcmode="lin" valueType="num">
                                      <p:cBhvr additive="base">
                                        <p:cTn id="55" dur="500" fill="hold"/>
                                        <p:tgtEl>
                                          <p:spTgt spid="3">
                                            <p:txEl>
                                              <p:pRg st="19" end="19"/>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19" end="1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357B7E-8020-4575-B098-3AC93C6F01EE}"/>
              </a:ext>
            </a:extLst>
          </p:cNvPr>
          <p:cNvSpPr>
            <a:spLocks noGrp="1"/>
          </p:cNvSpPr>
          <p:nvPr>
            <p:ph type="ctrTitle"/>
          </p:nvPr>
        </p:nvSpPr>
        <p:spPr>
          <a:xfrm>
            <a:off x="1009269" y="527539"/>
            <a:ext cx="5066772" cy="590931"/>
          </a:xfrm>
        </p:spPr>
        <p:txBody>
          <a:bodyPr/>
          <a:lstStyle/>
          <a:p>
            <a:r>
              <a:rPr lang="en-GB" sz="3600" b="1" dirty="0">
                <a:solidFill>
                  <a:srgbClr val="002060"/>
                </a:solidFill>
                <a:effectLst>
                  <a:outerShdw blurRad="38100" dist="38100" dir="2700000" algn="tl">
                    <a:srgbClr val="000000">
                      <a:alpha val="43137"/>
                    </a:srgbClr>
                  </a:outerShdw>
                </a:effectLst>
              </a:rPr>
              <a:t>Contribution: Continuation</a:t>
            </a:r>
          </a:p>
        </p:txBody>
      </p:sp>
      <p:sp>
        <p:nvSpPr>
          <p:cNvPr id="3" name="Subtitle 2">
            <a:extLst>
              <a:ext uri="{FF2B5EF4-FFF2-40B4-BE49-F238E27FC236}">
                <a16:creationId xmlns:a16="http://schemas.microsoft.com/office/drawing/2014/main" id="{687424F7-8D57-4C74-9349-CB0CA4725D61}"/>
              </a:ext>
            </a:extLst>
          </p:cNvPr>
          <p:cNvSpPr>
            <a:spLocks noGrp="1"/>
          </p:cNvSpPr>
          <p:nvPr>
            <p:ph type="subTitle" idx="1"/>
          </p:nvPr>
        </p:nvSpPr>
        <p:spPr>
          <a:xfrm>
            <a:off x="365760" y="914400"/>
            <a:ext cx="11281953" cy="5416061"/>
          </a:xfrm>
        </p:spPr>
        <p:txBody>
          <a:bodyPr/>
          <a:lstStyle/>
          <a:p>
            <a:endParaRPr lang="en-GB" sz="2800" dirty="0"/>
          </a:p>
          <a:p>
            <a:r>
              <a:rPr lang="en-GB" sz="2800" dirty="0"/>
              <a:t>                                                                                                                                          </a:t>
            </a:r>
          </a:p>
        </p:txBody>
      </p:sp>
      <p:graphicFrame>
        <p:nvGraphicFramePr>
          <p:cNvPr id="4" name="Table 3">
            <a:extLst>
              <a:ext uri="{FF2B5EF4-FFF2-40B4-BE49-F238E27FC236}">
                <a16:creationId xmlns:a16="http://schemas.microsoft.com/office/drawing/2014/main" id="{6F87649A-3413-4B90-81EE-80745286A50A}"/>
              </a:ext>
            </a:extLst>
          </p:cNvPr>
          <p:cNvGraphicFramePr>
            <a:graphicFrameLocks noGrp="1"/>
          </p:cNvGraphicFramePr>
          <p:nvPr>
            <p:extLst>
              <p:ext uri="{D42A27DB-BD31-4B8C-83A1-F6EECF244321}">
                <p14:modId xmlns:p14="http://schemas.microsoft.com/office/powerpoint/2010/main" val="3928282948"/>
              </p:ext>
            </p:extLst>
          </p:nvPr>
        </p:nvGraphicFramePr>
        <p:xfrm>
          <a:off x="1009269" y="1505331"/>
          <a:ext cx="9077707" cy="4825129"/>
        </p:xfrm>
        <a:graphic>
          <a:graphicData uri="http://schemas.openxmlformats.org/drawingml/2006/table">
            <a:tbl>
              <a:tblPr/>
              <a:tblGrid>
                <a:gridCol w="3025765">
                  <a:extLst>
                    <a:ext uri="{9D8B030D-6E8A-4147-A177-3AD203B41FA5}">
                      <a16:colId xmlns:a16="http://schemas.microsoft.com/office/drawing/2014/main" val="2142007946"/>
                    </a:ext>
                  </a:extLst>
                </a:gridCol>
                <a:gridCol w="3025765">
                  <a:extLst>
                    <a:ext uri="{9D8B030D-6E8A-4147-A177-3AD203B41FA5}">
                      <a16:colId xmlns:a16="http://schemas.microsoft.com/office/drawing/2014/main" val="517725449"/>
                    </a:ext>
                  </a:extLst>
                </a:gridCol>
                <a:gridCol w="3026177">
                  <a:extLst>
                    <a:ext uri="{9D8B030D-6E8A-4147-A177-3AD203B41FA5}">
                      <a16:colId xmlns:a16="http://schemas.microsoft.com/office/drawing/2014/main" val="1319357220"/>
                    </a:ext>
                  </a:extLst>
                </a:gridCol>
              </a:tblGrid>
              <a:tr h="410649">
                <a:tc gridSpan="3">
                  <a:txBody>
                    <a:bodyPr/>
                    <a:lstStyle/>
                    <a:p>
                      <a:pPr algn="r" fontAlgn="ctr"/>
                      <a:r>
                        <a:rPr lang="en-GB" b="1" dirty="0">
                          <a:solidFill>
                            <a:srgbClr val="FFFFFF"/>
                          </a:solidFill>
                          <a:effectLst/>
                          <a:latin typeface="var(--font-family-body)"/>
                        </a:rPr>
                        <a:t>           Gross Profit (GP)                                             Contribution</a:t>
                      </a:r>
                      <a:endParaRPr lang="en-GB" b="1" dirty="0">
                        <a:effectLst/>
                        <a:latin typeface="var(--font-family-body)"/>
                      </a:endParaRP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006351"/>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811306859"/>
                  </a:ext>
                </a:extLst>
              </a:tr>
              <a:tr h="718636">
                <a:tc>
                  <a:txBody>
                    <a:bodyPr/>
                    <a:lstStyle/>
                    <a:p>
                      <a:pPr algn="ctr" fontAlgn="ctr"/>
                      <a:r>
                        <a:rPr lang="en-GB">
                          <a:solidFill>
                            <a:srgbClr val="FFFFFF"/>
                          </a:solidFill>
                          <a:effectLst/>
                          <a:latin typeface="var(--font-family-body)"/>
                        </a:rPr>
                        <a:t>Accounting area:</a:t>
                      </a:r>
                      <a:endParaRPr lang="en-GB">
                        <a:effectLst/>
                        <a:latin typeface="var(--font-family-body)"/>
                      </a:endParaRP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00A885"/>
                    </a:solidFill>
                  </a:tcPr>
                </a:tc>
                <a:tc>
                  <a:txBody>
                    <a:bodyPr/>
                    <a:lstStyle/>
                    <a:p>
                      <a:pPr algn="ctr" fontAlgn="ctr"/>
                      <a:r>
                        <a:rPr lang="en-GB">
                          <a:effectLst/>
                          <a:latin typeface="var(--font-family-body)"/>
                        </a:rPr>
                        <a:t>Financial accounting</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algn="ctr" fontAlgn="ctr"/>
                      <a:r>
                        <a:rPr lang="en-GB">
                          <a:effectLst/>
                          <a:latin typeface="var(--font-family-body)"/>
                        </a:rPr>
                        <a:t>Management accounting</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1276139177"/>
                  </a:ext>
                </a:extLst>
              </a:tr>
              <a:tr h="718636">
                <a:tc>
                  <a:txBody>
                    <a:bodyPr/>
                    <a:lstStyle/>
                    <a:p>
                      <a:pPr algn="ctr" fontAlgn="ctr"/>
                      <a:r>
                        <a:rPr lang="en-GB">
                          <a:solidFill>
                            <a:srgbClr val="FFFFFF"/>
                          </a:solidFill>
                          <a:effectLst/>
                          <a:latin typeface="var(--font-family-body)"/>
                        </a:rPr>
                        <a:t>Philosophical base:</a:t>
                      </a:r>
                      <a:br>
                        <a:rPr lang="en-GB">
                          <a:solidFill>
                            <a:srgbClr val="FFFFFF"/>
                          </a:solidFill>
                          <a:effectLst/>
                          <a:latin typeface="var(--font-family-body)"/>
                        </a:rPr>
                      </a:br>
                      <a:endParaRPr lang="en-GB">
                        <a:effectLst/>
                        <a:latin typeface="var(--font-family-body)"/>
                      </a:endParaRP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00A885"/>
                    </a:solidFill>
                  </a:tcPr>
                </a:tc>
                <a:tc>
                  <a:txBody>
                    <a:bodyPr/>
                    <a:lstStyle/>
                    <a:p>
                      <a:pPr algn="ctr" fontAlgn="ctr"/>
                      <a:r>
                        <a:rPr lang="en-GB">
                          <a:effectLst/>
                          <a:latin typeface="var(--font-family-body)"/>
                        </a:rPr>
                        <a:t>Accounting</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algn="ctr" fontAlgn="ctr"/>
                      <a:r>
                        <a:rPr lang="en-GB">
                          <a:effectLst/>
                          <a:latin typeface="var(--font-family-body)"/>
                        </a:rPr>
                        <a:t>Economics</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4252154420"/>
                  </a:ext>
                </a:extLst>
              </a:tr>
              <a:tr h="1334610">
                <a:tc>
                  <a:txBody>
                    <a:bodyPr/>
                    <a:lstStyle/>
                    <a:p>
                      <a:pPr algn="ctr" fontAlgn="ctr"/>
                      <a:r>
                        <a:rPr lang="en-GB" dirty="0">
                          <a:solidFill>
                            <a:srgbClr val="FFFFFF"/>
                          </a:solidFill>
                          <a:effectLst/>
                          <a:latin typeface="var(--font-family-body)"/>
                        </a:rPr>
                        <a:t>Calculation (1):</a:t>
                      </a:r>
                      <a:br>
                        <a:rPr lang="en-GB" dirty="0">
                          <a:solidFill>
                            <a:srgbClr val="FFFFFF"/>
                          </a:solidFill>
                          <a:effectLst/>
                          <a:latin typeface="var(--font-family-body)"/>
                        </a:rPr>
                      </a:br>
                      <a:endParaRPr lang="en-GB" dirty="0">
                        <a:effectLst/>
                        <a:latin typeface="var(--font-family-body)"/>
                      </a:endParaRP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00A885"/>
                    </a:solidFill>
                  </a:tcPr>
                </a:tc>
                <a:tc>
                  <a:txBody>
                    <a:bodyPr/>
                    <a:lstStyle/>
                    <a:p>
                      <a:pPr algn="ctr" fontAlgn="ctr"/>
                      <a:r>
                        <a:rPr lang="en-GB">
                          <a:effectLst/>
                          <a:latin typeface="var(--font-family-body)"/>
                        </a:rPr>
                        <a:t>Sales revenue – cost of sales (direct costs) = GP</a:t>
                      </a:r>
                      <a:br>
                        <a:rPr lang="en-GB">
                          <a:effectLst/>
                          <a:latin typeface="var(--font-family-body)"/>
                        </a:rPr>
                      </a:br>
                      <a:endParaRPr lang="en-GB">
                        <a:effectLst/>
                        <a:latin typeface="var(--font-family-body)"/>
                      </a:endParaRP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algn="ctr" fontAlgn="ctr"/>
                      <a:r>
                        <a:rPr lang="en-GB">
                          <a:effectLst/>
                          <a:latin typeface="var(--font-family-body)"/>
                        </a:rPr>
                        <a:t>Sales revenue – variable costs = contribution</a:t>
                      </a:r>
                      <a:br>
                        <a:rPr lang="en-GB">
                          <a:effectLst/>
                          <a:latin typeface="var(--font-family-body)"/>
                        </a:rPr>
                      </a:br>
                      <a:endParaRPr lang="en-GB">
                        <a:effectLst/>
                        <a:latin typeface="var(--font-family-body)"/>
                      </a:endParaRP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3430261567"/>
                  </a:ext>
                </a:extLst>
              </a:tr>
              <a:tr h="1642598">
                <a:tc>
                  <a:txBody>
                    <a:bodyPr/>
                    <a:lstStyle/>
                    <a:p>
                      <a:pPr algn="ctr" fontAlgn="ctr"/>
                      <a:r>
                        <a:rPr lang="en-GB">
                          <a:solidFill>
                            <a:srgbClr val="FFFFFF"/>
                          </a:solidFill>
                          <a:effectLst/>
                          <a:latin typeface="var(--font-family-body)"/>
                        </a:rPr>
                        <a:t>Calculation (2):</a:t>
                      </a:r>
                      <a:br>
                        <a:rPr lang="en-GB">
                          <a:solidFill>
                            <a:srgbClr val="FFFFFF"/>
                          </a:solidFill>
                          <a:effectLst/>
                          <a:latin typeface="var(--font-family-body)"/>
                        </a:rPr>
                      </a:br>
                      <a:endParaRPr lang="en-GB">
                        <a:effectLst/>
                        <a:latin typeface="var(--font-family-body)"/>
                      </a:endParaRP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00A885"/>
                    </a:solidFill>
                  </a:tcPr>
                </a:tc>
                <a:tc>
                  <a:txBody>
                    <a:bodyPr/>
                    <a:lstStyle/>
                    <a:p>
                      <a:pPr algn="ctr" fontAlgn="ctr"/>
                      <a:r>
                        <a:rPr lang="en-GB">
                          <a:effectLst/>
                          <a:latin typeface="var(--font-family-body)"/>
                        </a:rPr>
                        <a:t>Gross Profit – overheads = operating profit or net profit</a:t>
                      </a:r>
                      <a:br>
                        <a:rPr lang="en-GB">
                          <a:effectLst/>
                          <a:latin typeface="var(--font-family-body)"/>
                        </a:rPr>
                      </a:br>
                      <a:endParaRPr lang="en-GB">
                        <a:effectLst/>
                        <a:latin typeface="var(--font-family-body)"/>
                      </a:endParaRP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algn="ctr" fontAlgn="ctr"/>
                      <a:r>
                        <a:rPr lang="en-GB" dirty="0">
                          <a:effectLst/>
                          <a:latin typeface="var(--font-family-body)"/>
                        </a:rPr>
                        <a:t>Contribution – fixed costs = profit</a:t>
                      </a:r>
                      <a:br>
                        <a:rPr lang="en-GB" dirty="0">
                          <a:effectLst/>
                          <a:latin typeface="var(--font-family-body)"/>
                        </a:rPr>
                      </a:br>
                      <a:endParaRPr lang="en-GB" dirty="0">
                        <a:effectLst/>
                        <a:latin typeface="var(--font-family-body)"/>
                      </a:endParaRP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847222388"/>
                  </a:ext>
                </a:extLst>
              </a:tr>
            </a:tbl>
          </a:graphicData>
        </a:graphic>
      </p:graphicFrame>
    </p:spTree>
    <p:extLst>
      <p:ext uri="{BB962C8B-B14F-4D97-AF65-F5344CB8AC3E}">
        <p14:creationId xmlns:p14="http://schemas.microsoft.com/office/powerpoint/2010/main" val="350570806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0" name="Group 9">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4" name="Freeform: Shape 13">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1" name="Group 10">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2" name="Freeform: Shape 11">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2">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1">
            <a:extLst>
              <a:ext uri="{FF2B5EF4-FFF2-40B4-BE49-F238E27FC236}">
                <a16:creationId xmlns:a16="http://schemas.microsoft.com/office/drawing/2014/main" id="{575F7600-BA80-845F-CF39-FD47540B24DB}"/>
              </a:ext>
            </a:extLst>
          </p:cNvPr>
          <p:cNvSpPr>
            <a:spLocks noGrp="1"/>
          </p:cNvSpPr>
          <p:nvPr>
            <p:ph type="ctrTitle"/>
          </p:nvPr>
        </p:nvSpPr>
        <p:spPr>
          <a:xfrm>
            <a:off x="838199" y="1120676"/>
            <a:ext cx="7021513" cy="2308324"/>
          </a:xfrm>
        </p:spPr>
        <p:txBody>
          <a:bodyPr vert="horz" lIns="91440" tIns="45720" rIns="91440" bIns="45720" rtlCol="0" anchor="b">
            <a:normAutofit/>
          </a:bodyPr>
          <a:lstStyle/>
          <a:p>
            <a:r>
              <a:rPr lang="en-US" sz="7200" b="1" kern="1200">
                <a:effectLst>
                  <a:outerShdw blurRad="38100" dist="38100" dir="2700000" algn="tl">
                    <a:srgbClr val="000000">
                      <a:alpha val="43137"/>
                    </a:srgbClr>
                  </a:outerShdw>
                </a:effectLst>
                <a:latin typeface="+mj-lt"/>
                <a:ea typeface="+mj-ea"/>
                <a:cs typeface="+mj-cs"/>
              </a:rPr>
              <a:t>END</a:t>
            </a:r>
          </a:p>
        </p:txBody>
      </p:sp>
    </p:spTree>
    <p:extLst>
      <p:ext uri="{BB962C8B-B14F-4D97-AF65-F5344CB8AC3E}">
        <p14:creationId xmlns:p14="http://schemas.microsoft.com/office/powerpoint/2010/main" val="13621294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TotalTime>
  <Words>375</Words>
  <Application>Microsoft Office PowerPoint</Application>
  <PresentationFormat>Widescreen</PresentationFormat>
  <Paragraphs>48</Paragraphs>
  <Slides>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vt:i4>
      </vt:variant>
    </vt:vector>
  </HeadingPairs>
  <TitlesOfParts>
    <vt:vector size="11" baseType="lpstr">
      <vt:lpstr>Arial</vt:lpstr>
      <vt:lpstr>Calibri</vt:lpstr>
      <vt:lpstr>Calibri Light</vt:lpstr>
      <vt:lpstr>lato</vt:lpstr>
      <vt:lpstr>var(--font-family-body)</vt:lpstr>
      <vt:lpstr>Office Theme</vt:lpstr>
      <vt:lpstr>Marginal Costing</vt:lpstr>
      <vt:lpstr>Fixed and Variable Costs Division </vt:lpstr>
      <vt:lpstr>Topic 2: Contribution</vt:lpstr>
      <vt:lpstr>Contribution: Continuation</vt:lpstr>
      <vt:lpstr>END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Marginal Costing</dc:title>
  <dc:creator>Robert Udeogu</dc:creator>
  <cp:lastModifiedBy>Robert Udeogu</cp:lastModifiedBy>
  <cp:revision>1</cp:revision>
  <dcterms:created xsi:type="dcterms:W3CDTF">2024-02-02T21:29:01Z</dcterms:created>
  <dcterms:modified xsi:type="dcterms:W3CDTF">2024-02-02T21:57:20Z</dcterms:modified>
</cp:coreProperties>
</file>