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78" r:id="rId1"/>
    <p:sldMasterId id="2147483690" r:id="rId2"/>
    <p:sldMasterId id="2147483702" r:id="rId3"/>
  </p:sldMasterIdLst>
  <p:notesMasterIdLst>
    <p:notesMasterId r:id="rId35"/>
  </p:notesMasterIdLst>
  <p:sldIdLst>
    <p:sldId id="776" r:id="rId4"/>
    <p:sldId id="276" r:id="rId5"/>
    <p:sldId id="774" r:id="rId6"/>
    <p:sldId id="744" r:id="rId7"/>
    <p:sldId id="775" r:id="rId8"/>
    <p:sldId id="766" r:id="rId9"/>
    <p:sldId id="747" r:id="rId10"/>
    <p:sldId id="767" r:id="rId11"/>
    <p:sldId id="768" r:id="rId12"/>
    <p:sldId id="277" r:id="rId13"/>
    <p:sldId id="781" r:id="rId14"/>
    <p:sldId id="795" r:id="rId15"/>
    <p:sldId id="797" r:id="rId16"/>
    <p:sldId id="782" r:id="rId17"/>
    <p:sldId id="794" r:id="rId18"/>
    <p:sldId id="771" r:id="rId19"/>
    <p:sldId id="371" r:id="rId20"/>
    <p:sldId id="384" r:id="rId21"/>
    <p:sldId id="772" r:id="rId22"/>
    <p:sldId id="769" r:id="rId23"/>
    <p:sldId id="770" r:id="rId24"/>
    <p:sldId id="385" r:id="rId25"/>
    <p:sldId id="798" r:id="rId26"/>
    <p:sldId id="773" r:id="rId27"/>
    <p:sldId id="383" r:id="rId28"/>
    <p:sldId id="377" r:id="rId29"/>
    <p:sldId id="375" r:id="rId30"/>
    <p:sldId id="378" r:id="rId31"/>
    <p:sldId id="382" r:id="rId32"/>
    <p:sldId id="379" r:id="rId33"/>
    <p:sldId id="793" r:id="rId34"/>
  </p:sldIdLst>
  <p:sldSz cx="12192000" cy="6858000"/>
  <p:notesSz cx="12192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F436BA-3387-44E7-8F5F-2D66A6289BA4}" v="12" dt="2024-02-29T09:05:12.743"/>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065" autoAdjust="0"/>
  </p:normalViewPr>
  <p:slideViewPr>
    <p:cSldViewPr>
      <p:cViewPr varScale="1">
        <p:scale>
          <a:sx n="75" d="100"/>
          <a:sy n="75" d="100"/>
        </p:scale>
        <p:origin x="946" y="62"/>
      </p:cViewPr>
      <p:guideLst/>
    </p:cSldViewPr>
  </p:slideViewPr>
  <p:notesTextViewPr>
    <p:cViewPr>
      <p:scale>
        <a:sx n="3" d="2"/>
        <a:sy n="3" d="2"/>
      </p:scale>
      <p:origin x="0" y="0"/>
    </p:cViewPr>
  </p:notesTextViewPr>
  <p:sorterViewPr>
    <p:cViewPr varScale="1">
      <p:scale>
        <a:sx n="100" d="100"/>
        <a:sy n="100" d="100"/>
      </p:scale>
      <p:origin x="0" y="-7459"/>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hew Archer" userId="aad98465-9c59-4159-8df1-a13be7bdef7f" providerId="ADAL" clId="{EFF436BA-3387-44E7-8F5F-2D66A6289BA4}"/>
    <pc:docChg chg="addSld delSld modSld sldOrd">
      <pc:chgData name="Matthew Archer" userId="aad98465-9c59-4159-8df1-a13be7bdef7f" providerId="ADAL" clId="{EFF436BA-3387-44E7-8F5F-2D66A6289BA4}" dt="2024-02-29T13:06:15.953" v="20" actId="2696"/>
      <pc:docMkLst>
        <pc:docMk/>
      </pc:docMkLst>
      <pc:sldChg chg="add del">
        <pc:chgData name="Matthew Archer" userId="aad98465-9c59-4159-8df1-a13be7bdef7f" providerId="ADAL" clId="{EFF436BA-3387-44E7-8F5F-2D66A6289BA4}" dt="2024-02-29T08:44:05.772" v="4" actId="47"/>
        <pc:sldMkLst>
          <pc:docMk/>
          <pc:sldMk cId="484250537" sldId="392"/>
        </pc:sldMkLst>
      </pc:sldChg>
      <pc:sldChg chg="modAnim">
        <pc:chgData name="Matthew Archer" userId="aad98465-9c59-4159-8df1-a13be7bdef7f" providerId="ADAL" clId="{EFF436BA-3387-44E7-8F5F-2D66A6289BA4}" dt="2024-02-29T09:05:12.743" v="14"/>
        <pc:sldMkLst>
          <pc:docMk/>
          <pc:sldMk cId="0" sldId="744"/>
        </pc:sldMkLst>
      </pc:sldChg>
      <pc:sldChg chg="modSp mod">
        <pc:chgData name="Matthew Archer" userId="aad98465-9c59-4159-8df1-a13be7bdef7f" providerId="ADAL" clId="{EFF436BA-3387-44E7-8F5F-2D66A6289BA4}" dt="2024-02-29T12:49:31.864" v="17" actId="115"/>
        <pc:sldMkLst>
          <pc:docMk/>
          <pc:sldMk cId="3210173767" sldId="773"/>
        </pc:sldMkLst>
        <pc:spChg chg="mod">
          <ac:chgData name="Matthew Archer" userId="aad98465-9c59-4159-8df1-a13be7bdef7f" providerId="ADAL" clId="{EFF436BA-3387-44E7-8F5F-2D66A6289BA4}" dt="2024-02-29T12:49:31.864" v="17" actId="115"/>
          <ac:spMkLst>
            <pc:docMk/>
            <pc:sldMk cId="3210173767" sldId="773"/>
            <ac:spMk id="2" creationId="{EAA9B90A-B60F-8BFC-42F5-FF7742515E5C}"/>
          </ac:spMkLst>
        </pc:spChg>
        <pc:spChg chg="mod">
          <ac:chgData name="Matthew Archer" userId="aad98465-9c59-4159-8df1-a13be7bdef7f" providerId="ADAL" clId="{EFF436BA-3387-44E7-8F5F-2D66A6289BA4}" dt="2024-02-29T12:49:26.156" v="15"/>
          <ac:spMkLst>
            <pc:docMk/>
            <pc:sldMk cId="3210173767" sldId="773"/>
            <ac:spMk id="3" creationId="{A34164CA-00A4-D13D-2649-923CA4B531F6}"/>
          </ac:spMkLst>
        </pc:spChg>
      </pc:sldChg>
      <pc:sldChg chg="del ord">
        <pc:chgData name="Matthew Archer" userId="aad98465-9c59-4159-8df1-a13be7bdef7f" providerId="ADAL" clId="{EFF436BA-3387-44E7-8F5F-2D66A6289BA4}" dt="2024-02-29T13:06:15.953" v="20" actId="2696"/>
        <pc:sldMkLst>
          <pc:docMk/>
          <pc:sldMk cId="2328291818" sldId="796"/>
        </pc:sldMkLst>
      </pc:sldChg>
      <pc:sldChg chg="modSp add mod">
        <pc:chgData name="Matthew Archer" userId="aad98465-9c59-4159-8df1-a13be7bdef7f" providerId="ADAL" clId="{EFF436BA-3387-44E7-8F5F-2D66A6289BA4}" dt="2024-02-29T08:43:56.403" v="3" actId="14100"/>
        <pc:sldMkLst>
          <pc:docMk/>
          <pc:sldMk cId="266989687" sldId="798"/>
        </pc:sldMkLst>
        <pc:spChg chg="mod">
          <ac:chgData name="Matthew Archer" userId="aad98465-9c59-4159-8df1-a13be7bdef7f" providerId="ADAL" clId="{EFF436BA-3387-44E7-8F5F-2D66A6289BA4}" dt="2024-02-29T08:43:51.857" v="2" actId="14100"/>
          <ac:spMkLst>
            <pc:docMk/>
            <pc:sldMk cId="266989687" sldId="798"/>
            <ac:spMk id="9" creationId="{737B508B-A368-4345-9CFA-32CB9B73837B}"/>
          </ac:spMkLst>
        </pc:spChg>
        <pc:spChg chg="mod">
          <ac:chgData name="Matthew Archer" userId="aad98465-9c59-4159-8df1-a13be7bdef7f" providerId="ADAL" clId="{EFF436BA-3387-44E7-8F5F-2D66A6289BA4}" dt="2024-02-29T08:43:56.403" v="3" actId="14100"/>
          <ac:spMkLst>
            <pc:docMk/>
            <pc:sldMk cId="266989687" sldId="798"/>
            <ac:spMk id="11" creationId="{B7DAF61C-5A1E-444A-845E-C26DC4FB139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7FB6D78C-640A-40C9-B220-BC480F9E8EC6}" type="datetimeFigureOut">
              <a:rPr lang="en-GB" smtClean="0"/>
              <a:t>29/02/2024</a:t>
            </a:fld>
            <a:endParaRPr lang="en-GB"/>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AA2265BB-E37C-46C3-9DA3-0DEAF4E732AB}" type="slidenum">
              <a:rPr lang="en-GB" smtClean="0"/>
              <a:t>‹#›</a:t>
            </a:fld>
            <a:endParaRPr lang="en-GB"/>
          </a:p>
        </p:txBody>
      </p:sp>
    </p:spTree>
    <p:extLst>
      <p:ext uri="{BB962C8B-B14F-4D97-AF65-F5344CB8AC3E}">
        <p14:creationId xmlns:p14="http://schemas.microsoft.com/office/powerpoint/2010/main" val="13297218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3" Type="http://schemas.openxmlformats.org/officeDocument/2006/relationships/hyperlink" Target="https://www.mindtools.com/awb7i63/avoiding-groupthink" TargetMode="External"/><Relationship Id="rId18" Type="http://schemas.openxmlformats.org/officeDocument/2006/relationships/hyperlink" Target="https://www.mindtools.com/axm7sxc/affinity-diagrams" TargetMode="External"/><Relationship Id="rId26" Type="http://schemas.openxmlformats.org/officeDocument/2006/relationships/hyperlink" Target="https://www.mindtools.com/aksic2i/decision-matrix-analysis" TargetMode="External"/><Relationship Id="rId39" Type="http://schemas.openxmlformats.org/officeDocument/2006/relationships/hyperlink" Target="https://www.mindtools.com/community/pages/article/prospect-theory.php" TargetMode="External"/><Relationship Id="rId21" Type="http://schemas.openxmlformats.org/officeDocument/2006/relationships/hyperlink" Target="https://www.mindtools.com/ab1w9zu/starbursting" TargetMode="External"/><Relationship Id="rId34" Type="http://schemas.openxmlformats.org/officeDocument/2006/relationships/hyperlink" Target="https://www.mindtools.com/a0ozgex/cognitive-bias" TargetMode="External"/><Relationship Id="rId42" Type="http://schemas.openxmlformats.org/officeDocument/2006/relationships/hyperlink" Target="https://www.mindtools.com/a0psx3v/how-good-is-your-decision-making" TargetMode="External"/><Relationship Id="rId7" Type="http://schemas.openxmlformats.org/officeDocument/2006/relationships/hyperlink" Target="https://www.mindtools.com/aktjh2e/inductive-reasoning" TargetMode="External"/><Relationship Id="rId2" Type="http://schemas.openxmlformats.org/officeDocument/2006/relationships/slide" Target="../slides/slide18.xml"/><Relationship Id="rId16" Type="http://schemas.openxmlformats.org/officeDocument/2006/relationships/hyperlink" Target="https://www.mindtools.com/atxpcmf/the-reframing-matrix" TargetMode="External"/><Relationship Id="rId20" Type="http://schemas.openxmlformats.org/officeDocument/2006/relationships/hyperlink" Target="https://www.mindtools.com/a3w9aym/the-futures-wheel" TargetMode="External"/><Relationship Id="rId29" Type="http://schemas.openxmlformats.org/officeDocument/2006/relationships/hyperlink" Target="https://www.mindtools.com/axdwv11/the-modified-borda-count" TargetMode="External"/><Relationship Id="rId41" Type="http://schemas.openxmlformats.org/officeDocument/2006/relationships/hyperlink" Target="https://www.mindtools.com/afhbe6s/bridges-transition-model" TargetMode="External"/><Relationship Id="rId1" Type="http://schemas.openxmlformats.org/officeDocument/2006/relationships/notesMaster" Target="../notesMasters/notesMaster1.xml"/><Relationship Id="rId6" Type="http://schemas.openxmlformats.org/officeDocument/2006/relationships/hyperlink" Target="https://www.mindtools.com/ag6pkn9/root-cause-analysis" TargetMode="External"/><Relationship Id="rId11" Type="http://schemas.openxmlformats.org/officeDocument/2006/relationships/hyperlink" Target="https://www.mindtools.com/adamhmy/the-vroom-yetton-decision-model" TargetMode="External"/><Relationship Id="rId24" Type="http://schemas.openxmlformats.org/officeDocument/2006/relationships/hyperlink" Target="https://www.mindtools.com/a7jgr0w/cost-benefit-analysis" TargetMode="External"/><Relationship Id="rId32" Type="http://schemas.openxmlformats.org/officeDocument/2006/relationships/hyperlink" Target="https://www.mindtools.com/a8vkaxg/10-common-decision-making-mistakes" TargetMode="External"/><Relationship Id="rId37" Type="http://schemas.openxmlformats.org/officeDocument/2006/relationships/hyperlink" Target="https://www.mindtools.com/au6z0ra/humility" TargetMode="External"/><Relationship Id="rId40" Type="http://schemas.openxmlformats.org/officeDocument/2006/relationships/hyperlink" Target="https://www.mindtools.com/amgqesi/coping-with-change" TargetMode="External"/><Relationship Id="rId5" Type="http://schemas.openxmlformats.org/officeDocument/2006/relationships/hyperlink" Target="https://www.mindtools.com/a3mi00v/5-whys" TargetMode="External"/><Relationship Id="rId15" Type="http://schemas.openxmlformats.org/officeDocument/2006/relationships/hyperlink" Target="https://www.mindtools.com/community/pages/article/round-robin-brainstorming.php" TargetMode="External"/><Relationship Id="rId23" Type="http://schemas.openxmlformats.org/officeDocument/2006/relationships/hyperlink" Target="https://www.mindtools.com/a7asu8d/quantitative-pros-and-cons" TargetMode="External"/><Relationship Id="rId28" Type="http://schemas.openxmlformats.org/officeDocument/2006/relationships/hyperlink" Target="https://www.mindtools.com/a635krd/multi-voting" TargetMode="External"/><Relationship Id="rId36" Type="http://schemas.openxmlformats.org/officeDocument/2006/relationships/hyperlink" Target="https://www.mindtools.com/aipz4vt/the-ladder-of-inference" TargetMode="External"/><Relationship Id="rId10" Type="http://schemas.openxmlformats.org/officeDocument/2006/relationships/hyperlink" Target="https://www.mindtools.com/aol0rms/stakeholder-analysis" TargetMode="External"/><Relationship Id="rId19" Type="http://schemas.openxmlformats.org/officeDocument/2006/relationships/hyperlink" Target="https://www.mindtools.com/abhkwcn/risk-analysis-and-risk-management" TargetMode="External"/><Relationship Id="rId31" Type="http://schemas.openxmlformats.org/officeDocument/2006/relationships/hyperlink" Target="https://www.mindtools.com/av8ceid/bains-rapid-framework" TargetMode="External"/><Relationship Id="rId4" Type="http://schemas.openxmlformats.org/officeDocument/2006/relationships/hyperlink" Target="https://www.mindtools.com/a76muw1/the-tdodar-decision-model" TargetMode="External"/><Relationship Id="rId9" Type="http://schemas.openxmlformats.org/officeDocument/2006/relationships/hyperlink" Target="https://www.mindtools.com/community/pages/article/newTED_07.php" TargetMode="External"/><Relationship Id="rId14" Type="http://schemas.openxmlformats.org/officeDocument/2006/relationships/hyperlink" Target="https://www.mindtools.com/a4oopmg/crawfords-slip-writing-method" TargetMode="External"/><Relationship Id="rId22" Type="http://schemas.openxmlformats.org/officeDocument/2006/relationships/hyperlink" Target="https://www.mindtools.com/a23ewmr/force-field-analysis" TargetMode="External"/><Relationship Id="rId27" Type="http://schemas.openxmlformats.org/officeDocument/2006/relationships/hyperlink" Target="https://www.mindtools.com/auvbv1a/paired-comparison-analysis" TargetMode="External"/><Relationship Id="rId30" Type="http://schemas.openxmlformats.org/officeDocument/2006/relationships/hyperlink" Target="https://www.mindtools.com/ao6r70v/hartnetts-codm-model" TargetMode="External"/><Relationship Id="rId35" Type="http://schemas.openxmlformats.org/officeDocument/2006/relationships/hyperlink" Target="https://www.mindtools.com/ajzfyej/blindspot-analysis" TargetMode="External"/><Relationship Id="rId8" Type="http://schemas.openxmlformats.org/officeDocument/2006/relationships/hyperlink" Target="https://www.mindtools.com/aj9s8d7/the-catwoe-checklist" TargetMode="External"/><Relationship Id="rId3" Type="http://schemas.openxmlformats.org/officeDocument/2006/relationships/hyperlink" Target="https://www.mindtools.com/a3ldgz1/ooda-loops" TargetMode="External"/><Relationship Id="rId12" Type="http://schemas.openxmlformats.org/officeDocument/2006/relationships/hyperlink" Target="https://www.mindtools.com/absml9b/constructive-controversy" TargetMode="External"/><Relationship Id="rId17" Type="http://schemas.openxmlformats.org/officeDocument/2006/relationships/hyperlink" Target="https://www.mindtools.com/a5g26ng/appreciative-inquiry" TargetMode="External"/><Relationship Id="rId25" Type="http://schemas.openxmlformats.org/officeDocument/2006/relationships/hyperlink" Target="https://www.mindtools.com/a6bp58h/the-foursquare-protocol" TargetMode="External"/><Relationship Id="rId33" Type="http://schemas.openxmlformats.org/officeDocument/2006/relationships/hyperlink" Target="https://www.mindtools.com/community/pages/article/brain-bran-brand.php" TargetMode="External"/><Relationship Id="rId38" Type="http://schemas.openxmlformats.org/officeDocument/2006/relationships/hyperlink" Target="https://www.mindtools.com/ahpnreq/the-four-principles-of-change-management"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hbr.org/2021/06/5-behavioral-biases-that-trip-up-remote-managers"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s://hbr.org/2022/03/how-to-make-great-decisions-quickly" TargetMode="External"/></Relationships>
</file>

<file path=ppt/notesSlides/_rels/notesSlide14.xml.rels><?xml version="1.0" encoding="UTF-8" standalone="yes"?>
<Relationships xmlns="http://schemas.openxmlformats.org/package/2006/relationships"><Relationship Id="rId13" Type="http://schemas.openxmlformats.org/officeDocument/2006/relationships/hyperlink" Target="https://www.mindtools.com/awb7i63/avoiding-groupthink" TargetMode="External"/><Relationship Id="rId18" Type="http://schemas.openxmlformats.org/officeDocument/2006/relationships/hyperlink" Target="https://www.mindtools.com/axm7sxc/affinity-diagrams" TargetMode="External"/><Relationship Id="rId26" Type="http://schemas.openxmlformats.org/officeDocument/2006/relationships/hyperlink" Target="https://www.mindtools.com/aksic2i/decision-matrix-analysis" TargetMode="External"/><Relationship Id="rId39" Type="http://schemas.openxmlformats.org/officeDocument/2006/relationships/hyperlink" Target="https://www.mindtools.com/community/pages/article/prospect-theory.php" TargetMode="External"/><Relationship Id="rId21" Type="http://schemas.openxmlformats.org/officeDocument/2006/relationships/hyperlink" Target="https://www.mindtools.com/ab1w9zu/starbursting" TargetMode="External"/><Relationship Id="rId34" Type="http://schemas.openxmlformats.org/officeDocument/2006/relationships/hyperlink" Target="https://www.mindtools.com/a0ozgex/cognitive-bias" TargetMode="External"/><Relationship Id="rId42" Type="http://schemas.openxmlformats.org/officeDocument/2006/relationships/hyperlink" Target="https://www.mindtools.com/a0psx3v/how-good-is-your-decision-making" TargetMode="External"/><Relationship Id="rId7" Type="http://schemas.openxmlformats.org/officeDocument/2006/relationships/hyperlink" Target="https://www.mindtools.com/aktjh2e/inductive-reasoning" TargetMode="External"/><Relationship Id="rId2" Type="http://schemas.openxmlformats.org/officeDocument/2006/relationships/slide" Target="../slides/slide21.xml"/><Relationship Id="rId16" Type="http://schemas.openxmlformats.org/officeDocument/2006/relationships/hyperlink" Target="https://www.mindtools.com/atxpcmf/the-reframing-matrix" TargetMode="External"/><Relationship Id="rId20" Type="http://schemas.openxmlformats.org/officeDocument/2006/relationships/hyperlink" Target="https://www.mindtools.com/a3w9aym/the-futures-wheel" TargetMode="External"/><Relationship Id="rId29" Type="http://schemas.openxmlformats.org/officeDocument/2006/relationships/hyperlink" Target="https://www.mindtools.com/axdwv11/the-modified-borda-count" TargetMode="External"/><Relationship Id="rId41" Type="http://schemas.openxmlformats.org/officeDocument/2006/relationships/hyperlink" Target="https://www.mindtools.com/afhbe6s/bridges-transition-model" TargetMode="External"/><Relationship Id="rId1" Type="http://schemas.openxmlformats.org/officeDocument/2006/relationships/notesMaster" Target="../notesMasters/notesMaster1.xml"/><Relationship Id="rId6" Type="http://schemas.openxmlformats.org/officeDocument/2006/relationships/hyperlink" Target="https://www.mindtools.com/ag6pkn9/root-cause-analysis" TargetMode="External"/><Relationship Id="rId11" Type="http://schemas.openxmlformats.org/officeDocument/2006/relationships/hyperlink" Target="https://www.mindtools.com/adamhmy/the-vroom-yetton-decision-model" TargetMode="External"/><Relationship Id="rId24" Type="http://schemas.openxmlformats.org/officeDocument/2006/relationships/hyperlink" Target="https://www.mindtools.com/a7jgr0w/cost-benefit-analysis" TargetMode="External"/><Relationship Id="rId32" Type="http://schemas.openxmlformats.org/officeDocument/2006/relationships/hyperlink" Target="https://www.mindtools.com/a8vkaxg/10-common-decision-making-mistakes" TargetMode="External"/><Relationship Id="rId37" Type="http://schemas.openxmlformats.org/officeDocument/2006/relationships/hyperlink" Target="https://www.mindtools.com/au6z0ra/humility" TargetMode="External"/><Relationship Id="rId40" Type="http://schemas.openxmlformats.org/officeDocument/2006/relationships/hyperlink" Target="https://www.mindtools.com/amgqesi/coping-with-change" TargetMode="External"/><Relationship Id="rId5" Type="http://schemas.openxmlformats.org/officeDocument/2006/relationships/hyperlink" Target="https://www.mindtools.com/a3mi00v/5-whys" TargetMode="External"/><Relationship Id="rId15" Type="http://schemas.openxmlformats.org/officeDocument/2006/relationships/hyperlink" Target="https://www.mindtools.com/community/pages/article/round-robin-brainstorming.php" TargetMode="External"/><Relationship Id="rId23" Type="http://schemas.openxmlformats.org/officeDocument/2006/relationships/hyperlink" Target="https://www.mindtools.com/a7asu8d/quantitative-pros-and-cons" TargetMode="External"/><Relationship Id="rId28" Type="http://schemas.openxmlformats.org/officeDocument/2006/relationships/hyperlink" Target="https://www.mindtools.com/a635krd/multi-voting" TargetMode="External"/><Relationship Id="rId36" Type="http://schemas.openxmlformats.org/officeDocument/2006/relationships/hyperlink" Target="https://www.mindtools.com/aipz4vt/the-ladder-of-inference" TargetMode="External"/><Relationship Id="rId10" Type="http://schemas.openxmlformats.org/officeDocument/2006/relationships/hyperlink" Target="https://www.mindtools.com/aol0rms/stakeholder-analysis" TargetMode="External"/><Relationship Id="rId19" Type="http://schemas.openxmlformats.org/officeDocument/2006/relationships/hyperlink" Target="https://www.mindtools.com/abhkwcn/risk-analysis-and-risk-management" TargetMode="External"/><Relationship Id="rId31" Type="http://schemas.openxmlformats.org/officeDocument/2006/relationships/hyperlink" Target="https://www.mindtools.com/av8ceid/bains-rapid-framework" TargetMode="External"/><Relationship Id="rId4" Type="http://schemas.openxmlformats.org/officeDocument/2006/relationships/hyperlink" Target="https://www.mindtools.com/a76muw1/the-tdodar-decision-model" TargetMode="External"/><Relationship Id="rId9" Type="http://schemas.openxmlformats.org/officeDocument/2006/relationships/hyperlink" Target="https://www.mindtools.com/community/pages/article/newTED_07.php" TargetMode="External"/><Relationship Id="rId14" Type="http://schemas.openxmlformats.org/officeDocument/2006/relationships/hyperlink" Target="https://www.mindtools.com/a4oopmg/crawfords-slip-writing-method" TargetMode="External"/><Relationship Id="rId22" Type="http://schemas.openxmlformats.org/officeDocument/2006/relationships/hyperlink" Target="https://www.mindtools.com/a23ewmr/force-field-analysis" TargetMode="External"/><Relationship Id="rId27" Type="http://schemas.openxmlformats.org/officeDocument/2006/relationships/hyperlink" Target="https://www.mindtools.com/auvbv1a/paired-comparison-analysis" TargetMode="External"/><Relationship Id="rId30" Type="http://schemas.openxmlformats.org/officeDocument/2006/relationships/hyperlink" Target="https://www.mindtools.com/ao6r70v/hartnetts-codm-model" TargetMode="External"/><Relationship Id="rId35" Type="http://schemas.openxmlformats.org/officeDocument/2006/relationships/hyperlink" Target="https://www.mindtools.com/ajzfyej/blindspot-analysis" TargetMode="External"/><Relationship Id="rId8" Type="http://schemas.openxmlformats.org/officeDocument/2006/relationships/hyperlink" Target="https://www.mindtools.com/aj9s8d7/the-catwoe-checklist" TargetMode="External"/><Relationship Id="rId3" Type="http://schemas.openxmlformats.org/officeDocument/2006/relationships/hyperlink" Target="https://www.mindtools.com/a3ldgz1/ooda-loops" TargetMode="External"/><Relationship Id="rId12" Type="http://schemas.openxmlformats.org/officeDocument/2006/relationships/hyperlink" Target="https://www.mindtools.com/absml9b/constructive-controversy" TargetMode="External"/><Relationship Id="rId17" Type="http://schemas.openxmlformats.org/officeDocument/2006/relationships/hyperlink" Target="https://www.mindtools.com/a5g26ng/appreciative-inquiry" TargetMode="External"/><Relationship Id="rId25" Type="http://schemas.openxmlformats.org/officeDocument/2006/relationships/hyperlink" Target="https://www.mindtools.com/a6bp58h/the-foursquare-protocol" TargetMode="External"/><Relationship Id="rId33" Type="http://schemas.openxmlformats.org/officeDocument/2006/relationships/hyperlink" Target="https://www.mindtools.com/community/pages/article/brain-bran-brand.php" TargetMode="External"/><Relationship Id="rId38" Type="http://schemas.openxmlformats.org/officeDocument/2006/relationships/hyperlink" Target="https://www.mindtools.com/ahpnreq/the-four-principles-of-change-management" TargetMode="External"/></Relationships>
</file>

<file path=ppt/notesSlides/_rels/notesSlide15.xml.rels><?xml version="1.0" encoding="UTF-8" standalone="yes"?>
<Relationships xmlns="http://schemas.openxmlformats.org/package/2006/relationships"><Relationship Id="rId8" Type="http://schemas.openxmlformats.org/officeDocument/2006/relationships/hyperlink" Target="https://www.mindtools.com/aaryn61/perceptual-positions" TargetMode="External"/><Relationship Id="rId13" Type="http://schemas.openxmlformats.org/officeDocument/2006/relationships/hyperlink" Target="https://www.mindtools.com/aipz4vt/the-ladder-of-inference" TargetMode="External"/><Relationship Id="rId18" Type="http://schemas.openxmlformats.org/officeDocument/2006/relationships/hyperlink" Target="https://www.mindtools.com/at2o1co/what-is-stakeholder-management" TargetMode="External"/><Relationship Id="rId3" Type="http://schemas.openxmlformats.org/officeDocument/2006/relationships/hyperlink" Target="https://www.mindtools.com/a5plzk8/how-to-stop-procrastinating" TargetMode="External"/><Relationship Id="rId7" Type="http://schemas.openxmlformats.org/officeDocument/2006/relationships/hyperlink" Target="https://www.mindtools.com/ag9p9vy/orapapa" TargetMode="External"/><Relationship Id="rId12" Type="http://schemas.openxmlformats.org/officeDocument/2006/relationships/hyperlink" Target="https://www.mindtools.com/awb7i63/avoiding-groupthink" TargetMode="External"/><Relationship Id="rId17" Type="http://schemas.openxmlformats.org/officeDocument/2006/relationships/hyperlink" Target="https://www.mindtools.com/asovf6t/communicating-in-a-crisis" TargetMode="External"/><Relationship Id="rId2" Type="http://schemas.openxmlformats.org/officeDocument/2006/relationships/slide" Target="../slides/slide22.xml"/><Relationship Id="rId16" Type="http://schemas.openxmlformats.org/officeDocument/2006/relationships/hyperlink" Target="https://www.mindtools.com/al4u1y9/scenario-analysis" TargetMode="External"/><Relationship Id="rId1" Type="http://schemas.openxmlformats.org/officeDocument/2006/relationships/notesMaster" Target="../notesMasters/notesMaster1.xml"/><Relationship Id="rId6" Type="http://schemas.openxmlformats.org/officeDocument/2006/relationships/hyperlink" Target="https://www.mindtools.com/aj9s8d7/the-catwoe-checklist" TargetMode="External"/><Relationship Id="rId11" Type="http://schemas.openxmlformats.org/officeDocument/2006/relationships/hyperlink" Target="https://www.mindtools.com/a81qk8y/round-robin-brainstorming" TargetMode="External"/><Relationship Id="rId5" Type="http://schemas.openxmlformats.org/officeDocument/2006/relationships/hyperlink" Target="https://www.mindtools.com/aiplsat/how-to-make-decisions" TargetMode="External"/><Relationship Id="rId15" Type="http://schemas.openxmlformats.org/officeDocument/2006/relationships/hyperlink" Target="https://www.mindtools.com/community/pages/article/newTED_04.php" TargetMode="External"/><Relationship Id="rId10" Type="http://schemas.openxmlformats.org/officeDocument/2006/relationships/hyperlink" Target="https://www.mindtools.com/awydne8/the-charette-procedure" TargetMode="External"/><Relationship Id="rId19" Type="http://schemas.openxmlformats.org/officeDocument/2006/relationships/hyperlink" Target="https://www.mindtools.com/ajzfyej/blindspot-analysis" TargetMode="External"/><Relationship Id="rId4" Type="http://schemas.openxmlformats.org/officeDocument/2006/relationships/hyperlink" Target="https://www.mindtools.com/agqsnqe/are-you-a-procrastinator" TargetMode="External"/><Relationship Id="rId9" Type="http://schemas.openxmlformats.org/officeDocument/2006/relationships/hyperlink" Target="https://www.mindtools.com/aol0rms/stakeholder-analysis" TargetMode="External"/><Relationship Id="rId14" Type="http://schemas.openxmlformats.org/officeDocument/2006/relationships/hyperlink" Target="https://www.mindtools.com/a0ozgex/cognitive-bias"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278D832-81B4-4F49-BDB5-EB0ADB72A260}" type="slidenum">
              <a:rPr kumimoji="0" lang="en-GB" sz="1200" b="0" i="0" u="none" strike="noStrike" kern="1200" cap="none" spc="0" normalizeH="0" baseline="0" noProof="0" smtClean="0">
                <a:ln>
                  <a:noFill/>
                </a:ln>
                <a:solidFill>
                  <a:srgbClr val="000000"/>
                </a:solidFill>
                <a:effectLst/>
                <a:uLnTx/>
                <a:uFillTx/>
                <a:latin typeface="Century Gothic"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sz="1200" b="0"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eaLnBrk="1" hangingPunct="1">
              <a:lnSpc>
                <a:spcPct val="80000"/>
              </a:lnSpc>
            </a:pPr>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A9E26D9-8CEB-4564-936F-79322B3E8302}" type="slidenum">
              <a:rPr kumimoji="0" lang="en-GB" sz="1200" b="0" i="0" u="none" strike="noStrike" kern="1200" cap="none" spc="0" normalizeH="0" baseline="0" noProof="0" smtClean="0">
                <a:ln>
                  <a:noFill/>
                </a:ln>
                <a:solidFill>
                  <a:srgbClr val="000000"/>
                </a:solidFill>
                <a:effectLst/>
                <a:uLnTx/>
                <a:uFillTx/>
                <a:latin typeface="Century Gothic"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GB" sz="1200" b="0"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xfrm>
            <a:off x="914400" y="4606925"/>
            <a:ext cx="5029200" cy="4364038"/>
          </a:xfrm>
          <a:noFill/>
          <a:ln/>
        </p:spPr>
        <p:txBody>
          <a:bodyPr lIns="91433" tIns="45716" rIns="91433" bIns="45716"/>
          <a:lstStyle/>
          <a:p>
            <a:pPr eaLnBrk="1" hangingPunct="1">
              <a:lnSpc>
                <a:spcPct val="90000"/>
              </a:lnSpc>
            </a:pPr>
            <a:r>
              <a:rPr lang="en-US" dirty="0"/>
              <a:t>2004</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D1CCF69-7C05-46F3-AF9D-58BC67193B7F}" type="slidenum">
              <a:rPr kumimoji="0" lang="en-GB" sz="1200" b="0" i="0" u="none" strike="noStrike" kern="1200" cap="none" spc="0" normalizeH="0" baseline="0" noProof="0" smtClean="0">
                <a:ln>
                  <a:noFill/>
                </a:ln>
                <a:solidFill>
                  <a:srgbClr val="000000"/>
                </a:solidFill>
                <a:effectLst/>
                <a:uLnTx/>
                <a:uFillTx/>
                <a:latin typeface="Century Gothic"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sz="1200" b="0"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xfrm>
            <a:off x="914400" y="4606925"/>
            <a:ext cx="5029200" cy="4364038"/>
          </a:xfrm>
          <a:noFill/>
          <a:ln/>
        </p:spPr>
        <p:txBody>
          <a:bodyPr lIns="91433" tIns="45716" rIns="91433" bIns="45716"/>
          <a:lstStyle/>
          <a:p>
            <a:pPr eaLnBrk="1" hangingPunct="1">
              <a:lnSpc>
                <a:spcPct val="90000"/>
              </a:lnSpc>
            </a:pPr>
            <a:r>
              <a:rPr lang="en-US" dirty="0"/>
              <a:t>2007</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D1CCF69-7C05-46F3-AF9D-58BC67193B7F}" type="slidenum">
              <a:rPr kumimoji="0" lang="en-GB" sz="1200" b="0" i="0" u="none" strike="noStrike" kern="1200" cap="none" spc="0" normalizeH="0" baseline="0" noProof="0" smtClean="0">
                <a:ln>
                  <a:noFill/>
                </a:ln>
                <a:solidFill>
                  <a:srgbClr val="000000"/>
                </a:solidFill>
                <a:effectLst/>
                <a:uLnTx/>
                <a:uFillTx/>
                <a:latin typeface="Century Gothic"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GB" sz="1200" b="0"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xfrm>
            <a:off x="914400" y="4606925"/>
            <a:ext cx="5029200" cy="4364038"/>
          </a:xfrm>
          <a:noFill/>
          <a:ln/>
        </p:spPr>
        <p:txBody>
          <a:bodyPr lIns="91433" tIns="45716" rIns="91433" bIns="45716"/>
          <a:lstStyle/>
          <a:p>
            <a:pPr eaLnBrk="1" hangingPunct="1">
              <a:lnSpc>
                <a:spcPct val="90000"/>
              </a:lnSpc>
            </a:pPr>
            <a:r>
              <a:rPr lang="en-US" dirty="0"/>
              <a:t>2011</a:t>
            </a:r>
          </a:p>
        </p:txBody>
      </p:sp>
    </p:spTree>
    <p:extLst>
      <p:ext uri="{BB962C8B-B14F-4D97-AF65-F5344CB8AC3E}">
        <p14:creationId xmlns:p14="http://schemas.microsoft.com/office/powerpoint/2010/main" val="279498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D1CCF69-7C05-46F3-AF9D-58BC67193B7F}" type="slidenum">
              <a:rPr kumimoji="0" lang="en-GB" sz="1200" b="0" i="0" u="none" strike="noStrike" kern="1200" cap="none" spc="0" normalizeH="0" baseline="0" noProof="0" smtClean="0">
                <a:ln>
                  <a:noFill/>
                </a:ln>
                <a:solidFill>
                  <a:srgbClr val="000000"/>
                </a:solidFill>
                <a:effectLst/>
                <a:uLnTx/>
                <a:uFillTx/>
                <a:latin typeface="Century Gothic"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sz="1200" b="0"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xfrm>
            <a:off x="914400" y="4606925"/>
            <a:ext cx="5029200" cy="4364038"/>
          </a:xfrm>
          <a:noFill/>
          <a:ln/>
        </p:spPr>
        <p:txBody>
          <a:bodyPr lIns="91433" tIns="45716" rIns="91433" bIns="45716"/>
          <a:lstStyle/>
          <a:p>
            <a:pPr eaLnBrk="1" hangingPunct="1">
              <a:lnSpc>
                <a:spcPct val="90000"/>
              </a:lnSpc>
            </a:pPr>
            <a:r>
              <a:rPr lang="en-US" dirty="0"/>
              <a:t>2023</a:t>
            </a:r>
          </a:p>
        </p:txBody>
      </p:sp>
    </p:spTree>
    <p:extLst>
      <p:ext uri="{BB962C8B-B14F-4D97-AF65-F5344CB8AC3E}">
        <p14:creationId xmlns:p14="http://schemas.microsoft.com/office/powerpoint/2010/main" val="247794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6763A8-15C6-49D0-90ED-727E7C0BAD1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90601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D1CCF69-7C05-46F3-AF9D-58BC67193B7F}" type="slidenum">
              <a:rPr kumimoji="0" lang="en-GB" sz="1200" b="0" i="0" u="none" strike="noStrike" kern="1200" cap="none" spc="0" normalizeH="0" baseline="0" noProof="0" smtClean="0">
                <a:ln>
                  <a:noFill/>
                </a:ln>
                <a:solidFill>
                  <a:srgbClr val="000000"/>
                </a:solidFill>
                <a:effectLst/>
                <a:uLnTx/>
                <a:uFillTx/>
                <a:latin typeface="Century Gothic"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GB" sz="1200" b="0"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xfrm>
            <a:off x="914400" y="4606925"/>
            <a:ext cx="5029200" cy="4364038"/>
          </a:xfrm>
          <a:noFill/>
          <a:ln/>
        </p:spPr>
        <p:txBody>
          <a:bodyPr lIns="91433" tIns="45716" rIns="91433" bIns="45716"/>
          <a:lstStyle/>
          <a:p>
            <a:pPr eaLnBrk="1" hangingPunct="1">
              <a:lnSpc>
                <a:spcPct val="90000"/>
              </a:lnSpc>
            </a:pPr>
            <a:r>
              <a:rPr lang="en-US" dirty="0"/>
              <a:t>Steve Sack 2019</a:t>
            </a:r>
          </a:p>
        </p:txBody>
      </p:sp>
    </p:spTree>
    <p:extLst>
      <p:ext uri="{BB962C8B-B14F-4D97-AF65-F5344CB8AC3E}">
        <p14:creationId xmlns:p14="http://schemas.microsoft.com/office/powerpoint/2010/main" val="25860773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D1CCF69-7C05-46F3-AF9D-58BC67193B7F}" type="slidenum">
              <a:rPr kumimoji="0" lang="en-GB" sz="1200" b="0" i="0" u="none" strike="noStrike" kern="1200" cap="none" spc="0" normalizeH="0" baseline="0" noProof="0" smtClean="0">
                <a:ln>
                  <a:noFill/>
                </a:ln>
                <a:solidFill>
                  <a:srgbClr val="000000"/>
                </a:solidFill>
                <a:effectLst/>
                <a:uLnTx/>
                <a:uFillTx/>
                <a:latin typeface="Century Gothic"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sz="1200" b="0"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xfrm>
            <a:off x="914400" y="4606925"/>
            <a:ext cx="5029200" cy="4364038"/>
          </a:xfrm>
          <a:noFill/>
          <a:ln/>
        </p:spPr>
        <p:txBody>
          <a:bodyPr lIns="91433" tIns="45716" rIns="91433" bIns="45716"/>
          <a:lstStyle/>
          <a:p>
            <a:pPr eaLnBrk="1" hangingPunct="1">
              <a:lnSpc>
                <a:spcPct val="90000"/>
              </a:lnSpc>
            </a:pPr>
            <a:r>
              <a:rPr lang="en-US" dirty="0"/>
              <a:t>Dahl 1997</a:t>
            </a:r>
          </a:p>
        </p:txBody>
      </p:sp>
    </p:spTree>
    <p:extLst>
      <p:ext uri="{BB962C8B-B14F-4D97-AF65-F5344CB8AC3E}">
        <p14:creationId xmlns:p14="http://schemas.microsoft.com/office/powerpoint/2010/main" val="31685340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6763A8-15C6-49D0-90ED-727E7C0BAD1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47935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D1CCF69-7C05-46F3-AF9D-58BC67193B7F}" type="slidenum">
              <a:rPr kumimoji="0" lang="en-GB" sz="1200" b="0" i="0" u="none" strike="noStrike" kern="1200" cap="none" spc="0" normalizeH="0" baseline="0" noProof="0" smtClean="0">
                <a:ln>
                  <a:noFill/>
                </a:ln>
                <a:solidFill>
                  <a:srgbClr val="000000"/>
                </a:solidFill>
                <a:effectLst/>
                <a:uLnTx/>
                <a:uFillTx/>
                <a:latin typeface="Century Gothic"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sz="1200" b="0" i="0" u="none" strike="noStrike" kern="1200" cap="none" spc="0" normalizeH="0" baseline="0" noProof="0">
              <a:ln>
                <a:noFill/>
              </a:ln>
              <a:solidFill>
                <a:srgbClr val="000000"/>
              </a:solidFill>
              <a:effectLst/>
              <a:uLnTx/>
              <a:uFillTx/>
              <a:latin typeface="Century Gothic" pitchFamily="34" charset="0"/>
              <a:ea typeface="+mn-ea"/>
              <a:cs typeface="+mn-cs"/>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xfrm>
            <a:off x="914400" y="4606925"/>
            <a:ext cx="5029200" cy="4364038"/>
          </a:xfrm>
          <a:noFill/>
          <a:ln/>
        </p:spPr>
        <p:txBody>
          <a:bodyPr lIns="91433" tIns="45716" rIns="91433" bIns="45716"/>
          <a:lstStyle/>
          <a:p>
            <a:pPr eaLnBrk="1" hangingPunct="1">
              <a:lnSpc>
                <a:spcPct val="90000"/>
              </a:lnSpc>
            </a:pPr>
            <a:endParaRPr lang="en-US" dirty="0"/>
          </a:p>
        </p:txBody>
      </p:sp>
    </p:spTree>
    <p:extLst>
      <p:ext uri="{BB962C8B-B14F-4D97-AF65-F5344CB8AC3E}">
        <p14:creationId xmlns:p14="http://schemas.microsoft.com/office/powerpoint/2010/main" val="14321189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7. Consider this hypothetical situation. Your home town faces an outbreak of a disease that will kill 600 people if nothing is done. To combat it you can choose either programme A, which will save 200 people, or programme B, which has a one in three chance of saving 600 people but also a two in three chance of saving nobody. Which do you choose?</a:t>
            </a:r>
          </a:p>
          <a:p>
            <a:endParaRPr lang="en-GB" dirty="0"/>
          </a:p>
          <a:p>
            <a:r>
              <a:rPr lang="en-GB" dirty="0"/>
              <a:t>Now consider this situation. You are faced with the same disease and the same number of fatalities, but this time programme A will result in the certain death of 400 people, whereas programme B has a one in three chance of zero deaths and a two in three chance of 600 deaths.</a:t>
            </a:r>
          </a:p>
          <a:p>
            <a:endParaRPr lang="en-GB" dirty="0"/>
          </a:p>
          <a:p>
            <a:r>
              <a:rPr lang="en-GB" dirty="0"/>
              <a:t>You probably noticed that both situations are the same, and in terms of probability the outcome is identical whatever you pick. Yet most people instinctively go for A in the first scenario and B in the second. It is a classic case of the “framing effect”, in which the choices we make are irrationally coloured by the way the alternatives are presented. In particular, we have a strong bias towards options that seem to involve gains, and an aversion to ones that seem to involve losses. That is why programme A appears better in the first scenario and programme B in the second.</a:t>
            </a:r>
          </a:p>
          <a:p>
            <a:endParaRPr lang="en-GB" dirty="0"/>
          </a:p>
          <a:p>
            <a:r>
              <a:rPr lang="en-GB" dirty="0"/>
              <a:t>8. In 1989, a similar deference to authority played a part in the death of 47 people, when a plane crashed into a motorway just short of East Midlands airport in the UK. One of the engines had caught fire shortly after take-off and the captain shut down the wrong one. A member of the cabin crew realised the error but decided not to question his authority.</a:t>
            </a:r>
          </a:p>
        </p:txBody>
      </p:sp>
      <p:sp>
        <p:nvSpPr>
          <p:cNvPr id="4" name="Slide Number Placeholder 3"/>
          <p:cNvSpPr>
            <a:spLocks noGrp="1"/>
          </p:cNvSpPr>
          <p:nvPr>
            <p:ph type="sldNum" sz="quarter" idx="5"/>
          </p:nvPr>
        </p:nvSpPr>
        <p:spPr/>
        <p:txBody>
          <a:bodyPr/>
          <a:lstStyle/>
          <a:p>
            <a:fld id="{AA2265BB-E37C-46C3-9DA3-0DEAF4E732AB}" type="slidenum">
              <a:rPr lang="en-GB" smtClean="0"/>
              <a:t>17</a:t>
            </a:fld>
            <a:endParaRPr lang="en-GB"/>
          </a:p>
        </p:txBody>
      </p:sp>
    </p:spTree>
    <p:extLst>
      <p:ext uri="{BB962C8B-B14F-4D97-AF65-F5344CB8AC3E}">
        <p14:creationId xmlns:p14="http://schemas.microsoft.com/office/powerpoint/2010/main" val="3685951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effectLst/>
                <a:latin typeface="Libre Franklin" pitchFamily="2" charset="0"/>
              </a:rPr>
              <a:t>Some decisions are so simple that you're barely aware you're making them, while others are time consuming, high risk, and can leave you feeling anxious.</a:t>
            </a:r>
          </a:p>
          <a:p>
            <a:pPr algn="l"/>
            <a:r>
              <a:rPr lang="en-GB" b="0" i="0" dirty="0">
                <a:effectLst/>
                <a:latin typeface="Libre Franklin" pitchFamily="2" charset="0"/>
              </a:rPr>
              <a:t>Decisions can make or break a project or an entire business. And they often involve complex and unpredictable interpersonal issues, too.</a:t>
            </a:r>
          </a:p>
          <a:p>
            <a:pPr algn="l"/>
            <a:r>
              <a:rPr lang="en-GB" b="0" i="0" dirty="0">
                <a:effectLst/>
                <a:latin typeface="Libre Franklin" pitchFamily="2" charset="0"/>
              </a:rPr>
              <a:t>In this article and video, we explore a seven-step approach for improving the quality of your decision making, and for boosting your chances of a successful outcome.</a:t>
            </a:r>
          </a:p>
          <a:p>
            <a:pPr algn="l"/>
            <a:r>
              <a:rPr lang="en-GB" b="0" i="0" dirty="0">
                <a:effectLst/>
                <a:latin typeface="Red Hat Display"/>
              </a:rPr>
              <a:t>Download transcript</a:t>
            </a:r>
          </a:p>
          <a:p>
            <a:pPr algn="l"/>
            <a:r>
              <a:rPr lang="en-GB" b="1" i="0" dirty="0">
                <a:effectLst/>
                <a:latin typeface="Libre Franklin" pitchFamily="2" charset="0"/>
              </a:rPr>
              <a:t>A 7-Step Decision-Making Strategy</a:t>
            </a:r>
          </a:p>
          <a:p>
            <a:pPr algn="l"/>
            <a:r>
              <a:rPr lang="en-GB" b="0" i="0" dirty="0">
                <a:effectLst/>
                <a:latin typeface="Libre Franklin" pitchFamily="2" charset="0"/>
              </a:rPr>
              <a:t>To avoid making a bad decision, you need to bring a range of decision-making skills together in a logical and ordered process. We recommend the following seven steps:</a:t>
            </a:r>
          </a:p>
          <a:p>
            <a:pPr algn="l">
              <a:buFont typeface="+mj-lt"/>
              <a:buAutoNum type="arabicPeriod"/>
            </a:pPr>
            <a:r>
              <a:rPr lang="en-GB" b="0" i="0" dirty="0">
                <a:effectLst/>
                <a:latin typeface="Libre Franklin" pitchFamily="2" charset="0"/>
              </a:rPr>
              <a:t>Investigate the situation in detail.</a:t>
            </a:r>
          </a:p>
          <a:p>
            <a:pPr algn="l">
              <a:buFont typeface="+mj-lt"/>
              <a:buAutoNum type="arabicPeriod"/>
            </a:pPr>
            <a:r>
              <a:rPr lang="en-GB" b="0" i="0" dirty="0">
                <a:effectLst/>
                <a:latin typeface="Libre Franklin" pitchFamily="2" charset="0"/>
              </a:rPr>
              <a:t>Create a constructive environment.</a:t>
            </a:r>
          </a:p>
          <a:p>
            <a:pPr algn="l">
              <a:buFont typeface="+mj-lt"/>
              <a:buAutoNum type="arabicPeriod"/>
            </a:pPr>
            <a:r>
              <a:rPr lang="en-GB" b="0" i="0" dirty="0">
                <a:effectLst/>
                <a:latin typeface="Libre Franklin" pitchFamily="2" charset="0"/>
              </a:rPr>
              <a:t>Generate good alternatives.</a:t>
            </a:r>
          </a:p>
          <a:p>
            <a:pPr algn="l">
              <a:buFont typeface="+mj-lt"/>
              <a:buAutoNum type="arabicPeriod"/>
            </a:pPr>
            <a:r>
              <a:rPr lang="en-GB" b="0" i="0" dirty="0">
                <a:effectLst/>
                <a:latin typeface="Libre Franklin" pitchFamily="2" charset="0"/>
              </a:rPr>
              <a:t>Explore your options.</a:t>
            </a:r>
          </a:p>
          <a:p>
            <a:pPr algn="l">
              <a:buFont typeface="+mj-lt"/>
              <a:buAutoNum type="arabicPeriod"/>
            </a:pPr>
            <a:r>
              <a:rPr lang="en-GB" b="0" i="0" dirty="0">
                <a:effectLst/>
                <a:latin typeface="Libre Franklin" pitchFamily="2" charset="0"/>
              </a:rPr>
              <a:t>Select the best solution.</a:t>
            </a:r>
          </a:p>
          <a:p>
            <a:pPr algn="l">
              <a:buFont typeface="+mj-lt"/>
              <a:buAutoNum type="arabicPeriod"/>
            </a:pPr>
            <a:r>
              <a:rPr lang="en-GB" b="0" i="0" dirty="0">
                <a:effectLst/>
                <a:latin typeface="Libre Franklin" pitchFamily="2" charset="0"/>
              </a:rPr>
              <a:t>Evaluate your plan.</a:t>
            </a:r>
          </a:p>
          <a:p>
            <a:pPr algn="l">
              <a:buFont typeface="+mj-lt"/>
              <a:buAutoNum type="arabicPeriod"/>
            </a:pPr>
            <a:r>
              <a:rPr lang="en-GB" b="0" i="0" dirty="0">
                <a:effectLst/>
                <a:latin typeface="Libre Franklin" pitchFamily="2" charset="0"/>
              </a:rPr>
              <a:t>Communicate your decision, and take action.</a:t>
            </a:r>
          </a:p>
          <a:p>
            <a:pPr algn="l"/>
            <a:r>
              <a:rPr lang="en-GB" b="1" i="0" dirty="0">
                <a:effectLst/>
                <a:latin typeface="Libre Franklin" pitchFamily="2" charset="0"/>
              </a:rPr>
              <a:t>Note:</a:t>
            </a:r>
          </a:p>
          <a:p>
            <a:pPr algn="l"/>
            <a:r>
              <a:rPr lang="en-GB" b="0" i="0" dirty="0">
                <a:effectLst/>
                <a:latin typeface="Libre Franklin" pitchFamily="2" charset="0"/>
              </a:rPr>
              <a:t>This process will ensure that you make a good decision in a complex situation, but it may be unnecessarily complicated for small or simple decisions. In these cases, jump to Step 5.</a:t>
            </a:r>
          </a:p>
          <a:p>
            <a:pPr algn="l"/>
            <a:r>
              <a:rPr lang="en-GB" b="0" i="0" dirty="0">
                <a:effectLst/>
                <a:latin typeface="Libre Franklin" pitchFamily="2" charset="0"/>
              </a:rPr>
              <a:t>If you need to make a quick decision under pressure, see our articles, </a:t>
            </a:r>
            <a:r>
              <a:rPr lang="en-GB" b="0" i="0" u="sng" dirty="0">
                <a:solidFill>
                  <a:srgbClr val="0070BD"/>
                </a:solidFill>
                <a:effectLst/>
                <a:latin typeface="Libre Franklin" pitchFamily="2" charset="0"/>
                <a:hlinkClick r:id="rId3"/>
              </a:rPr>
              <a:t>OODA Loops</a:t>
            </a:r>
            <a:r>
              <a:rPr lang="en-GB" b="0" i="0" dirty="0">
                <a:effectLst/>
                <a:latin typeface="Libre Franklin" pitchFamily="2" charset="0"/>
              </a:rPr>
              <a:t> and </a:t>
            </a:r>
            <a:r>
              <a:rPr lang="en-GB" b="0" i="0" u="sng" dirty="0">
                <a:solidFill>
                  <a:srgbClr val="0070BD"/>
                </a:solidFill>
                <a:effectLst/>
                <a:latin typeface="Libre Franklin" pitchFamily="2" charset="0"/>
                <a:hlinkClick r:id="rId4"/>
              </a:rPr>
              <a:t>The TDODAR Decision Model</a:t>
            </a:r>
            <a:r>
              <a:rPr lang="en-GB" b="0" i="0" dirty="0">
                <a:effectLst/>
                <a:latin typeface="Libre Franklin" pitchFamily="2" charset="0"/>
              </a:rPr>
              <a:t>.</a:t>
            </a:r>
          </a:p>
          <a:p>
            <a:pPr algn="l"/>
            <a:r>
              <a:rPr lang="en-GB" b="0" i="0" dirty="0">
                <a:effectLst/>
                <a:latin typeface="Libre Franklin" pitchFamily="2" charset="0"/>
              </a:rPr>
              <a:t>Let's look at each of these steps in detail. Each step features a list of related Mind Tools resources to help you further.</a:t>
            </a:r>
          </a:p>
          <a:p>
            <a:pPr algn="l"/>
            <a:r>
              <a:rPr lang="en-GB" b="1" i="0" dirty="0">
                <a:effectLst/>
                <a:latin typeface="Libre Franklin" pitchFamily="2" charset="0"/>
              </a:rPr>
              <a:t>Step 1: Investigate the Situation in Detail</a:t>
            </a:r>
          </a:p>
          <a:p>
            <a:pPr algn="l"/>
            <a:r>
              <a:rPr lang="en-GB" b="0" i="0" dirty="0">
                <a:effectLst/>
                <a:latin typeface="Libre Franklin" pitchFamily="2" charset="0"/>
              </a:rPr>
              <a:t>Decisions often fail because key factors are missed or ignored from the outset. So, before you can begin to make a decision, you need to fully understand your situation.</a:t>
            </a:r>
          </a:p>
          <a:p>
            <a:pPr algn="l"/>
            <a:r>
              <a:rPr lang="en-GB" b="0" i="0" dirty="0">
                <a:effectLst/>
                <a:latin typeface="Libre Franklin" pitchFamily="2" charset="0"/>
              </a:rPr>
              <a:t>Start by considering the decision in the context of the problem it is intended to address. You need to determine whether the stated problem is the real issue, or just a symptom of something deeper.</a:t>
            </a:r>
          </a:p>
          <a:p>
            <a:pPr algn="l"/>
            <a:r>
              <a:rPr lang="en-GB" b="0" i="0" dirty="0">
                <a:effectLst/>
                <a:latin typeface="Libre Franklin" pitchFamily="2" charset="0"/>
              </a:rPr>
              <a:t>Look beyond the obvious. It may be that your objective can be approached in isolation, but it's more likely that there are a number of interrelated factors to consider. Changes made in one department, for example, could have knock-on effects elsewhere, making the change counterproductive.</a:t>
            </a:r>
          </a:p>
          <a:p>
            <a:pPr algn="l"/>
            <a:r>
              <a:rPr lang="en-GB" b="1" i="0" dirty="0">
                <a:effectLst/>
                <a:latin typeface="Libre Franklin" pitchFamily="2" charset="0"/>
              </a:rPr>
              <a:t>Investigative Tools:</a:t>
            </a:r>
          </a:p>
          <a:p>
            <a:pPr algn="l"/>
            <a:r>
              <a:rPr lang="en-GB" b="0" i="0" u="sng" dirty="0">
                <a:solidFill>
                  <a:srgbClr val="0070BD"/>
                </a:solidFill>
                <a:effectLst/>
                <a:latin typeface="Libre Franklin" pitchFamily="2" charset="0"/>
                <a:hlinkClick r:id="rId5"/>
              </a:rPr>
              <a:t>5 Whys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6"/>
              </a:rPr>
              <a:t>Root Cause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7"/>
              </a:rPr>
              <a:t>Inductive Reasoning</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8"/>
              </a:rPr>
              <a:t>The CATWOE Checklist</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9"/>
              </a:rPr>
              <a:t>Six Thinking Hats</a:t>
            </a:r>
            <a:endParaRPr lang="en-GB" b="0" i="0" dirty="0">
              <a:effectLst/>
              <a:latin typeface="Libre Franklin" pitchFamily="2" charset="0"/>
            </a:endParaRPr>
          </a:p>
          <a:p>
            <a:pPr algn="l"/>
            <a:r>
              <a:rPr lang="en-GB" b="1" i="0" dirty="0">
                <a:effectLst/>
                <a:latin typeface="Libre Franklin" pitchFamily="2" charset="0"/>
              </a:rPr>
              <a:t>Step 2: Create a Constructive Environment for Your Decision</a:t>
            </a:r>
          </a:p>
          <a:p>
            <a:pPr algn="l"/>
            <a:r>
              <a:rPr lang="en-GB" b="0" i="0" dirty="0">
                <a:effectLst/>
                <a:latin typeface="Libre Franklin" pitchFamily="2" charset="0"/>
              </a:rPr>
              <a:t>Can you give your decision the attention it needs? Spend some time preparing yourself before diving in to the facts and figures.</a:t>
            </a:r>
          </a:p>
          <a:p>
            <a:pPr algn="l"/>
            <a:r>
              <a:rPr lang="en-GB" b="0" i="0" dirty="0">
                <a:effectLst/>
                <a:latin typeface="Libre Franklin" pitchFamily="2" charset="0"/>
              </a:rPr>
              <a:t>Remember that most decisions will affect other people too, so it helps to create a constructive environment in which to explore the situation together and gain support.</a:t>
            </a:r>
          </a:p>
          <a:p>
            <a:pPr algn="l"/>
            <a:r>
              <a:rPr lang="en-GB" b="0" i="0" dirty="0">
                <a:effectLst/>
                <a:latin typeface="Libre Franklin" pitchFamily="2" charset="0"/>
              </a:rPr>
              <a:t>This is especially true when you have to rely on other people to implement a decision that you're responsible for. You'll need to identify who to include in the process and who will be part of any final decision-making group, which will ideally comprise just five to seven people.</a:t>
            </a:r>
          </a:p>
          <a:p>
            <a:pPr algn="l"/>
            <a:r>
              <a:rPr lang="en-GB" b="0" i="0" dirty="0">
                <a:effectLst/>
                <a:latin typeface="Libre Franklin" pitchFamily="2" charset="0"/>
              </a:rPr>
              <a:t>Enable people to contribute to the discussions without any fear of the other participants rejecting them and their ideas. Make sure that everyone recognizes that the objective is to make the best decision possible in the circumstances, without blame.</a:t>
            </a:r>
          </a:p>
          <a:p>
            <a:pPr algn="l"/>
            <a:r>
              <a:rPr lang="en-GB" b="1" i="0" dirty="0">
                <a:effectLst/>
                <a:latin typeface="Libre Franklin" pitchFamily="2" charset="0"/>
              </a:rPr>
              <a:t>Collaboration Tools:</a:t>
            </a:r>
          </a:p>
          <a:p>
            <a:pPr algn="l"/>
            <a:r>
              <a:rPr lang="en-GB" b="1" i="0" dirty="0">
                <a:effectLst/>
                <a:latin typeface="Libre Franklin" pitchFamily="2" charset="0"/>
              </a:rPr>
              <a:t>Personal Preparation for Great Decision Making</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0"/>
              </a:rPr>
              <a:t>Stakeholder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1"/>
              </a:rPr>
              <a:t>Vroom-Yetton Decision Model</a:t>
            </a:r>
            <a:endParaRPr lang="en-GB" b="0" i="0" dirty="0">
              <a:effectLst/>
              <a:latin typeface="Libre Franklin" pitchFamily="2" charset="0"/>
            </a:endParaRPr>
          </a:p>
          <a:p>
            <a:pPr algn="l"/>
            <a:r>
              <a:rPr lang="en-GB" b="0" i="0" u="sng" dirty="0" err="1">
                <a:solidFill>
                  <a:srgbClr val="0070BD"/>
                </a:solidFill>
                <a:effectLst/>
                <a:latin typeface="Libre Franklin" pitchFamily="2" charset="0"/>
                <a:hlinkClick r:id="rId12"/>
              </a:rPr>
              <a:t>Contructive</a:t>
            </a:r>
            <a:r>
              <a:rPr lang="en-GB" b="0" i="0" u="sng" dirty="0">
                <a:solidFill>
                  <a:srgbClr val="0070BD"/>
                </a:solidFill>
                <a:effectLst/>
                <a:latin typeface="Libre Franklin" pitchFamily="2" charset="0"/>
                <a:hlinkClick r:id="rId12"/>
              </a:rPr>
              <a:t> Controversy</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3"/>
              </a:rPr>
              <a:t>Avoiding Groupthink</a:t>
            </a:r>
            <a:endParaRPr lang="en-GB" b="0" i="0" dirty="0">
              <a:effectLst/>
              <a:latin typeface="Libre Franklin" pitchFamily="2" charset="0"/>
            </a:endParaRPr>
          </a:p>
          <a:p>
            <a:pPr algn="l"/>
            <a:r>
              <a:rPr lang="en-GB" b="1" i="0" dirty="0">
                <a:effectLst/>
                <a:latin typeface="Libre Franklin" pitchFamily="2" charset="0"/>
              </a:rPr>
              <a:t>Step 3: Generate Good Alternatives to Decide Between</a:t>
            </a:r>
          </a:p>
          <a:p>
            <a:pPr algn="l"/>
            <a:r>
              <a:rPr lang="en-GB" b="0" i="0" dirty="0">
                <a:effectLst/>
                <a:latin typeface="Libre Franklin" pitchFamily="2" charset="0"/>
              </a:rPr>
              <a:t>The wider the options you explore, the better your final decision is likely to be. Generating a number of different options may seem to make your decision more complicated at first, but the act of coming up with alternatives forces you to dig deeper and to look at the problem from different angles.</a:t>
            </a:r>
          </a:p>
          <a:p>
            <a:pPr algn="l"/>
            <a:r>
              <a:rPr lang="en-GB" b="0" i="0" dirty="0">
                <a:effectLst/>
                <a:latin typeface="Libre Franklin" pitchFamily="2" charset="0"/>
              </a:rPr>
              <a:t>This is when it can be helpful to employ a variety of creative thinking techniques. These can help you to step outside your normal patterns of thinking and come up with some truly innovative solutions.</a:t>
            </a:r>
          </a:p>
          <a:p>
            <a:pPr algn="l"/>
            <a:r>
              <a:rPr lang="en-GB" b="0" i="0" dirty="0">
                <a:effectLst/>
                <a:latin typeface="Libre Franklin" pitchFamily="2" charset="0"/>
              </a:rPr>
              <a:t>Brainstorming is probably the most popular method of generating ideas, but for more tips on how to examine your situation from new perspectives, and how to organize ideas into manageable themes and groups, see the Mind Tools resources in the box, below.</a:t>
            </a:r>
          </a:p>
          <a:p>
            <a:pPr algn="l"/>
            <a:r>
              <a:rPr lang="en-GB" b="1" i="0" dirty="0">
                <a:effectLst/>
                <a:latin typeface="Libre Franklin" pitchFamily="2" charset="0"/>
              </a:rPr>
              <a:t>Creativity Tools:</a:t>
            </a:r>
          </a:p>
          <a:p>
            <a:pPr algn="l"/>
            <a:r>
              <a:rPr lang="en-GB" b="0" i="0" u="sng" dirty="0">
                <a:solidFill>
                  <a:srgbClr val="0070BD"/>
                </a:solidFill>
                <a:effectLst/>
                <a:latin typeface="Libre Franklin" pitchFamily="2" charset="0"/>
                <a:hlinkClick r:id="rId14"/>
              </a:rPr>
              <a:t>Crawford Slip Writing Technique</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5"/>
              </a:rPr>
              <a:t>Round-Robin Brainstorming</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6"/>
              </a:rPr>
              <a:t>Reframing Matrix</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7"/>
              </a:rPr>
              <a:t>Appreciative Inquiry</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8"/>
              </a:rPr>
              <a:t>Affinity Diagrams</a:t>
            </a:r>
            <a:endParaRPr lang="en-GB" b="0" i="0" dirty="0">
              <a:effectLst/>
              <a:latin typeface="Libre Franklin" pitchFamily="2" charset="0"/>
            </a:endParaRPr>
          </a:p>
          <a:p>
            <a:pPr algn="l"/>
            <a:r>
              <a:rPr lang="en-GB" b="1" i="0" dirty="0">
                <a:effectLst/>
                <a:latin typeface="Libre Franklin" pitchFamily="2" charset="0"/>
              </a:rPr>
              <a:t>Step 4: Explore Your Options</a:t>
            </a:r>
          </a:p>
          <a:p>
            <a:pPr algn="l"/>
            <a:r>
              <a:rPr lang="en-GB" b="0" i="0" dirty="0">
                <a:effectLst/>
                <a:latin typeface="Libre Franklin" pitchFamily="2" charset="0"/>
              </a:rPr>
              <a:t>When you're satisfied that you have a good selection of realistic alternatives, it's time to evaluate the feasibility, risks and implications of each one.</a:t>
            </a:r>
          </a:p>
          <a:p>
            <a:pPr algn="l"/>
            <a:r>
              <a:rPr lang="en-GB" b="0" i="0" dirty="0">
                <a:effectLst/>
                <a:latin typeface="Libre Franklin" pitchFamily="2" charset="0"/>
              </a:rPr>
              <a:t>Almost every decision involves some degree of risk. You'll need a structured approach for assessing threats and evaluating the probability of adverse events occurring – and what they might cost to manage. You'll also want to examine the ethical impact of each option, and how that might sit with your personal and organizational values.</a:t>
            </a:r>
          </a:p>
          <a:p>
            <a:pPr algn="l"/>
            <a:r>
              <a:rPr lang="en-GB" b="0" i="0" dirty="0">
                <a:effectLst/>
                <a:latin typeface="Libre Franklin" pitchFamily="2" charset="0"/>
              </a:rPr>
              <a:t>The resources highlighted below offer tried-and-true models to help you.</a:t>
            </a:r>
          </a:p>
          <a:p>
            <a:pPr algn="l"/>
            <a:r>
              <a:rPr lang="en-GB" b="1" i="0" dirty="0">
                <a:effectLst/>
                <a:latin typeface="Libre Franklin" pitchFamily="2" charset="0"/>
              </a:rPr>
              <a:t>Analysis Tools:</a:t>
            </a:r>
          </a:p>
          <a:p>
            <a:pPr algn="l"/>
            <a:r>
              <a:rPr lang="en-GB" b="0" i="0" u="sng" dirty="0">
                <a:solidFill>
                  <a:srgbClr val="0070BD"/>
                </a:solidFill>
                <a:effectLst/>
                <a:latin typeface="Libre Franklin" pitchFamily="2" charset="0"/>
                <a:hlinkClick r:id="rId19"/>
              </a:rPr>
              <a:t>Risk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0"/>
              </a:rPr>
              <a:t>Futures Wheel</a:t>
            </a:r>
            <a:endParaRPr lang="en-GB" b="0" i="0" dirty="0">
              <a:effectLst/>
              <a:latin typeface="Libre Franklin" pitchFamily="2" charset="0"/>
            </a:endParaRPr>
          </a:p>
          <a:p>
            <a:pPr algn="l"/>
            <a:r>
              <a:rPr lang="en-GB" b="0" i="0" u="sng" dirty="0" err="1">
                <a:solidFill>
                  <a:srgbClr val="0070BD"/>
                </a:solidFill>
                <a:effectLst/>
                <a:latin typeface="Libre Franklin" pitchFamily="2" charset="0"/>
                <a:hlinkClick r:id="rId21"/>
              </a:rPr>
              <a:t>Starbursting</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2"/>
              </a:rPr>
              <a:t>Force Field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3"/>
              </a:rPr>
              <a:t>Quantitative Pros and Cons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4"/>
              </a:rPr>
              <a:t>Cost-Benefit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5"/>
              </a:rPr>
              <a:t>The Foursquare Protocol</a:t>
            </a:r>
            <a:endParaRPr lang="en-GB" b="0" i="0" dirty="0">
              <a:effectLst/>
              <a:latin typeface="Libre Franklin" pitchFamily="2" charset="0"/>
            </a:endParaRPr>
          </a:p>
          <a:p>
            <a:pPr algn="l"/>
            <a:r>
              <a:rPr lang="en-GB" b="1" i="0" dirty="0">
                <a:effectLst/>
                <a:latin typeface="Libre Franklin" pitchFamily="2" charset="0"/>
              </a:rPr>
              <a:t>Step 5: Select the Best Solution</a:t>
            </a:r>
          </a:p>
          <a:p>
            <a:pPr algn="l"/>
            <a:r>
              <a:rPr lang="en-GB" b="0" i="0" dirty="0">
                <a:effectLst/>
                <a:latin typeface="Libre Franklin" pitchFamily="2" charset="0"/>
              </a:rPr>
              <a:t>Once you've evaluated the alternatives, the next step is to make your decision!</a:t>
            </a:r>
          </a:p>
          <a:p>
            <a:pPr algn="l"/>
            <a:r>
              <a:rPr lang="en-GB" b="0" i="0" dirty="0">
                <a:effectLst/>
                <a:latin typeface="Libre Franklin" pitchFamily="2" charset="0"/>
              </a:rPr>
              <a:t>If you have various criteria to consider, use Decision Matrix Analysis to compare them reliably and rigorously. Or, if you want to determine which ones should carry most weight in your decision, conduct a Paired Comparison Analysis.</a:t>
            </a:r>
          </a:p>
          <a:p>
            <a:pPr algn="l"/>
            <a:r>
              <a:rPr lang="en-GB" b="0" i="0" dirty="0">
                <a:effectLst/>
                <a:latin typeface="Libre Franklin" pitchFamily="2" charset="0"/>
              </a:rPr>
              <a:t>If your decision is being made within a group, techniques such as multi-voting and the Modified </a:t>
            </a:r>
            <a:r>
              <a:rPr lang="en-GB" b="0" i="0" dirty="0" err="1">
                <a:effectLst/>
                <a:latin typeface="Libre Franklin" pitchFamily="2" charset="0"/>
              </a:rPr>
              <a:t>Borda</a:t>
            </a:r>
            <a:r>
              <a:rPr lang="en-GB" b="0" i="0" dirty="0">
                <a:effectLst/>
                <a:latin typeface="Libre Franklin" pitchFamily="2" charset="0"/>
              </a:rPr>
              <a:t> Count can help your team reach an agreement.</a:t>
            </a:r>
          </a:p>
          <a:p>
            <a:pPr algn="l"/>
            <a:r>
              <a:rPr lang="en-GB" b="0" i="0" dirty="0">
                <a:effectLst/>
                <a:latin typeface="Libre Franklin" pitchFamily="2" charset="0"/>
              </a:rPr>
              <a:t>When anonymity is important, decision-makers dislike one another, or there is a tendency for certain individuals to dominate the process, use the Delphi Technique to reach a fair and impartial decision. This uses cycles of anonymous, written discussion and argument, managed by a facilitator. Participants do not meet, and sometimes they don't even know who else is involved.</a:t>
            </a:r>
          </a:p>
          <a:p>
            <a:pPr algn="l"/>
            <a:r>
              <a:rPr lang="en-GB" b="0" i="0" dirty="0">
                <a:effectLst/>
                <a:latin typeface="Libre Franklin" pitchFamily="2" charset="0"/>
              </a:rPr>
              <a:t>If you're working with an established team, Hartnett's Consensus-Oriented Decision-Making Model is useful for encouraging everyone to participate in making the decision. Or, if you're working with several different teams, or a particularly large group, assign responsibility for each stage of the decision-making process with Bain's RAPID Framework, so that everyone understands their responsibilities and any potential in-fighting can be avoided.</a:t>
            </a:r>
          </a:p>
          <a:p>
            <a:pPr algn="l"/>
            <a:r>
              <a:rPr lang="en-GB" b="1" i="0" dirty="0">
                <a:effectLst/>
                <a:latin typeface="Libre Franklin" pitchFamily="2" charset="0"/>
              </a:rPr>
              <a:t>Decision-Making Tools:</a:t>
            </a:r>
          </a:p>
          <a:p>
            <a:pPr algn="l"/>
            <a:r>
              <a:rPr lang="en-GB" b="0" i="0" u="sng" dirty="0">
                <a:solidFill>
                  <a:srgbClr val="0070BD"/>
                </a:solidFill>
                <a:effectLst/>
                <a:latin typeface="Libre Franklin" pitchFamily="2" charset="0"/>
                <a:hlinkClick r:id="rId26"/>
              </a:rPr>
              <a:t>Decision Matrix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7"/>
              </a:rPr>
              <a:t>Paired Comparison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8"/>
              </a:rPr>
              <a:t>Multi-Voting</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9"/>
              </a:rPr>
              <a:t>Modified </a:t>
            </a:r>
            <a:r>
              <a:rPr lang="en-GB" b="0" i="0" u="sng" dirty="0" err="1">
                <a:solidFill>
                  <a:srgbClr val="0070BD"/>
                </a:solidFill>
                <a:effectLst/>
                <a:latin typeface="Libre Franklin" pitchFamily="2" charset="0"/>
                <a:hlinkClick r:id="rId29"/>
              </a:rPr>
              <a:t>Borda</a:t>
            </a:r>
            <a:r>
              <a:rPr lang="en-GB" b="0" i="0" u="sng" dirty="0">
                <a:solidFill>
                  <a:srgbClr val="0070BD"/>
                </a:solidFill>
                <a:effectLst/>
                <a:latin typeface="Libre Franklin" pitchFamily="2" charset="0"/>
                <a:hlinkClick r:id="rId29"/>
              </a:rPr>
              <a:t> Count</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0"/>
              </a:rPr>
              <a:t>Hartnett's Consensus-Oriented Decision-Making Model</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1"/>
              </a:rPr>
              <a:t>Bain's RAPID Framework</a:t>
            </a:r>
            <a:endParaRPr lang="en-GB" b="0" i="0" dirty="0">
              <a:effectLst/>
              <a:latin typeface="Libre Franklin" pitchFamily="2" charset="0"/>
            </a:endParaRPr>
          </a:p>
          <a:p>
            <a:pPr algn="l"/>
            <a:r>
              <a:rPr lang="en-GB" b="1" i="0" dirty="0">
                <a:effectLst/>
                <a:latin typeface="Libre Franklin" pitchFamily="2" charset="0"/>
              </a:rPr>
              <a:t>Step 6: Evaluate Your Plan</a:t>
            </a:r>
          </a:p>
          <a:p>
            <a:pPr algn="l"/>
            <a:r>
              <a:rPr lang="en-GB" b="0" i="0" dirty="0">
                <a:effectLst/>
                <a:latin typeface="Libre Franklin" pitchFamily="2" charset="0"/>
              </a:rPr>
              <a:t>After all the effort and hard work you've invested in evaluating and selecting alternatives, it can be tempting to forge ahead at this stage. But now, more than ever, is the time to "sense check" your decision. After all, hindsight is great for identifying why things have gone wrong, but it's far better to prevent mistakes from happening in the first place!</a:t>
            </a:r>
          </a:p>
          <a:p>
            <a:pPr algn="l"/>
            <a:r>
              <a:rPr lang="en-GB" b="0" i="0" dirty="0">
                <a:effectLst/>
                <a:latin typeface="Libre Franklin" pitchFamily="2" charset="0"/>
              </a:rPr>
              <a:t>Before you start to implement your decision, take a long, dispassionate look at it to be sure that you have been thorough, and that common errors haven't crept into the process.</a:t>
            </a:r>
          </a:p>
          <a:p>
            <a:pPr algn="l"/>
            <a:r>
              <a:rPr lang="en-GB" b="0" i="0" dirty="0">
                <a:effectLst/>
                <a:latin typeface="Libre Franklin" pitchFamily="2" charset="0"/>
              </a:rPr>
              <a:t>Your final decision is only as good as the facts and research you used to make it. Make sure that your information is trustworthy, and that you've done your best not to "cherry pick" data. This will help you avoid confirmation bias, a common psychological bias in decision making.</a:t>
            </a:r>
          </a:p>
          <a:p>
            <a:pPr algn="l"/>
            <a:r>
              <a:rPr lang="en-GB" b="0" i="0" dirty="0">
                <a:effectLst/>
                <a:latin typeface="Libre Franklin" pitchFamily="2" charset="0"/>
              </a:rPr>
              <a:t>Discuss your preliminary conclusions with important stakeholders to enable them to spot flaws, make recommendations, and support your conclusions. Listen to your own intuition, too, and quietly and methodically test assumptions and decisions against your own experience. BRAIN BRAN BRAND is a useful tool for this. If you have any doubts, examine them thoroughly to work out what's troubling you.</a:t>
            </a:r>
          </a:p>
          <a:p>
            <a:pPr algn="l"/>
            <a:r>
              <a:rPr lang="en-GB" b="0" i="0" dirty="0">
                <a:effectLst/>
                <a:latin typeface="Libre Franklin" pitchFamily="2" charset="0"/>
              </a:rPr>
              <a:t>Use Blindspot Analysis to review whether you've fallen prey to problems like over-confidence, escalating commitment, or groupthink. And consider checking the logical structure of your process with the Ladder of Inference, to make sure that a well-founded and consistent decision emerges at the end.</a:t>
            </a:r>
          </a:p>
          <a:p>
            <a:pPr algn="l"/>
            <a:r>
              <a:rPr lang="en-GB" b="1" i="0" dirty="0">
                <a:effectLst/>
                <a:latin typeface="Libre Franklin" pitchFamily="2" charset="0"/>
              </a:rPr>
              <a:t>Evaluation Tools:</a:t>
            </a:r>
          </a:p>
          <a:p>
            <a:pPr algn="l"/>
            <a:r>
              <a:rPr lang="en-GB" b="0" i="0" u="sng" dirty="0">
                <a:solidFill>
                  <a:srgbClr val="0070BD"/>
                </a:solidFill>
                <a:effectLst/>
                <a:latin typeface="Libre Franklin" pitchFamily="2" charset="0"/>
                <a:hlinkClick r:id="rId32"/>
              </a:rPr>
              <a:t>10 Common Decision-Making Mistakes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3"/>
              </a:rPr>
              <a:t>BRAIN, BRAN, BRAND</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4"/>
              </a:rPr>
              <a:t>Avoiding Psychological Bias in Decision Making</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5"/>
              </a:rPr>
              <a:t>Blindspot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6"/>
              </a:rPr>
              <a:t>Ladder of Inference</a:t>
            </a:r>
            <a:endParaRPr lang="en-GB" b="0" i="0" dirty="0">
              <a:effectLst/>
              <a:latin typeface="Libre Franklin" pitchFamily="2" charset="0"/>
            </a:endParaRPr>
          </a:p>
          <a:p>
            <a:pPr algn="l"/>
            <a:r>
              <a:rPr lang="en-GB" b="1" i="0" dirty="0">
                <a:effectLst/>
                <a:latin typeface="Libre Franklin" pitchFamily="2" charset="0"/>
              </a:rPr>
              <a:t>Step 7: Communicate Your Decision, and Take Action</a:t>
            </a:r>
          </a:p>
          <a:p>
            <a:pPr algn="l"/>
            <a:r>
              <a:rPr lang="en-GB" b="0" i="0" dirty="0">
                <a:effectLst/>
                <a:latin typeface="Libre Franklin" pitchFamily="2" charset="0"/>
              </a:rPr>
              <a:t>Once you've made your decision, you need to communicate it to everyone affected by it in an engaging, informative and inspiring way.</a:t>
            </a:r>
          </a:p>
          <a:p>
            <a:pPr algn="l"/>
            <a:r>
              <a:rPr lang="en-GB" b="0" i="0" dirty="0">
                <a:effectLst/>
                <a:latin typeface="Libre Franklin" pitchFamily="2" charset="0"/>
              </a:rPr>
              <a:t>Get them involved in implementing the solution by discussing how and why you arrived at your decision. The more information you provide about risks and projected benefits, the more likely people will be to support it.</a:t>
            </a:r>
          </a:p>
          <a:p>
            <a:pPr algn="l"/>
            <a:r>
              <a:rPr lang="en-GB" b="0" i="0" dirty="0">
                <a:effectLst/>
                <a:latin typeface="Libre Franklin" pitchFamily="2" charset="0"/>
              </a:rPr>
              <a:t>If people point out a flaw in your process as a result, have the </a:t>
            </a:r>
            <a:r>
              <a:rPr lang="en-GB" b="0" i="0" u="sng" dirty="0">
                <a:solidFill>
                  <a:srgbClr val="0070BD"/>
                </a:solidFill>
                <a:effectLst/>
                <a:latin typeface="Libre Franklin" pitchFamily="2" charset="0"/>
                <a:hlinkClick r:id="rId37"/>
              </a:rPr>
              <a:t>humility</a:t>
            </a:r>
            <a:r>
              <a:rPr lang="en-GB" b="0" i="0" dirty="0">
                <a:effectLst/>
                <a:latin typeface="Libre Franklin" pitchFamily="2" charset="0"/>
              </a:rPr>
              <a:t> to welcome their input and review your plans appropriately – it's much better to do this now, cheaply, than having to do it expensively (and embarrassingly) if your plans have failed.</a:t>
            </a:r>
          </a:p>
          <a:p>
            <a:pPr algn="l"/>
            <a:r>
              <a:rPr lang="en-GB" b="1" i="0" dirty="0">
                <a:effectLst/>
                <a:latin typeface="Libre Franklin" pitchFamily="2" charset="0"/>
              </a:rPr>
              <a:t>Change Management Tools:</a:t>
            </a:r>
          </a:p>
          <a:p>
            <a:pPr algn="l"/>
            <a:r>
              <a:rPr lang="en-GB" b="0" i="0" u="sng" dirty="0">
                <a:solidFill>
                  <a:srgbClr val="0070BD"/>
                </a:solidFill>
                <a:effectLst/>
                <a:latin typeface="Libre Franklin" pitchFamily="2" charset="0"/>
                <a:hlinkClick r:id="rId38"/>
              </a:rPr>
              <a:t>The Four Principles of Change Management</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9"/>
              </a:rPr>
              <a:t>Prospect Theory</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40"/>
              </a:rPr>
              <a:t>Coping With Change</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41"/>
              </a:rPr>
              <a:t>Bridges' Transitions Model</a:t>
            </a:r>
            <a:endParaRPr lang="en-GB" b="0" i="0" dirty="0">
              <a:effectLst/>
              <a:latin typeface="Libre Franklin" pitchFamily="2" charset="0"/>
            </a:endParaRPr>
          </a:p>
          <a:p>
            <a:pPr algn="l"/>
            <a:r>
              <a:rPr lang="en-GB" b="1" i="0" dirty="0">
                <a:effectLst/>
                <a:latin typeface="Libre Franklin" pitchFamily="2" charset="0"/>
              </a:rPr>
              <a:t>Key Points</a:t>
            </a:r>
          </a:p>
          <a:p>
            <a:pPr algn="l"/>
            <a:r>
              <a:rPr lang="en-GB" b="0" i="0" dirty="0">
                <a:effectLst/>
                <a:latin typeface="Libre Franklin" pitchFamily="2" charset="0"/>
              </a:rPr>
              <a:t>Systematically combining a range of decision-making tools can help you make highly effective decisions, either individually or as part of a group. The seven-step strategy is:</a:t>
            </a:r>
          </a:p>
          <a:p>
            <a:pPr algn="l">
              <a:buFont typeface="+mj-lt"/>
              <a:buAutoNum type="arabicPeriod"/>
            </a:pPr>
            <a:r>
              <a:rPr lang="en-GB" b="0" i="0" dirty="0">
                <a:effectLst/>
                <a:latin typeface="Libre Franklin" pitchFamily="2" charset="0"/>
              </a:rPr>
              <a:t>Investigate the situation in detail.</a:t>
            </a:r>
          </a:p>
          <a:p>
            <a:pPr algn="l">
              <a:buFont typeface="+mj-lt"/>
              <a:buAutoNum type="arabicPeriod"/>
            </a:pPr>
            <a:r>
              <a:rPr lang="en-GB" b="0" i="0" dirty="0">
                <a:effectLst/>
                <a:latin typeface="Libre Franklin" pitchFamily="2" charset="0"/>
              </a:rPr>
              <a:t>Create a constructive environment.</a:t>
            </a:r>
          </a:p>
          <a:p>
            <a:pPr algn="l">
              <a:buFont typeface="+mj-lt"/>
              <a:buAutoNum type="arabicPeriod"/>
            </a:pPr>
            <a:r>
              <a:rPr lang="en-GB" b="0" i="0" dirty="0">
                <a:effectLst/>
                <a:latin typeface="Libre Franklin" pitchFamily="2" charset="0"/>
              </a:rPr>
              <a:t>Generate good alternatives.</a:t>
            </a:r>
          </a:p>
          <a:p>
            <a:pPr algn="l">
              <a:buFont typeface="+mj-lt"/>
              <a:buAutoNum type="arabicPeriod"/>
            </a:pPr>
            <a:r>
              <a:rPr lang="en-GB" b="0" i="0" dirty="0">
                <a:effectLst/>
                <a:latin typeface="Libre Franklin" pitchFamily="2" charset="0"/>
              </a:rPr>
              <a:t>Explore your options.</a:t>
            </a:r>
          </a:p>
          <a:p>
            <a:pPr algn="l">
              <a:buFont typeface="+mj-lt"/>
              <a:buAutoNum type="arabicPeriod"/>
            </a:pPr>
            <a:r>
              <a:rPr lang="en-GB" b="0" i="0" dirty="0">
                <a:effectLst/>
                <a:latin typeface="Libre Franklin" pitchFamily="2" charset="0"/>
              </a:rPr>
              <a:t>Select the best solution.</a:t>
            </a:r>
          </a:p>
          <a:p>
            <a:pPr algn="l">
              <a:buFont typeface="+mj-lt"/>
              <a:buAutoNum type="arabicPeriod"/>
            </a:pPr>
            <a:r>
              <a:rPr lang="en-GB" b="0" i="0" dirty="0">
                <a:effectLst/>
                <a:latin typeface="Libre Franklin" pitchFamily="2" charset="0"/>
              </a:rPr>
              <a:t>Evaluate your plan.</a:t>
            </a:r>
          </a:p>
          <a:p>
            <a:pPr algn="l">
              <a:buFont typeface="+mj-lt"/>
              <a:buAutoNum type="arabicPeriod"/>
            </a:pPr>
            <a:r>
              <a:rPr lang="en-GB" b="0" i="0" dirty="0">
                <a:effectLst/>
                <a:latin typeface="Libre Franklin" pitchFamily="2" charset="0"/>
              </a:rPr>
              <a:t>Communicate your decision, and take action.</a:t>
            </a:r>
          </a:p>
          <a:p>
            <a:pPr algn="l">
              <a:buFont typeface="+mj-lt"/>
              <a:buAutoNum type="arabicPeriod"/>
            </a:pPr>
            <a:endParaRPr lang="en-GB" b="0" i="0" dirty="0">
              <a:effectLst/>
              <a:latin typeface="Libre Franklin" pitchFamily="2" charset="0"/>
            </a:endParaRPr>
          </a:p>
          <a:p>
            <a:pPr algn="l"/>
            <a:r>
              <a:rPr lang="en-GB" b="0" i="0" dirty="0">
                <a:effectLst/>
                <a:latin typeface="Libre Franklin" pitchFamily="2" charset="0"/>
              </a:rPr>
              <a:t>Take our </a:t>
            </a:r>
            <a:r>
              <a:rPr lang="en-GB" b="0" i="0" u="sng" dirty="0">
                <a:solidFill>
                  <a:srgbClr val="0070BD"/>
                </a:solidFill>
                <a:effectLst/>
                <a:latin typeface="Libre Franklin" pitchFamily="2" charset="0"/>
                <a:hlinkClick r:id="rId42"/>
              </a:rPr>
              <a:t>How Good is Your Decision-Making?</a:t>
            </a:r>
            <a:r>
              <a:rPr lang="en-GB" b="0" i="0" dirty="0">
                <a:effectLst/>
                <a:latin typeface="Libre Franklin" pitchFamily="2" charset="0"/>
              </a:rPr>
              <a:t> quiz to find out how well you're doing now!</a:t>
            </a:r>
          </a:p>
          <a:p>
            <a:pPr algn="r"/>
            <a:r>
              <a:rPr lang="en-GB" b="1" i="0" dirty="0">
                <a:solidFill>
                  <a:srgbClr val="0070BD"/>
                </a:solidFill>
                <a:effectLst/>
                <a:latin typeface="Red Hat Display"/>
              </a:rPr>
              <a:t>2 mins</a:t>
            </a:r>
          </a:p>
          <a:p>
            <a:pPr algn="l"/>
            <a:r>
              <a:rPr lang="en-GB" b="0" i="0" dirty="0">
                <a:effectLst/>
                <a:latin typeface="Red Hat Display"/>
              </a:rPr>
              <a:t> </a:t>
            </a:r>
          </a:p>
          <a:p>
            <a:endParaRPr lang="en-GB" dirty="0"/>
          </a:p>
        </p:txBody>
      </p:sp>
      <p:sp>
        <p:nvSpPr>
          <p:cNvPr id="4" name="Slide Number Placeholder 3"/>
          <p:cNvSpPr>
            <a:spLocks noGrp="1"/>
          </p:cNvSpPr>
          <p:nvPr>
            <p:ph type="sldNum" sz="quarter" idx="5"/>
          </p:nvPr>
        </p:nvSpPr>
        <p:spPr/>
        <p:txBody>
          <a:bodyPr/>
          <a:lstStyle/>
          <a:p>
            <a:fld id="{AA2265BB-E37C-46C3-9DA3-0DEAF4E732AB}" type="slidenum">
              <a:rPr lang="en-GB" smtClean="0"/>
              <a:t>18</a:t>
            </a:fld>
            <a:endParaRPr lang="en-GB"/>
          </a:p>
        </p:txBody>
      </p:sp>
    </p:spTree>
    <p:extLst>
      <p:ext uri="{BB962C8B-B14F-4D97-AF65-F5344CB8AC3E}">
        <p14:creationId xmlns:p14="http://schemas.microsoft.com/office/powerpoint/2010/main" val="40285742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282828"/>
                </a:solidFill>
                <a:effectLst/>
                <a:latin typeface="GT America"/>
              </a:rPr>
              <a:t>Harvard Business Review</a:t>
            </a:r>
          </a:p>
          <a:p>
            <a:pPr algn="l"/>
            <a:endParaRPr lang="en-GB" b="1" i="0" dirty="0">
              <a:solidFill>
                <a:srgbClr val="282828"/>
              </a:solidFill>
              <a:effectLst/>
              <a:latin typeface="GT America"/>
            </a:endParaRPr>
          </a:p>
          <a:p>
            <a:pPr algn="l"/>
            <a:r>
              <a:rPr lang="en-GB" b="1" i="0" dirty="0">
                <a:solidFill>
                  <a:srgbClr val="282828"/>
                </a:solidFill>
                <a:effectLst/>
                <a:latin typeface="GT America"/>
              </a:rPr>
              <a:t>The Eight Elements of a Great Decision</a:t>
            </a:r>
          </a:p>
          <a:p>
            <a:pPr algn="l"/>
            <a:r>
              <a:rPr lang="en-GB" b="0" i="0" dirty="0">
                <a:solidFill>
                  <a:srgbClr val="282828"/>
                </a:solidFill>
                <a:effectLst/>
                <a:latin typeface="Tiempos Text"/>
              </a:rPr>
              <a:t>As a new leader, learning to make good decisions without hesitation or procrastination is a capability that can set you apart from your peers. While others vacillate on tricky choices, your team could be hitting deadlines and producing the type of results that deliver true value. That’s something that will get you — and the team — noticed.</a:t>
            </a:r>
          </a:p>
          <a:p>
            <a:pPr algn="l"/>
            <a:r>
              <a:rPr lang="en-GB" b="0" i="0" dirty="0">
                <a:solidFill>
                  <a:srgbClr val="282828"/>
                </a:solidFill>
                <a:effectLst/>
                <a:latin typeface="Tiempos Text"/>
              </a:rPr>
              <a:t>The only </a:t>
            </a:r>
            <a:r>
              <a:rPr lang="en-GB" b="0" i="0" dirty="0" err="1">
                <a:solidFill>
                  <a:srgbClr val="282828"/>
                </a:solidFill>
                <a:effectLst/>
                <a:latin typeface="Tiempos Text"/>
              </a:rPr>
              <a:t>surefire</a:t>
            </a:r>
            <a:r>
              <a:rPr lang="en-GB" b="0" i="0" dirty="0">
                <a:solidFill>
                  <a:srgbClr val="282828"/>
                </a:solidFill>
                <a:effectLst/>
                <a:latin typeface="Tiempos Text"/>
              </a:rPr>
              <a:t> way to evaluate the efficacy of a decision is to assess the outcomes. You’ll discover, over time, whether a decision was good, bad, or indifferent. But if you rely only on retrospective analysis, the path to better decisions can be tenuous: Hindsight is incredibly prone to </a:t>
            </a:r>
            <a:r>
              <a:rPr lang="en-GB" b="0" i="0" u="none" strike="noStrike" dirty="0">
                <a:solidFill>
                  <a:srgbClr val="282828"/>
                </a:solidFill>
                <a:effectLst/>
                <a:latin typeface="Tiempos Text"/>
                <a:hlinkClick r:id="rId3"/>
              </a:rPr>
              <a:t>attribution bias</a:t>
            </a:r>
            <a:r>
              <a:rPr lang="en-GB" b="0" i="0" dirty="0">
                <a:solidFill>
                  <a:srgbClr val="282828"/>
                </a:solidFill>
                <a:effectLst/>
                <a:latin typeface="Tiempos Text"/>
              </a:rPr>
              <a:t>.</a:t>
            </a:r>
          </a:p>
          <a:p>
            <a:pPr algn="l"/>
            <a:r>
              <a:rPr lang="en-GB" b="0" i="0" dirty="0">
                <a:solidFill>
                  <a:srgbClr val="282828"/>
                </a:solidFill>
                <a:effectLst/>
                <a:latin typeface="Tiempos Text"/>
              </a:rPr>
              <a:t>That said, if you had a checklist of attributes to prospectively evaluate a decision (like the one provided below), you could predict in advance whether or not it is likely to be a good one. Based on my experience, these are the eight core elements of great decisions.</a:t>
            </a:r>
          </a:p>
          <a:p>
            <a:pPr algn="l"/>
            <a:r>
              <a:rPr lang="en-GB" b="1" i="0" dirty="0">
                <a:solidFill>
                  <a:srgbClr val="282828"/>
                </a:solidFill>
                <a:effectLst/>
                <a:latin typeface="GT America"/>
              </a:rPr>
              <a:t>1) Great decisions are shaped by consideration of many different viewpoints.</a:t>
            </a:r>
          </a:p>
          <a:p>
            <a:pPr algn="l"/>
            <a:r>
              <a:rPr lang="en-GB" b="0" i="0" dirty="0">
                <a:solidFill>
                  <a:srgbClr val="282828"/>
                </a:solidFill>
                <a:effectLst/>
                <a:latin typeface="Tiempos Text"/>
              </a:rPr>
              <a:t>While consensus-seeking should never be your goal, this doesn’t give you the freedom to act unilaterally. For a decision to be properly formed, you need to consult with those who can contribute in a meaningful way.</a:t>
            </a:r>
          </a:p>
          <a:p>
            <a:pPr algn="l"/>
            <a:r>
              <a:rPr lang="en-GB" b="0" i="0" dirty="0">
                <a:solidFill>
                  <a:srgbClr val="282828"/>
                </a:solidFill>
                <a:effectLst/>
                <a:latin typeface="Tiempos Text"/>
              </a:rPr>
              <a:t>This doesn’t mean you should seek out everyone’s opinion. The right people with the relevant expertise need to clearly articulate their views to help the accountable decision-maker (aka you) broaden their perspective and make the best choice. Seeking valuable input is the primary source of healthy, robust debate. It will help you gain a greater understanding of the problem you are trying to solve and come up with smart, effective solutions.</a:t>
            </a:r>
          </a:p>
          <a:p>
            <a:pPr algn="l"/>
            <a:r>
              <a:rPr lang="en-GB" b="1" i="0" dirty="0">
                <a:solidFill>
                  <a:srgbClr val="282828"/>
                </a:solidFill>
                <a:effectLst/>
                <a:latin typeface="GT America"/>
              </a:rPr>
              <a:t>2) Great decisions are made as close as possible to the action.</a:t>
            </a:r>
          </a:p>
          <a:p>
            <a:pPr algn="l"/>
            <a:r>
              <a:rPr lang="en-GB" b="0" i="0" dirty="0">
                <a:solidFill>
                  <a:srgbClr val="282828"/>
                </a:solidFill>
                <a:effectLst/>
                <a:latin typeface="Tiempos Text"/>
              </a:rPr>
              <a:t>Who exactly should you seek feedback from before making a decision? People who have the most extensive knowledge, experience, and perspective on the issues at hand. This is generally someone who works at a lower level in the organization — not necessarily someone in the room where the decision is being made.</a:t>
            </a:r>
          </a:p>
          <a:p>
            <a:pPr algn="l"/>
            <a:r>
              <a:rPr lang="en-GB" b="0" i="0" dirty="0">
                <a:solidFill>
                  <a:srgbClr val="282828"/>
                </a:solidFill>
                <a:effectLst/>
                <a:latin typeface="Tiempos Text"/>
              </a:rPr>
              <a:t>Remember that the most powerful people at your company are rarely on the ground doing the hands-on work. Seek input and guidance from team members who are closest to the action — and give them credit for actually making your decision a better one.</a:t>
            </a:r>
          </a:p>
          <a:p>
            <a:pPr algn="l"/>
            <a:r>
              <a:rPr lang="en-GB" b="1" i="0" dirty="0">
                <a:solidFill>
                  <a:srgbClr val="282828"/>
                </a:solidFill>
                <a:effectLst/>
                <a:latin typeface="GT America"/>
              </a:rPr>
              <a:t>3) Great decisions address the root cause, not just the symptoms.</a:t>
            </a:r>
          </a:p>
          <a:p>
            <a:pPr algn="l"/>
            <a:r>
              <a:rPr lang="en-GB" b="0" i="0" dirty="0">
                <a:solidFill>
                  <a:srgbClr val="282828"/>
                </a:solidFill>
                <a:effectLst/>
                <a:latin typeface="Tiempos Text"/>
              </a:rPr>
              <a:t>You may be wondering what kind of information you should seek out from your team members or colleagues. Often, when faced with a difficult problem, we focus on identifying the symptoms, not the core issue that caused the problem in the first place. If you do this, the same problem is sure to reappear down the road.</a:t>
            </a:r>
          </a:p>
          <a:p>
            <a:pPr algn="l"/>
            <a:r>
              <a:rPr lang="en-GB" b="0" i="0" dirty="0">
                <a:solidFill>
                  <a:srgbClr val="282828"/>
                </a:solidFill>
                <a:effectLst/>
                <a:latin typeface="Tiempos Text"/>
              </a:rPr>
              <a:t>Although you may need to urgently address the symptoms, once this is done, you should always develop a plan to fix the root cause. Reaching out to people who are closest to the issue at hand will help you identify what this is. Use your time with them to gather that information.</a:t>
            </a:r>
          </a:p>
          <a:p>
            <a:pPr algn="l"/>
            <a:r>
              <a:rPr lang="en-GB" b="0" i="0" dirty="0">
                <a:solidFill>
                  <a:srgbClr val="505050"/>
                </a:solidFill>
                <a:effectLst/>
                <a:latin typeface="GT America"/>
              </a:rPr>
              <a:t>Subscribe to our Weekly Newsletter</a:t>
            </a:r>
          </a:p>
          <a:p>
            <a:pPr algn="l"/>
            <a:r>
              <a:rPr lang="en-GB" b="1" i="0" dirty="0">
                <a:solidFill>
                  <a:srgbClr val="282828"/>
                </a:solidFill>
                <a:effectLst/>
                <a:latin typeface="GT America"/>
              </a:rPr>
              <a:t>Ascend</a:t>
            </a:r>
          </a:p>
          <a:p>
            <a:pPr algn="l"/>
            <a:r>
              <a:rPr lang="en-GB" b="0" i="0" dirty="0">
                <a:solidFill>
                  <a:srgbClr val="282828"/>
                </a:solidFill>
                <a:effectLst/>
                <a:latin typeface="GT America"/>
              </a:rPr>
              <a:t>Career and life advice for young professionals.</a:t>
            </a:r>
          </a:p>
          <a:p>
            <a:pPr algn="l"/>
            <a:r>
              <a:rPr lang="en-GB" b="0" i="0" u="none" strike="noStrike" dirty="0">
                <a:solidFill>
                  <a:srgbClr val="888888"/>
                </a:solidFill>
                <a:effectLst/>
                <a:latin typeface="GT America"/>
                <a:hlinkClick r:id="rId4"/>
              </a:rPr>
              <a:t>Sign Up</a:t>
            </a:r>
            <a:endParaRPr lang="en-GB" b="0" i="0" dirty="0">
              <a:solidFill>
                <a:srgbClr val="282828"/>
              </a:solidFill>
              <a:effectLst/>
              <a:latin typeface="GT America"/>
            </a:endParaRPr>
          </a:p>
          <a:p>
            <a:pPr algn="l"/>
            <a:r>
              <a:rPr lang="en-GB" b="1" i="0" dirty="0">
                <a:solidFill>
                  <a:srgbClr val="282828"/>
                </a:solidFill>
                <a:effectLst/>
                <a:latin typeface="GT America"/>
              </a:rPr>
              <a:t>4) Great decisions are made by a clearly accountable person.</a:t>
            </a:r>
          </a:p>
          <a:p>
            <a:pPr algn="l"/>
            <a:r>
              <a:rPr lang="en-GB" b="0" i="0" dirty="0">
                <a:solidFill>
                  <a:srgbClr val="282828"/>
                </a:solidFill>
                <a:effectLst/>
                <a:latin typeface="Tiempos Text"/>
              </a:rPr>
              <a:t>Even after receiving the feedback you need to make an informed decision, remember that you and you alone must be ready to claim responsibility for your choice. Weak leaders find it comforting to have their decisions endorsed by the people around them. They don’t want to feel exposed by making a decisive call that might prove unpopular, regardless of how necessary it might be. But when accountability is shared, it dilutes your decision and your effectiveness as the person making the call.</a:t>
            </a:r>
          </a:p>
          <a:p>
            <a:pPr algn="l"/>
            <a:r>
              <a:rPr lang="en-GB" b="0" i="0" dirty="0">
                <a:solidFill>
                  <a:srgbClr val="282828"/>
                </a:solidFill>
                <a:effectLst/>
                <a:latin typeface="Tiempos Text"/>
              </a:rPr>
              <a:t>When you’re finding your footing as a leader, going out on a limb can feel scary, especially when you’re just starting to build your confidence. Even so, taking control and ensuring that every major decision is made by a clearly accountable person is key to building trust with your team members and your superiors, </a:t>
            </a:r>
            <a:r>
              <a:rPr lang="en-GB" b="0" i="0" dirty="0" err="1">
                <a:solidFill>
                  <a:srgbClr val="282828"/>
                </a:solidFill>
                <a:effectLst/>
                <a:latin typeface="Tiempos Text"/>
              </a:rPr>
              <a:t>modeling</a:t>
            </a:r>
            <a:r>
              <a:rPr lang="en-GB" b="0" i="0" dirty="0">
                <a:solidFill>
                  <a:srgbClr val="282828"/>
                </a:solidFill>
                <a:effectLst/>
                <a:latin typeface="Tiempos Text"/>
              </a:rPr>
              <a:t> autonomy, and improving overall performance. Without accountability, the only weapons in your arsenal are management by committee and decision-making by consensus.</a:t>
            </a:r>
          </a:p>
          <a:p>
            <a:pPr algn="l"/>
            <a:r>
              <a:rPr lang="en-GB" b="1" i="0" dirty="0">
                <a:solidFill>
                  <a:srgbClr val="282828"/>
                </a:solidFill>
                <a:effectLst/>
                <a:latin typeface="GT America"/>
              </a:rPr>
              <a:t>5) Great decisions consider the holistic impacts of a problem.</a:t>
            </a:r>
          </a:p>
          <a:p>
            <a:pPr algn="l"/>
            <a:r>
              <a:rPr lang="en-GB" b="0" i="0" dirty="0">
                <a:solidFill>
                  <a:srgbClr val="282828"/>
                </a:solidFill>
                <a:effectLst/>
                <a:latin typeface="Tiempos Text"/>
              </a:rPr>
              <a:t>One way to build up your confidence is to regularly practice balancing the risks and potential impacts of each decision you make. This is simply a matter of thinking as broadly as you can to identify the “what ifs” of your choice. How likely is it that a potential negative outcome will arise and, if it does, what would the consequences be?</a:t>
            </a:r>
          </a:p>
          <a:p>
            <a:pPr algn="l"/>
            <a:r>
              <a:rPr lang="en-GB" b="0" i="0" dirty="0">
                <a:solidFill>
                  <a:srgbClr val="282828"/>
                </a:solidFill>
                <a:effectLst/>
                <a:latin typeface="Tiempos Text"/>
              </a:rPr>
              <a:t>For example, even making a relatively simple decision to alter the scope of one of your team’s projects might require you to consider the possible impacts on budget, resource allocations, timeframe, quality, and customer satisfaction.</a:t>
            </a:r>
          </a:p>
          <a:p>
            <a:pPr algn="l"/>
            <a:r>
              <a:rPr lang="en-GB" b="1" i="0" dirty="0">
                <a:solidFill>
                  <a:srgbClr val="282828"/>
                </a:solidFill>
                <a:effectLst/>
                <a:latin typeface="GT America"/>
              </a:rPr>
              <a:t>6) Great decisions balance short-term and long-term value.</a:t>
            </a:r>
          </a:p>
          <a:p>
            <a:pPr algn="l"/>
            <a:r>
              <a:rPr lang="en-GB" b="0" i="0" dirty="0">
                <a:solidFill>
                  <a:srgbClr val="282828"/>
                </a:solidFill>
                <a:effectLst/>
                <a:latin typeface="Tiempos Text"/>
              </a:rPr>
              <a:t>As you’re thinking about risk vs. impact, also consider the short-term vs. long term costs and benefits. Short-termism is a curse that plagues many leaders’ decision-making frames. It’s seductive to only consider short-term outcomes, particularly when you’re judged purely on the delivery of your annual work.</a:t>
            </a:r>
          </a:p>
          <a:p>
            <a:pPr algn="l"/>
            <a:r>
              <a:rPr lang="en-GB" b="0" i="0" dirty="0">
                <a:solidFill>
                  <a:srgbClr val="282828"/>
                </a:solidFill>
                <a:effectLst/>
                <a:latin typeface="Tiempos Text"/>
              </a:rPr>
              <a:t>The further you progress in your career, however, the more obvious it becomes when you don’t pay sufficient attention to the long-term implications of your choices. Finding the right balance between short-term and long-term considerations is key to unlocking true value. The earlier you can incorporate this into your decision-making process, the better.</a:t>
            </a:r>
          </a:p>
          <a:p>
            <a:pPr algn="l"/>
            <a:r>
              <a:rPr lang="en-GB" b="1" i="0" dirty="0">
                <a:solidFill>
                  <a:srgbClr val="282828"/>
                </a:solidFill>
                <a:effectLst/>
                <a:latin typeface="GT America"/>
              </a:rPr>
              <a:t>7) Great decisions are communicated well to stakeholders.</a:t>
            </a:r>
          </a:p>
          <a:p>
            <a:pPr algn="l"/>
            <a:r>
              <a:rPr lang="en-GB" b="0" i="0" dirty="0">
                <a:solidFill>
                  <a:srgbClr val="282828"/>
                </a:solidFill>
                <a:effectLst/>
                <a:latin typeface="Tiempos Text"/>
              </a:rPr>
              <a:t>Whereas you don’t necessarily want everyone with a passing interest to participate in the decision-making process, you do want everyone aligned on the outcome. That’s why communicating the substance and reasoning behind your decisions to the stakeholders (including the powerful people in the room) is so important.</a:t>
            </a:r>
          </a:p>
          <a:p>
            <a:pPr algn="l"/>
            <a:r>
              <a:rPr lang="en-GB" b="0" i="0" dirty="0">
                <a:solidFill>
                  <a:srgbClr val="282828"/>
                </a:solidFill>
                <a:effectLst/>
                <a:latin typeface="Tiempos Text"/>
              </a:rPr>
              <a:t>The purpose of this communication is not to seek approval or consensus on how you will solve the problem. Rather, you’re looking to bring everyone up to a consistent level of understanding, which is often necessary for the smooth implementation of a major decision.</a:t>
            </a:r>
          </a:p>
          <a:p>
            <a:pPr algn="l"/>
            <a:r>
              <a:rPr lang="en-GB" b="1" i="0" dirty="0">
                <a:solidFill>
                  <a:srgbClr val="282828"/>
                </a:solidFill>
                <a:effectLst/>
                <a:latin typeface="GT America"/>
              </a:rPr>
              <a:t>8) Great decisions are timely.</a:t>
            </a:r>
          </a:p>
          <a:p>
            <a:pPr algn="l"/>
            <a:r>
              <a:rPr lang="en-GB" b="0" i="0" dirty="0">
                <a:solidFill>
                  <a:srgbClr val="282828"/>
                </a:solidFill>
                <a:effectLst/>
                <a:latin typeface="Tiempos Text"/>
              </a:rPr>
              <a:t>Speeding up your decision-making process starts with understanding the core elements of a good decision. If you consider all of the elements listed above, then it’s simply a matter of addressing each one with a heightened sense of urgency.</a:t>
            </a:r>
          </a:p>
          <a:p>
            <a:pPr algn="l"/>
            <a:r>
              <a:rPr lang="en-GB" b="0" i="0" dirty="0">
                <a:solidFill>
                  <a:srgbClr val="282828"/>
                </a:solidFill>
                <a:effectLst/>
                <a:latin typeface="Tiempos Text"/>
              </a:rPr>
              <a:t>For example, instead of painstakingly consulting everyone who wants to share their opinion, seek feedback only from those who can genuinely add value — and don’t wait for all of them to agree. Instead, use your own judgment, and a cost-benefit analysis, to chart the best course forward with the information you receive.</a:t>
            </a:r>
          </a:p>
          <a:p>
            <a:pPr algn="l"/>
            <a:r>
              <a:rPr lang="en-GB" b="0" i="0" dirty="0">
                <a:solidFill>
                  <a:srgbClr val="282828"/>
                </a:solidFill>
                <a:effectLst/>
                <a:latin typeface="Tiempos Text"/>
              </a:rPr>
              <a:t>Many leaders procrastinate on decisions because they’re overwhelmed by fear of making a mistake or, even worse, of not being liked. But the extent to which you might </a:t>
            </a:r>
            <a:r>
              <a:rPr lang="en-GB" b="0" i="0" dirty="0" err="1">
                <a:solidFill>
                  <a:srgbClr val="282828"/>
                </a:solidFill>
                <a:effectLst/>
                <a:latin typeface="Tiempos Text"/>
              </a:rPr>
              <a:t>labor</a:t>
            </a:r>
            <a:r>
              <a:rPr lang="en-GB" b="0" i="0" dirty="0">
                <a:solidFill>
                  <a:srgbClr val="282828"/>
                </a:solidFill>
                <a:effectLst/>
                <a:latin typeface="Tiempos Text"/>
              </a:rPr>
              <a:t> on any particular facet of the decision-making process should be determined by one thing: risk. Your assessment of risk will dictate whether you should take a more or less cautious approach.</a:t>
            </a:r>
          </a:p>
          <a:p>
            <a:pPr algn="l"/>
            <a:r>
              <a:rPr lang="en-GB" b="0" i="0" dirty="0">
                <a:solidFill>
                  <a:srgbClr val="282828"/>
                </a:solidFill>
                <a:effectLst/>
                <a:latin typeface="Tiempos Text"/>
              </a:rPr>
              <a:t>With a commitment to prospectively evaluating your decisions, you’ll find yourself able to make better decisions, faster than you’ve ever done before. Learning this as a young leader will accelerate your development and lift the performance of your team. The higher up you go, the greater the impact this skill will have on your organization’s culture and performance.</a:t>
            </a:r>
          </a:p>
          <a:p>
            <a:endParaRPr lang="en-GB" dirty="0"/>
          </a:p>
        </p:txBody>
      </p:sp>
      <p:sp>
        <p:nvSpPr>
          <p:cNvPr id="4" name="Slide Number Placeholder 3"/>
          <p:cNvSpPr>
            <a:spLocks noGrp="1"/>
          </p:cNvSpPr>
          <p:nvPr>
            <p:ph type="sldNum" sz="quarter" idx="5"/>
          </p:nvPr>
        </p:nvSpPr>
        <p:spPr/>
        <p:txBody>
          <a:bodyPr/>
          <a:lstStyle/>
          <a:p>
            <a:fld id="{AA2265BB-E37C-46C3-9DA3-0DEAF4E732AB}" type="slidenum">
              <a:rPr lang="en-GB" smtClean="0"/>
              <a:t>19</a:t>
            </a:fld>
            <a:endParaRPr lang="en-GB"/>
          </a:p>
        </p:txBody>
      </p:sp>
    </p:spTree>
    <p:extLst>
      <p:ext uri="{BB962C8B-B14F-4D97-AF65-F5344CB8AC3E}">
        <p14:creationId xmlns:p14="http://schemas.microsoft.com/office/powerpoint/2010/main" val="33595116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effectLst/>
                <a:latin typeface="Libre Franklin" pitchFamily="2" charset="0"/>
              </a:rPr>
              <a:t>Some decisions are so simple that you're barely aware you're making them, while others are time consuming, high risk, and can leave you feeling anxious.</a:t>
            </a:r>
          </a:p>
          <a:p>
            <a:pPr algn="l"/>
            <a:r>
              <a:rPr lang="en-GB" b="0" i="0" dirty="0">
                <a:effectLst/>
                <a:latin typeface="Libre Franklin" pitchFamily="2" charset="0"/>
              </a:rPr>
              <a:t>Decisions can make or break a project or an entire business. And they often involve complex and unpredictable interpersonal issues, too.</a:t>
            </a:r>
          </a:p>
          <a:p>
            <a:pPr algn="l"/>
            <a:r>
              <a:rPr lang="en-GB" b="0" i="0" dirty="0">
                <a:effectLst/>
                <a:latin typeface="Libre Franklin" pitchFamily="2" charset="0"/>
              </a:rPr>
              <a:t>In this article and video, we explore a seven-step approach for improving the quality of your decision making, and for boosting your chances of a successful outcome.</a:t>
            </a:r>
          </a:p>
          <a:p>
            <a:pPr algn="l"/>
            <a:r>
              <a:rPr lang="en-GB" b="0" i="0" dirty="0">
                <a:effectLst/>
                <a:latin typeface="Red Hat Display"/>
              </a:rPr>
              <a:t>Download transcript</a:t>
            </a:r>
          </a:p>
          <a:p>
            <a:pPr algn="l"/>
            <a:r>
              <a:rPr lang="en-GB" b="1" i="0" dirty="0">
                <a:effectLst/>
                <a:latin typeface="Libre Franklin" pitchFamily="2" charset="0"/>
              </a:rPr>
              <a:t>A 7-Step Decision-Making Strategy</a:t>
            </a:r>
          </a:p>
          <a:p>
            <a:pPr algn="l"/>
            <a:r>
              <a:rPr lang="en-GB" b="0" i="0" dirty="0">
                <a:effectLst/>
                <a:latin typeface="Libre Franklin" pitchFamily="2" charset="0"/>
              </a:rPr>
              <a:t>To avoid making a bad decision, you need to bring a range of decision-making skills together in a logical and ordered process. We recommend the following seven steps:</a:t>
            </a:r>
          </a:p>
          <a:p>
            <a:pPr algn="l">
              <a:buFont typeface="+mj-lt"/>
              <a:buAutoNum type="arabicPeriod"/>
            </a:pPr>
            <a:r>
              <a:rPr lang="en-GB" b="0" i="0" dirty="0">
                <a:effectLst/>
                <a:latin typeface="Libre Franklin" pitchFamily="2" charset="0"/>
              </a:rPr>
              <a:t>Investigate the situation in detail.</a:t>
            </a:r>
          </a:p>
          <a:p>
            <a:pPr algn="l">
              <a:buFont typeface="+mj-lt"/>
              <a:buAutoNum type="arabicPeriod"/>
            </a:pPr>
            <a:r>
              <a:rPr lang="en-GB" b="0" i="0" dirty="0">
                <a:effectLst/>
                <a:latin typeface="Libre Franklin" pitchFamily="2" charset="0"/>
              </a:rPr>
              <a:t>Create a constructive environment.</a:t>
            </a:r>
          </a:p>
          <a:p>
            <a:pPr algn="l">
              <a:buFont typeface="+mj-lt"/>
              <a:buAutoNum type="arabicPeriod"/>
            </a:pPr>
            <a:r>
              <a:rPr lang="en-GB" b="0" i="0" dirty="0">
                <a:effectLst/>
                <a:latin typeface="Libre Franklin" pitchFamily="2" charset="0"/>
              </a:rPr>
              <a:t>Generate good alternatives.</a:t>
            </a:r>
          </a:p>
          <a:p>
            <a:pPr algn="l">
              <a:buFont typeface="+mj-lt"/>
              <a:buAutoNum type="arabicPeriod"/>
            </a:pPr>
            <a:r>
              <a:rPr lang="en-GB" b="0" i="0" dirty="0">
                <a:effectLst/>
                <a:latin typeface="Libre Franklin" pitchFamily="2" charset="0"/>
              </a:rPr>
              <a:t>Explore your options.</a:t>
            </a:r>
          </a:p>
          <a:p>
            <a:pPr algn="l">
              <a:buFont typeface="+mj-lt"/>
              <a:buAutoNum type="arabicPeriod"/>
            </a:pPr>
            <a:r>
              <a:rPr lang="en-GB" b="0" i="0" dirty="0">
                <a:effectLst/>
                <a:latin typeface="Libre Franklin" pitchFamily="2" charset="0"/>
              </a:rPr>
              <a:t>Select the best solution.</a:t>
            </a:r>
          </a:p>
          <a:p>
            <a:pPr algn="l">
              <a:buFont typeface="+mj-lt"/>
              <a:buAutoNum type="arabicPeriod"/>
            </a:pPr>
            <a:r>
              <a:rPr lang="en-GB" b="0" i="0" dirty="0">
                <a:effectLst/>
                <a:latin typeface="Libre Franklin" pitchFamily="2" charset="0"/>
              </a:rPr>
              <a:t>Evaluate your plan.</a:t>
            </a:r>
          </a:p>
          <a:p>
            <a:pPr algn="l">
              <a:buFont typeface="+mj-lt"/>
              <a:buAutoNum type="arabicPeriod"/>
            </a:pPr>
            <a:r>
              <a:rPr lang="en-GB" b="0" i="0" dirty="0">
                <a:effectLst/>
                <a:latin typeface="Libre Franklin" pitchFamily="2" charset="0"/>
              </a:rPr>
              <a:t>Communicate your decision, and take action.</a:t>
            </a:r>
          </a:p>
          <a:p>
            <a:pPr algn="l"/>
            <a:r>
              <a:rPr lang="en-GB" b="1" i="0" dirty="0">
                <a:effectLst/>
                <a:latin typeface="Libre Franklin" pitchFamily="2" charset="0"/>
              </a:rPr>
              <a:t>Note:</a:t>
            </a:r>
          </a:p>
          <a:p>
            <a:pPr algn="l"/>
            <a:r>
              <a:rPr lang="en-GB" b="0" i="0" dirty="0">
                <a:effectLst/>
                <a:latin typeface="Libre Franklin" pitchFamily="2" charset="0"/>
              </a:rPr>
              <a:t>This process will ensure that you make a good decision in a complex situation, but it may be unnecessarily complicated for small or simple decisions. In these cases, jump to Step 5.</a:t>
            </a:r>
          </a:p>
          <a:p>
            <a:pPr algn="l"/>
            <a:r>
              <a:rPr lang="en-GB" b="0" i="0" dirty="0">
                <a:effectLst/>
                <a:latin typeface="Libre Franklin" pitchFamily="2" charset="0"/>
              </a:rPr>
              <a:t>If you need to make a quick decision under pressure, see our articles, </a:t>
            </a:r>
            <a:r>
              <a:rPr lang="en-GB" b="0" i="0" u="sng" dirty="0">
                <a:solidFill>
                  <a:srgbClr val="0070BD"/>
                </a:solidFill>
                <a:effectLst/>
                <a:latin typeface="Libre Franklin" pitchFamily="2" charset="0"/>
                <a:hlinkClick r:id="rId3"/>
              </a:rPr>
              <a:t>OODA Loops</a:t>
            </a:r>
            <a:r>
              <a:rPr lang="en-GB" b="0" i="0" dirty="0">
                <a:effectLst/>
                <a:latin typeface="Libre Franklin" pitchFamily="2" charset="0"/>
              </a:rPr>
              <a:t> and </a:t>
            </a:r>
            <a:r>
              <a:rPr lang="en-GB" b="0" i="0" u="sng" dirty="0">
                <a:solidFill>
                  <a:srgbClr val="0070BD"/>
                </a:solidFill>
                <a:effectLst/>
                <a:latin typeface="Libre Franklin" pitchFamily="2" charset="0"/>
                <a:hlinkClick r:id="rId4"/>
              </a:rPr>
              <a:t>The TDODAR Decision Model</a:t>
            </a:r>
            <a:r>
              <a:rPr lang="en-GB" b="0" i="0" dirty="0">
                <a:effectLst/>
                <a:latin typeface="Libre Franklin" pitchFamily="2" charset="0"/>
              </a:rPr>
              <a:t>.</a:t>
            </a:r>
          </a:p>
          <a:p>
            <a:pPr algn="l"/>
            <a:r>
              <a:rPr lang="en-GB" b="0" i="0" dirty="0">
                <a:effectLst/>
                <a:latin typeface="Libre Franklin" pitchFamily="2" charset="0"/>
              </a:rPr>
              <a:t>Let's look at each of these steps in detail. Each step features a list of related Mind Tools resources to help you further.</a:t>
            </a:r>
          </a:p>
          <a:p>
            <a:pPr algn="l"/>
            <a:r>
              <a:rPr lang="en-GB" b="1" i="0" dirty="0">
                <a:effectLst/>
                <a:latin typeface="Libre Franklin" pitchFamily="2" charset="0"/>
              </a:rPr>
              <a:t>Step 1: Investigate the Situation in Detail</a:t>
            </a:r>
          </a:p>
          <a:p>
            <a:pPr algn="l"/>
            <a:r>
              <a:rPr lang="en-GB" b="0" i="0" dirty="0">
                <a:effectLst/>
                <a:latin typeface="Libre Franklin" pitchFamily="2" charset="0"/>
              </a:rPr>
              <a:t>Decisions often fail because key factors are missed or ignored from the outset. So, before you can begin to make a decision, you need to fully understand your situation.</a:t>
            </a:r>
          </a:p>
          <a:p>
            <a:pPr algn="l"/>
            <a:r>
              <a:rPr lang="en-GB" b="0" i="0" dirty="0">
                <a:effectLst/>
                <a:latin typeface="Libre Franklin" pitchFamily="2" charset="0"/>
              </a:rPr>
              <a:t>Start by considering the decision in the context of the problem it is intended to address. You need to determine whether the stated problem is the real issue, or just a symptom of something deeper.</a:t>
            </a:r>
          </a:p>
          <a:p>
            <a:pPr algn="l"/>
            <a:r>
              <a:rPr lang="en-GB" b="0" i="0" dirty="0">
                <a:effectLst/>
                <a:latin typeface="Libre Franklin" pitchFamily="2" charset="0"/>
              </a:rPr>
              <a:t>Look beyond the obvious. It may be that your objective can be approached in isolation, but it's more likely that there are a number of interrelated factors to consider. Changes made in one department, for example, could have knock-on effects elsewhere, making the change counterproductive.</a:t>
            </a:r>
          </a:p>
          <a:p>
            <a:pPr algn="l"/>
            <a:r>
              <a:rPr lang="en-GB" b="1" i="0" dirty="0">
                <a:effectLst/>
                <a:latin typeface="Libre Franklin" pitchFamily="2" charset="0"/>
              </a:rPr>
              <a:t>Investigative Tools:</a:t>
            </a:r>
          </a:p>
          <a:p>
            <a:pPr algn="l"/>
            <a:r>
              <a:rPr lang="en-GB" b="0" i="0" u="sng" dirty="0">
                <a:solidFill>
                  <a:srgbClr val="0070BD"/>
                </a:solidFill>
                <a:effectLst/>
                <a:latin typeface="Libre Franklin" pitchFamily="2" charset="0"/>
                <a:hlinkClick r:id="rId5"/>
              </a:rPr>
              <a:t>5 Whys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6"/>
              </a:rPr>
              <a:t>Root Cause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7"/>
              </a:rPr>
              <a:t>Inductive Reasoning</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8"/>
              </a:rPr>
              <a:t>The CATWOE Checklist</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9"/>
              </a:rPr>
              <a:t>Six Thinking Hats</a:t>
            </a:r>
            <a:endParaRPr lang="en-GB" b="0" i="0" dirty="0">
              <a:effectLst/>
              <a:latin typeface="Libre Franklin" pitchFamily="2" charset="0"/>
            </a:endParaRPr>
          </a:p>
          <a:p>
            <a:pPr algn="l"/>
            <a:r>
              <a:rPr lang="en-GB" b="1" i="0" dirty="0">
                <a:effectLst/>
                <a:latin typeface="Libre Franklin" pitchFamily="2" charset="0"/>
              </a:rPr>
              <a:t>Step 2: Create a Constructive Environment for Your Decision</a:t>
            </a:r>
          </a:p>
          <a:p>
            <a:pPr algn="l"/>
            <a:r>
              <a:rPr lang="en-GB" b="0" i="0" dirty="0">
                <a:effectLst/>
                <a:latin typeface="Libre Franklin" pitchFamily="2" charset="0"/>
              </a:rPr>
              <a:t>Can you give your decision the attention it needs? Spend some time preparing yourself before diving in to the facts and figures.</a:t>
            </a:r>
          </a:p>
          <a:p>
            <a:pPr algn="l"/>
            <a:r>
              <a:rPr lang="en-GB" b="0" i="0" dirty="0">
                <a:effectLst/>
                <a:latin typeface="Libre Franklin" pitchFamily="2" charset="0"/>
              </a:rPr>
              <a:t>Remember that most decisions will affect other people too, so it helps to create a constructive environment in which to explore the situation together and gain support.</a:t>
            </a:r>
          </a:p>
          <a:p>
            <a:pPr algn="l"/>
            <a:r>
              <a:rPr lang="en-GB" b="0" i="0" dirty="0">
                <a:effectLst/>
                <a:latin typeface="Libre Franklin" pitchFamily="2" charset="0"/>
              </a:rPr>
              <a:t>This is especially true when you have to rely on other people to implement a decision that you're responsible for. You'll need to identify who to include in the process and who will be part of any final decision-making group, which will ideally comprise just five to seven people.</a:t>
            </a:r>
          </a:p>
          <a:p>
            <a:pPr algn="l"/>
            <a:r>
              <a:rPr lang="en-GB" b="0" i="0" dirty="0">
                <a:effectLst/>
                <a:latin typeface="Libre Franklin" pitchFamily="2" charset="0"/>
              </a:rPr>
              <a:t>Enable people to contribute to the discussions without any fear of the other participants rejecting them and their ideas. Make sure that everyone recognizes that the objective is to make the best decision possible in the circumstances, without blame.</a:t>
            </a:r>
          </a:p>
          <a:p>
            <a:pPr algn="l"/>
            <a:r>
              <a:rPr lang="en-GB" b="1" i="0" dirty="0">
                <a:effectLst/>
                <a:latin typeface="Libre Franklin" pitchFamily="2" charset="0"/>
              </a:rPr>
              <a:t>Collaboration Tools:</a:t>
            </a:r>
          </a:p>
          <a:p>
            <a:pPr algn="l"/>
            <a:r>
              <a:rPr lang="en-GB" b="1" i="0" dirty="0">
                <a:effectLst/>
                <a:latin typeface="Libre Franklin" pitchFamily="2" charset="0"/>
              </a:rPr>
              <a:t>Personal Preparation for Great Decision Making</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0"/>
              </a:rPr>
              <a:t>Stakeholder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1"/>
              </a:rPr>
              <a:t>Vroom-Yetton Decision Model</a:t>
            </a:r>
            <a:endParaRPr lang="en-GB" b="0" i="0" dirty="0">
              <a:effectLst/>
              <a:latin typeface="Libre Franklin" pitchFamily="2" charset="0"/>
            </a:endParaRPr>
          </a:p>
          <a:p>
            <a:pPr algn="l"/>
            <a:r>
              <a:rPr lang="en-GB" b="0" i="0" u="sng" dirty="0" err="1">
                <a:solidFill>
                  <a:srgbClr val="0070BD"/>
                </a:solidFill>
                <a:effectLst/>
                <a:latin typeface="Libre Franklin" pitchFamily="2" charset="0"/>
                <a:hlinkClick r:id="rId12"/>
              </a:rPr>
              <a:t>Contructive</a:t>
            </a:r>
            <a:r>
              <a:rPr lang="en-GB" b="0" i="0" u="sng" dirty="0">
                <a:solidFill>
                  <a:srgbClr val="0070BD"/>
                </a:solidFill>
                <a:effectLst/>
                <a:latin typeface="Libre Franklin" pitchFamily="2" charset="0"/>
                <a:hlinkClick r:id="rId12"/>
              </a:rPr>
              <a:t> Controversy</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3"/>
              </a:rPr>
              <a:t>Avoiding Groupthink</a:t>
            </a:r>
            <a:endParaRPr lang="en-GB" b="0" i="0" dirty="0">
              <a:effectLst/>
              <a:latin typeface="Libre Franklin" pitchFamily="2" charset="0"/>
            </a:endParaRPr>
          </a:p>
          <a:p>
            <a:pPr algn="l"/>
            <a:r>
              <a:rPr lang="en-GB" b="1" i="0" dirty="0">
                <a:effectLst/>
                <a:latin typeface="Libre Franklin" pitchFamily="2" charset="0"/>
              </a:rPr>
              <a:t>Step 3: Generate Good Alternatives to Decide Between</a:t>
            </a:r>
          </a:p>
          <a:p>
            <a:pPr algn="l"/>
            <a:r>
              <a:rPr lang="en-GB" b="0" i="0" dirty="0">
                <a:effectLst/>
                <a:latin typeface="Libre Franklin" pitchFamily="2" charset="0"/>
              </a:rPr>
              <a:t>The wider the options you explore, the better your final decision is likely to be. Generating a number of different options may seem to make your decision more complicated at first, but the act of coming up with alternatives forces you to dig deeper and to look at the problem from different angles.</a:t>
            </a:r>
          </a:p>
          <a:p>
            <a:pPr algn="l"/>
            <a:r>
              <a:rPr lang="en-GB" b="0" i="0" dirty="0">
                <a:effectLst/>
                <a:latin typeface="Libre Franklin" pitchFamily="2" charset="0"/>
              </a:rPr>
              <a:t>This is when it can be helpful to employ a variety of creative thinking techniques. These can help you to step outside your normal patterns of thinking and come up with some truly innovative solutions.</a:t>
            </a:r>
          </a:p>
          <a:p>
            <a:pPr algn="l"/>
            <a:r>
              <a:rPr lang="en-GB" b="0" i="0" dirty="0">
                <a:effectLst/>
                <a:latin typeface="Libre Franklin" pitchFamily="2" charset="0"/>
              </a:rPr>
              <a:t>Brainstorming is probably the most popular method of generating ideas, but for more tips on how to examine your situation from new perspectives, and how to organize ideas into manageable themes and groups, see the Mind Tools resources in the box, below.</a:t>
            </a:r>
          </a:p>
          <a:p>
            <a:pPr algn="l"/>
            <a:r>
              <a:rPr lang="en-GB" b="1" i="0" dirty="0">
                <a:effectLst/>
                <a:latin typeface="Libre Franklin" pitchFamily="2" charset="0"/>
              </a:rPr>
              <a:t>Creativity Tools:</a:t>
            </a:r>
          </a:p>
          <a:p>
            <a:pPr algn="l"/>
            <a:r>
              <a:rPr lang="en-GB" b="0" i="0" u="sng" dirty="0">
                <a:solidFill>
                  <a:srgbClr val="0070BD"/>
                </a:solidFill>
                <a:effectLst/>
                <a:latin typeface="Libre Franklin" pitchFamily="2" charset="0"/>
                <a:hlinkClick r:id="rId14"/>
              </a:rPr>
              <a:t>Crawford Slip Writing Technique</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5"/>
              </a:rPr>
              <a:t>Round-Robin Brainstorming</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6"/>
              </a:rPr>
              <a:t>Reframing Matrix</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7"/>
              </a:rPr>
              <a:t>Appreciative Inquiry</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18"/>
              </a:rPr>
              <a:t>Affinity Diagrams</a:t>
            </a:r>
            <a:endParaRPr lang="en-GB" b="0" i="0" dirty="0">
              <a:effectLst/>
              <a:latin typeface="Libre Franklin" pitchFamily="2" charset="0"/>
            </a:endParaRPr>
          </a:p>
          <a:p>
            <a:pPr algn="l"/>
            <a:r>
              <a:rPr lang="en-GB" b="1" i="0" dirty="0">
                <a:effectLst/>
                <a:latin typeface="Libre Franklin" pitchFamily="2" charset="0"/>
              </a:rPr>
              <a:t>Step 4: Explore Your Options</a:t>
            </a:r>
          </a:p>
          <a:p>
            <a:pPr algn="l"/>
            <a:r>
              <a:rPr lang="en-GB" b="0" i="0" dirty="0">
                <a:effectLst/>
                <a:latin typeface="Libre Franklin" pitchFamily="2" charset="0"/>
              </a:rPr>
              <a:t>When you're satisfied that you have a good selection of realistic alternatives, it's time to evaluate the feasibility, risks and implications of each one.</a:t>
            </a:r>
          </a:p>
          <a:p>
            <a:pPr algn="l"/>
            <a:r>
              <a:rPr lang="en-GB" b="0" i="0" dirty="0">
                <a:effectLst/>
                <a:latin typeface="Libre Franklin" pitchFamily="2" charset="0"/>
              </a:rPr>
              <a:t>Almost every decision involves some degree of risk. You'll need a structured approach for assessing threats and evaluating the probability of adverse events occurring – and what they might cost to manage. You'll also want to examine the ethical impact of each option, and how that might sit with your personal and organizational values.</a:t>
            </a:r>
          </a:p>
          <a:p>
            <a:pPr algn="l"/>
            <a:r>
              <a:rPr lang="en-GB" b="0" i="0" dirty="0">
                <a:effectLst/>
                <a:latin typeface="Libre Franklin" pitchFamily="2" charset="0"/>
              </a:rPr>
              <a:t>The resources highlighted below offer tried-and-true models to help you.</a:t>
            </a:r>
          </a:p>
          <a:p>
            <a:pPr algn="l"/>
            <a:r>
              <a:rPr lang="en-GB" b="1" i="0" dirty="0">
                <a:effectLst/>
                <a:latin typeface="Libre Franklin" pitchFamily="2" charset="0"/>
              </a:rPr>
              <a:t>Analysis Tools:</a:t>
            </a:r>
          </a:p>
          <a:p>
            <a:pPr algn="l"/>
            <a:r>
              <a:rPr lang="en-GB" b="0" i="0" u="sng" dirty="0">
                <a:solidFill>
                  <a:srgbClr val="0070BD"/>
                </a:solidFill>
                <a:effectLst/>
                <a:latin typeface="Libre Franklin" pitchFamily="2" charset="0"/>
                <a:hlinkClick r:id="rId19"/>
              </a:rPr>
              <a:t>Risk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0"/>
              </a:rPr>
              <a:t>Futures Wheel</a:t>
            </a:r>
            <a:endParaRPr lang="en-GB" b="0" i="0" dirty="0">
              <a:effectLst/>
              <a:latin typeface="Libre Franklin" pitchFamily="2" charset="0"/>
            </a:endParaRPr>
          </a:p>
          <a:p>
            <a:pPr algn="l"/>
            <a:r>
              <a:rPr lang="en-GB" b="0" i="0" u="sng" dirty="0" err="1">
                <a:solidFill>
                  <a:srgbClr val="0070BD"/>
                </a:solidFill>
                <a:effectLst/>
                <a:latin typeface="Libre Franklin" pitchFamily="2" charset="0"/>
                <a:hlinkClick r:id="rId21"/>
              </a:rPr>
              <a:t>Starbursting</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2"/>
              </a:rPr>
              <a:t>Force Field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3"/>
              </a:rPr>
              <a:t>Quantitative Pros and Cons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4"/>
              </a:rPr>
              <a:t>Cost-Benefit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5"/>
              </a:rPr>
              <a:t>The Foursquare Protocol</a:t>
            </a:r>
            <a:endParaRPr lang="en-GB" b="0" i="0" dirty="0">
              <a:effectLst/>
              <a:latin typeface="Libre Franklin" pitchFamily="2" charset="0"/>
            </a:endParaRPr>
          </a:p>
          <a:p>
            <a:pPr algn="l"/>
            <a:r>
              <a:rPr lang="en-GB" b="1" i="0" dirty="0">
                <a:effectLst/>
                <a:latin typeface="Libre Franklin" pitchFamily="2" charset="0"/>
              </a:rPr>
              <a:t>Step 5: Select the Best Solution</a:t>
            </a:r>
          </a:p>
          <a:p>
            <a:pPr algn="l"/>
            <a:r>
              <a:rPr lang="en-GB" b="0" i="0" dirty="0">
                <a:effectLst/>
                <a:latin typeface="Libre Franklin" pitchFamily="2" charset="0"/>
              </a:rPr>
              <a:t>Once you've evaluated the alternatives, the next step is to make your decision!</a:t>
            </a:r>
          </a:p>
          <a:p>
            <a:pPr algn="l"/>
            <a:r>
              <a:rPr lang="en-GB" b="0" i="0" dirty="0">
                <a:effectLst/>
                <a:latin typeface="Libre Franklin" pitchFamily="2" charset="0"/>
              </a:rPr>
              <a:t>If you have various criteria to consider, use Decision Matrix Analysis to compare them reliably and rigorously. Or, if you want to determine which ones should carry most weight in your decision, conduct a Paired Comparison Analysis.</a:t>
            </a:r>
          </a:p>
          <a:p>
            <a:pPr algn="l"/>
            <a:r>
              <a:rPr lang="en-GB" b="0" i="0" dirty="0">
                <a:effectLst/>
                <a:latin typeface="Libre Franklin" pitchFamily="2" charset="0"/>
              </a:rPr>
              <a:t>If your decision is being made within a group, techniques such as multi-voting and the Modified </a:t>
            </a:r>
            <a:r>
              <a:rPr lang="en-GB" b="0" i="0" dirty="0" err="1">
                <a:effectLst/>
                <a:latin typeface="Libre Franklin" pitchFamily="2" charset="0"/>
              </a:rPr>
              <a:t>Borda</a:t>
            </a:r>
            <a:r>
              <a:rPr lang="en-GB" b="0" i="0" dirty="0">
                <a:effectLst/>
                <a:latin typeface="Libre Franklin" pitchFamily="2" charset="0"/>
              </a:rPr>
              <a:t> Count can help your team reach an agreement.</a:t>
            </a:r>
          </a:p>
          <a:p>
            <a:pPr algn="l"/>
            <a:r>
              <a:rPr lang="en-GB" b="0" i="0" dirty="0">
                <a:effectLst/>
                <a:latin typeface="Libre Franklin" pitchFamily="2" charset="0"/>
              </a:rPr>
              <a:t>When anonymity is important, decision-makers dislike one another, or there is a tendency for certain individuals to dominate the process, use the Delphi Technique to reach a fair and impartial decision. This uses cycles of anonymous, written discussion and argument, managed by a facilitator. Participants do not meet, and sometimes they don't even know who else is involved.</a:t>
            </a:r>
          </a:p>
          <a:p>
            <a:pPr algn="l"/>
            <a:r>
              <a:rPr lang="en-GB" b="0" i="0" dirty="0">
                <a:effectLst/>
                <a:latin typeface="Libre Franklin" pitchFamily="2" charset="0"/>
              </a:rPr>
              <a:t>If you're working with an established team, Hartnett's Consensus-Oriented Decision-Making Model is useful for encouraging everyone to participate in making the decision. Or, if you're working with several different teams, or a particularly large group, assign responsibility for each stage of the decision-making process with Bain's RAPID Framework, so that everyone understands their responsibilities and any potential in-fighting can be avoided.</a:t>
            </a:r>
          </a:p>
          <a:p>
            <a:pPr algn="l"/>
            <a:r>
              <a:rPr lang="en-GB" b="1" i="0" dirty="0">
                <a:effectLst/>
                <a:latin typeface="Libre Franklin" pitchFamily="2" charset="0"/>
              </a:rPr>
              <a:t>Decision-Making Tools:</a:t>
            </a:r>
          </a:p>
          <a:p>
            <a:pPr algn="l"/>
            <a:r>
              <a:rPr lang="en-GB" b="0" i="0" u="sng" dirty="0">
                <a:solidFill>
                  <a:srgbClr val="0070BD"/>
                </a:solidFill>
                <a:effectLst/>
                <a:latin typeface="Libre Franklin" pitchFamily="2" charset="0"/>
                <a:hlinkClick r:id="rId26"/>
              </a:rPr>
              <a:t>Decision Matrix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7"/>
              </a:rPr>
              <a:t>Paired Comparison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8"/>
              </a:rPr>
              <a:t>Multi-Voting</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29"/>
              </a:rPr>
              <a:t>Modified </a:t>
            </a:r>
            <a:r>
              <a:rPr lang="en-GB" b="0" i="0" u="sng" dirty="0" err="1">
                <a:solidFill>
                  <a:srgbClr val="0070BD"/>
                </a:solidFill>
                <a:effectLst/>
                <a:latin typeface="Libre Franklin" pitchFamily="2" charset="0"/>
                <a:hlinkClick r:id="rId29"/>
              </a:rPr>
              <a:t>Borda</a:t>
            </a:r>
            <a:r>
              <a:rPr lang="en-GB" b="0" i="0" u="sng" dirty="0">
                <a:solidFill>
                  <a:srgbClr val="0070BD"/>
                </a:solidFill>
                <a:effectLst/>
                <a:latin typeface="Libre Franklin" pitchFamily="2" charset="0"/>
                <a:hlinkClick r:id="rId29"/>
              </a:rPr>
              <a:t> Count</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0"/>
              </a:rPr>
              <a:t>Hartnett's Consensus-Oriented Decision-Making Model</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1"/>
              </a:rPr>
              <a:t>Bain's RAPID Framework</a:t>
            </a:r>
            <a:endParaRPr lang="en-GB" b="0" i="0" dirty="0">
              <a:effectLst/>
              <a:latin typeface="Libre Franklin" pitchFamily="2" charset="0"/>
            </a:endParaRPr>
          </a:p>
          <a:p>
            <a:pPr algn="l"/>
            <a:r>
              <a:rPr lang="en-GB" b="1" i="0" dirty="0">
                <a:effectLst/>
                <a:latin typeface="Libre Franklin" pitchFamily="2" charset="0"/>
              </a:rPr>
              <a:t>Step 6: Evaluate Your Plan</a:t>
            </a:r>
          </a:p>
          <a:p>
            <a:pPr algn="l"/>
            <a:r>
              <a:rPr lang="en-GB" b="0" i="0" dirty="0">
                <a:effectLst/>
                <a:latin typeface="Libre Franklin" pitchFamily="2" charset="0"/>
              </a:rPr>
              <a:t>After all the effort and hard work you've invested in evaluating and selecting alternatives, it can be tempting to forge ahead at this stage. But now, more than ever, is the time to "sense check" your decision. After all, hindsight is great for identifying why things have gone wrong, but it's far better to prevent mistakes from happening in the first place!</a:t>
            </a:r>
          </a:p>
          <a:p>
            <a:pPr algn="l"/>
            <a:r>
              <a:rPr lang="en-GB" b="0" i="0" dirty="0">
                <a:effectLst/>
                <a:latin typeface="Libre Franklin" pitchFamily="2" charset="0"/>
              </a:rPr>
              <a:t>Before you start to implement your decision, take a long, dispassionate look at it to be sure that you have been thorough, and that common errors haven't crept into the process.</a:t>
            </a:r>
          </a:p>
          <a:p>
            <a:pPr algn="l"/>
            <a:r>
              <a:rPr lang="en-GB" b="0" i="0" dirty="0">
                <a:effectLst/>
                <a:latin typeface="Libre Franklin" pitchFamily="2" charset="0"/>
              </a:rPr>
              <a:t>Your final decision is only as good as the facts and research you used to make it. Make sure that your information is trustworthy, and that you've done your best not to "cherry pick" data. This will help you avoid confirmation bias, a common psychological bias in decision making.</a:t>
            </a:r>
          </a:p>
          <a:p>
            <a:pPr algn="l"/>
            <a:r>
              <a:rPr lang="en-GB" b="0" i="0" dirty="0">
                <a:effectLst/>
                <a:latin typeface="Libre Franklin" pitchFamily="2" charset="0"/>
              </a:rPr>
              <a:t>Discuss your preliminary conclusions with important stakeholders to enable them to spot flaws, make recommendations, and support your conclusions. Listen to your own intuition, too, and quietly and methodically test assumptions and decisions against your own experience. BRAIN BRAN BRAND is a useful tool for this. If you have any doubts, examine them thoroughly to work out what's troubling you.</a:t>
            </a:r>
          </a:p>
          <a:p>
            <a:pPr algn="l"/>
            <a:r>
              <a:rPr lang="en-GB" b="0" i="0" dirty="0">
                <a:effectLst/>
                <a:latin typeface="Libre Franklin" pitchFamily="2" charset="0"/>
              </a:rPr>
              <a:t>Use Blindspot Analysis to review whether you've fallen prey to problems like over-confidence, escalating commitment, or groupthink. And consider checking the logical structure of your process with the Ladder of Inference, to make sure that a well-founded and consistent decision emerges at the end.</a:t>
            </a:r>
          </a:p>
          <a:p>
            <a:pPr algn="l"/>
            <a:r>
              <a:rPr lang="en-GB" b="1" i="0" dirty="0">
                <a:effectLst/>
                <a:latin typeface="Libre Franklin" pitchFamily="2" charset="0"/>
              </a:rPr>
              <a:t>Evaluation Tools:</a:t>
            </a:r>
          </a:p>
          <a:p>
            <a:pPr algn="l"/>
            <a:r>
              <a:rPr lang="en-GB" b="0" i="0" u="sng" dirty="0">
                <a:solidFill>
                  <a:srgbClr val="0070BD"/>
                </a:solidFill>
                <a:effectLst/>
                <a:latin typeface="Libre Franklin" pitchFamily="2" charset="0"/>
                <a:hlinkClick r:id="rId32"/>
              </a:rPr>
              <a:t>10 Common Decision-Making Mistakes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3"/>
              </a:rPr>
              <a:t>BRAIN, BRAN, BRAND</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4"/>
              </a:rPr>
              <a:t>Avoiding Psychological Bias in Decision Making</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5"/>
              </a:rPr>
              <a:t>Blindspot Analysis</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6"/>
              </a:rPr>
              <a:t>Ladder of Inference</a:t>
            </a:r>
            <a:endParaRPr lang="en-GB" b="0" i="0" dirty="0">
              <a:effectLst/>
              <a:latin typeface="Libre Franklin" pitchFamily="2" charset="0"/>
            </a:endParaRPr>
          </a:p>
          <a:p>
            <a:pPr algn="l"/>
            <a:r>
              <a:rPr lang="en-GB" b="1" i="0" dirty="0">
                <a:effectLst/>
                <a:latin typeface="Libre Franklin" pitchFamily="2" charset="0"/>
              </a:rPr>
              <a:t>Step 7: Communicate Your Decision, and Take Action</a:t>
            </a:r>
          </a:p>
          <a:p>
            <a:pPr algn="l"/>
            <a:r>
              <a:rPr lang="en-GB" b="0" i="0" dirty="0">
                <a:effectLst/>
                <a:latin typeface="Libre Franklin" pitchFamily="2" charset="0"/>
              </a:rPr>
              <a:t>Once you've made your decision, you need to communicate it to everyone affected by it in an engaging, informative and inspiring way.</a:t>
            </a:r>
          </a:p>
          <a:p>
            <a:pPr algn="l"/>
            <a:r>
              <a:rPr lang="en-GB" b="0" i="0" dirty="0">
                <a:effectLst/>
                <a:latin typeface="Libre Franklin" pitchFamily="2" charset="0"/>
              </a:rPr>
              <a:t>Get them involved in implementing the solution by discussing how and why you arrived at your decision. The more information you provide about risks and projected benefits, the more likely people will be to support it.</a:t>
            </a:r>
          </a:p>
          <a:p>
            <a:pPr algn="l"/>
            <a:r>
              <a:rPr lang="en-GB" b="0" i="0" dirty="0">
                <a:effectLst/>
                <a:latin typeface="Libre Franklin" pitchFamily="2" charset="0"/>
              </a:rPr>
              <a:t>If people point out a flaw in your process as a result, have the </a:t>
            </a:r>
            <a:r>
              <a:rPr lang="en-GB" b="0" i="0" u="sng" dirty="0">
                <a:solidFill>
                  <a:srgbClr val="0070BD"/>
                </a:solidFill>
                <a:effectLst/>
                <a:latin typeface="Libre Franklin" pitchFamily="2" charset="0"/>
                <a:hlinkClick r:id="rId37"/>
              </a:rPr>
              <a:t>humility</a:t>
            </a:r>
            <a:r>
              <a:rPr lang="en-GB" b="0" i="0" dirty="0">
                <a:effectLst/>
                <a:latin typeface="Libre Franklin" pitchFamily="2" charset="0"/>
              </a:rPr>
              <a:t> to welcome their input and review your plans appropriately – it's much better to do this now, cheaply, than having to do it expensively (and embarrassingly) if your plans have failed.</a:t>
            </a:r>
          </a:p>
          <a:p>
            <a:pPr algn="l"/>
            <a:r>
              <a:rPr lang="en-GB" b="1" i="0" dirty="0">
                <a:effectLst/>
                <a:latin typeface="Libre Franklin" pitchFamily="2" charset="0"/>
              </a:rPr>
              <a:t>Change Management Tools:</a:t>
            </a:r>
          </a:p>
          <a:p>
            <a:pPr algn="l"/>
            <a:r>
              <a:rPr lang="en-GB" b="0" i="0" u="sng" dirty="0">
                <a:solidFill>
                  <a:srgbClr val="0070BD"/>
                </a:solidFill>
                <a:effectLst/>
                <a:latin typeface="Libre Franklin" pitchFamily="2" charset="0"/>
                <a:hlinkClick r:id="rId38"/>
              </a:rPr>
              <a:t>The Four Principles of Change Management</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39"/>
              </a:rPr>
              <a:t>Prospect Theory</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40"/>
              </a:rPr>
              <a:t>Coping With Change</a:t>
            </a:r>
            <a:endParaRPr lang="en-GB" b="0" i="0" dirty="0">
              <a:effectLst/>
              <a:latin typeface="Libre Franklin" pitchFamily="2" charset="0"/>
            </a:endParaRPr>
          </a:p>
          <a:p>
            <a:pPr algn="l"/>
            <a:r>
              <a:rPr lang="en-GB" b="0" i="0" u="sng" dirty="0">
                <a:solidFill>
                  <a:srgbClr val="0070BD"/>
                </a:solidFill>
                <a:effectLst/>
                <a:latin typeface="Libre Franklin" pitchFamily="2" charset="0"/>
                <a:hlinkClick r:id="rId41"/>
              </a:rPr>
              <a:t>Bridges' Transitions Model</a:t>
            </a:r>
            <a:endParaRPr lang="en-GB" b="0" i="0" dirty="0">
              <a:effectLst/>
              <a:latin typeface="Libre Franklin" pitchFamily="2" charset="0"/>
            </a:endParaRPr>
          </a:p>
          <a:p>
            <a:pPr algn="l"/>
            <a:r>
              <a:rPr lang="en-GB" b="1" i="0" dirty="0">
                <a:effectLst/>
                <a:latin typeface="Libre Franklin" pitchFamily="2" charset="0"/>
              </a:rPr>
              <a:t>Key Points</a:t>
            </a:r>
          </a:p>
          <a:p>
            <a:pPr algn="l"/>
            <a:r>
              <a:rPr lang="en-GB" b="0" i="0" dirty="0">
                <a:effectLst/>
                <a:latin typeface="Libre Franklin" pitchFamily="2" charset="0"/>
              </a:rPr>
              <a:t>Systematically combining a range of decision-making tools can help you make highly effective decisions, either individually or as part of a group. The seven-step strategy is:</a:t>
            </a:r>
          </a:p>
          <a:p>
            <a:pPr algn="l">
              <a:buFont typeface="+mj-lt"/>
              <a:buAutoNum type="arabicPeriod"/>
            </a:pPr>
            <a:r>
              <a:rPr lang="en-GB" b="0" i="0" dirty="0">
                <a:effectLst/>
                <a:latin typeface="Libre Franklin" pitchFamily="2" charset="0"/>
              </a:rPr>
              <a:t>Investigate the situation in detail.</a:t>
            </a:r>
          </a:p>
          <a:p>
            <a:pPr algn="l">
              <a:buFont typeface="+mj-lt"/>
              <a:buAutoNum type="arabicPeriod"/>
            </a:pPr>
            <a:r>
              <a:rPr lang="en-GB" b="0" i="0" dirty="0">
                <a:effectLst/>
                <a:latin typeface="Libre Franklin" pitchFamily="2" charset="0"/>
              </a:rPr>
              <a:t>Create a constructive environment.</a:t>
            </a:r>
          </a:p>
          <a:p>
            <a:pPr algn="l">
              <a:buFont typeface="+mj-lt"/>
              <a:buAutoNum type="arabicPeriod"/>
            </a:pPr>
            <a:r>
              <a:rPr lang="en-GB" b="0" i="0" dirty="0">
                <a:effectLst/>
                <a:latin typeface="Libre Franklin" pitchFamily="2" charset="0"/>
              </a:rPr>
              <a:t>Generate good alternatives.</a:t>
            </a:r>
          </a:p>
          <a:p>
            <a:pPr algn="l">
              <a:buFont typeface="+mj-lt"/>
              <a:buAutoNum type="arabicPeriod"/>
            </a:pPr>
            <a:r>
              <a:rPr lang="en-GB" b="0" i="0" dirty="0">
                <a:effectLst/>
                <a:latin typeface="Libre Franklin" pitchFamily="2" charset="0"/>
              </a:rPr>
              <a:t>Explore your options.</a:t>
            </a:r>
          </a:p>
          <a:p>
            <a:pPr algn="l">
              <a:buFont typeface="+mj-lt"/>
              <a:buAutoNum type="arabicPeriod"/>
            </a:pPr>
            <a:r>
              <a:rPr lang="en-GB" b="0" i="0" dirty="0">
                <a:effectLst/>
                <a:latin typeface="Libre Franklin" pitchFamily="2" charset="0"/>
              </a:rPr>
              <a:t>Select the best solution.</a:t>
            </a:r>
          </a:p>
          <a:p>
            <a:pPr algn="l">
              <a:buFont typeface="+mj-lt"/>
              <a:buAutoNum type="arabicPeriod"/>
            </a:pPr>
            <a:r>
              <a:rPr lang="en-GB" b="0" i="0" dirty="0">
                <a:effectLst/>
                <a:latin typeface="Libre Franklin" pitchFamily="2" charset="0"/>
              </a:rPr>
              <a:t>Evaluate your plan.</a:t>
            </a:r>
          </a:p>
          <a:p>
            <a:pPr algn="l">
              <a:buFont typeface="+mj-lt"/>
              <a:buAutoNum type="arabicPeriod"/>
            </a:pPr>
            <a:r>
              <a:rPr lang="en-GB" b="0" i="0" dirty="0">
                <a:effectLst/>
                <a:latin typeface="Libre Franklin" pitchFamily="2" charset="0"/>
              </a:rPr>
              <a:t>Communicate your decision, and take action.</a:t>
            </a:r>
          </a:p>
          <a:p>
            <a:pPr algn="l">
              <a:buFont typeface="+mj-lt"/>
              <a:buAutoNum type="arabicPeriod"/>
            </a:pPr>
            <a:endParaRPr lang="en-GB" b="0" i="0" dirty="0">
              <a:effectLst/>
              <a:latin typeface="Libre Franklin" pitchFamily="2" charset="0"/>
            </a:endParaRPr>
          </a:p>
          <a:p>
            <a:pPr algn="l"/>
            <a:r>
              <a:rPr lang="en-GB" b="0" i="0" dirty="0">
                <a:effectLst/>
                <a:latin typeface="Libre Franklin" pitchFamily="2" charset="0"/>
              </a:rPr>
              <a:t>Take our </a:t>
            </a:r>
            <a:r>
              <a:rPr lang="en-GB" b="0" i="0" u="sng" dirty="0">
                <a:solidFill>
                  <a:srgbClr val="0070BD"/>
                </a:solidFill>
                <a:effectLst/>
                <a:latin typeface="Libre Franklin" pitchFamily="2" charset="0"/>
                <a:hlinkClick r:id="rId42"/>
              </a:rPr>
              <a:t>How Good is Your Decision-Making?</a:t>
            </a:r>
            <a:r>
              <a:rPr lang="en-GB" b="0" i="0" dirty="0">
                <a:effectLst/>
                <a:latin typeface="Libre Franklin" pitchFamily="2" charset="0"/>
              </a:rPr>
              <a:t> quiz to find out how well you're doing now!</a:t>
            </a:r>
          </a:p>
          <a:p>
            <a:pPr algn="r"/>
            <a:r>
              <a:rPr lang="en-GB" b="1" i="0" dirty="0">
                <a:solidFill>
                  <a:srgbClr val="0070BD"/>
                </a:solidFill>
                <a:effectLst/>
                <a:latin typeface="Red Hat Display"/>
              </a:rPr>
              <a:t>2 mins</a:t>
            </a:r>
          </a:p>
          <a:p>
            <a:pPr algn="l"/>
            <a:r>
              <a:rPr lang="en-GB" b="0" i="0" dirty="0">
                <a:effectLst/>
                <a:latin typeface="Red Hat Display"/>
              </a:rPr>
              <a:t> </a:t>
            </a:r>
          </a:p>
          <a:p>
            <a:endParaRPr lang="en-GB" dirty="0"/>
          </a:p>
        </p:txBody>
      </p:sp>
      <p:sp>
        <p:nvSpPr>
          <p:cNvPr id="4" name="Slide Number Placeholder 3"/>
          <p:cNvSpPr>
            <a:spLocks noGrp="1"/>
          </p:cNvSpPr>
          <p:nvPr>
            <p:ph type="sldNum" sz="quarter" idx="5"/>
          </p:nvPr>
        </p:nvSpPr>
        <p:spPr/>
        <p:txBody>
          <a:bodyPr/>
          <a:lstStyle/>
          <a:p>
            <a:fld id="{AA2265BB-E37C-46C3-9DA3-0DEAF4E732AB}" type="slidenum">
              <a:rPr lang="en-GB" smtClean="0"/>
              <a:t>21</a:t>
            </a:fld>
            <a:endParaRPr lang="en-GB"/>
          </a:p>
        </p:txBody>
      </p:sp>
    </p:spTree>
    <p:extLst>
      <p:ext uri="{BB962C8B-B14F-4D97-AF65-F5344CB8AC3E}">
        <p14:creationId xmlns:p14="http://schemas.microsoft.com/office/powerpoint/2010/main" val="22755387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effectLst/>
                <a:latin typeface="Libre Franklin" pitchFamily="2" charset="0"/>
              </a:rPr>
              <a:t>The senior management team of a well-established organization has decided to relocate the business.</a:t>
            </a:r>
          </a:p>
          <a:p>
            <a:pPr algn="l"/>
            <a:r>
              <a:rPr lang="en-GB" b="0" i="0" dirty="0">
                <a:effectLst/>
                <a:latin typeface="Libre Franklin" pitchFamily="2" charset="0"/>
              </a:rPr>
              <a:t>Without consulting any key stakeholders within the company, it has found a new office on the other side of the city that it believes fits the organization's needs better and has signed the lease. But the team hasn't sufficiently taken into account whether the move is suitable for employees, and it becomes apparent after the decision is made that it's not.</a:t>
            </a:r>
          </a:p>
          <a:p>
            <a:pPr algn="l"/>
            <a:r>
              <a:rPr lang="en-GB" b="0" i="0" dirty="0">
                <a:effectLst/>
                <a:latin typeface="Libre Franklin" pitchFamily="2" charset="0"/>
              </a:rPr>
              <a:t>The office has been at its current location for many years – most of the staff are local and have a short commute to work. As the new site is far away, with no decent public transport links, many people decide to leave. This causes a lot of disruption, and productivity and morale plummet among the remaining employees.</a:t>
            </a:r>
          </a:p>
          <a:p>
            <a:pPr algn="l"/>
            <a:r>
              <a:rPr lang="en-GB" b="0" i="0" dirty="0">
                <a:effectLst/>
                <a:latin typeface="Libre Franklin" pitchFamily="2" charset="0"/>
              </a:rPr>
              <a:t>This example shows how overlooking one element of making an important decision can have huge consequences for a business. In this article, we look at 10 common decision-making mistakes, in no particular order, and we provide some insights and tools to help you improve your skills.</a:t>
            </a:r>
          </a:p>
          <a:p>
            <a:pPr algn="l"/>
            <a:r>
              <a:rPr lang="en-GB" b="1" i="0" dirty="0">
                <a:effectLst/>
                <a:latin typeface="Libre Franklin" pitchFamily="2" charset="0"/>
              </a:rPr>
              <a:t>Mistake 1: Procrastinating</a:t>
            </a:r>
          </a:p>
          <a:p>
            <a:pPr algn="l"/>
            <a:r>
              <a:rPr lang="en-GB" b="0" i="0" dirty="0">
                <a:effectLst/>
                <a:latin typeface="Libre Franklin" pitchFamily="2" charset="0"/>
              </a:rPr>
              <a:t>When you push your decision to the back of your mind and do other, less important tasks, or seek distractions such as making cups of coffee, you're probably </a:t>
            </a:r>
            <a:r>
              <a:rPr lang="en-GB" b="0" i="0" u="sng" dirty="0">
                <a:solidFill>
                  <a:srgbClr val="0070BD"/>
                </a:solidFill>
                <a:effectLst/>
                <a:latin typeface="Libre Franklin" pitchFamily="2" charset="0"/>
                <a:hlinkClick r:id="rId3"/>
              </a:rPr>
              <a:t>procrastinating</a:t>
            </a:r>
            <a:r>
              <a:rPr lang="en-GB" b="0" i="0" dirty="0">
                <a:effectLst/>
                <a:latin typeface="Libre Franklin" pitchFamily="2" charset="0"/>
              </a:rPr>
              <a:t>. Putting off making a decision can worsen your situation, and burying your head in the sand won't make it go away!</a:t>
            </a:r>
          </a:p>
          <a:p>
            <a:pPr algn="l"/>
            <a:r>
              <a:rPr lang="en-GB" b="0" i="0" dirty="0">
                <a:effectLst/>
                <a:latin typeface="Libre Franklin" pitchFamily="2" charset="0"/>
              </a:rPr>
              <a:t>One strategy is to give yourself a small "window" of time in which to start working on your problem. Procrastinators often don't know where to start, and find decisions overwhelming, but breaking them down into manageable blocks of time reduces the pressure for you to "do it all."</a:t>
            </a:r>
          </a:p>
          <a:p>
            <a:pPr algn="l"/>
            <a:r>
              <a:rPr lang="en-GB" b="1" i="0" dirty="0">
                <a:effectLst/>
                <a:latin typeface="Libre Franklin" pitchFamily="2" charset="0"/>
              </a:rPr>
              <a:t>Tip:</a:t>
            </a:r>
          </a:p>
          <a:p>
            <a:pPr algn="l"/>
            <a:r>
              <a:rPr lang="en-GB" b="0" i="0" dirty="0">
                <a:effectLst/>
                <a:latin typeface="Libre Franklin" pitchFamily="2" charset="0"/>
              </a:rPr>
              <a:t>Take our </a:t>
            </a:r>
            <a:r>
              <a:rPr lang="en-GB" b="0" i="0" u="sng" dirty="0">
                <a:solidFill>
                  <a:srgbClr val="0070BD"/>
                </a:solidFill>
                <a:effectLst/>
                <a:latin typeface="Libre Franklin" pitchFamily="2" charset="0"/>
                <a:hlinkClick r:id="rId4"/>
              </a:rPr>
              <a:t>procrastination quiz</a:t>
            </a:r>
            <a:r>
              <a:rPr lang="en-GB" b="0" i="0" dirty="0">
                <a:effectLst/>
                <a:latin typeface="Libre Franklin" pitchFamily="2" charset="0"/>
              </a:rPr>
              <a:t> to assess whether procrastination is a challenge for you.</a:t>
            </a:r>
          </a:p>
          <a:p>
            <a:pPr algn="l"/>
            <a:r>
              <a:rPr lang="en-GB" b="1" i="0" dirty="0">
                <a:effectLst/>
                <a:latin typeface="Libre Franklin" pitchFamily="2" charset="0"/>
              </a:rPr>
              <a:t>Mistake 2: Believing It's "Make or Break"</a:t>
            </a:r>
          </a:p>
          <a:p>
            <a:pPr algn="l"/>
            <a:r>
              <a:rPr lang="en-GB" b="0" i="0" dirty="0">
                <a:effectLst/>
                <a:latin typeface="Libre Franklin" pitchFamily="2" charset="0"/>
              </a:rPr>
              <a:t>Can you think back to an important decision where you felt like the weight of the world was on your shoulders, and that making the wrong choice might make or break you?</a:t>
            </a:r>
          </a:p>
          <a:p>
            <a:pPr algn="l"/>
            <a:r>
              <a:rPr lang="en-GB" b="0" i="0" dirty="0">
                <a:effectLst/>
                <a:latin typeface="Libre Franklin" pitchFamily="2" charset="0"/>
              </a:rPr>
              <a:t>We've all been there, whether it's deciding to take a new job, launch a new product, or buy a new house. But while it may have seemed like the biggest decision of your life at the time, ask yourself how you feel about it now. By re-framing the way we look at our decisions, we can gain new perspectives about the choices we have to make.</a:t>
            </a:r>
          </a:p>
          <a:p>
            <a:pPr algn="l"/>
            <a:r>
              <a:rPr lang="en-GB" b="0" i="0" dirty="0">
                <a:effectLst/>
                <a:latin typeface="Libre Franklin" pitchFamily="2" charset="0"/>
              </a:rPr>
              <a:t>One approach is to think about the worst thing that could happen if you make the "wrong" choice. In some cases, when human life or large sums of money are involved, for example, a poor decision can be genuinely disastrous – in these scenarios, you will have to explore risks and possible consequences very carefully. But in many situations, the worst case is actually not as bad as you think; and even if the decision turns out to be a bad one, you'll likely learn some valuable lessons along the way.</a:t>
            </a:r>
          </a:p>
          <a:p>
            <a:pPr algn="l"/>
            <a:r>
              <a:rPr lang="en-GB" b="1" i="0" dirty="0">
                <a:effectLst/>
                <a:latin typeface="Libre Franklin" pitchFamily="2" charset="0"/>
              </a:rPr>
              <a:t>Mistake 3: Not Being Systematic</a:t>
            </a:r>
          </a:p>
          <a:p>
            <a:pPr algn="l"/>
            <a:r>
              <a:rPr lang="en-GB" b="0" i="0" dirty="0">
                <a:effectLst/>
                <a:latin typeface="Libre Franklin" pitchFamily="2" charset="0"/>
              </a:rPr>
              <a:t>When you need to make an important decision, such as whether to launch a new product or develop an existing one, do you go on "gut feel," or do you weigh up each option's merits in a methodical, calculated way?</a:t>
            </a:r>
          </a:p>
          <a:p>
            <a:pPr algn="l"/>
            <a:r>
              <a:rPr lang="en-GB" b="0" i="0" dirty="0">
                <a:effectLst/>
                <a:latin typeface="Libre Franklin" pitchFamily="2" charset="0"/>
              </a:rPr>
              <a:t>Making a decision can be exciting and stressful, so to help you deal with these emotions objectively, you need to use a structured approach. A logical and ordered process can help you address all of the critical elements needed for a successful outcome, and reduce the likelihood of overlooking important factors.</a:t>
            </a:r>
          </a:p>
          <a:p>
            <a:pPr algn="l"/>
            <a:r>
              <a:rPr lang="en-GB" b="0" i="0" dirty="0">
                <a:effectLst/>
                <a:latin typeface="Libre Franklin" pitchFamily="2" charset="0"/>
              </a:rPr>
              <a:t>Our seven-step, decision-making </a:t>
            </a:r>
            <a:r>
              <a:rPr lang="en-GB" b="0" i="0" u="sng" dirty="0">
                <a:solidFill>
                  <a:srgbClr val="0070BD"/>
                </a:solidFill>
                <a:effectLst/>
                <a:latin typeface="Libre Franklin" pitchFamily="2" charset="0"/>
                <a:hlinkClick r:id="rId5"/>
              </a:rPr>
              <a:t>approach</a:t>
            </a:r>
            <a:r>
              <a:rPr lang="en-GB" b="0" i="0" dirty="0">
                <a:effectLst/>
                <a:latin typeface="Libre Franklin" pitchFamily="2" charset="0"/>
              </a:rPr>
              <a:t> looks at how you can create a constructive environment, investigate the situation, and generate good alternatives. It also includes how to explore your options to select the right one, how to evaluate your plans, and what to consider when communicating your decisions.</a:t>
            </a:r>
          </a:p>
          <a:p>
            <a:pPr algn="l"/>
            <a:r>
              <a:rPr lang="en-GB" b="1" i="0" dirty="0">
                <a:effectLst/>
                <a:latin typeface="Libre Franklin" pitchFamily="2" charset="0"/>
              </a:rPr>
              <a:t>Mistake 4: Not Considering Different Perspectives</a:t>
            </a:r>
          </a:p>
          <a:p>
            <a:pPr algn="l"/>
            <a:r>
              <a:rPr lang="en-GB" b="0" i="0" dirty="0">
                <a:effectLst/>
                <a:latin typeface="Libre Franklin" pitchFamily="2" charset="0"/>
              </a:rPr>
              <a:t>Many of us are guilty of rushing decisions, particularly when there's a deadline looming and we're under pressure. But rather than making a snap decision, make sure you consider a range of perspectives.</a:t>
            </a:r>
          </a:p>
          <a:p>
            <a:pPr algn="l"/>
            <a:r>
              <a:rPr lang="en-GB" b="0" i="0" dirty="0">
                <a:effectLst/>
                <a:latin typeface="Libre Franklin" pitchFamily="2" charset="0"/>
              </a:rPr>
              <a:t>Before you try to solve an important problem, use the </a:t>
            </a:r>
            <a:r>
              <a:rPr lang="en-GB" b="0" i="0" u="sng" dirty="0">
                <a:solidFill>
                  <a:srgbClr val="0070BD"/>
                </a:solidFill>
                <a:effectLst/>
                <a:latin typeface="Libre Franklin" pitchFamily="2" charset="0"/>
                <a:hlinkClick r:id="rId6"/>
              </a:rPr>
              <a:t>CATWOE</a:t>
            </a:r>
            <a:r>
              <a:rPr lang="en-GB" b="0" i="0" dirty="0">
                <a:effectLst/>
                <a:latin typeface="Libre Franklin" pitchFamily="2" charset="0"/>
              </a:rPr>
              <a:t> checklist to brainstorm the various people and elements that are affected, so that you get a rounded view of your decision. By considering the situation from six, very different perspectives (customers, actors, transformation process, world view, owner, and environmental constraints), your decision making should be much more comprehensive.</a:t>
            </a:r>
          </a:p>
          <a:p>
            <a:pPr algn="l"/>
            <a:r>
              <a:rPr lang="en-GB" b="0" i="0" dirty="0">
                <a:effectLst/>
                <a:latin typeface="Libre Franklin" pitchFamily="2" charset="0"/>
              </a:rPr>
              <a:t>Once you have a good overview of your problem, tools such as </a:t>
            </a:r>
            <a:r>
              <a:rPr lang="en-GB" b="0" i="0" u="sng" dirty="0">
                <a:solidFill>
                  <a:srgbClr val="0070BD"/>
                </a:solidFill>
                <a:effectLst/>
                <a:latin typeface="Libre Franklin" pitchFamily="2" charset="0"/>
                <a:hlinkClick r:id="rId7"/>
              </a:rPr>
              <a:t>ORAPAPA</a:t>
            </a:r>
            <a:r>
              <a:rPr lang="en-GB" b="0" i="0" dirty="0">
                <a:effectLst/>
                <a:latin typeface="Libre Franklin" pitchFamily="2" charset="0"/>
              </a:rPr>
              <a:t> and </a:t>
            </a:r>
            <a:r>
              <a:rPr lang="en-GB" b="0" i="0" u="sng" dirty="0">
                <a:solidFill>
                  <a:srgbClr val="0070BD"/>
                </a:solidFill>
                <a:effectLst/>
                <a:latin typeface="Libre Franklin" pitchFamily="2" charset="0"/>
                <a:hlinkClick r:id="rId8"/>
              </a:rPr>
              <a:t>Perceptual Positions</a:t>
            </a:r>
            <a:r>
              <a:rPr lang="en-GB" b="0" i="0" dirty="0">
                <a:effectLst/>
                <a:latin typeface="Libre Franklin" pitchFamily="2" charset="0"/>
              </a:rPr>
              <a:t> can help you to look at it from various points of view, so you can identify factors that you may not have otherwise considered.</a:t>
            </a:r>
          </a:p>
          <a:p>
            <a:pPr algn="l"/>
            <a:r>
              <a:rPr lang="en-GB" b="1" i="0" dirty="0">
                <a:effectLst/>
                <a:latin typeface="Libre Franklin" pitchFamily="2" charset="0"/>
              </a:rPr>
              <a:t>Mistake 5: Not Involving Stakeholders</a:t>
            </a:r>
          </a:p>
          <a:p>
            <a:pPr algn="l"/>
            <a:r>
              <a:rPr lang="en-GB" b="0" i="0" dirty="0">
                <a:effectLst/>
                <a:latin typeface="Libre Franklin" pitchFamily="2" charset="0"/>
              </a:rPr>
              <a:t>When making an important decision that affects other people, you need to involve key </a:t>
            </a:r>
            <a:r>
              <a:rPr lang="en-GB" b="0" i="0" u="sng" dirty="0">
                <a:solidFill>
                  <a:srgbClr val="0070BD"/>
                </a:solidFill>
                <a:effectLst/>
                <a:latin typeface="Libre Franklin" pitchFamily="2" charset="0"/>
                <a:hlinkClick r:id="rId9"/>
              </a:rPr>
              <a:t>stakeholders</a:t>
            </a:r>
            <a:r>
              <a:rPr lang="en-GB" b="0" i="0" dirty="0">
                <a:effectLst/>
                <a:latin typeface="Libre Franklin" pitchFamily="2" charset="0"/>
              </a:rPr>
              <a:t>. They will have insights and information that will affect the choices you make, and this will help you make better decisions. Furthermore, it pays for you to gain their buy-in as you often have to rely on them to implement your decisions.</a:t>
            </a:r>
          </a:p>
          <a:p>
            <a:pPr algn="l"/>
            <a:r>
              <a:rPr lang="en-GB" b="0" i="0" dirty="0">
                <a:effectLst/>
                <a:latin typeface="Libre Franklin" pitchFamily="2" charset="0"/>
              </a:rPr>
              <a:t>Make sure that these key stakeholders are well represented within your decision-making group, so that you build their commitment to your decision. Ask them for their ideas and encourage them to think creatively. Tools such as </a:t>
            </a:r>
            <a:r>
              <a:rPr lang="en-GB" b="0" i="0" u="sng" dirty="0">
                <a:solidFill>
                  <a:srgbClr val="0070BD"/>
                </a:solidFill>
                <a:effectLst/>
                <a:latin typeface="Libre Franklin" pitchFamily="2" charset="0"/>
                <a:hlinkClick r:id="rId10"/>
              </a:rPr>
              <a:t>The Charette Procedure</a:t>
            </a:r>
            <a:r>
              <a:rPr lang="en-GB" b="0" i="0" dirty="0">
                <a:effectLst/>
                <a:latin typeface="Libre Franklin" pitchFamily="2" charset="0"/>
              </a:rPr>
              <a:t> and </a:t>
            </a:r>
            <a:r>
              <a:rPr lang="en-GB" b="0" i="0" u="sng" dirty="0">
                <a:solidFill>
                  <a:srgbClr val="0070BD"/>
                </a:solidFill>
                <a:effectLst/>
                <a:latin typeface="Libre Franklin" pitchFamily="2" charset="0"/>
                <a:hlinkClick r:id="rId11"/>
              </a:rPr>
              <a:t>Round-Robin Brainstorming</a:t>
            </a:r>
            <a:r>
              <a:rPr lang="en-GB" b="0" i="0" dirty="0">
                <a:effectLst/>
                <a:latin typeface="Libre Franklin" pitchFamily="2" charset="0"/>
              </a:rPr>
              <a:t> are great ways to generate new ideas.</a:t>
            </a:r>
          </a:p>
          <a:p>
            <a:pPr algn="l"/>
            <a:r>
              <a:rPr lang="en-GB" b="1" i="0" dirty="0">
                <a:effectLst/>
                <a:latin typeface="Libre Franklin" pitchFamily="2" charset="0"/>
              </a:rPr>
              <a:t>Mistake 6: Not Avoiding Groupthink and Psychological Bias</a:t>
            </a:r>
          </a:p>
          <a:p>
            <a:pPr algn="l"/>
            <a:r>
              <a:rPr lang="en-GB" b="0" i="0" dirty="0">
                <a:effectLst/>
                <a:latin typeface="Libre Franklin" pitchFamily="2" charset="0"/>
              </a:rPr>
              <a:t>While it's essential to involve other people in your decisions, particularly when what you decide will affect them, you need to be aware of </a:t>
            </a:r>
            <a:r>
              <a:rPr lang="en-GB" b="0" i="0" u="sng" dirty="0">
                <a:solidFill>
                  <a:srgbClr val="0070BD"/>
                </a:solidFill>
                <a:effectLst/>
                <a:latin typeface="Libre Franklin" pitchFamily="2" charset="0"/>
                <a:hlinkClick r:id="rId12"/>
              </a:rPr>
              <a:t>Groupthink</a:t>
            </a:r>
            <a:r>
              <a:rPr lang="en-GB" b="0" i="0" dirty="0">
                <a:effectLst/>
                <a:latin typeface="Libre Franklin" pitchFamily="2" charset="0"/>
              </a:rPr>
              <a:t>. This is when the desire for group consensus overrides people's common-sense desire to present alternatives, criticize a position, or express an unpopular opinion.</a:t>
            </a:r>
          </a:p>
          <a:p>
            <a:pPr algn="l"/>
            <a:r>
              <a:rPr lang="en-GB" b="0" i="0" dirty="0">
                <a:effectLst/>
                <a:latin typeface="Libre Franklin" pitchFamily="2" charset="0"/>
              </a:rPr>
              <a:t>Groupthink drives out good decision making and problem solving, because you might not consider all your options thoroughly. To avoid it, you need to have a process in place for checking the fundamental assumptions behind group decisions. For example, the </a:t>
            </a:r>
            <a:r>
              <a:rPr lang="en-GB" b="0" i="0" u="sng" dirty="0">
                <a:solidFill>
                  <a:srgbClr val="0070BD"/>
                </a:solidFill>
                <a:effectLst/>
                <a:latin typeface="Libre Franklin" pitchFamily="2" charset="0"/>
                <a:hlinkClick r:id="rId13"/>
              </a:rPr>
              <a:t>Ladder of Inference</a:t>
            </a:r>
            <a:r>
              <a:rPr lang="en-GB" b="0" i="0" dirty="0">
                <a:effectLst/>
                <a:latin typeface="Libre Franklin" pitchFamily="2" charset="0"/>
              </a:rPr>
              <a:t> can help you identify the thinking process you went through to arrive at group decisions, to make sure they're well founded.</a:t>
            </a:r>
          </a:p>
          <a:p>
            <a:pPr algn="l"/>
            <a:r>
              <a:rPr lang="en-GB" b="0" i="0" dirty="0">
                <a:effectLst/>
                <a:latin typeface="Libre Franklin" pitchFamily="2" charset="0"/>
              </a:rPr>
              <a:t>There are many other psychological biases that we are all susceptible to in decision making, which can cause us to act in an illogical way. These include having a tendency to jump to conclusions (anchoring), expecting past events to influence the future (the gambler's fallacy), and blaming others when things go wrong, rather than objectively looking at the situation (fundamental attribution error). For more information about how to avoid these, and others, see our </a:t>
            </a:r>
            <a:r>
              <a:rPr lang="en-GB" b="0" i="0" u="sng" dirty="0">
                <a:solidFill>
                  <a:srgbClr val="0070BD"/>
                </a:solidFill>
                <a:effectLst/>
                <a:latin typeface="Libre Franklin" pitchFamily="2" charset="0"/>
                <a:hlinkClick r:id="rId14"/>
              </a:rPr>
              <a:t>article</a:t>
            </a:r>
            <a:r>
              <a:rPr lang="en-GB" b="0" i="0" dirty="0">
                <a:effectLst/>
                <a:latin typeface="Libre Franklin" pitchFamily="2" charset="0"/>
              </a:rPr>
              <a:t>.</a:t>
            </a:r>
          </a:p>
          <a:p>
            <a:pPr algn="l"/>
            <a:r>
              <a:rPr lang="en-GB" b="1" i="0" dirty="0">
                <a:effectLst/>
                <a:latin typeface="Libre Franklin" pitchFamily="2" charset="0"/>
              </a:rPr>
              <a:t>Mistake 7: Being Overconfident</a:t>
            </a:r>
          </a:p>
          <a:p>
            <a:pPr algn="l"/>
            <a:r>
              <a:rPr lang="en-GB" b="0" i="0" dirty="0">
                <a:effectLst/>
                <a:latin typeface="Libre Franklin" pitchFamily="2" charset="0"/>
              </a:rPr>
              <a:t>Many of us think of ourselves as objective and fair-minded, and we consider all the information available to us to come to a sound conclusion about a problem. However, it's easy to make poor decisions if you become overconfident in your own knowledge, particularly if people think of you as an "expert."</a:t>
            </a:r>
          </a:p>
          <a:p>
            <a:pPr algn="l"/>
            <a:r>
              <a:rPr lang="en-GB" b="0" i="0" dirty="0">
                <a:effectLst/>
                <a:latin typeface="Libre Franklin" pitchFamily="2" charset="0"/>
              </a:rPr>
              <a:t>People often make their reputations for expertise and good judgment by being careful and methodical in their decision making. However, they can let this slip as they get more confident, relying less on analysis and more on "gut feel" – this is where sloppiness, mistakes and "hubris" can slip in.</a:t>
            </a:r>
          </a:p>
          <a:p>
            <a:pPr algn="l"/>
            <a:r>
              <a:rPr lang="en-GB" b="0" i="0" dirty="0">
                <a:effectLst/>
                <a:latin typeface="Libre Franklin" pitchFamily="2" charset="0"/>
              </a:rPr>
              <a:t>If you over-rely on your own opinions, you might be guilty of </a:t>
            </a:r>
            <a:r>
              <a:rPr lang="en-GB" b="0" i="0" u="sng" dirty="0">
                <a:solidFill>
                  <a:srgbClr val="0070BD"/>
                </a:solidFill>
                <a:effectLst/>
                <a:latin typeface="Libre Franklin" pitchFamily="2" charset="0"/>
                <a:hlinkClick r:id="rId14"/>
              </a:rPr>
              <a:t>confirmation bias</a:t>
            </a:r>
            <a:r>
              <a:rPr lang="en-GB" b="0" i="0" dirty="0">
                <a:effectLst/>
                <a:latin typeface="Libre Franklin" pitchFamily="2" charset="0"/>
              </a:rPr>
              <a:t>. This is when you look for information that supports your existing beliefs, and reject data that goes against what you think is true. This can lead you to make bad decisions, because you don't factor in all of the relevant information.</a:t>
            </a:r>
          </a:p>
          <a:p>
            <a:pPr algn="l"/>
            <a:r>
              <a:rPr lang="en-GB" b="0" i="0" dirty="0">
                <a:effectLst/>
                <a:latin typeface="Libre Franklin" pitchFamily="2" charset="0"/>
              </a:rPr>
              <a:t>While "going with your gut" can feel like the right thing to do sometimes, you need to make sure your hunch is based on information that you've gathered systematically. To improve your decision making, consider the sources that you tend to rely on when you make decisions and actively look for new ones.</a:t>
            </a:r>
          </a:p>
          <a:p>
            <a:pPr algn="l"/>
            <a:r>
              <a:rPr lang="en-GB" b="1" i="0" dirty="0">
                <a:effectLst/>
                <a:latin typeface="Libre Franklin" pitchFamily="2" charset="0"/>
              </a:rPr>
              <a:t>Mistake 8: Not Thinking About the Consequences</a:t>
            </a:r>
          </a:p>
          <a:p>
            <a:pPr algn="l"/>
            <a:r>
              <a:rPr lang="en-GB" b="0" i="0" dirty="0">
                <a:effectLst/>
                <a:latin typeface="Libre Franklin" pitchFamily="2" charset="0"/>
              </a:rPr>
              <a:t>We can sometimes find decisions difficult to make because we worry about their long-term consequences. However, some people forget to consider how their choices might affect the future, and focus on the "here and now" instead.</a:t>
            </a:r>
          </a:p>
          <a:p>
            <a:pPr algn="l"/>
            <a:r>
              <a:rPr lang="en-GB" b="0" i="0" dirty="0">
                <a:effectLst/>
                <a:latin typeface="Libre Franklin" pitchFamily="2" charset="0"/>
              </a:rPr>
              <a:t>One way of laying out your options and investigating their possible outcomes is by creating a </a:t>
            </a:r>
            <a:r>
              <a:rPr lang="en-GB" b="0" i="0" u="sng" dirty="0">
                <a:solidFill>
                  <a:srgbClr val="0070BD"/>
                </a:solidFill>
                <a:effectLst/>
                <a:latin typeface="Libre Franklin" pitchFamily="2" charset="0"/>
                <a:hlinkClick r:id="rId15"/>
              </a:rPr>
              <a:t>decision tree</a:t>
            </a:r>
            <a:r>
              <a:rPr lang="en-GB" b="0" i="0" dirty="0">
                <a:effectLst/>
                <a:latin typeface="Libre Franklin" pitchFamily="2" charset="0"/>
              </a:rPr>
              <a:t>. Constructing a decision tree means that you thoroughly explore the potential impact of a decision, and you calculate the risks and potential rewards of your alternatives in a way that makes it easy to interpret the results.</a:t>
            </a:r>
          </a:p>
          <a:p>
            <a:pPr algn="l"/>
            <a:r>
              <a:rPr lang="en-GB" b="0" i="0" dirty="0">
                <a:effectLst/>
                <a:latin typeface="Libre Franklin" pitchFamily="2" charset="0"/>
              </a:rPr>
              <a:t>You can also carry out a </a:t>
            </a:r>
            <a:r>
              <a:rPr lang="en-GB" b="0" i="0" u="sng" dirty="0">
                <a:solidFill>
                  <a:srgbClr val="0070BD"/>
                </a:solidFill>
                <a:effectLst/>
                <a:latin typeface="Libre Franklin" pitchFamily="2" charset="0"/>
                <a:hlinkClick r:id="rId16"/>
              </a:rPr>
              <a:t>scenario analysis</a:t>
            </a:r>
            <a:r>
              <a:rPr lang="en-GB" b="0" i="0" dirty="0">
                <a:effectLst/>
                <a:latin typeface="Libre Franklin" pitchFamily="2" charset="0"/>
              </a:rPr>
              <a:t>, which helps you think about how circumstances may change in the future. This allows you to make decisions in the context of different possible futures, and identify the ones that are either most likely to come about or have the greatest impact on your decision. By making your plans and decisions based on the most likely scenarios, you can be confident that they are sound, even if circumstances change.</a:t>
            </a:r>
          </a:p>
          <a:p>
            <a:pPr algn="l"/>
            <a:r>
              <a:rPr lang="en-GB" b="1" i="0" dirty="0">
                <a:effectLst/>
                <a:latin typeface="Libre Franklin" pitchFamily="2" charset="0"/>
              </a:rPr>
              <a:t>Mistake 9: Not Communicating Effectively</a:t>
            </a:r>
          </a:p>
          <a:p>
            <a:pPr algn="l"/>
            <a:r>
              <a:rPr lang="en-GB" b="0" i="0" dirty="0">
                <a:effectLst/>
                <a:latin typeface="Libre Franklin" pitchFamily="2" charset="0"/>
              </a:rPr>
              <a:t>It may sound obvious but, once you've made a decision that affects others, you need to tell them about it. One of the worst mistakes people make is not communicating their decisions in a timely or appropriate way, and this can cause </a:t>
            </a:r>
            <a:r>
              <a:rPr lang="en-GB" b="0" i="0" dirty="0" err="1">
                <a:effectLst/>
                <a:latin typeface="Libre Franklin" pitchFamily="2" charset="0"/>
              </a:rPr>
              <a:t>rumors</a:t>
            </a:r>
            <a:r>
              <a:rPr lang="en-GB" b="0" i="0" dirty="0">
                <a:effectLst/>
                <a:latin typeface="Libre Franklin" pitchFamily="2" charset="0"/>
              </a:rPr>
              <a:t> to spread among your team or throughout the organization.</a:t>
            </a:r>
          </a:p>
          <a:p>
            <a:pPr algn="l"/>
            <a:r>
              <a:rPr lang="en-GB" b="0" i="0" dirty="0">
                <a:effectLst/>
                <a:latin typeface="Libre Franklin" pitchFamily="2" charset="0"/>
              </a:rPr>
              <a:t>Look at the people that your decision impacts. What information do they need, and what is the most engaging and interesting way you can communicate it? If the decision is going to have a significant impact, or if you're in a </a:t>
            </a:r>
            <a:r>
              <a:rPr lang="en-GB" b="0" i="0" u="sng" dirty="0">
                <a:solidFill>
                  <a:srgbClr val="0070BD"/>
                </a:solidFill>
                <a:effectLst/>
                <a:latin typeface="Libre Franklin" pitchFamily="2" charset="0"/>
                <a:hlinkClick r:id="rId17"/>
              </a:rPr>
              <a:t>crisis</a:t>
            </a:r>
            <a:r>
              <a:rPr lang="en-GB" b="0" i="0" dirty="0">
                <a:effectLst/>
                <a:latin typeface="Libre Franklin" pitchFamily="2" charset="0"/>
              </a:rPr>
              <a:t>, the best way to tell people about it is probably in person.</a:t>
            </a:r>
          </a:p>
          <a:p>
            <a:pPr algn="l"/>
            <a:r>
              <a:rPr lang="en-GB" b="0" i="0" dirty="0">
                <a:effectLst/>
                <a:latin typeface="Libre Franklin" pitchFamily="2" charset="0"/>
              </a:rPr>
              <a:t>Take a different approach for people who aren't directly affected by your decision, but who still have an interest in its outcome. For this broader audience, you might provide a summary of your decision, perhaps in an email. They may need less detail than the key stakeholders but you'll still need to give them some background information, such as how you arrived at the decision and how it will affect them. Our article on </a:t>
            </a:r>
            <a:r>
              <a:rPr lang="en-GB" b="0" i="0" u="sng" dirty="0">
                <a:solidFill>
                  <a:srgbClr val="0070BD"/>
                </a:solidFill>
                <a:effectLst/>
                <a:latin typeface="Libre Franklin" pitchFamily="2" charset="0"/>
                <a:hlinkClick r:id="rId18"/>
              </a:rPr>
              <a:t>stakeholder management</a:t>
            </a:r>
            <a:r>
              <a:rPr lang="en-GB" b="0" i="0" dirty="0">
                <a:effectLst/>
                <a:latin typeface="Libre Franklin" pitchFamily="2" charset="0"/>
              </a:rPr>
              <a:t> will help you think about this.</a:t>
            </a:r>
          </a:p>
          <a:p>
            <a:pPr algn="l"/>
            <a:r>
              <a:rPr lang="en-GB" b="1" i="0" dirty="0">
                <a:effectLst/>
                <a:latin typeface="Libre Franklin" pitchFamily="2" charset="0"/>
              </a:rPr>
              <a:t>Mistake 10: Carrying on Regardless</a:t>
            </a:r>
          </a:p>
          <a:p>
            <a:pPr algn="l"/>
            <a:r>
              <a:rPr lang="en-GB" b="0" i="0" dirty="0">
                <a:effectLst/>
                <a:latin typeface="Libre Franklin" pitchFamily="2" charset="0"/>
              </a:rPr>
              <a:t>No one likes admitting to making the wrong decisions, particularly when you've battled to get your way, or when there are political, emotional, moral, or financial implications to changing direction. Unfortunately, one of the </a:t>
            </a:r>
            <a:r>
              <a:rPr lang="en-GB" b="0" i="0" u="sng" dirty="0">
                <a:solidFill>
                  <a:srgbClr val="0070BD"/>
                </a:solidFill>
                <a:effectLst/>
                <a:latin typeface="Libre Franklin" pitchFamily="2" charset="0"/>
                <a:hlinkClick r:id="rId19"/>
              </a:rPr>
              <a:t>traps</a:t>
            </a:r>
            <a:r>
              <a:rPr lang="en-GB" b="0" i="0" dirty="0">
                <a:effectLst/>
                <a:latin typeface="Libre Franklin" pitchFamily="2" charset="0"/>
              </a:rPr>
              <a:t> that some people fall into is to "escalate" their commitment, far more than a rational decision maker would.</a:t>
            </a:r>
          </a:p>
          <a:p>
            <a:pPr algn="l"/>
            <a:r>
              <a:rPr lang="en-GB" b="0" i="0" dirty="0">
                <a:effectLst/>
                <a:latin typeface="Libre Franklin" pitchFamily="2" charset="0"/>
              </a:rPr>
              <a:t>People do this largely because they cling to an over-optimistic view of the future, hoping that their original decision will eventually come right. It tends to happen when they've already got a strong emotional investment in the hard work they've put into the project, and they may feel that "cutting their losses" means they are admitting that they're no good at their job.</a:t>
            </a:r>
          </a:p>
          <a:p>
            <a:pPr algn="l"/>
            <a:r>
              <a:rPr lang="en-GB" b="0" i="0" dirty="0">
                <a:effectLst/>
                <a:latin typeface="Libre Franklin" pitchFamily="2" charset="0"/>
              </a:rPr>
              <a:t>When weighing up whether to go ahead with a decision, you have to realize that the time and money you've already spent on the project are "sunk costs" that you can never recover, and that you need to put them behind you for decision-making purposes. You need to remain objective, consider the facts before you, and try to keep your emotions out of it.</a:t>
            </a:r>
          </a:p>
          <a:p>
            <a:pPr algn="l"/>
            <a:r>
              <a:rPr lang="en-GB" b="1" i="0" dirty="0">
                <a:effectLst/>
                <a:latin typeface="Libre Franklin" pitchFamily="2" charset="0"/>
              </a:rPr>
              <a:t>Tip:</a:t>
            </a:r>
          </a:p>
          <a:p>
            <a:pPr algn="l"/>
            <a:r>
              <a:rPr lang="en-GB" b="0" i="0" dirty="0">
                <a:effectLst/>
                <a:latin typeface="Libre Franklin" pitchFamily="2" charset="0"/>
              </a:rPr>
              <a:t>You can find more strategies and tools in our </a:t>
            </a:r>
            <a:r>
              <a:rPr lang="en-GB" b="0" i="0" u="sng" dirty="0">
                <a:solidFill>
                  <a:srgbClr val="0070BD"/>
                </a:solidFill>
                <a:effectLst/>
                <a:latin typeface="Libre Franklin" pitchFamily="2" charset="0"/>
                <a:hlinkClick r:id="rId5"/>
              </a:rPr>
              <a:t>How to Make Decisions</a:t>
            </a:r>
            <a:r>
              <a:rPr lang="en-GB" b="0" i="0" dirty="0">
                <a:effectLst/>
                <a:latin typeface="Libre Franklin" pitchFamily="2" charset="0"/>
              </a:rPr>
              <a:t> article.</a:t>
            </a:r>
          </a:p>
          <a:p>
            <a:pPr algn="l"/>
            <a:endParaRPr lang="en-GB" b="0" i="0" dirty="0">
              <a:effectLst/>
              <a:latin typeface="Libre Franklin" pitchFamily="2" charset="0"/>
            </a:endParaRPr>
          </a:p>
          <a:p>
            <a:pPr algn="l"/>
            <a:r>
              <a:rPr lang="en-GB" b="1" i="0" dirty="0">
                <a:effectLst/>
                <a:latin typeface="Libre Franklin" pitchFamily="2" charset="0"/>
              </a:rPr>
              <a:t>Key Points</a:t>
            </a:r>
          </a:p>
          <a:p>
            <a:pPr algn="l"/>
            <a:r>
              <a:rPr lang="en-GB" b="0" i="0" dirty="0">
                <a:effectLst/>
                <a:latin typeface="Libre Franklin" pitchFamily="2" charset="0"/>
              </a:rPr>
              <a:t>There are a number of common mistakes that people make when it comes to decision making. When you have to make a complicated decision, don't put it off! Take a systematic approach and involve key stakeholders, so you can consider different perspectives.</a:t>
            </a:r>
          </a:p>
          <a:p>
            <a:pPr algn="l"/>
            <a:r>
              <a:rPr lang="en-GB" b="0" i="0" dirty="0">
                <a:effectLst/>
                <a:latin typeface="Libre Franklin" pitchFamily="2" charset="0"/>
              </a:rPr>
              <a:t>Be aware of issues such as Groupthink, consider the long-term consequences of your actions, and make sure you communicate your decisions to everyone that they affect. And don't be afraid to admit it if your decision turns out to be wrong.</a:t>
            </a:r>
            <a:endParaRPr lang="en-GB" b="0" i="0" dirty="0">
              <a:effectLst/>
              <a:latin typeface="Red Hat Display"/>
            </a:endParaRPr>
          </a:p>
          <a:p>
            <a:endParaRPr lang="en-GB" dirty="0"/>
          </a:p>
        </p:txBody>
      </p:sp>
      <p:sp>
        <p:nvSpPr>
          <p:cNvPr id="4" name="Slide Number Placeholder 3"/>
          <p:cNvSpPr>
            <a:spLocks noGrp="1"/>
          </p:cNvSpPr>
          <p:nvPr>
            <p:ph type="sldNum" sz="quarter" idx="5"/>
          </p:nvPr>
        </p:nvSpPr>
        <p:spPr/>
        <p:txBody>
          <a:bodyPr/>
          <a:lstStyle/>
          <a:p>
            <a:fld id="{AA2265BB-E37C-46C3-9DA3-0DEAF4E732AB}" type="slidenum">
              <a:rPr lang="en-GB" smtClean="0"/>
              <a:t>22</a:t>
            </a:fld>
            <a:endParaRPr lang="en-GB"/>
          </a:p>
        </p:txBody>
      </p:sp>
    </p:spTree>
    <p:extLst>
      <p:ext uri="{BB962C8B-B14F-4D97-AF65-F5344CB8AC3E}">
        <p14:creationId xmlns:p14="http://schemas.microsoft.com/office/powerpoint/2010/main" val="2664107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15 mins 15 secs</a:t>
            </a:r>
          </a:p>
        </p:txBody>
      </p:sp>
      <p:sp>
        <p:nvSpPr>
          <p:cNvPr id="4" name="Slide Number Placeholder 3"/>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9094A44D-036D-40EB-87CA-412D4725AB6F}" type="slidenum">
              <a:rPr kumimoji="0" lang="en-GB"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GB"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38765614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A2265BB-E37C-46C3-9DA3-0DEAF4E732AB}" type="slidenum">
              <a:rPr lang="en-GB" smtClean="0"/>
              <a:t>24</a:t>
            </a:fld>
            <a:endParaRPr lang="en-GB"/>
          </a:p>
        </p:txBody>
      </p:sp>
    </p:spTree>
    <p:extLst>
      <p:ext uri="{BB962C8B-B14F-4D97-AF65-F5344CB8AC3E}">
        <p14:creationId xmlns:p14="http://schemas.microsoft.com/office/powerpoint/2010/main" val="37327188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6763A8-15C6-49D0-90ED-727E7C0BAD1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28702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6763A8-15C6-49D0-90ED-727E7C0BAD1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54995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6763A8-15C6-49D0-90ED-727E7C0BAD1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26469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6763A8-15C6-49D0-90ED-727E7C0BAD1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3131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F697D-FD5C-59C9-D7C7-B14975EBD69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F67F8D6-4A61-78EF-1950-FE21B3FF8F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2728FD-7C23-F716-04F7-7AA917B71A84}"/>
              </a:ext>
            </a:extLst>
          </p:cNvPr>
          <p:cNvSpPr>
            <a:spLocks noGrp="1"/>
          </p:cNvSpPr>
          <p:nvPr>
            <p:ph type="dt" sz="half" idx="10"/>
          </p:nvPr>
        </p:nvSpPr>
        <p:spPr/>
        <p:txBody>
          <a:bodyPr/>
          <a:lstStyle/>
          <a:p>
            <a:fld id="{9742C27E-FC73-470C-8CA9-28435D918F0D}" type="datetimeFigureOut">
              <a:rPr lang="en-GB" smtClean="0"/>
              <a:t>29/02/2024</a:t>
            </a:fld>
            <a:endParaRPr lang="en-GB"/>
          </a:p>
        </p:txBody>
      </p:sp>
      <p:sp>
        <p:nvSpPr>
          <p:cNvPr id="5" name="Footer Placeholder 4">
            <a:extLst>
              <a:ext uri="{FF2B5EF4-FFF2-40B4-BE49-F238E27FC236}">
                <a16:creationId xmlns:a16="http://schemas.microsoft.com/office/drawing/2014/main" id="{F3BF7ADD-E954-2DDC-03A8-F822390E92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43A543-635D-4F5F-281F-F0E6AD20CD94}"/>
              </a:ext>
            </a:extLst>
          </p:cNvPr>
          <p:cNvSpPr>
            <a:spLocks noGrp="1"/>
          </p:cNvSpPr>
          <p:nvPr>
            <p:ph type="sldNum" sz="quarter" idx="12"/>
          </p:nvPr>
        </p:nvSpPr>
        <p:spPr/>
        <p:txBody>
          <a:bodyPr/>
          <a:lstStyle/>
          <a:p>
            <a:fld id="{7413AEC8-5AEB-4720-B4CA-C40990D07773}" type="slidenum">
              <a:rPr lang="en-GB" smtClean="0"/>
              <a:t>‹#›</a:t>
            </a:fld>
            <a:endParaRPr lang="en-GB"/>
          </a:p>
        </p:txBody>
      </p:sp>
    </p:spTree>
    <p:extLst>
      <p:ext uri="{BB962C8B-B14F-4D97-AF65-F5344CB8AC3E}">
        <p14:creationId xmlns:p14="http://schemas.microsoft.com/office/powerpoint/2010/main" val="15296870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8DB5A-4D99-9448-00B9-BB08B6E85F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EE8F73-ED71-038D-0A40-972C074A2A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315654-B86F-E682-DC84-A6F5549D4597}"/>
              </a:ext>
            </a:extLst>
          </p:cNvPr>
          <p:cNvSpPr>
            <a:spLocks noGrp="1"/>
          </p:cNvSpPr>
          <p:nvPr>
            <p:ph type="dt" sz="half" idx="10"/>
          </p:nvPr>
        </p:nvSpPr>
        <p:spPr/>
        <p:txBody>
          <a:bodyPr/>
          <a:lstStyle/>
          <a:p>
            <a:fld id="{9742C27E-FC73-470C-8CA9-28435D918F0D}" type="datetimeFigureOut">
              <a:rPr lang="en-GB" smtClean="0"/>
              <a:t>29/02/2024</a:t>
            </a:fld>
            <a:endParaRPr lang="en-GB"/>
          </a:p>
        </p:txBody>
      </p:sp>
      <p:sp>
        <p:nvSpPr>
          <p:cNvPr id="5" name="Footer Placeholder 4">
            <a:extLst>
              <a:ext uri="{FF2B5EF4-FFF2-40B4-BE49-F238E27FC236}">
                <a16:creationId xmlns:a16="http://schemas.microsoft.com/office/drawing/2014/main" id="{1A94FF4D-87D6-64C5-F90C-8BED2DBCAC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26479D-960F-4839-033F-A3CC5184682F}"/>
              </a:ext>
            </a:extLst>
          </p:cNvPr>
          <p:cNvSpPr>
            <a:spLocks noGrp="1"/>
          </p:cNvSpPr>
          <p:nvPr>
            <p:ph type="sldNum" sz="quarter" idx="12"/>
          </p:nvPr>
        </p:nvSpPr>
        <p:spPr/>
        <p:txBody>
          <a:bodyPr/>
          <a:lstStyle/>
          <a:p>
            <a:fld id="{7413AEC8-5AEB-4720-B4CA-C40990D07773}" type="slidenum">
              <a:rPr lang="en-GB" smtClean="0"/>
              <a:t>‹#›</a:t>
            </a:fld>
            <a:endParaRPr lang="en-GB"/>
          </a:p>
        </p:txBody>
      </p:sp>
    </p:spTree>
    <p:extLst>
      <p:ext uri="{BB962C8B-B14F-4D97-AF65-F5344CB8AC3E}">
        <p14:creationId xmlns:p14="http://schemas.microsoft.com/office/powerpoint/2010/main" val="2703642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20EB4-A35F-4BD2-88D3-96572379A7E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AF745DE-5DD5-617F-E72F-331409E418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1D71577-B44D-3E3E-3492-8F7E8A53C5F9}"/>
              </a:ext>
            </a:extLst>
          </p:cNvPr>
          <p:cNvSpPr>
            <a:spLocks noGrp="1"/>
          </p:cNvSpPr>
          <p:nvPr>
            <p:ph type="dt" sz="half" idx="10"/>
          </p:nvPr>
        </p:nvSpPr>
        <p:spPr/>
        <p:txBody>
          <a:bodyPr/>
          <a:lstStyle/>
          <a:p>
            <a:fld id="{9742C27E-FC73-470C-8CA9-28435D918F0D}" type="datetimeFigureOut">
              <a:rPr lang="en-GB" smtClean="0"/>
              <a:t>29/02/2024</a:t>
            </a:fld>
            <a:endParaRPr lang="en-GB"/>
          </a:p>
        </p:txBody>
      </p:sp>
      <p:sp>
        <p:nvSpPr>
          <p:cNvPr id="5" name="Footer Placeholder 4">
            <a:extLst>
              <a:ext uri="{FF2B5EF4-FFF2-40B4-BE49-F238E27FC236}">
                <a16:creationId xmlns:a16="http://schemas.microsoft.com/office/drawing/2014/main" id="{0A640F95-9CD1-C9E4-55CA-D22B9871AE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D04E3E-6C87-7F8A-7172-A9986FD74CB1}"/>
              </a:ext>
            </a:extLst>
          </p:cNvPr>
          <p:cNvSpPr>
            <a:spLocks noGrp="1"/>
          </p:cNvSpPr>
          <p:nvPr>
            <p:ph type="sldNum" sz="quarter" idx="12"/>
          </p:nvPr>
        </p:nvSpPr>
        <p:spPr/>
        <p:txBody>
          <a:bodyPr/>
          <a:lstStyle/>
          <a:p>
            <a:fld id="{7413AEC8-5AEB-4720-B4CA-C40990D07773}" type="slidenum">
              <a:rPr lang="en-GB" smtClean="0"/>
              <a:t>‹#›</a:t>
            </a:fld>
            <a:endParaRPr lang="en-GB"/>
          </a:p>
        </p:txBody>
      </p:sp>
    </p:spTree>
    <p:extLst>
      <p:ext uri="{BB962C8B-B14F-4D97-AF65-F5344CB8AC3E}">
        <p14:creationId xmlns:p14="http://schemas.microsoft.com/office/powerpoint/2010/main" val="1151492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94AD4-244A-D305-435E-248D57107F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E49088A-F400-B09E-4288-E97B075351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F5EEF3-DA32-F858-BF4A-1954920269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2A3CCE0-908F-0DDF-3F9B-03F686BCF9EC}"/>
              </a:ext>
            </a:extLst>
          </p:cNvPr>
          <p:cNvSpPr>
            <a:spLocks noGrp="1"/>
          </p:cNvSpPr>
          <p:nvPr>
            <p:ph type="dt" sz="half" idx="10"/>
          </p:nvPr>
        </p:nvSpPr>
        <p:spPr/>
        <p:txBody>
          <a:bodyPr/>
          <a:lstStyle/>
          <a:p>
            <a:fld id="{9742C27E-FC73-470C-8CA9-28435D918F0D}" type="datetimeFigureOut">
              <a:rPr lang="en-GB" smtClean="0"/>
              <a:t>29/02/2024</a:t>
            </a:fld>
            <a:endParaRPr lang="en-GB"/>
          </a:p>
        </p:txBody>
      </p:sp>
      <p:sp>
        <p:nvSpPr>
          <p:cNvPr id="6" name="Footer Placeholder 5">
            <a:extLst>
              <a:ext uri="{FF2B5EF4-FFF2-40B4-BE49-F238E27FC236}">
                <a16:creationId xmlns:a16="http://schemas.microsoft.com/office/drawing/2014/main" id="{03B4ABCB-9E31-95FD-A2D0-A9189167FC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DB1EF9-2547-FA13-3AAE-6188019BBE10}"/>
              </a:ext>
            </a:extLst>
          </p:cNvPr>
          <p:cNvSpPr>
            <a:spLocks noGrp="1"/>
          </p:cNvSpPr>
          <p:nvPr>
            <p:ph type="sldNum" sz="quarter" idx="12"/>
          </p:nvPr>
        </p:nvSpPr>
        <p:spPr/>
        <p:txBody>
          <a:bodyPr/>
          <a:lstStyle/>
          <a:p>
            <a:fld id="{7413AEC8-5AEB-4720-B4CA-C40990D07773}" type="slidenum">
              <a:rPr lang="en-GB" smtClean="0"/>
              <a:t>‹#›</a:t>
            </a:fld>
            <a:endParaRPr lang="en-GB"/>
          </a:p>
        </p:txBody>
      </p:sp>
    </p:spTree>
    <p:extLst>
      <p:ext uri="{BB962C8B-B14F-4D97-AF65-F5344CB8AC3E}">
        <p14:creationId xmlns:p14="http://schemas.microsoft.com/office/powerpoint/2010/main" val="734058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CCBD4-688E-2086-9D2C-543EC9965B6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4E4F9FD-79BA-4223-1EE9-A8693A1625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FF900C-D676-0565-68FD-FBEC508DDA4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870FE1A-FEBF-C44B-12EB-19E3A98900A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ABD149-060F-0644-53FA-DB2C07578CD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B481AA7-FC4E-0DA1-FA07-BAEF5AE16024}"/>
              </a:ext>
            </a:extLst>
          </p:cNvPr>
          <p:cNvSpPr>
            <a:spLocks noGrp="1"/>
          </p:cNvSpPr>
          <p:nvPr>
            <p:ph type="dt" sz="half" idx="10"/>
          </p:nvPr>
        </p:nvSpPr>
        <p:spPr/>
        <p:txBody>
          <a:bodyPr/>
          <a:lstStyle/>
          <a:p>
            <a:fld id="{9742C27E-FC73-470C-8CA9-28435D918F0D}" type="datetimeFigureOut">
              <a:rPr lang="en-GB" smtClean="0"/>
              <a:t>29/02/2024</a:t>
            </a:fld>
            <a:endParaRPr lang="en-GB"/>
          </a:p>
        </p:txBody>
      </p:sp>
      <p:sp>
        <p:nvSpPr>
          <p:cNvPr id="8" name="Footer Placeholder 7">
            <a:extLst>
              <a:ext uri="{FF2B5EF4-FFF2-40B4-BE49-F238E27FC236}">
                <a16:creationId xmlns:a16="http://schemas.microsoft.com/office/drawing/2014/main" id="{FACBC8C7-1915-4E5A-151D-E917E93E10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F1DEEFC-2552-5F70-4F19-75A53442C157}"/>
              </a:ext>
            </a:extLst>
          </p:cNvPr>
          <p:cNvSpPr>
            <a:spLocks noGrp="1"/>
          </p:cNvSpPr>
          <p:nvPr>
            <p:ph type="sldNum" sz="quarter" idx="12"/>
          </p:nvPr>
        </p:nvSpPr>
        <p:spPr/>
        <p:txBody>
          <a:bodyPr/>
          <a:lstStyle/>
          <a:p>
            <a:fld id="{7413AEC8-5AEB-4720-B4CA-C40990D07773}" type="slidenum">
              <a:rPr lang="en-GB" smtClean="0"/>
              <a:t>‹#›</a:t>
            </a:fld>
            <a:endParaRPr lang="en-GB"/>
          </a:p>
        </p:txBody>
      </p:sp>
    </p:spTree>
    <p:extLst>
      <p:ext uri="{BB962C8B-B14F-4D97-AF65-F5344CB8AC3E}">
        <p14:creationId xmlns:p14="http://schemas.microsoft.com/office/powerpoint/2010/main" val="3480525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B4775-006E-BC69-E2BF-019768151E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9A8612F-C08E-0CE5-AC09-F8841F262EC8}"/>
              </a:ext>
            </a:extLst>
          </p:cNvPr>
          <p:cNvSpPr>
            <a:spLocks noGrp="1"/>
          </p:cNvSpPr>
          <p:nvPr>
            <p:ph type="dt" sz="half" idx="10"/>
          </p:nvPr>
        </p:nvSpPr>
        <p:spPr/>
        <p:txBody>
          <a:bodyPr/>
          <a:lstStyle/>
          <a:p>
            <a:fld id="{9742C27E-FC73-470C-8CA9-28435D918F0D}" type="datetimeFigureOut">
              <a:rPr lang="en-GB" smtClean="0"/>
              <a:t>29/02/2024</a:t>
            </a:fld>
            <a:endParaRPr lang="en-GB"/>
          </a:p>
        </p:txBody>
      </p:sp>
      <p:sp>
        <p:nvSpPr>
          <p:cNvPr id="4" name="Footer Placeholder 3">
            <a:extLst>
              <a:ext uri="{FF2B5EF4-FFF2-40B4-BE49-F238E27FC236}">
                <a16:creationId xmlns:a16="http://schemas.microsoft.com/office/drawing/2014/main" id="{2EEAE875-E26D-14F7-4BC9-756AC654236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47A5024-89A7-5DC9-C7C2-2782E6F389A3}"/>
              </a:ext>
            </a:extLst>
          </p:cNvPr>
          <p:cNvSpPr>
            <a:spLocks noGrp="1"/>
          </p:cNvSpPr>
          <p:nvPr>
            <p:ph type="sldNum" sz="quarter" idx="12"/>
          </p:nvPr>
        </p:nvSpPr>
        <p:spPr/>
        <p:txBody>
          <a:bodyPr/>
          <a:lstStyle/>
          <a:p>
            <a:fld id="{7413AEC8-5AEB-4720-B4CA-C40990D07773}" type="slidenum">
              <a:rPr lang="en-GB" smtClean="0"/>
              <a:t>‹#›</a:t>
            </a:fld>
            <a:endParaRPr lang="en-GB"/>
          </a:p>
        </p:txBody>
      </p:sp>
    </p:spTree>
    <p:extLst>
      <p:ext uri="{BB962C8B-B14F-4D97-AF65-F5344CB8AC3E}">
        <p14:creationId xmlns:p14="http://schemas.microsoft.com/office/powerpoint/2010/main" val="579953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860208-8280-4A61-893B-5ABC13599D6F}"/>
              </a:ext>
            </a:extLst>
          </p:cNvPr>
          <p:cNvSpPr>
            <a:spLocks noGrp="1"/>
          </p:cNvSpPr>
          <p:nvPr>
            <p:ph type="dt" sz="half" idx="10"/>
          </p:nvPr>
        </p:nvSpPr>
        <p:spPr/>
        <p:txBody>
          <a:bodyPr/>
          <a:lstStyle/>
          <a:p>
            <a:fld id="{9742C27E-FC73-470C-8CA9-28435D918F0D}" type="datetimeFigureOut">
              <a:rPr lang="en-GB" smtClean="0"/>
              <a:t>29/02/2024</a:t>
            </a:fld>
            <a:endParaRPr lang="en-GB"/>
          </a:p>
        </p:txBody>
      </p:sp>
      <p:sp>
        <p:nvSpPr>
          <p:cNvPr id="3" name="Footer Placeholder 2">
            <a:extLst>
              <a:ext uri="{FF2B5EF4-FFF2-40B4-BE49-F238E27FC236}">
                <a16:creationId xmlns:a16="http://schemas.microsoft.com/office/drawing/2014/main" id="{B2012146-8712-860F-DC6A-43B70B9F21C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4AB77D-CA20-7DC4-9204-EF26B9459EA7}"/>
              </a:ext>
            </a:extLst>
          </p:cNvPr>
          <p:cNvSpPr>
            <a:spLocks noGrp="1"/>
          </p:cNvSpPr>
          <p:nvPr>
            <p:ph type="sldNum" sz="quarter" idx="12"/>
          </p:nvPr>
        </p:nvSpPr>
        <p:spPr/>
        <p:txBody>
          <a:bodyPr/>
          <a:lstStyle/>
          <a:p>
            <a:fld id="{7413AEC8-5AEB-4720-B4CA-C40990D07773}" type="slidenum">
              <a:rPr lang="en-GB" smtClean="0"/>
              <a:t>‹#›</a:t>
            </a:fld>
            <a:endParaRPr lang="en-GB"/>
          </a:p>
        </p:txBody>
      </p:sp>
    </p:spTree>
    <p:extLst>
      <p:ext uri="{BB962C8B-B14F-4D97-AF65-F5344CB8AC3E}">
        <p14:creationId xmlns:p14="http://schemas.microsoft.com/office/powerpoint/2010/main" val="4010130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1B467-CBF9-5E5D-0614-38C2F6E094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4D5CC91-70B1-645C-75F4-10536E5205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757FDB4-0335-38F9-B2FC-1EE8DE905A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5BFCDF-5B2F-94F5-7817-EDD43EDE4959}"/>
              </a:ext>
            </a:extLst>
          </p:cNvPr>
          <p:cNvSpPr>
            <a:spLocks noGrp="1"/>
          </p:cNvSpPr>
          <p:nvPr>
            <p:ph type="dt" sz="half" idx="10"/>
          </p:nvPr>
        </p:nvSpPr>
        <p:spPr/>
        <p:txBody>
          <a:bodyPr/>
          <a:lstStyle/>
          <a:p>
            <a:fld id="{9742C27E-FC73-470C-8CA9-28435D918F0D}" type="datetimeFigureOut">
              <a:rPr lang="en-GB" smtClean="0"/>
              <a:t>29/02/2024</a:t>
            </a:fld>
            <a:endParaRPr lang="en-GB"/>
          </a:p>
        </p:txBody>
      </p:sp>
      <p:sp>
        <p:nvSpPr>
          <p:cNvPr id="6" name="Footer Placeholder 5">
            <a:extLst>
              <a:ext uri="{FF2B5EF4-FFF2-40B4-BE49-F238E27FC236}">
                <a16:creationId xmlns:a16="http://schemas.microsoft.com/office/drawing/2014/main" id="{8F688ED1-E93A-AF05-D8A9-CDC2D7EC68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EEF954-B45A-EA39-B879-C3E30A3F0C31}"/>
              </a:ext>
            </a:extLst>
          </p:cNvPr>
          <p:cNvSpPr>
            <a:spLocks noGrp="1"/>
          </p:cNvSpPr>
          <p:nvPr>
            <p:ph type="sldNum" sz="quarter" idx="12"/>
          </p:nvPr>
        </p:nvSpPr>
        <p:spPr/>
        <p:txBody>
          <a:bodyPr/>
          <a:lstStyle/>
          <a:p>
            <a:fld id="{7413AEC8-5AEB-4720-B4CA-C40990D07773}" type="slidenum">
              <a:rPr lang="en-GB" smtClean="0"/>
              <a:t>‹#›</a:t>
            </a:fld>
            <a:endParaRPr lang="en-GB"/>
          </a:p>
        </p:txBody>
      </p:sp>
    </p:spTree>
    <p:extLst>
      <p:ext uri="{BB962C8B-B14F-4D97-AF65-F5344CB8AC3E}">
        <p14:creationId xmlns:p14="http://schemas.microsoft.com/office/powerpoint/2010/main" val="3242720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29591-C34B-BD1F-04AE-F296CDFC98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9E73B18-D8B4-686B-49EB-75769CDCE3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1A2B35E-79F7-0063-7956-9B111384C6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F8CDB5-B9DD-B4EE-38B2-F2B711FD90D6}"/>
              </a:ext>
            </a:extLst>
          </p:cNvPr>
          <p:cNvSpPr>
            <a:spLocks noGrp="1"/>
          </p:cNvSpPr>
          <p:nvPr>
            <p:ph type="dt" sz="half" idx="10"/>
          </p:nvPr>
        </p:nvSpPr>
        <p:spPr/>
        <p:txBody>
          <a:bodyPr/>
          <a:lstStyle/>
          <a:p>
            <a:fld id="{9742C27E-FC73-470C-8CA9-28435D918F0D}" type="datetimeFigureOut">
              <a:rPr lang="en-GB" smtClean="0"/>
              <a:t>29/02/2024</a:t>
            </a:fld>
            <a:endParaRPr lang="en-GB"/>
          </a:p>
        </p:txBody>
      </p:sp>
      <p:sp>
        <p:nvSpPr>
          <p:cNvPr id="6" name="Footer Placeholder 5">
            <a:extLst>
              <a:ext uri="{FF2B5EF4-FFF2-40B4-BE49-F238E27FC236}">
                <a16:creationId xmlns:a16="http://schemas.microsoft.com/office/drawing/2014/main" id="{3B61B89C-80DB-3444-0399-FE7B3208AD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849BDC-58AF-979F-4FD7-64CAD448EE16}"/>
              </a:ext>
            </a:extLst>
          </p:cNvPr>
          <p:cNvSpPr>
            <a:spLocks noGrp="1"/>
          </p:cNvSpPr>
          <p:nvPr>
            <p:ph type="sldNum" sz="quarter" idx="12"/>
          </p:nvPr>
        </p:nvSpPr>
        <p:spPr/>
        <p:txBody>
          <a:bodyPr/>
          <a:lstStyle/>
          <a:p>
            <a:fld id="{7413AEC8-5AEB-4720-B4CA-C40990D07773}" type="slidenum">
              <a:rPr lang="en-GB" smtClean="0"/>
              <a:t>‹#›</a:t>
            </a:fld>
            <a:endParaRPr lang="en-GB"/>
          </a:p>
        </p:txBody>
      </p:sp>
    </p:spTree>
    <p:extLst>
      <p:ext uri="{BB962C8B-B14F-4D97-AF65-F5344CB8AC3E}">
        <p14:creationId xmlns:p14="http://schemas.microsoft.com/office/powerpoint/2010/main" val="2175162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FE95A-A42D-96C9-2C3E-06E477BAF8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A141575-FA8D-0295-4EB1-F84D1D8ADA1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669AAF-523F-BA1E-EFCF-F9136F7946FC}"/>
              </a:ext>
            </a:extLst>
          </p:cNvPr>
          <p:cNvSpPr>
            <a:spLocks noGrp="1"/>
          </p:cNvSpPr>
          <p:nvPr>
            <p:ph type="dt" sz="half" idx="10"/>
          </p:nvPr>
        </p:nvSpPr>
        <p:spPr/>
        <p:txBody>
          <a:bodyPr/>
          <a:lstStyle/>
          <a:p>
            <a:fld id="{9742C27E-FC73-470C-8CA9-28435D918F0D}" type="datetimeFigureOut">
              <a:rPr lang="en-GB" smtClean="0"/>
              <a:t>29/02/2024</a:t>
            </a:fld>
            <a:endParaRPr lang="en-GB"/>
          </a:p>
        </p:txBody>
      </p:sp>
      <p:sp>
        <p:nvSpPr>
          <p:cNvPr id="5" name="Footer Placeholder 4">
            <a:extLst>
              <a:ext uri="{FF2B5EF4-FFF2-40B4-BE49-F238E27FC236}">
                <a16:creationId xmlns:a16="http://schemas.microsoft.com/office/drawing/2014/main" id="{245324D1-207A-F459-FDF3-C879CDE920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78FB88-CC34-532F-50A8-D3B6F459D19B}"/>
              </a:ext>
            </a:extLst>
          </p:cNvPr>
          <p:cNvSpPr>
            <a:spLocks noGrp="1"/>
          </p:cNvSpPr>
          <p:nvPr>
            <p:ph type="sldNum" sz="quarter" idx="12"/>
          </p:nvPr>
        </p:nvSpPr>
        <p:spPr/>
        <p:txBody>
          <a:bodyPr/>
          <a:lstStyle/>
          <a:p>
            <a:fld id="{7413AEC8-5AEB-4720-B4CA-C40990D07773}" type="slidenum">
              <a:rPr lang="en-GB" smtClean="0"/>
              <a:t>‹#›</a:t>
            </a:fld>
            <a:endParaRPr lang="en-GB"/>
          </a:p>
        </p:txBody>
      </p:sp>
    </p:spTree>
    <p:extLst>
      <p:ext uri="{BB962C8B-B14F-4D97-AF65-F5344CB8AC3E}">
        <p14:creationId xmlns:p14="http://schemas.microsoft.com/office/powerpoint/2010/main" val="2846681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8B8C44-C7CF-5B3C-179B-E496A7D12F9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539807B-29DD-B337-2C29-D0BD9D6FDED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3B25C1-CD87-F5D5-F2E2-F4FB2B9F2C6A}"/>
              </a:ext>
            </a:extLst>
          </p:cNvPr>
          <p:cNvSpPr>
            <a:spLocks noGrp="1"/>
          </p:cNvSpPr>
          <p:nvPr>
            <p:ph type="dt" sz="half" idx="10"/>
          </p:nvPr>
        </p:nvSpPr>
        <p:spPr/>
        <p:txBody>
          <a:bodyPr/>
          <a:lstStyle/>
          <a:p>
            <a:fld id="{9742C27E-FC73-470C-8CA9-28435D918F0D}" type="datetimeFigureOut">
              <a:rPr lang="en-GB" smtClean="0"/>
              <a:t>29/02/2024</a:t>
            </a:fld>
            <a:endParaRPr lang="en-GB"/>
          </a:p>
        </p:txBody>
      </p:sp>
      <p:sp>
        <p:nvSpPr>
          <p:cNvPr id="5" name="Footer Placeholder 4">
            <a:extLst>
              <a:ext uri="{FF2B5EF4-FFF2-40B4-BE49-F238E27FC236}">
                <a16:creationId xmlns:a16="http://schemas.microsoft.com/office/drawing/2014/main" id="{543C3EC8-0392-7E10-6BD6-82DEC8697D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6B8F63-F726-5FEF-4E46-B4DEB1285187}"/>
              </a:ext>
            </a:extLst>
          </p:cNvPr>
          <p:cNvSpPr>
            <a:spLocks noGrp="1"/>
          </p:cNvSpPr>
          <p:nvPr>
            <p:ph type="sldNum" sz="quarter" idx="12"/>
          </p:nvPr>
        </p:nvSpPr>
        <p:spPr/>
        <p:txBody>
          <a:bodyPr/>
          <a:lstStyle/>
          <a:p>
            <a:fld id="{7413AEC8-5AEB-4720-B4CA-C40990D07773}" type="slidenum">
              <a:rPr lang="en-GB" smtClean="0"/>
              <a:t>‹#›</a:t>
            </a:fld>
            <a:endParaRPr lang="en-GB"/>
          </a:p>
        </p:txBody>
      </p:sp>
    </p:spTree>
    <p:extLst>
      <p:ext uri="{BB962C8B-B14F-4D97-AF65-F5344CB8AC3E}">
        <p14:creationId xmlns:p14="http://schemas.microsoft.com/office/powerpoint/2010/main" val="27742020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1162927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666220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893807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03201" y="2476500"/>
            <a:ext cx="5676900" cy="31686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083301" y="2476500"/>
            <a:ext cx="5676900" cy="31686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2108310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147188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7370482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031490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261904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8603073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49393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70952" y="1828800"/>
            <a:ext cx="2889249" cy="381635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03201" y="1828800"/>
            <a:ext cx="8464551" cy="38163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26903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D4A832A8-0F52-42E8-AEE1-4F9585808D27}" type="slidenum">
              <a:rPr lang="en-US" altLang="en-US"/>
              <a:pPr/>
              <a:t>‹#›</a:t>
            </a:fld>
            <a:endParaRPr lang="en-US" altLang="en-US"/>
          </a:p>
        </p:txBody>
      </p:sp>
    </p:spTree>
    <p:extLst>
      <p:ext uri="{BB962C8B-B14F-4D97-AF65-F5344CB8AC3E}">
        <p14:creationId xmlns:p14="http://schemas.microsoft.com/office/powerpoint/2010/main" val="27409955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53EE6A1E-F33E-44CB-A9A6-BBC1085236E0}" type="slidenum">
              <a:rPr lang="en-US" altLang="en-US"/>
              <a:pPr/>
              <a:t>‹#›</a:t>
            </a:fld>
            <a:endParaRPr lang="en-US" altLang="en-US"/>
          </a:p>
        </p:txBody>
      </p:sp>
    </p:spTree>
    <p:extLst>
      <p:ext uri="{BB962C8B-B14F-4D97-AF65-F5344CB8AC3E}">
        <p14:creationId xmlns:p14="http://schemas.microsoft.com/office/powerpoint/2010/main" val="36434880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D7DBEB7B-D65F-4EE9-BE78-0C25019A9F43}" type="slidenum">
              <a:rPr lang="en-US" altLang="en-US"/>
              <a:pPr/>
              <a:t>‹#›</a:t>
            </a:fld>
            <a:endParaRPr lang="en-US" altLang="en-US"/>
          </a:p>
        </p:txBody>
      </p:sp>
    </p:spTree>
    <p:extLst>
      <p:ext uri="{BB962C8B-B14F-4D97-AF65-F5344CB8AC3E}">
        <p14:creationId xmlns:p14="http://schemas.microsoft.com/office/powerpoint/2010/main" val="10182502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88626C3D-DA3E-4520-8EEE-1B61F73242BB}" type="slidenum">
              <a:rPr lang="en-US" altLang="en-US"/>
              <a:pPr/>
              <a:t>‹#›</a:t>
            </a:fld>
            <a:endParaRPr lang="en-US" altLang="en-US"/>
          </a:p>
        </p:txBody>
      </p:sp>
    </p:spTree>
    <p:extLst>
      <p:ext uri="{BB962C8B-B14F-4D97-AF65-F5344CB8AC3E}">
        <p14:creationId xmlns:p14="http://schemas.microsoft.com/office/powerpoint/2010/main" val="12151438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0D77BBF7-A6FD-492A-A3BC-ACF51A145804}" type="slidenum">
              <a:rPr lang="en-US" altLang="en-US"/>
              <a:pPr/>
              <a:t>‹#›</a:t>
            </a:fld>
            <a:endParaRPr lang="en-US" altLang="en-US"/>
          </a:p>
        </p:txBody>
      </p:sp>
    </p:spTree>
    <p:extLst>
      <p:ext uri="{BB962C8B-B14F-4D97-AF65-F5344CB8AC3E}">
        <p14:creationId xmlns:p14="http://schemas.microsoft.com/office/powerpoint/2010/main" val="18500879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F010B784-0828-4C87-8817-731C96954591}" type="slidenum">
              <a:rPr lang="en-US" altLang="en-US"/>
              <a:pPr/>
              <a:t>‹#›</a:t>
            </a:fld>
            <a:endParaRPr lang="en-US" altLang="en-US"/>
          </a:p>
        </p:txBody>
      </p:sp>
    </p:spTree>
    <p:extLst>
      <p:ext uri="{BB962C8B-B14F-4D97-AF65-F5344CB8AC3E}">
        <p14:creationId xmlns:p14="http://schemas.microsoft.com/office/powerpoint/2010/main" val="16891586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7E09222F-FC3B-447D-906F-AE1E56F6D895}" type="slidenum">
              <a:rPr lang="en-US" altLang="en-US"/>
              <a:pPr/>
              <a:t>‹#›</a:t>
            </a:fld>
            <a:endParaRPr lang="en-US" altLang="en-US"/>
          </a:p>
        </p:txBody>
      </p:sp>
    </p:spTree>
    <p:extLst>
      <p:ext uri="{BB962C8B-B14F-4D97-AF65-F5344CB8AC3E}">
        <p14:creationId xmlns:p14="http://schemas.microsoft.com/office/powerpoint/2010/main" val="12479885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5A73ACB9-A1BD-45DF-B0F3-2B3CB14AA8DE}" type="slidenum">
              <a:rPr lang="en-US" altLang="en-US"/>
              <a:pPr/>
              <a:t>‹#›</a:t>
            </a:fld>
            <a:endParaRPr lang="en-US" altLang="en-US"/>
          </a:p>
        </p:txBody>
      </p:sp>
    </p:spTree>
    <p:extLst>
      <p:ext uri="{BB962C8B-B14F-4D97-AF65-F5344CB8AC3E}">
        <p14:creationId xmlns:p14="http://schemas.microsoft.com/office/powerpoint/2010/main" val="7522558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E518D20B-179C-4B7B-B709-03B45D94FF05}" type="slidenum">
              <a:rPr lang="en-US" altLang="en-US"/>
              <a:pPr/>
              <a:t>‹#›</a:t>
            </a:fld>
            <a:endParaRPr lang="en-US" altLang="en-US"/>
          </a:p>
        </p:txBody>
      </p:sp>
    </p:spTree>
    <p:extLst>
      <p:ext uri="{BB962C8B-B14F-4D97-AF65-F5344CB8AC3E}">
        <p14:creationId xmlns:p14="http://schemas.microsoft.com/office/powerpoint/2010/main" val="426940790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AFED888C-42E9-43A9-84D8-9C75A2E2DA51}" type="slidenum">
              <a:rPr lang="en-US" altLang="en-US"/>
              <a:pPr/>
              <a:t>‹#›</a:t>
            </a:fld>
            <a:endParaRPr lang="en-US" altLang="en-US"/>
          </a:p>
        </p:txBody>
      </p:sp>
    </p:spTree>
    <p:extLst>
      <p:ext uri="{BB962C8B-B14F-4D97-AF65-F5344CB8AC3E}">
        <p14:creationId xmlns:p14="http://schemas.microsoft.com/office/powerpoint/2010/main" val="13123658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822F83A4-4205-421B-B74C-158EE392A210}" type="slidenum">
              <a:rPr lang="en-US" altLang="en-US"/>
              <a:pPr/>
              <a:t>‹#›</a:t>
            </a:fld>
            <a:endParaRPr lang="en-US" altLang="en-US"/>
          </a:p>
        </p:txBody>
      </p:sp>
    </p:spTree>
    <p:extLst>
      <p:ext uri="{BB962C8B-B14F-4D97-AF65-F5344CB8AC3E}">
        <p14:creationId xmlns:p14="http://schemas.microsoft.com/office/powerpoint/2010/main" val="3875582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63399D-334D-F848-F9E2-BFB7BB5195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37AC62A-3F58-65D3-0463-8D6713E62E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04480D-3037-5049-EF70-3CC6795B1E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42C27E-FC73-470C-8CA9-28435D918F0D}" type="datetimeFigureOut">
              <a:rPr lang="en-GB" smtClean="0"/>
              <a:t>29/02/2024</a:t>
            </a:fld>
            <a:endParaRPr lang="en-GB"/>
          </a:p>
        </p:txBody>
      </p:sp>
      <p:sp>
        <p:nvSpPr>
          <p:cNvPr id="5" name="Footer Placeholder 4">
            <a:extLst>
              <a:ext uri="{FF2B5EF4-FFF2-40B4-BE49-F238E27FC236}">
                <a16:creationId xmlns:a16="http://schemas.microsoft.com/office/drawing/2014/main" id="{F0F36AE1-973F-1814-C3D5-9C684B8655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F2C445D-C230-F479-E7AD-1AE1DC05AF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13AEC8-5AEB-4720-B4CA-C40990D07773}" type="slidenum">
              <a:rPr lang="en-GB" smtClean="0"/>
              <a:t>‹#›</a:t>
            </a:fld>
            <a:endParaRPr lang="en-GB"/>
          </a:p>
        </p:txBody>
      </p:sp>
    </p:spTree>
    <p:extLst>
      <p:ext uri="{BB962C8B-B14F-4D97-AF65-F5344CB8AC3E}">
        <p14:creationId xmlns:p14="http://schemas.microsoft.com/office/powerpoint/2010/main" val="829466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2">
            <a:lumMod val="75000"/>
            <a:lumOff val="2500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03200" y="1828800"/>
            <a:ext cx="11557000" cy="503238"/>
          </a:xfrm>
          <a:prstGeom prst="rect">
            <a:avLst/>
          </a:prstGeom>
          <a:solidFill>
            <a:srgbClr val="FFFFFF"/>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 </a:t>
            </a:r>
          </a:p>
        </p:txBody>
      </p:sp>
      <p:sp>
        <p:nvSpPr>
          <p:cNvPr id="1027" name="Rectangle 3"/>
          <p:cNvSpPr>
            <a:spLocks noGrp="1" noChangeArrowheads="1"/>
          </p:cNvSpPr>
          <p:nvPr>
            <p:ph type="body" idx="1"/>
          </p:nvPr>
        </p:nvSpPr>
        <p:spPr bwMode="auto">
          <a:xfrm>
            <a:off x="203200" y="2476500"/>
            <a:ext cx="11557000" cy="3168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75122864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rtl="0" eaLnBrk="0" fontAlgn="base" hangingPunct="0">
        <a:spcBef>
          <a:spcPct val="0"/>
        </a:spcBef>
        <a:spcAft>
          <a:spcPct val="0"/>
        </a:spcAft>
        <a:defRPr sz="2400" b="1">
          <a:solidFill>
            <a:srgbClr val="008BBD"/>
          </a:solidFill>
          <a:latin typeface="Arial" charset="0"/>
          <a:ea typeface="+mj-ea"/>
          <a:cs typeface="+mj-cs"/>
        </a:defRPr>
      </a:lvl1pPr>
      <a:lvl2pPr algn="l" rtl="0" eaLnBrk="0" fontAlgn="base" hangingPunct="0">
        <a:spcBef>
          <a:spcPct val="0"/>
        </a:spcBef>
        <a:spcAft>
          <a:spcPct val="0"/>
        </a:spcAft>
        <a:defRPr sz="2400" b="1">
          <a:solidFill>
            <a:srgbClr val="008BBD"/>
          </a:solidFill>
          <a:latin typeface="Arial" charset="0"/>
        </a:defRPr>
      </a:lvl2pPr>
      <a:lvl3pPr algn="l" rtl="0" eaLnBrk="0" fontAlgn="base" hangingPunct="0">
        <a:spcBef>
          <a:spcPct val="0"/>
        </a:spcBef>
        <a:spcAft>
          <a:spcPct val="0"/>
        </a:spcAft>
        <a:defRPr sz="2400" b="1">
          <a:solidFill>
            <a:srgbClr val="008BBD"/>
          </a:solidFill>
          <a:latin typeface="Arial" charset="0"/>
        </a:defRPr>
      </a:lvl3pPr>
      <a:lvl4pPr algn="l" rtl="0" eaLnBrk="0" fontAlgn="base" hangingPunct="0">
        <a:spcBef>
          <a:spcPct val="0"/>
        </a:spcBef>
        <a:spcAft>
          <a:spcPct val="0"/>
        </a:spcAft>
        <a:defRPr sz="2400" b="1">
          <a:solidFill>
            <a:srgbClr val="008BBD"/>
          </a:solidFill>
          <a:latin typeface="Arial" charset="0"/>
        </a:defRPr>
      </a:lvl4pPr>
      <a:lvl5pPr algn="l" rtl="0" eaLnBrk="0" fontAlgn="base" hangingPunct="0">
        <a:spcBef>
          <a:spcPct val="0"/>
        </a:spcBef>
        <a:spcAft>
          <a:spcPct val="0"/>
        </a:spcAft>
        <a:defRPr sz="2400" b="1">
          <a:solidFill>
            <a:srgbClr val="008BBD"/>
          </a:solidFill>
          <a:latin typeface="Arial" charset="0"/>
        </a:defRPr>
      </a:lvl5pPr>
      <a:lvl6pPr marL="457200" algn="l" rtl="0" fontAlgn="base">
        <a:spcBef>
          <a:spcPct val="0"/>
        </a:spcBef>
        <a:spcAft>
          <a:spcPct val="0"/>
        </a:spcAft>
        <a:defRPr sz="2400" b="1">
          <a:solidFill>
            <a:srgbClr val="008BBD"/>
          </a:solidFill>
          <a:latin typeface="Century Gothic" pitchFamily="34" charset="0"/>
        </a:defRPr>
      </a:lvl6pPr>
      <a:lvl7pPr marL="914400" algn="l" rtl="0" fontAlgn="base">
        <a:spcBef>
          <a:spcPct val="0"/>
        </a:spcBef>
        <a:spcAft>
          <a:spcPct val="0"/>
        </a:spcAft>
        <a:defRPr sz="2400" b="1">
          <a:solidFill>
            <a:srgbClr val="008BBD"/>
          </a:solidFill>
          <a:latin typeface="Century Gothic" pitchFamily="34" charset="0"/>
        </a:defRPr>
      </a:lvl7pPr>
      <a:lvl8pPr marL="1371600" algn="l" rtl="0" fontAlgn="base">
        <a:spcBef>
          <a:spcPct val="0"/>
        </a:spcBef>
        <a:spcAft>
          <a:spcPct val="0"/>
        </a:spcAft>
        <a:defRPr sz="2400" b="1">
          <a:solidFill>
            <a:srgbClr val="008BBD"/>
          </a:solidFill>
          <a:latin typeface="Century Gothic" pitchFamily="34" charset="0"/>
        </a:defRPr>
      </a:lvl8pPr>
      <a:lvl9pPr marL="1828800" algn="l" rtl="0" fontAlgn="base">
        <a:spcBef>
          <a:spcPct val="0"/>
        </a:spcBef>
        <a:spcAft>
          <a:spcPct val="0"/>
        </a:spcAft>
        <a:defRPr sz="2400" b="1">
          <a:solidFill>
            <a:srgbClr val="008BBD"/>
          </a:solidFill>
          <a:latin typeface="Century Gothic" pitchFamily="34" charset="0"/>
        </a:defRPr>
      </a:lvl9pPr>
    </p:titleStyle>
    <p:bodyStyle>
      <a:lvl1pPr marL="342900" indent="-342900" algn="l" rtl="0" eaLnBrk="0" fontAlgn="base" hangingPunct="0">
        <a:spcBef>
          <a:spcPct val="20000"/>
        </a:spcBef>
        <a:spcAft>
          <a:spcPct val="0"/>
        </a:spcAft>
        <a:buChar char="•"/>
        <a:defRPr sz="3200">
          <a:solidFill>
            <a:srgbClr val="525C54"/>
          </a:solidFill>
          <a:latin typeface="Century Gothic" pitchFamily="34" charset="0"/>
          <a:ea typeface="+mn-ea"/>
          <a:cs typeface="+mn-cs"/>
        </a:defRPr>
      </a:lvl1pPr>
      <a:lvl2pPr marL="742950" indent="-285750" algn="l" rtl="0" eaLnBrk="0" fontAlgn="base" hangingPunct="0">
        <a:spcBef>
          <a:spcPct val="20000"/>
        </a:spcBef>
        <a:spcAft>
          <a:spcPct val="0"/>
        </a:spcAft>
        <a:buChar char="–"/>
        <a:defRPr sz="2800">
          <a:solidFill>
            <a:srgbClr val="525C54"/>
          </a:solidFill>
          <a:latin typeface="Century Gothic" pitchFamily="34" charset="0"/>
        </a:defRPr>
      </a:lvl2pPr>
      <a:lvl3pPr marL="1143000" indent="-228600" algn="l" rtl="0" eaLnBrk="0" fontAlgn="base" hangingPunct="0">
        <a:spcBef>
          <a:spcPct val="20000"/>
        </a:spcBef>
        <a:spcAft>
          <a:spcPct val="0"/>
        </a:spcAft>
        <a:buChar char="•"/>
        <a:defRPr sz="2400">
          <a:solidFill>
            <a:srgbClr val="525C54"/>
          </a:solidFill>
          <a:latin typeface="Century Gothic" pitchFamily="34" charset="0"/>
        </a:defRPr>
      </a:lvl3pPr>
      <a:lvl4pPr marL="1562100" indent="-228600" algn="l" rtl="0" eaLnBrk="0" fontAlgn="base" hangingPunct="0">
        <a:spcBef>
          <a:spcPct val="20000"/>
        </a:spcBef>
        <a:spcAft>
          <a:spcPct val="0"/>
        </a:spcAft>
        <a:buChar char="–"/>
        <a:defRPr sz="2000">
          <a:solidFill>
            <a:srgbClr val="525C54"/>
          </a:solidFill>
          <a:latin typeface="Century Gothic" pitchFamily="34" charset="0"/>
        </a:defRPr>
      </a:lvl4pPr>
      <a:lvl5pPr marL="1981200" indent="-228600" algn="l" rtl="0" eaLnBrk="0" fontAlgn="base" hangingPunct="0">
        <a:spcBef>
          <a:spcPct val="20000"/>
        </a:spcBef>
        <a:spcAft>
          <a:spcPct val="0"/>
        </a:spcAft>
        <a:buChar char="»"/>
        <a:defRPr sz="2000">
          <a:solidFill>
            <a:srgbClr val="525C54"/>
          </a:solidFill>
          <a:latin typeface="Century Gothic" pitchFamily="34" charset="0"/>
        </a:defRPr>
      </a:lvl5pPr>
      <a:lvl6pPr marL="2438400" indent="-228600" algn="l" rtl="0" fontAlgn="base">
        <a:spcBef>
          <a:spcPct val="20000"/>
        </a:spcBef>
        <a:spcAft>
          <a:spcPct val="0"/>
        </a:spcAft>
        <a:buChar char="»"/>
        <a:defRPr>
          <a:solidFill>
            <a:srgbClr val="525C54"/>
          </a:solidFill>
          <a:latin typeface="+mn-lt"/>
        </a:defRPr>
      </a:lvl6pPr>
      <a:lvl7pPr marL="2895600" indent="-228600" algn="l" rtl="0" fontAlgn="base">
        <a:spcBef>
          <a:spcPct val="20000"/>
        </a:spcBef>
        <a:spcAft>
          <a:spcPct val="0"/>
        </a:spcAft>
        <a:buChar char="»"/>
        <a:defRPr>
          <a:solidFill>
            <a:srgbClr val="525C54"/>
          </a:solidFill>
          <a:latin typeface="+mn-lt"/>
        </a:defRPr>
      </a:lvl7pPr>
      <a:lvl8pPr marL="3352800" indent="-228600" algn="l" rtl="0" fontAlgn="base">
        <a:spcBef>
          <a:spcPct val="20000"/>
        </a:spcBef>
        <a:spcAft>
          <a:spcPct val="0"/>
        </a:spcAft>
        <a:buChar char="»"/>
        <a:defRPr>
          <a:solidFill>
            <a:srgbClr val="525C54"/>
          </a:solidFill>
          <a:latin typeface="+mn-lt"/>
        </a:defRPr>
      </a:lvl8pPr>
      <a:lvl9pPr marL="3810000" indent="-228600" algn="l" rtl="0" fontAlgn="base">
        <a:spcBef>
          <a:spcPct val="20000"/>
        </a:spcBef>
        <a:spcAft>
          <a:spcPct val="0"/>
        </a:spcAft>
        <a:buChar char="»"/>
        <a:defRPr>
          <a:solidFill>
            <a:srgbClr val="525C54"/>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2"/>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9" name="Rectangle 3"/>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smtClean="0"/>
            </a:lvl1pPr>
          </a:lstStyle>
          <a:p>
            <a:pPr>
              <a:defRPr/>
            </a:pPr>
            <a:endParaRPr lang="en-US"/>
          </a:p>
        </p:txBody>
      </p:sp>
      <p:sp>
        <p:nvSpPr>
          <p:cNvPr id="3"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smtClean="0"/>
            </a:lvl1pPr>
          </a:lstStyle>
          <a:p>
            <a:pPr>
              <a:defRPr/>
            </a:pPr>
            <a:endParaRPr lang="en-US"/>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vl1pPr>
          </a:lstStyle>
          <a:p>
            <a:fld id="{B7D2AAF3-C22D-4781-818F-771559D9FCCA}" type="slidenum">
              <a:rPr lang="en-US" altLang="en-US"/>
              <a:pPr/>
              <a:t>‹#›</a:t>
            </a:fld>
            <a:endParaRPr lang="en-US" altLang="en-US"/>
          </a:p>
        </p:txBody>
      </p:sp>
      <p:sp>
        <p:nvSpPr>
          <p:cNvPr id="4" name="Rectangle 9"/>
          <p:cNvSpPr>
            <a:spLocks noChangeArrowheads="1"/>
          </p:cNvSpPr>
          <p:nvPr/>
        </p:nvSpPr>
        <p:spPr bwMode="auto">
          <a:xfrm rot="16200000">
            <a:off x="11237648" y="1295136"/>
            <a:ext cx="1011238" cy="364067"/>
          </a:xfrm>
          <a:prstGeom prst="rect">
            <a:avLst/>
          </a:prstGeom>
          <a:noFill/>
          <a:ln w="7">
            <a:noFill/>
            <a:miter lim="800000"/>
            <a:headEnd/>
            <a:tailEnd/>
          </a:ln>
          <a:effectLst/>
        </p:spPr>
        <p:txBody>
          <a:bodyPr/>
          <a:lstStyle/>
          <a:p>
            <a:pPr>
              <a:defRPr/>
            </a:pPr>
            <a:endParaRPr lang="en-GB" sz="1800"/>
          </a:p>
        </p:txBody>
      </p:sp>
    </p:spTree>
    <p:extLst>
      <p:ext uri="{BB962C8B-B14F-4D97-AF65-F5344CB8AC3E}">
        <p14:creationId xmlns:p14="http://schemas.microsoft.com/office/powerpoint/2010/main" val="2024946440"/>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3.jpe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hyperlink" Target="https://www.bbc.co.uk/news/uk-wales-south-east-wales-12761028" TargetMode="External"/><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hyperlink" Target="https://the-build.co/what-we-do/" TargetMode="External"/><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newscientist.com/article/mg19426021-100-top-10-ways-to-make-better-decisions/"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mindtools.com/aiplsat/how-to-make-decisions"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hbr.org/2022/03/how-to-make-great-decisions-quickly"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designcouncil.org.uk/our-work/skills-learning/the-double-diamond/"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mindtools.com/a8vkaxg/10-common-decision-making-mistakes"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ted.com/talks/adam_grant_the_surprising_habits_of_original_thinkers" TargetMode="External"/><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hyperlink" Target="https://www.mindtools.com/a8vkaxg/10-common-decision-making-mistakes"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ted.com/talks/tom_wujec_build_a_tower_build_a_team/transcript?language=en"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B33E9-8976-7FBD-99AF-730E78064831}"/>
              </a:ext>
            </a:extLst>
          </p:cNvPr>
          <p:cNvSpPr>
            <a:spLocks noGrp="1"/>
          </p:cNvSpPr>
          <p:nvPr>
            <p:ph type="ctrTitle"/>
          </p:nvPr>
        </p:nvSpPr>
        <p:spPr>
          <a:xfrm>
            <a:off x="471948" y="1262743"/>
            <a:ext cx="11248104" cy="4475448"/>
          </a:xfrm>
        </p:spPr>
        <p:txBody>
          <a:bodyPr>
            <a:noAutofit/>
          </a:bodyPr>
          <a:lstStyle/>
          <a:p>
            <a:br>
              <a:rPr lang="en-GB" sz="6600" b="1" dirty="0">
                <a:latin typeface="+mn-lt"/>
              </a:rPr>
            </a:br>
            <a:r>
              <a:rPr lang="en-GB" sz="6600" b="1" dirty="0">
                <a:latin typeface="+mn-lt"/>
              </a:rPr>
              <a:t>ADDA4015</a:t>
            </a:r>
            <a:br>
              <a:rPr lang="en-GB" sz="6600" b="1" dirty="0">
                <a:latin typeface="+mn-lt"/>
              </a:rPr>
            </a:br>
            <a:r>
              <a:rPr lang="en-GB" sz="6600" b="1" dirty="0">
                <a:latin typeface="+mn-lt"/>
              </a:rPr>
              <a:t> CONTEMPORARY CHALLENGES</a:t>
            </a:r>
            <a:br>
              <a:rPr lang="en-GB" sz="6600" b="1" dirty="0">
                <a:latin typeface="+mn-lt"/>
              </a:rPr>
            </a:br>
            <a:r>
              <a:rPr lang="en-GB" sz="6600" b="1" dirty="0">
                <a:latin typeface="+mn-lt"/>
              </a:rPr>
              <a:t> MAKING A DIFFERENCE</a:t>
            </a:r>
            <a:br>
              <a:rPr lang="en-GB" sz="6600" b="1" dirty="0">
                <a:latin typeface="+mn-lt"/>
              </a:rPr>
            </a:br>
            <a:br>
              <a:rPr lang="en-GB" sz="6600" b="1" dirty="0">
                <a:latin typeface="+mn-lt"/>
              </a:rPr>
            </a:br>
            <a:r>
              <a:rPr lang="en-GB" sz="4000" i="1" dirty="0">
                <a:latin typeface="+mn-lt"/>
              </a:rPr>
              <a:t>Week 5 – 29.02.24</a:t>
            </a:r>
          </a:p>
        </p:txBody>
      </p:sp>
    </p:spTree>
    <p:extLst>
      <p:ext uri="{BB962C8B-B14F-4D97-AF65-F5344CB8AC3E}">
        <p14:creationId xmlns:p14="http://schemas.microsoft.com/office/powerpoint/2010/main" val="1822612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dirty="0"/>
              <a:t>Module Learning Outcomes </a:t>
            </a:r>
            <a:r>
              <a:rPr lang="en-GB" sz="2800" dirty="0"/>
              <a:t>(from module syllabus)</a:t>
            </a:r>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p:txBody>
          <a:bodyPr>
            <a:normAutofit/>
          </a:bodyPr>
          <a:lstStyle/>
          <a:p>
            <a:pPr marL="514350" indent="-514350">
              <a:buFont typeface="+mj-lt"/>
              <a:buAutoNum type="arabicPeriod"/>
            </a:pPr>
            <a:r>
              <a:rPr lang="en-GB" sz="2600" dirty="0">
                <a:solidFill>
                  <a:schemeClr val="bg2">
                    <a:lumMod val="90000"/>
                  </a:schemeClr>
                </a:solidFill>
              </a:rPr>
              <a:t>Identify and evaluate historical and contemporary issues and their impact on today's global society (Coursework Assignment – DJ)</a:t>
            </a:r>
          </a:p>
          <a:p>
            <a:pPr marL="514350" indent="-514350">
              <a:buFont typeface="+mj-lt"/>
              <a:buAutoNum type="arabicPeriod"/>
            </a:pPr>
            <a:r>
              <a:rPr lang="en-GB" sz="2600" dirty="0"/>
              <a:t>Apply appropriate collaborative working practices to manage conflict and support effective decision making.</a:t>
            </a:r>
          </a:p>
          <a:p>
            <a:pPr marL="514350" indent="-514350">
              <a:buFont typeface="+mj-lt"/>
              <a:buAutoNum type="arabicPeriod"/>
            </a:pPr>
            <a:r>
              <a:rPr lang="en-GB" sz="2600" dirty="0"/>
              <a:t>Implement Design Thinking techniques to investigate problems to generate and evaluate solutions.</a:t>
            </a:r>
          </a:p>
          <a:p>
            <a:pPr marL="0" indent="0">
              <a:buNone/>
            </a:pPr>
            <a:endParaRPr lang="en-GB" sz="2600" dirty="0"/>
          </a:p>
        </p:txBody>
      </p:sp>
    </p:spTree>
    <p:extLst>
      <p:ext uri="{BB962C8B-B14F-4D97-AF65-F5344CB8AC3E}">
        <p14:creationId xmlns:p14="http://schemas.microsoft.com/office/powerpoint/2010/main" val="1254347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dirty="0"/>
              <a:t>Design Explained</a:t>
            </a:r>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p:txBody>
          <a:bodyPr>
            <a:normAutofit/>
          </a:bodyPr>
          <a:lstStyle/>
          <a:p>
            <a:pPr marL="0" indent="0">
              <a:buNone/>
            </a:pPr>
            <a:endParaRPr lang="en-GB" dirty="0"/>
          </a:p>
        </p:txBody>
      </p:sp>
    </p:spTree>
    <p:extLst>
      <p:ext uri="{BB962C8B-B14F-4D97-AF65-F5344CB8AC3E}">
        <p14:creationId xmlns:p14="http://schemas.microsoft.com/office/powerpoint/2010/main" val="503392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 name="Rectangle 4"/>
          <p:cNvSpPr>
            <a:spLocks noChangeArrowheads="1"/>
          </p:cNvSpPr>
          <p:nvPr/>
        </p:nvSpPr>
        <p:spPr bwMode="auto">
          <a:xfrm>
            <a:off x="0" y="0"/>
            <a:ext cx="12192000" cy="6858000"/>
          </a:xfrm>
          <a:prstGeom prst="rect">
            <a:avLst/>
          </a:prstGeom>
          <a:solidFill>
            <a:srgbClr val="FF9B07"/>
          </a:solidFill>
          <a:ln w="9525">
            <a:noFill/>
            <a:miter lim="800000"/>
            <a:headEnd/>
            <a:tailEnd/>
          </a:ln>
        </p:spPr>
        <p:txBody>
          <a:bodyPr wrap="none" anchor="ctr"/>
          <a:lstStyle/>
          <a:p>
            <a:pPr fontAlgn="base">
              <a:spcBef>
                <a:spcPct val="0"/>
              </a:spcBef>
              <a:spcAft>
                <a:spcPct val="0"/>
              </a:spcAft>
            </a:pPr>
            <a:endParaRPr lang="en-US" b="1" u="sng">
              <a:solidFill>
                <a:srgbClr val="000000"/>
              </a:solidFill>
              <a:latin typeface="Century Gothic" pitchFamily="34" charset="0"/>
            </a:endParaRPr>
          </a:p>
        </p:txBody>
      </p:sp>
      <p:sp>
        <p:nvSpPr>
          <p:cNvPr id="16388" name="Line 6"/>
          <p:cNvSpPr>
            <a:spLocks noChangeShapeType="1"/>
          </p:cNvSpPr>
          <p:nvPr/>
        </p:nvSpPr>
        <p:spPr bwMode="auto">
          <a:xfrm rot="16200000">
            <a:off x="3901843" y="3522042"/>
            <a:ext cx="4073637" cy="0"/>
          </a:xfrm>
          <a:prstGeom prst="line">
            <a:avLst/>
          </a:prstGeom>
          <a:noFill/>
          <a:ln w="9525">
            <a:solidFill>
              <a:srgbClr val="000000"/>
            </a:solidFill>
            <a:round/>
            <a:headEnd type="triangle" w="med" len="med"/>
            <a:tailEnd type="triangle" w="med" len="med"/>
          </a:ln>
        </p:spPr>
        <p:txBody>
          <a:bodyPr/>
          <a:lstStyle/>
          <a:p>
            <a:pPr fontAlgn="base">
              <a:spcBef>
                <a:spcPct val="0"/>
              </a:spcBef>
              <a:spcAft>
                <a:spcPct val="0"/>
              </a:spcAft>
            </a:pPr>
            <a:endParaRPr lang="en-US" b="1" u="sng">
              <a:solidFill>
                <a:srgbClr val="000000"/>
              </a:solidFill>
              <a:latin typeface="Century Gothic" pitchFamily="34" charset="0"/>
            </a:endParaRPr>
          </a:p>
        </p:txBody>
      </p:sp>
      <p:sp>
        <p:nvSpPr>
          <p:cNvPr id="16389" name="Line 7"/>
          <p:cNvSpPr>
            <a:spLocks noChangeShapeType="1"/>
          </p:cNvSpPr>
          <p:nvPr/>
        </p:nvSpPr>
        <p:spPr bwMode="auto">
          <a:xfrm>
            <a:off x="3966710" y="3493102"/>
            <a:ext cx="4073637" cy="0"/>
          </a:xfrm>
          <a:prstGeom prst="line">
            <a:avLst/>
          </a:prstGeom>
          <a:noFill/>
          <a:ln w="9525">
            <a:solidFill>
              <a:srgbClr val="000000"/>
            </a:solidFill>
            <a:round/>
            <a:headEnd type="triangle" w="med" len="med"/>
            <a:tailEnd type="triangle" w="med" len="med"/>
          </a:ln>
        </p:spPr>
        <p:txBody>
          <a:bodyPr/>
          <a:lstStyle/>
          <a:p>
            <a:pPr fontAlgn="base">
              <a:spcBef>
                <a:spcPct val="0"/>
              </a:spcBef>
              <a:spcAft>
                <a:spcPct val="0"/>
              </a:spcAft>
            </a:pPr>
            <a:endParaRPr lang="en-US" b="1" u="sng">
              <a:solidFill>
                <a:srgbClr val="000000"/>
              </a:solidFill>
              <a:latin typeface="Century Gothic" pitchFamily="34" charset="0"/>
            </a:endParaRPr>
          </a:p>
        </p:txBody>
      </p:sp>
      <p:sp>
        <p:nvSpPr>
          <p:cNvPr id="31" name="Oval 9"/>
          <p:cNvSpPr>
            <a:spLocks noChangeArrowheads="1"/>
          </p:cNvSpPr>
          <p:nvPr/>
        </p:nvSpPr>
        <p:spPr bwMode="auto">
          <a:xfrm>
            <a:off x="6023992" y="3645024"/>
            <a:ext cx="2088232" cy="1271390"/>
          </a:xfrm>
          <a:prstGeom prst="ellipse">
            <a:avLst/>
          </a:prstGeom>
          <a:solidFill>
            <a:srgbClr val="C00000"/>
          </a:solidFill>
          <a:ln w="12700">
            <a:noFill/>
            <a:round/>
            <a:headEnd/>
            <a:tailEnd/>
          </a:ln>
        </p:spPr>
        <p:txBody>
          <a:bodyPr lIns="85029" tIns="42516" rIns="85029" bIns="42516"/>
          <a:lstStyle/>
          <a:p>
            <a:pPr algn="ctr" fontAlgn="base">
              <a:spcBef>
                <a:spcPct val="0"/>
              </a:spcBef>
              <a:spcAft>
                <a:spcPct val="0"/>
              </a:spcAft>
            </a:pPr>
            <a:endParaRPr lang="en-GB" sz="1600" b="1" dirty="0">
              <a:solidFill>
                <a:srgbClr val="FFFFFF"/>
              </a:solidFill>
              <a:latin typeface="Century Gothic" pitchFamily="34" charset="0"/>
            </a:endParaRPr>
          </a:p>
          <a:p>
            <a:pPr algn="ctr" fontAlgn="base">
              <a:lnSpc>
                <a:spcPct val="70000"/>
              </a:lnSpc>
              <a:spcBef>
                <a:spcPct val="0"/>
              </a:spcBef>
              <a:spcAft>
                <a:spcPct val="0"/>
              </a:spcAft>
            </a:pPr>
            <a:r>
              <a:rPr lang="en-GB" sz="1600" b="1" dirty="0">
                <a:solidFill>
                  <a:srgbClr val="FFFFFF"/>
                </a:solidFill>
                <a:latin typeface="Century Gothic" pitchFamily="34" charset="0"/>
              </a:rPr>
              <a:t>Art</a:t>
            </a:r>
          </a:p>
          <a:p>
            <a:pPr algn="ctr" fontAlgn="base">
              <a:spcBef>
                <a:spcPct val="0"/>
              </a:spcBef>
              <a:spcAft>
                <a:spcPct val="0"/>
              </a:spcAft>
            </a:pPr>
            <a:r>
              <a:rPr lang="en-GB" sz="1600" i="1" dirty="0">
                <a:solidFill>
                  <a:srgbClr val="FFFFFF"/>
                </a:solidFill>
                <a:latin typeface="Century Gothic" pitchFamily="34" charset="0"/>
              </a:rPr>
              <a:t>form</a:t>
            </a:r>
            <a:endParaRPr lang="en-US" sz="1400" i="1" dirty="0">
              <a:solidFill>
                <a:srgbClr val="FFFFFF"/>
              </a:solidFill>
              <a:latin typeface="Century Gothic" pitchFamily="34" charset="0"/>
            </a:endParaRPr>
          </a:p>
        </p:txBody>
      </p:sp>
      <p:sp>
        <p:nvSpPr>
          <p:cNvPr id="33" name="Text Box 11"/>
          <p:cNvSpPr txBox="1">
            <a:spLocks noChangeArrowheads="1"/>
          </p:cNvSpPr>
          <p:nvPr/>
        </p:nvSpPr>
        <p:spPr bwMode="auto">
          <a:xfrm>
            <a:off x="4439739" y="3852364"/>
            <a:ext cx="1323282" cy="1009926"/>
          </a:xfrm>
          <a:prstGeom prst="rect">
            <a:avLst/>
          </a:prstGeom>
          <a:noFill/>
          <a:ln w="9525">
            <a:noFill/>
            <a:miter lim="800000"/>
            <a:headEnd/>
            <a:tailEnd/>
          </a:ln>
        </p:spPr>
        <p:txBody>
          <a:bodyPr lIns="85029" tIns="42516" rIns="85029" bIns="42516"/>
          <a:lstStyle/>
          <a:p>
            <a:pPr algn="ctr" eaLnBrk="0" fontAlgn="base" hangingPunct="0">
              <a:spcBef>
                <a:spcPct val="0"/>
              </a:spcBef>
              <a:spcAft>
                <a:spcPct val="0"/>
              </a:spcAft>
              <a:defRPr/>
            </a:pPr>
            <a:r>
              <a:rPr lang="en-US" sz="1400" dirty="0">
                <a:solidFill>
                  <a:srgbClr val="000000"/>
                </a:solidFill>
                <a:latin typeface="Century Gothic"/>
              </a:rPr>
              <a:t>Non</a:t>
            </a:r>
          </a:p>
          <a:p>
            <a:pPr algn="ctr" eaLnBrk="0" fontAlgn="base" hangingPunct="0">
              <a:spcBef>
                <a:spcPct val="0"/>
              </a:spcBef>
              <a:spcAft>
                <a:spcPct val="0"/>
              </a:spcAft>
              <a:defRPr/>
            </a:pPr>
            <a:r>
              <a:rPr lang="en-US" sz="1400" dirty="0">
                <a:solidFill>
                  <a:srgbClr val="000000"/>
                </a:solidFill>
                <a:latin typeface="Century Gothic"/>
              </a:rPr>
              <a:t>Design</a:t>
            </a:r>
          </a:p>
          <a:p>
            <a:pPr algn="ctr" eaLnBrk="0" fontAlgn="base" hangingPunct="0">
              <a:spcBef>
                <a:spcPct val="0"/>
              </a:spcBef>
              <a:spcAft>
                <a:spcPct val="0"/>
              </a:spcAft>
              <a:defRPr/>
            </a:pPr>
            <a:r>
              <a:rPr lang="en-US" sz="1400" dirty="0">
                <a:solidFill>
                  <a:srgbClr val="000000"/>
                </a:solidFill>
                <a:latin typeface="Century Gothic"/>
              </a:rPr>
              <a:t>Area</a:t>
            </a:r>
          </a:p>
          <a:p>
            <a:pPr eaLnBrk="0" fontAlgn="base" hangingPunct="0">
              <a:spcBef>
                <a:spcPct val="0"/>
              </a:spcBef>
              <a:spcAft>
                <a:spcPct val="0"/>
              </a:spcAft>
              <a:defRPr/>
            </a:pPr>
            <a:endParaRPr lang="en-US" sz="1200" dirty="0">
              <a:solidFill>
                <a:srgbClr val="000000"/>
              </a:solidFill>
              <a:latin typeface="Century Gothic"/>
            </a:endParaRPr>
          </a:p>
        </p:txBody>
      </p:sp>
      <p:sp>
        <p:nvSpPr>
          <p:cNvPr id="34" name="Text Box 12"/>
          <p:cNvSpPr txBox="1">
            <a:spLocks noChangeArrowheads="1"/>
          </p:cNvSpPr>
          <p:nvPr/>
        </p:nvSpPr>
        <p:spPr bwMode="auto">
          <a:xfrm>
            <a:off x="5198182" y="5648676"/>
            <a:ext cx="1494930" cy="660644"/>
          </a:xfrm>
          <a:prstGeom prst="rect">
            <a:avLst/>
          </a:prstGeom>
          <a:noFill/>
          <a:ln w="9525">
            <a:noFill/>
            <a:miter lim="800000"/>
            <a:headEnd/>
            <a:tailEnd/>
          </a:ln>
        </p:spPr>
        <p:txBody>
          <a:bodyPr lIns="85029" tIns="42516" rIns="85029" bIns="42516"/>
          <a:lstStyle/>
          <a:p>
            <a:pPr algn="ctr" eaLnBrk="0" fontAlgn="base" hangingPunct="0">
              <a:spcBef>
                <a:spcPct val="0"/>
              </a:spcBef>
              <a:spcAft>
                <a:spcPct val="0"/>
              </a:spcAft>
              <a:defRPr/>
            </a:pPr>
            <a:r>
              <a:rPr lang="en-US" sz="1200" dirty="0">
                <a:solidFill>
                  <a:srgbClr val="000000"/>
                </a:solidFill>
                <a:latin typeface="Century Gothic"/>
              </a:rPr>
              <a:t>Form indifferent to functionality</a:t>
            </a:r>
          </a:p>
          <a:p>
            <a:pPr eaLnBrk="0" fontAlgn="base" hangingPunct="0">
              <a:spcBef>
                <a:spcPct val="0"/>
              </a:spcBef>
              <a:spcAft>
                <a:spcPct val="0"/>
              </a:spcAft>
              <a:defRPr/>
            </a:pPr>
            <a:endParaRPr lang="en-US" sz="1000" dirty="0">
              <a:solidFill>
                <a:srgbClr val="000000"/>
              </a:solidFill>
              <a:latin typeface="Century Gothic"/>
            </a:endParaRPr>
          </a:p>
        </p:txBody>
      </p:sp>
      <p:sp>
        <p:nvSpPr>
          <p:cNvPr id="35" name="Text Box 13"/>
          <p:cNvSpPr txBox="1">
            <a:spLocks noChangeArrowheads="1"/>
          </p:cNvSpPr>
          <p:nvPr/>
        </p:nvSpPr>
        <p:spPr bwMode="auto">
          <a:xfrm>
            <a:off x="5194191" y="764704"/>
            <a:ext cx="1492935" cy="604758"/>
          </a:xfrm>
          <a:prstGeom prst="rect">
            <a:avLst/>
          </a:prstGeom>
          <a:noFill/>
          <a:ln w="9525">
            <a:noFill/>
            <a:miter lim="800000"/>
            <a:headEnd/>
            <a:tailEnd/>
          </a:ln>
        </p:spPr>
        <p:txBody>
          <a:bodyPr lIns="85029" tIns="42516" rIns="85029" bIns="42516"/>
          <a:lstStyle/>
          <a:p>
            <a:pPr algn="ctr" eaLnBrk="0" fontAlgn="base" hangingPunct="0">
              <a:spcBef>
                <a:spcPct val="0"/>
              </a:spcBef>
              <a:spcAft>
                <a:spcPct val="0"/>
              </a:spcAft>
              <a:defRPr/>
            </a:pPr>
            <a:r>
              <a:rPr lang="en-US" sz="1200" dirty="0">
                <a:solidFill>
                  <a:srgbClr val="000000"/>
                </a:solidFill>
                <a:latin typeface="Century Gothic"/>
              </a:rPr>
              <a:t>Form dominated by function</a:t>
            </a:r>
          </a:p>
          <a:p>
            <a:pPr eaLnBrk="0" fontAlgn="base" hangingPunct="0">
              <a:spcBef>
                <a:spcPct val="0"/>
              </a:spcBef>
              <a:spcAft>
                <a:spcPct val="0"/>
              </a:spcAft>
              <a:defRPr/>
            </a:pPr>
            <a:endParaRPr lang="en-US" sz="1000" dirty="0">
              <a:solidFill>
                <a:srgbClr val="000000"/>
              </a:solidFill>
              <a:latin typeface="Century Gothic"/>
            </a:endParaRPr>
          </a:p>
        </p:txBody>
      </p:sp>
      <p:sp>
        <p:nvSpPr>
          <p:cNvPr id="36" name="Text Box 14"/>
          <p:cNvSpPr txBox="1">
            <a:spLocks noChangeArrowheads="1"/>
          </p:cNvSpPr>
          <p:nvPr/>
        </p:nvSpPr>
        <p:spPr bwMode="auto">
          <a:xfrm>
            <a:off x="1631505" y="3148260"/>
            <a:ext cx="2431009" cy="1072828"/>
          </a:xfrm>
          <a:prstGeom prst="rect">
            <a:avLst/>
          </a:prstGeom>
          <a:noFill/>
          <a:ln w="9525">
            <a:noFill/>
            <a:miter lim="800000"/>
            <a:headEnd/>
            <a:tailEnd/>
          </a:ln>
        </p:spPr>
        <p:txBody>
          <a:bodyPr lIns="85029" tIns="42516" rIns="85029" bIns="42516"/>
          <a:lstStyle/>
          <a:p>
            <a:pPr algn="ctr" eaLnBrk="0" fontAlgn="base" hangingPunct="0">
              <a:spcBef>
                <a:spcPct val="0"/>
              </a:spcBef>
              <a:spcAft>
                <a:spcPct val="0"/>
              </a:spcAft>
              <a:defRPr/>
            </a:pPr>
            <a:r>
              <a:rPr lang="en-US" sz="1200" dirty="0">
                <a:solidFill>
                  <a:srgbClr val="000000"/>
                </a:solidFill>
                <a:latin typeface="Century Gothic"/>
              </a:rPr>
              <a:t>Form indifferent to 'Emotional and Symbolic’ aspects</a:t>
            </a:r>
          </a:p>
          <a:p>
            <a:pPr eaLnBrk="0" fontAlgn="base" hangingPunct="0">
              <a:spcBef>
                <a:spcPct val="0"/>
              </a:spcBef>
              <a:spcAft>
                <a:spcPct val="0"/>
              </a:spcAft>
              <a:defRPr/>
            </a:pPr>
            <a:endParaRPr lang="en-US" sz="1000" dirty="0">
              <a:solidFill>
                <a:srgbClr val="000000"/>
              </a:solidFill>
              <a:latin typeface="Century Gothic"/>
            </a:endParaRPr>
          </a:p>
        </p:txBody>
      </p:sp>
      <p:sp>
        <p:nvSpPr>
          <p:cNvPr id="37" name="Text Box 15"/>
          <p:cNvSpPr txBox="1">
            <a:spLocks noChangeArrowheads="1"/>
          </p:cNvSpPr>
          <p:nvPr/>
        </p:nvSpPr>
        <p:spPr bwMode="auto">
          <a:xfrm>
            <a:off x="8008412" y="3140969"/>
            <a:ext cx="2518828" cy="1140689"/>
          </a:xfrm>
          <a:prstGeom prst="rect">
            <a:avLst/>
          </a:prstGeom>
          <a:noFill/>
          <a:ln w="9525">
            <a:noFill/>
            <a:miter lim="800000"/>
            <a:headEnd/>
            <a:tailEnd/>
          </a:ln>
        </p:spPr>
        <p:txBody>
          <a:bodyPr lIns="85029" tIns="42516" rIns="85029" bIns="42516"/>
          <a:lstStyle/>
          <a:p>
            <a:pPr algn="ctr" eaLnBrk="0" fontAlgn="base" hangingPunct="0">
              <a:spcBef>
                <a:spcPct val="0"/>
              </a:spcBef>
              <a:spcAft>
                <a:spcPct val="0"/>
              </a:spcAft>
              <a:defRPr/>
            </a:pPr>
            <a:r>
              <a:rPr lang="en-US" sz="1200" dirty="0">
                <a:solidFill>
                  <a:srgbClr val="000000"/>
                </a:solidFill>
                <a:latin typeface="Century Gothic"/>
              </a:rPr>
              <a:t>Form dominated by ‘Emotional and Symbolic’ aspects</a:t>
            </a:r>
          </a:p>
          <a:p>
            <a:pPr eaLnBrk="0" fontAlgn="base" hangingPunct="0">
              <a:spcBef>
                <a:spcPct val="0"/>
              </a:spcBef>
              <a:spcAft>
                <a:spcPct val="0"/>
              </a:spcAft>
              <a:defRPr/>
            </a:pPr>
            <a:endParaRPr lang="en-US" sz="1000" dirty="0">
              <a:solidFill>
                <a:srgbClr val="000000"/>
              </a:solidFill>
              <a:latin typeface="Century Gothic"/>
            </a:endParaRPr>
          </a:p>
        </p:txBody>
      </p:sp>
      <p:sp>
        <p:nvSpPr>
          <p:cNvPr id="18" name="Oval 6"/>
          <p:cNvSpPr>
            <a:spLocks noChangeArrowheads="1"/>
          </p:cNvSpPr>
          <p:nvPr/>
        </p:nvSpPr>
        <p:spPr bwMode="auto">
          <a:xfrm>
            <a:off x="3791744" y="1916832"/>
            <a:ext cx="2097534" cy="1324422"/>
          </a:xfrm>
          <a:prstGeom prst="ellipse">
            <a:avLst/>
          </a:prstGeom>
          <a:solidFill>
            <a:schemeClr val="accent2"/>
          </a:solidFill>
          <a:ln w="9525">
            <a:noFill/>
            <a:round/>
            <a:headEnd/>
            <a:tailEnd/>
          </a:ln>
        </p:spPr>
        <p:txBody>
          <a:bodyPr wrap="none" anchor="ctr"/>
          <a:lstStyle/>
          <a:p>
            <a:pPr algn="ctr" fontAlgn="base">
              <a:spcBef>
                <a:spcPct val="0"/>
              </a:spcBef>
              <a:spcAft>
                <a:spcPct val="0"/>
              </a:spcAft>
            </a:pPr>
            <a:r>
              <a:rPr lang="en-GB" sz="1600" b="1" dirty="0">
                <a:solidFill>
                  <a:srgbClr val="FFFFFF"/>
                </a:solidFill>
                <a:latin typeface="Century Gothic" pitchFamily="34" charset="0"/>
              </a:rPr>
              <a:t>Engineering</a:t>
            </a:r>
          </a:p>
          <a:p>
            <a:pPr algn="ctr" fontAlgn="base">
              <a:spcBef>
                <a:spcPct val="0"/>
              </a:spcBef>
              <a:spcAft>
                <a:spcPct val="0"/>
              </a:spcAft>
            </a:pPr>
            <a:r>
              <a:rPr lang="en-GB" sz="1600" i="1" dirty="0">
                <a:solidFill>
                  <a:srgbClr val="FFFFFF"/>
                </a:solidFill>
                <a:latin typeface="Century Gothic" pitchFamily="34" charset="0"/>
              </a:rPr>
              <a:t>function</a:t>
            </a:r>
            <a:endParaRPr lang="en-US" sz="1400" i="1" dirty="0">
              <a:solidFill>
                <a:srgbClr val="FFFFFF"/>
              </a:solidFill>
              <a:latin typeface="Century Gothic" pitchFamily="34" charset="0"/>
            </a:endParaRPr>
          </a:p>
        </p:txBody>
      </p:sp>
      <p:sp>
        <p:nvSpPr>
          <p:cNvPr id="19" name="Oval 9"/>
          <p:cNvSpPr>
            <a:spLocks noChangeAspect="1" noChangeArrowheads="1"/>
          </p:cNvSpPr>
          <p:nvPr/>
        </p:nvSpPr>
        <p:spPr bwMode="auto">
          <a:xfrm>
            <a:off x="5519937" y="2276872"/>
            <a:ext cx="2339975" cy="1512168"/>
          </a:xfrm>
          <a:prstGeom prst="ellipse">
            <a:avLst/>
          </a:prstGeom>
          <a:solidFill>
            <a:srgbClr val="7030A0"/>
          </a:solidFill>
          <a:ln w="9525">
            <a:noFill/>
            <a:round/>
            <a:headEnd/>
            <a:tailEnd/>
          </a:ln>
        </p:spPr>
        <p:txBody>
          <a:bodyPr wrap="none" anchor="ctr"/>
          <a:lstStyle/>
          <a:p>
            <a:pPr algn="ctr" fontAlgn="base">
              <a:spcBef>
                <a:spcPct val="0"/>
              </a:spcBef>
              <a:spcAft>
                <a:spcPct val="0"/>
              </a:spcAft>
            </a:pPr>
            <a:r>
              <a:rPr lang="en-GB" sz="1600" b="1" dirty="0">
                <a:solidFill>
                  <a:srgbClr val="FFFFFF"/>
                </a:solidFill>
                <a:latin typeface="Century Gothic" pitchFamily="34" charset="0"/>
              </a:rPr>
              <a:t>Design</a:t>
            </a:r>
          </a:p>
          <a:p>
            <a:pPr algn="ctr" fontAlgn="base">
              <a:spcBef>
                <a:spcPct val="0"/>
              </a:spcBef>
              <a:spcAft>
                <a:spcPct val="0"/>
              </a:spcAft>
            </a:pPr>
            <a:r>
              <a:rPr lang="en-GB" sz="1600" i="1" dirty="0">
                <a:solidFill>
                  <a:srgbClr val="FFFFFF"/>
                </a:solidFill>
                <a:latin typeface="Century Gothic" pitchFamily="34" charset="0"/>
              </a:rPr>
              <a:t>form &amp; function</a:t>
            </a:r>
            <a:endParaRPr lang="en-US" sz="1400" i="1" dirty="0">
              <a:solidFill>
                <a:srgbClr val="FFFFFF"/>
              </a:solidFill>
              <a:latin typeface="Century Gothic"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10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dissolve">
                                      <p:cBhvr>
                                        <p:cTn id="17"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18"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dirty="0"/>
              <a:t>Where will you be in 20 years?</a:t>
            </a:r>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p:txBody>
          <a:bodyPr>
            <a:normAutofit/>
          </a:bodyPr>
          <a:lstStyle/>
          <a:p>
            <a:pPr marL="0" indent="0">
              <a:buNone/>
            </a:pPr>
            <a:endParaRPr lang="en-GB" dirty="0"/>
          </a:p>
        </p:txBody>
      </p:sp>
    </p:spTree>
    <p:extLst>
      <p:ext uri="{BB962C8B-B14F-4D97-AF65-F5344CB8AC3E}">
        <p14:creationId xmlns:p14="http://schemas.microsoft.com/office/powerpoint/2010/main" val="1760459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8" descr="IMG_1844.JPG"/>
          <p:cNvPicPr>
            <a:picLocks noChangeAspect="1"/>
          </p:cNvPicPr>
          <p:nvPr/>
        </p:nvPicPr>
        <p:blipFill>
          <a:blip r:embed="rId3" cstate="print">
            <a:lum bright="32000" contrast="36000"/>
          </a:blip>
          <a:srcRect/>
          <a:stretch>
            <a:fillRect/>
          </a:stretch>
        </p:blipFill>
        <p:spPr bwMode="auto">
          <a:xfrm>
            <a:off x="6264275" y="721271"/>
            <a:ext cx="2952750" cy="2214562"/>
          </a:xfrm>
          <a:prstGeom prst="rect">
            <a:avLst/>
          </a:prstGeom>
          <a:noFill/>
          <a:ln w="9525">
            <a:noFill/>
            <a:miter lim="800000"/>
            <a:headEnd/>
            <a:tailEnd/>
          </a:ln>
        </p:spPr>
      </p:pic>
      <p:pic>
        <p:nvPicPr>
          <p:cNvPr id="25606" name="Picture 9" descr="IMG_1845.JPG"/>
          <p:cNvPicPr>
            <a:picLocks noChangeAspect="1"/>
          </p:cNvPicPr>
          <p:nvPr/>
        </p:nvPicPr>
        <p:blipFill>
          <a:blip r:embed="rId4" cstate="print">
            <a:lum bright="16000" contrast="46000"/>
          </a:blip>
          <a:srcRect/>
          <a:stretch>
            <a:fillRect/>
          </a:stretch>
        </p:blipFill>
        <p:spPr bwMode="auto">
          <a:xfrm>
            <a:off x="6264275" y="3078709"/>
            <a:ext cx="2952750" cy="2214563"/>
          </a:xfrm>
          <a:prstGeom prst="rect">
            <a:avLst/>
          </a:prstGeom>
          <a:noFill/>
          <a:ln w="9525">
            <a:noFill/>
            <a:miter lim="800000"/>
            <a:headEnd/>
            <a:tailEnd/>
          </a:ln>
        </p:spPr>
      </p:pic>
      <p:pic>
        <p:nvPicPr>
          <p:cNvPr id="25607" name="Picture 10" descr="IMG_1842.JPG"/>
          <p:cNvPicPr>
            <a:picLocks noChangeAspect="1"/>
          </p:cNvPicPr>
          <p:nvPr/>
        </p:nvPicPr>
        <p:blipFill>
          <a:blip r:embed="rId5" cstate="print">
            <a:lum bright="32000" contrast="16000"/>
          </a:blip>
          <a:srcRect l="1070" t="481" r="2995"/>
          <a:stretch>
            <a:fillRect/>
          </a:stretch>
        </p:blipFill>
        <p:spPr bwMode="auto">
          <a:xfrm>
            <a:off x="2809876" y="721272"/>
            <a:ext cx="3311525" cy="4579937"/>
          </a:xfrm>
          <a:prstGeom prst="rect">
            <a:avLst/>
          </a:prstGeom>
          <a:noFill/>
          <a:ln w="9525">
            <a:noFill/>
            <a:miter lim="800000"/>
            <a:headEnd/>
            <a:tailEnd/>
          </a:ln>
        </p:spPr>
      </p:pic>
      <p:sp>
        <p:nvSpPr>
          <p:cNvPr id="8" name="Text Box 4"/>
          <p:cNvSpPr txBox="1">
            <a:spLocks noChangeArrowheads="1"/>
          </p:cNvSpPr>
          <p:nvPr/>
        </p:nvSpPr>
        <p:spPr bwMode="auto">
          <a:xfrm>
            <a:off x="7825334" y="5256829"/>
            <a:ext cx="1391691" cy="707886"/>
          </a:xfrm>
          <a:prstGeom prst="rect">
            <a:avLst/>
          </a:prstGeom>
          <a:noFill/>
          <a:ln w="9525">
            <a:noFill/>
            <a:miter lim="800000"/>
            <a:headEnd/>
            <a:tailEnd/>
          </a:ln>
        </p:spPr>
        <p:txBody>
          <a:bodyPr wrap="square">
            <a:spAutoFit/>
          </a:bodyPr>
          <a:lstStyle/>
          <a:p>
            <a:pPr fontAlgn="base">
              <a:spcBef>
                <a:spcPct val="0"/>
              </a:spcBef>
              <a:spcAft>
                <a:spcPct val="0"/>
              </a:spcAft>
            </a:pPr>
            <a:endParaRPr lang="en-GB" sz="1000" dirty="0">
              <a:solidFill>
                <a:srgbClr val="FFFFFF"/>
              </a:solidFill>
              <a:latin typeface="Century Gothic" pitchFamily="34" charset="0"/>
            </a:endParaRPr>
          </a:p>
          <a:p>
            <a:pPr fontAlgn="base">
              <a:spcBef>
                <a:spcPct val="0"/>
              </a:spcBef>
              <a:spcAft>
                <a:spcPct val="0"/>
              </a:spcAft>
            </a:pPr>
            <a:r>
              <a:rPr lang="en-GB" sz="1000" dirty="0">
                <a:solidFill>
                  <a:srgbClr val="FFFFFF"/>
                </a:solidFill>
                <a:latin typeface="Century Gothic" pitchFamily="34" charset="0"/>
              </a:rPr>
              <a:t>© Luke Khan/SMU</a:t>
            </a:r>
          </a:p>
          <a:p>
            <a:pPr fontAlgn="base">
              <a:spcBef>
                <a:spcPct val="0"/>
              </a:spcBef>
              <a:spcAft>
                <a:spcPct val="0"/>
              </a:spcAft>
            </a:pPr>
            <a:endParaRPr lang="en-GB" sz="1000" dirty="0">
              <a:solidFill>
                <a:srgbClr val="FFFFFF"/>
              </a:solidFill>
              <a:latin typeface="Century Gothic" pitchFamily="34" charset="0"/>
            </a:endParaRPr>
          </a:p>
          <a:p>
            <a:pPr fontAlgn="base">
              <a:spcBef>
                <a:spcPct val="0"/>
              </a:spcBef>
              <a:spcAft>
                <a:spcPct val="0"/>
              </a:spcAft>
            </a:pPr>
            <a:endParaRPr lang="en-GB" sz="1000" dirty="0">
              <a:solidFill>
                <a:srgbClr val="FFFFFF"/>
              </a:solidFill>
              <a:latin typeface="Century Gothic" pitchFamily="34" charset="0"/>
            </a:endParaRPr>
          </a:p>
        </p:txBody>
      </p:sp>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descr="Bee One Side warren prop m&amp;s copy.jpg"/>
          <p:cNvPicPr>
            <a:picLocks noChangeAspect="1"/>
          </p:cNvPicPr>
          <p:nvPr/>
        </p:nvPicPr>
        <p:blipFill>
          <a:blip r:embed="rId3" cstate="print"/>
          <a:srcRect l="6538" t="11882" b="17822"/>
          <a:stretch>
            <a:fillRect/>
          </a:stretch>
        </p:blipFill>
        <p:spPr bwMode="auto">
          <a:xfrm>
            <a:off x="2700338" y="836712"/>
            <a:ext cx="6538912" cy="2706688"/>
          </a:xfrm>
          <a:prstGeom prst="rect">
            <a:avLst/>
          </a:prstGeom>
          <a:noFill/>
          <a:ln w="9525">
            <a:noFill/>
            <a:miter lim="800000"/>
            <a:headEnd/>
            <a:tailEnd/>
          </a:ln>
        </p:spPr>
      </p:pic>
      <p:pic>
        <p:nvPicPr>
          <p:cNvPr id="24582" name="Picture 6" descr="rear storage copy.jpg"/>
          <p:cNvPicPr>
            <a:picLocks noChangeAspect="1"/>
          </p:cNvPicPr>
          <p:nvPr/>
        </p:nvPicPr>
        <p:blipFill>
          <a:blip r:embed="rId4" cstate="print"/>
          <a:srcRect/>
          <a:stretch>
            <a:fillRect/>
          </a:stretch>
        </p:blipFill>
        <p:spPr bwMode="auto">
          <a:xfrm>
            <a:off x="4946651" y="3765650"/>
            <a:ext cx="2035175" cy="1439862"/>
          </a:xfrm>
          <a:prstGeom prst="rect">
            <a:avLst/>
          </a:prstGeom>
          <a:noFill/>
          <a:ln w="9525">
            <a:noFill/>
            <a:miter lim="800000"/>
            <a:headEnd/>
            <a:tailEnd/>
          </a:ln>
        </p:spPr>
      </p:pic>
      <p:pic>
        <p:nvPicPr>
          <p:cNvPr id="24583" name="Picture 7" descr="warren interiors2.jpg"/>
          <p:cNvPicPr>
            <a:picLocks noChangeAspect="1"/>
          </p:cNvPicPr>
          <p:nvPr/>
        </p:nvPicPr>
        <p:blipFill>
          <a:blip r:embed="rId5" cstate="print"/>
          <a:srcRect/>
          <a:stretch>
            <a:fillRect/>
          </a:stretch>
        </p:blipFill>
        <p:spPr bwMode="auto">
          <a:xfrm>
            <a:off x="2701926" y="3765650"/>
            <a:ext cx="2036763" cy="1439862"/>
          </a:xfrm>
          <a:prstGeom prst="rect">
            <a:avLst/>
          </a:prstGeom>
          <a:noFill/>
          <a:ln w="9525">
            <a:noFill/>
            <a:miter lim="800000"/>
            <a:headEnd/>
            <a:tailEnd/>
          </a:ln>
        </p:spPr>
      </p:pic>
      <p:pic>
        <p:nvPicPr>
          <p:cNvPr id="24584" name="Picture 9" descr="Front Back render.jpg"/>
          <p:cNvPicPr>
            <a:picLocks noChangeAspect="1"/>
          </p:cNvPicPr>
          <p:nvPr/>
        </p:nvPicPr>
        <p:blipFill>
          <a:blip r:embed="rId6" cstate="print"/>
          <a:srcRect/>
          <a:stretch>
            <a:fillRect/>
          </a:stretch>
        </p:blipFill>
        <p:spPr bwMode="auto">
          <a:xfrm>
            <a:off x="7194551" y="3765650"/>
            <a:ext cx="2036763" cy="1439862"/>
          </a:xfrm>
          <a:prstGeom prst="rect">
            <a:avLst/>
          </a:prstGeom>
          <a:noFill/>
          <a:ln w="9525">
            <a:noFill/>
            <a:miter lim="800000"/>
            <a:headEnd/>
            <a:tailEnd/>
          </a:ln>
        </p:spPr>
      </p:pic>
      <p:sp>
        <p:nvSpPr>
          <p:cNvPr id="9" name="Text Box 4"/>
          <p:cNvSpPr txBox="1">
            <a:spLocks noChangeArrowheads="1"/>
          </p:cNvSpPr>
          <p:nvPr/>
        </p:nvSpPr>
        <p:spPr bwMode="auto">
          <a:xfrm>
            <a:off x="6858000" y="5182321"/>
            <a:ext cx="2525714" cy="707886"/>
          </a:xfrm>
          <a:prstGeom prst="rect">
            <a:avLst/>
          </a:prstGeom>
          <a:noFill/>
          <a:ln w="9525">
            <a:noFill/>
            <a:miter lim="800000"/>
            <a:headEnd/>
            <a:tailEnd/>
          </a:ln>
        </p:spPr>
        <p:txBody>
          <a:bodyPr wrap="square">
            <a:spAutoFit/>
          </a:bodyPr>
          <a:lstStyle/>
          <a:p>
            <a:pPr fontAlgn="base">
              <a:spcBef>
                <a:spcPct val="0"/>
              </a:spcBef>
              <a:spcAft>
                <a:spcPct val="0"/>
              </a:spcAft>
            </a:pPr>
            <a:endParaRPr lang="en-GB" sz="1000" dirty="0">
              <a:solidFill>
                <a:srgbClr val="FFFFFF"/>
              </a:solidFill>
              <a:latin typeface="Century Gothic" pitchFamily="34" charset="0"/>
            </a:endParaRPr>
          </a:p>
          <a:p>
            <a:pPr fontAlgn="base">
              <a:spcBef>
                <a:spcPct val="0"/>
              </a:spcBef>
              <a:spcAft>
                <a:spcPct val="0"/>
              </a:spcAft>
            </a:pPr>
            <a:r>
              <a:rPr lang="en-GB" sz="1000" dirty="0">
                <a:solidFill>
                  <a:srgbClr val="FFFFFF"/>
                </a:solidFill>
                <a:latin typeface="Century Gothic" pitchFamily="34" charset="0"/>
              </a:rPr>
              <a:t>Dragon’s Den © FAUVELKHAN Design</a:t>
            </a:r>
          </a:p>
          <a:p>
            <a:pPr fontAlgn="base">
              <a:spcBef>
                <a:spcPct val="0"/>
              </a:spcBef>
              <a:spcAft>
                <a:spcPct val="0"/>
              </a:spcAft>
            </a:pPr>
            <a:endParaRPr lang="en-GB" sz="1000" dirty="0">
              <a:solidFill>
                <a:srgbClr val="FFFFFF"/>
              </a:solidFill>
              <a:latin typeface="Century Gothic" pitchFamily="34" charset="0"/>
            </a:endParaRPr>
          </a:p>
          <a:p>
            <a:pPr fontAlgn="base">
              <a:spcBef>
                <a:spcPct val="0"/>
              </a:spcBef>
              <a:spcAft>
                <a:spcPct val="0"/>
              </a:spcAft>
            </a:pPr>
            <a:endParaRPr lang="en-GB" sz="1000" dirty="0">
              <a:solidFill>
                <a:srgbClr val="FFFFFF"/>
              </a:solidFill>
              <a:latin typeface="Century Gothic"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dissolve">
                                      <p:cBhvr>
                                        <p:cTn id="7" dur="1000"/>
                                        <p:tgtEl>
                                          <p:spTgt spid="24581"/>
                                        </p:tgtEl>
                                      </p:cBhvr>
                                    </p:animEffect>
                                  </p:childTnLst>
                                </p:cTn>
                              </p:par>
                              <p:par>
                                <p:cTn id="8" presetID="9" presetClass="entr" presetSubtype="0" fill="hold" nodeType="withEffect">
                                  <p:stCondLst>
                                    <p:cond delay="0"/>
                                  </p:stCondLst>
                                  <p:childTnLst>
                                    <p:set>
                                      <p:cBhvr>
                                        <p:cTn id="9" dur="1" fill="hold">
                                          <p:stCondLst>
                                            <p:cond delay="0"/>
                                          </p:stCondLst>
                                        </p:cTn>
                                        <p:tgtEl>
                                          <p:spTgt spid="24584"/>
                                        </p:tgtEl>
                                        <p:attrNameLst>
                                          <p:attrName>style.visibility</p:attrName>
                                        </p:attrNameLst>
                                      </p:cBhvr>
                                      <p:to>
                                        <p:strVal val="visible"/>
                                      </p:to>
                                    </p:set>
                                    <p:animEffect transition="in" filter="dissolve">
                                      <p:cBhvr>
                                        <p:cTn id="10" dur="500"/>
                                        <p:tgtEl>
                                          <p:spTgt spid="24584"/>
                                        </p:tgtEl>
                                      </p:cBhvr>
                                    </p:animEffect>
                                  </p:childTnLst>
                                </p:cTn>
                              </p:par>
                              <p:par>
                                <p:cTn id="11" presetID="9" presetClass="entr" presetSubtype="0" fill="hold" nodeType="withEffect">
                                  <p:stCondLst>
                                    <p:cond delay="0"/>
                                  </p:stCondLst>
                                  <p:childTnLst>
                                    <p:set>
                                      <p:cBhvr>
                                        <p:cTn id="12" dur="1" fill="hold">
                                          <p:stCondLst>
                                            <p:cond delay="0"/>
                                          </p:stCondLst>
                                        </p:cTn>
                                        <p:tgtEl>
                                          <p:spTgt spid="24582"/>
                                        </p:tgtEl>
                                        <p:attrNameLst>
                                          <p:attrName>style.visibility</p:attrName>
                                        </p:attrNameLst>
                                      </p:cBhvr>
                                      <p:to>
                                        <p:strVal val="visible"/>
                                      </p:to>
                                    </p:set>
                                    <p:animEffect transition="in" filter="dissolve">
                                      <p:cBhvr>
                                        <p:cTn id="13" dur="500"/>
                                        <p:tgtEl>
                                          <p:spTgt spid="24582"/>
                                        </p:tgtEl>
                                      </p:cBhvr>
                                    </p:animEffect>
                                  </p:childTnLst>
                                </p:cTn>
                              </p:par>
                              <p:par>
                                <p:cTn id="14" presetID="9" presetClass="entr" presetSubtype="0" fill="hold" nodeType="withEffect">
                                  <p:stCondLst>
                                    <p:cond delay="0"/>
                                  </p:stCondLst>
                                  <p:childTnLst>
                                    <p:set>
                                      <p:cBhvr>
                                        <p:cTn id="15" dur="1" fill="hold">
                                          <p:stCondLst>
                                            <p:cond delay="0"/>
                                          </p:stCondLst>
                                        </p:cTn>
                                        <p:tgtEl>
                                          <p:spTgt spid="24583"/>
                                        </p:tgtEl>
                                        <p:attrNameLst>
                                          <p:attrName>style.visibility</p:attrName>
                                        </p:attrNameLst>
                                      </p:cBhvr>
                                      <p:to>
                                        <p:strVal val="visible"/>
                                      </p:to>
                                    </p:set>
                                    <p:animEffect transition="in" filter="dissolve">
                                      <p:cBhvr>
                                        <p:cTn id="16" dur="500"/>
                                        <p:tgtEl>
                                          <p:spTgt spid="245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4"/>
          <p:cNvSpPr txBox="1">
            <a:spLocks noChangeArrowheads="1"/>
          </p:cNvSpPr>
          <p:nvPr/>
        </p:nvSpPr>
        <p:spPr bwMode="auto">
          <a:xfrm>
            <a:off x="5486400" y="4322408"/>
            <a:ext cx="2743200" cy="707886"/>
          </a:xfrm>
          <a:prstGeom prst="rect">
            <a:avLst/>
          </a:prstGeom>
          <a:noFill/>
          <a:ln w="9525">
            <a:noFill/>
            <a:miter lim="800000"/>
            <a:headEnd/>
            <a:tailEnd/>
          </a:ln>
        </p:spPr>
        <p:txBody>
          <a:bodyPr wrap="square">
            <a:spAutoFit/>
          </a:bodyPr>
          <a:lstStyle/>
          <a:p>
            <a:pPr fontAlgn="base">
              <a:spcBef>
                <a:spcPct val="0"/>
              </a:spcBef>
              <a:spcAft>
                <a:spcPct val="0"/>
              </a:spcAft>
            </a:pPr>
            <a:endParaRPr lang="en-GB" sz="1000" dirty="0">
              <a:solidFill>
                <a:srgbClr val="FFFFFF"/>
              </a:solidFill>
              <a:latin typeface="Century Gothic" pitchFamily="34" charset="0"/>
            </a:endParaRPr>
          </a:p>
          <a:p>
            <a:pPr fontAlgn="base">
              <a:spcBef>
                <a:spcPct val="0"/>
              </a:spcBef>
              <a:spcAft>
                <a:spcPct val="0"/>
              </a:spcAft>
            </a:pPr>
            <a:r>
              <a:rPr lang="en-GB" sz="1000" dirty="0">
                <a:solidFill>
                  <a:srgbClr val="FFFFFF"/>
                </a:solidFill>
                <a:latin typeface="Century Gothic" pitchFamily="34" charset="0"/>
              </a:rPr>
              <a:t>Play Air Guitar Ltd © FAUVELKHAN Design</a:t>
            </a:r>
          </a:p>
          <a:p>
            <a:pPr fontAlgn="base">
              <a:spcBef>
                <a:spcPct val="0"/>
              </a:spcBef>
              <a:spcAft>
                <a:spcPct val="0"/>
              </a:spcAft>
            </a:pPr>
            <a:endParaRPr lang="en-GB" sz="1000" dirty="0">
              <a:solidFill>
                <a:srgbClr val="FFFFFF"/>
              </a:solidFill>
              <a:latin typeface="Century Gothic" pitchFamily="34" charset="0"/>
            </a:endParaRPr>
          </a:p>
          <a:p>
            <a:pPr fontAlgn="base">
              <a:spcBef>
                <a:spcPct val="0"/>
              </a:spcBef>
              <a:spcAft>
                <a:spcPct val="0"/>
              </a:spcAft>
            </a:pPr>
            <a:endParaRPr lang="en-GB" sz="1000" dirty="0">
              <a:solidFill>
                <a:srgbClr val="FFFFFF"/>
              </a:solidFill>
              <a:latin typeface="Century Gothic" pitchFamily="34" charset="0"/>
            </a:endParaRPr>
          </a:p>
        </p:txBody>
      </p:sp>
      <p:pic>
        <p:nvPicPr>
          <p:cNvPr id="8" name="Picture 7" descr="airluke.jpg">
            <a:hlinkClick r:id="rId3"/>
          </p:cNvPr>
          <p:cNvPicPr>
            <a:picLocks noChangeAspect="1"/>
          </p:cNvPicPr>
          <p:nvPr/>
        </p:nvPicPr>
        <p:blipFill>
          <a:blip r:embed="rId4" cstate="print"/>
          <a:stretch>
            <a:fillRect/>
          </a:stretch>
        </p:blipFill>
        <p:spPr>
          <a:xfrm>
            <a:off x="3610616" y="1829164"/>
            <a:ext cx="4618984" cy="2479992"/>
          </a:xfrm>
          <a:prstGeom prst="rect">
            <a:avLst/>
          </a:prstGeom>
        </p:spPr>
      </p:pic>
    </p:spTree>
    <p:extLst>
      <p:ext uri="{BB962C8B-B14F-4D97-AF65-F5344CB8AC3E}">
        <p14:creationId xmlns:p14="http://schemas.microsoft.com/office/powerpoint/2010/main" val="2756384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0"/>
                                  </p:stCondLst>
                                  <p:childTnLst>
                                    <p:animEffect transition="out" filter="dissolv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4"/>
          <p:cNvSpPr txBox="1">
            <a:spLocks noChangeArrowheads="1"/>
          </p:cNvSpPr>
          <p:nvPr/>
        </p:nvSpPr>
        <p:spPr bwMode="auto">
          <a:xfrm>
            <a:off x="6248401" y="5607139"/>
            <a:ext cx="2667000" cy="400110"/>
          </a:xfrm>
          <a:prstGeom prst="rect">
            <a:avLst/>
          </a:prstGeom>
          <a:noFill/>
          <a:ln w="9525">
            <a:noFill/>
            <a:miter lim="800000"/>
            <a:headEnd/>
            <a:tailEnd/>
          </a:ln>
        </p:spPr>
        <p:txBody>
          <a:bodyPr wrap="square">
            <a:spAutoFit/>
          </a:bodyPr>
          <a:lstStyle/>
          <a:p>
            <a:pPr fontAlgn="base">
              <a:spcBef>
                <a:spcPct val="0"/>
              </a:spcBef>
              <a:spcAft>
                <a:spcPct val="0"/>
              </a:spcAft>
            </a:pPr>
            <a:endParaRPr lang="en-GB" sz="1000" dirty="0">
              <a:solidFill>
                <a:srgbClr val="FFFFFF"/>
              </a:solidFill>
              <a:latin typeface="Century Gothic" pitchFamily="34" charset="0"/>
            </a:endParaRPr>
          </a:p>
          <a:p>
            <a:pPr algn="r" fontAlgn="base">
              <a:spcBef>
                <a:spcPct val="0"/>
              </a:spcBef>
              <a:spcAft>
                <a:spcPct val="0"/>
              </a:spcAft>
            </a:pPr>
            <a:r>
              <a:rPr lang="en-GB" sz="1000" dirty="0">
                <a:solidFill>
                  <a:srgbClr val="FFFFFF"/>
                </a:solidFill>
                <a:latin typeface="Century Gothic" pitchFamily="34" charset="0"/>
              </a:rPr>
              <a:t>The Build Co.</a:t>
            </a:r>
          </a:p>
        </p:txBody>
      </p:sp>
      <p:pic>
        <p:nvPicPr>
          <p:cNvPr id="5" name="Picture 4">
            <a:hlinkClick r:id="rId3"/>
            <a:extLst>
              <a:ext uri="{FF2B5EF4-FFF2-40B4-BE49-F238E27FC236}">
                <a16:creationId xmlns:a16="http://schemas.microsoft.com/office/drawing/2014/main" id="{1916AE77-7379-4DCF-0BFA-D9766BE3F051}"/>
              </a:ext>
            </a:extLst>
          </p:cNvPr>
          <p:cNvPicPr>
            <a:picLocks noChangeAspect="1"/>
          </p:cNvPicPr>
          <p:nvPr/>
        </p:nvPicPr>
        <p:blipFill>
          <a:blip r:embed="rId4"/>
          <a:stretch>
            <a:fillRect/>
          </a:stretch>
        </p:blipFill>
        <p:spPr>
          <a:xfrm>
            <a:off x="3276599" y="1250861"/>
            <a:ext cx="5638802" cy="4356278"/>
          </a:xfrm>
          <a:prstGeom prst="rect">
            <a:avLst/>
          </a:prstGeom>
        </p:spPr>
      </p:pic>
    </p:spTree>
    <p:extLst>
      <p:ext uri="{BB962C8B-B14F-4D97-AF65-F5344CB8AC3E}">
        <p14:creationId xmlns:p14="http://schemas.microsoft.com/office/powerpoint/2010/main" val="2699623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dirty="0"/>
              <a:t>Wicked Problem Group Name &amp; Focus</a:t>
            </a:r>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p:txBody>
          <a:bodyPr>
            <a:normAutofit/>
          </a:bodyPr>
          <a:lstStyle/>
          <a:p>
            <a:pPr marL="0" indent="0">
              <a:buNone/>
            </a:pPr>
            <a:endParaRPr lang="en-GB" dirty="0"/>
          </a:p>
        </p:txBody>
      </p:sp>
    </p:spTree>
    <p:extLst>
      <p:ext uri="{BB962C8B-B14F-4D97-AF65-F5344CB8AC3E}">
        <p14:creationId xmlns:p14="http://schemas.microsoft.com/office/powerpoint/2010/main" val="2907011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DD8F154-DE3A-D375-E1D2-715C671CEF3E}"/>
              </a:ext>
            </a:extLst>
          </p:cNvPr>
          <p:cNvPicPr>
            <a:picLocks noChangeAspect="1"/>
          </p:cNvPicPr>
          <p:nvPr/>
        </p:nvPicPr>
        <p:blipFill>
          <a:blip r:embed="rId3"/>
          <a:stretch>
            <a:fillRect/>
          </a:stretch>
        </p:blipFill>
        <p:spPr>
          <a:xfrm>
            <a:off x="4015999" y="734048"/>
            <a:ext cx="4159999" cy="2339999"/>
          </a:xfrm>
          <a:prstGeom prst="rect">
            <a:avLst/>
          </a:prstGeom>
        </p:spPr>
      </p:pic>
      <p:sp>
        <p:nvSpPr>
          <p:cNvPr id="5" name="TextBox 4">
            <a:extLst>
              <a:ext uri="{FF2B5EF4-FFF2-40B4-BE49-F238E27FC236}">
                <a16:creationId xmlns:a16="http://schemas.microsoft.com/office/drawing/2014/main" id="{7AA8286D-3898-3079-FBAF-A45913C023B2}"/>
              </a:ext>
            </a:extLst>
          </p:cNvPr>
          <p:cNvSpPr txBox="1"/>
          <p:nvPr/>
        </p:nvSpPr>
        <p:spPr>
          <a:xfrm>
            <a:off x="0" y="3244334"/>
            <a:ext cx="12192000"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1" u="none" strike="noStrike" kern="1200" cap="none" spc="-20" normalizeH="0" baseline="0" noProof="0" dirty="0">
                <a:ln>
                  <a:noFill/>
                </a:ln>
                <a:solidFill>
                  <a:prstClr val="black"/>
                </a:solidFill>
                <a:effectLst/>
                <a:uLnTx/>
                <a:uFillTx/>
                <a:latin typeface="Calibri" panose="020F0502020204030204"/>
                <a:ea typeface="Tahoma" panose="020B0604030504040204" pitchFamily="34" charset="0"/>
                <a:cs typeface="+mn-cs"/>
              </a:rPr>
              <a:t>LITTERING on the BEACHES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1" u="none" strike="noStrike" kern="1200" cap="none" spc="-20" normalizeH="0" baseline="0" noProof="0" dirty="0">
                <a:ln>
                  <a:noFill/>
                </a:ln>
                <a:solidFill>
                  <a:prstClr val="black"/>
                </a:solidFill>
                <a:effectLst/>
                <a:uLnTx/>
                <a:uFillTx/>
                <a:latin typeface="Calibri" panose="020F0502020204030204"/>
                <a:ea typeface="Tahoma" panose="020B0604030504040204" pitchFamily="34" charset="0"/>
                <a:cs typeface="+mn-cs"/>
              </a:rPr>
              <a:t>S.A.N.D</a:t>
            </a:r>
          </a:p>
        </p:txBody>
      </p:sp>
      <p:sp>
        <p:nvSpPr>
          <p:cNvPr id="7" name="TextBox 6">
            <a:extLst>
              <a:ext uri="{FF2B5EF4-FFF2-40B4-BE49-F238E27FC236}">
                <a16:creationId xmlns:a16="http://schemas.microsoft.com/office/drawing/2014/main" id="{32F80A83-5E08-8245-6674-BFD75959CBA0}"/>
              </a:ext>
            </a:extLst>
          </p:cNvPr>
          <p:cNvSpPr txBox="1"/>
          <p:nvPr/>
        </p:nvSpPr>
        <p:spPr>
          <a:xfrm>
            <a:off x="0" y="4542236"/>
            <a:ext cx="12192000" cy="1107996"/>
          </a:xfrm>
          <a:prstGeom prst="rect">
            <a:avLst/>
          </a:prstGeom>
          <a:noFill/>
        </p:spPr>
        <p:txBody>
          <a:bodyPr wrap="square">
            <a:spAutoFit/>
          </a:bodyPr>
          <a:lstStyle/>
          <a:p>
            <a:pPr marL="885190" marR="550545" lvl="0" indent="0" algn="l" defTabSz="914400" rtl="0" eaLnBrk="1" fontAlgn="auto" latinLnBrk="0" hangingPunct="1">
              <a:spcAft>
                <a:spcPts val="0"/>
              </a:spcAft>
              <a:buClrTx/>
              <a:buSzTx/>
              <a:buFontTx/>
              <a:buNone/>
              <a:tabLst/>
              <a:defRPr/>
            </a:pPr>
            <a:r>
              <a:rPr kumimoji="0" lang="en-GB" sz="1800" b="1"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Mission Statement</a:t>
            </a:r>
          </a:p>
          <a:p>
            <a:pPr marL="1056640" marR="550545" indent="-171450">
              <a:buFont typeface="Arial" panose="020B0604020202020204" pitchFamily="34" charset="0"/>
              <a:buChar char="•"/>
              <a:defRPr/>
            </a:pPr>
            <a:r>
              <a:rPr lang="en-GB" sz="1200" i="1" dirty="0">
                <a:solidFill>
                  <a:prstClr val="black"/>
                </a:solidFill>
                <a:ea typeface="Tahoma" panose="020B0604030504040204" pitchFamily="34" charset="0"/>
              </a:rPr>
              <a:t>Pride of place, t</a:t>
            </a:r>
            <a:r>
              <a:rPr kumimoji="0" lang="en-GB" sz="1200"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he appearance of </a:t>
            </a:r>
            <a:r>
              <a:rPr lang="en-GB" sz="1200" i="1" dirty="0">
                <a:solidFill>
                  <a:prstClr val="black"/>
                </a:solidFill>
                <a:ea typeface="Tahoma" panose="020B0604030504040204" pitchFamily="34" charset="0"/>
              </a:rPr>
              <a:t>Swansea &amp; Mumbles</a:t>
            </a:r>
            <a:endParaRPr kumimoji="0" lang="en-GB" sz="1200"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endParaRPr>
          </a:p>
          <a:p>
            <a:pPr marL="1056640" marR="550545" lvl="0" indent="-171450" algn="l" defTabSz="914400" rtl="0" eaLnBrk="1" fontAlgn="auto" latinLnBrk="0" hangingPunct="1">
              <a:spcAft>
                <a:spcPts val="0"/>
              </a:spcAft>
              <a:buClrTx/>
              <a:buSzTx/>
              <a:buFont typeface="Arial" panose="020B0604020202020204" pitchFamily="34" charset="0"/>
              <a:buChar char="•"/>
              <a:tabLst/>
              <a:defRPr/>
            </a:pPr>
            <a:r>
              <a:rPr kumimoji="0" lang="en-GB" sz="1200"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Mental health</a:t>
            </a:r>
            <a:r>
              <a:rPr lang="en-GB" sz="1200" i="1" dirty="0">
                <a:solidFill>
                  <a:prstClr val="black"/>
                </a:solidFill>
                <a:latin typeface="Calibri" panose="020F0502020204030204"/>
                <a:ea typeface="Tahoma" panose="020B0604030504040204" pitchFamily="34" charset="0"/>
              </a:rPr>
              <a:t> - </a:t>
            </a:r>
            <a:r>
              <a:rPr kumimoji="0" lang="en-GB" sz="1200"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Swansea has not much green space so the beach is where people go</a:t>
            </a:r>
          </a:p>
          <a:p>
            <a:pPr marL="1056640" marR="550545" lvl="0" indent="-171450" algn="l" defTabSz="914400" rtl="0" eaLnBrk="1" fontAlgn="auto" latinLnBrk="0" hangingPunct="1">
              <a:spcAft>
                <a:spcPts val="0"/>
              </a:spcAft>
              <a:buClrTx/>
              <a:buSzTx/>
              <a:buFont typeface="Arial" panose="020B0604020202020204" pitchFamily="34" charset="0"/>
              <a:buChar char="•"/>
              <a:tabLst/>
              <a:defRPr/>
            </a:pPr>
            <a:r>
              <a:rPr kumimoji="0" lang="en-GB" sz="1200"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Health and safety of people</a:t>
            </a:r>
            <a:r>
              <a:rPr lang="en-GB" sz="1200" i="1" dirty="0">
                <a:solidFill>
                  <a:prstClr val="black"/>
                </a:solidFill>
                <a:latin typeface="Calibri" panose="020F0502020204030204"/>
                <a:ea typeface="Tahoma" panose="020B0604030504040204" pitchFamily="34" charset="0"/>
              </a:rPr>
              <a:t> &amp; </a:t>
            </a:r>
            <a:r>
              <a:rPr kumimoji="0" lang="en-GB" sz="1200"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animal/marine wildlife </a:t>
            </a:r>
          </a:p>
          <a:p>
            <a:pPr marL="1056640" marR="550545" lvl="0" indent="-171450" algn="l" defTabSz="914400" rtl="0" eaLnBrk="1" fontAlgn="auto" latinLnBrk="0" hangingPunct="1">
              <a:spcAft>
                <a:spcPts val="0"/>
              </a:spcAft>
              <a:buClrTx/>
              <a:buSzTx/>
              <a:buFont typeface="Arial" panose="020B0604020202020204" pitchFamily="34" charset="0"/>
              <a:buChar char="•"/>
              <a:tabLst/>
              <a:defRPr/>
            </a:pPr>
            <a:r>
              <a:rPr kumimoji="0" lang="en-GB" sz="1200"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Prevent toxic and unhealthy chemicals in our water </a:t>
            </a:r>
            <a:endParaRPr kumimoji="0" lang="en-GB" sz="1200" i="0"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endParaRPr>
          </a:p>
        </p:txBody>
      </p:sp>
      <p:sp>
        <p:nvSpPr>
          <p:cNvPr id="6" name="TextBox 5">
            <a:extLst>
              <a:ext uri="{FF2B5EF4-FFF2-40B4-BE49-F238E27FC236}">
                <a16:creationId xmlns:a16="http://schemas.microsoft.com/office/drawing/2014/main" id="{9698E79C-A24C-605F-A37F-871DEB480368}"/>
              </a:ext>
            </a:extLst>
          </p:cNvPr>
          <p:cNvSpPr txBox="1"/>
          <p:nvPr/>
        </p:nvSpPr>
        <p:spPr>
          <a:xfrm>
            <a:off x="0" y="5622193"/>
            <a:ext cx="12192000" cy="646331"/>
          </a:xfrm>
          <a:prstGeom prst="rect">
            <a:avLst/>
          </a:prstGeom>
          <a:noFill/>
        </p:spPr>
        <p:txBody>
          <a:bodyPr wrap="square">
            <a:spAutoFit/>
          </a:bodyPr>
          <a:lstStyle/>
          <a:p>
            <a:pPr marL="885190" marR="550545" lvl="0" indent="0" algn="l" defTabSz="914400" rtl="0" eaLnBrk="1" fontAlgn="auto" latinLnBrk="0" hangingPunct="1">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endParaRPr>
          </a:p>
          <a:p>
            <a:pPr marL="885190" marR="550545" lvl="0" indent="0" algn="l" defTabSz="914400" rtl="0" eaLnBrk="1" fontAlgn="auto" latinLnBrk="0" hangingPunct="1">
              <a:spcAft>
                <a:spcPts val="0"/>
              </a:spcAft>
              <a:buClrTx/>
              <a:buSzTx/>
              <a:buFontTx/>
              <a:buNone/>
              <a:tabLst/>
              <a:defRPr/>
            </a:pPr>
            <a:r>
              <a:rPr kumimoji="0" lang="en-GB" sz="1800" b="1"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Group 1:  </a:t>
            </a:r>
            <a:r>
              <a:rPr kumimoji="0" lang="en-US" sz="1800" b="1"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Watkins, Bella; Glaysher, Aimee; Downie, Ross; Williams, Ffion; Williams Arwyn</a:t>
            </a:r>
            <a:endParaRPr kumimoji="0" lang="en-GB" sz="1400" b="0" i="0"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endParaRPr>
          </a:p>
        </p:txBody>
      </p:sp>
    </p:spTree>
    <p:extLst>
      <p:ext uri="{BB962C8B-B14F-4D97-AF65-F5344CB8AC3E}">
        <p14:creationId xmlns:p14="http://schemas.microsoft.com/office/powerpoint/2010/main" val="16928612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92A1037-8129-64B3-B4CE-C9FD81C720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54914" y="1188720"/>
            <a:ext cx="5882171" cy="4480560"/>
          </a:xfrm>
          <a:prstGeom prst="rect">
            <a:avLst/>
          </a:prstGeom>
        </p:spPr>
      </p:pic>
    </p:spTree>
    <p:extLst>
      <p:ext uri="{BB962C8B-B14F-4D97-AF65-F5344CB8AC3E}">
        <p14:creationId xmlns:p14="http://schemas.microsoft.com/office/powerpoint/2010/main" val="3022898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DAE50F-A715-D7A1-82D0-BCE9457934E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468" t="1462" r="692" b="1656"/>
          <a:stretch/>
        </p:blipFill>
        <p:spPr>
          <a:xfrm>
            <a:off x="2133600" y="1218351"/>
            <a:ext cx="7924800" cy="4421298"/>
          </a:xfrm>
          <a:prstGeom prst="rect">
            <a:avLst/>
          </a:prstGeom>
        </p:spPr>
      </p:pic>
    </p:spTree>
    <p:extLst>
      <p:ext uri="{BB962C8B-B14F-4D97-AF65-F5344CB8AC3E}">
        <p14:creationId xmlns:p14="http://schemas.microsoft.com/office/powerpoint/2010/main" val="29240838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AA8286D-3898-3079-FBAF-A45913C023B2}"/>
              </a:ext>
            </a:extLst>
          </p:cNvPr>
          <p:cNvSpPr txBox="1"/>
          <p:nvPr/>
        </p:nvSpPr>
        <p:spPr>
          <a:xfrm>
            <a:off x="0" y="3244334"/>
            <a:ext cx="12192000"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1" u="none" strike="noStrike" kern="1200" cap="none" spc="-20" normalizeH="0" baseline="0" noProof="0" dirty="0">
                <a:ln>
                  <a:noFill/>
                </a:ln>
                <a:solidFill>
                  <a:prstClr val="black"/>
                </a:solidFill>
                <a:effectLst/>
                <a:uLnTx/>
                <a:uFillTx/>
                <a:latin typeface="Calibri" panose="020F0502020204030204"/>
                <a:ea typeface="Tahoma" panose="020B0604030504040204" pitchFamily="34" charset="0"/>
                <a:cs typeface="+mn-cs"/>
              </a:rPr>
              <a:t>FOOD SHORTAGES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1" u="none" strike="noStrike" kern="1200" cap="none" spc="-20" normalizeH="0" baseline="0" noProof="0" dirty="0">
                <a:ln>
                  <a:noFill/>
                </a:ln>
                <a:solidFill>
                  <a:prstClr val="black"/>
                </a:solidFill>
                <a:effectLst/>
                <a:uLnTx/>
                <a:uFillTx/>
                <a:latin typeface="Calibri" panose="020F0502020204030204"/>
                <a:ea typeface="Tahoma" panose="020B0604030504040204" pitchFamily="34" charset="0"/>
                <a:cs typeface="+mn-cs"/>
              </a:rPr>
              <a:t>THE FULL PLATE PROJECT</a:t>
            </a:r>
            <a:endParaRPr kumimoji="0" lang="en-GB"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32F80A83-5E08-8245-6674-BFD75959CBA0}"/>
              </a:ext>
            </a:extLst>
          </p:cNvPr>
          <p:cNvSpPr txBox="1"/>
          <p:nvPr/>
        </p:nvSpPr>
        <p:spPr>
          <a:xfrm>
            <a:off x="0" y="4542236"/>
            <a:ext cx="12192000" cy="1107996"/>
          </a:xfrm>
          <a:prstGeom prst="rect">
            <a:avLst/>
          </a:prstGeom>
          <a:noFill/>
        </p:spPr>
        <p:txBody>
          <a:bodyPr wrap="square">
            <a:spAutoFit/>
          </a:bodyPr>
          <a:lstStyle/>
          <a:p>
            <a:pPr marL="885190" marR="550545" lvl="0" indent="0" algn="l" defTabSz="914400" rtl="0" eaLnBrk="1" fontAlgn="auto" latinLnBrk="0" hangingPunct="1">
              <a:spcAft>
                <a:spcPts val="0"/>
              </a:spcAft>
              <a:buClrTx/>
              <a:buSzTx/>
              <a:buFontTx/>
              <a:buNone/>
              <a:tabLst/>
              <a:defRPr/>
            </a:pPr>
            <a:r>
              <a:rPr kumimoji="0" lang="en-GB" sz="1800" b="1"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Mission Statement</a:t>
            </a:r>
          </a:p>
          <a:p>
            <a:pPr marL="1056640" marR="550545" lvl="0" indent="-171450" algn="l" defTabSz="914400" rtl="0" eaLnBrk="1" fontAlgn="auto" latinLnBrk="0" hangingPunct="1">
              <a:spcAft>
                <a:spcPts val="0"/>
              </a:spcAft>
              <a:buClrTx/>
              <a:buSzTx/>
              <a:buFont typeface="Arial" panose="020B0604020202020204" pitchFamily="34" charset="0"/>
              <a:buChar char="•"/>
              <a:tabLst/>
              <a:defRPr/>
            </a:pPr>
            <a:r>
              <a:rPr kumimoji="0" lang="en-GB" sz="1200"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Establish ways we can make help find funding towards those who currently use foodbanks</a:t>
            </a:r>
          </a:p>
          <a:p>
            <a:pPr marL="1056640" marR="550545" lvl="0" indent="-171450" algn="l" defTabSz="914400" rtl="0" eaLnBrk="1" fontAlgn="auto" latinLnBrk="0" hangingPunct="1">
              <a:spcAft>
                <a:spcPts val="0"/>
              </a:spcAft>
              <a:buClrTx/>
              <a:buSzTx/>
              <a:buFont typeface="Arial" panose="020B0604020202020204" pitchFamily="34" charset="0"/>
              <a:buChar char="•"/>
              <a:tabLst/>
              <a:defRPr/>
            </a:pPr>
            <a:r>
              <a:rPr kumimoji="0" lang="en-GB" sz="1200"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Find ways of reducing the problem and try to help reduce the need for charity aid</a:t>
            </a:r>
          </a:p>
          <a:p>
            <a:pPr marL="1056640" marR="550545" lvl="0" indent="-171450" algn="l" defTabSz="914400" rtl="0" eaLnBrk="1" fontAlgn="auto" latinLnBrk="0" hangingPunct="1">
              <a:spcAft>
                <a:spcPts val="0"/>
              </a:spcAft>
              <a:buClrTx/>
              <a:buSzTx/>
              <a:buFont typeface="Arial" panose="020B0604020202020204" pitchFamily="34" charset="0"/>
              <a:buChar char="•"/>
              <a:tabLst/>
              <a:defRPr/>
            </a:pPr>
            <a:r>
              <a:rPr kumimoji="0" lang="en-GB" sz="1200"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Think of new systems and methods food can be distributed to those in need</a:t>
            </a:r>
          </a:p>
          <a:p>
            <a:pPr marL="1056640" marR="550545" lvl="0" indent="-171450" algn="l" defTabSz="914400" rtl="0" eaLnBrk="1" fontAlgn="auto" latinLnBrk="0" hangingPunct="1">
              <a:spcAft>
                <a:spcPts val="0"/>
              </a:spcAft>
              <a:buClrTx/>
              <a:buSzTx/>
              <a:buFont typeface="Arial" panose="020B0604020202020204" pitchFamily="34" charset="0"/>
              <a:buChar char="•"/>
              <a:tabLst/>
              <a:defRPr/>
            </a:pPr>
            <a:r>
              <a:rPr kumimoji="0" lang="en-GB" sz="1200"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Help people feel more dignified when using services that exist to aid them and reduce any existing stigmas</a:t>
            </a:r>
          </a:p>
        </p:txBody>
      </p:sp>
      <p:sp>
        <p:nvSpPr>
          <p:cNvPr id="2" name="TextBox 1">
            <a:extLst>
              <a:ext uri="{FF2B5EF4-FFF2-40B4-BE49-F238E27FC236}">
                <a16:creationId xmlns:a16="http://schemas.microsoft.com/office/drawing/2014/main" id="{6A26DB46-1DCD-2E94-2AAF-36D8C332EF17}"/>
              </a:ext>
            </a:extLst>
          </p:cNvPr>
          <p:cNvSpPr txBox="1"/>
          <p:nvPr/>
        </p:nvSpPr>
        <p:spPr>
          <a:xfrm>
            <a:off x="0" y="5622193"/>
            <a:ext cx="12192000" cy="646331"/>
          </a:xfrm>
          <a:prstGeom prst="rect">
            <a:avLst/>
          </a:prstGeom>
          <a:noFill/>
        </p:spPr>
        <p:txBody>
          <a:bodyPr wrap="square">
            <a:spAutoFit/>
          </a:bodyPr>
          <a:lstStyle/>
          <a:p>
            <a:pPr marL="885190" marR="550545" lvl="0" indent="0" algn="l" defTabSz="914400" rtl="0" eaLnBrk="1" fontAlgn="auto" latinLnBrk="0" hangingPunct="1">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endParaRPr>
          </a:p>
          <a:p>
            <a:pPr marL="885190" marR="550545" lvl="0" indent="0" algn="l" defTabSz="914400" rtl="0" eaLnBrk="1" fontAlgn="auto" latinLnBrk="0" hangingPunct="1">
              <a:spcAft>
                <a:spcPts val="0"/>
              </a:spcAft>
              <a:buClrTx/>
              <a:buSzTx/>
              <a:buFontTx/>
              <a:buNone/>
              <a:tabLst/>
              <a:defRPr/>
            </a:pPr>
            <a:r>
              <a:rPr kumimoji="0" lang="en-GB" sz="1800" b="1"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Group 2:  </a:t>
            </a:r>
            <a:r>
              <a:rPr kumimoji="0" lang="en-US" sz="1800" b="1" i="1"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rPr>
              <a:t>James, Adam; Ezard, Francis; England, Aeron; Lynch, Anna</a:t>
            </a:r>
            <a:endParaRPr kumimoji="0" lang="en-GB" sz="1400" b="0" i="0" u="none" strike="noStrike" kern="1200" cap="none" spc="0" normalizeH="0" baseline="0" noProof="0" dirty="0">
              <a:ln>
                <a:noFill/>
              </a:ln>
              <a:solidFill>
                <a:prstClr val="black"/>
              </a:solidFill>
              <a:effectLst/>
              <a:uLnTx/>
              <a:uFillTx/>
              <a:latin typeface="Calibri" panose="020F0502020204030204"/>
              <a:ea typeface="Tahoma" panose="020B0604030504040204" pitchFamily="34" charset="0"/>
              <a:cs typeface="+mn-cs"/>
            </a:endParaRPr>
          </a:p>
        </p:txBody>
      </p:sp>
      <p:pic>
        <p:nvPicPr>
          <p:cNvPr id="3" name="Picture 2">
            <a:extLst>
              <a:ext uri="{FF2B5EF4-FFF2-40B4-BE49-F238E27FC236}">
                <a16:creationId xmlns:a16="http://schemas.microsoft.com/office/drawing/2014/main" id="{5C7C7741-DCE7-6149-BE08-7A1E1A610288}"/>
              </a:ext>
            </a:extLst>
          </p:cNvPr>
          <p:cNvPicPr>
            <a:picLocks noChangeAspect="1"/>
          </p:cNvPicPr>
          <p:nvPr/>
        </p:nvPicPr>
        <p:blipFill>
          <a:blip r:embed="rId3"/>
          <a:stretch>
            <a:fillRect/>
          </a:stretch>
        </p:blipFill>
        <p:spPr>
          <a:xfrm>
            <a:off x="4285529" y="1007766"/>
            <a:ext cx="3624329" cy="2038685"/>
          </a:xfrm>
          <a:prstGeom prst="rect">
            <a:avLst/>
          </a:prstGeom>
        </p:spPr>
      </p:pic>
    </p:spTree>
    <p:extLst>
      <p:ext uri="{BB962C8B-B14F-4D97-AF65-F5344CB8AC3E}">
        <p14:creationId xmlns:p14="http://schemas.microsoft.com/office/powerpoint/2010/main" val="42022268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artoon of a person pointing at a sign&#10;&#10;Description automatically generated">
            <a:extLst>
              <a:ext uri="{FF2B5EF4-FFF2-40B4-BE49-F238E27FC236}">
                <a16:creationId xmlns:a16="http://schemas.microsoft.com/office/drawing/2014/main" id="{6EE5F606-AE16-8263-EB9C-9553331024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2200" y="1188720"/>
            <a:ext cx="7467600" cy="4480560"/>
          </a:xfrm>
          <a:prstGeom prst="rect">
            <a:avLst/>
          </a:prstGeom>
        </p:spPr>
      </p:pic>
      <p:sp>
        <p:nvSpPr>
          <p:cNvPr id="9" name="Text Box 4"/>
          <p:cNvSpPr txBox="1">
            <a:spLocks noChangeArrowheads="1"/>
          </p:cNvSpPr>
          <p:nvPr/>
        </p:nvSpPr>
        <p:spPr bwMode="auto">
          <a:xfrm>
            <a:off x="6248401" y="5607139"/>
            <a:ext cx="2667000" cy="400110"/>
          </a:xfrm>
          <a:prstGeom prst="rect">
            <a:avLst/>
          </a:prstGeom>
          <a:noFill/>
          <a:ln w="9525">
            <a:noFill/>
            <a:miter lim="800000"/>
            <a:headEnd/>
            <a:tailEnd/>
          </a:ln>
        </p:spPr>
        <p:txBody>
          <a:bodyPr wrap="square">
            <a:spAutoFit/>
          </a:bodyPr>
          <a:lstStyle/>
          <a:p>
            <a:pPr fontAlgn="base">
              <a:spcBef>
                <a:spcPct val="0"/>
              </a:spcBef>
              <a:spcAft>
                <a:spcPct val="0"/>
              </a:spcAft>
            </a:pPr>
            <a:endParaRPr lang="en-GB" sz="1000" dirty="0">
              <a:solidFill>
                <a:srgbClr val="FFFFFF"/>
              </a:solidFill>
              <a:latin typeface="Century Gothic" pitchFamily="34" charset="0"/>
            </a:endParaRPr>
          </a:p>
          <a:p>
            <a:pPr algn="r" fontAlgn="base">
              <a:spcBef>
                <a:spcPct val="0"/>
              </a:spcBef>
              <a:spcAft>
                <a:spcPct val="0"/>
              </a:spcAft>
            </a:pPr>
            <a:r>
              <a:rPr lang="en-GB" sz="1000" dirty="0">
                <a:solidFill>
                  <a:srgbClr val="FFFFFF"/>
                </a:solidFill>
                <a:latin typeface="Century Gothic" pitchFamily="34" charset="0"/>
              </a:rPr>
              <a:t>The Build Co.</a:t>
            </a:r>
          </a:p>
        </p:txBody>
      </p:sp>
    </p:spTree>
    <p:extLst>
      <p:ext uri="{BB962C8B-B14F-4D97-AF65-F5344CB8AC3E}">
        <p14:creationId xmlns:p14="http://schemas.microsoft.com/office/powerpoint/2010/main" val="6130393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E2199B1-35F3-92C7-6F85-15A2E7C916FA}"/>
              </a:ext>
            </a:extLst>
          </p:cNvPr>
          <p:cNvPicPr>
            <a:picLocks noGrp="1" noChangeAspect="1"/>
          </p:cNvPicPr>
          <p:nvPr>
            <p:ph idx="1"/>
          </p:nvPr>
        </p:nvPicPr>
        <p:blipFill>
          <a:blip r:embed="rId2"/>
          <a:stretch>
            <a:fillRect/>
          </a:stretch>
        </p:blipFill>
        <p:spPr>
          <a:xfrm>
            <a:off x="2233866" y="1825625"/>
            <a:ext cx="7724268" cy="4351338"/>
          </a:xfrm>
          <a:prstGeom prst="rect">
            <a:avLst/>
          </a:prstGeom>
        </p:spPr>
      </p:pic>
      <p:sp>
        <p:nvSpPr>
          <p:cNvPr id="7" name="Title 1">
            <a:extLst>
              <a:ext uri="{FF2B5EF4-FFF2-40B4-BE49-F238E27FC236}">
                <a16:creationId xmlns:a16="http://schemas.microsoft.com/office/drawing/2014/main" id="{835EC381-9563-33F2-A8F7-33B870E8526C}"/>
              </a:ext>
            </a:extLst>
          </p:cNvPr>
          <p:cNvSpPr>
            <a:spLocks noGrp="1"/>
          </p:cNvSpPr>
          <p:nvPr>
            <p:ph type="title"/>
          </p:nvPr>
        </p:nvSpPr>
        <p:spPr>
          <a:xfrm>
            <a:off x="838200" y="365125"/>
            <a:ext cx="10515600" cy="1325563"/>
          </a:xfrm>
        </p:spPr>
        <p:txBody>
          <a:bodyPr/>
          <a:lstStyle/>
          <a:p>
            <a:pPr algn="ctr"/>
            <a:r>
              <a:rPr lang="en-GB" b="1" u="sng" dirty="0"/>
              <a:t>How to make Decisions</a:t>
            </a:r>
          </a:p>
        </p:txBody>
      </p:sp>
    </p:spTree>
    <p:extLst>
      <p:ext uri="{BB962C8B-B14F-4D97-AF65-F5344CB8AC3E}">
        <p14:creationId xmlns:p14="http://schemas.microsoft.com/office/powerpoint/2010/main" val="33567772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u="sng" dirty="0"/>
              <a:t>How to make Decisions – </a:t>
            </a:r>
            <a:r>
              <a:rPr lang="en-GB" b="1" u="sng" dirty="0">
                <a:hlinkClick r:id="rId3">
                  <a:extLst>
                    <a:ext uri="{A12FA001-AC4F-418D-AE19-62706E023703}">
                      <ahyp:hlinkClr xmlns:ahyp="http://schemas.microsoft.com/office/drawing/2018/hyperlinkcolor" val="tx"/>
                    </a:ext>
                  </a:extLst>
                </a:hlinkClick>
              </a:rPr>
              <a:t>Scientific Approach</a:t>
            </a:r>
            <a:endParaRPr lang="en-GB" b="1" u="sng" dirty="0"/>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a:xfrm>
            <a:off x="838200" y="1600200"/>
            <a:ext cx="10515600" cy="4351338"/>
          </a:xfrm>
        </p:spPr>
        <p:txBody>
          <a:bodyPr>
            <a:normAutofit fontScale="92500" lnSpcReduction="20000"/>
          </a:bodyPr>
          <a:lstStyle/>
          <a:p>
            <a:pPr marL="514350" indent="-514350">
              <a:buFont typeface="+mj-lt"/>
              <a:buAutoNum type="arabicPeriod"/>
            </a:pPr>
            <a:r>
              <a:rPr lang="en-GB" dirty="0">
                <a:latin typeface="+mj-lt"/>
              </a:rPr>
              <a:t>Don’t fear the consequences</a:t>
            </a:r>
          </a:p>
          <a:p>
            <a:pPr marL="514350" indent="-514350">
              <a:buFont typeface="+mj-lt"/>
              <a:buAutoNum type="arabicPeriod"/>
            </a:pPr>
            <a:r>
              <a:rPr lang="en-GB" dirty="0">
                <a:latin typeface="+mj-lt"/>
              </a:rPr>
              <a:t>Go with your gut instincts</a:t>
            </a:r>
          </a:p>
          <a:p>
            <a:pPr marL="514350" indent="-514350">
              <a:buFont typeface="+mj-lt"/>
              <a:buAutoNum type="arabicPeriod"/>
            </a:pPr>
            <a:r>
              <a:rPr lang="en-GB" dirty="0">
                <a:latin typeface="+mj-lt"/>
              </a:rPr>
              <a:t>Consider your emotions</a:t>
            </a:r>
          </a:p>
          <a:p>
            <a:pPr marL="514350" indent="-514350">
              <a:buFont typeface="+mj-lt"/>
              <a:buAutoNum type="arabicPeriod"/>
            </a:pPr>
            <a:r>
              <a:rPr lang="en-GB" dirty="0">
                <a:latin typeface="+mj-lt"/>
              </a:rPr>
              <a:t>Play the devil’s advocate</a:t>
            </a:r>
          </a:p>
          <a:p>
            <a:pPr marL="514350" indent="-514350">
              <a:buFont typeface="+mj-lt"/>
              <a:buAutoNum type="arabicPeriod"/>
            </a:pPr>
            <a:r>
              <a:rPr lang="en-GB" dirty="0">
                <a:latin typeface="+mj-lt"/>
              </a:rPr>
              <a:t>Keep your eye on the ball</a:t>
            </a:r>
          </a:p>
          <a:p>
            <a:pPr marL="514350" indent="-514350">
              <a:buFont typeface="+mj-lt"/>
              <a:buAutoNum type="arabicPeriod"/>
            </a:pPr>
            <a:r>
              <a:rPr lang="en-GB" dirty="0">
                <a:latin typeface="+mj-lt"/>
              </a:rPr>
              <a:t>Don’t cry over spilt milk</a:t>
            </a:r>
          </a:p>
          <a:p>
            <a:pPr marL="514350" indent="-514350">
              <a:buFont typeface="+mj-lt"/>
              <a:buAutoNum type="arabicPeriod"/>
            </a:pPr>
            <a:r>
              <a:rPr lang="en-GB" dirty="0">
                <a:latin typeface="+mj-lt"/>
              </a:rPr>
              <a:t>Look at it another way</a:t>
            </a:r>
          </a:p>
          <a:p>
            <a:pPr marL="514350" indent="-514350">
              <a:buFont typeface="+mj-lt"/>
              <a:buAutoNum type="arabicPeriod"/>
            </a:pPr>
            <a:r>
              <a:rPr lang="en-GB" dirty="0">
                <a:latin typeface="+mj-lt"/>
              </a:rPr>
              <a:t>Beware social pressure</a:t>
            </a:r>
          </a:p>
          <a:p>
            <a:pPr marL="514350" indent="-514350">
              <a:buFont typeface="+mj-lt"/>
              <a:buAutoNum type="arabicPeriod"/>
            </a:pPr>
            <a:r>
              <a:rPr lang="en-GB" dirty="0">
                <a:latin typeface="+mj-lt"/>
              </a:rPr>
              <a:t>Limit your options</a:t>
            </a:r>
          </a:p>
          <a:p>
            <a:pPr marL="514350" indent="-514350">
              <a:buFont typeface="+mj-lt"/>
              <a:buAutoNum type="arabicPeriod"/>
            </a:pPr>
            <a:r>
              <a:rPr lang="en-GB" dirty="0">
                <a:latin typeface="+mj-lt"/>
              </a:rPr>
              <a:t>Have someone else choose</a:t>
            </a:r>
          </a:p>
        </p:txBody>
      </p:sp>
    </p:spTree>
    <p:extLst>
      <p:ext uri="{BB962C8B-B14F-4D97-AF65-F5344CB8AC3E}">
        <p14:creationId xmlns:p14="http://schemas.microsoft.com/office/powerpoint/2010/main" val="17079349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u="sng" dirty="0"/>
              <a:t>How to make Decisions – </a:t>
            </a:r>
            <a:r>
              <a:rPr lang="en-GB" b="1" u="sng" dirty="0">
                <a:hlinkClick r:id="rId3">
                  <a:extLst>
                    <a:ext uri="{A12FA001-AC4F-418D-AE19-62706E023703}">
                      <ahyp:hlinkClr xmlns:ahyp="http://schemas.microsoft.com/office/drawing/2018/hyperlinkcolor" val="tx"/>
                    </a:ext>
                  </a:extLst>
                </a:hlinkClick>
              </a:rPr>
              <a:t>Mindtools Approach</a:t>
            </a:r>
            <a:endParaRPr lang="en-GB" b="1" u="sng" dirty="0"/>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a:xfrm>
            <a:off x="838200" y="1600200"/>
            <a:ext cx="10515600" cy="4351338"/>
          </a:xfrm>
        </p:spPr>
        <p:txBody>
          <a:bodyPr>
            <a:normAutofit/>
          </a:bodyPr>
          <a:lstStyle/>
          <a:p>
            <a:pPr marL="514350" indent="-514350">
              <a:buFont typeface="+mj-lt"/>
              <a:buAutoNum type="arabicPeriod"/>
            </a:pPr>
            <a:r>
              <a:rPr lang="en-GB" sz="2600" dirty="0">
                <a:latin typeface="+mj-lt"/>
              </a:rPr>
              <a:t>Investigate the situation in detail.</a:t>
            </a:r>
          </a:p>
          <a:p>
            <a:pPr marL="514350" indent="-514350">
              <a:buFont typeface="+mj-lt"/>
              <a:buAutoNum type="arabicPeriod"/>
            </a:pPr>
            <a:r>
              <a:rPr lang="en-GB" sz="2600" dirty="0">
                <a:latin typeface="+mj-lt"/>
              </a:rPr>
              <a:t>Create a constructive environment.</a:t>
            </a:r>
          </a:p>
          <a:p>
            <a:pPr marL="514350" indent="-514350">
              <a:buFont typeface="+mj-lt"/>
              <a:buAutoNum type="arabicPeriod"/>
            </a:pPr>
            <a:r>
              <a:rPr lang="en-GB" sz="2600" dirty="0">
                <a:latin typeface="+mj-lt"/>
              </a:rPr>
              <a:t>Generate good alternatives.</a:t>
            </a:r>
          </a:p>
          <a:p>
            <a:pPr marL="514350" indent="-514350">
              <a:buFont typeface="+mj-lt"/>
              <a:buAutoNum type="arabicPeriod"/>
            </a:pPr>
            <a:r>
              <a:rPr lang="en-GB" sz="2600" dirty="0">
                <a:latin typeface="+mj-lt"/>
              </a:rPr>
              <a:t>Explore your options.</a:t>
            </a:r>
          </a:p>
          <a:p>
            <a:pPr marL="514350" indent="-514350">
              <a:buFont typeface="+mj-lt"/>
              <a:buAutoNum type="arabicPeriod"/>
            </a:pPr>
            <a:r>
              <a:rPr lang="en-GB" sz="2600" dirty="0">
                <a:latin typeface="+mj-lt"/>
              </a:rPr>
              <a:t>Select the best solution.</a:t>
            </a:r>
          </a:p>
          <a:p>
            <a:pPr marL="514350" indent="-514350">
              <a:buFont typeface="+mj-lt"/>
              <a:buAutoNum type="arabicPeriod"/>
            </a:pPr>
            <a:r>
              <a:rPr lang="en-GB" sz="2600" dirty="0">
                <a:latin typeface="+mj-lt"/>
              </a:rPr>
              <a:t>Evaluate your plan.</a:t>
            </a:r>
          </a:p>
          <a:p>
            <a:pPr marL="514350" indent="-514350">
              <a:buFont typeface="+mj-lt"/>
              <a:buAutoNum type="arabicPeriod"/>
            </a:pPr>
            <a:r>
              <a:rPr lang="en-GB" sz="2600" dirty="0">
                <a:latin typeface="+mj-lt"/>
              </a:rPr>
              <a:t>Communicate your decision, and take action.</a:t>
            </a:r>
          </a:p>
        </p:txBody>
      </p:sp>
    </p:spTree>
    <p:extLst>
      <p:ext uri="{BB962C8B-B14F-4D97-AF65-F5344CB8AC3E}">
        <p14:creationId xmlns:p14="http://schemas.microsoft.com/office/powerpoint/2010/main" val="40610359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u="sng" dirty="0"/>
              <a:t>How to make Decisions – </a:t>
            </a:r>
            <a:r>
              <a:rPr lang="en-GB" b="1" u="sng" dirty="0">
                <a:hlinkClick r:id="rId3">
                  <a:extLst>
                    <a:ext uri="{A12FA001-AC4F-418D-AE19-62706E023703}">
                      <ahyp:hlinkClr xmlns:ahyp="http://schemas.microsoft.com/office/drawing/2018/hyperlinkcolor" val="tx"/>
                    </a:ext>
                  </a:extLst>
                </a:hlinkClick>
              </a:rPr>
              <a:t>Business Approach</a:t>
            </a:r>
            <a:endParaRPr lang="en-GB" b="1" u="sng" dirty="0"/>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a:xfrm>
            <a:off x="838200" y="1600200"/>
            <a:ext cx="10515600" cy="4351338"/>
          </a:xfrm>
        </p:spPr>
        <p:txBody>
          <a:bodyPr>
            <a:normAutofit/>
          </a:bodyPr>
          <a:lstStyle/>
          <a:p>
            <a:pPr marL="514350" indent="-514350">
              <a:buFont typeface="+mj-lt"/>
              <a:buAutoNum type="arabicPeriod"/>
            </a:pPr>
            <a:r>
              <a:rPr lang="en-GB" sz="2600" dirty="0">
                <a:latin typeface="+mj-lt"/>
              </a:rPr>
              <a:t>Great decisions are shaped by consideration of many different viewpoints.</a:t>
            </a:r>
          </a:p>
          <a:p>
            <a:pPr marL="514350" indent="-514350">
              <a:buFont typeface="+mj-lt"/>
              <a:buAutoNum type="arabicPeriod"/>
            </a:pPr>
            <a:r>
              <a:rPr lang="en-GB" sz="2600" dirty="0">
                <a:latin typeface="+mj-lt"/>
              </a:rPr>
              <a:t>Great decisions are made as close as possible to the action.</a:t>
            </a:r>
          </a:p>
          <a:p>
            <a:pPr marL="514350" indent="-514350">
              <a:buFont typeface="+mj-lt"/>
              <a:buAutoNum type="arabicPeriod"/>
            </a:pPr>
            <a:r>
              <a:rPr lang="en-GB" sz="2600" dirty="0">
                <a:latin typeface="+mj-lt"/>
              </a:rPr>
              <a:t>Great decisions address the root cause, not just the symptoms.</a:t>
            </a:r>
          </a:p>
          <a:p>
            <a:pPr marL="514350" indent="-514350">
              <a:buFont typeface="+mj-lt"/>
              <a:buAutoNum type="arabicPeriod"/>
            </a:pPr>
            <a:r>
              <a:rPr lang="en-GB" sz="2600" dirty="0">
                <a:latin typeface="+mj-lt"/>
              </a:rPr>
              <a:t>Great decisions are made by a clearly accountable person.</a:t>
            </a:r>
          </a:p>
          <a:p>
            <a:pPr marL="514350" indent="-514350">
              <a:buFont typeface="+mj-lt"/>
              <a:buAutoNum type="arabicPeriod"/>
            </a:pPr>
            <a:r>
              <a:rPr lang="en-GB" sz="2600" dirty="0">
                <a:latin typeface="+mj-lt"/>
              </a:rPr>
              <a:t>Great decisions consider the holistic impacts of a problem.</a:t>
            </a:r>
          </a:p>
          <a:p>
            <a:pPr marL="514350" indent="-514350">
              <a:buFont typeface="+mj-lt"/>
              <a:buAutoNum type="arabicPeriod"/>
            </a:pPr>
            <a:r>
              <a:rPr lang="en-GB" sz="2600" dirty="0">
                <a:latin typeface="+mj-lt"/>
              </a:rPr>
              <a:t>Great decisions balance short-term and long-term value.</a:t>
            </a:r>
          </a:p>
          <a:p>
            <a:pPr marL="514350" indent="-514350">
              <a:buFont typeface="+mj-lt"/>
              <a:buAutoNum type="arabicPeriod"/>
            </a:pPr>
            <a:r>
              <a:rPr lang="en-GB" sz="2600" dirty="0">
                <a:latin typeface="+mj-lt"/>
              </a:rPr>
              <a:t>Great decisions are communicated well to stakeholders.</a:t>
            </a:r>
          </a:p>
          <a:p>
            <a:pPr marL="514350" indent="-514350">
              <a:buFont typeface="+mj-lt"/>
              <a:buAutoNum type="arabicPeriod"/>
            </a:pPr>
            <a:r>
              <a:rPr lang="en-GB" sz="2600" dirty="0">
                <a:latin typeface="+mj-lt"/>
              </a:rPr>
              <a:t>Great decisions are timely.</a:t>
            </a:r>
          </a:p>
        </p:txBody>
      </p:sp>
    </p:spTree>
    <p:extLst>
      <p:ext uri="{BB962C8B-B14F-4D97-AF65-F5344CB8AC3E}">
        <p14:creationId xmlns:p14="http://schemas.microsoft.com/office/powerpoint/2010/main" val="26980935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dirty="0"/>
              <a:t>Familiar……………………………….?</a:t>
            </a:r>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p:txBody>
          <a:bodyPr>
            <a:normAutofit/>
          </a:bodyPr>
          <a:lstStyle/>
          <a:p>
            <a:pPr marL="0" indent="0">
              <a:buNone/>
            </a:pPr>
            <a:endParaRPr lang="en-GB" dirty="0"/>
          </a:p>
        </p:txBody>
      </p:sp>
    </p:spTree>
    <p:extLst>
      <p:ext uri="{BB962C8B-B14F-4D97-AF65-F5344CB8AC3E}">
        <p14:creationId xmlns:p14="http://schemas.microsoft.com/office/powerpoint/2010/main" val="39954253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u="sng" dirty="0"/>
              <a:t>How to make Decisions – </a:t>
            </a:r>
            <a:r>
              <a:rPr lang="en-GB" b="1" u="sng" dirty="0">
                <a:hlinkClick r:id="rId3">
                  <a:extLst>
                    <a:ext uri="{A12FA001-AC4F-418D-AE19-62706E023703}">
                      <ahyp:hlinkClr xmlns:ahyp="http://schemas.microsoft.com/office/drawing/2018/hyperlinkcolor" val="tx"/>
                    </a:ext>
                  </a:extLst>
                </a:hlinkClick>
              </a:rPr>
              <a:t>Design Approach</a:t>
            </a:r>
            <a:endParaRPr lang="en-GB" b="1" u="sng" dirty="0"/>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a:xfrm>
            <a:off x="838200" y="1600200"/>
            <a:ext cx="10515600" cy="4351338"/>
          </a:xfrm>
        </p:spPr>
        <p:txBody>
          <a:bodyPr>
            <a:noAutofit/>
          </a:bodyPr>
          <a:lstStyle/>
          <a:p>
            <a:pPr marL="514350" indent="-514350">
              <a:buFont typeface="+mj-lt"/>
              <a:buAutoNum type="arabicPeriod"/>
            </a:pPr>
            <a:r>
              <a:rPr lang="en-GB" sz="2600" dirty="0">
                <a:latin typeface="+mj-lt"/>
              </a:rPr>
              <a:t>Discover - The process starts by questioning the challenge and quickly leads to research to identify user needs. </a:t>
            </a:r>
          </a:p>
          <a:p>
            <a:pPr marL="514350" indent="-514350">
              <a:buFont typeface="+mj-lt"/>
              <a:buAutoNum type="arabicPeriod"/>
            </a:pPr>
            <a:r>
              <a:rPr lang="en-GB" sz="2600" dirty="0">
                <a:latin typeface="+mj-lt"/>
              </a:rPr>
              <a:t>Define - The second phase is to make sense of the findings, understanding how user needs and the problem align. The result is to create a design brief which clearly defines the challenge based on these insights. </a:t>
            </a:r>
          </a:p>
          <a:p>
            <a:pPr marL="514350" indent="-514350">
              <a:buFont typeface="+mj-lt"/>
              <a:buAutoNum type="arabicPeriod"/>
            </a:pPr>
            <a:r>
              <a:rPr lang="en-GB" sz="2600" dirty="0">
                <a:latin typeface="+mj-lt"/>
              </a:rPr>
              <a:t>Develop - The third phase concentrates on developing, testing and refining multiple potential solutions. </a:t>
            </a:r>
          </a:p>
          <a:p>
            <a:pPr marL="514350" indent="-514350">
              <a:buFont typeface="+mj-lt"/>
              <a:buAutoNum type="arabicPeriod"/>
            </a:pPr>
            <a:r>
              <a:rPr lang="en-GB" sz="2600" dirty="0">
                <a:latin typeface="+mj-lt"/>
              </a:rPr>
              <a:t>Deliver - The final phase involves selecting a single solution that works and preparing it for launch. </a:t>
            </a:r>
          </a:p>
        </p:txBody>
      </p:sp>
    </p:spTree>
    <p:extLst>
      <p:ext uri="{BB962C8B-B14F-4D97-AF65-F5344CB8AC3E}">
        <p14:creationId xmlns:p14="http://schemas.microsoft.com/office/powerpoint/2010/main" val="9675301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dirty="0">
                <a:hlinkClick r:id="rId3">
                  <a:extLst>
                    <a:ext uri="{A12FA001-AC4F-418D-AE19-62706E023703}">
                      <ahyp:hlinkClr xmlns:ahyp="http://schemas.microsoft.com/office/drawing/2018/hyperlinkcolor" val="tx"/>
                    </a:ext>
                  </a:extLst>
                </a:hlinkClick>
              </a:rPr>
              <a:t>Common Decision-Making Mistakes</a:t>
            </a:r>
            <a:endParaRPr lang="en-GB" b="1" u="sng" dirty="0"/>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a:xfrm>
            <a:off x="838200" y="1600200"/>
            <a:ext cx="10515600" cy="4803775"/>
          </a:xfrm>
        </p:spPr>
        <p:txBody>
          <a:bodyPr>
            <a:normAutofit/>
          </a:bodyPr>
          <a:lstStyle/>
          <a:p>
            <a:pPr marL="514350" indent="-514350">
              <a:buFont typeface="+mj-lt"/>
              <a:buAutoNum type="arabicPeriod"/>
            </a:pPr>
            <a:r>
              <a:rPr lang="en-GB" sz="2600" dirty="0">
                <a:latin typeface="+mj-lt"/>
              </a:rPr>
              <a:t>Procrastinating</a:t>
            </a:r>
          </a:p>
          <a:p>
            <a:pPr marL="514350" indent="-514350">
              <a:buFont typeface="+mj-lt"/>
              <a:buAutoNum type="arabicPeriod"/>
            </a:pPr>
            <a:r>
              <a:rPr lang="en-GB" sz="2600" dirty="0">
                <a:latin typeface="+mj-lt"/>
              </a:rPr>
              <a:t>Believing It's "Make or Break“</a:t>
            </a:r>
          </a:p>
          <a:p>
            <a:pPr marL="514350" indent="-514350">
              <a:buFont typeface="+mj-lt"/>
              <a:buAutoNum type="arabicPeriod"/>
            </a:pPr>
            <a:r>
              <a:rPr lang="en-GB" sz="2600" dirty="0">
                <a:latin typeface="+mj-lt"/>
              </a:rPr>
              <a:t>Not Being Systematic</a:t>
            </a:r>
          </a:p>
          <a:p>
            <a:pPr marL="514350" indent="-514350">
              <a:buFont typeface="+mj-lt"/>
              <a:buAutoNum type="arabicPeriod"/>
            </a:pPr>
            <a:r>
              <a:rPr lang="en-GB" sz="2600" dirty="0">
                <a:latin typeface="+mj-lt"/>
              </a:rPr>
              <a:t>Not Considering Different Perspectives</a:t>
            </a:r>
          </a:p>
          <a:p>
            <a:pPr marL="514350" indent="-514350">
              <a:buFont typeface="+mj-lt"/>
              <a:buAutoNum type="arabicPeriod"/>
            </a:pPr>
            <a:r>
              <a:rPr lang="en-GB" sz="2600" dirty="0">
                <a:latin typeface="+mj-lt"/>
              </a:rPr>
              <a:t>Not Involving Stakeholders</a:t>
            </a:r>
          </a:p>
          <a:p>
            <a:pPr marL="514350" indent="-514350">
              <a:buFont typeface="+mj-lt"/>
              <a:buAutoNum type="arabicPeriod"/>
            </a:pPr>
            <a:r>
              <a:rPr lang="en-GB" sz="2600" dirty="0">
                <a:latin typeface="+mj-lt"/>
              </a:rPr>
              <a:t>Not Avoiding Groupthink and Psychological Bias</a:t>
            </a:r>
          </a:p>
          <a:p>
            <a:pPr marL="514350" indent="-514350">
              <a:buFont typeface="+mj-lt"/>
              <a:buAutoNum type="arabicPeriod"/>
            </a:pPr>
            <a:r>
              <a:rPr lang="en-GB" sz="2600" dirty="0">
                <a:latin typeface="+mj-lt"/>
              </a:rPr>
              <a:t>Being Overconfident</a:t>
            </a:r>
          </a:p>
          <a:p>
            <a:pPr marL="514350" indent="-514350">
              <a:buFont typeface="+mj-lt"/>
              <a:buAutoNum type="arabicPeriod"/>
            </a:pPr>
            <a:r>
              <a:rPr lang="en-GB" sz="2600" dirty="0">
                <a:latin typeface="+mj-lt"/>
              </a:rPr>
              <a:t>Not Thinking About the Consequences</a:t>
            </a:r>
          </a:p>
          <a:p>
            <a:pPr marL="514350" indent="-514350">
              <a:buFont typeface="+mj-lt"/>
              <a:buAutoNum type="arabicPeriod"/>
            </a:pPr>
            <a:r>
              <a:rPr lang="en-GB" sz="2600" dirty="0">
                <a:latin typeface="+mj-lt"/>
              </a:rPr>
              <a:t>Not Communicating Effectively</a:t>
            </a:r>
          </a:p>
          <a:p>
            <a:pPr marL="514350" indent="-514350">
              <a:buFont typeface="+mj-lt"/>
              <a:buAutoNum type="arabicPeriod"/>
            </a:pPr>
            <a:r>
              <a:rPr lang="en-GB" sz="2600" dirty="0">
                <a:latin typeface="+mj-lt"/>
              </a:rPr>
              <a:t>Carrying on Regardless</a:t>
            </a:r>
          </a:p>
        </p:txBody>
      </p:sp>
    </p:spTree>
    <p:extLst>
      <p:ext uri="{BB962C8B-B14F-4D97-AF65-F5344CB8AC3E}">
        <p14:creationId xmlns:p14="http://schemas.microsoft.com/office/powerpoint/2010/main" val="1834271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25"/>
          <p:cNvSpPr>
            <a:spLocks noChangeArrowheads="1"/>
          </p:cNvSpPr>
          <p:nvPr/>
        </p:nvSpPr>
        <p:spPr bwMode="auto">
          <a:xfrm>
            <a:off x="2627313" y="3513273"/>
            <a:ext cx="7191375" cy="676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20000"/>
              </a:spcBef>
              <a:spcAft>
                <a:spcPct val="0"/>
              </a:spcAft>
              <a:buFontTx/>
              <a:buChar char=""/>
              <a:defRPr/>
            </a:pPr>
            <a:endParaRPr lang="en-GB" altLang="en-US" sz="1400" b="0" dirty="0">
              <a:solidFill>
                <a:srgbClr val="000000"/>
              </a:solidFill>
              <a:latin typeface="Arial" panose="020B0604020202020204" pitchFamily="34" charset="0"/>
            </a:endParaRPr>
          </a:p>
          <a:p>
            <a:pPr eaLnBrk="0" fontAlgn="base" hangingPunct="0">
              <a:lnSpc>
                <a:spcPct val="107000"/>
              </a:lnSpc>
              <a:spcBef>
                <a:spcPct val="0"/>
              </a:spcBef>
              <a:spcAft>
                <a:spcPts val="800"/>
              </a:spcAft>
              <a:buFont typeface="Wingdings" panose="05000000000000000000" pitchFamily="2" charset="2"/>
              <a:buChar char="q"/>
              <a:defRPr/>
            </a:pPr>
            <a:r>
              <a:rPr lang="en-GB" sz="1400" u="sng" dirty="0">
                <a:solidFill>
                  <a:srgbClr val="000000"/>
                </a:solidFill>
                <a:latin typeface="Calibri" panose="020F0502020204030204" pitchFamily="34" charset="0"/>
                <a:ea typeface="Calibri" panose="020F0502020204030204" pitchFamily="34" charset="0"/>
                <a:cs typeface="Times New Roman" panose="02020603050405020304" pitchFamily="18" charset="0"/>
                <a:hlinkClick r:id="rId3"/>
              </a:rPr>
              <a:t>https://www.ted.com/talks/adam_grant_the_surprising_habits_of_original_thinkers</a:t>
            </a:r>
            <a:endParaRPr lang="en-GB" sz="14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eaLnBrk="0" fontAlgn="base" hangingPunct="0">
              <a:spcBef>
                <a:spcPct val="20000"/>
              </a:spcBef>
              <a:spcAft>
                <a:spcPct val="0"/>
              </a:spcAft>
              <a:buFontTx/>
              <a:buChar char=""/>
              <a:defRPr/>
            </a:pPr>
            <a:endParaRPr lang="en-GB" altLang="en-US" sz="1400" b="0" dirty="0">
              <a:solidFill>
                <a:srgbClr val="000000"/>
              </a:solidFill>
              <a:latin typeface="Arial" panose="020B0604020202020204" pitchFamily="34" charset="0"/>
            </a:endParaRPr>
          </a:p>
          <a:p>
            <a:pPr algn="r" eaLnBrk="0" fontAlgn="base" hangingPunct="0">
              <a:spcBef>
                <a:spcPct val="20000"/>
              </a:spcBef>
              <a:spcAft>
                <a:spcPct val="0"/>
              </a:spcAft>
              <a:defRPr/>
            </a:pPr>
            <a:endParaRPr lang="en-GB" altLang="en-US" sz="1000" b="0" dirty="0">
              <a:solidFill>
                <a:srgbClr val="808080"/>
              </a:solidFill>
              <a:latin typeface="Arial" panose="020B0604020202020204" pitchFamily="34" charset="0"/>
            </a:endParaRPr>
          </a:p>
          <a:p>
            <a:pPr eaLnBrk="0" fontAlgn="base" hangingPunct="0">
              <a:spcBef>
                <a:spcPct val="20000"/>
              </a:spcBef>
              <a:spcAft>
                <a:spcPct val="0"/>
              </a:spcAft>
              <a:buFontTx/>
              <a:buChar char=""/>
              <a:defRPr/>
            </a:pPr>
            <a:endParaRPr lang="en-GB" altLang="en-US" sz="1400" b="0" dirty="0">
              <a:solidFill>
                <a:srgbClr val="000000"/>
              </a:solidFill>
              <a:latin typeface="Arial" panose="020B0604020202020204" pitchFamily="34" charset="0"/>
            </a:endParaRPr>
          </a:p>
        </p:txBody>
      </p:sp>
      <p:sp>
        <p:nvSpPr>
          <p:cNvPr id="2057" name="Text Box 31"/>
          <p:cNvSpPr txBox="1">
            <a:spLocks noChangeArrowheads="1"/>
          </p:cNvSpPr>
          <p:nvPr/>
        </p:nvSpPr>
        <p:spPr bwMode="auto">
          <a:xfrm>
            <a:off x="2165351" y="1974859"/>
            <a:ext cx="785177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50000"/>
              </a:spcBef>
              <a:spcAft>
                <a:spcPct val="0"/>
              </a:spcAft>
              <a:defRPr/>
            </a:pPr>
            <a:r>
              <a:rPr lang="en-US" altLang="en-US" dirty="0">
                <a:solidFill>
                  <a:srgbClr val="000000"/>
                </a:solidFill>
                <a:latin typeface="Arial" panose="020B0604020202020204" pitchFamily="34" charset="0"/>
              </a:rPr>
              <a:t>ADAM GRANT</a:t>
            </a:r>
          </a:p>
          <a:p>
            <a:pPr eaLnBrk="0" fontAlgn="base" hangingPunct="0">
              <a:spcBef>
                <a:spcPct val="50000"/>
              </a:spcBef>
              <a:spcAft>
                <a:spcPct val="0"/>
              </a:spcAft>
              <a:defRPr/>
            </a:pPr>
            <a:r>
              <a:rPr lang="en-US" altLang="en-US" dirty="0">
                <a:solidFill>
                  <a:srgbClr val="000000"/>
                </a:solidFill>
                <a:latin typeface="Arial" panose="020B0604020202020204" pitchFamily="34" charset="0"/>
              </a:rPr>
              <a:t>THE SURPRISING HABITS OF ORIGINAL THINKERS</a:t>
            </a:r>
            <a:endParaRPr lang="en-US" altLang="en-US" dirty="0">
              <a:solidFill>
                <a:srgbClr val="000000"/>
              </a:solidFill>
            </a:endParaRPr>
          </a:p>
        </p:txBody>
      </p:sp>
      <p:sp>
        <p:nvSpPr>
          <p:cNvPr id="13" name="Rectangle 26"/>
          <p:cNvSpPr>
            <a:spLocks noChangeArrowheads="1"/>
          </p:cNvSpPr>
          <p:nvPr/>
        </p:nvSpPr>
        <p:spPr bwMode="auto">
          <a:xfrm>
            <a:off x="2165351" y="3516875"/>
            <a:ext cx="7851775" cy="70343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0" fontAlgn="base" hangingPunct="0">
              <a:spcBef>
                <a:spcPct val="0"/>
              </a:spcBef>
              <a:spcAft>
                <a:spcPct val="0"/>
              </a:spcAft>
              <a:defRPr/>
            </a:pPr>
            <a:endParaRPr lang="en-GB" altLang="en-US">
              <a:solidFill>
                <a:srgbClr val="000000"/>
              </a:solidFill>
            </a:endParaRPr>
          </a:p>
        </p:txBody>
      </p:sp>
      <p:sp>
        <p:nvSpPr>
          <p:cNvPr id="8" name="Rectangle 3"/>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a:defRPr/>
            </a:pPr>
            <a:endParaRPr lang="en-GB" altLang="en-US" kern="0" dirty="0">
              <a:solidFill>
                <a:srgbClr val="000000"/>
              </a:solidFill>
              <a:latin typeface="Times New Roman"/>
            </a:endParaRPr>
          </a:p>
          <a:p>
            <a:pPr>
              <a:defRPr/>
            </a:pPr>
            <a:endParaRPr lang="en-GB" altLang="en-US" kern="0" dirty="0">
              <a:solidFill>
                <a:srgbClr val="000000"/>
              </a:solidFill>
              <a:latin typeface="Times New Roman"/>
            </a:endParaRPr>
          </a:p>
        </p:txBody>
      </p:sp>
      <p:sp>
        <p:nvSpPr>
          <p:cNvPr id="9" name="Rectangle 8">
            <a:extLst>
              <a:ext uri="{FF2B5EF4-FFF2-40B4-BE49-F238E27FC236}">
                <a16:creationId xmlns:a16="http://schemas.microsoft.com/office/drawing/2014/main" id="{737B508B-A368-4345-9CFA-32CB9B73837B}"/>
              </a:ext>
            </a:extLst>
          </p:cNvPr>
          <p:cNvSpPr/>
          <p:nvPr/>
        </p:nvSpPr>
        <p:spPr bwMode="auto">
          <a:xfrm>
            <a:off x="-1" y="-1"/>
            <a:ext cx="12192002" cy="1627833"/>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defRPr/>
            </a:pPr>
            <a:endParaRPr lang="en-GB" sz="2400" b="1">
              <a:solidFill>
                <a:srgbClr val="000000"/>
              </a:solidFill>
              <a:latin typeface="Times New Roman" pitchFamily="18" charset="0"/>
            </a:endParaRPr>
          </a:p>
        </p:txBody>
      </p:sp>
      <p:sp>
        <p:nvSpPr>
          <p:cNvPr id="11" name="Rectangle 10">
            <a:extLst>
              <a:ext uri="{FF2B5EF4-FFF2-40B4-BE49-F238E27FC236}">
                <a16:creationId xmlns:a16="http://schemas.microsoft.com/office/drawing/2014/main" id="{B7DAF61C-5A1E-444A-845E-C26DC4FB1397}"/>
              </a:ext>
            </a:extLst>
          </p:cNvPr>
          <p:cNvSpPr/>
          <p:nvPr/>
        </p:nvSpPr>
        <p:spPr bwMode="auto">
          <a:xfrm>
            <a:off x="1" y="4570742"/>
            <a:ext cx="12192000" cy="2287259"/>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defRPr/>
            </a:pPr>
            <a:endParaRPr lang="en-GB" sz="2400" b="1">
              <a:solidFill>
                <a:srgbClr val="000000"/>
              </a:solidFill>
              <a:latin typeface="Times New Roman" pitchFamily="18" charset="0"/>
            </a:endParaRPr>
          </a:p>
        </p:txBody>
      </p:sp>
    </p:spTree>
    <p:extLst>
      <p:ext uri="{BB962C8B-B14F-4D97-AF65-F5344CB8AC3E}">
        <p14:creationId xmlns:p14="http://schemas.microsoft.com/office/powerpoint/2010/main" val="2669896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dirty="0">
                <a:hlinkClick r:id="rId3">
                  <a:extLst>
                    <a:ext uri="{A12FA001-AC4F-418D-AE19-62706E023703}">
                      <ahyp:hlinkClr xmlns:ahyp="http://schemas.microsoft.com/office/drawing/2018/hyperlinkcolor" val="tx"/>
                    </a:ext>
                  </a:extLst>
                </a:hlinkClick>
              </a:rPr>
              <a:t>When Making </a:t>
            </a:r>
            <a:r>
              <a:rPr lang="en-GB" b="1" u="sng" dirty="0">
                <a:hlinkClick r:id="rId3">
                  <a:extLst>
                    <a:ext uri="{A12FA001-AC4F-418D-AE19-62706E023703}">
                      <ahyp:hlinkClr xmlns:ahyp="http://schemas.microsoft.com/office/drawing/2018/hyperlinkcolor" val="tx"/>
                    </a:ext>
                  </a:extLst>
                </a:hlinkClick>
              </a:rPr>
              <a:t>Decision</a:t>
            </a:r>
            <a:r>
              <a:rPr lang="en-GB" b="1" u="sng" dirty="0"/>
              <a:t>s</a:t>
            </a:r>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a:xfrm>
            <a:off x="838200" y="1600200"/>
            <a:ext cx="10515600" cy="4803775"/>
          </a:xfrm>
        </p:spPr>
        <p:txBody>
          <a:bodyPr>
            <a:normAutofit/>
          </a:bodyPr>
          <a:lstStyle/>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GB" sz="2600" b="0" i="0" u="none" strike="noStrike" kern="1200" cap="none" spc="0" normalizeH="0" baseline="0" noProof="0" dirty="0">
                <a:ln>
                  <a:noFill/>
                </a:ln>
                <a:solidFill>
                  <a:prstClr val="black"/>
                </a:solidFill>
                <a:effectLst/>
                <a:uLnTx/>
                <a:uFillTx/>
                <a:latin typeface="Calibri Light" panose="020F0302020204030204"/>
                <a:ea typeface="+mn-ea"/>
                <a:cs typeface="+mn-cs"/>
              </a:rPr>
              <a:t>You must </a:t>
            </a:r>
            <a:r>
              <a:rPr kumimoji="0" lang="en-GB" sz="2600" b="1" i="0" u="none" strike="noStrike" kern="1200" cap="none" spc="0" normalizeH="0" baseline="0" noProof="0" dirty="0">
                <a:ln>
                  <a:noFill/>
                </a:ln>
                <a:solidFill>
                  <a:prstClr val="black"/>
                </a:solidFill>
                <a:effectLst/>
                <a:uLnTx/>
                <a:uFillTx/>
                <a:latin typeface="Calibri Light" panose="020F0302020204030204"/>
                <a:ea typeface="+mn-ea"/>
                <a:cs typeface="+mn-cs"/>
              </a:rPr>
              <a:t>VALIDATE</a:t>
            </a:r>
            <a:r>
              <a:rPr kumimoji="0" lang="en-GB" sz="2600" b="0" i="0" u="none" strike="noStrike" kern="1200" cap="none" spc="0" normalizeH="0" baseline="0" noProof="0" dirty="0">
                <a:ln>
                  <a:noFill/>
                </a:ln>
                <a:solidFill>
                  <a:prstClr val="black"/>
                </a:solidFill>
                <a:effectLst/>
                <a:uLnTx/>
                <a:uFillTx/>
                <a:latin typeface="Calibri Light" panose="020F0302020204030204"/>
                <a:ea typeface="+mn-ea"/>
                <a:cs typeface="+mn-cs"/>
              </a:rPr>
              <a:t> your thinking and decisions</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GB" sz="2600" b="0" i="0" u="none" strike="noStrike" kern="1200" cap="none" spc="0" normalizeH="0" baseline="0" noProof="0" dirty="0">
                <a:ln>
                  <a:noFill/>
                </a:ln>
                <a:solidFill>
                  <a:prstClr val="black"/>
                </a:solidFill>
                <a:effectLst/>
                <a:uLnTx/>
                <a:uFillTx/>
                <a:latin typeface="Calibri Light" panose="020F0302020204030204"/>
                <a:ea typeface="+mn-ea"/>
                <a:cs typeface="+mn-cs"/>
              </a:rPr>
              <a:t>You must </a:t>
            </a:r>
            <a:r>
              <a:rPr kumimoji="0" lang="en-GB" sz="2600" b="1" i="0" u="none" strike="noStrike" kern="1200" cap="none" spc="0" normalizeH="0" baseline="0" noProof="0" dirty="0">
                <a:ln>
                  <a:noFill/>
                </a:ln>
                <a:solidFill>
                  <a:prstClr val="black"/>
                </a:solidFill>
                <a:effectLst/>
                <a:uLnTx/>
                <a:uFillTx/>
                <a:latin typeface="Calibri Light" panose="020F0302020204030204"/>
                <a:ea typeface="+mn-ea"/>
                <a:cs typeface="+mn-cs"/>
              </a:rPr>
              <a:t>EVIDENCE </a:t>
            </a:r>
            <a:r>
              <a:rPr kumimoji="0" lang="en-GB" sz="2600" b="0" i="0" u="none" strike="noStrike" kern="1200" cap="none" spc="0" normalizeH="0" baseline="0" noProof="0" dirty="0">
                <a:ln>
                  <a:noFill/>
                </a:ln>
                <a:solidFill>
                  <a:prstClr val="black"/>
                </a:solidFill>
                <a:effectLst/>
                <a:uLnTx/>
                <a:uFillTx/>
                <a:latin typeface="Calibri Light" panose="020F0302020204030204"/>
                <a:ea typeface="+mn-ea"/>
                <a:cs typeface="+mn-cs"/>
              </a:rPr>
              <a:t>your thinking and decisions</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GB" sz="2600" b="0" i="0" u="none" strike="noStrike" kern="1200" cap="none" spc="0" normalizeH="0" baseline="0" noProof="0" dirty="0">
                <a:ln>
                  <a:noFill/>
                </a:ln>
                <a:solidFill>
                  <a:prstClr val="black"/>
                </a:solidFill>
                <a:effectLst/>
                <a:uLnTx/>
                <a:uFillTx/>
                <a:latin typeface="Calibri Light" panose="020F0302020204030204"/>
                <a:ea typeface="+mn-ea"/>
                <a:cs typeface="+mn-cs"/>
              </a:rPr>
              <a:t>You must be </a:t>
            </a:r>
            <a:r>
              <a:rPr kumimoji="0" lang="en-GB" sz="2600" b="1" i="0" u="none" strike="noStrike" kern="1200" cap="none" spc="0" normalizeH="0" baseline="0" noProof="0" dirty="0">
                <a:ln>
                  <a:noFill/>
                </a:ln>
                <a:solidFill>
                  <a:prstClr val="black"/>
                </a:solidFill>
                <a:effectLst/>
                <a:uLnTx/>
                <a:uFillTx/>
                <a:latin typeface="Calibri Light" panose="020F0302020204030204"/>
                <a:ea typeface="+mn-ea"/>
                <a:cs typeface="+mn-cs"/>
              </a:rPr>
              <a:t>CLEAR</a:t>
            </a:r>
            <a:r>
              <a:rPr kumimoji="0" lang="en-GB" sz="2600" b="0" i="0" u="none" strike="noStrike" kern="1200" cap="none" spc="0" normalizeH="0" baseline="0" noProof="0" dirty="0">
                <a:ln>
                  <a:noFill/>
                </a:ln>
                <a:solidFill>
                  <a:prstClr val="black"/>
                </a:solidFill>
                <a:effectLst/>
                <a:uLnTx/>
                <a:uFillTx/>
                <a:latin typeface="Calibri Light" panose="020F0302020204030204"/>
                <a:ea typeface="+mn-ea"/>
                <a:cs typeface="+mn-cs"/>
              </a:rPr>
              <a:t> in your thinking and decisions</a:t>
            </a:r>
            <a:endParaRPr kumimoji="0" lang="en-GB" sz="2600" b="1"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32101737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dirty="0"/>
              <a:t>Problem Solving Activity</a:t>
            </a:r>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p:txBody>
          <a:bodyPr>
            <a:normAutofit/>
          </a:bodyPr>
          <a:lstStyle/>
          <a:p>
            <a:pPr marL="0" indent="0">
              <a:buNone/>
            </a:pPr>
            <a:endParaRPr lang="en-GB" dirty="0"/>
          </a:p>
        </p:txBody>
      </p:sp>
    </p:spTree>
    <p:extLst>
      <p:ext uri="{BB962C8B-B14F-4D97-AF65-F5344CB8AC3E}">
        <p14:creationId xmlns:p14="http://schemas.microsoft.com/office/powerpoint/2010/main" val="32418589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a:xfrm>
            <a:off x="838200" y="834049"/>
            <a:ext cx="11141364" cy="5342914"/>
          </a:xfrm>
        </p:spPr>
        <p:txBody>
          <a:bodyPr>
            <a:noAutofit/>
          </a:bodyPr>
          <a:lstStyle/>
          <a:p>
            <a:pPr marL="0" indent="0">
              <a:buNone/>
            </a:pPr>
            <a:r>
              <a:rPr lang="en-GB" sz="2400" b="1" dirty="0">
                <a:latin typeface="+mj-lt"/>
              </a:rPr>
              <a:t>Problem Solving Activity 1</a:t>
            </a:r>
          </a:p>
          <a:p>
            <a:pPr marL="0" indent="0">
              <a:buNone/>
            </a:pPr>
            <a:r>
              <a:rPr lang="en-GB" sz="2400" dirty="0">
                <a:latin typeface="+mj-lt"/>
              </a:rPr>
              <a:t> </a:t>
            </a:r>
          </a:p>
          <a:p>
            <a:pPr marL="0" indent="0">
              <a:buNone/>
            </a:pPr>
            <a:r>
              <a:rPr lang="en-GB" sz="2400" dirty="0">
                <a:latin typeface="+mj-lt"/>
              </a:rPr>
              <a:t>Collaboration is critical to problem solving. </a:t>
            </a:r>
          </a:p>
          <a:p>
            <a:pPr marL="0" indent="0">
              <a:buNone/>
            </a:pPr>
            <a:endParaRPr lang="en-GB" sz="2400" dirty="0">
              <a:latin typeface="+mj-lt"/>
            </a:endParaRPr>
          </a:p>
          <a:p>
            <a:pPr marL="0" indent="0">
              <a:buNone/>
            </a:pPr>
            <a:r>
              <a:rPr lang="en-GB" sz="2400" dirty="0">
                <a:latin typeface="+mj-lt"/>
              </a:rPr>
              <a:t>Why? Because, as the old saying goes, the whole is greater than the sum of its parts. This expression reflects the fact that people are capable of achieving greater things when they work together to do so. </a:t>
            </a:r>
          </a:p>
          <a:p>
            <a:pPr marL="0" indent="0">
              <a:buNone/>
            </a:pPr>
            <a:endParaRPr lang="en-GB" sz="2400" dirty="0">
              <a:latin typeface="+mj-lt"/>
            </a:endParaRPr>
          </a:p>
          <a:p>
            <a:pPr marL="0" indent="0">
              <a:buNone/>
            </a:pPr>
            <a:r>
              <a:rPr lang="en-GB" sz="2400" dirty="0">
                <a:latin typeface="+mj-lt"/>
              </a:rPr>
              <a:t>Remember the NASA Challenge - Group outcome was better than your individual attempts.</a:t>
            </a:r>
          </a:p>
          <a:p>
            <a:pPr marL="0" indent="0">
              <a:buNone/>
            </a:pPr>
            <a:endParaRPr lang="en-GB" sz="2400" dirty="0">
              <a:latin typeface="+mj-lt"/>
            </a:endParaRPr>
          </a:p>
          <a:p>
            <a:pPr marL="0" indent="0">
              <a:buNone/>
            </a:pPr>
            <a:endParaRPr lang="en-GB" sz="2400" dirty="0">
              <a:latin typeface="+mj-lt"/>
            </a:endParaRPr>
          </a:p>
        </p:txBody>
      </p:sp>
    </p:spTree>
    <p:extLst>
      <p:ext uri="{BB962C8B-B14F-4D97-AF65-F5344CB8AC3E}">
        <p14:creationId xmlns:p14="http://schemas.microsoft.com/office/powerpoint/2010/main" val="32417831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E528656-DD95-087B-D19C-BA151FC2B7D1}"/>
              </a:ext>
            </a:extLst>
          </p:cNvPr>
          <p:cNvPicPr>
            <a:picLocks noChangeAspect="1"/>
          </p:cNvPicPr>
          <p:nvPr/>
        </p:nvPicPr>
        <p:blipFill>
          <a:blip r:embed="rId2"/>
          <a:stretch>
            <a:fillRect/>
          </a:stretch>
        </p:blipFill>
        <p:spPr>
          <a:xfrm>
            <a:off x="-152400" y="-2819400"/>
            <a:ext cx="12496800" cy="12496800"/>
          </a:xfrm>
          <a:prstGeom prst="rect">
            <a:avLst/>
          </a:prstGeom>
        </p:spPr>
      </p:pic>
    </p:spTree>
    <p:extLst>
      <p:ext uri="{BB962C8B-B14F-4D97-AF65-F5344CB8AC3E}">
        <p14:creationId xmlns:p14="http://schemas.microsoft.com/office/powerpoint/2010/main" val="23898799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a:xfrm>
            <a:off x="838200" y="834049"/>
            <a:ext cx="11141364" cy="5342914"/>
          </a:xfrm>
        </p:spPr>
        <p:txBody>
          <a:bodyPr>
            <a:noAutofit/>
          </a:bodyPr>
          <a:lstStyle/>
          <a:p>
            <a:pPr marL="0" indent="0">
              <a:buNone/>
            </a:pPr>
            <a:r>
              <a:rPr lang="en-GB" sz="2400" b="1" dirty="0">
                <a:latin typeface="+mj-lt"/>
              </a:rPr>
              <a:t>Marshmallow Spaghetti Tower </a:t>
            </a:r>
          </a:p>
          <a:p>
            <a:pPr marL="0" indent="0">
              <a:buNone/>
            </a:pPr>
            <a:r>
              <a:rPr lang="en-GB" sz="2400" dirty="0">
                <a:latin typeface="+mj-lt"/>
              </a:rPr>
              <a:t> </a:t>
            </a:r>
          </a:p>
          <a:p>
            <a:pPr marL="0" indent="0">
              <a:buNone/>
            </a:pPr>
            <a:r>
              <a:rPr lang="en-GB" sz="2400" dirty="0">
                <a:latin typeface="+mj-lt"/>
              </a:rPr>
              <a:t>Working in your team, your challenge is to build the tallest freestanding structure using </a:t>
            </a:r>
            <a:r>
              <a:rPr lang="en-GB" sz="2400" b="1" dirty="0">
                <a:latin typeface="+mj-lt"/>
              </a:rPr>
              <a:t>ONLY</a:t>
            </a:r>
            <a:r>
              <a:rPr lang="en-GB" sz="2400" dirty="0">
                <a:latin typeface="+mj-lt"/>
              </a:rPr>
              <a:t> the materials listed.</a:t>
            </a:r>
          </a:p>
          <a:p>
            <a:pPr marL="0" indent="0">
              <a:buNone/>
            </a:pPr>
            <a:r>
              <a:rPr lang="en-GB" sz="2400" dirty="0">
                <a:latin typeface="+mj-lt"/>
              </a:rPr>
              <a:t>The winning team is the one that builds the tallest freestanding structure measured from the table top surface to the top of the marshmallow. The team’s structure must stand on its own for measuring. </a:t>
            </a:r>
          </a:p>
          <a:p>
            <a:pPr marL="0" indent="0">
              <a:buNone/>
            </a:pPr>
            <a:r>
              <a:rPr lang="en-GB" sz="2400" dirty="0">
                <a:latin typeface="+mj-lt"/>
              </a:rPr>
              <a:t>Teams touching or supporting their structure will be disqualified. Teams can use as much or as little of the 20 sticks of spaghetti, tape, and string provided.  Extra materials CANNOT be provided unless you sacrifice a Team member for 3 minutes. An entire marshmallow must be on top of your structure. Cutting or eating part of the marshmallow will disqualify your team.</a:t>
            </a:r>
          </a:p>
        </p:txBody>
      </p:sp>
    </p:spTree>
    <p:extLst>
      <p:ext uri="{BB962C8B-B14F-4D97-AF65-F5344CB8AC3E}">
        <p14:creationId xmlns:p14="http://schemas.microsoft.com/office/powerpoint/2010/main" val="35643591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a:xfrm>
            <a:off x="838200" y="834049"/>
            <a:ext cx="10820400" cy="5342914"/>
          </a:xfrm>
        </p:spPr>
        <p:txBody>
          <a:bodyPr>
            <a:noAutofit/>
          </a:bodyPr>
          <a:lstStyle/>
          <a:p>
            <a:pPr marL="0" indent="0">
              <a:buNone/>
            </a:pPr>
            <a:r>
              <a:rPr lang="en-GB" sz="2400" b="1" dirty="0">
                <a:latin typeface="+mj-lt"/>
              </a:rPr>
              <a:t>Marshmallow Spaghetti Tower </a:t>
            </a:r>
          </a:p>
          <a:p>
            <a:pPr marL="0" indent="0">
              <a:buNone/>
            </a:pPr>
            <a:r>
              <a:rPr lang="en-GB" sz="2400" dirty="0">
                <a:latin typeface="+mj-lt"/>
              </a:rPr>
              <a:t> </a:t>
            </a:r>
          </a:p>
          <a:p>
            <a:pPr marL="0" indent="0">
              <a:buNone/>
            </a:pPr>
            <a:r>
              <a:rPr lang="en-GB" sz="2400" dirty="0">
                <a:latin typeface="+mj-lt"/>
              </a:rPr>
              <a:t>Activity time: 30 minutes</a:t>
            </a:r>
          </a:p>
          <a:p>
            <a:pPr marL="0" indent="0">
              <a:buNone/>
            </a:pPr>
            <a:r>
              <a:rPr lang="en-GB" sz="2400" dirty="0">
                <a:latin typeface="+mj-lt"/>
              </a:rPr>
              <a:t>Constraints: Each team will simulate being either mute, partially sighted or have arthritic hands.</a:t>
            </a:r>
          </a:p>
        </p:txBody>
      </p:sp>
    </p:spTree>
    <p:extLst>
      <p:ext uri="{BB962C8B-B14F-4D97-AF65-F5344CB8AC3E}">
        <p14:creationId xmlns:p14="http://schemas.microsoft.com/office/powerpoint/2010/main" val="40544917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a:xfrm>
            <a:off x="838200" y="834049"/>
            <a:ext cx="11141364" cy="5342914"/>
          </a:xfrm>
        </p:spPr>
        <p:txBody>
          <a:bodyPr>
            <a:noAutofit/>
          </a:bodyPr>
          <a:lstStyle/>
          <a:p>
            <a:pPr marL="0" indent="0">
              <a:buNone/>
            </a:pPr>
            <a:r>
              <a:rPr lang="en-GB" sz="2400" b="1" dirty="0">
                <a:latin typeface="+mj-lt"/>
              </a:rPr>
              <a:t>Marshmallow Spaghetti Tower: Feedback</a:t>
            </a:r>
          </a:p>
          <a:p>
            <a:pPr marL="0" indent="0">
              <a:buNone/>
            </a:pPr>
            <a:r>
              <a:rPr lang="en-GB" sz="2400" dirty="0">
                <a:latin typeface="+mj-lt"/>
              </a:rPr>
              <a:t> </a:t>
            </a:r>
          </a:p>
          <a:p>
            <a:pPr marL="0" indent="0">
              <a:buNone/>
            </a:pPr>
            <a:r>
              <a:rPr lang="en-GB" sz="2400" dirty="0">
                <a:latin typeface="+mj-lt"/>
                <a:hlinkClick r:id="rId3">
                  <a:extLst>
                    <a:ext uri="{A12FA001-AC4F-418D-AE19-62706E023703}">
                      <ahyp:hlinkClr xmlns:ahyp="http://schemas.microsoft.com/office/drawing/2018/hyperlinkcolor" val="tx"/>
                    </a:ext>
                  </a:extLst>
                </a:hlinkClick>
              </a:rPr>
              <a:t>Build a tower, build a team - Tom Wujec</a:t>
            </a:r>
          </a:p>
          <a:p>
            <a:pPr marL="0" indent="0">
              <a:buNone/>
            </a:pPr>
            <a:endParaRPr lang="en-GB" sz="2400" dirty="0">
              <a:latin typeface="+mj-lt"/>
            </a:endParaRPr>
          </a:p>
        </p:txBody>
      </p:sp>
    </p:spTree>
    <p:extLst>
      <p:ext uri="{BB962C8B-B14F-4D97-AF65-F5344CB8AC3E}">
        <p14:creationId xmlns:p14="http://schemas.microsoft.com/office/powerpoint/2010/main" val="39294721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9B90A-B60F-8BFC-42F5-FF7742515E5C}"/>
              </a:ext>
            </a:extLst>
          </p:cNvPr>
          <p:cNvSpPr>
            <a:spLocks noGrp="1"/>
          </p:cNvSpPr>
          <p:nvPr>
            <p:ph type="title"/>
          </p:nvPr>
        </p:nvSpPr>
        <p:spPr/>
        <p:txBody>
          <a:bodyPr/>
          <a:lstStyle/>
          <a:p>
            <a:r>
              <a:rPr lang="en-GB" b="1" dirty="0"/>
              <a:t>Next Week:</a:t>
            </a:r>
          </a:p>
        </p:txBody>
      </p:sp>
      <p:sp>
        <p:nvSpPr>
          <p:cNvPr id="3" name="Content Placeholder 2">
            <a:extLst>
              <a:ext uri="{FF2B5EF4-FFF2-40B4-BE49-F238E27FC236}">
                <a16:creationId xmlns:a16="http://schemas.microsoft.com/office/drawing/2014/main" id="{A34164CA-00A4-D13D-2649-923CA4B531F6}"/>
              </a:ext>
            </a:extLst>
          </p:cNvPr>
          <p:cNvSpPr>
            <a:spLocks noGrp="1"/>
          </p:cNvSpPr>
          <p:nvPr>
            <p:ph idx="1"/>
          </p:nvPr>
        </p:nvSpPr>
        <p:spPr/>
        <p:txBody>
          <a:bodyPr>
            <a:noAutofit/>
          </a:bodyPr>
          <a:lstStyle/>
          <a:p>
            <a:pPr marL="0" indent="0">
              <a:buNone/>
            </a:pPr>
            <a:r>
              <a:rPr lang="en-US" sz="2600" dirty="0">
                <a:latin typeface="+mj-lt"/>
              </a:rPr>
              <a:t>Poster Deadline – 10.00am Thursday 7</a:t>
            </a:r>
            <a:r>
              <a:rPr lang="en-US" sz="2600" baseline="30000" dirty="0">
                <a:latin typeface="+mj-lt"/>
              </a:rPr>
              <a:t>th</a:t>
            </a:r>
            <a:r>
              <a:rPr lang="en-US" sz="2600" dirty="0">
                <a:latin typeface="+mj-lt"/>
              </a:rPr>
              <a:t> March</a:t>
            </a:r>
          </a:p>
          <a:p>
            <a:pPr marL="0" indent="0">
              <a:buNone/>
            </a:pPr>
            <a:r>
              <a:rPr lang="en-US" sz="2600" dirty="0">
                <a:latin typeface="+mj-lt"/>
              </a:rPr>
              <a:t>Pin up Magazine Cover in corridor. Be accurate (horizontal &amp; </a:t>
            </a:r>
            <a:r>
              <a:rPr lang="en-US" sz="2600" dirty="0" err="1">
                <a:latin typeface="+mj-lt"/>
              </a:rPr>
              <a:t>equi</a:t>
            </a:r>
            <a:r>
              <a:rPr lang="en-US" sz="2600" dirty="0">
                <a:latin typeface="+mj-lt"/>
              </a:rPr>
              <a:t>-spaced) &amp; leave space for the Design Outcome next to your cover.</a:t>
            </a:r>
          </a:p>
          <a:p>
            <a:pPr marL="0" indent="0">
              <a:buNone/>
            </a:pPr>
            <a:endParaRPr lang="en-US" sz="2600" dirty="0">
              <a:latin typeface="+mj-lt"/>
            </a:endParaRPr>
          </a:p>
          <a:p>
            <a:pPr marL="0" indent="0">
              <a:buNone/>
            </a:pPr>
            <a:r>
              <a:rPr lang="en-US" sz="2600" dirty="0">
                <a:latin typeface="+mj-lt"/>
              </a:rPr>
              <a:t>No sessions on Tuesday 5</a:t>
            </a:r>
            <a:r>
              <a:rPr lang="en-US" sz="2600" baseline="30000" dirty="0">
                <a:latin typeface="+mj-lt"/>
              </a:rPr>
              <a:t>th</a:t>
            </a:r>
            <a:r>
              <a:rPr lang="en-US" sz="2600" dirty="0">
                <a:latin typeface="+mj-lt"/>
              </a:rPr>
              <a:t> March or Thursday 7</a:t>
            </a:r>
            <a:r>
              <a:rPr lang="en-US" sz="2600" baseline="30000" dirty="0">
                <a:latin typeface="+mj-lt"/>
              </a:rPr>
              <a:t>th</a:t>
            </a:r>
            <a:r>
              <a:rPr lang="en-US" sz="2600" dirty="0">
                <a:latin typeface="+mj-lt"/>
              </a:rPr>
              <a:t> March</a:t>
            </a:r>
          </a:p>
          <a:p>
            <a:pPr marL="0" indent="0">
              <a:buNone/>
            </a:pPr>
            <a:endParaRPr lang="en-US" sz="2600" dirty="0">
              <a:latin typeface="+mj-lt"/>
            </a:endParaRPr>
          </a:p>
          <a:p>
            <a:pPr marL="0" indent="0">
              <a:buNone/>
            </a:pPr>
            <a:endParaRPr lang="en-GB" sz="2600" dirty="0">
              <a:latin typeface="+mj-lt"/>
            </a:endParaRPr>
          </a:p>
        </p:txBody>
      </p:sp>
    </p:spTree>
    <p:extLst>
      <p:ext uri="{BB962C8B-B14F-4D97-AF65-F5344CB8AC3E}">
        <p14:creationId xmlns:p14="http://schemas.microsoft.com/office/powerpoint/2010/main" val="2904638132"/>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Eco Presentation_blu_nofr">
  <a:themeElements>
    <a:clrScheme name="Eco Presentation_blu_nof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co Presentation_blu_nofr">
      <a:majorFont>
        <a:latin typeface="Century Gothic"/>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1" i="0" u="sng" strike="noStrike" cap="none" normalizeH="0" baseline="0" smtClean="0">
            <a:ln>
              <a:noFill/>
            </a:ln>
            <a:solidFill>
              <a:schemeClr val="tx1"/>
            </a:solidFill>
            <a:effectLst/>
            <a:latin typeface="Century Gothic"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1" i="0" u="sng" strike="noStrike" cap="none" normalizeH="0" baseline="0" smtClean="0">
            <a:ln>
              <a:noFill/>
            </a:ln>
            <a:solidFill>
              <a:schemeClr val="tx1"/>
            </a:solidFill>
            <a:effectLst/>
            <a:latin typeface="Century Gothic" pitchFamily="34" charset="0"/>
          </a:defRPr>
        </a:defPPr>
      </a:lstStyle>
    </a:lnDef>
  </a:objectDefaults>
  <a:extraClrSchemeLst>
    <a:extraClrScheme>
      <a:clrScheme name="Eco Presentation_blu_nof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co Presentation_blu_nof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co Presentation_blu_nof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co Presentation_blu_nof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co Presentation_blu_nof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co Presentation_blu_nof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co Presentation_blu_nof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co Presentation_blu_nof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co Presentation_blu_nof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co Presentation_blu_nof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co Presentation_blu_nof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co Presentation_blu_nof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4007</TotalTime>
  <Words>8157</Words>
  <Application>Microsoft Office PowerPoint</Application>
  <PresentationFormat>Widescreen</PresentationFormat>
  <Paragraphs>466</Paragraphs>
  <Slides>31</Slides>
  <Notes>21</Notes>
  <HiddenSlides>1</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31</vt:i4>
      </vt:variant>
    </vt:vector>
  </HeadingPairs>
  <TitlesOfParts>
    <vt:vector size="45" baseType="lpstr">
      <vt:lpstr>GT America</vt:lpstr>
      <vt:lpstr>Red Hat Display</vt:lpstr>
      <vt:lpstr>Tiempos Text</vt:lpstr>
      <vt:lpstr>Arial</vt:lpstr>
      <vt:lpstr>Calibri</vt:lpstr>
      <vt:lpstr>Calibri Light</vt:lpstr>
      <vt:lpstr>Century Gothic</vt:lpstr>
      <vt:lpstr>Libre Franklin</vt:lpstr>
      <vt:lpstr>Tahoma</vt:lpstr>
      <vt:lpstr>Times New Roman</vt:lpstr>
      <vt:lpstr>Wingdings</vt:lpstr>
      <vt:lpstr>1_Office Theme</vt:lpstr>
      <vt:lpstr>Eco Presentation_blu_nofr</vt:lpstr>
      <vt:lpstr>Default Design</vt:lpstr>
      <vt:lpstr> ADDA4015  CONTEMPORARY CHALLENGES  MAKING A DIFFERENCE  Week 5 – 29.02.24</vt:lpstr>
      <vt:lpstr>Module Learning Outcomes (from module syllabus)</vt:lpstr>
      <vt:lpstr>Design Explained</vt:lpstr>
      <vt:lpstr>PowerPoint Presentation</vt:lpstr>
      <vt:lpstr>Where will you be in 20 years?</vt:lpstr>
      <vt:lpstr>PowerPoint Presentation</vt:lpstr>
      <vt:lpstr>PowerPoint Presentation</vt:lpstr>
      <vt:lpstr>PowerPoint Presentation</vt:lpstr>
      <vt:lpstr>PowerPoint Presentation</vt:lpstr>
      <vt:lpstr>Wicked Problem Group Name &amp; Focus</vt:lpstr>
      <vt:lpstr>PowerPoint Presentation</vt:lpstr>
      <vt:lpstr>PowerPoint Presentation</vt:lpstr>
      <vt:lpstr>PowerPoint Presentation</vt:lpstr>
      <vt:lpstr>PowerPoint Presentation</vt:lpstr>
      <vt:lpstr>PowerPoint Presentation</vt:lpstr>
      <vt:lpstr>How to make Decisions</vt:lpstr>
      <vt:lpstr>How to make Decisions – Scientific Approach</vt:lpstr>
      <vt:lpstr>How to make Decisions – Mindtools Approach</vt:lpstr>
      <vt:lpstr>How to make Decisions – Business Approach</vt:lpstr>
      <vt:lpstr>Familiar……………………………….?</vt:lpstr>
      <vt:lpstr>How to make Decisions – Design Approach</vt:lpstr>
      <vt:lpstr>Common Decision-Making Mistakes</vt:lpstr>
      <vt:lpstr>PowerPoint Presentation</vt:lpstr>
      <vt:lpstr>When Making Decisions</vt:lpstr>
      <vt:lpstr>Problem Solving Activity</vt:lpstr>
      <vt:lpstr>PowerPoint Presentation</vt:lpstr>
      <vt:lpstr>PowerPoint Presentation</vt:lpstr>
      <vt:lpstr>PowerPoint Presentation</vt:lpstr>
      <vt:lpstr>PowerPoint Presentation</vt:lpstr>
      <vt:lpstr>PowerPoint Presentation</vt:lpstr>
      <vt:lpstr>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Paul Morrow – Transport Design a Complex Discipline</dc:title>
  <dc:creator>Paul Morrow</dc:creator>
  <cp:lastModifiedBy>Matthew Archer</cp:lastModifiedBy>
  <cp:revision>5</cp:revision>
  <dcterms:created xsi:type="dcterms:W3CDTF">2023-02-20T14:13:36Z</dcterms:created>
  <dcterms:modified xsi:type="dcterms:W3CDTF">2024-02-29T13:06:25Z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2020-11-09T00:00:00Z</vt:filetime>
  </property>
  <property fmtid="{D5CDD505-2E9C-101B-9397-08002B2CF9AE}" pid="3" name="Creator">
    <vt:lpwstr>Microsoft® PowerPoint® 2013</vt:lpwstr>
  </property>
  <property fmtid="{D5CDD505-2E9C-101B-9397-08002B2CF9AE}" pid="4" name="LastSaved">
    <vt:filetime>2023-02-20T00:00:00Z</vt:filetime>
  </property>
</Properties>
</file>