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1" r:id="rId15"/>
    <p:sldId id="275" r:id="rId16"/>
    <p:sldId id="272" r:id="rId17"/>
    <p:sldId id="269" r:id="rId18"/>
    <p:sldId id="273" r:id="rId19"/>
    <p:sldId id="270"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p:scale>
          <a:sx n="91" d="100"/>
          <a:sy n="91" d="100"/>
        </p:scale>
        <p:origin x="-126"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735C16-BACD-4F51-8259-764993CC6B9B}" type="datetimeFigureOut">
              <a:rPr lang="en-GB" smtClean="0"/>
              <a:t>30/01/2015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2980129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735C16-BACD-4F51-8259-764993CC6B9B}" type="datetimeFigureOut">
              <a:rPr lang="en-GB" smtClean="0"/>
              <a:t>30/01/2015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361544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735C16-BACD-4F51-8259-764993CC6B9B}" type="datetimeFigureOut">
              <a:rPr lang="en-GB" smtClean="0"/>
              <a:t>30/01/2015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473653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735C16-BACD-4F51-8259-764993CC6B9B}" type="datetimeFigureOut">
              <a:rPr lang="en-GB" smtClean="0"/>
              <a:t>30/01/2015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629516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735C16-BACD-4F51-8259-764993CC6B9B}" type="datetimeFigureOut">
              <a:rPr lang="en-GB" smtClean="0"/>
              <a:t>30/01/2015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314022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735C16-BACD-4F51-8259-764993CC6B9B}" type="datetimeFigureOut">
              <a:rPr lang="en-GB" smtClean="0"/>
              <a:t>30/01/2015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201588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735C16-BACD-4F51-8259-764993CC6B9B}" type="datetimeFigureOut">
              <a:rPr lang="en-GB" smtClean="0"/>
              <a:t>30/01/2015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1280495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735C16-BACD-4F51-8259-764993CC6B9B}" type="datetimeFigureOut">
              <a:rPr lang="en-GB" smtClean="0"/>
              <a:t>30/01/2015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435186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735C16-BACD-4F51-8259-764993CC6B9B}" type="datetimeFigureOut">
              <a:rPr lang="en-GB" smtClean="0"/>
              <a:t>30/01/2015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1881992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735C16-BACD-4F51-8259-764993CC6B9B}" type="datetimeFigureOut">
              <a:rPr lang="en-GB" smtClean="0"/>
              <a:t>30/01/2015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4050553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735C16-BACD-4F51-8259-764993CC6B9B}" type="datetimeFigureOut">
              <a:rPr lang="en-GB" smtClean="0"/>
              <a:t>30/01/2015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F6EDA-79AC-4FAB-B450-9F018FC23A65}" type="slidenum">
              <a:rPr lang="en-GB" smtClean="0"/>
              <a:t>‹#›</a:t>
            </a:fld>
            <a:endParaRPr lang="en-GB"/>
          </a:p>
        </p:txBody>
      </p:sp>
    </p:spTree>
    <p:extLst>
      <p:ext uri="{BB962C8B-B14F-4D97-AF65-F5344CB8AC3E}">
        <p14:creationId xmlns:p14="http://schemas.microsoft.com/office/powerpoint/2010/main" val="3068041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735C16-BACD-4F51-8259-764993CC6B9B}" type="datetimeFigureOut">
              <a:rPr lang="en-GB" smtClean="0"/>
              <a:t>30/01/2015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F6EDA-79AC-4FAB-B450-9F018FC23A65}" type="slidenum">
              <a:rPr lang="en-GB" smtClean="0"/>
              <a:t>‹#›</a:t>
            </a:fld>
            <a:endParaRPr lang="en-GB"/>
          </a:p>
        </p:txBody>
      </p:sp>
    </p:spTree>
    <p:extLst>
      <p:ext uri="{BB962C8B-B14F-4D97-AF65-F5344CB8AC3E}">
        <p14:creationId xmlns:p14="http://schemas.microsoft.com/office/powerpoint/2010/main" val="3275733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QadXWlhkWq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perseus.tufts.edu/Herakles/labor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theoi.com/Text/Apollodorus2.html#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a:t>
            </a:r>
            <a:endParaRPr lang="en-GB" dirty="0"/>
          </a:p>
        </p:txBody>
      </p:sp>
      <p:sp>
        <p:nvSpPr>
          <p:cNvPr id="3" name="Subtitle 2"/>
          <p:cNvSpPr>
            <a:spLocks noGrp="1"/>
          </p:cNvSpPr>
          <p:nvPr>
            <p:ph type="subTitle" idx="1"/>
          </p:nvPr>
        </p:nvSpPr>
        <p:spPr/>
        <p:txBody>
          <a:bodyPr/>
          <a:lstStyle/>
          <a:p>
            <a:r>
              <a:rPr lang="en-GB" dirty="0" smtClean="0"/>
              <a:t>3-4</a:t>
            </a:r>
            <a:endParaRPr lang="en-GB" dirty="0"/>
          </a:p>
        </p:txBody>
      </p:sp>
    </p:spTree>
    <p:extLst>
      <p:ext uri="{BB962C8B-B14F-4D97-AF65-F5344CB8AC3E}">
        <p14:creationId xmlns:p14="http://schemas.microsoft.com/office/powerpoint/2010/main" val="42611304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Mythology in Popular Culture</a:t>
            </a:r>
            <a:endParaRPr lang="en-GB" dirty="0"/>
          </a:p>
        </p:txBody>
      </p:sp>
      <p:sp>
        <p:nvSpPr>
          <p:cNvPr id="3" name="Content Placeholder 2"/>
          <p:cNvSpPr>
            <a:spLocks noGrp="1"/>
          </p:cNvSpPr>
          <p:nvPr>
            <p:ph idx="1"/>
          </p:nvPr>
        </p:nvSpPr>
        <p:spPr/>
        <p:txBody>
          <a:bodyPr/>
          <a:lstStyle/>
          <a:p>
            <a:r>
              <a:rPr lang="en-GB" dirty="0" smtClean="0"/>
              <a:t>Film</a:t>
            </a:r>
          </a:p>
          <a:p>
            <a:r>
              <a:rPr lang="en-GB" dirty="0" smtClean="0"/>
              <a:t>Fiction</a:t>
            </a:r>
          </a:p>
          <a:p>
            <a:r>
              <a:rPr lang="en-GB" dirty="0" smtClean="0"/>
              <a:t>Music (esp. opera)</a:t>
            </a:r>
          </a:p>
          <a:p>
            <a:r>
              <a:rPr lang="en-GB" dirty="0" smtClean="0"/>
              <a:t>Comics</a:t>
            </a:r>
          </a:p>
          <a:p>
            <a:r>
              <a:rPr lang="en-GB" dirty="0" smtClean="0"/>
              <a:t>Video games</a:t>
            </a:r>
          </a:p>
          <a:p>
            <a:r>
              <a:rPr lang="en-GB" dirty="0" smtClean="0"/>
              <a:t>Poetry and Drama</a:t>
            </a:r>
          </a:p>
          <a:p>
            <a:r>
              <a:rPr lang="en-GB" dirty="0" smtClean="0"/>
              <a:t>Painting </a:t>
            </a:r>
          </a:p>
          <a:p>
            <a:r>
              <a:rPr lang="en-GB" dirty="0" smtClean="0"/>
              <a:t>Sculpture</a:t>
            </a:r>
          </a:p>
          <a:p>
            <a:endParaRPr lang="en-GB" dirty="0"/>
          </a:p>
        </p:txBody>
      </p:sp>
    </p:spTree>
    <p:extLst>
      <p:ext uri="{BB962C8B-B14F-4D97-AF65-F5344CB8AC3E}">
        <p14:creationId xmlns:p14="http://schemas.microsoft.com/office/powerpoint/2010/main" val="20768950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Psychology</a:t>
            </a:r>
            <a:endParaRPr lang="en-GB" dirty="0"/>
          </a:p>
        </p:txBody>
      </p:sp>
      <p:sp>
        <p:nvSpPr>
          <p:cNvPr id="3" name="Content Placeholder 2"/>
          <p:cNvSpPr>
            <a:spLocks noGrp="1"/>
          </p:cNvSpPr>
          <p:nvPr>
            <p:ph idx="1"/>
          </p:nvPr>
        </p:nvSpPr>
        <p:spPr/>
        <p:txBody>
          <a:bodyPr/>
          <a:lstStyle/>
          <a:p>
            <a:r>
              <a:rPr lang="en-GB" dirty="0" smtClean="0"/>
              <a:t>Myth is found in the psychoanalytic theory of Freud:</a:t>
            </a:r>
          </a:p>
          <a:p>
            <a:pPr marL="0" indent="0">
              <a:buNone/>
            </a:pPr>
            <a:r>
              <a:rPr lang="en-GB" dirty="0"/>
              <a:t>	</a:t>
            </a:r>
            <a:r>
              <a:rPr lang="en-GB" dirty="0" smtClean="0"/>
              <a:t>(analysing how art, myth, religion, philosophy and therapy were 	illuminated by separation anxiety in the “phase before the 	development of the Oedipus complex”)</a:t>
            </a:r>
          </a:p>
          <a:p>
            <a:r>
              <a:rPr lang="en-GB" dirty="0" smtClean="0"/>
              <a:t>And the psychology of Jung:</a:t>
            </a:r>
          </a:p>
          <a:p>
            <a:pPr marL="457200" lvl="1" indent="0">
              <a:buNone/>
            </a:pPr>
            <a:r>
              <a:rPr lang="en-GB" dirty="0"/>
              <a:t>	</a:t>
            </a:r>
            <a:r>
              <a:rPr lang="en-GB" dirty="0" smtClean="0"/>
              <a:t>(</a:t>
            </a:r>
            <a:r>
              <a:rPr lang="en-GB" sz="2800" dirty="0" smtClean="0"/>
              <a:t>Archetypal psychology likens itself to a polytheistic mythology in 	that it attempts to recognize the myriad of fantasies and myths - 	gods, goddesses, demigods, mortals and animals - that shape 	and are shaped by our psychological lives)</a:t>
            </a:r>
            <a:endParaRPr lang="en-GB" sz="2800" dirty="0"/>
          </a:p>
        </p:txBody>
      </p:sp>
    </p:spTree>
    <p:extLst>
      <p:ext uri="{BB962C8B-B14F-4D97-AF65-F5344CB8AC3E}">
        <p14:creationId xmlns:p14="http://schemas.microsoft.com/office/powerpoint/2010/main" val="24561409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Classical</a:t>
            </a:r>
            <a:r>
              <a:rPr lang="en-GB" dirty="0" smtClean="0"/>
              <a:t> myth?</a:t>
            </a:r>
            <a:endParaRPr lang="en-GB" i="1" dirty="0"/>
          </a:p>
        </p:txBody>
      </p:sp>
      <p:sp>
        <p:nvSpPr>
          <p:cNvPr id="3" name="Content Placeholder 2"/>
          <p:cNvSpPr>
            <a:spLocks noGrp="1"/>
          </p:cNvSpPr>
          <p:nvPr>
            <p:ph idx="1"/>
          </p:nvPr>
        </p:nvSpPr>
        <p:spPr/>
        <p:txBody>
          <a:bodyPr>
            <a:normAutofit lnSpcReduction="10000"/>
          </a:bodyPr>
          <a:lstStyle/>
          <a:p>
            <a:r>
              <a:rPr lang="en-GB" dirty="0" smtClean="0"/>
              <a:t>This is seen as a combination of Greek and Roman mythic elements, especially following the Hellenization of Roman culture, as Roman gods were identified with their Greek counterparts, even though there were often radical differences between the two.</a:t>
            </a:r>
          </a:p>
          <a:p>
            <a:r>
              <a:rPr lang="en-GB" dirty="0" smtClean="0"/>
              <a:t>Greek myths were originally transmitted orally – note especially the Iliad and Odyssey of Homer. Another major source is the plays of the tragedians.</a:t>
            </a:r>
          </a:p>
          <a:p>
            <a:r>
              <a:rPr lang="en-GB" dirty="0" smtClean="0"/>
              <a:t>Roman myths tended to focus on the origins of Rome, as well as its social, moral and religious operations. There is, therefore, a strong tie to history: see especially the early books of the historian Livy. A striking poetic source is the poet Ovid, esp. in his </a:t>
            </a:r>
            <a:r>
              <a:rPr lang="en-GB" i="1" dirty="0" smtClean="0"/>
              <a:t>Metamorphoses</a:t>
            </a:r>
            <a:r>
              <a:rPr lang="en-GB" dirty="0" smtClean="0"/>
              <a:t>.</a:t>
            </a:r>
            <a:endParaRPr lang="en-GB" dirty="0"/>
          </a:p>
        </p:txBody>
      </p:sp>
    </p:spTree>
    <p:extLst>
      <p:ext uri="{BB962C8B-B14F-4D97-AF65-F5344CB8AC3E}">
        <p14:creationId xmlns:p14="http://schemas.microsoft.com/office/powerpoint/2010/main" val="12265250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Apollodorus</a:t>
            </a:r>
            <a:endParaRPr lang="en-GB" dirty="0"/>
          </a:p>
        </p:txBody>
      </p:sp>
      <p:sp>
        <p:nvSpPr>
          <p:cNvPr id="3" name="Content Placeholder 2"/>
          <p:cNvSpPr>
            <a:spLocks noGrp="1"/>
          </p:cNvSpPr>
          <p:nvPr>
            <p:ph idx="1"/>
          </p:nvPr>
        </p:nvSpPr>
        <p:spPr/>
        <p:txBody>
          <a:bodyPr/>
          <a:lstStyle/>
          <a:p>
            <a:r>
              <a:rPr lang="en-GB" i="1" dirty="0" smtClean="0"/>
              <a:t>The </a:t>
            </a:r>
            <a:r>
              <a:rPr lang="en-GB" i="1" dirty="0" err="1" smtClean="0"/>
              <a:t>Bibliothēkē</a:t>
            </a:r>
            <a:r>
              <a:rPr lang="en-GB" dirty="0" smtClean="0"/>
              <a:t>, "Library" is a collection of myths arranged in three books, generally dated to the first or second centuries AD. It was known traditionally as the </a:t>
            </a:r>
            <a:r>
              <a:rPr lang="en-GB" i="1" dirty="0" smtClean="0"/>
              <a:t>Library</a:t>
            </a:r>
            <a:r>
              <a:rPr lang="en-GB" dirty="0" smtClean="0"/>
              <a:t> of </a:t>
            </a:r>
            <a:r>
              <a:rPr lang="en-GB" dirty="0" err="1" smtClean="0"/>
              <a:t>Apollodorus</a:t>
            </a:r>
            <a:r>
              <a:rPr lang="en-GB" dirty="0" smtClean="0"/>
              <a:t>, but the attribution is now regarded as false.</a:t>
            </a:r>
          </a:p>
          <a:p>
            <a:r>
              <a:rPr lang="en-GB" dirty="0" smtClean="0"/>
              <a:t>This is probably the most important primary source you will look at in the study of myth in literature. </a:t>
            </a:r>
            <a:endParaRPr lang="en-GB" dirty="0"/>
          </a:p>
        </p:txBody>
      </p:sp>
    </p:spTree>
    <p:extLst>
      <p:ext uri="{BB962C8B-B14F-4D97-AF65-F5344CB8AC3E}">
        <p14:creationId xmlns:p14="http://schemas.microsoft.com/office/powerpoint/2010/main" val="3218078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Heracles/Hercules</a:t>
            </a:r>
            <a:endParaRPr lang="en-GB" dirty="0"/>
          </a:p>
        </p:txBody>
      </p:sp>
      <p:sp>
        <p:nvSpPr>
          <p:cNvPr id="3" name="Content Placeholder 2"/>
          <p:cNvSpPr>
            <a:spLocks noGrp="1"/>
          </p:cNvSpPr>
          <p:nvPr>
            <p:ph idx="1"/>
          </p:nvPr>
        </p:nvSpPr>
        <p:spPr/>
        <p:txBody>
          <a:bodyPr/>
          <a:lstStyle/>
          <a:p>
            <a:r>
              <a:rPr lang="en-GB" dirty="0" smtClean="0"/>
              <a:t>Who was he?</a:t>
            </a:r>
          </a:p>
          <a:p>
            <a:endParaRPr lang="en-GB" dirty="0"/>
          </a:p>
          <a:p>
            <a:r>
              <a:rPr lang="en-GB" dirty="0" smtClean="0">
                <a:hlinkClick r:id="rId2"/>
              </a:rPr>
              <a:t>https://www.youtube.com/watch?v=QadXWlhkWq8</a:t>
            </a:r>
            <a:r>
              <a:rPr lang="en-GB" dirty="0" smtClean="0"/>
              <a:t> (</a:t>
            </a:r>
            <a:r>
              <a:rPr lang="en-GB" dirty="0" err="1" smtClean="0"/>
              <a:t>minutemyth</a:t>
            </a:r>
            <a:r>
              <a:rPr lang="en-GB" dirty="0" smtClean="0"/>
              <a:t>)</a:t>
            </a:r>
            <a:endParaRPr lang="en-GB" dirty="0"/>
          </a:p>
        </p:txBody>
      </p:sp>
    </p:spTree>
    <p:extLst>
      <p:ext uri="{BB962C8B-B14F-4D97-AF65-F5344CB8AC3E}">
        <p14:creationId xmlns:p14="http://schemas.microsoft.com/office/powerpoint/2010/main" val="15906944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Heracles’ 12 Labours: 1-4</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hlinkClick r:id="rId2"/>
              </a:rPr>
              <a:t>http://www.perseus.tufts.edu/Herakles/labors.html</a:t>
            </a:r>
            <a:endParaRPr lang="en-GB" dirty="0" smtClean="0"/>
          </a:p>
          <a:p>
            <a:r>
              <a:rPr lang="en-GB" dirty="0" smtClean="0"/>
              <a:t>The twelve labours given to him by King </a:t>
            </a:r>
            <a:r>
              <a:rPr lang="en-GB" dirty="0" err="1" smtClean="0"/>
              <a:t>Eurystheus</a:t>
            </a:r>
            <a:r>
              <a:rPr lang="en-GB" dirty="0" smtClean="0"/>
              <a:t> of Tiryns. For twelve years, he travelled all over to complete these incredible tasks. NOTE: Because different ancient sources gave their own accounts, some details may vary.</a:t>
            </a:r>
          </a:p>
          <a:p>
            <a:r>
              <a:rPr lang="en-GB" b="1" dirty="0" smtClean="0"/>
              <a:t>One: Kill the </a:t>
            </a:r>
            <a:r>
              <a:rPr lang="en-GB" b="1" dirty="0" err="1" smtClean="0"/>
              <a:t>Nemean</a:t>
            </a:r>
            <a:r>
              <a:rPr lang="en-GB" b="1" dirty="0" smtClean="0"/>
              <a:t> Lion</a:t>
            </a:r>
          </a:p>
          <a:p>
            <a:r>
              <a:rPr lang="en-GB" dirty="0" smtClean="0"/>
              <a:t>This monster of a lion had a hide was so tough that no arrow could pierce it. Hercules stunned the beast with his olive-wood club and then strangled it with his bare hands. It is said that he skinned the lion, using the lion's sharp claws, and ever after wore its hide.</a:t>
            </a:r>
          </a:p>
          <a:p>
            <a:r>
              <a:rPr lang="en-GB" b="1" dirty="0" smtClean="0"/>
              <a:t>Two: Kill the </a:t>
            </a:r>
            <a:r>
              <a:rPr lang="en-GB" b="1" dirty="0" err="1" smtClean="0"/>
              <a:t>Lernean</a:t>
            </a:r>
            <a:r>
              <a:rPr lang="en-GB" b="1" dirty="0" smtClean="0"/>
              <a:t> Hydra</a:t>
            </a:r>
          </a:p>
          <a:p>
            <a:r>
              <a:rPr lang="en-GB" dirty="0" smtClean="0"/>
              <a:t>The evil, snake-like Hydra had nine heads. If one got hurt, two would grow in its place. But Hercules quickly sliced off the heads, while his charioteer, </a:t>
            </a:r>
            <a:r>
              <a:rPr lang="en-GB" dirty="0" err="1" smtClean="0"/>
              <a:t>Iolaus</a:t>
            </a:r>
            <a:r>
              <a:rPr lang="en-GB" dirty="0" smtClean="0"/>
              <a:t>, sealed the wounds with a torch. Hercules made his arrows poisonous by dipping them in the Hydra's blood.</a:t>
            </a:r>
          </a:p>
          <a:p>
            <a:r>
              <a:rPr lang="en-GB" b="1" dirty="0" smtClean="0"/>
              <a:t>Three: Capture the </a:t>
            </a:r>
            <a:r>
              <a:rPr lang="en-GB" b="1" dirty="0" err="1" smtClean="0"/>
              <a:t>Cerynian</a:t>
            </a:r>
            <a:r>
              <a:rPr lang="en-GB" b="1" dirty="0" smtClean="0"/>
              <a:t> Hind</a:t>
            </a:r>
          </a:p>
          <a:p>
            <a:r>
              <a:rPr lang="en-GB" dirty="0" smtClean="0"/>
              <a:t>The goddess </a:t>
            </a:r>
            <a:r>
              <a:rPr lang="en-GB" dirty="0" err="1" smtClean="0"/>
              <a:t>Artems</a:t>
            </a:r>
            <a:r>
              <a:rPr lang="en-GB" dirty="0" smtClean="0"/>
              <a:t> loved and protected this stubborn little deer, which had gold horns. Hercules found it a challenge to capture the delicate hind without hurting it (and making Artemis angry). After following the hind for an entire year, he safely carried it away.</a:t>
            </a:r>
          </a:p>
          <a:p>
            <a:r>
              <a:rPr lang="en-GB" b="1" dirty="0" smtClean="0"/>
              <a:t>Four: Capture the </a:t>
            </a:r>
            <a:r>
              <a:rPr lang="en-GB" b="1" dirty="0" err="1" smtClean="0"/>
              <a:t>Erymanthian</a:t>
            </a:r>
            <a:r>
              <a:rPr lang="en-GB" b="1" dirty="0" smtClean="0"/>
              <a:t> Boar</a:t>
            </a:r>
          </a:p>
          <a:p>
            <a:r>
              <a:rPr lang="en-GB" dirty="0" smtClean="0"/>
              <a:t>The people of Mount Erymanthus lived in fear of this deadly animal. Hercules chased the wild boar up the mountain and into a snowdrift. He then took it in a net and brought it to King </a:t>
            </a:r>
            <a:r>
              <a:rPr lang="en-GB" dirty="0" err="1" smtClean="0"/>
              <a:t>Eurystheus</a:t>
            </a:r>
            <a:r>
              <a:rPr lang="en-GB" dirty="0" smtClean="0"/>
              <a:t>, who was so frightened of the beast that he hid in a huge bronze jar.</a:t>
            </a:r>
          </a:p>
          <a:p>
            <a:endParaRPr lang="en-GB" dirty="0"/>
          </a:p>
        </p:txBody>
      </p:sp>
    </p:spTree>
    <p:extLst>
      <p:ext uri="{BB962C8B-B14F-4D97-AF65-F5344CB8AC3E}">
        <p14:creationId xmlns:p14="http://schemas.microsoft.com/office/powerpoint/2010/main" val="33962677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Labours 5-8</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Five: Clean the Augean Stables</a:t>
            </a:r>
          </a:p>
          <a:p>
            <a:r>
              <a:rPr lang="en-GB" dirty="0" smtClean="0"/>
              <a:t>Thousands of cows lived in these stables belonging to King Augeas. They had not been cleaned in 30 years, but Hercules was told to clean them completely in a single day. To do so he made two rivers bend so that they flowed into the stables, sweeping out the filth.</a:t>
            </a:r>
          </a:p>
          <a:p>
            <a:r>
              <a:rPr lang="en-GB" b="1" dirty="0" smtClean="0"/>
              <a:t>Six: Kill the </a:t>
            </a:r>
            <a:r>
              <a:rPr lang="en-GB" b="1" dirty="0" err="1" smtClean="0"/>
              <a:t>Stymphalian</a:t>
            </a:r>
            <a:r>
              <a:rPr lang="en-GB" b="1" dirty="0" smtClean="0"/>
              <a:t> Birds</a:t>
            </a:r>
          </a:p>
          <a:p>
            <a:r>
              <a:rPr lang="en-GB" dirty="0" smtClean="0"/>
              <a:t>These murderous birds lived around Lake </a:t>
            </a:r>
            <a:r>
              <a:rPr lang="en-GB" dirty="0" err="1" smtClean="0"/>
              <a:t>Stymphalos</a:t>
            </a:r>
            <a:r>
              <a:rPr lang="en-GB" dirty="0" smtClean="0"/>
              <a:t>. Their claws and beaks were sharp as metal and their feathers flew like darts. Hercules scared them out of their nests with a rattle and then killed them with the poison arrows he had made from the Hydra’s blood.</a:t>
            </a:r>
          </a:p>
          <a:p>
            <a:r>
              <a:rPr lang="en-GB" b="1" dirty="0" smtClean="0"/>
              <a:t>Seven: Capture the Cretan Bull</a:t>
            </a:r>
          </a:p>
          <a:p>
            <a:r>
              <a:rPr lang="en-GB" dirty="0" smtClean="0"/>
              <a:t>This savage bull, kept by King Minos of Crete, was said to be insane and breathe fire. Hercules wrestled the mad beast to the ground and brought it back to King </a:t>
            </a:r>
            <a:r>
              <a:rPr lang="en-GB" dirty="0" err="1" smtClean="0"/>
              <a:t>Eurystheus</a:t>
            </a:r>
            <a:r>
              <a:rPr lang="en-GB" dirty="0" smtClean="0"/>
              <a:t>. Unfortunately, the king set it free, and it roamed Greece, causing terror wherever it went.</a:t>
            </a:r>
          </a:p>
          <a:p>
            <a:r>
              <a:rPr lang="en-GB" b="1" dirty="0" smtClean="0"/>
              <a:t>Eight: Capture the Horses of Diomedes</a:t>
            </a:r>
          </a:p>
          <a:p>
            <a:r>
              <a:rPr lang="en-GB" dirty="0" smtClean="0"/>
              <a:t>King Diomedes, leader of the </a:t>
            </a:r>
            <a:r>
              <a:rPr lang="en-GB" dirty="0" err="1" smtClean="0"/>
              <a:t>Bistones</a:t>
            </a:r>
            <a:r>
              <a:rPr lang="en-GB" dirty="0" smtClean="0"/>
              <a:t>, fed his bloodthirsty horses on human flesh. Hercules and his men fought and killed King Diomedes and fed the king to his horses. This made the horses tame, so that Hercules was able to lead them to King </a:t>
            </a:r>
            <a:r>
              <a:rPr lang="en-GB" dirty="0" err="1" smtClean="0"/>
              <a:t>Eurystheus</a:t>
            </a:r>
            <a:r>
              <a:rPr lang="en-GB" dirty="0" smtClean="0"/>
              <a:t>.</a:t>
            </a:r>
            <a:r>
              <a:rPr lang="en-GB" dirty="0"/>
              <a:t/>
            </a:r>
            <a:br>
              <a:rPr lang="en-GB" dirty="0"/>
            </a:br>
            <a:endParaRPr lang="en-GB" dirty="0"/>
          </a:p>
          <a:p>
            <a:endParaRPr lang="en-GB" dirty="0"/>
          </a:p>
        </p:txBody>
      </p:sp>
    </p:spTree>
    <p:extLst>
      <p:ext uri="{BB962C8B-B14F-4D97-AF65-F5344CB8AC3E}">
        <p14:creationId xmlns:p14="http://schemas.microsoft.com/office/powerpoint/2010/main" val="12115732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Labours 9-12</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Nine: Take the Girdle of the Amazon Queen </a:t>
            </a:r>
            <a:r>
              <a:rPr lang="en-GB" b="1" dirty="0" err="1" smtClean="0"/>
              <a:t>Hippolyte</a:t>
            </a:r>
            <a:endParaRPr lang="en-GB" b="1" dirty="0" smtClean="0"/>
          </a:p>
          <a:p>
            <a:r>
              <a:rPr lang="en-GB" dirty="0" smtClean="0"/>
              <a:t>Hercules went to the land of the Amazons, where the queen welcomed him and agreed to give him her girdle for </a:t>
            </a:r>
            <a:r>
              <a:rPr lang="en-GB" dirty="0" err="1" smtClean="0"/>
              <a:t>Eurystheus's</a:t>
            </a:r>
            <a:r>
              <a:rPr lang="en-GB" dirty="0" smtClean="0"/>
              <a:t> daughter. But Hera spread the rumour that Hercules came as an enemy. In the end he had to conquer the Amazons and steal the golden belt.</a:t>
            </a:r>
          </a:p>
          <a:p>
            <a:r>
              <a:rPr lang="en-GB" b="1" dirty="0" smtClean="0"/>
              <a:t>Ten: Capture the Cattle of </a:t>
            </a:r>
            <a:r>
              <a:rPr lang="en-GB" b="1" dirty="0" err="1" smtClean="0"/>
              <a:t>Geryon</a:t>
            </a:r>
            <a:endParaRPr lang="en-GB" b="1" dirty="0" smtClean="0"/>
          </a:p>
          <a:p>
            <a:r>
              <a:rPr lang="en-GB" dirty="0" err="1" smtClean="0"/>
              <a:t>Geryon</a:t>
            </a:r>
            <a:r>
              <a:rPr lang="en-GB" dirty="0" smtClean="0"/>
              <a:t>, a winged monster with three human bodies, had a herd of beautiful red cattle. He guarded his prized herd with the help of a giant and a vicious two-headed dog. Hercules killed </a:t>
            </a:r>
            <a:r>
              <a:rPr lang="en-GB" dirty="0" err="1" smtClean="0"/>
              <a:t>Geryon</a:t>
            </a:r>
            <a:r>
              <a:rPr lang="en-GB" dirty="0" smtClean="0"/>
              <a:t>, the giant, and the dog and brought the cattle to King </a:t>
            </a:r>
            <a:r>
              <a:rPr lang="en-GB" dirty="0" err="1" smtClean="0"/>
              <a:t>Eurystheus</a:t>
            </a:r>
            <a:r>
              <a:rPr lang="en-GB" dirty="0" smtClean="0"/>
              <a:t>.</a:t>
            </a:r>
          </a:p>
          <a:p>
            <a:r>
              <a:rPr lang="en-GB" b="1" dirty="0" smtClean="0"/>
              <a:t>Eleven: Take the Golden Apples of the Hesperides</a:t>
            </a:r>
          </a:p>
          <a:p>
            <a:r>
              <a:rPr lang="en-GB" dirty="0" smtClean="0"/>
              <a:t>The Hesperides were nymphs. In their garden grew golden apples protected by </a:t>
            </a:r>
            <a:r>
              <a:rPr lang="en-GB" dirty="0" err="1" smtClean="0"/>
              <a:t>Ladon</a:t>
            </a:r>
            <a:r>
              <a:rPr lang="en-GB" dirty="0" smtClean="0"/>
              <a:t>, a dragon with a hundred heads. Hercules struck a bargain with Atlas, who held up the earth. Hercules shouldered the earth while Atlas, the nymphs' father, fetched the apples.</a:t>
            </a:r>
          </a:p>
          <a:p>
            <a:r>
              <a:rPr lang="en-GB" b="1" dirty="0" smtClean="0"/>
              <a:t>Twelve: Capture Cerberus</a:t>
            </a:r>
          </a:p>
          <a:p>
            <a:r>
              <a:rPr lang="en-GB" dirty="0" smtClean="0"/>
              <a:t>Hercules was ordered to capture Cerberus, the three-headed guard dog of the underworld, without using weapons. Hercules wrestled down the dog's wild heads, and it agreed to go with him to King </a:t>
            </a:r>
            <a:r>
              <a:rPr lang="en-GB" dirty="0" err="1" smtClean="0"/>
              <a:t>Eurystheus</a:t>
            </a:r>
            <a:r>
              <a:rPr lang="en-GB" dirty="0" smtClean="0"/>
              <a:t>. Cerberus was soon returned unharmed to the underworld.</a:t>
            </a:r>
          </a:p>
        </p:txBody>
      </p:sp>
    </p:spTree>
    <p:extLst>
      <p:ext uri="{BB962C8B-B14F-4D97-AF65-F5344CB8AC3E}">
        <p14:creationId xmlns:p14="http://schemas.microsoft.com/office/powerpoint/2010/main" val="35620456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Mythographers on Heracles</a:t>
            </a:r>
            <a:endParaRPr lang="en-GB" dirty="0"/>
          </a:p>
        </p:txBody>
      </p:sp>
      <p:sp>
        <p:nvSpPr>
          <p:cNvPr id="3" name="Content Placeholder 2"/>
          <p:cNvSpPr>
            <a:spLocks noGrp="1"/>
          </p:cNvSpPr>
          <p:nvPr>
            <p:ph idx="1"/>
          </p:nvPr>
        </p:nvSpPr>
        <p:spPr/>
        <p:txBody>
          <a:bodyPr/>
          <a:lstStyle/>
          <a:p>
            <a:r>
              <a:rPr lang="en-GB" dirty="0" smtClean="0">
                <a:hlinkClick r:id="rId2"/>
              </a:rPr>
              <a:t>http://www.theoi.com/Text/Apollodorus2.html#5</a:t>
            </a:r>
            <a:endParaRPr lang="en-GB" dirty="0" smtClean="0"/>
          </a:p>
          <a:p>
            <a:endParaRPr lang="en-GB" dirty="0"/>
          </a:p>
          <a:p>
            <a:r>
              <a:rPr lang="en-GB" dirty="0" smtClean="0"/>
              <a:t>Note how you can use the notes to compare texts</a:t>
            </a:r>
            <a:endParaRPr lang="en-GB" dirty="0"/>
          </a:p>
        </p:txBody>
      </p:sp>
    </p:spTree>
    <p:extLst>
      <p:ext uri="{BB962C8B-B14F-4D97-AF65-F5344CB8AC3E}">
        <p14:creationId xmlns:p14="http://schemas.microsoft.com/office/powerpoint/2010/main" val="766059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Heraclean</a:t>
            </a:r>
            <a:r>
              <a:rPr lang="en-GB" dirty="0" smtClean="0"/>
              <a:t> themes</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Superhuman strength and skill</a:t>
            </a:r>
          </a:p>
          <a:p>
            <a:r>
              <a:rPr lang="en-GB" dirty="0" smtClean="0"/>
              <a:t>Perseverance</a:t>
            </a:r>
          </a:p>
          <a:p>
            <a:r>
              <a:rPr lang="en-GB" dirty="0" smtClean="0"/>
              <a:t>The jealousy of Hera</a:t>
            </a:r>
            <a:endParaRPr lang="en-GB" dirty="0"/>
          </a:p>
        </p:txBody>
      </p:sp>
    </p:spTree>
    <p:extLst>
      <p:ext uri="{BB962C8B-B14F-4D97-AF65-F5344CB8AC3E}">
        <p14:creationId xmlns:p14="http://schemas.microsoft.com/office/powerpoint/2010/main" val="2106041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Images of Heracles: Roman c. 2</a:t>
            </a:r>
            <a:r>
              <a:rPr lang="en-GB" baseline="30000" dirty="0" smtClean="0"/>
              <a:t>nd</a:t>
            </a:r>
            <a:r>
              <a:rPr lang="en-GB" dirty="0" smtClean="0"/>
              <a:t> AD; H. strangles the snakes</a:t>
            </a:r>
            <a:endParaRPr lang="en-GB" dirty="0"/>
          </a:p>
        </p:txBody>
      </p:sp>
      <p:pic>
        <p:nvPicPr>
          <p:cNvPr id="4" name="Content Placeholder 3"/>
          <p:cNvPicPr>
            <a:picLocks noGrp="1" noChangeAspect="1"/>
          </p:cNvPicPr>
          <p:nvPr>
            <p:ph idx="1"/>
          </p:nvPr>
        </p:nvPicPr>
        <p:blipFill>
          <a:blip r:embed="rId2"/>
          <a:stretch>
            <a:fillRect/>
          </a:stretch>
        </p:blipFill>
        <p:spPr>
          <a:xfrm>
            <a:off x="4468531" y="1825625"/>
            <a:ext cx="3254937" cy="4351338"/>
          </a:xfrm>
          <a:prstGeom prst="rect">
            <a:avLst/>
          </a:prstGeom>
        </p:spPr>
      </p:pic>
    </p:spTree>
    <p:extLst>
      <p:ext uri="{BB962C8B-B14F-4D97-AF65-F5344CB8AC3E}">
        <p14:creationId xmlns:p14="http://schemas.microsoft.com/office/powerpoint/2010/main" val="1301366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Heracles and the Hydra. Attributed to the Eagle Painter c.525 BC</a:t>
            </a:r>
            <a:endParaRPr lang="en-GB" dirty="0"/>
          </a:p>
        </p:txBody>
      </p:sp>
      <p:pic>
        <p:nvPicPr>
          <p:cNvPr id="1026" name="Picture 2" descr="Heracles &amp; Iolaus fighting the Hydra | Greek vase, Caeretan black figure hydr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19475" y="2648744"/>
            <a:ext cx="5353050" cy="2705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74196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Heracles and the </a:t>
            </a:r>
            <a:r>
              <a:rPr lang="en-GB" dirty="0" err="1" smtClean="0">
                <a:effectLst/>
              </a:rPr>
              <a:t>Stymphalian</a:t>
            </a:r>
            <a:r>
              <a:rPr lang="en-GB" dirty="0" smtClean="0">
                <a:effectLst/>
              </a:rPr>
              <a:t> Birds Amphora in black figure, c. 500 BC</a:t>
            </a:r>
            <a:endParaRPr lang="en-GB" dirty="0"/>
          </a:p>
        </p:txBody>
      </p:sp>
      <p:pic>
        <p:nvPicPr>
          <p:cNvPr id="4098" name="Picture 2" descr="http://www.timelessmyths.com/classical/gallery/stymphalianbird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84964" y="2234044"/>
            <a:ext cx="2784763" cy="3553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6009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Athena Helps Heracles hold up the sky as Atlas fetches the apples; Olympia c.460 BC</a:t>
            </a:r>
            <a:endParaRPr lang="en-GB" dirty="0"/>
          </a:p>
        </p:txBody>
      </p:sp>
      <p:pic>
        <p:nvPicPr>
          <p:cNvPr id="7170" name="Picture 2" descr="http://www.stilus.nl/oudheid/wdo/MYTHOL/A/PLAATJES/ATLA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29112" y="2096294"/>
            <a:ext cx="3533775"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6134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Heracles and Cerberus (</a:t>
            </a:r>
            <a:r>
              <a:rPr lang="en-GB" dirty="0" err="1" smtClean="0">
                <a:effectLst/>
              </a:rPr>
              <a:t>Eurystheus</a:t>
            </a:r>
            <a:r>
              <a:rPr lang="en-GB" dirty="0" smtClean="0">
                <a:effectLst/>
              </a:rPr>
              <a:t> hiding in the bronze jar) 530-525 BC </a:t>
            </a:r>
            <a:endParaRPr lang="en-GB" dirty="0"/>
          </a:p>
        </p:txBody>
      </p:sp>
      <p:pic>
        <p:nvPicPr>
          <p:cNvPr id="5124" name="Picture 4" descr="http://www.timelessmyths.com/classical/gallery/cerberu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03073" y="1932709"/>
            <a:ext cx="5590309" cy="4010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4161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Hercules and the Hydra, Antonio del </a:t>
            </a:r>
            <a:r>
              <a:rPr lang="en-GB" dirty="0" err="1" smtClean="0">
                <a:effectLst/>
              </a:rPr>
              <a:t>Pollaiolo</a:t>
            </a:r>
            <a:r>
              <a:rPr lang="en-GB" dirty="0" smtClean="0">
                <a:effectLst/>
              </a:rPr>
              <a:t> (c. 1432-1498)</a:t>
            </a:r>
            <a:endParaRPr lang="en-GB" dirty="0"/>
          </a:p>
        </p:txBody>
      </p:sp>
      <p:pic>
        <p:nvPicPr>
          <p:cNvPr id="2050" name="Picture 2" descr="http://www.mythindex.com/images/painting-heracles.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84393" y="1825625"/>
            <a:ext cx="322321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5821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Prometheus and Heracles, Christian </a:t>
            </a:r>
            <a:r>
              <a:rPr lang="en-GB" dirty="0" err="1" smtClean="0"/>
              <a:t>Griepenkerl</a:t>
            </a:r>
            <a:r>
              <a:rPr lang="en-GB" dirty="0" smtClean="0"/>
              <a:t> (1839–1912)</a:t>
            </a:r>
            <a:endParaRPr lang="en-GB" dirty="0"/>
          </a:p>
        </p:txBody>
      </p:sp>
      <p:pic>
        <p:nvPicPr>
          <p:cNvPr id="6148" name="Picture 4" descr="Prometheus &amp; Hercul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96391" y="2306782"/>
            <a:ext cx="8177645" cy="4312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387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Disney…</a:t>
            </a:r>
            <a:endParaRPr lang="en-GB" dirty="0"/>
          </a:p>
        </p:txBody>
      </p:sp>
      <p:pic>
        <p:nvPicPr>
          <p:cNvPr id="3074" name="Picture 2" descr="http://ladygeekgirl.files.wordpress.com/2012/09/hercules_khrec.pn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612589" y="1825625"/>
            <a:ext cx="296682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5006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the modern Heracles?</a:t>
            </a:r>
            <a:endParaRPr lang="en-GB" dirty="0"/>
          </a:p>
        </p:txBody>
      </p:sp>
      <p:sp>
        <p:nvSpPr>
          <p:cNvPr id="3" name="Content Placeholder 2"/>
          <p:cNvSpPr>
            <a:spLocks noGrp="1"/>
          </p:cNvSpPr>
          <p:nvPr>
            <p:ph idx="1"/>
          </p:nvPr>
        </p:nvSpPr>
        <p:spPr/>
        <p:txBody>
          <a:bodyPr/>
          <a:lstStyle/>
          <a:p>
            <a:r>
              <a:rPr lang="en-GB" dirty="0" smtClean="0"/>
              <a:t>https://www.youtube.com/watch?v=pUAXRHgkXMU</a:t>
            </a:r>
            <a:endParaRPr lang="en-GB" dirty="0"/>
          </a:p>
        </p:txBody>
      </p:sp>
    </p:spTree>
    <p:extLst>
      <p:ext uri="{BB962C8B-B14F-4D97-AF65-F5344CB8AC3E}">
        <p14:creationId xmlns:p14="http://schemas.microsoft.com/office/powerpoint/2010/main" val="21913454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1137</Words>
  <Application>Microsoft Office PowerPoint</Application>
  <PresentationFormat>Custom</PresentationFormat>
  <Paragraphs>76</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Classical Myth and Art</vt:lpstr>
      <vt:lpstr>Mythology in Popular Culture</vt:lpstr>
      <vt:lpstr>Psychology</vt:lpstr>
      <vt:lpstr>Classical myth?</vt:lpstr>
      <vt:lpstr>Apollodorus</vt:lpstr>
      <vt:lpstr>Heracles/Hercules</vt:lpstr>
      <vt:lpstr>Heracles’ 12 Labours: 1-4</vt:lpstr>
      <vt:lpstr>Labours 5-8</vt:lpstr>
      <vt:lpstr>Labours 9-12</vt:lpstr>
      <vt:lpstr>Mythographers on Heracles</vt:lpstr>
      <vt:lpstr>Heraclean themes</vt:lpstr>
      <vt:lpstr>Images of Heracles: Roman c. 2nd AD; H. strangles the snakes</vt:lpstr>
      <vt:lpstr>Heracles and the Hydra. Attributed to the Eagle Painter c.525 BC</vt:lpstr>
      <vt:lpstr>Heracles and the Stymphalian Birds Amphora in black figure, c. 500 BC</vt:lpstr>
      <vt:lpstr>Athena Helps Heracles hold up the sky as Atlas fetches the apples; Olympia c.460 BC</vt:lpstr>
      <vt:lpstr>Heracles and Cerberus (Eurystheus hiding in the bronze jar) 530-525 BC </vt:lpstr>
      <vt:lpstr>Hercules and the Hydra, Antonio del Pollaiolo (c. 1432-1498)</vt:lpstr>
      <vt:lpstr>Prometheus and Heracles, Christian Griepenkerl (1839–1912)</vt:lpstr>
      <vt:lpstr>Disney…</vt:lpstr>
      <vt:lpstr>Who is the modern Heracles?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Windows User</cp:lastModifiedBy>
  <cp:revision>25</cp:revision>
  <dcterms:created xsi:type="dcterms:W3CDTF">2015-01-29T12:59:07Z</dcterms:created>
  <dcterms:modified xsi:type="dcterms:W3CDTF">2015-01-30T10:32:03Z</dcterms:modified>
</cp:coreProperties>
</file>