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45"/>
  </p:notesMasterIdLst>
  <p:handoutMasterIdLst>
    <p:handoutMasterId r:id="rId46"/>
  </p:handoutMasterIdLst>
  <p:sldIdLst>
    <p:sldId id="256" r:id="rId4"/>
    <p:sldId id="257" r:id="rId5"/>
    <p:sldId id="259" r:id="rId6"/>
    <p:sldId id="260" r:id="rId7"/>
    <p:sldId id="261" r:id="rId8"/>
    <p:sldId id="262" r:id="rId9"/>
    <p:sldId id="266" r:id="rId10"/>
    <p:sldId id="263" r:id="rId11"/>
    <p:sldId id="267" r:id="rId12"/>
    <p:sldId id="264" r:id="rId13"/>
    <p:sldId id="268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99" r:id="rId24"/>
    <p:sldId id="279" r:id="rId25"/>
    <p:sldId id="280" r:id="rId26"/>
    <p:sldId id="281" r:id="rId27"/>
    <p:sldId id="282" r:id="rId28"/>
    <p:sldId id="283" r:id="rId29"/>
    <p:sldId id="284" r:id="rId30"/>
    <p:sldId id="269" r:id="rId31"/>
    <p:sldId id="286" r:id="rId32"/>
    <p:sldId id="287" r:id="rId33"/>
    <p:sldId id="288" r:id="rId34"/>
    <p:sldId id="290" r:id="rId35"/>
    <p:sldId id="293" r:id="rId36"/>
    <p:sldId id="291" r:id="rId37"/>
    <p:sldId id="292" r:id="rId38"/>
    <p:sldId id="289" r:id="rId39"/>
    <p:sldId id="285" r:id="rId40"/>
    <p:sldId id="294" r:id="rId41"/>
    <p:sldId id="300" r:id="rId42"/>
    <p:sldId id="296" r:id="rId43"/>
    <p:sldId id="258" r:id="rId44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26" autoAdjust="0"/>
    <p:restoredTop sz="90794" autoAdjust="0"/>
  </p:normalViewPr>
  <p:slideViewPr>
    <p:cSldViewPr>
      <p:cViewPr varScale="1">
        <p:scale>
          <a:sx n="106" d="100"/>
          <a:sy n="106" d="100"/>
        </p:scale>
        <p:origin x="1758" y="78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slide" Target="slides/slide39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4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9" Type="http://schemas.openxmlformats.org/officeDocument/2006/relationships/slide" Target="slides/slide26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notesMaster" Target="notesMasters/notesMaster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49" Type="http://schemas.openxmlformats.org/officeDocument/2006/relationships/theme" Target="theme/theme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openxmlformats.org/officeDocument/2006/relationships/slide" Target="slides/slide4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slide" Target="slides/slide40.xml"/><Relationship Id="rId48" Type="http://schemas.openxmlformats.org/officeDocument/2006/relationships/viewProps" Target="viewProps.xml"/><Relationship Id="rId8" Type="http://schemas.openxmlformats.org/officeDocument/2006/relationships/slide" Target="slides/slide5.xml"/><Relationship Id="rId3" Type="http://schemas.openxmlformats.org/officeDocument/2006/relationships/slideMaster" Target="slideMasters/slideMaster1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handoutMaster" Target="handoutMasters/handoutMaster1.xml"/><Relationship Id="rId20" Type="http://schemas.openxmlformats.org/officeDocument/2006/relationships/slide" Target="slides/slide17.xml"/><Relationship Id="rId41" Type="http://schemas.openxmlformats.org/officeDocument/2006/relationships/slide" Target="slides/slide38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06/03/2017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3/6/2017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011708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802609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Note, the staff</a:t>
            </a:r>
            <a:r>
              <a:rPr lang="en-GB" baseline="0" dirty="0"/>
              <a:t> table schema shown here is slightly different from the one defined in our actual </a:t>
            </a:r>
            <a:r>
              <a:rPr lang="en-GB" baseline="0" dirty="0" err="1"/>
              <a:t>DreamHome</a:t>
            </a:r>
            <a:r>
              <a:rPr lang="en-GB" baseline="0" dirty="0"/>
              <a:t> database in order to demonstrate how vertical fragmentation works.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633984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660926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/>
              <a:t>⊳ - semi-join, specifically</a:t>
            </a:r>
            <a:r>
              <a:rPr lang="en-GB" sz="1200" baseline="0" dirty="0"/>
              <a:t> a left semi-join</a:t>
            </a:r>
            <a:endParaRPr lang="en-GB" sz="1200" dirty="0"/>
          </a:p>
          <a:p>
            <a:endParaRPr lang="en-GB" sz="1200" dirty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/>
              <a:t>A derived</a:t>
            </a:r>
            <a:r>
              <a:rPr lang="en-GB" sz="1200" baseline="0" dirty="0"/>
              <a:t> fragmentation is a </a:t>
            </a:r>
            <a:r>
              <a:rPr lang="en-GB" dirty="0"/>
              <a:t>horizontal fragment that is based on the horizontal fragmentation of a parent relation </a:t>
            </a:r>
            <a:endParaRPr lang="en-GB" dirty="0" smtClean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 smtClean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This is a more realistic example of how the </a:t>
            </a:r>
            <a:r>
              <a:rPr lang="en-GB" baseline="0" dirty="0" smtClean="0"/>
              <a:t>property table could be fragmented.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22388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3/6/2017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3/6/2017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3/6/2017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3/6/2017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3/6/2017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3/6/2017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3/6/2017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3/6/2017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3/6/2017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3/6/2017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3/6/2017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3/6/2017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hyperlink" Target="https://uowtsd-my.sharepoint.com/personal/kemi_ademoye_uwtsd_ac_uk/Documents/Notebooks/Kemi%20@%20UWTSD%20-%20DBMS%202016-2017?d=wa072f389ca4c43c19c834558ab6837a3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Distributed Databases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13: Database Management Systems (DBMS)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27-Feb-2017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Distributed Database Concepts</a:t>
            </a:r>
          </a:p>
          <a:p>
            <a:r>
              <a:rPr lang="en-GB" dirty="0"/>
              <a:t>Distributed Database Design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7434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Distributed Databases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So far, we have focused on centralised database systems:</a:t>
            </a:r>
          </a:p>
          <a:p>
            <a:pPr lvl="1"/>
            <a:r>
              <a:rPr lang="en-GB" dirty="0"/>
              <a:t>A </a:t>
            </a:r>
            <a:r>
              <a:rPr lang="en-GB" b="1" i="1" dirty="0"/>
              <a:t>single</a:t>
            </a:r>
            <a:r>
              <a:rPr lang="en-GB" dirty="0"/>
              <a:t> logical database located at one site under the control of a </a:t>
            </a:r>
            <a:r>
              <a:rPr lang="en-GB" b="1" i="1" dirty="0"/>
              <a:t>single</a:t>
            </a:r>
            <a:r>
              <a:rPr lang="en-GB" dirty="0"/>
              <a:t> DBMS.</a:t>
            </a:r>
          </a:p>
          <a:p>
            <a:r>
              <a:rPr lang="en-GB" dirty="0"/>
              <a:t>Today we will look at the concepts of Distributed Database Management System (DDBMS).</a:t>
            </a:r>
          </a:p>
          <a:p>
            <a:pPr lvl="1"/>
            <a:r>
              <a:rPr lang="en-GB" dirty="0"/>
              <a:t>Put simply, </a:t>
            </a:r>
            <a:r>
              <a:rPr lang="en-GB" dirty="0" smtClean="0"/>
              <a:t>allowing </a:t>
            </a:r>
            <a:r>
              <a:rPr lang="en-GB" dirty="0"/>
              <a:t>users to access not only the data at their own site, but also data stored at remote sites.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7449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Decentralised Organisations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Most organisations are decentralised in nature.</a:t>
            </a:r>
          </a:p>
          <a:p>
            <a:pPr lvl="1"/>
            <a:r>
              <a:rPr lang="en-GB" b="1" i="1" dirty="0"/>
              <a:t>logically distributed</a:t>
            </a:r>
            <a:r>
              <a:rPr lang="en-GB" dirty="0"/>
              <a:t> into divisions, departments, projects, etc., and</a:t>
            </a:r>
          </a:p>
          <a:p>
            <a:pPr lvl="1"/>
            <a:r>
              <a:rPr lang="en-GB" b="1" i="1" dirty="0"/>
              <a:t>physically distributed</a:t>
            </a:r>
            <a:r>
              <a:rPr lang="en-GB" dirty="0"/>
              <a:t> into offices, plants, factories, etc.</a:t>
            </a:r>
          </a:p>
          <a:p>
            <a:r>
              <a:rPr lang="en-GB" dirty="0"/>
              <a:t>Each unit, logical or physical, maintains their own operational data.</a:t>
            </a:r>
          </a:p>
          <a:p>
            <a:r>
              <a:rPr lang="en-GB" dirty="0"/>
              <a:t>The ability to share data should be improved by developing a </a:t>
            </a:r>
            <a:r>
              <a:rPr lang="en-GB" b="1" dirty="0"/>
              <a:t>distributed database system</a:t>
            </a:r>
            <a:r>
              <a:rPr lang="en-GB" dirty="0"/>
              <a:t> that reflects this organisational structure:</a:t>
            </a:r>
          </a:p>
          <a:p>
            <a:pPr lvl="1"/>
            <a:r>
              <a:rPr lang="en-GB" dirty="0"/>
              <a:t>Makes the data in all units accessible across the organisation.</a:t>
            </a:r>
          </a:p>
          <a:p>
            <a:pPr lvl="1"/>
            <a:r>
              <a:rPr lang="en-GB" dirty="0"/>
              <a:t>Stores data closest to the location where it is most frequently used.</a:t>
            </a:r>
          </a:p>
        </p:txBody>
      </p:sp>
    </p:spTree>
    <p:extLst>
      <p:ext uri="{BB962C8B-B14F-4D97-AF65-F5344CB8AC3E}">
        <p14:creationId xmlns:p14="http://schemas.microsoft.com/office/powerpoint/2010/main" val="36117090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Distributed Databases &amp; DBMSs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Distributed Database</a:t>
            </a:r>
          </a:p>
          <a:p>
            <a:pPr lvl="1"/>
            <a:r>
              <a:rPr lang="en-GB" dirty="0"/>
              <a:t>A logically interrelated collection of shared data (including a description of this data) physically distributed over a computer network.</a:t>
            </a:r>
          </a:p>
          <a:p>
            <a:r>
              <a:rPr lang="en-GB" b="1" dirty="0"/>
              <a:t>Distributed DBMS</a:t>
            </a:r>
          </a:p>
          <a:p>
            <a:pPr lvl="1"/>
            <a:r>
              <a:rPr lang="en-GB" dirty="0"/>
              <a:t>The software system that permits the management of the distributed databases and makes the distribution </a:t>
            </a:r>
            <a:r>
              <a:rPr lang="en-GB" b="1" i="1" dirty="0"/>
              <a:t>transparent</a:t>
            </a:r>
            <a:r>
              <a:rPr lang="en-GB" dirty="0"/>
              <a:t> to users.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32050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Characteristics of a DDBMS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It is a collection of logically-related shared data.</a:t>
            </a:r>
          </a:p>
          <a:p>
            <a:r>
              <a:rPr lang="en-GB" dirty="0"/>
              <a:t>The data is split into </a:t>
            </a:r>
            <a:r>
              <a:rPr lang="en-GB" b="1" i="1" dirty="0"/>
              <a:t>fragments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The fragments may be replicated, they are not necessarily distinct fragments of data.</a:t>
            </a:r>
          </a:p>
          <a:p>
            <a:pPr lvl="1"/>
            <a:r>
              <a:rPr lang="en-GB" dirty="0"/>
              <a:t>The fragments/replicas are allocated to sites – usually proximate to where the data is most frequently used.</a:t>
            </a:r>
          </a:p>
          <a:p>
            <a:r>
              <a:rPr lang="en-GB" dirty="0"/>
              <a:t>The sites are linked by a communications network.</a:t>
            </a:r>
          </a:p>
          <a:p>
            <a:r>
              <a:rPr lang="en-GB" dirty="0"/>
              <a:t>The data at each site is under control of a DBMS.</a:t>
            </a:r>
          </a:p>
          <a:p>
            <a:r>
              <a:rPr lang="en-GB" dirty="0"/>
              <a:t>The DBMS at each site can handle local applications independently.</a:t>
            </a:r>
          </a:p>
          <a:p>
            <a:r>
              <a:rPr lang="en-GB" dirty="0"/>
              <a:t>Each DBMS </a:t>
            </a:r>
            <a:r>
              <a:rPr lang="en-GB" i="1" dirty="0"/>
              <a:t>participates</a:t>
            </a:r>
            <a:r>
              <a:rPr lang="en-GB" dirty="0"/>
              <a:t> in </a:t>
            </a:r>
            <a:r>
              <a:rPr lang="en-GB" i="1" dirty="0"/>
              <a:t>at least one</a:t>
            </a:r>
            <a:r>
              <a:rPr lang="en-GB" dirty="0"/>
              <a:t> </a:t>
            </a:r>
            <a:r>
              <a:rPr lang="en-GB" i="1" dirty="0"/>
              <a:t>global application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14915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Distributed DBMS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 logically interrelated collection of shared data physically distributed over a computer network.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9592" y="2564904"/>
            <a:ext cx="6943102" cy="4195319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076056" y="6021288"/>
            <a:ext cx="37939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shared data is split (distributed) </a:t>
            </a:r>
            <a:r>
              <a:rPr lang="en-GB" b="1" dirty="0"/>
              <a:t>logically</a:t>
            </a:r>
            <a:r>
              <a:rPr lang="en-GB" dirty="0"/>
              <a:t> across multiple sites.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7933" y="6113892"/>
            <a:ext cx="37939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It is not necessary for every site to have its own local database.</a:t>
            </a:r>
          </a:p>
        </p:txBody>
      </p:sp>
    </p:spTree>
    <p:extLst>
      <p:ext uri="{BB962C8B-B14F-4D97-AF65-F5344CB8AC3E}">
        <p14:creationId xmlns:p14="http://schemas.microsoft.com/office/powerpoint/2010/main" val="33403585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Distributed Processing </a:t>
            </a:r>
            <a:r>
              <a:rPr lang="en-GB" dirty="0">
                <a:sym typeface="Symbol" panose="05050102010706020507" pitchFamily="18" charset="2"/>
              </a:rPr>
              <a:t></a:t>
            </a:r>
            <a:r>
              <a:rPr lang="en-GB" dirty="0"/>
              <a:t> DDBMS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r>
              <a:rPr lang="en-GB" b="1" i="1" dirty="0"/>
              <a:t>Note</a:t>
            </a:r>
            <a:r>
              <a:rPr lang="en-GB" dirty="0"/>
              <a:t>: It is important to distinguish between a Distributed DBMS and Distributed Processing.</a:t>
            </a:r>
          </a:p>
          <a:p>
            <a:r>
              <a:rPr lang="en-GB" dirty="0"/>
              <a:t>Distributed processing is a </a:t>
            </a:r>
            <a:r>
              <a:rPr lang="en-GB" i="1" dirty="0"/>
              <a:t>centralised</a:t>
            </a:r>
            <a:r>
              <a:rPr lang="en-GB" dirty="0"/>
              <a:t> database that can be accessed over a computer network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0378" y="3419171"/>
            <a:ext cx="5135892" cy="35382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74995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09600" y="228600"/>
            <a:ext cx="8534400" cy="990600"/>
          </a:xfrm>
        </p:spPr>
        <p:txBody>
          <a:bodyPr>
            <a:normAutofit fontScale="90000"/>
          </a:bodyPr>
          <a:lstStyle/>
          <a:p>
            <a:r>
              <a:rPr lang="en-GB" dirty="0"/>
              <a:t>Advantages &amp; Disadvantages of DDBMSs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b="1" dirty="0"/>
              <a:t>Advantages</a:t>
            </a:r>
          </a:p>
          <a:p>
            <a:r>
              <a:rPr lang="en-GB" dirty="0"/>
              <a:t>Reflects the organisational structure</a:t>
            </a:r>
          </a:p>
          <a:p>
            <a:r>
              <a:rPr lang="en-GB" dirty="0"/>
              <a:t>Improved sharing of data and local autonomy</a:t>
            </a:r>
          </a:p>
          <a:p>
            <a:r>
              <a:rPr lang="en-GB" dirty="0"/>
              <a:t>Improved availability</a:t>
            </a:r>
          </a:p>
          <a:p>
            <a:r>
              <a:rPr lang="en-GB" dirty="0"/>
              <a:t>Improved reliability</a:t>
            </a:r>
          </a:p>
          <a:p>
            <a:r>
              <a:rPr lang="en-GB" dirty="0"/>
              <a:t>Improved performance</a:t>
            </a:r>
          </a:p>
          <a:p>
            <a:r>
              <a:rPr lang="en-GB" dirty="0"/>
              <a:t>Economics</a:t>
            </a:r>
          </a:p>
          <a:p>
            <a:r>
              <a:rPr lang="en-GB" dirty="0"/>
              <a:t>Modular growth</a:t>
            </a:r>
          </a:p>
          <a:p>
            <a:r>
              <a:rPr lang="en-GB" dirty="0"/>
              <a:t>Integration</a:t>
            </a:r>
          </a:p>
          <a:p>
            <a:r>
              <a:rPr lang="en-GB" dirty="0"/>
              <a:t>Remaining Competitive</a:t>
            </a:r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b="1" dirty="0"/>
              <a:t>Disadvantages</a:t>
            </a:r>
          </a:p>
          <a:p>
            <a:r>
              <a:rPr lang="en-GB" dirty="0"/>
              <a:t>Complexity</a:t>
            </a:r>
          </a:p>
          <a:p>
            <a:r>
              <a:rPr lang="en-GB" dirty="0"/>
              <a:t>Cost</a:t>
            </a:r>
          </a:p>
          <a:p>
            <a:r>
              <a:rPr lang="en-GB" dirty="0"/>
              <a:t>Security</a:t>
            </a:r>
          </a:p>
          <a:p>
            <a:r>
              <a:rPr lang="en-GB" dirty="0"/>
              <a:t>Integrity control more difficult</a:t>
            </a:r>
          </a:p>
          <a:p>
            <a:r>
              <a:rPr lang="en-GB" dirty="0"/>
              <a:t>Lack of standards</a:t>
            </a:r>
          </a:p>
          <a:p>
            <a:r>
              <a:rPr lang="en-GB" dirty="0"/>
              <a:t>Lack of experience</a:t>
            </a:r>
          </a:p>
          <a:p>
            <a:r>
              <a:rPr lang="en-GB" dirty="0"/>
              <a:t>Database design more complex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2278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DDBMSs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1" dirty="0"/>
              <a:t>Homogeneous</a:t>
            </a:r>
          </a:p>
          <a:p>
            <a:pPr lvl="1"/>
            <a:r>
              <a:rPr lang="en-GB" dirty="0"/>
              <a:t>All sites use the </a:t>
            </a:r>
            <a:r>
              <a:rPr lang="en-GB" b="1" i="1" dirty="0"/>
              <a:t>same DBMS software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Easier to design and manage.</a:t>
            </a:r>
          </a:p>
          <a:p>
            <a:r>
              <a:rPr lang="en-GB" b="1" dirty="0"/>
              <a:t>Heterogeneous</a:t>
            </a:r>
          </a:p>
          <a:p>
            <a:pPr lvl="1"/>
            <a:r>
              <a:rPr lang="en-GB" dirty="0"/>
              <a:t>Sites may run </a:t>
            </a:r>
            <a:r>
              <a:rPr lang="en-GB" b="1" i="1" dirty="0"/>
              <a:t>different DBMS products</a:t>
            </a:r>
            <a:r>
              <a:rPr lang="en-GB" dirty="0"/>
              <a:t>, and possibly </a:t>
            </a:r>
            <a:r>
              <a:rPr lang="en-GB" b="1" i="1" dirty="0"/>
              <a:t>different underlying data models</a:t>
            </a:r>
            <a:r>
              <a:rPr lang="en-GB" dirty="0"/>
              <a:t> (i.e. relational, network, object-oriented, etc.).</a:t>
            </a:r>
          </a:p>
          <a:p>
            <a:pPr lvl="2"/>
            <a:r>
              <a:rPr lang="en-GB" dirty="0"/>
              <a:t>More typical when sites have implemented their own databases and integration is considered later.</a:t>
            </a:r>
          </a:p>
          <a:p>
            <a:pPr lvl="1"/>
            <a:r>
              <a:rPr lang="en-GB" dirty="0"/>
              <a:t>Translations required to allow for different hardware, different software and different DBMS products.</a:t>
            </a:r>
          </a:p>
          <a:p>
            <a:pPr lvl="1"/>
            <a:r>
              <a:rPr lang="en-GB" i="1" dirty="0"/>
              <a:t>Must</a:t>
            </a:r>
            <a:r>
              <a:rPr lang="en-GB" dirty="0"/>
              <a:t> provide </a:t>
            </a:r>
            <a:r>
              <a:rPr lang="en-GB" b="1" dirty="0"/>
              <a:t>local</a:t>
            </a:r>
            <a:r>
              <a:rPr lang="en-GB" dirty="0"/>
              <a:t> </a:t>
            </a:r>
            <a:r>
              <a:rPr lang="en-GB" b="1" dirty="0"/>
              <a:t>transparency</a:t>
            </a:r>
            <a:r>
              <a:rPr lang="en-GB" dirty="0"/>
              <a:t> despite these differences.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0846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Thinking of </a:t>
            </a:r>
            <a:r>
              <a:rPr lang="en-GB" dirty="0" smtClean="0"/>
              <a:t>Dream Home, </a:t>
            </a:r>
            <a:r>
              <a:rPr lang="en-GB" dirty="0"/>
              <a:t>which provides property sales and rental services across the UK.</a:t>
            </a:r>
          </a:p>
          <a:p>
            <a:pPr lvl="1"/>
            <a:r>
              <a:rPr lang="en-GB" dirty="0"/>
              <a:t>It has branch offices in most of the main cities of the UK handling property services for their area.</a:t>
            </a:r>
          </a:p>
          <a:p>
            <a:pPr lvl="1"/>
            <a:r>
              <a:rPr lang="en-GB" dirty="0"/>
              <a:t>The head office, however, remains in Swansea and is responsible for the core administrative functions e.g. HR and Finance.</a:t>
            </a:r>
          </a:p>
          <a:p>
            <a:r>
              <a:rPr lang="en-GB" dirty="0"/>
              <a:t>In what ways do you think they can distribute their data to reflect this organisational structure?</a:t>
            </a:r>
          </a:p>
          <a:p>
            <a:pPr lvl="1"/>
            <a:r>
              <a:rPr lang="en-GB" dirty="0"/>
              <a:t>Logically</a:t>
            </a:r>
          </a:p>
          <a:p>
            <a:pPr lvl="1"/>
            <a:r>
              <a:rPr lang="en-GB" dirty="0"/>
              <a:t>Physically</a:t>
            </a:r>
          </a:p>
          <a:p>
            <a:pPr lvl="1"/>
            <a:r>
              <a:rPr lang="en-GB" dirty="0"/>
              <a:t>Or a combination of both?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7460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Functions of a DDBMS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DDBMS expected to have </a:t>
            </a:r>
            <a:r>
              <a:rPr lang="en-GB" b="1" i="1" dirty="0"/>
              <a:t>at least the functionality of a DBMS</a:t>
            </a:r>
            <a:r>
              <a:rPr lang="en-GB" dirty="0"/>
              <a:t> and </a:t>
            </a:r>
            <a:r>
              <a:rPr lang="en-GB" dirty="0" smtClean="0"/>
              <a:t>additionally:</a:t>
            </a: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06330431"/>
              </p:ext>
            </p:extLst>
          </p:nvPr>
        </p:nvGraphicFramePr>
        <p:xfrm>
          <a:off x="683567" y="2852936"/>
          <a:ext cx="8352928" cy="3718123"/>
        </p:xfrm>
        <a:graphic>
          <a:graphicData uri="http://schemas.openxmlformats.org/drawingml/2006/table">
            <a:tbl>
              <a:tblPr bandRow="1">
                <a:tableStyleId>{3B4B98B0-60AC-42C2-AFA5-B58CD77FA1E5}</a:tableStyleId>
              </a:tblPr>
              <a:tblGrid>
                <a:gridCol w="3456384">
                  <a:extLst>
                    <a:ext uri="{9D8B030D-6E8A-4147-A177-3AD203B41FA5}">
                      <a16:colId xmlns:a16="http://schemas.microsoft.com/office/drawing/2014/main" xmlns="" val="3465369458"/>
                    </a:ext>
                  </a:extLst>
                </a:gridCol>
                <a:gridCol w="4896544">
                  <a:extLst>
                    <a:ext uri="{9D8B030D-6E8A-4147-A177-3AD203B41FA5}">
                      <a16:colId xmlns:a16="http://schemas.microsoft.com/office/drawing/2014/main" xmlns="" val="3391272982"/>
                    </a:ext>
                  </a:extLst>
                </a:gridCol>
              </a:tblGrid>
              <a:tr h="517723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q"/>
                      </a:pPr>
                      <a:r>
                        <a:rPr lang="en-GB" b="1" dirty="0"/>
                        <a:t>Extended Communication</a:t>
                      </a:r>
                      <a:r>
                        <a:rPr lang="en-GB" b="1" baseline="0" dirty="0"/>
                        <a:t> Services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Provides</a:t>
                      </a:r>
                      <a:r>
                        <a:rPr lang="en-GB" baseline="0" dirty="0"/>
                        <a:t> access to remote sites and allows transfer of data and queries across the network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2159160925"/>
                  </a:ext>
                </a:extLst>
              </a:tr>
              <a:tr h="517723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q"/>
                      </a:pPr>
                      <a:r>
                        <a:rPr lang="en-GB" b="1" dirty="0"/>
                        <a:t>Extended System </a:t>
                      </a:r>
                      <a:r>
                        <a:rPr lang="en-GB" b="1" dirty="0" err="1"/>
                        <a:t>Catalog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Stores data</a:t>
                      </a:r>
                      <a:r>
                        <a:rPr lang="en-GB" baseline="0" dirty="0"/>
                        <a:t> distribution details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3188344378"/>
                  </a:ext>
                </a:extLst>
              </a:tr>
              <a:tr h="517723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q"/>
                      </a:pPr>
                      <a:r>
                        <a:rPr lang="en-GB" b="1" dirty="0"/>
                        <a:t>Distributed</a:t>
                      </a:r>
                      <a:r>
                        <a:rPr lang="en-GB" b="1" baseline="0" dirty="0"/>
                        <a:t> Query Processing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Including query optimisation</a:t>
                      </a:r>
                      <a:r>
                        <a:rPr lang="en-GB" baseline="0" dirty="0"/>
                        <a:t> and remote data access.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99446072"/>
                  </a:ext>
                </a:extLst>
              </a:tr>
              <a:tr h="517723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q"/>
                      </a:pPr>
                      <a:r>
                        <a:rPr lang="en-GB" b="1" dirty="0"/>
                        <a:t>Extended</a:t>
                      </a:r>
                      <a:r>
                        <a:rPr lang="en-GB" b="1" baseline="0" dirty="0"/>
                        <a:t> Security Control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To</a:t>
                      </a:r>
                      <a:r>
                        <a:rPr lang="en-GB" baseline="0" dirty="0"/>
                        <a:t> maintain appropriate authorisation or access privileges to the distributed data.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2274707436"/>
                  </a:ext>
                </a:extLst>
              </a:tr>
              <a:tr h="517723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q"/>
                      </a:pPr>
                      <a:r>
                        <a:rPr lang="en-GB" b="1" dirty="0"/>
                        <a:t>Extended Concurrency</a:t>
                      </a:r>
                      <a:r>
                        <a:rPr lang="en-GB" b="1" baseline="0" dirty="0"/>
                        <a:t> Control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To maintain consistency of</a:t>
                      </a:r>
                      <a:r>
                        <a:rPr lang="en-GB" baseline="0" dirty="0"/>
                        <a:t> distributed and possibly replicated data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804884677"/>
                  </a:ext>
                </a:extLst>
              </a:tr>
              <a:tr h="517723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q"/>
                      </a:pPr>
                      <a:r>
                        <a:rPr lang="en-GB" b="1" dirty="0"/>
                        <a:t>Extended Recovery Services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To take account of failures of individual sites and failures</a:t>
                      </a:r>
                      <a:r>
                        <a:rPr lang="en-GB" baseline="0" dirty="0"/>
                        <a:t> of the network.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257728444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10426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Components of a DDBMS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528" y="1628800"/>
            <a:ext cx="8134157" cy="4549141"/>
          </a:xfrm>
          <a:prstGeom prst="rect">
            <a:avLst/>
          </a:prstGeom>
        </p:spPr>
      </p:pic>
      <p:graphicFrame>
        <p:nvGraphicFramePr>
          <p:cNvPr id="6" name="Content Placeholder 3"/>
          <p:cNvGraphicFramePr>
            <a:graphicFrameLocks/>
          </p:cNvGraphicFramePr>
          <p:nvPr>
            <p:extLst/>
          </p:nvPr>
        </p:nvGraphicFramePr>
        <p:xfrm>
          <a:off x="4139952" y="4602688"/>
          <a:ext cx="4914128" cy="2138680"/>
        </p:xfrm>
        <a:graphic>
          <a:graphicData uri="http://schemas.openxmlformats.org/drawingml/2006/table">
            <a:tbl>
              <a:tblPr bandRow="1">
                <a:tableStyleId>{2D5ABB26-0587-4C30-8999-92F81FD0307C}</a:tableStyleId>
              </a:tblPr>
              <a:tblGrid>
                <a:gridCol w="4914128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dirty="0"/>
                        <a:t>Local</a:t>
                      </a:r>
                      <a:r>
                        <a:rPr lang="en-GB" sz="1400" b="1" baseline="0" dirty="0"/>
                        <a:t> DBMS </a:t>
                      </a:r>
                      <a:r>
                        <a:rPr lang="en-GB" sz="1400" baseline="0" dirty="0"/>
                        <a:t>(LDBMS): controls local data at site.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dirty="0"/>
                        <a:t>Data Communications </a:t>
                      </a:r>
                      <a:r>
                        <a:rPr lang="en-GB" sz="1400" dirty="0"/>
                        <a:t>(DC):</a:t>
                      </a:r>
                      <a:r>
                        <a:rPr lang="en-GB" sz="1400" baseline="0" dirty="0"/>
                        <a:t> software that enables all sites to communicate with each other.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dirty="0"/>
                        <a:t>Global System</a:t>
                      </a:r>
                      <a:r>
                        <a:rPr lang="en-GB" sz="1400" b="1" baseline="0" dirty="0"/>
                        <a:t> </a:t>
                      </a:r>
                      <a:r>
                        <a:rPr lang="en-GB" sz="1400" b="1" baseline="0" dirty="0" err="1"/>
                        <a:t>Catalog</a:t>
                      </a:r>
                      <a:r>
                        <a:rPr lang="en-GB" sz="1400" b="1" baseline="0" dirty="0"/>
                        <a:t> </a:t>
                      </a:r>
                      <a:r>
                        <a:rPr lang="en-GB" sz="1400" baseline="0" dirty="0"/>
                        <a:t>(GSC): holds information specific to the distributed nature of the system – fragmentation, replication and allocation schemas.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dirty="0"/>
                        <a:t>Distributed DBMS </a:t>
                      </a:r>
                      <a:r>
                        <a:rPr lang="en-GB" sz="1400" dirty="0"/>
                        <a:t>(DDBMS):</a:t>
                      </a:r>
                      <a:r>
                        <a:rPr lang="en-GB" sz="1400" baseline="0" dirty="0"/>
                        <a:t> controlling unit of entire distributed system.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59341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Distributed Database Design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/>
              <a:t>Three main factors to consider:</a:t>
            </a:r>
          </a:p>
          <a:p>
            <a:r>
              <a:rPr lang="en-GB" b="1" dirty="0"/>
              <a:t>Fragmentation</a:t>
            </a:r>
            <a:r>
              <a:rPr lang="en-GB" dirty="0"/>
              <a:t>:</a:t>
            </a:r>
          </a:p>
          <a:p>
            <a:pPr lvl="1"/>
            <a:r>
              <a:rPr lang="en-GB" dirty="0"/>
              <a:t>A relation may be divided into a number of sub-relations called fragments, which are then distributed.</a:t>
            </a:r>
          </a:p>
          <a:p>
            <a:r>
              <a:rPr lang="en-GB" b="1" dirty="0"/>
              <a:t>Allocation</a:t>
            </a:r>
            <a:r>
              <a:rPr lang="en-GB" dirty="0"/>
              <a:t>:</a:t>
            </a:r>
          </a:p>
          <a:p>
            <a:pPr lvl="1"/>
            <a:r>
              <a:rPr lang="en-GB" dirty="0"/>
              <a:t>Each fragment is stored at the site with “optimal” distribution.</a:t>
            </a:r>
          </a:p>
          <a:p>
            <a:r>
              <a:rPr lang="en-GB" b="1" dirty="0"/>
              <a:t>Replication</a:t>
            </a:r>
            <a:r>
              <a:rPr lang="en-GB" dirty="0"/>
              <a:t>:</a:t>
            </a:r>
          </a:p>
          <a:p>
            <a:pPr lvl="1"/>
            <a:r>
              <a:rPr lang="en-GB" dirty="0"/>
              <a:t>The DDBMS may contain a copy of a fragment at several different sites.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20743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Fragmentation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Definition and allocation of fragments should be carried out strategically to achieve:</a:t>
            </a:r>
          </a:p>
          <a:p>
            <a:r>
              <a:rPr lang="en-GB" dirty="0"/>
              <a:t>Locality of reference</a:t>
            </a:r>
          </a:p>
          <a:p>
            <a:r>
              <a:rPr lang="en-GB" dirty="0"/>
              <a:t>Improved reliability and availability</a:t>
            </a:r>
          </a:p>
          <a:p>
            <a:r>
              <a:rPr lang="en-GB" dirty="0"/>
              <a:t>Acceptable performance</a:t>
            </a:r>
          </a:p>
          <a:p>
            <a:r>
              <a:rPr lang="en-GB" dirty="0"/>
              <a:t>Balanced storage capacities and costs</a:t>
            </a:r>
          </a:p>
          <a:p>
            <a:r>
              <a:rPr lang="en-GB" dirty="0"/>
              <a:t>Minimal communication costs</a:t>
            </a:r>
          </a:p>
        </p:txBody>
      </p:sp>
    </p:spTree>
    <p:extLst>
      <p:ext uri="{BB962C8B-B14F-4D97-AF65-F5344CB8AC3E}">
        <p14:creationId xmlns:p14="http://schemas.microsoft.com/office/powerpoint/2010/main" val="17638575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Fragmentation Design Considerations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Fragmentation design involves analysing how the database is used.</a:t>
            </a:r>
          </a:p>
          <a:p>
            <a:r>
              <a:rPr lang="en-GB" dirty="0"/>
              <a:t>Analyse most important transactions based on both:</a:t>
            </a:r>
          </a:p>
          <a:p>
            <a:pPr lvl="1"/>
            <a:r>
              <a:rPr lang="en-GB" dirty="0"/>
              <a:t>Quantitative Information, which may include:</a:t>
            </a:r>
          </a:p>
          <a:p>
            <a:pPr lvl="2"/>
            <a:r>
              <a:rPr lang="en-GB" dirty="0"/>
              <a:t>Frequency with which a transaction is run</a:t>
            </a:r>
          </a:p>
          <a:p>
            <a:pPr lvl="2"/>
            <a:r>
              <a:rPr lang="en-GB" dirty="0"/>
              <a:t>Site from which a transaction is run</a:t>
            </a:r>
          </a:p>
          <a:p>
            <a:pPr lvl="2"/>
            <a:r>
              <a:rPr lang="en-GB" dirty="0"/>
              <a:t>Performance criteria for transactions</a:t>
            </a:r>
          </a:p>
          <a:p>
            <a:pPr lvl="1"/>
            <a:r>
              <a:rPr lang="en-GB" dirty="0"/>
              <a:t>Qualitative Information</a:t>
            </a:r>
          </a:p>
          <a:p>
            <a:pPr lvl="2"/>
            <a:r>
              <a:rPr lang="en-GB" dirty="0"/>
              <a:t>The tables, columns and rows accessed</a:t>
            </a:r>
          </a:p>
          <a:p>
            <a:pPr lvl="2"/>
            <a:r>
              <a:rPr lang="en-GB" dirty="0"/>
              <a:t>The type of access i.e. read or write</a:t>
            </a:r>
          </a:p>
          <a:p>
            <a:pPr lvl="2"/>
            <a:r>
              <a:rPr lang="en-GB" dirty="0"/>
              <a:t>The predicates (WHERE clause criteria) of read operations</a:t>
            </a:r>
          </a:p>
        </p:txBody>
      </p:sp>
    </p:spTree>
    <p:extLst>
      <p:ext uri="{BB962C8B-B14F-4D97-AF65-F5344CB8AC3E}">
        <p14:creationId xmlns:p14="http://schemas.microsoft.com/office/powerpoint/2010/main" val="9577630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 Allocation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There are four strategies regarding placement of data:</a:t>
            </a:r>
          </a:p>
          <a:p>
            <a:r>
              <a:rPr lang="en-GB" b="1" dirty="0"/>
              <a:t>Centralised</a:t>
            </a:r>
            <a:r>
              <a:rPr lang="en-GB" dirty="0"/>
              <a:t>: </a:t>
            </a:r>
            <a:r>
              <a:rPr lang="en-GB" i="1" dirty="0"/>
              <a:t>single</a:t>
            </a:r>
            <a:r>
              <a:rPr lang="en-GB" dirty="0"/>
              <a:t> database and DBMS stored at one site and users distributed across network.</a:t>
            </a:r>
          </a:p>
          <a:p>
            <a:r>
              <a:rPr lang="en-GB" b="1" dirty="0"/>
              <a:t>Fragmented</a:t>
            </a:r>
            <a:r>
              <a:rPr lang="en-GB" dirty="0"/>
              <a:t>: database partitioned into </a:t>
            </a:r>
            <a:r>
              <a:rPr lang="en-GB" i="1" dirty="0"/>
              <a:t>disjoint</a:t>
            </a:r>
            <a:r>
              <a:rPr lang="en-GB" dirty="0"/>
              <a:t> fragments, and each fragment assigned to one site.</a:t>
            </a:r>
          </a:p>
          <a:p>
            <a:r>
              <a:rPr lang="en-GB" b="1" dirty="0"/>
              <a:t>Complete Replication</a:t>
            </a:r>
            <a:r>
              <a:rPr lang="en-GB" dirty="0"/>
              <a:t>: consists of maintaining a </a:t>
            </a:r>
            <a:r>
              <a:rPr lang="en-GB" i="1" dirty="0"/>
              <a:t>complete copy</a:t>
            </a:r>
            <a:r>
              <a:rPr lang="en-GB" dirty="0"/>
              <a:t> of the database at each site.</a:t>
            </a:r>
          </a:p>
          <a:p>
            <a:r>
              <a:rPr lang="en-GB" b="1" dirty="0"/>
              <a:t>Selective Replication</a:t>
            </a:r>
            <a:r>
              <a:rPr lang="en-GB" dirty="0"/>
              <a:t>: a </a:t>
            </a:r>
            <a:r>
              <a:rPr lang="en-GB" i="1" dirty="0"/>
              <a:t>combination</a:t>
            </a:r>
            <a:r>
              <a:rPr lang="en-GB" dirty="0"/>
              <a:t> of fragmentation, replication and centralisation.</a:t>
            </a:r>
          </a:p>
          <a:p>
            <a:pPr marL="365760" lvl="1" indent="0">
              <a:buNone/>
            </a:pPr>
            <a:r>
              <a:rPr lang="en-GB" i="1" dirty="0"/>
              <a:t>Most commonly used strategy because of its flexibility.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98557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351840" cy="990600"/>
          </a:xfrm>
        </p:spPr>
        <p:txBody>
          <a:bodyPr>
            <a:normAutofit fontScale="90000"/>
          </a:bodyPr>
          <a:lstStyle/>
          <a:p>
            <a:r>
              <a:rPr lang="en-GB" dirty="0"/>
              <a:t>Comparison of Strategies for Data Allocation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/>
          </p:nvPr>
        </p:nvGraphicFramePr>
        <p:xfrm>
          <a:off x="612776" y="1600200"/>
          <a:ext cx="8351712" cy="259080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150912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1440160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  <a:gridCol w="1440160">
                  <a:extLst>
                    <a:ext uri="{9D8B030D-6E8A-4147-A177-3AD203B41FA5}">
                      <a16:colId xmlns:a16="http://schemas.microsoft.com/office/drawing/2014/main" xmlns="" val="20002"/>
                    </a:ext>
                  </a:extLst>
                </a:gridCol>
                <a:gridCol w="1440160">
                  <a:extLst>
                    <a:ext uri="{9D8B030D-6E8A-4147-A177-3AD203B41FA5}">
                      <a16:colId xmlns:a16="http://schemas.microsoft.com/office/drawing/2014/main" xmlns="" val="20003"/>
                    </a:ext>
                  </a:extLst>
                </a:gridCol>
                <a:gridCol w="1368152">
                  <a:extLst>
                    <a:ext uri="{9D8B030D-6E8A-4147-A177-3AD203B41FA5}">
                      <a16:colId xmlns:a16="http://schemas.microsoft.com/office/drawing/2014/main" xmlns="" val="20004"/>
                    </a:ext>
                  </a:extLst>
                </a:gridCol>
                <a:gridCol w="1512168">
                  <a:extLst>
                    <a:ext uri="{9D8B030D-6E8A-4147-A177-3AD203B41FA5}">
                      <a16:colId xmlns:a16="http://schemas.microsoft.com/office/drawing/2014/main" xmlns="" val="2000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Locality of reference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Reliability &amp; availability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Performance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Storage Costs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Communication</a:t>
                      </a:r>
                      <a:r>
                        <a:rPr lang="en-GB" sz="1400" baseline="0" dirty="0"/>
                        <a:t> Costs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Centralised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Lowest, except central site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Lowest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Unsatisfactory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Lowest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Highest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Fragmented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High*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Low for</a:t>
                      </a:r>
                      <a:r>
                        <a:rPr lang="en-GB" sz="1400" baseline="0" dirty="0"/>
                        <a:t> item;</a:t>
                      </a:r>
                    </a:p>
                    <a:p>
                      <a:r>
                        <a:rPr lang="en-GB" sz="1400" baseline="0" dirty="0"/>
                        <a:t>High for system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Satisfactory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Lowest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Low*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Complete replication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Highest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Highest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Best for read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Highest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High</a:t>
                      </a:r>
                      <a:r>
                        <a:rPr lang="en-GB" sz="1400" baseline="0" dirty="0"/>
                        <a:t> for update;</a:t>
                      </a:r>
                    </a:p>
                    <a:p>
                      <a:r>
                        <a:rPr lang="en-GB" sz="1400" baseline="0" dirty="0"/>
                        <a:t>Low for read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400" dirty="0"/>
                        <a:t>Selective replication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High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Low for item;</a:t>
                      </a:r>
                    </a:p>
                    <a:p>
                      <a:r>
                        <a:rPr lang="en-GB" sz="1400" dirty="0"/>
                        <a:t>High for system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Satisfactory*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Average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Low*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4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612648" y="4293096"/>
            <a:ext cx="34843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*Indicates: subject to good design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34853" y="4892967"/>
            <a:ext cx="832963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Questions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Why is performance “best for read” in the complete replication case?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Why is communication cost High for Update, but Low for Read in the complete replication case?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 the fragmented and selective replication, what is meant by low for item and high for system under reliability and availability?</a:t>
            </a:r>
          </a:p>
        </p:txBody>
      </p:sp>
    </p:spTree>
    <p:extLst>
      <p:ext uri="{BB962C8B-B14F-4D97-AF65-F5344CB8AC3E}">
        <p14:creationId xmlns:p14="http://schemas.microsoft.com/office/powerpoint/2010/main" val="3661541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Fragment?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b="1" dirty="0"/>
              <a:t>Usage</a:t>
            </a:r>
            <a:r>
              <a:rPr lang="en-GB" dirty="0"/>
              <a:t> </a:t>
            </a:r>
          </a:p>
          <a:p>
            <a:pPr lvl="1"/>
            <a:r>
              <a:rPr lang="en-GB" dirty="0"/>
              <a:t>Applications work with views (subsets of data) rather than entire relations.</a:t>
            </a:r>
          </a:p>
          <a:p>
            <a:r>
              <a:rPr lang="en-GB" b="1" dirty="0"/>
              <a:t>Efficiency</a:t>
            </a:r>
            <a:endParaRPr lang="en-GB" dirty="0"/>
          </a:p>
          <a:p>
            <a:pPr lvl="1"/>
            <a:r>
              <a:rPr lang="en-GB" dirty="0"/>
              <a:t>Data is stored close to where it is most frequently used.</a:t>
            </a:r>
          </a:p>
          <a:p>
            <a:pPr lvl="1"/>
            <a:r>
              <a:rPr lang="en-GB" dirty="0"/>
              <a:t>Data that is not needed by local applications is not stored.</a:t>
            </a:r>
          </a:p>
          <a:p>
            <a:r>
              <a:rPr lang="en-GB" b="1" dirty="0"/>
              <a:t>Parallelism</a:t>
            </a:r>
            <a:endParaRPr lang="en-GB" dirty="0"/>
          </a:p>
          <a:p>
            <a:pPr lvl="1"/>
            <a:r>
              <a:rPr lang="en-GB" dirty="0"/>
              <a:t>With fragments as the unit of distribution, a transaction can be subdivided into several sub queries that operate on fragments – should increase degree of concurrency.</a:t>
            </a:r>
          </a:p>
          <a:p>
            <a:pPr lvl="1"/>
            <a:r>
              <a:rPr lang="en-GB" dirty="0"/>
              <a:t>Allowing transactions that can do so to execute in parallel.</a:t>
            </a:r>
          </a:p>
          <a:p>
            <a:r>
              <a:rPr lang="en-GB" b="1" dirty="0"/>
              <a:t>Security</a:t>
            </a:r>
            <a:endParaRPr lang="en-GB" dirty="0"/>
          </a:p>
          <a:p>
            <a:pPr lvl="1"/>
            <a:r>
              <a:rPr lang="en-GB" dirty="0"/>
              <a:t>Data not required by local applications is not stored and consequently not available to unauthorised users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89996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Disadvantages of Fragmentation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Performance</a:t>
            </a:r>
          </a:p>
          <a:p>
            <a:pPr lvl="1"/>
            <a:r>
              <a:rPr lang="en-GB" dirty="0"/>
              <a:t>Global applications that require data from several fragments located at different sites may be slower.</a:t>
            </a:r>
          </a:p>
          <a:p>
            <a:r>
              <a:rPr lang="en-GB" b="1" dirty="0"/>
              <a:t>Integrity</a:t>
            </a:r>
          </a:p>
          <a:p>
            <a:pPr lvl="1"/>
            <a:r>
              <a:rPr lang="en-GB" dirty="0"/>
              <a:t>Integrity control may be more difficult if data and functional dependencies are fragmented and located at different sites.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05292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What does the following query return?</a:t>
            </a:r>
          </a:p>
          <a:p>
            <a:pPr lvl="1"/>
            <a:r>
              <a:rPr lang="en-GB" dirty="0"/>
              <a:t>What does the UNION Operator do in SQL</a:t>
            </a:r>
            <a:r>
              <a:rPr lang="en-GB" dirty="0" smtClean="0"/>
              <a:t>?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city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Branch</a:t>
            </a:r>
          </a:p>
          <a:p>
            <a:pPr marL="594360" lvl="2" indent="0">
              <a:buNone/>
            </a:pPr>
            <a:r>
              <a:rPr lang="en-GB" b="1" dirty="0">
                <a:solidFill>
                  <a:srgbClr val="0000FF"/>
                </a:solidFill>
                <a:latin typeface="Consolas" panose="020B0609020204030204" pitchFamily="49" charset="0"/>
              </a:rPr>
              <a:t>UNION</a:t>
            </a:r>
            <a:endParaRPr lang="en-GB" b="1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city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Property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 smtClean="0"/>
              <a:t>Why do we use JOINs in SQL Queries?</a:t>
            </a:r>
          </a:p>
          <a:p>
            <a:pPr lvl="1"/>
            <a:r>
              <a:rPr lang="en-GB" dirty="0" smtClean="0"/>
              <a:t>How do you use a JOIN?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76696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Fragmentation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/>
          </p:nvPr>
        </p:nvGraphicFramePr>
        <p:xfrm>
          <a:off x="612775" y="1600200"/>
          <a:ext cx="8153400" cy="5148000"/>
        </p:xfrm>
        <a:graphic>
          <a:graphicData uri="http://schemas.openxmlformats.org/drawingml/2006/table">
            <a:tbl>
              <a:tblPr bandRow="1">
                <a:tableStyleId>{BC89EF96-8CEA-46FF-86C4-4CE0E7609802}</a:tableStyleId>
              </a:tblPr>
              <a:tblGrid>
                <a:gridCol w="4076700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4076700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</a:tblGrid>
              <a:tr h="223200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2916000"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</a:tbl>
          </a:graphicData>
        </a:graphic>
      </p:graphicFrame>
      <p:sp>
        <p:nvSpPr>
          <p:cNvPr id="16" name="Rectangle 15"/>
          <p:cNvSpPr/>
          <p:nvPr/>
        </p:nvSpPr>
        <p:spPr>
          <a:xfrm>
            <a:off x="4354633" y="3244334"/>
            <a:ext cx="43473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r>
              <a:rPr lang="en-GB" dirty="0"/>
              <a:t> </a:t>
            </a:r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r>
              <a:rPr lang="en-GB" dirty="0"/>
              <a:t> </a:t>
            </a:r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r>
              <a:rPr lang="en-GB" dirty="0"/>
              <a:t> </a:t>
            </a:r>
          </a:p>
        </p:txBody>
      </p:sp>
      <p:grpSp>
        <p:nvGrpSpPr>
          <p:cNvPr id="5" name="Group 4"/>
          <p:cNvGrpSpPr/>
          <p:nvPr/>
        </p:nvGrpSpPr>
        <p:grpSpPr>
          <a:xfrm>
            <a:off x="683607" y="1708406"/>
            <a:ext cx="3960401" cy="1576582"/>
            <a:chOff x="611599" y="1708406"/>
            <a:chExt cx="3960401" cy="1576582"/>
          </a:xfrm>
        </p:grpSpPr>
        <p:grpSp>
          <p:nvGrpSpPr>
            <p:cNvPr id="32" name="Group 31"/>
            <p:cNvGrpSpPr/>
            <p:nvPr/>
          </p:nvGrpSpPr>
          <p:grpSpPr>
            <a:xfrm rot="5400000">
              <a:off x="902438" y="2567754"/>
              <a:ext cx="570372" cy="864096"/>
              <a:chOff x="4935950" y="2420888"/>
              <a:chExt cx="864093" cy="576064"/>
            </a:xfrm>
          </p:grpSpPr>
          <p:sp>
            <p:nvSpPr>
              <p:cNvPr id="33" name="Rectangle 32"/>
              <p:cNvSpPr/>
              <p:nvPr/>
            </p:nvSpPr>
            <p:spPr>
              <a:xfrm>
                <a:off x="4935950" y="2420888"/>
                <a:ext cx="288031" cy="576064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4" name="Rectangle 33"/>
              <p:cNvSpPr/>
              <p:nvPr/>
            </p:nvSpPr>
            <p:spPr>
              <a:xfrm>
                <a:off x="5223981" y="2420888"/>
                <a:ext cx="288031" cy="576064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5" name="Rectangle 34"/>
              <p:cNvSpPr/>
              <p:nvPr/>
            </p:nvSpPr>
            <p:spPr>
              <a:xfrm>
                <a:off x="5512012" y="2420888"/>
                <a:ext cx="288031" cy="576064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grpSp>
          <p:nvGrpSpPr>
            <p:cNvPr id="36" name="Group 35"/>
            <p:cNvGrpSpPr/>
            <p:nvPr/>
          </p:nvGrpSpPr>
          <p:grpSpPr>
            <a:xfrm rot="5400000">
              <a:off x="2082377" y="2564989"/>
              <a:ext cx="570372" cy="864096"/>
              <a:chOff x="4935950" y="2420888"/>
              <a:chExt cx="864093" cy="576064"/>
            </a:xfrm>
          </p:grpSpPr>
          <p:sp>
            <p:nvSpPr>
              <p:cNvPr id="37" name="Rectangle 36"/>
              <p:cNvSpPr/>
              <p:nvPr/>
            </p:nvSpPr>
            <p:spPr>
              <a:xfrm>
                <a:off x="4935950" y="2420888"/>
                <a:ext cx="288031" cy="576064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8" name="Rectangle 37"/>
              <p:cNvSpPr/>
              <p:nvPr/>
            </p:nvSpPr>
            <p:spPr>
              <a:xfrm>
                <a:off x="5223981" y="2420888"/>
                <a:ext cx="288031" cy="576064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9" name="Rectangle 38"/>
              <p:cNvSpPr/>
              <p:nvPr/>
            </p:nvSpPr>
            <p:spPr>
              <a:xfrm>
                <a:off x="5512012" y="2420888"/>
                <a:ext cx="288031" cy="576064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grpSp>
          <p:nvGrpSpPr>
            <p:cNvPr id="40" name="Group 39"/>
            <p:cNvGrpSpPr/>
            <p:nvPr/>
          </p:nvGrpSpPr>
          <p:grpSpPr>
            <a:xfrm rot="5400000">
              <a:off x="3305166" y="2564989"/>
              <a:ext cx="570372" cy="864096"/>
              <a:chOff x="4935950" y="2420888"/>
              <a:chExt cx="864093" cy="576064"/>
            </a:xfrm>
          </p:grpSpPr>
          <p:sp>
            <p:nvSpPr>
              <p:cNvPr id="41" name="Rectangle 40"/>
              <p:cNvSpPr/>
              <p:nvPr/>
            </p:nvSpPr>
            <p:spPr>
              <a:xfrm>
                <a:off x="4935950" y="2420888"/>
                <a:ext cx="288031" cy="576064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42" name="Rectangle 41"/>
              <p:cNvSpPr/>
              <p:nvPr/>
            </p:nvSpPr>
            <p:spPr>
              <a:xfrm>
                <a:off x="5223981" y="2420888"/>
                <a:ext cx="288031" cy="576064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43" name="Rectangle 42"/>
              <p:cNvSpPr/>
              <p:nvPr/>
            </p:nvSpPr>
            <p:spPr>
              <a:xfrm>
                <a:off x="5512012" y="2420888"/>
                <a:ext cx="288031" cy="576064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sp>
          <p:nvSpPr>
            <p:cNvPr id="3" name="TextBox 2"/>
            <p:cNvSpPr txBox="1"/>
            <p:nvPr/>
          </p:nvSpPr>
          <p:spPr>
            <a:xfrm>
              <a:off x="611599" y="1708406"/>
              <a:ext cx="3960401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b="1" dirty="0"/>
                <a:t>Horizontal</a:t>
              </a:r>
            </a:p>
            <a:p>
              <a:r>
                <a:rPr lang="en-GB" dirty="0"/>
                <a:t>Consists of a subset of tuples (rows) of a relation: </a:t>
              </a:r>
              <a:r>
                <a:rPr lang="en-GB" dirty="0">
                  <a:sym typeface="Symbol" panose="05050102010706020507" pitchFamily="18" charset="2"/>
                </a:rPr>
                <a:t></a:t>
              </a:r>
              <a:r>
                <a:rPr lang="en-GB" baseline="-25000" dirty="0">
                  <a:sym typeface="Symbol" panose="05050102010706020507" pitchFamily="18" charset="2"/>
                </a:rPr>
                <a:t>p</a:t>
              </a:r>
              <a:r>
                <a:rPr lang="en-GB" dirty="0">
                  <a:sym typeface="Symbol" panose="05050102010706020507" pitchFamily="18" charset="2"/>
                </a:rPr>
                <a:t>(R)</a:t>
              </a:r>
            </a:p>
            <a:p>
              <a:endParaRPr lang="en-GB" dirty="0"/>
            </a:p>
          </p:txBody>
        </p:sp>
      </p:grpSp>
      <p:grpSp>
        <p:nvGrpSpPr>
          <p:cNvPr id="7" name="Group 6"/>
          <p:cNvGrpSpPr/>
          <p:nvPr/>
        </p:nvGrpSpPr>
        <p:grpSpPr>
          <a:xfrm>
            <a:off x="4770495" y="1708406"/>
            <a:ext cx="3905961" cy="1576578"/>
            <a:chOff x="4770495" y="1708406"/>
            <a:chExt cx="3905961" cy="1576578"/>
          </a:xfrm>
        </p:grpSpPr>
        <p:grpSp>
          <p:nvGrpSpPr>
            <p:cNvPr id="23" name="Group 22"/>
            <p:cNvGrpSpPr/>
            <p:nvPr/>
          </p:nvGrpSpPr>
          <p:grpSpPr>
            <a:xfrm>
              <a:off x="4924651" y="2708920"/>
              <a:ext cx="864096" cy="576064"/>
              <a:chOff x="4924651" y="2517646"/>
              <a:chExt cx="864096" cy="576064"/>
            </a:xfrm>
          </p:grpSpPr>
          <p:sp>
            <p:nvSpPr>
              <p:cNvPr id="20" name="Rectangle 19"/>
              <p:cNvSpPr/>
              <p:nvPr/>
            </p:nvSpPr>
            <p:spPr>
              <a:xfrm>
                <a:off x="4924651" y="2517646"/>
                <a:ext cx="288032" cy="576064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1" name="Rectangle 20"/>
              <p:cNvSpPr/>
              <p:nvPr/>
            </p:nvSpPr>
            <p:spPr>
              <a:xfrm>
                <a:off x="5212683" y="2517646"/>
                <a:ext cx="288032" cy="576064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2" name="Rectangle 21"/>
              <p:cNvSpPr/>
              <p:nvPr/>
            </p:nvSpPr>
            <p:spPr>
              <a:xfrm>
                <a:off x="5500715" y="2517646"/>
                <a:ext cx="288032" cy="576064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grpSp>
          <p:nvGrpSpPr>
            <p:cNvPr id="24" name="Group 23"/>
            <p:cNvGrpSpPr/>
            <p:nvPr/>
          </p:nvGrpSpPr>
          <p:grpSpPr>
            <a:xfrm>
              <a:off x="6084168" y="2708920"/>
              <a:ext cx="864096" cy="576064"/>
              <a:chOff x="4924651" y="2517646"/>
              <a:chExt cx="864096" cy="576064"/>
            </a:xfrm>
          </p:grpSpPr>
          <p:sp>
            <p:nvSpPr>
              <p:cNvPr id="25" name="Rectangle 24"/>
              <p:cNvSpPr/>
              <p:nvPr/>
            </p:nvSpPr>
            <p:spPr>
              <a:xfrm>
                <a:off x="4924651" y="2517646"/>
                <a:ext cx="288032" cy="576064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6" name="Rectangle 25"/>
              <p:cNvSpPr/>
              <p:nvPr/>
            </p:nvSpPr>
            <p:spPr>
              <a:xfrm>
                <a:off x="5212683" y="2517646"/>
                <a:ext cx="288032" cy="576064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7" name="Rectangle 26"/>
              <p:cNvSpPr/>
              <p:nvPr/>
            </p:nvSpPr>
            <p:spPr>
              <a:xfrm>
                <a:off x="5500715" y="2517646"/>
                <a:ext cx="288032" cy="576064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grpSp>
          <p:nvGrpSpPr>
            <p:cNvPr id="28" name="Group 27"/>
            <p:cNvGrpSpPr/>
            <p:nvPr/>
          </p:nvGrpSpPr>
          <p:grpSpPr>
            <a:xfrm>
              <a:off x="7236296" y="2708920"/>
              <a:ext cx="864096" cy="576064"/>
              <a:chOff x="4924651" y="2517646"/>
              <a:chExt cx="864096" cy="576064"/>
            </a:xfrm>
          </p:grpSpPr>
          <p:sp>
            <p:nvSpPr>
              <p:cNvPr id="29" name="Rectangle 28"/>
              <p:cNvSpPr/>
              <p:nvPr/>
            </p:nvSpPr>
            <p:spPr>
              <a:xfrm>
                <a:off x="4924651" y="2517646"/>
                <a:ext cx="288032" cy="576064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0" name="Rectangle 29"/>
              <p:cNvSpPr/>
              <p:nvPr/>
            </p:nvSpPr>
            <p:spPr>
              <a:xfrm>
                <a:off x="5212683" y="2517646"/>
                <a:ext cx="288032" cy="576064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1" name="Rectangle 30"/>
              <p:cNvSpPr/>
              <p:nvPr/>
            </p:nvSpPr>
            <p:spPr>
              <a:xfrm>
                <a:off x="5500715" y="2517646"/>
                <a:ext cx="288032" cy="576064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sp>
          <p:nvSpPr>
            <p:cNvPr id="6" name="TextBox 5"/>
            <p:cNvSpPr txBox="1"/>
            <p:nvPr/>
          </p:nvSpPr>
          <p:spPr>
            <a:xfrm>
              <a:off x="4770495" y="1708406"/>
              <a:ext cx="3905961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b="1" dirty="0"/>
                <a:t>Vertical</a:t>
              </a:r>
            </a:p>
            <a:p>
              <a:r>
                <a:rPr lang="en-GB" dirty="0"/>
                <a:t>Consists of a subset of the attributes (columns) of a relation: </a:t>
              </a:r>
              <a:r>
                <a:rPr lang="en-GB" dirty="0">
                  <a:sym typeface="Symbol" panose="05050102010706020507" pitchFamily="18" charset="2"/>
                </a:rPr>
                <a:t>a</a:t>
              </a:r>
              <a:r>
                <a:rPr lang="en-GB" baseline="-25000" dirty="0">
                  <a:sym typeface="Symbol" panose="05050102010706020507" pitchFamily="18" charset="2"/>
                </a:rPr>
                <a:t>1</a:t>
              </a:r>
              <a:r>
                <a:rPr lang="en-GB" dirty="0">
                  <a:sym typeface="Symbol" panose="05050102010706020507" pitchFamily="18" charset="2"/>
                </a:rPr>
                <a:t>, … a</a:t>
              </a:r>
              <a:r>
                <a:rPr lang="en-GB" baseline="-25000" dirty="0">
                  <a:sym typeface="Symbol" panose="05050102010706020507" pitchFamily="18" charset="2"/>
                </a:rPr>
                <a:t>n</a:t>
              </a:r>
              <a:r>
                <a:rPr lang="en-GB" dirty="0">
                  <a:sym typeface="Symbol" panose="05050102010706020507" pitchFamily="18" charset="2"/>
                </a:rPr>
                <a:t> (R)</a:t>
              </a:r>
              <a:endParaRPr lang="en-GB" dirty="0"/>
            </a:p>
          </p:txBody>
        </p:sp>
      </p:grpSp>
      <p:grpSp>
        <p:nvGrpSpPr>
          <p:cNvPr id="9" name="Group 8"/>
          <p:cNvGrpSpPr/>
          <p:nvPr/>
        </p:nvGrpSpPr>
        <p:grpSpPr>
          <a:xfrm>
            <a:off x="692285" y="3855240"/>
            <a:ext cx="3951723" cy="2454080"/>
            <a:chOff x="692285" y="3855240"/>
            <a:chExt cx="3951723" cy="2454080"/>
          </a:xfrm>
        </p:grpSpPr>
        <p:grpSp>
          <p:nvGrpSpPr>
            <p:cNvPr id="54" name="Group 53"/>
            <p:cNvGrpSpPr/>
            <p:nvPr/>
          </p:nvGrpSpPr>
          <p:grpSpPr>
            <a:xfrm>
              <a:off x="971600" y="5725348"/>
              <a:ext cx="1440161" cy="573219"/>
              <a:chOff x="755575" y="4653137"/>
              <a:chExt cx="1440161" cy="573219"/>
            </a:xfrm>
          </p:grpSpPr>
          <p:grpSp>
            <p:nvGrpSpPr>
              <p:cNvPr id="44" name="Group 43"/>
              <p:cNvGrpSpPr/>
              <p:nvPr/>
            </p:nvGrpSpPr>
            <p:grpSpPr>
              <a:xfrm rot="5400000">
                <a:off x="830429" y="4578283"/>
                <a:ext cx="570373" cy="720081"/>
                <a:chOff x="4789367" y="2420888"/>
                <a:chExt cx="864096" cy="576064"/>
              </a:xfrm>
            </p:grpSpPr>
            <p:sp>
              <p:nvSpPr>
                <p:cNvPr id="45" name="Rectangle 44"/>
                <p:cNvSpPr/>
                <p:nvPr/>
              </p:nvSpPr>
              <p:spPr>
                <a:xfrm>
                  <a:off x="4789367" y="2420888"/>
                  <a:ext cx="288032" cy="576064"/>
                </a:xfrm>
                <a:prstGeom prst="rect">
                  <a:avLst/>
                </a:prstGeom>
              </p:spPr>
              <p:style>
                <a:lnRef idx="2">
                  <a:schemeClr val="accent1"/>
                </a:lnRef>
                <a:fillRef idx="1">
                  <a:schemeClr val="lt1"/>
                </a:fillRef>
                <a:effectRef idx="0">
                  <a:schemeClr val="accent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46" name="Rectangle 45"/>
                <p:cNvSpPr/>
                <p:nvPr/>
              </p:nvSpPr>
              <p:spPr>
                <a:xfrm>
                  <a:off x="5077399" y="2420888"/>
                  <a:ext cx="288032" cy="576064"/>
                </a:xfrm>
                <a:prstGeom prst="rect">
                  <a:avLst/>
                </a:prstGeom>
              </p:spPr>
              <p:style>
                <a:lnRef idx="2">
                  <a:schemeClr val="accent1"/>
                </a:lnRef>
                <a:fillRef idx="1">
                  <a:schemeClr val="lt1"/>
                </a:fillRef>
                <a:effectRef idx="0">
                  <a:schemeClr val="accent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47" name="Rectangle 46"/>
                <p:cNvSpPr/>
                <p:nvPr/>
              </p:nvSpPr>
              <p:spPr>
                <a:xfrm>
                  <a:off x="5365431" y="2420888"/>
                  <a:ext cx="288032" cy="576064"/>
                </a:xfrm>
                <a:prstGeom prst="rect">
                  <a:avLst/>
                </a:prstGeom>
              </p:spPr>
              <p:style>
                <a:lnRef idx="2">
                  <a:schemeClr val="accent1"/>
                </a:lnRef>
                <a:fillRef idx="1">
                  <a:schemeClr val="lt1"/>
                </a:fillRef>
                <a:effectRef idx="0">
                  <a:schemeClr val="accent1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</p:grpSp>
          <p:sp>
            <p:nvSpPr>
              <p:cNvPr id="48" name="Rectangle 47"/>
              <p:cNvSpPr/>
              <p:nvPr/>
            </p:nvSpPr>
            <p:spPr>
              <a:xfrm rot="5400000">
                <a:off x="1691680" y="4437113"/>
                <a:ext cx="288032" cy="720081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49" name="Rectangle 48"/>
              <p:cNvSpPr/>
              <p:nvPr/>
            </p:nvSpPr>
            <p:spPr>
              <a:xfrm rot="5400000">
                <a:off x="1691680" y="4722299"/>
                <a:ext cx="288032" cy="720081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grpSp>
          <p:nvGrpSpPr>
            <p:cNvPr id="59" name="Group 58"/>
            <p:cNvGrpSpPr/>
            <p:nvPr/>
          </p:nvGrpSpPr>
          <p:grpSpPr>
            <a:xfrm>
              <a:off x="2798260" y="5711747"/>
              <a:ext cx="1440164" cy="597573"/>
              <a:chOff x="755573" y="5495722"/>
              <a:chExt cx="1440164" cy="597573"/>
            </a:xfrm>
          </p:grpSpPr>
          <p:sp>
            <p:nvSpPr>
              <p:cNvPr id="51" name="Rectangle 50"/>
              <p:cNvSpPr/>
              <p:nvPr/>
            </p:nvSpPr>
            <p:spPr>
              <a:xfrm rot="5400000">
                <a:off x="913923" y="5340139"/>
                <a:ext cx="187359" cy="504058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53" name="Rectangle 52"/>
              <p:cNvSpPr/>
              <p:nvPr/>
            </p:nvSpPr>
            <p:spPr>
              <a:xfrm rot="5400000">
                <a:off x="1368374" y="5265933"/>
                <a:ext cx="214561" cy="1440164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55" name="Rectangle 54"/>
              <p:cNvSpPr/>
              <p:nvPr/>
            </p:nvSpPr>
            <p:spPr>
              <a:xfrm rot="5400000">
                <a:off x="1739251" y="5422250"/>
                <a:ext cx="192890" cy="720081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57" name="Rectangle 56"/>
              <p:cNvSpPr/>
              <p:nvPr/>
            </p:nvSpPr>
            <p:spPr>
              <a:xfrm rot="5400000">
                <a:off x="1416599" y="5338758"/>
                <a:ext cx="190124" cy="504058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58" name="Rectangle 57"/>
              <p:cNvSpPr/>
              <p:nvPr/>
            </p:nvSpPr>
            <p:spPr>
              <a:xfrm rot="5400000">
                <a:off x="1884651" y="5374760"/>
                <a:ext cx="190123" cy="432047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52" name="Rectangle 51"/>
              <p:cNvSpPr/>
              <p:nvPr/>
            </p:nvSpPr>
            <p:spPr>
              <a:xfrm rot="5400000">
                <a:off x="1019170" y="5422250"/>
                <a:ext cx="192888" cy="720081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sp>
          <p:nvSpPr>
            <p:cNvPr id="8" name="TextBox 7"/>
            <p:cNvSpPr txBox="1"/>
            <p:nvPr/>
          </p:nvSpPr>
          <p:spPr>
            <a:xfrm>
              <a:off x="692285" y="3855240"/>
              <a:ext cx="3951723" cy="175432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b="1" dirty="0"/>
                <a:t>Mixed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dirty="0"/>
                <a:t>Consists of a horizontal fragment that is subsequently vertically fragmented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dirty="0"/>
                <a:t>Or a vertical fragment that is then horizontally fragmented</a:t>
              </a:r>
            </a:p>
          </p:txBody>
        </p:sp>
      </p:grpSp>
      <p:sp>
        <p:nvSpPr>
          <p:cNvPr id="10" name="TextBox 9"/>
          <p:cNvSpPr txBox="1"/>
          <p:nvPr/>
        </p:nvSpPr>
        <p:spPr>
          <a:xfrm>
            <a:off x="4770495" y="3855240"/>
            <a:ext cx="3995553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Derived</a:t>
            </a:r>
          </a:p>
          <a:p>
            <a:r>
              <a:rPr lang="en-GB" dirty="0"/>
              <a:t>A horizontal fragment that is based on the horizontal fragmentation of a parent relation </a:t>
            </a:r>
          </a:p>
          <a:p>
            <a:endParaRPr lang="en-GB" dirty="0"/>
          </a:p>
          <a:p>
            <a:r>
              <a:rPr lang="en-GB" b="1" dirty="0"/>
              <a:t>None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 final strategy is not to fragment a relation.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If a relation is small and not updated frequently.</a:t>
            </a:r>
          </a:p>
        </p:txBody>
      </p:sp>
    </p:spTree>
    <p:extLst>
      <p:ext uri="{BB962C8B-B14F-4D97-AF65-F5344CB8AC3E}">
        <p14:creationId xmlns:p14="http://schemas.microsoft.com/office/powerpoint/2010/main" val="28456130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Correctness of Fragmentation: Completeness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There are three rules that </a:t>
            </a:r>
            <a:r>
              <a:rPr lang="en-GB" b="1" u="sng" dirty="0"/>
              <a:t>must</a:t>
            </a:r>
            <a:r>
              <a:rPr lang="en-GB" dirty="0"/>
              <a:t> be followed:</a:t>
            </a:r>
          </a:p>
          <a:p>
            <a:pPr marL="0" indent="0">
              <a:buNone/>
            </a:pPr>
            <a:r>
              <a:rPr lang="en-GB" b="1" dirty="0"/>
              <a:t>Completeness</a:t>
            </a:r>
          </a:p>
          <a:p>
            <a:r>
              <a:rPr lang="en-GB" dirty="0"/>
              <a:t>If Relation R is decomposed into fragments R</a:t>
            </a:r>
            <a:r>
              <a:rPr lang="en-GB" baseline="-25000" dirty="0"/>
              <a:t>1</a:t>
            </a:r>
            <a:r>
              <a:rPr lang="en-GB" dirty="0"/>
              <a:t>, R</a:t>
            </a:r>
            <a:r>
              <a:rPr lang="en-GB" baseline="-25000" dirty="0"/>
              <a:t>2</a:t>
            </a:r>
            <a:r>
              <a:rPr lang="en-GB" dirty="0"/>
              <a:t>, …, R</a:t>
            </a:r>
            <a:r>
              <a:rPr lang="en-GB" baseline="-25000" dirty="0"/>
              <a:t>n</a:t>
            </a:r>
            <a:r>
              <a:rPr lang="en-GB" dirty="0"/>
              <a:t>, each data item that can be found in R must appear in at least one fragment.</a:t>
            </a:r>
          </a:p>
          <a:p>
            <a:r>
              <a:rPr lang="en-GB" dirty="0"/>
              <a:t>This rule ensures there is </a:t>
            </a:r>
            <a:r>
              <a:rPr lang="en-GB" b="1" i="1" dirty="0"/>
              <a:t>no loss of data</a:t>
            </a:r>
            <a:r>
              <a:rPr lang="en-GB" dirty="0"/>
              <a:t> during fragmentation.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01002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Correctness of Fragmentation: Reconstruction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Reconstruction</a:t>
            </a:r>
          </a:p>
          <a:p>
            <a:r>
              <a:rPr lang="en-GB" dirty="0"/>
              <a:t>It must be possible to define a relational operation (query) that will reconstruct R from the fragments.</a:t>
            </a:r>
          </a:p>
          <a:p>
            <a:pPr lvl="1"/>
            <a:r>
              <a:rPr lang="en-GB" b="1" i="1" dirty="0"/>
              <a:t>Union</a:t>
            </a:r>
            <a:r>
              <a:rPr lang="en-GB" dirty="0"/>
              <a:t> for horizontal fragmentation and </a:t>
            </a:r>
          </a:p>
          <a:p>
            <a:pPr lvl="1"/>
            <a:r>
              <a:rPr lang="en-GB" b="1" i="1" dirty="0"/>
              <a:t>Join</a:t>
            </a:r>
            <a:r>
              <a:rPr lang="en-GB" dirty="0"/>
              <a:t> for vertical fragmentation</a:t>
            </a:r>
          </a:p>
          <a:p>
            <a:r>
              <a:rPr lang="en-GB" dirty="0"/>
              <a:t>This rule ensures that </a:t>
            </a:r>
            <a:r>
              <a:rPr lang="en-GB" b="1" i="1" dirty="0"/>
              <a:t>functional dependencies are preserved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2879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Correctness of Fragmentation:</a:t>
            </a:r>
            <a:br>
              <a:rPr lang="en-GB" dirty="0"/>
            </a:br>
            <a:r>
              <a:rPr lang="en-GB" dirty="0" err="1"/>
              <a:t>Disjointness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 dirty="0" err="1"/>
              <a:t>Disjointness</a:t>
            </a:r>
            <a:endParaRPr lang="en-GB" b="1" dirty="0"/>
          </a:p>
          <a:p>
            <a:r>
              <a:rPr lang="en-GB" dirty="0"/>
              <a:t>If data item d</a:t>
            </a:r>
            <a:r>
              <a:rPr lang="en-GB" baseline="-25000" dirty="0"/>
              <a:t>i</a:t>
            </a:r>
            <a:r>
              <a:rPr lang="en-GB" dirty="0"/>
              <a:t> appears in fragment </a:t>
            </a:r>
            <a:r>
              <a:rPr lang="en-GB" dirty="0" err="1"/>
              <a:t>R</a:t>
            </a:r>
            <a:r>
              <a:rPr lang="en-GB" baseline="-25000" dirty="0" err="1"/>
              <a:t>i</a:t>
            </a:r>
            <a:r>
              <a:rPr lang="en-GB" dirty="0"/>
              <a:t>, then it should not appear in any other fragment.</a:t>
            </a:r>
          </a:p>
          <a:p>
            <a:r>
              <a:rPr lang="en-GB" b="1" i="1" dirty="0"/>
              <a:t>There is, however, an exception</a:t>
            </a:r>
            <a:r>
              <a:rPr lang="en-GB" dirty="0"/>
              <a:t>: In vertical fragmentation, primary key attributes must be repeated to allow reconstruction.</a:t>
            </a:r>
          </a:p>
          <a:p>
            <a:r>
              <a:rPr lang="en-GB" dirty="0"/>
              <a:t>The data item in horizontal fragmentation is a </a:t>
            </a:r>
            <a:r>
              <a:rPr lang="en-GB" dirty="0" smtClean="0"/>
              <a:t>tuple (row).</a:t>
            </a:r>
            <a:endParaRPr lang="en-GB" dirty="0"/>
          </a:p>
          <a:p>
            <a:r>
              <a:rPr lang="en-GB" dirty="0"/>
              <a:t>The data item in vertical fragmentation is an </a:t>
            </a:r>
            <a:r>
              <a:rPr lang="en-GB" dirty="0" smtClean="0"/>
              <a:t>attribute (column).</a:t>
            </a:r>
            <a:endParaRPr lang="en-GB" dirty="0"/>
          </a:p>
          <a:p>
            <a:r>
              <a:rPr lang="en-GB" dirty="0"/>
              <a:t>This rule ensures </a:t>
            </a:r>
            <a:r>
              <a:rPr lang="en-GB" b="1" i="1" dirty="0"/>
              <a:t>minimal data redundancy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64901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279832" cy="990600"/>
          </a:xfrm>
        </p:spPr>
        <p:txBody>
          <a:bodyPr>
            <a:normAutofit/>
          </a:bodyPr>
          <a:lstStyle/>
          <a:p>
            <a:r>
              <a:rPr lang="en-GB" dirty="0"/>
              <a:t>Horizontal Fragmentation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4495800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What will be the fragments produced from a </a:t>
            </a:r>
            <a:r>
              <a:rPr lang="en-GB" i="1" dirty="0"/>
              <a:t>horizontal</a:t>
            </a:r>
            <a:r>
              <a:rPr lang="en-GB" dirty="0"/>
              <a:t> fragmentation of the following relation if it is fragmented based on </a:t>
            </a:r>
            <a:r>
              <a:rPr lang="en-GB" i="1" dirty="0"/>
              <a:t>property type</a:t>
            </a:r>
            <a:r>
              <a:rPr lang="en-GB" dirty="0"/>
              <a:t>?</a:t>
            </a:r>
          </a:p>
        </p:txBody>
      </p:sp>
      <p:sp>
        <p:nvSpPr>
          <p:cNvPr id="4" name="Rectangle 3"/>
          <p:cNvSpPr/>
          <p:nvPr/>
        </p:nvSpPr>
        <p:spPr>
          <a:xfrm>
            <a:off x="4354633" y="3244334"/>
            <a:ext cx="43473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r>
              <a:rPr lang="en-GB" dirty="0"/>
              <a:t> </a:t>
            </a:r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r>
              <a:rPr lang="en-GB" dirty="0"/>
              <a:t> </a:t>
            </a:r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r>
              <a:rPr lang="en-GB" dirty="0"/>
              <a:t> </a:t>
            </a:r>
          </a:p>
        </p:txBody>
      </p:sp>
      <p:sp>
        <p:nvSpPr>
          <p:cNvPr id="5" name="Rectangle 4"/>
          <p:cNvSpPr/>
          <p:nvPr/>
        </p:nvSpPr>
        <p:spPr>
          <a:xfrm>
            <a:off x="4354633" y="3244334"/>
            <a:ext cx="43473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r>
              <a:rPr lang="en-GB" dirty="0"/>
              <a:t> </a:t>
            </a:r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r>
              <a:rPr lang="en-GB" dirty="0"/>
              <a:t> </a:t>
            </a:r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r>
              <a:rPr lang="en-GB" dirty="0"/>
              <a:t> </a:t>
            </a:r>
          </a:p>
        </p:txBody>
      </p:sp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28015047"/>
              </p:ext>
            </p:extLst>
          </p:nvPr>
        </p:nvGraphicFramePr>
        <p:xfrm>
          <a:off x="467544" y="3356992"/>
          <a:ext cx="8424936" cy="303022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901519">
                  <a:extLst>
                    <a:ext uri="{9D8B030D-6E8A-4147-A177-3AD203B41FA5}">
                      <a16:colId xmlns:a16="http://schemas.microsoft.com/office/drawing/2014/main" xmlns="" val="3983936165"/>
                    </a:ext>
                  </a:extLst>
                </a:gridCol>
                <a:gridCol w="762824">
                  <a:extLst>
                    <a:ext uri="{9D8B030D-6E8A-4147-A177-3AD203B41FA5}">
                      <a16:colId xmlns:a16="http://schemas.microsoft.com/office/drawing/2014/main" xmlns="" val="3985587025"/>
                    </a:ext>
                  </a:extLst>
                </a:gridCol>
                <a:gridCol w="624129">
                  <a:extLst>
                    <a:ext uri="{9D8B030D-6E8A-4147-A177-3AD203B41FA5}">
                      <a16:colId xmlns:a16="http://schemas.microsoft.com/office/drawing/2014/main" xmlns="" val="1601587797"/>
                    </a:ext>
                  </a:extLst>
                </a:gridCol>
                <a:gridCol w="554782">
                  <a:extLst>
                    <a:ext uri="{9D8B030D-6E8A-4147-A177-3AD203B41FA5}">
                      <a16:colId xmlns:a16="http://schemas.microsoft.com/office/drawing/2014/main" xmlns="" val="1871173313"/>
                    </a:ext>
                  </a:extLst>
                </a:gridCol>
                <a:gridCol w="554782">
                  <a:extLst>
                    <a:ext uri="{9D8B030D-6E8A-4147-A177-3AD203B41FA5}">
                      <a16:colId xmlns:a16="http://schemas.microsoft.com/office/drawing/2014/main" xmlns="" val="167998204"/>
                    </a:ext>
                  </a:extLst>
                </a:gridCol>
                <a:gridCol w="1456300">
                  <a:extLst>
                    <a:ext uri="{9D8B030D-6E8A-4147-A177-3AD203B41FA5}">
                      <a16:colId xmlns:a16="http://schemas.microsoft.com/office/drawing/2014/main" xmlns="" val="3123956592"/>
                    </a:ext>
                  </a:extLst>
                </a:gridCol>
                <a:gridCol w="901519">
                  <a:extLst>
                    <a:ext uri="{9D8B030D-6E8A-4147-A177-3AD203B41FA5}">
                      <a16:colId xmlns:a16="http://schemas.microsoft.com/office/drawing/2014/main" xmlns="" val="2372461660"/>
                    </a:ext>
                  </a:extLst>
                </a:gridCol>
                <a:gridCol w="832171">
                  <a:extLst>
                    <a:ext uri="{9D8B030D-6E8A-4147-A177-3AD203B41FA5}">
                      <a16:colId xmlns:a16="http://schemas.microsoft.com/office/drawing/2014/main" xmlns="" val="2351960633"/>
                    </a:ext>
                  </a:extLst>
                </a:gridCol>
                <a:gridCol w="918455">
                  <a:extLst>
                    <a:ext uri="{9D8B030D-6E8A-4147-A177-3AD203B41FA5}">
                      <a16:colId xmlns:a16="http://schemas.microsoft.com/office/drawing/2014/main" xmlns="" val="2706420509"/>
                    </a:ext>
                  </a:extLst>
                </a:gridCol>
                <a:gridCol w="918455">
                  <a:extLst>
                    <a:ext uri="{9D8B030D-6E8A-4147-A177-3AD203B41FA5}">
                      <a16:colId xmlns:a16="http://schemas.microsoft.com/office/drawing/2014/main" xmlns="" val="338226136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propertyNo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ownerNo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type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rooms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rent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streetAddress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city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postcode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branchNo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managedBy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23412077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PA0001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CO041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Flat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450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32 Queen Street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Strathdon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AB36 6KV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357974184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CO017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Flat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490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16 Kings Road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Peterculter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AB14 8ZH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25454358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PA0003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CO010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1200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29 St. John's Road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Aberlour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AB38 5CQ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8109462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CO005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900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 Park Lane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Aberdeen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AB21 3ZS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7064306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PB0004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CO042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Flat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 Springfield Road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Weston-Super-Mare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BS22 9ZH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SB009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364440176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PB0005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CO003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1600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33 New Street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Bristol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BS16 3DD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SB018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17474836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PB0006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CO030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1350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18 The Grove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Bristol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BS15 8KT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SB009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3661202159"/>
                  </a:ext>
                </a:extLst>
              </a:tr>
            </a:tbl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-28780" y="6596390"/>
            <a:ext cx="9482083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b="1" dirty="0" smtClean="0"/>
              <a:t>Note</a:t>
            </a:r>
            <a:r>
              <a:rPr lang="en-GB" sz="1100" dirty="0" smtClean="0"/>
              <a:t>: This is not a realistic example of how you may distribute data for Dream Home. A more realistic example is discussed later for Derived fragmentation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28482988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279832" cy="990600"/>
          </a:xfrm>
        </p:spPr>
        <p:txBody>
          <a:bodyPr>
            <a:normAutofit/>
          </a:bodyPr>
          <a:lstStyle/>
          <a:p>
            <a:r>
              <a:rPr lang="en-GB" dirty="0"/>
              <a:t>Horizontal Fragmentation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r>
              <a:rPr lang="en-GB" sz="2800" dirty="0"/>
              <a:t>P</a:t>
            </a:r>
            <a:r>
              <a:rPr lang="en-GB" sz="2800" baseline="-25000" dirty="0"/>
              <a:t>1</a:t>
            </a:r>
            <a:r>
              <a:rPr lang="en-GB" sz="2800" dirty="0"/>
              <a:t>: </a:t>
            </a:r>
            <a:r>
              <a:rPr lang="en-GB" sz="2800" dirty="0">
                <a:sym typeface="Symbol" panose="05050102010706020507" pitchFamily="18" charset="2"/>
              </a:rPr>
              <a:t></a:t>
            </a:r>
            <a:r>
              <a:rPr lang="en-GB" sz="2800" baseline="-25000" dirty="0">
                <a:sym typeface="Symbol" panose="05050102010706020507" pitchFamily="18" charset="2"/>
              </a:rPr>
              <a:t>type = '</a:t>
            </a:r>
            <a:r>
              <a:rPr lang="en-GB" sz="2800" b="1" baseline="-25000" dirty="0">
                <a:sym typeface="Symbol" panose="05050102010706020507" pitchFamily="18" charset="2"/>
              </a:rPr>
              <a:t>House</a:t>
            </a:r>
            <a:r>
              <a:rPr lang="en-GB" sz="2800" baseline="-25000" dirty="0">
                <a:sym typeface="Symbol" panose="05050102010706020507" pitchFamily="18" charset="2"/>
              </a:rPr>
              <a:t>' </a:t>
            </a:r>
            <a:r>
              <a:rPr lang="en-GB" sz="2800" dirty="0">
                <a:sym typeface="Symbol" panose="05050102010706020507" pitchFamily="18" charset="2"/>
              </a:rPr>
              <a:t>(Property)</a:t>
            </a:r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pPr>
              <a:spcBef>
                <a:spcPts val="0"/>
              </a:spcBef>
            </a:pPr>
            <a:r>
              <a:rPr lang="en-GB" sz="2800" dirty="0"/>
              <a:t>P</a:t>
            </a:r>
            <a:r>
              <a:rPr lang="en-GB" sz="2800" baseline="-25000" dirty="0"/>
              <a:t>2</a:t>
            </a:r>
            <a:r>
              <a:rPr lang="en-GB" sz="2800" dirty="0"/>
              <a:t>: </a:t>
            </a:r>
            <a:r>
              <a:rPr lang="en-GB" sz="2800" dirty="0">
                <a:sym typeface="Symbol" panose="05050102010706020507" pitchFamily="18" charset="2"/>
              </a:rPr>
              <a:t></a:t>
            </a:r>
            <a:r>
              <a:rPr lang="en-GB" sz="2800" baseline="-25000" dirty="0">
                <a:sym typeface="Symbol" panose="05050102010706020507" pitchFamily="18" charset="2"/>
              </a:rPr>
              <a:t>type = '</a:t>
            </a:r>
            <a:r>
              <a:rPr lang="en-GB" sz="2800" b="1" baseline="-25000" dirty="0">
                <a:sym typeface="Symbol" panose="05050102010706020507" pitchFamily="18" charset="2"/>
              </a:rPr>
              <a:t>Flat</a:t>
            </a:r>
            <a:r>
              <a:rPr lang="en-GB" sz="2800" baseline="-25000" dirty="0">
                <a:sym typeface="Symbol" panose="05050102010706020507" pitchFamily="18" charset="2"/>
              </a:rPr>
              <a:t>' </a:t>
            </a:r>
            <a:r>
              <a:rPr lang="en-GB" sz="2800" dirty="0">
                <a:sym typeface="Symbol" panose="05050102010706020507" pitchFamily="18" charset="2"/>
              </a:rPr>
              <a:t>(Property)</a:t>
            </a:r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baseline="-25000" dirty="0"/>
          </a:p>
        </p:txBody>
      </p:sp>
      <p:sp>
        <p:nvSpPr>
          <p:cNvPr id="4" name="Rectangle 3"/>
          <p:cNvSpPr/>
          <p:nvPr/>
        </p:nvSpPr>
        <p:spPr>
          <a:xfrm>
            <a:off x="4354633" y="3244334"/>
            <a:ext cx="43473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r>
              <a:rPr lang="en-GB" dirty="0"/>
              <a:t> </a:t>
            </a:r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r>
              <a:rPr lang="en-GB" dirty="0"/>
              <a:t> </a:t>
            </a:r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r>
              <a:rPr lang="en-GB" dirty="0"/>
              <a:t> </a:t>
            </a:r>
          </a:p>
        </p:txBody>
      </p:sp>
      <p:sp>
        <p:nvSpPr>
          <p:cNvPr id="5" name="Rectangle 4"/>
          <p:cNvSpPr/>
          <p:nvPr/>
        </p:nvSpPr>
        <p:spPr>
          <a:xfrm>
            <a:off x="4354633" y="3244334"/>
            <a:ext cx="43473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r>
              <a:rPr lang="en-GB" dirty="0"/>
              <a:t> </a:t>
            </a:r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r>
              <a:rPr lang="en-GB" dirty="0"/>
              <a:t> </a:t>
            </a:r>
            <a:r>
              <a:rPr lang="en-GB" sz="1100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r>
              <a:rPr lang="en-GB" dirty="0"/>
              <a:t> </a:t>
            </a:r>
          </a:p>
        </p:txBody>
      </p:sp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68005074"/>
              </p:ext>
            </p:extLst>
          </p:nvPr>
        </p:nvGraphicFramePr>
        <p:xfrm>
          <a:off x="395536" y="4618444"/>
          <a:ext cx="8370513" cy="154686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95695">
                  <a:extLst>
                    <a:ext uri="{9D8B030D-6E8A-4147-A177-3AD203B41FA5}">
                      <a16:colId xmlns:a16="http://schemas.microsoft.com/office/drawing/2014/main" xmlns="" val="3983936165"/>
                    </a:ext>
                  </a:extLst>
                </a:gridCol>
                <a:gridCol w="757896">
                  <a:extLst>
                    <a:ext uri="{9D8B030D-6E8A-4147-A177-3AD203B41FA5}">
                      <a16:colId xmlns:a16="http://schemas.microsoft.com/office/drawing/2014/main" xmlns="" val="3985587025"/>
                    </a:ext>
                  </a:extLst>
                </a:gridCol>
                <a:gridCol w="620098">
                  <a:extLst>
                    <a:ext uri="{9D8B030D-6E8A-4147-A177-3AD203B41FA5}">
                      <a16:colId xmlns:a16="http://schemas.microsoft.com/office/drawing/2014/main" xmlns="" val="1601587797"/>
                    </a:ext>
                  </a:extLst>
                </a:gridCol>
                <a:gridCol w="551198">
                  <a:extLst>
                    <a:ext uri="{9D8B030D-6E8A-4147-A177-3AD203B41FA5}">
                      <a16:colId xmlns:a16="http://schemas.microsoft.com/office/drawing/2014/main" xmlns="" val="1871173313"/>
                    </a:ext>
                  </a:extLst>
                </a:gridCol>
                <a:gridCol w="551198">
                  <a:extLst>
                    <a:ext uri="{9D8B030D-6E8A-4147-A177-3AD203B41FA5}">
                      <a16:colId xmlns:a16="http://schemas.microsoft.com/office/drawing/2014/main" xmlns="" val="167998204"/>
                    </a:ext>
                  </a:extLst>
                </a:gridCol>
                <a:gridCol w="1446893">
                  <a:extLst>
                    <a:ext uri="{9D8B030D-6E8A-4147-A177-3AD203B41FA5}">
                      <a16:colId xmlns:a16="http://schemas.microsoft.com/office/drawing/2014/main" xmlns="" val="3123956592"/>
                    </a:ext>
                  </a:extLst>
                </a:gridCol>
                <a:gridCol w="895695">
                  <a:extLst>
                    <a:ext uri="{9D8B030D-6E8A-4147-A177-3AD203B41FA5}">
                      <a16:colId xmlns:a16="http://schemas.microsoft.com/office/drawing/2014/main" xmlns="" val="2372461660"/>
                    </a:ext>
                  </a:extLst>
                </a:gridCol>
                <a:gridCol w="826796">
                  <a:extLst>
                    <a:ext uri="{9D8B030D-6E8A-4147-A177-3AD203B41FA5}">
                      <a16:colId xmlns:a16="http://schemas.microsoft.com/office/drawing/2014/main" xmlns="" val="2351960633"/>
                    </a:ext>
                  </a:extLst>
                </a:gridCol>
                <a:gridCol w="912522">
                  <a:extLst>
                    <a:ext uri="{9D8B030D-6E8A-4147-A177-3AD203B41FA5}">
                      <a16:colId xmlns:a16="http://schemas.microsoft.com/office/drawing/2014/main" xmlns="" val="2850279399"/>
                    </a:ext>
                  </a:extLst>
                </a:gridCol>
                <a:gridCol w="912522">
                  <a:extLst>
                    <a:ext uri="{9D8B030D-6E8A-4147-A177-3AD203B41FA5}">
                      <a16:colId xmlns:a16="http://schemas.microsoft.com/office/drawing/2014/main" xmlns="" val="338226136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propertyNo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ownerNo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type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y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rent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streetAddress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city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postcode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branchNo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managedBy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23412077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PA0001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CO041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Flat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450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32 Queen Street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Strathdon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AB36 6KV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357974184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CO017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Flat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490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16 Kings Road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Peterculter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AB14 8ZH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25454358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PB0004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CO042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Flat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 Springfield Road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Weston-Super-Mare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BS22 9ZH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SB009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3644401769"/>
                  </a:ext>
                </a:extLst>
              </a:tr>
            </a:tbl>
          </a:graphicData>
        </a:graphic>
      </p:graphicFrame>
      <p:graphicFrame>
        <p:nvGraphicFramePr>
          <p:cNvPr id="9" name="Table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59740031"/>
              </p:ext>
            </p:extLst>
          </p:nvPr>
        </p:nvGraphicFramePr>
        <p:xfrm>
          <a:off x="395536" y="2132856"/>
          <a:ext cx="8370511" cy="185420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95695">
                  <a:extLst>
                    <a:ext uri="{9D8B030D-6E8A-4147-A177-3AD203B41FA5}">
                      <a16:colId xmlns:a16="http://schemas.microsoft.com/office/drawing/2014/main" xmlns="" val="3983936165"/>
                    </a:ext>
                  </a:extLst>
                </a:gridCol>
                <a:gridCol w="757896">
                  <a:extLst>
                    <a:ext uri="{9D8B030D-6E8A-4147-A177-3AD203B41FA5}">
                      <a16:colId xmlns:a16="http://schemas.microsoft.com/office/drawing/2014/main" xmlns="" val="3985587025"/>
                    </a:ext>
                  </a:extLst>
                </a:gridCol>
                <a:gridCol w="620097">
                  <a:extLst>
                    <a:ext uri="{9D8B030D-6E8A-4147-A177-3AD203B41FA5}">
                      <a16:colId xmlns:a16="http://schemas.microsoft.com/office/drawing/2014/main" xmlns="" val="1601587797"/>
                    </a:ext>
                  </a:extLst>
                </a:gridCol>
                <a:gridCol w="551198">
                  <a:extLst>
                    <a:ext uri="{9D8B030D-6E8A-4147-A177-3AD203B41FA5}">
                      <a16:colId xmlns:a16="http://schemas.microsoft.com/office/drawing/2014/main" xmlns="" val="1871173313"/>
                    </a:ext>
                  </a:extLst>
                </a:gridCol>
                <a:gridCol w="551198">
                  <a:extLst>
                    <a:ext uri="{9D8B030D-6E8A-4147-A177-3AD203B41FA5}">
                      <a16:colId xmlns:a16="http://schemas.microsoft.com/office/drawing/2014/main" xmlns="" val="167998204"/>
                    </a:ext>
                  </a:extLst>
                </a:gridCol>
                <a:gridCol w="1446893">
                  <a:extLst>
                    <a:ext uri="{9D8B030D-6E8A-4147-A177-3AD203B41FA5}">
                      <a16:colId xmlns:a16="http://schemas.microsoft.com/office/drawing/2014/main" xmlns="" val="3123956592"/>
                    </a:ext>
                  </a:extLst>
                </a:gridCol>
                <a:gridCol w="895695">
                  <a:extLst>
                    <a:ext uri="{9D8B030D-6E8A-4147-A177-3AD203B41FA5}">
                      <a16:colId xmlns:a16="http://schemas.microsoft.com/office/drawing/2014/main" xmlns="" val="2372461660"/>
                    </a:ext>
                  </a:extLst>
                </a:gridCol>
                <a:gridCol w="826795">
                  <a:extLst>
                    <a:ext uri="{9D8B030D-6E8A-4147-A177-3AD203B41FA5}">
                      <a16:colId xmlns:a16="http://schemas.microsoft.com/office/drawing/2014/main" xmlns="" val="2351960633"/>
                    </a:ext>
                  </a:extLst>
                </a:gridCol>
                <a:gridCol w="912522">
                  <a:extLst>
                    <a:ext uri="{9D8B030D-6E8A-4147-A177-3AD203B41FA5}">
                      <a16:colId xmlns:a16="http://schemas.microsoft.com/office/drawing/2014/main" xmlns="" val="912746607"/>
                    </a:ext>
                  </a:extLst>
                </a:gridCol>
                <a:gridCol w="912522">
                  <a:extLst>
                    <a:ext uri="{9D8B030D-6E8A-4147-A177-3AD203B41FA5}">
                      <a16:colId xmlns:a16="http://schemas.microsoft.com/office/drawing/2014/main" xmlns="" val="338226136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propertyNo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ownerNo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type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rooms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rent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streetAddress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city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postcode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branchNo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managedBy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23412077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PA0003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CO010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1200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29 St. John's Road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Aberlour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AB38 5CQ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8109462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CO005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900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 Park Lane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Aberdeen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AB21 3ZS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7064306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PB0005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CO003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1600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33 New Street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Bristol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BS16 3DD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SB018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17474836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PB0006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CO030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1350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18 The Grove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Bristol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BS15 8KT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SB009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366120215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746214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Horizontal Fragmentation Correctness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How does the fragmentation schema produced satisfy the </a:t>
            </a:r>
            <a:r>
              <a:rPr lang="en-GB" u="sng" dirty="0"/>
              <a:t>correctness rules</a:t>
            </a:r>
            <a:r>
              <a:rPr lang="en-GB" dirty="0"/>
              <a:t>?</a:t>
            </a:r>
          </a:p>
          <a:p>
            <a:r>
              <a:rPr lang="en-GB" dirty="0"/>
              <a:t>Are the fragments </a:t>
            </a:r>
            <a:r>
              <a:rPr lang="en-GB" b="1" i="1" dirty="0"/>
              <a:t>complete</a:t>
            </a:r>
            <a:r>
              <a:rPr lang="en-GB" dirty="0"/>
              <a:t>? That is, does each row appear in either fragment P</a:t>
            </a:r>
            <a:r>
              <a:rPr lang="en-GB" baseline="-25000" dirty="0"/>
              <a:t>1</a:t>
            </a:r>
            <a:r>
              <a:rPr lang="en-GB" dirty="0"/>
              <a:t> or P</a:t>
            </a:r>
            <a:r>
              <a:rPr lang="en-GB" baseline="-25000" dirty="0"/>
              <a:t>2</a:t>
            </a:r>
            <a:r>
              <a:rPr lang="en-GB" dirty="0"/>
              <a:t>?</a:t>
            </a:r>
          </a:p>
          <a:p>
            <a:pPr lvl="1"/>
            <a:r>
              <a:rPr lang="en-GB" dirty="0"/>
              <a:t>Yes, each row in the original Property relation appears in either fragment P</a:t>
            </a:r>
            <a:r>
              <a:rPr lang="en-GB" baseline="-25000" dirty="0"/>
              <a:t>1</a:t>
            </a:r>
            <a:r>
              <a:rPr lang="en-GB" dirty="0"/>
              <a:t> or P</a:t>
            </a:r>
            <a:r>
              <a:rPr lang="en-GB" baseline="-25000" dirty="0"/>
              <a:t>2</a:t>
            </a:r>
            <a:r>
              <a:rPr lang="en-GB" dirty="0"/>
              <a:t>.</a:t>
            </a:r>
          </a:p>
          <a:p>
            <a:r>
              <a:rPr lang="en-GB" dirty="0"/>
              <a:t>How can the original relation be </a:t>
            </a:r>
            <a:r>
              <a:rPr lang="en-GB" b="1" i="1" dirty="0"/>
              <a:t>reconstructed</a:t>
            </a:r>
            <a:r>
              <a:rPr lang="en-GB" dirty="0"/>
              <a:t> from the fragments?</a:t>
            </a:r>
          </a:p>
          <a:p>
            <a:pPr lvl="1"/>
            <a:r>
              <a:rPr lang="en-GB" sz="2400" dirty="0"/>
              <a:t>Original Property Relation = P</a:t>
            </a:r>
            <a:r>
              <a:rPr lang="en-GB" sz="2400" baseline="-25000" dirty="0"/>
              <a:t>1</a:t>
            </a:r>
            <a:r>
              <a:rPr lang="en-GB" sz="2400" dirty="0"/>
              <a:t> ∪ (union) P</a:t>
            </a:r>
            <a:r>
              <a:rPr lang="en-GB" sz="2400" baseline="-25000" dirty="0"/>
              <a:t>2</a:t>
            </a:r>
            <a:endParaRPr lang="en-GB" dirty="0"/>
          </a:p>
          <a:p>
            <a:r>
              <a:rPr lang="en-GB" dirty="0"/>
              <a:t>Are the fragments </a:t>
            </a:r>
            <a:r>
              <a:rPr lang="en-GB" b="1" i="1" dirty="0"/>
              <a:t>disjoint</a:t>
            </a:r>
            <a:r>
              <a:rPr lang="en-GB" dirty="0"/>
              <a:t>?</a:t>
            </a:r>
          </a:p>
          <a:p>
            <a:pPr lvl="1"/>
            <a:r>
              <a:rPr lang="en-GB" dirty="0"/>
              <a:t>Yes, there can be no property type that can be both ‘House’ and ‘Flat’.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54492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Vertical Fragmentation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531352" cy="4495800"/>
          </a:xfrm>
        </p:spPr>
        <p:txBody>
          <a:bodyPr/>
          <a:lstStyle/>
          <a:p>
            <a:r>
              <a:rPr lang="en-GB" dirty="0"/>
              <a:t>A vertical fragmentation of the following relation is required to meet the needs of a payroll application and HR department?</a:t>
            </a:r>
          </a:p>
          <a:p>
            <a:r>
              <a:rPr lang="en-GB" dirty="0"/>
              <a:t>What is a possible fragmentation schema to satisfy the requirements as well as the correctness rules?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/>
          </p:nvPr>
        </p:nvGraphicFramePr>
        <p:xfrm>
          <a:off x="35496" y="4300304"/>
          <a:ext cx="9036500" cy="222504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21500">
                  <a:extLst>
                    <a:ext uri="{9D8B030D-6E8A-4147-A177-3AD203B41FA5}">
                      <a16:colId xmlns:a16="http://schemas.microsoft.com/office/drawing/2014/main" xmlns="" val="2530397375"/>
                    </a:ext>
                  </a:extLst>
                </a:gridCol>
                <a:gridCol w="821500">
                  <a:extLst>
                    <a:ext uri="{9D8B030D-6E8A-4147-A177-3AD203B41FA5}">
                      <a16:colId xmlns:a16="http://schemas.microsoft.com/office/drawing/2014/main" xmlns="" val="3189436593"/>
                    </a:ext>
                  </a:extLst>
                </a:gridCol>
                <a:gridCol w="821500">
                  <a:extLst>
                    <a:ext uri="{9D8B030D-6E8A-4147-A177-3AD203B41FA5}">
                      <a16:colId xmlns:a16="http://schemas.microsoft.com/office/drawing/2014/main" xmlns="" val="313469180"/>
                    </a:ext>
                  </a:extLst>
                </a:gridCol>
                <a:gridCol w="487833">
                  <a:extLst>
                    <a:ext uri="{9D8B030D-6E8A-4147-A177-3AD203B41FA5}">
                      <a16:colId xmlns:a16="http://schemas.microsoft.com/office/drawing/2014/main" xmlns="" val="3425436998"/>
                    </a:ext>
                  </a:extLst>
                </a:gridCol>
                <a:gridCol w="1008107">
                  <a:extLst>
                    <a:ext uri="{9D8B030D-6E8A-4147-A177-3AD203B41FA5}">
                      <a16:colId xmlns:a16="http://schemas.microsoft.com/office/drawing/2014/main" xmlns="" val="4059703359"/>
                    </a:ext>
                  </a:extLst>
                </a:gridCol>
                <a:gridCol w="792093">
                  <a:extLst>
                    <a:ext uri="{9D8B030D-6E8A-4147-A177-3AD203B41FA5}">
                      <a16:colId xmlns:a16="http://schemas.microsoft.com/office/drawing/2014/main" xmlns="" val="4057918903"/>
                    </a:ext>
                  </a:extLst>
                </a:gridCol>
                <a:gridCol w="720080">
                  <a:extLst>
                    <a:ext uri="{9D8B030D-6E8A-4147-A177-3AD203B41FA5}">
                      <a16:colId xmlns:a16="http://schemas.microsoft.com/office/drawing/2014/main" xmlns="" val="2396481717"/>
                    </a:ext>
                  </a:extLst>
                </a:gridCol>
                <a:gridCol w="1099387">
                  <a:extLst>
                    <a:ext uri="{9D8B030D-6E8A-4147-A177-3AD203B41FA5}">
                      <a16:colId xmlns:a16="http://schemas.microsoft.com/office/drawing/2014/main" xmlns="" val="61538964"/>
                    </a:ext>
                  </a:extLst>
                </a:gridCol>
                <a:gridCol w="700813">
                  <a:extLst>
                    <a:ext uri="{9D8B030D-6E8A-4147-A177-3AD203B41FA5}">
                      <a16:colId xmlns:a16="http://schemas.microsoft.com/office/drawing/2014/main" xmlns="" val="319308957"/>
                    </a:ext>
                  </a:extLst>
                </a:gridCol>
                <a:gridCol w="942187">
                  <a:extLst>
                    <a:ext uri="{9D8B030D-6E8A-4147-A177-3AD203B41FA5}">
                      <a16:colId xmlns:a16="http://schemas.microsoft.com/office/drawing/2014/main" xmlns="" val="652321383"/>
                    </a:ext>
                  </a:extLst>
                </a:gridCol>
                <a:gridCol w="821500">
                  <a:extLst>
                    <a:ext uri="{9D8B030D-6E8A-4147-A177-3AD203B41FA5}">
                      <a16:colId xmlns:a16="http://schemas.microsoft.com/office/drawing/2014/main" xmlns="" val="83455753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staffNo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firstName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lastName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gender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DOB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position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salary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startDate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branchNo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niNumber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accountNo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36415338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SA009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Mary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Howe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30-Oct-1983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Assistant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18000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07-May-2015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HY 92 53 19 B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20811008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30616268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SB018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Gavin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Stockholm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14-Oct-1986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Manager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29000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15-Feb-2015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pl-PL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JW 42 27 78 B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62136016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29691706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SL002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Logan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Burrow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23-Nov-1987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Supervisor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23000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07-Jun-2015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YG 55 33 99 A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15824010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24056028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SL005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Julia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Abbs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06-Dec-1968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Assistant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18000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25-Oct-2015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nn-NO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XG 63 04 59 C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67243609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24510282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SL018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Alexander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Freeman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01-Feb-1972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Assistant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20000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06-Nov-2015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pt-BR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XK 26 06 85 A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14732553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176985826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58739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Vertical Fragmentation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484784"/>
            <a:ext cx="8351840" cy="5257800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  <a:spcAft>
                <a:spcPts val="1200"/>
              </a:spcAft>
            </a:pPr>
            <a:r>
              <a:rPr lang="en-GB" sz="2400" dirty="0"/>
              <a:t>S</a:t>
            </a:r>
            <a:r>
              <a:rPr lang="en-GB" sz="2400" baseline="-25000" dirty="0"/>
              <a:t>1</a:t>
            </a:r>
            <a:r>
              <a:rPr lang="en-GB" sz="2400" dirty="0"/>
              <a:t>: </a:t>
            </a:r>
            <a:r>
              <a:rPr lang="en-GB" sz="2400" dirty="0">
                <a:sym typeface="Symbol" panose="05050102010706020507" pitchFamily="18" charset="2"/>
              </a:rPr>
              <a:t></a:t>
            </a:r>
            <a:r>
              <a:rPr lang="en-GB" sz="2400" baseline="-25000" dirty="0" err="1">
                <a:sym typeface="Symbol" panose="05050102010706020507" pitchFamily="18" charset="2"/>
              </a:rPr>
              <a:t>staffNo</a:t>
            </a:r>
            <a:r>
              <a:rPr lang="en-GB" sz="2400" baseline="-25000" dirty="0">
                <a:sym typeface="Symbol" panose="05050102010706020507" pitchFamily="18" charset="2"/>
              </a:rPr>
              <a:t>, salary, </a:t>
            </a:r>
            <a:r>
              <a:rPr lang="en-GB" sz="2400" baseline="-25000" dirty="0" err="1">
                <a:sym typeface="Symbol" panose="05050102010706020507" pitchFamily="18" charset="2"/>
              </a:rPr>
              <a:t>niNumber</a:t>
            </a:r>
            <a:r>
              <a:rPr lang="en-GB" sz="2400" baseline="-25000" dirty="0">
                <a:sym typeface="Symbol" panose="05050102010706020507" pitchFamily="18" charset="2"/>
              </a:rPr>
              <a:t>, </a:t>
            </a:r>
            <a:r>
              <a:rPr lang="en-GB" sz="2400" baseline="-25000" dirty="0" err="1">
                <a:sym typeface="Symbol" panose="05050102010706020507" pitchFamily="18" charset="2"/>
              </a:rPr>
              <a:t>accountNo</a:t>
            </a:r>
            <a:r>
              <a:rPr lang="en-GB" sz="2400" dirty="0">
                <a:sym typeface="Symbol" panose="05050102010706020507" pitchFamily="18" charset="2"/>
              </a:rPr>
              <a:t> (Staff)  </a:t>
            </a:r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pPr>
              <a:spcBef>
                <a:spcPts val="2100"/>
              </a:spcBef>
            </a:pPr>
            <a:r>
              <a:rPr lang="en-GB" sz="2400" dirty="0"/>
              <a:t>S</a:t>
            </a:r>
            <a:r>
              <a:rPr lang="en-GB" sz="2400" baseline="-25000" dirty="0"/>
              <a:t>2</a:t>
            </a:r>
            <a:r>
              <a:rPr lang="en-GB" sz="2400" dirty="0">
                <a:sym typeface="Symbol" panose="05050102010706020507" pitchFamily="18" charset="2"/>
              </a:rPr>
              <a:t> </a:t>
            </a:r>
            <a:r>
              <a:rPr lang="en-GB" sz="2400" baseline="-25000" dirty="0" err="1">
                <a:sym typeface="Symbol" panose="05050102010706020507" pitchFamily="18" charset="2"/>
              </a:rPr>
              <a:t>staffNo</a:t>
            </a:r>
            <a:r>
              <a:rPr lang="en-GB" sz="2400" baseline="-25000" dirty="0">
                <a:sym typeface="Symbol" panose="05050102010706020507" pitchFamily="18" charset="2"/>
              </a:rPr>
              <a:t>, </a:t>
            </a:r>
            <a:r>
              <a:rPr lang="en-GB" sz="2400" baseline="-25000" dirty="0" err="1">
                <a:sym typeface="Symbol" panose="05050102010706020507" pitchFamily="18" charset="2"/>
              </a:rPr>
              <a:t>firstName</a:t>
            </a:r>
            <a:r>
              <a:rPr lang="en-GB" sz="2400" baseline="-25000" dirty="0">
                <a:sym typeface="Symbol" panose="05050102010706020507" pitchFamily="18" charset="2"/>
              </a:rPr>
              <a:t>, </a:t>
            </a:r>
            <a:r>
              <a:rPr lang="en-GB" sz="2400" baseline="-25000" dirty="0" err="1">
                <a:sym typeface="Symbol" panose="05050102010706020507" pitchFamily="18" charset="2"/>
              </a:rPr>
              <a:t>lastName</a:t>
            </a:r>
            <a:r>
              <a:rPr lang="en-GB" sz="2400" baseline="-25000" dirty="0">
                <a:sym typeface="Symbol" panose="05050102010706020507" pitchFamily="18" charset="2"/>
              </a:rPr>
              <a:t>, gender, DOB, position, </a:t>
            </a:r>
            <a:r>
              <a:rPr lang="en-GB" sz="2400" baseline="-25000" dirty="0" err="1">
                <a:sym typeface="Symbol" panose="05050102010706020507" pitchFamily="18" charset="2"/>
              </a:rPr>
              <a:t>startDate</a:t>
            </a:r>
            <a:r>
              <a:rPr lang="en-GB" sz="2400" baseline="-25000" dirty="0">
                <a:sym typeface="Symbol" panose="05050102010706020507" pitchFamily="18" charset="2"/>
              </a:rPr>
              <a:t>, </a:t>
            </a:r>
            <a:r>
              <a:rPr lang="en-GB" sz="2400" baseline="-25000" dirty="0" err="1">
                <a:sym typeface="Symbol" panose="05050102010706020507" pitchFamily="18" charset="2"/>
              </a:rPr>
              <a:t>branchNo</a:t>
            </a:r>
            <a:r>
              <a:rPr lang="en-GB" sz="2400" dirty="0">
                <a:sym typeface="Symbol" panose="05050102010706020507" pitchFamily="18" charset="2"/>
              </a:rPr>
              <a:t> (Staff)</a:t>
            </a:r>
            <a:endParaRPr lang="en-GB" sz="2400" dirty="0"/>
          </a:p>
          <a:p>
            <a:endParaRPr lang="en-GB" sz="2400" dirty="0"/>
          </a:p>
          <a:p>
            <a:endParaRPr lang="en-GB" sz="2400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/>
          </p:nvPr>
        </p:nvGraphicFramePr>
        <p:xfrm>
          <a:off x="2195731" y="4588336"/>
          <a:ext cx="6552733" cy="222504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21500">
                  <a:extLst>
                    <a:ext uri="{9D8B030D-6E8A-4147-A177-3AD203B41FA5}">
                      <a16:colId xmlns:a16="http://schemas.microsoft.com/office/drawing/2014/main" xmlns="" val="2530397375"/>
                    </a:ext>
                  </a:extLst>
                </a:gridCol>
                <a:gridCol w="821500">
                  <a:extLst>
                    <a:ext uri="{9D8B030D-6E8A-4147-A177-3AD203B41FA5}">
                      <a16:colId xmlns:a16="http://schemas.microsoft.com/office/drawing/2014/main" xmlns="" val="3189436593"/>
                    </a:ext>
                  </a:extLst>
                </a:gridCol>
                <a:gridCol w="821500">
                  <a:extLst>
                    <a:ext uri="{9D8B030D-6E8A-4147-A177-3AD203B41FA5}">
                      <a16:colId xmlns:a16="http://schemas.microsoft.com/office/drawing/2014/main" xmlns="" val="313469180"/>
                    </a:ext>
                  </a:extLst>
                </a:gridCol>
                <a:gridCol w="487833">
                  <a:extLst>
                    <a:ext uri="{9D8B030D-6E8A-4147-A177-3AD203B41FA5}">
                      <a16:colId xmlns:a16="http://schemas.microsoft.com/office/drawing/2014/main" xmlns="" val="3425436998"/>
                    </a:ext>
                  </a:extLst>
                </a:gridCol>
                <a:gridCol w="1008107">
                  <a:extLst>
                    <a:ext uri="{9D8B030D-6E8A-4147-A177-3AD203B41FA5}">
                      <a16:colId xmlns:a16="http://schemas.microsoft.com/office/drawing/2014/main" xmlns="" val="4059703359"/>
                    </a:ext>
                  </a:extLst>
                </a:gridCol>
                <a:gridCol w="792093">
                  <a:extLst>
                    <a:ext uri="{9D8B030D-6E8A-4147-A177-3AD203B41FA5}">
                      <a16:colId xmlns:a16="http://schemas.microsoft.com/office/drawing/2014/main" xmlns="" val="4057918903"/>
                    </a:ext>
                  </a:extLst>
                </a:gridCol>
                <a:gridCol w="1099387">
                  <a:extLst>
                    <a:ext uri="{9D8B030D-6E8A-4147-A177-3AD203B41FA5}">
                      <a16:colId xmlns:a16="http://schemas.microsoft.com/office/drawing/2014/main" xmlns="" val="61538964"/>
                    </a:ext>
                  </a:extLst>
                </a:gridCol>
                <a:gridCol w="700813">
                  <a:extLst>
                    <a:ext uri="{9D8B030D-6E8A-4147-A177-3AD203B41FA5}">
                      <a16:colId xmlns:a16="http://schemas.microsoft.com/office/drawing/2014/main" xmlns="" val="31930895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staffNo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firstName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lastName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gender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DOB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position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startDate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branchNo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36415338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SA009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Mary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Howe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30-Oct-1983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Assistant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07-May-2015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30616268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SB018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Gavin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Stockholm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14-Oct-1986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Manager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15-Feb-2015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29691706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SL002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Logan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Burrow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23-Nov-1987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Supervisor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07-Jun-2015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24056028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SL005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Julia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Abbs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06-Dec-1968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Assistant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25-Oct-2015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24510282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SL018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Alexander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Freeman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01-Feb-1972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Assistant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06-Nov-2015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1769858264"/>
                  </a:ext>
                </a:extLst>
              </a:tr>
            </a:tbl>
          </a:graphicData>
        </a:graphic>
      </p:graphicFrame>
      <p:graphicFrame>
        <p:nvGraphicFramePr>
          <p:cNvPr id="6" name="Table 5"/>
          <p:cNvGraphicFramePr>
            <a:graphicFrameLocks noGrp="1"/>
          </p:cNvGraphicFramePr>
          <p:nvPr>
            <p:extLst/>
          </p:nvPr>
        </p:nvGraphicFramePr>
        <p:xfrm>
          <a:off x="5371189" y="1924040"/>
          <a:ext cx="3305267" cy="222504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21500">
                  <a:extLst>
                    <a:ext uri="{9D8B030D-6E8A-4147-A177-3AD203B41FA5}">
                      <a16:colId xmlns:a16="http://schemas.microsoft.com/office/drawing/2014/main" xmlns="" val="2530397375"/>
                    </a:ext>
                  </a:extLst>
                </a:gridCol>
                <a:gridCol w="720080">
                  <a:extLst>
                    <a:ext uri="{9D8B030D-6E8A-4147-A177-3AD203B41FA5}">
                      <a16:colId xmlns:a16="http://schemas.microsoft.com/office/drawing/2014/main" xmlns="" val="2396481717"/>
                    </a:ext>
                  </a:extLst>
                </a:gridCol>
                <a:gridCol w="942187">
                  <a:extLst>
                    <a:ext uri="{9D8B030D-6E8A-4147-A177-3AD203B41FA5}">
                      <a16:colId xmlns:a16="http://schemas.microsoft.com/office/drawing/2014/main" xmlns="" val="652321383"/>
                    </a:ext>
                  </a:extLst>
                </a:gridCol>
                <a:gridCol w="821500">
                  <a:extLst>
                    <a:ext uri="{9D8B030D-6E8A-4147-A177-3AD203B41FA5}">
                      <a16:colId xmlns:a16="http://schemas.microsoft.com/office/drawing/2014/main" xmlns="" val="83455753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staffNo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salary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niNumber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accountNo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36415338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SA009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18000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HY 92 53 19 B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20811008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30616268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SB018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29000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pl-PL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JW 42 27 78 B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62136016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29691706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SL002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23000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YG 55 33 99 A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15824010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24056028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SL005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18000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nn-NO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XG 63 04 59 C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67243609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24510282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SL018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20000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pt-BR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XK 26 06 85 A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14732553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1769858264"/>
                  </a:ext>
                </a:extLst>
              </a:tr>
            </a:tbl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971600" y="1988840"/>
            <a:ext cx="108478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Payroll </a:t>
            </a:r>
          </a:p>
          <a:p>
            <a:r>
              <a:rPr lang="en-GB" dirty="0"/>
              <a:t>fragment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971600" y="4586028"/>
            <a:ext cx="108478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HR </a:t>
            </a:r>
          </a:p>
          <a:p>
            <a:r>
              <a:rPr lang="en-GB" dirty="0"/>
              <a:t>fragment</a:t>
            </a:r>
          </a:p>
        </p:txBody>
      </p:sp>
    </p:spTree>
    <p:extLst>
      <p:ext uri="{BB962C8B-B14F-4D97-AF65-F5344CB8AC3E}">
        <p14:creationId xmlns:p14="http://schemas.microsoft.com/office/powerpoint/2010/main" val="27062418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7" grpId="0"/>
      <p:bldP spid="8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Vertical Fragmentation Correctness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Are the fragments </a:t>
            </a:r>
            <a:r>
              <a:rPr lang="en-GB" b="1" i="1" dirty="0"/>
              <a:t>complete</a:t>
            </a:r>
            <a:r>
              <a:rPr lang="en-GB" dirty="0"/>
              <a:t>? That is, does each column appear in either fragment S</a:t>
            </a:r>
            <a:r>
              <a:rPr lang="en-GB" baseline="-25000" dirty="0"/>
              <a:t>1</a:t>
            </a:r>
            <a:r>
              <a:rPr lang="en-GB" dirty="0"/>
              <a:t> or S</a:t>
            </a:r>
            <a:r>
              <a:rPr lang="en-GB" baseline="-25000" dirty="0"/>
              <a:t>2</a:t>
            </a:r>
            <a:r>
              <a:rPr lang="en-GB" dirty="0"/>
              <a:t>?</a:t>
            </a:r>
          </a:p>
          <a:p>
            <a:pPr lvl="1"/>
            <a:r>
              <a:rPr lang="en-GB" dirty="0"/>
              <a:t>Yes, each column in the original Staff relation appears in either fragment S</a:t>
            </a:r>
            <a:r>
              <a:rPr lang="en-GB" baseline="-25000" dirty="0"/>
              <a:t>1</a:t>
            </a:r>
            <a:r>
              <a:rPr lang="en-GB" dirty="0"/>
              <a:t> or S</a:t>
            </a:r>
            <a:r>
              <a:rPr lang="en-GB" baseline="-25000" dirty="0"/>
              <a:t>2</a:t>
            </a:r>
            <a:r>
              <a:rPr lang="en-GB" dirty="0"/>
              <a:t>.</a:t>
            </a:r>
          </a:p>
          <a:p>
            <a:r>
              <a:rPr lang="en-GB" dirty="0"/>
              <a:t>How can the original relation be </a:t>
            </a:r>
            <a:r>
              <a:rPr lang="en-GB" b="1" i="1" dirty="0"/>
              <a:t>reconstructed</a:t>
            </a:r>
            <a:r>
              <a:rPr lang="en-GB" dirty="0"/>
              <a:t> from the fragments?</a:t>
            </a:r>
          </a:p>
          <a:p>
            <a:pPr lvl="1"/>
            <a:r>
              <a:rPr lang="en-GB" sz="2400" dirty="0"/>
              <a:t>Original Staff Relation = S</a:t>
            </a:r>
            <a:r>
              <a:rPr lang="en-GB" sz="2400" baseline="-25000" dirty="0"/>
              <a:t>1</a:t>
            </a:r>
            <a:r>
              <a:rPr lang="en-GB" sz="2400" dirty="0"/>
              <a:t>  ⋈  (natural join) S</a:t>
            </a:r>
            <a:r>
              <a:rPr lang="en-GB" sz="2400" baseline="-25000" dirty="0"/>
              <a:t>2</a:t>
            </a:r>
            <a:endParaRPr lang="en-GB" dirty="0"/>
          </a:p>
          <a:p>
            <a:r>
              <a:rPr lang="en-GB" dirty="0"/>
              <a:t>Are the fragments </a:t>
            </a:r>
            <a:r>
              <a:rPr lang="en-GB" b="1" i="1" dirty="0"/>
              <a:t>disjoint</a:t>
            </a:r>
            <a:r>
              <a:rPr lang="en-GB" dirty="0"/>
              <a:t>?</a:t>
            </a:r>
          </a:p>
          <a:p>
            <a:pPr lvl="1"/>
            <a:r>
              <a:rPr lang="en-GB" dirty="0"/>
              <a:t>Yes, the fragments are disjoint except for the primary key, </a:t>
            </a:r>
            <a:r>
              <a:rPr lang="en-GB" dirty="0" err="1"/>
              <a:t>staffNo</a:t>
            </a:r>
            <a:r>
              <a:rPr lang="en-GB" dirty="0"/>
              <a:t>, which is necessary for reconstruction.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70765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Mixed Fragmentation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7" y="1600200"/>
            <a:ext cx="8426249" cy="5241708"/>
          </a:xfrm>
        </p:spPr>
        <p:txBody>
          <a:bodyPr>
            <a:normAutofit/>
          </a:bodyPr>
          <a:lstStyle/>
          <a:p>
            <a:r>
              <a:rPr lang="en-GB" sz="2800" dirty="0"/>
              <a:t>Using the vertical fragment, S</a:t>
            </a:r>
            <a:r>
              <a:rPr lang="en-GB" sz="2800" baseline="-25000" dirty="0"/>
              <a:t>2</a:t>
            </a:r>
            <a:r>
              <a:rPr lang="en-GB" sz="2800" dirty="0"/>
              <a:t>, produced for HR:</a:t>
            </a:r>
          </a:p>
          <a:p>
            <a:pPr marL="365760" lvl="1" indent="0">
              <a:buNone/>
            </a:pPr>
            <a:r>
              <a:rPr lang="en-GB" sz="2000" dirty="0"/>
              <a:t>S</a:t>
            </a:r>
            <a:r>
              <a:rPr lang="en-GB" sz="2000" baseline="-25000" dirty="0"/>
              <a:t>2</a:t>
            </a:r>
            <a:r>
              <a:rPr lang="en-GB" sz="2000" dirty="0">
                <a:sym typeface="Symbol" panose="05050102010706020507" pitchFamily="18" charset="2"/>
              </a:rPr>
              <a:t> </a:t>
            </a:r>
            <a:r>
              <a:rPr lang="en-GB" sz="2000" baseline="-25000" dirty="0" err="1">
                <a:sym typeface="Symbol" panose="05050102010706020507" pitchFamily="18" charset="2"/>
              </a:rPr>
              <a:t>staffNo</a:t>
            </a:r>
            <a:r>
              <a:rPr lang="en-GB" sz="2000" baseline="-25000" dirty="0">
                <a:sym typeface="Symbol" panose="05050102010706020507" pitchFamily="18" charset="2"/>
              </a:rPr>
              <a:t>, </a:t>
            </a:r>
            <a:r>
              <a:rPr lang="en-GB" sz="2000" baseline="-25000" dirty="0" err="1">
                <a:sym typeface="Symbol" panose="05050102010706020507" pitchFamily="18" charset="2"/>
              </a:rPr>
              <a:t>firstName</a:t>
            </a:r>
            <a:r>
              <a:rPr lang="en-GB" sz="2000" baseline="-25000" dirty="0">
                <a:sym typeface="Symbol" panose="05050102010706020507" pitchFamily="18" charset="2"/>
              </a:rPr>
              <a:t>, </a:t>
            </a:r>
            <a:r>
              <a:rPr lang="en-GB" sz="2000" baseline="-25000" dirty="0" err="1">
                <a:sym typeface="Symbol" panose="05050102010706020507" pitchFamily="18" charset="2"/>
              </a:rPr>
              <a:t>lastName</a:t>
            </a:r>
            <a:r>
              <a:rPr lang="en-GB" sz="2000" baseline="-25000" dirty="0">
                <a:sym typeface="Symbol" panose="05050102010706020507" pitchFamily="18" charset="2"/>
              </a:rPr>
              <a:t>, gender, DOB, position, </a:t>
            </a:r>
            <a:r>
              <a:rPr lang="en-GB" sz="2000" baseline="-25000" dirty="0" err="1">
                <a:sym typeface="Symbol" panose="05050102010706020507" pitchFamily="18" charset="2"/>
              </a:rPr>
              <a:t>startDate</a:t>
            </a:r>
            <a:r>
              <a:rPr lang="en-GB" sz="2000" baseline="-25000" dirty="0">
                <a:sym typeface="Symbol" panose="05050102010706020507" pitchFamily="18" charset="2"/>
              </a:rPr>
              <a:t>, </a:t>
            </a:r>
            <a:r>
              <a:rPr lang="en-GB" sz="2000" baseline="-25000" dirty="0" err="1">
                <a:sym typeface="Symbol" panose="05050102010706020507" pitchFamily="18" charset="2"/>
              </a:rPr>
              <a:t>branchNo</a:t>
            </a:r>
            <a:r>
              <a:rPr lang="en-GB" sz="2000" dirty="0">
                <a:sym typeface="Symbol" panose="05050102010706020507" pitchFamily="18" charset="2"/>
              </a:rPr>
              <a:t> (Staff)</a:t>
            </a:r>
            <a:endParaRPr lang="en-GB" sz="2000" dirty="0"/>
          </a:p>
          <a:p>
            <a:r>
              <a:rPr lang="en-GB" sz="2800" dirty="0"/>
              <a:t>Fragmenting this further, horizontally by branch, will give two fragments:</a:t>
            </a:r>
          </a:p>
          <a:p>
            <a:pPr lvl="1">
              <a:spcBef>
                <a:spcPts val="0"/>
              </a:spcBef>
            </a:pPr>
            <a:r>
              <a:rPr lang="en-GB" sz="2500" dirty="0"/>
              <a:t>S</a:t>
            </a:r>
            <a:r>
              <a:rPr lang="en-GB" sz="2500" baseline="-25000" dirty="0"/>
              <a:t>21</a:t>
            </a:r>
            <a:r>
              <a:rPr lang="en-GB" sz="2500" dirty="0"/>
              <a:t>: </a:t>
            </a:r>
            <a:r>
              <a:rPr lang="en-GB" sz="2500" dirty="0">
                <a:sym typeface="Symbol" panose="05050102010706020507" pitchFamily="18" charset="2"/>
              </a:rPr>
              <a:t></a:t>
            </a:r>
            <a:r>
              <a:rPr lang="en-GB" sz="2500" baseline="-25000" dirty="0" err="1">
                <a:sym typeface="Symbol" panose="05050102010706020507" pitchFamily="18" charset="2"/>
              </a:rPr>
              <a:t>branchNo</a:t>
            </a:r>
            <a:r>
              <a:rPr lang="en-GB" sz="2500" baseline="-25000" dirty="0">
                <a:sym typeface="Symbol" panose="05050102010706020507" pitchFamily="18" charset="2"/>
              </a:rPr>
              <a:t>='</a:t>
            </a:r>
            <a:r>
              <a:rPr lang="en-GB" sz="2500" b="1" baseline="-25000" dirty="0">
                <a:sym typeface="Symbol" panose="05050102010706020507" pitchFamily="18" charset="2"/>
              </a:rPr>
              <a:t>B007</a:t>
            </a:r>
            <a:r>
              <a:rPr lang="en-GB" sz="2500" baseline="-25000" dirty="0">
                <a:sym typeface="Symbol" panose="05050102010706020507" pitchFamily="18" charset="2"/>
              </a:rPr>
              <a:t>'</a:t>
            </a:r>
            <a:r>
              <a:rPr lang="en-GB" sz="2500" dirty="0">
                <a:sym typeface="Symbol" panose="05050102010706020507" pitchFamily="18" charset="2"/>
              </a:rPr>
              <a:t> (S2)</a:t>
            </a:r>
          </a:p>
          <a:p>
            <a:pPr lvl="1"/>
            <a:endParaRPr lang="en-GB" sz="2500" dirty="0">
              <a:sym typeface="Symbol" panose="05050102010706020507" pitchFamily="18" charset="2"/>
            </a:endParaRPr>
          </a:p>
          <a:p>
            <a:pPr lvl="1"/>
            <a:endParaRPr lang="en-GB" sz="2500" dirty="0">
              <a:sym typeface="Symbol" panose="05050102010706020507" pitchFamily="18" charset="2"/>
            </a:endParaRPr>
          </a:p>
          <a:p>
            <a:pPr lvl="1"/>
            <a:endParaRPr lang="en-GB" sz="2500" dirty="0">
              <a:sym typeface="Symbol" panose="05050102010706020507" pitchFamily="18" charset="2"/>
            </a:endParaRPr>
          </a:p>
          <a:p>
            <a:pPr lvl="1">
              <a:spcBef>
                <a:spcPts val="1200"/>
              </a:spcBef>
            </a:pPr>
            <a:r>
              <a:rPr lang="en-GB" sz="2500" dirty="0">
                <a:sym typeface="Symbol" panose="05050102010706020507" pitchFamily="18" charset="2"/>
              </a:rPr>
              <a:t>S</a:t>
            </a:r>
            <a:r>
              <a:rPr lang="en-GB" sz="2500" baseline="-25000" dirty="0">
                <a:sym typeface="Symbol" panose="05050102010706020507" pitchFamily="18" charset="2"/>
              </a:rPr>
              <a:t>22</a:t>
            </a:r>
            <a:r>
              <a:rPr lang="en-GB" sz="2500" dirty="0">
                <a:sym typeface="Symbol" panose="05050102010706020507" pitchFamily="18" charset="2"/>
              </a:rPr>
              <a:t>: </a:t>
            </a:r>
            <a:r>
              <a:rPr lang="en-GB" sz="2500" baseline="-25000" dirty="0" err="1">
                <a:sym typeface="Symbol" panose="05050102010706020507" pitchFamily="18" charset="2"/>
              </a:rPr>
              <a:t>branchNo</a:t>
            </a:r>
            <a:r>
              <a:rPr lang="en-GB" sz="2500" baseline="-25000" dirty="0">
                <a:sym typeface="Symbol" panose="05050102010706020507" pitchFamily="18" charset="2"/>
              </a:rPr>
              <a:t>='</a:t>
            </a:r>
            <a:r>
              <a:rPr lang="en-GB" sz="2500" b="1" baseline="-25000" dirty="0">
                <a:sym typeface="Symbol" panose="05050102010706020507" pitchFamily="18" charset="2"/>
              </a:rPr>
              <a:t>B008</a:t>
            </a:r>
            <a:r>
              <a:rPr lang="en-GB" sz="2500" baseline="-25000" dirty="0">
                <a:sym typeface="Symbol" panose="05050102010706020507" pitchFamily="18" charset="2"/>
              </a:rPr>
              <a:t>'</a:t>
            </a:r>
            <a:r>
              <a:rPr lang="en-GB" sz="2500" dirty="0">
                <a:sym typeface="Symbol" panose="05050102010706020507" pitchFamily="18" charset="2"/>
              </a:rPr>
              <a:t> (S2)</a:t>
            </a:r>
          </a:p>
          <a:p>
            <a:pPr lvl="1"/>
            <a:endParaRPr lang="en-GB" sz="2500" dirty="0"/>
          </a:p>
          <a:p>
            <a:endParaRPr lang="en-GB" sz="2800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/>
          </p:nvPr>
        </p:nvGraphicFramePr>
        <p:xfrm>
          <a:off x="1549404" y="3861048"/>
          <a:ext cx="6552733" cy="148336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21500">
                  <a:extLst>
                    <a:ext uri="{9D8B030D-6E8A-4147-A177-3AD203B41FA5}">
                      <a16:colId xmlns:a16="http://schemas.microsoft.com/office/drawing/2014/main" xmlns="" val="2530397375"/>
                    </a:ext>
                  </a:extLst>
                </a:gridCol>
                <a:gridCol w="821500">
                  <a:extLst>
                    <a:ext uri="{9D8B030D-6E8A-4147-A177-3AD203B41FA5}">
                      <a16:colId xmlns:a16="http://schemas.microsoft.com/office/drawing/2014/main" xmlns="" val="3189436593"/>
                    </a:ext>
                  </a:extLst>
                </a:gridCol>
                <a:gridCol w="821500">
                  <a:extLst>
                    <a:ext uri="{9D8B030D-6E8A-4147-A177-3AD203B41FA5}">
                      <a16:colId xmlns:a16="http://schemas.microsoft.com/office/drawing/2014/main" xmlns="" val="313469180"/>
                    </a:ext>
                  </a:extLst>
                </a:gridCol>
                <a:gridCol w="487833">
                  <a:extLst>
                    <a:ext uri="{9D8B030D-6E8A-4147-A177-3AD203B41FA5}">
                      <a16:colId xmlns:a16="http://schemas.microsoft.com/office/drawing/2014/main" xmlns="" val="3425436998"/>
                    </a:ext>
                  </a:extLst>
                </a:gridCol>
                <a:gridCol w="1008107">
                  <a:extLst>
                    <a:ext uri="{9D8B030D-6E8A-4147-A177-3AD203B41FA5}">
                      <a16:colId xmlns:a16="http://schemas.microsoft.com/office/drawing/2014/main" xmlns="" val="4059703359"/>
                    </a:ext>
                  </a:extLst>
                </a:gridCol>
                <a:gridCol w="792093">
                  <a:extLst>
                    <a:ext uri="{9D8B030D-6E8A-4147-A177-3AD203B41FA5}">
                      <a16:colId xmlns:a16="http://schemas.microsoft.com/office/drawing/2014/main" xmlns="" val="4057918903"/>
                    </a:ext>
                  </a:extLst>
                </a:gridCol>
                <a:gridCol w="1099387">
                  <a:extLst>
                    <a:ext uri="{9D8B030D-6E8A-4147-A177-3AD203B41FA5}">
                      <a16:colId xmlns:a16="http://schemas.microsoft.com/office/drawing/2014/main" xmlns="" val="61538964"/>
                    </a:ext>
                  </a:extLst>
                </a:gridCol>
                <a:gridCol w="700813">
                  <a:extLst>
                    <a:ext uri="{9D8B030D-6E8A-4147-A177-3AD203B41FA5}">
                      <a16:colId xmlns:a16="http://schemas.microsoft.com/office/drawing/2014/main" xmlns="" val="31930895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staffNo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firstName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lastName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gender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DOB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position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startDate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branchNo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36415338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SA009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Mary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Howe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30-Oct-1983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Assistant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07-May-2015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30616268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SB018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Gavin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Stockholm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14-Oct-1986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Manager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15-Feb-2015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29691706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SL005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Julia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Abbs</a:t>
                      </a:r>
                      <a:endParaRPr lang="en-GB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06-Dec-1968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Assistant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25-Oct-2015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2451028233"/>
                  </a:ext>
                </a:extLst>
              </a:tr>
            </a:tbl>
          </a:graphicData>
        </a:graphic>
      </p:graphicFrame>
      <p:graphicFrame>
        <p:nvGraphicFramePr>
          <p:cNvPr id="5" name="Table 4"/>
          <p:cNvGraphicFramePr>
            <a:graphicFrameLocks noGrp="1"/>
          </p:cNvGraphicFramePr>
          <p:nvPr>
            <p:extLst/>
          </p:nvPr>
        </p:nvGraphicFramePr>
        <p:xfrm>
          <a:off x="1574192" y="5729388"/>
          <a:ext cx="6552733" cy="111252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21500">
                  <a:extLst>
                    <a:ext uri="{9D8B030D-6E8A-4147-A177-3AD203B41FA5}">
                      <a16:colId xmlns:a16="http://schemas.microsoft.com/office/drawing/2014/main" xmlns="" val="2530397375"/>
                    </a:ext>
                  </a:extLst>
                </a:gridCol>
                <a:gridCol w="821500">
                  <a:extLst>
                    <a:ext uri="{9D8B030D-6E8A-4147-A177-3AD203B41FA5}">
                      <a16:colId xmlns:a16="http://schemas.microsoft.com/office/drawing/2014/main" xmlns="" val="3189436593"/>
                    </a:ext>
                  </a:extLst>
                </a:gridCol>
                <a:gridCol w="821500">
                  <a:extLst>
                    <a:ext uri="{9D8B030D-6E8A-4147-A177-3AD203B41FA5}">
                      <a16:colId xmlns:a16="http://schemas.microsoft.com/office/drawing/2014/main" xmlns="" val="313469180"/>
                    </a:ext>
                  </a:extLst>
                </a:gridCol>
                <a:gridCol w="487833">
                  <a:extLst>
                    <a:ext uri="{9D8B030D-6E8A-4147-A177-3AD203B41FA5}">
                      <a16:colId xmlns:a16="http://schemas.microsoft.com/office/drawing/2014/main" xmlns="" val="3425436998"/>
                    </a:ext>
                  </a:extLst>
                </a:gridCol>
                <a:gridCol w="1008107">
                  <a:extLst>
                    <a:ext uri="{9D8B030D-6E8A-4147-A177-3AD203B41FA5}">
                      <a16:colId xmlns:a16="http://schemas.microsoft.com/office/drawing/2014/main" xmlns="" val="4059703359"/>
                    </a:ext>
                  </a:extLst>
                </a:gridCol>
                <a:gridCol w="792093">
                  <a:extLst>
                    <a:ext uri="{9D8B030D-6E8A-4147-A177-3AD203B41FA5}">
                      <a16:colId xmlns:a16="http://schemas.microsoft.com/office/drawing/2014/main" xmlns="" val="4057918903"/>
                    </a:ext>
                  </a:extLst>
                </a:gridCol>
                <a:gridCol w="1099387">
                  <a:extLst>
                    <a:ext uri="{9D8B030D-6E8A-4147-A177-3AD203B41FA5}">
                      <a16:colId xmlns:a16="http://schemas.microsoft.com/office/drawing/2014/main" xmlns="" val="61538964"/>
                    </a:ext>
                  </a:extLst>
                </a:gridCol>
                <a:gridCol w="700813">
                  <a:extLst>
                    <a:ext uri="{9D8B030D-6E8A-4147-A177-3AD203B41FA5}">
                      <a16:colId xmlns:a16="http://schemas.microsoft.com/office/drawing/2014/main" xmlns="" val="31930895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staffNo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firstName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lastName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gender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DOB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position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startDate</a:t>
                      </a:r>
                      <a:endParaRPr lang="en-GB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branchNo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36415338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SL002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Logan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Burrow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23-Nov-1987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Supervisor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07-Jun-2015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24056028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SL018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Alexander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Freeman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01-Feb-1972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Assistant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06-Nov-2015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176985826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999725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Mixed Fragmentation Correctness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Are the fragments </a:t>
            </a:r>
            <a:r>
              <a:rPr lang="en-GB" b="1" i="1" dirty="0"/>
              <a:t>complete</a:t>
            </a:r>
            <a:r>
              <a:rPr lang="en-GB" dirty="0"/>
              <a:t>? </a:t>
            </a:r>
          </a:p>
          <a:p>
            <a:pPr lvl="1"/>
            <a:r>
              <a:rPr lang="en-GB" dirty="0"/>
              <a:t>Yes, each column in the original Staff relation appears in either fragment S</a:t>
            </a:r>
            <a:r>
              <a:rPr lang="en-GB" baseline="-25000" dirty="0"/>
              <a:t>1</a:t>
            </a:r>
            <a:r>
              <a:rPr lang="en-GB" dirty="0"/>
              <a:t> or S</a:t>
            </a:r>
            <a:r>
              <a:rPr lang="en-GB" baseline="-25000" dirty="0"/>
              <a:t>2</a:t>
            </a:r>
            <a:r>
              <a:rPr lang="en-GB" dirty="0"/>
              <a:t>. </a:t>
            </a:r>
          </a:p>
          <a:p>
            <a:pPr lvl="1"/>
            <a:r>
              <a:rPr lang="en-GB" dirty="0"/>
              <a:t>Each row part appears in one of S</a:t>
            </a:r>
            <a:r>
              <a:rPr lang="en-GB" baseline="-25000" dirty="0"/>
              <a:t>1</a:t>
            </a:r>
            <a:r>
              <a:rPr lang="en-GB" dirty="0"/>
              <a:t> or S</a:t>
            </a:r>
            <a:r>
              <a:rPr lang="en-GB" baseline="-25000" dirty="0"/>
              <a:t>21</a:t>
            </a:r>
            <a:r>
              <a:rPr lang="en-GB" dirty="0"/>
              <a:t>, S</a:t>
            </a:r>
            <a:r>
              <a:rPr lang="en-GB" baseline="-25000" dirty="0"/>
              <a:t>22</a:t>
            </a:r>
            <a:r>
              <a:rPr lang="en-GB" dirty="0"/>
              <a:t>.</a:t>
            </a:r>
          </a:p>
          <a:p>
            <a:r>
              <a:rPr lang="en-GB" dirty="0"/>
              <a:t>How can the original relation be </a:t>
            </a:r>
            <a:r>
              <a:rPr lang="en-GB" b="1" i="1" dirty="0"/>
              <a:t>reconstructed</a:t>
            </a:r>
            <a:r>
              <a:rPr lang="en-GB" dirty="0"/>
              <a:t> from the fragments?</a:t>
            </a:r>
          </a:p>
          <a:p>
            <a:pPr lvl="1"/>
            <a:r>
              <a:rPr lang="en-GB" sz="2400" dirty="0"/>
              <a:t>Original Staff Relation = S</a:t>
            </a:r>
            <a:r>
              <a:rPr lang="en-GB" sz="2400" baseline="-25000" dirty="0"/>
              <a:t>1</a:t>
            </a:r>
            <a:r>
              <a:rPr lang="en-GB" sz="2400" dirty="0"/>
              <a:t> ⋈ (S</a:t>
            </a:r>
            <a:r>
              <a:rPr lang="en-GB" sz="2400" baseline="-25000" dirty="0"/>
              <a:t>21</a:t>
            </a:r>
            <a:r>
              <a:rPr lang="en-GB" sz="2800" dirty="0"/>
              <a:t> ∪ S</a:t>
            </a:r>
            <a:r>
              <a:rPr lang="en-GB" sz="2800" baseline="-25000" dirty="0"/>
              <a:t>22</a:t>
            </a:r>
            <a:r>
              <a:rPr lang="en-GB" sz="2800" dirty="0"/>
              <a:t>)</a:t>
            </a:r>
            <a:endParaRPr lang="en-GB" dirty="0"/>
          </a:p>
          <a:p>
            <a:r>
              <a:rPr lang="en-GB" dirty="0"/>
              <a:t>Are the fragments </a:t>
            </a:r>
            <a:r>
              <a:rPr lang="en-GB" b="1" i="1" dirty="0"/>
              <a:t>disjoint</a:t>
            </a:r>
            <a:r>
              <a:rPr lang="en-GB" dirty="0"/>
              <a:t>?</a:t>
            </a:r>
          </a:p>
          <a:p>
            <a:pPr lvl="1"/>
            <a:r>
              <a:rPr lang="en-GB" dirty="0"/>
              <a:t>Yes, the fragments are disjoint, there can be no member of staff who works in more than one branch.</a:t>
            </a:r>
          </a:p>
          <a:p>
            <a:pPr lvl="1"/>
            <a:r>
              <a:rPr lang="en-GB" dirty="0"/>
              <a:t>S</a:t>
            </a:r>
            <a:r>
              <a:rPr lang="en-GB" baseline="-25000" dirty="0"/>
              <a:t>1</a:t>
            </a:r>
            <a:r>
              <a:rPr lang="en-GB" dirty="0"/>
              <a:t> or S</a:t>
            </a:r>
            <a:r>
              <a:rPr lang="en-GB" baseline="-25000" dirty="0"/>
              <a:t>2 </a:t>
            </a:r>
            <a:r>
              <a:rPr lang="en-GB" dirty="0"/>
              <a:t>are disjoint except for the primary key, </a:t>
            </a:r>
            <a:r>
              <a:rPr lang="en-GB" dirty="0" err="1"/>
              <a:t>staffNo</a:t>
            </a:r>
            <a:r>
              <a:rPr lang="en-GB" dirty="0"/>
              <a:t>, which is necessary for reconstruction.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75956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Derived Horizontal Fragmentation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/>
          <a:lstStyle/>
          <a:p>
            <a:r>
              <a:rPr lang="en-GB" dirty="0"/>
              <a:t>Using the original property relation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Joins between Staff and properties could be expected as staff manage properties.</a:t>
            </a:r>
          </a:p>
          <a:p>
            <a:r>
              <a:rPr lang="en-GB" dirty="0"/>
              <a:t>Staff, however, has been fragmented by branch.</a:t>
            </a:r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37619607"/>
              </p:ext>
            </p:extLst>
          </p:nvPr>
        </p:nvGraphicFramePr>
        <p:xfrm>
          <a:off x="467545" y="2204864"/>
          <a:ext cx="8298504" cy="303022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87990">
                  <a:extLst>
                    <a:ext uri="{9D8B030D-6E8A-4147-A177-3AD203B41FA5}">
                      <a16:colId xmlns:a16="http://schemas.microsoft.com/office/drawing/2014/main" xmlns="" val="3983936165"/>
                    </a:ext>
                  </a:extLst>
                </a:gridCol>
                <a:gridCol w="751376">
                  <a:extLst>
                    <a:ext uri="{9D8B030D-6E8A-4147-A177-3AD203B41FA5}">
                      <a16:colId xmlns:a16="http://schemas.microsoft.com/office/drawing/2014/main" xmlns="" val="3985587025"/>
                    </a:ext>
                  </a:extLst>
                </a:gridCol>
                <a:gridCol w="614763">
                  <a:extLst>
                    <a:ext uri="{9D8B030D-6E8A-4147-A177-3AD203B41FA5}">
                      <a16:colId xmlns:a16="http://schemas.microsoft.com/office/drawing/2014/main" xmlns="" val="1601587797"/>
                    </a:ext>
                  </a:extLst>
                </a:gridCol>
                <a:gridCol w="546456">
                  <a:extLst>
                    <a:ext uri="{9D8B030D-6E8A-4147-A177-3AD203B41FA5}">
                      <a16:colId xmlns:a16="http://schemas.microsoft.com/office/drawing/2014/main" xmlns="" val="1871173313"/>
                    </a:ext>
                  </a:extLst>
                </a:gridCol>
                <a:gridCol w="546456">
                  <a:extLst>
                    <a:ext uri="{9D8B030D-6E8A-4147-A177-3AD203B41FA5}">
                      <a16:colId xmlns:a16="http://schemas.microsoft.com/office/drawing/2014/main" xmlns="" val="167998204"/>
                    </a:ext>
                  </a:extLst>
                </a:gridCol>
                <a:gridCol w="1434446">
                  <a:extLst>
                    <a:ext uri="{9D8B030D-6E8A-4147-A177-3AD203B41FA5}">
                      <a16:colId xmlns:a16="http://schemas.microsoft.com/office/drawing/2014/main" xmlns="" val="3123956592"/>
                    </a:ext>
                  </a:extLst>
                </a:gridCol>
                <a:gridCol w="887990">
                  <a:extLst>
                    <a:ext uri="{9D8B030D-6E8A-4147-A177-3AD203B41FA5}">
                      <a16:colId xmlns:a16="http://schemas.microsoft.com/office/drawing/2014/main" xmlns="" val="2372461660"/>
                    </a:ext>
                  </a:extLst>
                </a:gridCol>
                <a:gridCol w="819683">
                  <a:extLst>
                    <a:ext uri="{9D8B030D-6E8A-4147-A177-3AD203B41FA5}">
                      <a16:colId xmlns:a16="http://schemas.microsoft.com/office/drawing/2014/main" xmlns="" val="2351960633"/>
                    </a:ext>
                  </a:extLst>
                </a:gridCol>
                <a:gridCol w="904672">
                  <a:extLst>
                    <a:ext uri="{9D8B030D-6E8A-4147-A177-3AD203B41FA5}">
                      <a16:colId xmlns:a16="http://schemas.microsoft.com/office/drawing/2014/main" xmlns="" val="684092402"/>
                    </a:ext>
                  </a:extLst>
                </a:gridCol>
                <a:gridCol w="904672">
                  <a:extLst>
                    <a:ext uri="{9D8B030D-6E8A-4147-A177-3AD203B41FA5}">
                      <a16:colId xmlns:a16="http://schemas.microsoft.com/office/drawing/2014/main" xmlns="" val="338226136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propertyNo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ownerNo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type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rooms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rent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streetAddress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city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postcode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branchNo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managedBy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23412077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PA0001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CO041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Flat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450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32 Queen Street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Strathdon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AB36 6KV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357974184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CO017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Flat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490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16 Kings Road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Peterculter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AB14 8ZH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25454358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PA0003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CO010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1200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29 St. John's Road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Aberlour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AB38 5CQ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8109462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CO005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900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 Park Lane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Aberdeen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AB21 3ZS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7064306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PB0004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CO042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Flat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 Springfield Road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Weston-Super-Mare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BS22 9ZH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SB009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364440176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PB0005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CO003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1600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33 New Street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Bristol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BS16 3DD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SB018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17474836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PB0006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CO030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1350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18 The Grove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Bristol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BS15 8KT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SB009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366120215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572595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Derived Horizontal Fragmentation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5257800"/>
          </a:xfrm>
        </p:spPr>
        <p:txBody>
          <a:bodyPr>
            <a:normAutofit/>
          </a:bodyPr>
          <a:lstStyle/>
          <a:p>
            <a:r>
              <a:rPr lang="en-GB" sz="2800" dirty="0"/>
              <a:t>It would also be useful to store property data using the same fragmentation strategy producing:</a:t>
            </a:r>
          </a:p>
          <a:p>
            <a:pPr marL="365760" lvl="1" indent="0">
              <a:buNone/>
            </a:pPr>
            <a:r>
              <a:rPr lang="en-GB" sz="2400" dirty="0"/>
              <a:t>P</a:t>
            </a:r>
            <a:r>
              <a:rPr lang="en-GB" sz="2400" baseline="-25000" dirty="0"/>
              <a:t>1</a:t>
            </a:r>
            <a:r>
              <a:rPr lang="en-GB" sz="2400" dirty="0"/>
              <a:t> = P ⊳</a:t>
            </a:r>
            <a:r>
              <a:rPr lang="en-GB" sz="2400" baseline="-25000" dirty="0" err="1"/>
              <a:t>branchNo</a:t>
            </a:r>
            <a:r>
              <a:rPr lang="en-GB" sz="2400" dirty="0"/>
              <a:t> S</a:t>
            </a:r>
            <a:r>
              <a:rPr lang="en-GB" sz="2400" baseline="-25000" dirty="0"/>
              <a:t>1</a:t>
            </a:r>
            <a:r>
              <a:rPr lang="en-GB" sz="2400" dirty="0"/>
              <a:t> (S</a:t>
            </a:r>
            <a:r>
              <a:rPr lang="en-GB" sz="2400" baseline="-25000" dirty="0"/>
              <a:t>1</a:t>
            </a:r>
            <a:r>
              <a:rPr lang="en-GB" sz="2400" dirty="0"/>
              <a:t> is a horizontal fragment branch=B008)</a:t>
            </a:r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pPr lvl="1">
              <a:spcBef>
                <a:spcPts val="0"/>
              </a:spcBef>
            </a:pPr>
            <a:endParaRPr lang="en-GB" sz="2500" dirty="0"/>
          </a:p>
          <a:p>
            <a:pPr marL="365760" lvl="1" indent="0">
              <a:spcBef>
                <a:spcPts val="0"/>
              </a:spcBef>
              <a:buNone/>
            </a:pPr>
            <a:r>
              <a:rPr lang="en-GB" sz="2400" dirty="0"/>
              <a:t>P</a:t>
            </a:r>
            <a:r>
              <a:rPr lang="en-GB" sz="2400" baseline="-25000" dirty="0"/>
              <a:t>2</a:t>
            </a:r>
            <a:r>
              <a:rPr lang="en-GB" sz="2400" dirty="0"/>
              <a:t> = P ⊳</a:t>
            </a:r>
            <a:r>
              <a:rPr lang="en-GB" sz="2400" baseline="-25000" dirty="0" err="1"/>
              <a:t>branchNo</a:t>
            </a:r>
            <a:r>
              <a:rPr lang="en-GB" sz="2400" dirty="0"/>
              <a:t> S</a:t>
            </a:r>
            <a:r>
              <a:rPr lang="en-GB" sz="2400" baseline="-25000" dirty="0"/>
              <a:t>2</a:t>
            </a:r>
            <a:r>
              <a:rPr lang="en-GB" sz="2400" dirty="0"/>
              <a:t> (S</a:t>
            </a:r>
            <a:r>
              <a:rPr lang="en-GB" sz="2400" baseline="-25000" dirty="0"/>
              <a:t>2</a:t>
            </a:r>
            <a:r>
              <a:rPr lang="en-GB" sz="2400" dirty="0"/>
              <a:t> is a horizontal fragment branch=B007)</a:t>
            </a:r>
          </a:p>
          <a:p>
            <a:pPr lvl="1">
              <a:spcBef>
                <a:spcPts val="0"/>
              </a:spcBef>
            </a:pPr>
            <a:endParaRPr lang="en-GB" sz="2400" dirty="0"/>
          </a:p>
          <a:p>
            <a:pPr lvl="1"/>
            <a:endParaRPr lang="en-GB" sz="2400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64949574"/>
              </p:ext>
            </p:extLst>
          </p:nvPr>
        </p:nvGraphicFramePr>
        <p:xfrm>
          <a:off x="395534" y="2996952"/>
          <a:ext cx="8400435" cy="185420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98898">
                  <a:extLst>
                    <a:ext uri="{9D8B030D-6E8A-4147-A177-3AD203B41FA5}">
                      <a16:colId xmlns:a16="http://schemas.microsoft.com/office/drawing/2014/main" xmlns="" val="3983936165"/>
                    </a:ext>
                  </a:extLst>
                </a:gridCol>
                <a:gridCol w="760605">
                  <a:extLst>
                    <a:ext uri="{9D8B030D-6E8A-4147-A177-3AD203B41FA5}">
                      <a16:colId xmlns:a16="http://schemas.microsoft.com/office/drawing/2014/main" xmlns="" val="3985587025"/>
                    </a:ext>
                  </a:extLst>
                </a:gridCol>
                <a:gridCol w="622314">
                  <a:extLst>
                    <a:ext uri="{9D8B030D-6E8A-4147-A177-3AD203B41FA5}">
                      <a16:colId xmlns:a16="http://schemas.microsoft.com/office/drawing/2014/main" xmlns="" val="1601587797"/>
                    </a:ext>
                  </a:extLst>
                </a:gridCol>
                <a:gridCol w="553168">
                  <a:extLst>
                    <a:ext uri="{9D8B030D-6E8A-4147-A177-3AD203B41FA5}">
                      <a16:colId xmlns:a16="http://schemas.microsoft.com/office/drawing/2014/main" xmlns="" val="1871173313"/>
                    </a:ext>
                  </a:extLst>
                </a:gridCol>
                <a:gridCol w="553168">
                  <a:extLst>
                    <a:ext uri="{9D8B030D-6E8A-4147-A177-3AD203B41FA5}">
                      <a16:colId xmlns:a16="http://schemas.microsoft.com/office/drawing/2014/main" xmlns="" val="167998204"/>
                    </a:ext>
                  </a:extLst>
                </a:gridCol>
                <a:gridCol w="1452065">
                  <a:extLst>
                    <a:ext uri="{9D8B030D-6E8A-4147-A177-3AD203B41FA5}">
                      <a16:colId xmlns:a16="http://schemas.microsoft.com/office/drawing/2014/main" xmlns="" val="3123956592"/>
                    </a:ext>
                  </a:extLst>
                </a:gridCol>
                <a:gridCol w="898898">
                  <a:extLst>
                    <a:ext uri="{9D8B030D-6E8A-4147-A177-3AD203B41FA5}">
                      <a16:colId xmlns:a16="http://schemas.microsoft.com/office/drawing/2014/main" xmlns="" val="2372461660"/>
                    </a:ext>
                  </a:extLst>
                </a:gridCol>
                <a:gridCol w="829751">
                  <a:extLst>
                    <a:ext uri="{9D8B030D-6E8A-4147-A177-3AD203B41FA5}">
                      <a16:colId xmlns:a16="http://schemas.microsoft.com/office/drawing/2014/main" xmlns="" val="2351960633"/>
                    </a:ext>
                  </a:extLst>
                </a:gridCol>
                <a:gridCol w="915784">
                  <a:extLst>
                    <a:ext uri="{9D8B030D-6E8A-4147-A177-3AD203B41FA5}">
                      <a16:colId xmlns:a16="http://schemas.microsoft.com/office/drawing/2014/main" xmlns="" val="3219169335"/>
                    </a:ext>
                  </a:extLst>
                </a:gridCol>
                <a:gridCol w="915784">
                  <a:extLst>
                    <a:ext uri="{9D8B030D-6E8A-4147-A177-3AD203B41FA5}">
                      <a16:colId xmlns:a16="http://schemas.microsoft.com/office/drawing/2014/main" xmlns="" val="338226136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propertyNo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ownerNo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type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rooms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rent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streetAddress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city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postcode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branchNo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managedBy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23412077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PA0001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CO041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Flat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450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32 Queen Street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Strathdon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AB36 6KV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357974184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CO017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Flat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490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16 Kings Road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Peterculter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AB14 8ZH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25454358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PA0003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CO010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1200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29 St. John's Road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Aberlour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AB38 5CQ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8109462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PA0004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CO005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900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 Park Lane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Aberdeen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AB21 3ZS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B008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SA011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706430659"/>
                  </a:ext>
                </a:extLst>
              </a:tr>
            </a:tbl>
          </a:graphicData>
        </a:graphic>
      </p:graphicFrame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92167403"/>
              </p:ext>
            </p:extLst>
          </p:nvPr>
        </p:nvGraphicFramePr>
        <p:xfrm>
          <a:off x="395534" y="5301208"/>
          <a:ext cx="8365091" cy="154686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895115">
                  <a:extLst>
                    <a:ext uri="{9D8B030D-6E8A-4147-A177-3AD203B41FA5}">
                      <a16:colId xmlns:a16="http://schemas.microsoft.com/office/drawing/2014/main" xmlns="" val="3983936165"/>
                    </a:ext>
                  </a:extLst>
                </a:gridCol>
                <a:gridCol w="757405">
                  <a:extLst>
                    <a:ext uri="{9D8B030D-6E8A-4147-A177-3AD203B41FA5}">
                      <a16:colId xmlns:a16="http://schemas.microsoft.com/office/drawing/2014/main" xmlns="" val="3985587025"/>
                    </a:ext>
                  </a:extLst>
                </a:gridCol>
                <a:gridCol w="619696">
                  <a:extLst>
                    <a:ext uri="{9D8B030D-6E8A-4147-A177-3AD203B41FA5}">
                      <a16:colId xmlns:a16="http://schemas.microsoft.com/office/drawing/2014/main" xmlns="" val="1601587797"/>
                    </a:ext>
                  </a:extLst>
                </a:gridCol>
                <a:gridCol w="550841">
                  <a:extLst>
                    <a:ext uri="{9D8B030D-6E8A-4147-A177-3AD203B41FA5}">
                      <a16:colId xmlns:a16="http://schemas.microsoft.com/office/drawing/2014/main" xmlns="" val="1871173313"/>
                    </a:ext>
                  </a:extLst>
                </a:gridCol>
                <a:gridCol w="550841">
                  <a:extLst>
                    <a:ext uri="{9D8B030D-6E8A-4147-A177-3AD203B41FA5}">
                      <a16:colId xmlns:a16="http://schemas.microsoft.com/office/drawing/2014/main" xmlns="" val="167998204"/>
                    </a:ext>
                  </a:extLst>
                </a:gridCol>
                <a:gridCol w="1445956">
                  <a:extLst>
                    <a:ext uri="{9D8B030D-6E8A-4147-A177-3AD203B41FA5}">
                      <a16:colId xmlns:a16="http://schemas.microsoft.com/office/drawing/2014/main" xmlns="" val="3123956592"/>
                    </a:ext>
                  </a:extLst>
                </a:gridCol>
                <a:gridCol w="895115">
                  <a:extLst>
                    <a:ext uri="{9D8B030D-6E8A-4147-A177-3AD203B41FA5}">
                      <a16:colId xmlns:a16="http://schemas.microsoft.com/office/drawing/2014/main" xmlns="" val="2372461660"/>
                    </a:ext>
                  </a:extLst>
                </a:gridCol>
                <a:gridCol w="826260">
                  <a:extLst>
                    <a:ext uri="{9D8B030D-6E8A-4147-A177-3AD203B41FA5}">
                      <a16:colId xmlns:a16="http://schemas.microsoft.com/office/drawing/2014/main" xmlns="" val="2351960633"/>
                    </a:ext>
                  </a:extLst>
                </a:gridCol>
                <a:gridCol w="911931">
                  <a:extLst>
                    <a:ext uri="{9D8B030D-6E8A-4147-A177-3AD203B41FA5}">
                      <a16:colId xmlns:a16="http://schemas.microsoft.com/office/drawing/2014/main" xmlns="" val="2076909181"/>
                    </a:ext>
                  </a:extLst>
                </a:gridCol>
                <a:gridCol w="911931">
                  <a:extLst>
                    <a:ext uri="{9D8B030D-6E8A-4147-A177-3AD203B41FA5}">
                      <a16:colId xmlns:a16="http://schemas.microsoft.com/office/drawing/2014/main" xmlns="" val="338226136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propertyNo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ownerNo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type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rooms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rent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streetAddress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city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postcode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branchNo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 err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managedBy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23412077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PB0004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CO042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Flat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 Springfield Road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Weston-Super-Mare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BS22 9ZH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SB009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364440176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PB0005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CO003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1600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33 New Street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Bristol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BS16 3DD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SB018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17474836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PB0006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CO030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House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1350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18 The Grove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Bristol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BS15 8KT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B007</a:t>
                      </a:r>
                    </a:p>
                  </a:txBody>
                  <a:tcPr marL="7620" marR="7620" marT="7620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SB009</a:t>
                      </a: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xmlns="" val="366120215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265904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Distributed Database Design Methodology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Use normal methods to produce a design for the global relations.</a:t>
            </a:r>
          </a:p>
          <a:p>
            <a:r>
              <a:rPr lang="en-GB" dirty="0"/>
              <a:t>Examine topology (organisation) of system to determine where databases will be located.</a:t>
            </a:r>
          </a:p>
          <a:p>
            <a:r>
              <a:rPr lang="en-GB" dirty="0" smtClean="0"/>
              <a:t>Analyse </a:t>
            </a:r>
            <a:r>
              <a:rPr lang="en-GB" dirty="0"/>
              <a:t>most important transactions and identify appropriateness of horizontal/vertical fragmentation.</a:t>
            </a:r>
          </a:p>
          <a:p>
            <a:r>
              <a:rPr lang="en-GB" dirty="0"/>
              <a:t>Decide which relations are not to be fragmented.</a:t>
            </a:r>
          </a:p>
          <a:p>
            <a:r>
              <a:rPr lang="en-GB" dirty="0"/>
              <a:t>Examine relations on the 1-side of relationships and determine a suitable fragmentation schema. </a:t>
            </a:r>
          </a:p>
          <a:p>
            <a:pPr lvl="1"/>
            <a:r>
              <a:rPr lang="en-GB" dirty="0"/>
              <a:t>Relations on the many-side may be suitable for derived fragmentation.</a:t>
            </a:r>
          </a:p>
          <a:p>
            <a:pPr lvl="1"/>
            <a:r>
              <a:rPr lang="en-GB" dirty="0"/>
              <a:t>Check where vertical or mixed fragmentations would be appropriate.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9494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Transparencies in a DDBMS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Recall that a DDBMS is the software system that permits the management of the distributed databases.</a:t>
            </a:r>
          </a:p>
          <a:p>
            <a:r>
              <a:rPr lang="en-GB" dirty="0"/>
              <a:t>It should make the distribution </a:t>
            </a:r>
            <a:r>
              <a:rPr lang="en-GB" i="1" dirty="0"/>
              <a:t>transparent</a:t>
            </a:r>
            <a:r>
              <a:rPr lang="en-GB" dirty="0"/>
              <a:t> to users.</a:t>
            </a:r>
          </a:p>
          <a:p>
            <a:r>
              <a:rPr lang="en-GB" dirty="0"/>
              <a:t>Transparency hides the implementation details from the user.</a:t>
            </a:r>
          </a:p>
          <a:p>
            <a:r>
              <a:rPr lang="en-GB" dirty="0"/>
              <a:t>A distributed system should look exactly like a non-distributed system.</a:t>
            </a:r>
          </a:p>
        </p:txBody>
      </p:sp>
    </p:spTree>
    <p:extLst>
      <p:ext uri="{BB962C8B-B14F-4D97-AF65-F5344CB8AC3E}">
        <p14:creationId xmlns:p14="http://schemas.microsoft.com/office/powerpoint/2010/main" val="1418291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Transparencies in a DDBMS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There are four main types are:</a:t>
            </a:r>
          </a:p>
          <a:p>
            <a:pPr lvl="1"/>
            <a:r>
              <a:rPr lang="en-GB" b="1" dirty="0"/>
              <a:t>Distribution Transparency</a:t>
            </a:r>
          </a:p>
          <a:p>
            <a:pPr marL="640080" lvl="2" indent="0">
              <a:buNone/>
            </a:pPr>
            <a:r>
              <a:rPr lang="en-GB" dirty="0"/>
              <a:t>Fragmentation Transparency	Location Transparency</a:t>
            </a:r>
          </a:p>
          <a:p>
            <a:pPr marL="640080" lvl="2" indent="0">
              <a:buNone/>
            </a:pPr>
            <a:r>
              <a:rPr lang="en-GB" dirty="0"/>
              <a:t>Replication Transparency	Naming Transparency</a:t>
            </a:r>
          </a:p>
          <a:p>
            <a:pPr marL="640080" lvl="2" indent="0">
              <a:buNone/>
            </a:pPr>
            <a:r>
              <a:rPr lang="en-GB" dirty="0"/>
              <a:t>Local Mapping Transparency</a:t>
            </a:r>
          </a:p>
          <a:p>
            <a:pPr lvl="1"/>
            <a:r>
              <a:rPr lang="en-GB" b="1" dirty="0"/>
              <a:t>Transaction Transparency</a:t>
            </a:r>
          </a:p>
          <a:p>
            <a:pPr marL="1143000" lvl="3" indent="0">
              <a:buNone/>
            </a:pPr>
            <a:r>
              <a:rPr lang="en-GB" dirty="0"/>
              <a:t>Concurrency Transparency	Failure Transparency</a:t>
            </a:r>
          </a:p>
          <a:p>
            <a:pPr lvl="1"/>
            <a:r>
              <a:rPr lang="en-GB" b="1" dirty="0"/>
              <a:t>Performance Transparency</a:t>
            </a:r>
          </a:p>
          <a:p>
            <a:pPr lvl="1"/>
            <a:r>
              <a:rPr lang="en-GB" b="1" dirty="0"/>
              <a:t>DBMS Transparency</a:t>
            </a:r>
          </a:p>
          <a:p>
            <a:r>
              <a:rPr lang="en-GB" dirty="0"/>
              <a:t>The only one we will </a:t>
            </a:r>
            <a:r>
              <a:rPr lang="en-GB" dirty="0" smtClean="0"/>
              <a:t>briefly discuss </a:t>
            </a:r>
            <a:r>
              <a:rPr lang="en-GB" dirty="0"/>
              <a:t>is </a:t>
            </a:r>
            <a:r>
              <a:rPr lang="en-GB" b="1" dirty="0"/>
              <a:t>Distribution Transparency</a:t>
            </a:r>
            <a:r>
              <a:rPr lang="en-GB" dirty="0"/>
              <a:t>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26817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Distribution Transparency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Fragmentation Transparency</a:t>
            </a:r>
          </a:p>
          <a:p>
            <a:pPr lvl="1"/>
            <a:r>
              <a:rPr lang="en-GB" dirty="0"/>
              <a:t>If a DDBMS exhibits distribution transparency, then the user </a:t>
            </a:r>
            <a:r>
              <a:rPr lang="en-GB" b="1" i="1" dirty="0"/>
              <a:t>does not need to know </a:t>
            </a:r>
            <a:r>
              <a:rPr lang="en-GB" dirty="0"/>
              <a:t>the </a:t>
            </a:r>
            <a:r>
              <a:rPr lang="en-GB" b="1" i="1" dirty="0"/>
              <a:t>data is fragmented</a:t>
            </a:r>
            <a:r>
              <a:rPr lang="en-GB" dirty="0"/>
              <a:t>.</a:t>
            </a:r>
          </a:p>
          <a:p>
            <a:r>
              <a:rPr lang="en-GB" b="1" dirty="0"/>
              <a:t>Local Mapping Transparency</a:t>
            </a:r>
          </a:p>
          <a:p>
            <a:pPr lvl="1"/>
            <a:r>
              <a:rPr lang="en-GB" dirty="0"/>
              <a:t>If the user </a:t>
            </a:r>
            <a:r>
              <a:rPr lang="en-GB" b="1" i="1" dirty="0"/>
              <a:t>needs to know </a:t>
            </a:r>
            <a:r>
              <a:rPr lang="en-GB" dirty="0"/>
              <a:t>that the </a:t>
            </a:r>
            <a:r>
              <a:rPr lang="en-GB" b="1" i="1" dirty="0"/>
              <a:t>data is fragmented</a:t>
            </a:r>
            <a:r>
              <a:rPr lang="en-GB" dirty="0"/>
              <a:t> and the </a:t>
            </a:r>
            <a:r>
              <a:rPr lang="en-GB" b="1" i="1" dirty="0"/>
              <a:t>location of the fragments</a:t>
            </a:r>
            <a:r>
              <a:rPr lang="en-GB" dirty="0"/>
              <a:t>, then this is local mapping transparency.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3904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Distribution Transparencies in a DDBMS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186541945"/>
              </p:ext>
            </p:extLst>
          </p:nvPr>
        </p:nvGraphicFramePr>
        <p:xfrm>
          <a:off x="612775" y="1600200"/>
          <a:ext cx="8153400" cy="521716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2303041">
                  <a:extLst>
                    <a:ext uri="{9D8B030D-6E8A-4147-A177-3AD203B41FA5}">
                      <a16:colId xmlns:a16="http://schemas.microsoft.com/office/drawing/2014/main" xmlns="" val="1010473271"/>
                    </a:ext>
                  </a:extLst>
                </a:gridCol>
                <a:gridCol w="1152128">
                  <a:extLst>
                    <a:ext uri="{9D8B030D-6E8A-4147-A177-3AD203B41FA5}">
                      <a16:colId xmlns:a16="http://schemas.microsoft.com/office/drawing/2014/main" xmlns="" val="3499953191"/>
                    </a:ext>
                  </a:extLst>
                </a:gridCol>
                <a:gridCol w="4698231">
                  <a:extLst>
                    <a:ext uri="{9D8B030D-6E8A-4147-A177-3AD203B41FA5}">
                      <a16:colId xmlns:a16="http://schemas.microsoft.com/office/drawing/2014/main" xmlns="" val="194893833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Type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Level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226020911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Fragmentation Transparency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Highest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User does not need to know that data is fragmented</a:t>
                      </a:r>
                      <a:r>
                        <a:rPr lang="en-GB" baseline="0" dirty="0"/>
                        <a:t> as DDBMS provides transparency.</a:t>
                      </a:r>
                    </a:p>
                    <a:p>
                      <a:r>
                        <a:rPr lang="en-GB" b="1" i="1" baseline="0" dirty="0"/>
                        <a:t>Queries</a:t>
                      </a:r>
                      <a:r>
                        <a:rPr lang="en-GB" baseline="0" dirty="0"/>
                        <a:t> written as normal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5397542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Location Transparency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Middle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User must know how the data has been fragmented (what fragment</a:t>
                      </a:r>
                      <a:r>
                        <a:rPr lang="en-GB" baseline="0" dirty="0"/>
                        <a:t> to use in query) </a:t>
                      </a:r>
                      <a:r>
                        <a:rPr lang="en-GB" dirty="0"/>
                        <a:t>but does not</a:t>
                      </a:r>
                      <a:r>
                        <a:rPr lang="en-GB" baseline="0" dirty="0"/>
                        <a:t> need to know location of data.</a:t>
                      </a:r>
                    </a:p>
                    <a:p>
                      <a:r>
                        <a:rPr lang="en-GB" b="1" i="1" baseline="0" dirty="0"/>
                        <a:t>Queries</a:t>
                      </a:r>
                      <a:r>
                        <a:rPr lang="en-GB" baseline="0" dirty="0"/>
                        <a:t> must specify the names of fragments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26026624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Replication Transparency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Middle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Closely related</a:t>
                      </a:r>
                      <a:r>
                        <a:rPr lang="en-GB" baseline="0" dirty="0"/>
                        <a:t> to Location transparency. </a:t>
                      </a:r>
                      <a:r>
                        <a:rPr lang="en-GB" dirty="0"/>
                        <a:t>User is unaware</a:t>
                      </a:r>
                      <a:r>
                        <a:rPr lang="en-GB" baseline="0" dirty="0"/>
                        <a:t> of location of fragments.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i="1" baseline="0" dirty="0"/>
                        <a:t>Queries</a:t>
                      </a:r>
                      <a:r>
                        <a:rPr lang="en-GB" baseline="0" dirty="0"/>
                        <a:t> must specify the names of fragments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225249299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Local Mapping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Lowest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User</a:t>
                      </a:r>
                      <a:r>
                        <a:rPr lang="en-GB" baseline="0" dirty="0"/>
                        <a:t> needs to specify both the fragment names and location of data items, and taking into consideration any replication that exists.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41051230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Naming Transparency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Each item in a Distributed database must have a unique name. DBMS must ensure</a:t>
                      </a:r>
                      <a:r>
                        <a:rPr lang="en-GB" baseline="0" dirty="0"/>
                        <a:t> </a:t>
                      </a:r>
                      <a:r>
                        <a:rPr lang="en-GB" baseline="0" dirty="0" smtClean="0"/>
                        <a:t>no </a:t>
                      </a:r>
                      <a:r>
                        <a:rPr lang="en-GB" baseline="0" dirty="0"/>
                        <a:t>two sites create objects with same name.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279637436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662866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Go to </a:t>
            </a:r>
            <a:r>
              <a:rPr lang="en-GB" dirty="0">
                <a:hlinkClick r:id="rId2"/>
              </a:rPr>
              <a:t>OneNote</a:t>
            </a:r>
            <a:endParaRPr lang="en-GB" dirty="0"/>
          </a:p>
          <a:p>
            <a:r>
              <a:rPr lang="en-GB" dirty="0" smtClean="0"/>
              <a:t>Download </a:t>
            </a:r>
            <a:r>
              <a:rPr lang="en-GB" dirty="0"/>
              <a:t>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9168700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15165</TotalTime>
  <Words>3306</Words>
  <Application>Microsoft Office PowerPoint</Application>
  <PresentationFormat>On-screen Show (4:3)</PresentationFormat>
  <Paragraphs>903</Paragraphs>
  <Slides>41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size="49" baseType="lpstr">
      <vt:lpstr>Arial</vt:lpstr>
      <vt:lpstr>Calibri</vt:lpstr>
      <vt:lpstr>Cambria</vt:lpstr>
      <vt:lpstr>Consolas</vt:lpstr>
      <vt:lpstr>Symbol</vt:lpstr>
      <vt:lpstr>Wingdings</vt:lpstr>
      <vt:lpstr>Wingdings 2</vt:lpstr>
      <vt:lpstr>Median</vt:lpstr>
      <vt:lpstr>Distributed Databases</vt:lpstr>
      <vt:lpstr>Today’s Lecture</vt:lpstr>
      <vt:lpstr>Distributed Databases</vt:lpstr>
      <vt:lpstr>Decentralised Organisations</vt:lpstr>
      <vt:lpstr>Distributed Databases &amp; DBMSs</vt:lpstr>
      <vt:lpstr>Characteristics of a DDBMS</vt:lpstr>
      <vt:lpstr>A Distributed DBMS</vt:lpstr>
      <vt:lpstr>Distributed Processing  DDBMS</vt:lpstr>
      <vt:lpstr>Advantages &amp; Disadvantages of DDBMSs</vt:lpstr>
      <vt:lpstr>Types of DDBMSs</vt:lpstr>
      <vt:lpstr>Question</vt:lpstr>
      <vt:lpstr>Functions of a DDBMS</vt:lpstr>
      <vt:lpstr>Components of a DDBMS</vt:lpstr>
      <vt:lpstr>Distributed Database Design</vt:lpstr>
      <vt:lpstr>Fragmentation</vt:lpstr>
      <vt:lpstr>Fragmentation Design Considerations</vt:lpstr>
      <vt:lpstr>Data Allocation</vt:lpstr>
      <vt:lpstr>Comparison of Strategies for Data Allocation</vt:lpstr>
      <vt:lpstr>Why Fragment?</vt:lpstr>
      <vt:lpstr>Disadvantages of Fragmentation</vt:lpstr>
      <vt:lpstr>Questions</vt:lpstr>
      <vt:lpstr>Types of Fragmentation</vt:lpstr>
      <vt:lpstr>Correctness of Fragmentation: Completeness</vt:lpstr>
      <vt:lpstr>Correctness of Fragmentation: Reconstruction</vt:lpstr>
      <vt:lpstr>Correctness of Fragmentation: Disjointness</vt:lpstr>
      <vt:lpstr>Horizontal Fragmentation Example</vt:lpstr>
      <vt:lpstr>Horizontal Fragmentation Example</vt:lpstr>
      <vt:lpstr>Horizontal Fragmentation Correctness</vt:lpstr>
      <vt:lpstr>Vertical Fragmentation Example</vt:lpstr>
      <vt:lpstr>Vertical Fragmentation Example</vt:lpstr>
      <vt:lpstr>Vertical Fragmentation Correctness</vt:lpstr>
      <vt:lpstr>Mixed Fragmentation Example</vt:lpstr>
      <vt:lpstr>Mixed Fragmentation Correctness</vt:lpstr>
      <vt:lpstr>Derived Horizontal Fragmentation</vt:lpstr>
      <vt:lpstr>Derived Horizontal Fragmentation</vt:lpstr>
      <vt:lpstr>Distributed Database Design Methodology</vt:lpstr>
      <vt:lpstr>Transparencies in a DDBMS</vt:lpstr>
      <vt:lpstr>Transparencies in a DDBMS</vt:lpstr>
      <vt:lpstr>Distribution Transparency</vt:lpstr>
      <vt:lpstr>Distribution Transparencies in a DDBMS</vt:lpstr>
      <vt:lpstr>Lab Exercise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2945</cp:revision>
  <cp:lastPrinted>2017-02-08T07:33:30Z</cp:lastPrinted>
  <dcterms:created xsi:type="dcterms:W3CDTF">2013-09-18T07:00:31Z</dcterms:created>
  <dcterms:modified xsi:type="dcterms:W3CDTF">2017-03-06T07:22:16Z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