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320" r:id="rId6"/>
    <p:sldId id="323" r:id="rId7"/>
    <p:sldId id="344" r:id="rId8"/>
    <p:sldId id="322" r:id="rId9"/>
    <p:sldId id="321" r:id="rId10"/>
    <p:sldId id="325" r:id="rId11"/>
    <p:sldId id="345" r:id="rId12"/>
    <p:sldId id="326" r:id="rId13"/>
    <p:sldId id="327" r:id="rId14"/>
    <p:sldId id="329" r:id="rId15"/>
    <p:sldId id="330" r:id="rId16"/>
    <p:sldId id="346" r:id="rId17"/>
    <p:sldId id="334" r:id="rId18"/>
    <p:sldId id="335" r:id="rId19"/>
    <p:sldId id="336" r:id="rId20"/>
    <p:sldId id="337" r:id="rId21"/>
    <p:sldId id="338" r:id="rId22"/>
    <p:sldId id="333" r:id="rId23"/>
    <p:sldId id="331" r:id="rId24"/>
    <p:sldId id="339" r:id="rId25"/>
    <p:sldId id="340" r:id="rId26"/>
    <p:sldId id="342" r:id="rId27"/>
    <p:sldId id="343"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327336C-9239-4910-A976-80C3C006096D}">
          <p14:sldIdLst>
            <p14:sldId id="256"/>
            <p14:sldId id="320"/>
            <p14:sldId id="323"/>
            <p14:sldId id="344"/>
            <p14:sldId id="322"/>
            <p14:sldId id="321"/>
            <p14:sldId id="325"/>
            <p14:sldId id="345"/>
            <p14:sldId id="326"/>
            <p14:sldId id="327"/>
            <p14:sldId id="329"/>
            <p14:sldId id="330"/>
            <p14:sldId id="346"/>
            <p14:sldId id="334"/>
            <p14:sldId id="335"/>
            <p14:sldId id="336"/>
            <p14:sldId id="337"/>
            <p14:sldId id="338"/>
            <p14:sldId id="333"/>
            <p14:sldId id="331"/>
            <p14:sldId id="339"/>
            <p14:sldId id="340"/>
            <p14:sldId id="342"/>
            <p14:sldId id="343"/>
          </p14:sldIdLst>
        </p14:section>
        <p14:section name="Untitled Section" id="{7D238EC0-CEB5-4D06-8C1D-BE01CE1A660A}">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8" autoAdjust="0"/>
  </p:normalViewPr>
  <p:slideViewPr>
    <p:cSldViewPr>
      <p:cViewPr varScale="1">
        <p:scale>
          <a:sx n="65" d="100"/>
          <a:sy n="65" d="100"/>
        </p:scale>
        <p:origin x="1320" y="4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506B2C9-55BC-413D-9705-92E992BCF5BA}" type="datetimeFigureOut">
              <a:rPr lang="en-GB" smtClean="0"/>
              <a:t>04/11/2020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7660C6-26C4-469B-94B6-58AF14BBAF08}" type="slidenum">
              <a:rPr lang="en-GB" smtClean="0"/>
              <a:t>‹#›</a:t>
            </a:fld>
            <a:endParaRPr lang="en-GB"/>
          </a:p>
        </p:txBody>
      </p:sp>
    </p:spTree>
    <p:extLst>
      <p:ext uri="{BB962C8B-B14F-4D97-AF65-F5344CB8AC3E}">
        <p14:creationId xmlns:p14="http://schemas.microsoft.com/office/powerpoint/2010/main" val="1036972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7660C6-26C4-469B-94B6-58AF14BBAF08}" type="slidenum">
              <a:rPr lang="en-GB" smtClean="0"/>
              <a:t>1</a:t>
            </a:fld>
            <a:endParaRPr lang="en-GB"/>
          </a:p>
        </p:txBody>
      </p:sp>
    </p:spTree>
    <p:extLst>
      <p:ext uri="{BB962C8B-B14F-4D97-AF65-F5344CB8AC3E}">
        <p14:creationId xmlns:p14="http://schemas.microsoft.com/office/powerpoint/2010/main" val="3137719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F73A14E-AD33-4802-B08D-03749DF5EB0C}" type="slidenum">
              <a:rPr lang="en-US" altLang="en-US"/>
              <a:pPr/>
              <a:t>5</a:t>
            </a:fld>
            <a:endParaRPr lang="en-US" altLang="en-US"/>
          </a:p>
        </p:txBody>
      </p:sp>
      <p:sp>
        <p:nvSpPr>
          <p:cNvPr id="11266" name="Rectangle 2"/>
          <p:cNvSpPr>
            <a:spLocks noChangeArrowheads="1" noTextEdit="1"/>
          </p:cNvSpPr>
          <p:nvPr>
            <p:ph type="sldImg"/>
          </p:nvPr>
        </p:nvSpPr>
        <p:spPr>
          <a:ln/>
        </p:spPr>
      </p:sp>
      <p:sp>
        <p:nvSpPr>
          <p:cNvPr id="11267" name="Rectangle 3"/>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2453219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1700808"/>
            <a:ext cx="8352928" cy="4392488"/>
          </a:xfrm>
        </p:spPr>
        <p:txBody>
          <a:bodyPr>
            <a:normAutofit/>
          </a:bodyPr>
          <a:lstStyle/>
          <a:p>
            <a:r>
              <a:rPr lang="en-GB" sz="6600" b="1" dirty="0" smtClean="0">
                <a:solidFill>
                  <a:schemeClr val="bg1"/>
                </a:solidFill>
              </a:rPr>
              <a:t>Living with Care :</a:t>
            </a:r>
          </a:p>
          <a:p>
            <a:r>
              <a:rPr lang="en-GB" sz="6600" b="1" dirty="0" smtClean="0">
                <a:solidFill>
                  <a:schemeClr val="bg1"/>
                </a:solidFill>
              </a:rPr>
              <a:t>the Older Person </a:t>
            </a:r>
            <a:endParaRPr lang="en-GB" sz="6600" b="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sz="4800" b="1" dirty="0">
                <a:solidFill>
                  <a:srgbClr val="00929E"/>
                </a:solidFill>
                <a:latin typeface="Verdana" panose="020B0604030504040204" pitchFamily="34" charset="0"/>
                <a:ea typeface="ＭＳ Ｐゴシック" panose="020B0600070205080204" pitchFamily="34" charset="-128"/>
              </a:rPr>
              <a:t>Dignity </a:t>
            </a:r>
            <a:r>
              <a:rPr lang="en-US" altLang="en-US" dirty="0">
                <a:solidFill>
                  <a:srgbClr val="005495"/>
                </a:solidFill>
                <a:latin typeface="Verdana" panose="020B0604030504040204" pitchFamily="34" charset="0"/>
                <a:ea typeface="ＭＳ Ｐゴシック" panose="020B0600070205080204" pitchFamily="34" charset="-128"/>
              </a:rPr>
              <a:t>a basic human right</a:t>
            </a:r>
            <a:r>
              <a:rPr lang="en-US" altLang="en-US" dirty="0">
                <a:latin typeface="Verdana" panose="020B0604030504040204" pitchFamily="34" charset="0"/>
                <a:ea typeface="ＭＳ Ｐゴシック" panose="020B0600070205080204" pitchFamily="34" charset="-128"/>
              </a:rPr>
              <a:t/>
            </a:r>
            <a:br>
              <a:rPr lang="en-US" altLang="en-US" dirty="0">
                <a:latin typeface="Verdana" panose="020B0604030504040204" pitchFamily="34" charset="0"/>
                <a:ea typeface="ＭＳ Ｐゴシック" panose="020B0600070205080204" pitchFamily="34" charset="-128"/>
              </a:rPr>
            </a:br>
            <a:endParaRPr lang="en-GB" dirty="0"/>
          </a:p>
        </p:txBody>
      </p:sp>
      <p:sp>
        <p:nvSpPr>
          <p:cNvPr id="3" name="Content Placeholder 2"/>
          <p:cNvSpPr>
            <a:spLocks noGrp="1"/>
          </p:cNvSpPr>
          <p:nvPr>
            <p:ph idx="1"/>
          </p:nvPr>
        </p:nvSpPr>
        <p:spPr/>
        <p:txBody>
          <a:bodyPr>
            <a:normAutofit lnSpcReduction="10000"/>
          </a:bodyPr>
          <a:lstStyle/>
          <a:p>
            <a:r>
              <a:rPr lang="en-US" altLang="en-US" dirty="0">
                <a:solidFill>
                  <a:srgbClr val="00929E"/>
                </a:solidFill>
              </a:rPr>
              <a:t>Raise awareness of dignity in care</a:t>
            </a:r>
          </a:p>
          <a:p>
            <a:r>
              <a:rPr lang="en-US" altLang="en-US" dirty="0">
                <a:solidFill>
                  <a:srgbClr val="00929E"/>
                </a:solidFill>
              </a:rPr>
              <a:t>Inspire local people to take action in support of the campaign.</a:t>
            </a:r>
          </a:p>
          <a:p>
            <a:r>
              <a:rPr lang="en-US" altLang="en-US" dirty="0">
                <a:solidFill>
                  <a:srgbClr val="00929E"/>
                </a:solidFill>
              </a:rPr>
              <a:t>Share good practice and give impetus to innovation.</a:t>
            </a:r>
          </a:p>
          <a:p>
            <a:r>
              <a:rPr lang="en-US" altLang="en-US" dirty="0">
                <a:solidFill>
                  <a:srgbClr val="00929E"/>
                </a:solidFill>
              </a:rPr>
              <a:t>Transform services by supporting people and </a:t>
            </a:r>
            <a:r>
              <a:rPr lang="en-US" altLang="en-US" dirty="0" err="1">
                <a:solidFill>
                  <a:srgbClr val="00929E"/>
                </a:solidFill>
              </a:rPr>
              <a:t>organisations</a:t>
            </a:r>
            <a:r>
              <a:rPr lang="en-US" altLang="en-US" dirty="0">
                <a:solidFill>
                  <a:srgbClr val="00929E"/>
                </a:solidFill>
              </a:rPr>
              <a:t> in commissioning and providing dignified services.</a:t>
            </a:r>
          </a:p>
          <a:p>
            <a:endParaRPr lang="en-GB" dirty="0"/>
          </a:p>
        </p:txBody>
      </p:sp>
    </p:spTree>
    <p:extLst>
      <p:ext uri="{BB962C8B-B14F-4D97-AF65-F5344CB8AC3E}">
        <p14:creationId xmlns:p14="http://schemas.microsoft.com/office/powerpoint/2010/main" val="4133971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altLang="en-US" dirty="0">
                <a:solidFill>
                  <a:srgbClr val="005495"/>
                </a:solidFill>
                <a:ea typeface="ＭＳ Ｐゴシック" panose="020B0600070205080204" pitchFamily="34" charset="-128"/>
              </a:rPr>
              <a:t>Dignity is integral to all that we </a:t>
            </a:r>
            <a:r>
              <a:rPr lang="en-US" altLang="en-US" dirty="0" smtClean="0">
                <a:solidFill>
                  <a:srgbClr val="005495"/>
                </a:solidFill>
                <a:ea typeface="ＭＳ Ｐゴシック" panose="020B0600070205080204" pitchFamily="34" charset="-128"/>
              </a:rPr>
              <a:t>do and should not be an </a:t>
            </a:r>
            <a:r>
              <a:rPr lang="en-US" altLang="en-US" dirty="0">
                <a:solidFill>
                  <a:srgbClr val="005495"/>
                </a:solidFill>
                <a:ea typeface="ＭＳ Ｐゴシック" panose="020B0600070205080204" pitchFamily="34" charset="-128"/>
              </a:rPr>
              <a:t>optional extra.</a:t>
            </a:r>
          </a:p>
          <a:p>
            <a:endParaRPr lang="en-GB" dirty="0"/>
          </a:p>
        </p:txBody>
      </p:sp>
    </p:spTree>
    <p:extLst>
      <p:ext uri="{BB962C8B-B14F-4D97-AF65-F5344CB8AC3E}">
        <p14:creationId xmlns:p14="http://schemas.microsoft.com/office/powerpoint/2010/main" val="3500801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How do we ensure we maintain dignity in care ?</a:t>
            </a:r>
          </a:p>
          <a:p>
            <a:endParaRPr lang="en-GB" dirty="0"/>
          </a:p>
          <a:p>
            <a:r>
              <a:rPr lang="en-GB" dirty="0" smtClean="0"/>
              <a:t>Discuss ……</a:t>
            </a:r>
            <a:endParaRPr lang="en-GB" dirty="0"/>
          </a:p>
        </p:txBody>
      </p:sp>
    </p:spTree>
    <p:extLst>
      <p:ext uri="{BB962C8B-B14F-4D97-AF65-F5344CB8AC3E}">
        <p14:creationId xmlns:p14="http://schemas.microsoft.com/office/powerpoint/2010/main" val="1337305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266" name="Group 26"/>
          <p:cNvGrpSpPr>
            <a:grpSpLocks/>
          </p:cNvGrpSpPr>
          <p:nvPr/>
        </p:nvGrpSpPr>
        <p:grpSpPr bwMode="auto">
          <a:xfrm>
            <a:off x="533400" y="304800"/>
            <a:ext cx="7696200" cy="5105400"/>
            <a:chOff x="336" y="192"/>
            <a:chExt cx="4848" cy="3216"/>
          </a:xfrm>
        </p:grpSpPr>
        <p:sp>
          <p:nvSpPr>
            <p:cNvPr id="10260" name="Line 20"/>
            <p:cNvSpPr>
              <a:spLocks noChangeShapeType="1"/>
            </p:cNvSpPr>
            <p:nvPr/>
          </p:nvSpPr>
          <p:spPr bwMode="auto">
            <a:xfrm>
              <a:off x="1680" y="1474"/>
              <a:ext cx="816" cy="81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61" name="Line 21"/>
            <p:cNvSpPr>
              <a:spLocks noChangeShapeType="1"/>
            </p:cNvSpPr>
            <p:nvPr/>
          </p:nvSpPr>
          <p:spPr bwMode="auto">
            <a:xfrm>
              <a:off x="2304" y="1488"/>
              <a:ext cx="288" cy="81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64" name="Line 24"/>
            <p:cNvSpPr>
              <a:spLocks noChangeShapeType="1"/>
            </p:cNvSpPr>
            <p:nvPr/>
          </p:nvSpPr>
          <p:spPr bwMode="auto">
            <a:xfrm flipH="1">
              <a:off x="3264" y="1584"/>
              <a:ext cx="576" cy="76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59" name="Line 19"/>
            <p:cNvSpPr>
              <a:spLocks noChangeShapeType="1"/>
            </p:cNvSpPr>
            <p:nvPr/>
          </p:nvSpPr>
          <p:spPr bwMode="auto">
            <a:xfrm>
              <a:off x="1296" y="1248"/>
              <a:ext cx="1056" cy="115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nvGrpSpPr>
            <p:cNvPr id="10253" name="Group 13"/>
            <p:cNvGrpSpPr>
              <a:grpSpLocks/>
            </p:cNvGrpSpPr>
            <p:nvPr/>
          </p:nvGrpSpPr>
          <p:grpSpPr bwMode="auto">
            <a:xfrm>
              <a:off x="1296" y="240"/>
              <a:ext cx="1392" cy="1392"/>
              <a:chOff x="1008" y="1968"/>
              <a:chExt cx="1392" cy="1392"/>
            </a:xfrm>
          </p:grpSpPr>
          <p:sp>
            <p:nvSpPr>
              <p:cNvPr id="10245" name="Oval 5"/>
              <p:cNvSpPr>
                <a:spLocks noChangeArrowheads="1"/>
              </p:cNvSpPr>
              <p:nvPr/>
            </p:nvSpPr>
            <p:spPr bwMode="auto">
              <a:xfrm>
                <a:off x="1008" y="1968"/>
                <a:ext cx="1392" cy="1392"/>
              </a:xfrm>
              <a:prstGeom prst="ellipse">
                <a:avLst/>
              </a:prstGeom>
              <a:gradFill rotWithShape="0">
                <a:gsLst>
                  <a:gs pos="0">
                    <a:srgbClr val="DE6522"/>
                  </a:gs>
                  <a:gs pos="100000">
                    <a:srgbClr val="DE6522">
                      <a:gamma/>
                      <a:shade val="46275"/>
                      <a:invGamma/>
                    </a:srgbClr>
                  </a:gs>
                </a:gsLst>
                <a:path path="rect">
                  <a:fillToRect r="100000" b="100000"/>
                </a:path>
              </a:gradFill>
              <a:ln>
                <a:noFill/>
              </a:ln>
              <a:extLst>
                <a:ext uri="{91240B29-F687-4F45-9708-019B960494DF}">
                  <a14:hiddenLine xmlns:a14="http://schemas.microsoft.com/office/drawing/2010/main" w="9525">
                    <a:solidFill>
                      <a:schemeClr val="tx1"/>
                    </a:solidFill>
                    <a:round/>
                    <a:headEnd/>
                    <a:tailEnd/>
                  </a14:hiddenLine>
                </a:ext>
              </a:extLst>
            </p:spPr>
            <p:txBody>
              <a:bodyPr wrap="none" anchor="ctr"/>
              <a:lstStyle/>
              <a:p>
                <a:pPr algn="ctr"/>
                <a:endParaRPr lang="en-GB" altLang="en-US">
                  <a:solidFill>
                    <a:srgbClr val="00929E"/>
                  </a:solidFill>
                  <a:ea typeface="ＭＳ Ｐゴシック" panose="020B0600070205080204" pitchFamily="34" charset="-128"/>
                </a:endParaRPr>
              </a:p>
            </p:txBody>
          </p:sp>
          <p:sp>
            <p:nvSpPr>
              <p:cNvPr id="10246" name="Text Box 6"/>
              <p:cNvSpPr txBox="1">
                <a:spLocks noChangeArrowheads="1"/>
              </p:cNvSpPr>
              <p:nvPr/>
            </p:nvSpPr>
            <p:spPr bwMode="auto">
              <a:xfrm>
                <a:off x="1042" y="2235"/>
                <a:ext cx="1317" cy="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r>
                  <a:rPr lang="en-US" altLang="en-US" sz="1600" b="1">
                    <a:solidFill>
                      <a:schemeClr val="bg1"/>
                    </a:solidFill>
                    <a:ea typeface="ＭＳ Ｐゴシック" panose="020B0600070205080204" pitchFamily="34" charset="-128"/>
                  </a:rPr>
                  <a:t>Personalised care</a:t>
                </a:r>
                <a:endParaRPr lang="en-US" altLang="en-US" sz="1600">
                  <a:solidFill>
                    <a:schemeClr val="bg1"/>
                  </a:solidFill>
                  <a:ea typeface="ＭＳ Ｐゴシック" panose="020B0600070205080204" pitchFamily="34" charset="-128"/>
                </a:endParaRPr>
              </a:p>
              <a:p>
                <a:pPr algn="ctr"/>
                <a:r>
                  <a:rPr lang="en-US" altLang="en-US" sz="1600">
                    <a:solidFill>
                      <a:schemeClr val="bg1"/>
                    </a:solidFill>
                    <a:ea typeface="ＭＳ Ｐゴシック" panose="020B0600070205080204" pitchFamily="34" charset="-128"/>
                  </a:rPr>
                  <a:t>improving patient</a:t>
                </a:r>
              </a:p>
              <a:p>
                <a:pPr algn="ctr"/>
                <a:r>
                  <a:rPr lang="en-US" altLang="en-US" sz="1600">
                    <a:solidFill>
                      <a:schemeClr val="bg1"/>
                    </a:solidFill>
                    <a:ea typeface="ＭＳ Ｐゴシック" panose="020B0600070205080204" pitchFamily="34" charset="-128"/>
                  </a:rPr>
                  <a:t>Experience</a:t>
                </a:r>
                <a:br>
                  <a:rPr lang="en-US" altLang="en-US" sz="1600">
                    <a:solidFill>
                      <a:schemeClr val="bg1"/>
                    </a:solidFill>
                    <a:ea typeface="ＭＳ Ｐゴシック" panose="020B0600070205080204" pitchFamily="34" charset="-128"/>
                  </a:rPr>
                </a:br>
                <a:r>
                  <a:rPr lang="en-US" altLang="en-US" sz="1600">
                    <a:solidFill>
                      <a:schemeClr val="bg1"/>
                    </a:solidFill>
                    <a:ea typeface="ＭＳ Ｐゴシック" panose="020B0600070205080204" pitchFamily="34" charset="-128"/>
                  </a:rPr>
                  <a:t>enhanced choice</a:t>
                </a:r>
              </a:p>
              <a:p>
                <a:pPr algn="ctr"/>
                <a:r>
                  <a:rPr lang="en-US" altLang="en-US" sz="1600">
                    <a:solidFill>
                      <a:schemeClr val="bg1"/>
                    </a:solidFill>
                    <a:ea typeface="ＭＳ Ｐゴシック" panose="020B0600070205080204" pitchFamily="34" charset="-128"/>
                  </a:rPr>
                  <a:t>control and</a:t>
                </a:r>
              </a:p>
              <a:p>
                <a:pPr algn="ctr"/>
                <a:r>
                  <a:rPr lang="en-US" altLang="en-US" sz="1600">
                    <a:solidFill>
                      <a:schemeClr val="bg1"/>
                    </a:solidFill>
                    <a:ea typeface="ＭＳ Ｐゴシック" panose="020B0600070205080204" pitchFamily="34" charset="-128"/>
                  </a:rPr>
                  <a:t>autonomy</a:t>
                </a:r>
              </a:p>
            </p:txBody>
          </p:sp>
        </p:grpSp>
        <p:grpSp>
          <p:nvGrpSpPr>
            <p:cNvPr id="10252" name="Group 12"/>
            <p:cNvGrpSpPr>
              <a:grpSpLocks/>
            </p:cNvGrpSpPr>
            <p:nvPr/>
          </p:nvGrpSpPr>
          <p:grpSpPr bwMode="auto">
            <a:xfrm>
              <a:off x="336" y="480"/>
              <a:ext cx="1104" cy="1104"/>
              <a:chOff x="405" y="501"/>
              <a:chExt cx="1104" cy="1104"/>
            </a:xfrm>
          </p:grpSpPr>
          <p:sp>
            <p:nvSpPr>
              <p:cNvPr id="10242" name="Oval 2"/>
              <p:cNvSpPr>
                <a:spLocks noChangeArrowheads="1"/>
              </p:cNvSpPr>
              <p:nvPr/>
            </p:nvSpPr>
            <p:spPr bwMode="auto">
              <a:xfrm>
                <a:off x="405" y="501"/>
                <a:ext cx="1104" cy="1104"/>
              </a:xfrm>
              <a:prstGeom prst="ellipse">
                <a:avLst/>
              </a:prstGeom>
              <a:gradFill rotWithShape="0">
                <a:gsLst>
                  <a:gs pos="0">
                    <a:srgbClr val="A10063"/>
                  </a:gs>
                  <a:gs pos="100000">
                    <a:srgbClr val="A10063">
                      <a:gamma/>
                      <a:shade val="46275"/>
                      <a:invGamma/>
                    </a:srgbClr>
                  </a:gs>
                </a:gsLst>
                <a:path path="rect">
                  <a:fillToRect r="100000" b="100000"/>
                </a:path>
              </a:gradFill>
              <a:ln>
                <a:noFill/>
              </a:ln>
              <a:extLst>
                <a:ext uri="{91240B29-F687-4F45-9708-019B960494DF}">
                  <a14:hiddenLine xmlns:a14="http://schemas.microsoft.com/office/drawing/2010/main" w="9525">
                    <a:solidFill>
                      <a:schemeClr val="tx1"/>
                    </a:solidFill>
                    <a:round/>
                    <a:headEnd/>
                    <a:tailEnd/>
                  </a14:hiddenLine>
                </a:ext>
              </a:extLst>
            </p:spPr>
            <p:txBody>
              <a:bodyPr wrap="none" anchor="ctr"/>
              <a:lstStyle/>
              <a:p>
                <a:pPr algn="ctr"/>
                <a:endParaRPr lang="en-GB" altLang="en-US">
                  <a:solidFill>
                    <a:srgbClr val="00929E"/>
                  </a:solidFill>
                  <a:ea typeface="ＭＳ Ｐゴシック" panose="020B0600070205080204" pitchFamily="34" charset="-128"/>
                </a:endParaRPr>
              </a:p>
            </p:txBody>
          </p:sp>
          <p:sp>
            <p:nvSpPr>
              <p:cNvPr id="10243" name="Text Box 3"/>
              <p:cNvSpPr txBox="1">
                <a:spLocks noChangeArrowheads="1"/>
              </p:cNvSpPr>
              <p:nvPr/>
            </p:nvSpPr>
            <p:spPr bwMode="auto">
              <a:xfrm>
                <a:off x="507" y="645"/>
                <a:ext cx="864" cy="8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r>
                  <a:rPr lang="en-GB" altLang="en-US" sz="1600" b="1" dirty="0">
                    <a:solidFill>
                      <a:schemeClr val="bg1"/>
                    </a:solidFill>
                    <a:ea typeface="ＭＳ Ｐゴシック" panose="020B0600070205080204" pitchFamily="34" charset="-128"/>
                  </a:rPr>
                  <a:t>Quality</a:t>
                </a:r>
              </a:p>
              <a:p>
                <a:pPr algn="ctr"/>
                <a:r>
                  <a:rPr lang="en-GB" altLang="en-US" sz="1600" dirty="0">
                    <a:solidFill>
                      <a:schemeClr val="bg1"/>
                    </a:solidFill>
                    <a:ea typeface="ＭＳ Ｐゴシック" panose="020B0600070205080204" pitchFamily="34" charset="-128"/>
                  </a:rPr>
                  <a:t>P</a:t>
                </a:r>
                <a:r>
                  <a:rPr lang="en-US" altLang="en-US" sz="1600" dirty="0">
                    <a:solidFill>
                      <a:schemeClr val="bg1"/>
                    </a:solidFill>
                    <a:ea typeface="ＭＳ Ｐゴシック" panose="020B0600070205080204" pitchFamily="34" charset="-128"/>
                  </a:rPr>
                  <a:t>u</a:t>
                </a:r>
                <a:r>
                  <a:rPr lang="en-GB" altLang="en-US" sz="1600" dirty="0" err="1">
                    <a:solidFill>
                      <a:schemeClr val="bg1"/>
                    </a:solidFill>
                    <a:ea typeface="ＭＳ Ｐゴシック" panose="020B0600070205080204" pitchFamily="34" charset="-128"/>
                  </a:rPr>
                  <a:t>tting</a:t>
                </a:r>
                <a:r>
                  <a:rPr lang="en-GB" altLang="en-US" sz="1600">
                    <a:solidFill>
                      <a:schemeClr val="bg1"/>
                    </a:solidFill>
                    <a:ea typeface="ＭＳ Ｐゴシック" panose="020B0600070205080204" pitchFamily="34" charset="-128"/>
                  </a:rPr>
                  <a:t> quality at the heart of all we do</a:t>
                </a:r>
                <a:endParaRPr lang="en-US" altLang="en-US" sz="1600" dirty="0">
                  <a:solidFill>
                    <a:schemeClr val="bg1"/>
                  </a:solidFill>
                  <a:ea typeface="ＭＳ Ｐゴシック" panose="020B0600070205080204" pitchFamily="34" charset="-128"/>
                </a:endParaRPr>
              </a:p>
            </p:txBody>
          </p:sp>
        </p:grpSp>
        <p:sp>
          <p:nvSpPr>
            <p:cNvPr id="10256" name="AutoShape 16"/>
            <p:cNvSpPr>
              <a:spLocks noChangeArrowheads="1"/>
            </p:cNvSpPr>
            <p:nvPr/>
          </p:nvSpPr>
          <p:spPr bwMode="auto">
            <a:xfrm>
              <a:off x="2304" y="2256"/>
              <a:ext cx="1104" cy="1152"/>
            </a:xfrm>
            <a:prstGeom prst="can">
              <a:avLst>
                <a:gd name="adj" fmla="val 26087"/>
              </a:avLst>
            </a:prstGeom>
            <a:solidFill>
              <a:srgbClr val="633418"/>
            </a:solidFill>
            <a:ln w="9525">
              <a:solidFill>
                <a:schemeClr val="tx1"/>
              </a:solidFill>
              <a:round/>
              <a:headEnd/>
              <a:tailEnd/>
            </a:ln>
          </p:spPr>
          <p:txBody>
            <a:bodyPr wrap="none" anchor="ctr"/>
            <a:lstStyle/>
            <a:p>
              <a:endParaRPr lang="en-GB"/>
            </a:p>
          </p:txBody>
        </p:sp>
        <p:sp>
          <p:nvSpPr>
            <p:cNvPr id="10257" name="Text Box 17"/>
            <p:cNvSpPr txBox="1">
              <a:spLocks noChangeArrowheads="1"/>
            </p:cNvSpPr>
            <p:nvPr/>
          </p:nvSpPr>
          <p:spPr bwMode="auto">
            <a:xfrm>
              <a:off x="2324" y="2726"/>
              <a:ext cx="1056" cy="4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spcBef>
                  <a:spcPct val="50000"/>
                </a:spcBef>
              </a:pPr>
              <a:r>
                <a:rPr lang="en-US" altLang="en-US" sz="2000" b="1">
                  <a:solidFill>
                    <a:schemeClr val="bg1"/>
                  </a:solidFill>
                  <a:ea typeface="ＭＳ Ｐゴシック" panose="020B0600070205080204" pitchFamily="34" charset="-128"/>
                </a:rPr>
                <a:t>Drivers for Dignity</a:t>
              </a:r>
            </a:p>
          </p:txBody>
        </p:sp>
        <p:sp>
          <p:nvSpPr>
            <p:cNvPr id="10262" name="Line 22"/>
            <p:cNvSpPr>
              <a:spLocks noChangeShapeType="1"/>
            </p:cNvSpPr>
            <p:nvPr/>
          </p:nvSpPr>
          <p:spPr bwMode="auto">
            <a:xfrm>
              <a:off x="2640" y="1872"/>
              <a:ext cx="144" cy="67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63" name="Line 23"/>
            <p:cNvSpPr>
              <a:spLocks noChangeShapeType="1"/>
            </p:cNvSpPr>
            <p:nvPr/>
          </p:nvSpPr>
          <p:spPr bwMode="auto">
            <a:xfrm flipH="1">
              <a:off x="3024" y="1824"/>
              <a:ext cx="528" cy="72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65" name="Line 25"/>
            <p:cNvSpPr>
              <a:spLocks noChangeShapeType="1"/>
            </p:cNvSpPr>
            <p:nvPr/>
          </p:nvSpPr>
          <p:spPr bwMode="auto">
            <a:xfrm flipH="1">
              <a:off x="3319" y="1660"/>
              <a:ext cx="1536" cy="81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58" name="Line 18"/>
            <p:cNvSpPr>
              <a:spLocks noChangeShapeType="1"/>
            </p:cNvSpPr>
            <p:nvPr/>
          </p:nvSpPr>
          <p:spPr bwMode="auto">
            <a:xfrm>
              <a:off x="528" y="1392"/>
              <a:ext cx="1920" cy="110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nvGrpSpPr>
            <p:cNvPr id="10254" name="Group 14"/>
            <p:cNvGrpSpPr>
              <a:grpSpLocks/>
            </p:cNvGrpSpPr>
            <p:nvPr/>
          </p:nvGrpSpPr>
          <p:grpSpPr bwMode="auto">
            <a:xfrm>
              <a:off x="3504" y="192"/>
              <a:ext cx="1680" cy="1680"/>
              <a:chOff x="2386" y="103"/>
              <a:chExt cx="1680" cy="1680"/>
            </a:xfrm>
          </p:grpSpPr>
          <p:sp>
            <p:nvSpPr>
              <p:cNvPr id="10249" name="Oval 9"/>
              <p:cNvSpPr>
                <a:spLocks noChangeArrowheads="1"/>
              </p:cNvSpPr>
              <p:nvPr/>
            </p:nvSpPr>
            <p:spPr bwMode="auto">
              <a:xfrm>
                <a:off x="2386" y="103"/>
                <a:ext cx="1680" cy="1680"/>
              </a:xfrm>
              <a:prstGeom prst="ellipse">
                <a:avLst/>
              </a:prstGeom>
              <a:gradFill rotWithShape="0">
                <a:gsLst>
                  <a:gs pos="0">
                    <a:schemeClr val="folHlink"/>
                  </a:gs>
                  <a:gs pos="100000">
                    <a:schemeClr val="folHlink">
                      <a:gamma/>
                      <a:shade val="46275"/>
                      <a:invGamma/>
                    </a:schemeClr>
                  </a:gs>
                </a:gsLst>
                <a:path path="rect">
                  <a:fillToRect r="100000" b="100000"/>
                </a:path>
              </a:gradFill>
              <a:ln>
                <a:noFill/>
              </a:ln>
              <a:extLst>
                <a:ext uri="{91240B29-F687-4F45-9708-019B960494DF}">
                  <a14:hiddenLine xmlns:a14="http://schemas.microsoft.com/office/drawing/2010/main" w="9525">
                    <a:solidFill>
                      <a:schemeClr val="tx1"/>
                    </a:solidFill>
                    <a:round/>
                    <a:headEnd/>
                    <a:tailEnd/>
                  </a14:hiddenLine>
                </a:ext>
              </a:extLst>
            </p:spPr>
            <p:txBody>
              <a:bodyPr wrap="none" anchor="ctr"/>
              <a:lstStyle/>
              <a:p>
                <a:pPr algn="ctr"/>
                <a:endParaRPr lang="en-GB" altLang="en-US">
                  <a:solidFill>
                    <a:srgbClr val="00929E"/>
                  </a:solidFill>
                  <a:ea typeface="ＭＳ Ｐゴシック" panose="020B0600070205080204" pitchFamily="34" charset="-128"/>
                </a:endParaRPr>
              </a:p>
            </p:txBody>
          </p:sp>
          <p:sp>
            <p:nvSpPr>
              <p:cNvPr id="10250" name="Text Box 10"/>
              <p:cNvSpPr txBox="1">
                <a:spLocks noChangeArrowheads="1"/>
              </p:cNvSpPr>
              <p:nvPr/>
            </p:nvSpPr>
            <p:spPr bwMode="auto">
              <a:xfrm>
                <a:off x="2448" y="432"/>
                <a:ext cx="1536" cy="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r>
                  <a:rPr lang="en-US" altLang="en-US" sz="1600" b="1">
                    <a:solidFill>
                      <a:schemeClr val="bg1"/>
                    </a:solidFill>
                    <a:ea typeface="ＭＳ Ｐゴシック" panose="020B0600070205080204" pitchFamily="34" charset="-128"/>
                  </a:rPr>
                  <a:t>Privacy and dignity</a:t>
                </a:r>
                <a:endParaRPr lang="en-US" altLang="en-US" sz="1600">
                  <a:solidFill>
                    <a:schemeClr val="bg1"/>
                  </a:solidFill>
                  <a:ea typeface="ＭＳ Ｐゴシック" panose="020B0600070205080204" pitchFamily="34" charset="-128"/>
                </a:endParaRPr>
              </a:p>
              <a:p>
                <a:pPr algn="ctr"/>
                <a:r>
                  <a:rPr lang="en-US" altLang="en-US" sz="1600">
                    <a:solidFill>
                      <a:schemeClr val="bg1"/>
                    </a:solidFill>
                    <a:ea typeface="ＭＳ Ｐゴシック" panose="020B0600070205080204" pitchFamily="34" charset="-128"/>
                  </a:rPr>
                  <a:t>World class NHS must give a new priority to dignity and respect for patients alongside high quality medical care.’</a:t>
                </a:r>
              </a:p>
            </p:txBody>
          </p:sp>
        </p:grpSp>
        <p:grpSp>
          <p:nvGrpSpPr>
            <p:cNvPr id="10255" name="Group 15"/>
            <p:cNvGrpSpPr>
              <a:grpSpLocks/>
            </p:cNvGrpSpPr>
            <p:nvPr/>
          </p:nvGrpSpPr>
          <p:grpSpPr bwMode="auto">
            <a:xfrm>
              <a:off x="2448" y="864"/>
              <a:ext cx="1248" cy="1248"/>
              <a:chOff x="2818" y="1913"/>
              <a:chExt cx="1248" cy="1248"/>
            </a:xfrm>
          </p:grpSpPr>
          <p:sp>
            <p:nvSpPr>
              <p:cNvPr id="10247" name="Oval 7"/>
              <p:cNvSpPr>
                <a:spLocks noChangeArrowheads="1"/>
              </p:cNvSpPr>
              <p:nvPr/>
            </p:nvSpPr>
            <p:spPr bwMode="auto">
              <a:xfrm>
                <a:off x="2818" y="1913"/>
                <a:ext cx="1248" cy="1248"/>
              </a:xfrm>
              <a:prstGeom prst="ellipse">
                <a:avLst/>
              </a:prstGeom>
              <a:gradFill rotWithShape="0">
                <a:gsLst>
                  <a:gs pos="0">
                    <a:srgbClr val="008BBB"/>
                  </a:gs>
                  <a:gs pos="100000">
                    <a:srgbClr val="008BBB">
                      <a:gamma/>
                      <a:shade val="46275"/>
                      <a:invGamma/>
                    </a:srgbClr>
                  </a:gs>
                </a:gsLst>
                <a:path path="rect">
                  <a:fillToRect r="100000" b="100000"/>
                </a:path>
              </a:gradFill>
              <a:ln>
                <a:noFill/>
              </a:ln>
              <a:extLst>
                <a:ext uri="{91240B29-F687-4F45-9708-019B960494DF}">
                  <a14:hiddenLine xmlns:a14="http://schemas.microsoft.com/office/drawing/2010/main" w="9525">
                    <a:solidFill>
                      <a:schemeClr val="tx1"/>
                    </a:solidFill>
                    <a:round/>
                    <a:headEnd/>
                    <a:tailEnd/>
                  </a14:hiddenLine>
                </a:ext>
              </a:extLst>
            </p:spPr>
            <p:txBody>
              <a:bodyPr wrap="none" anchor="ctr"/>
              <a:lstStyle/>
              <a:p>
                <a:pPr algn="ctr"/>
                <a:endParaRPr lang="en-GB" altLang="en-US">
                  <a:solidFill>
                    <a:srgbClr val="00929E"/>
                  </a:solidFill>
                  <a:ea typeface="ＭＳ Ｐゴシック" panose="020B0600070205080204" pitchFamily="34" charset="-128"/>
                </a:endParaRPr>
              </a:p>
            </p:txBody>
          </p:sp>
          <p:sp>
            <p:nvSpPr>
              <p:cNvPr id="10248" name="Text Box 8"/>
              <p:cNvSpPr txBox="1">
                <a:spLocks noChangeArrowheads="1"/>
              </p:cNvSpPr>
              <p:nvPr/>
            </p:nvSpPr>
            <p:spPr bwMode="auto">
              <a:xfrm>
                <a:off x="2928" y="2064"/>
                <a:ext cx="1056" cy="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r>
                  <a:rPr lang="en-US" altLang="en-US" sz="1600" b="1">
                    <a:solidFill>
                      <a:schemeClr val="bg1"/>
                    </a:solidFill>
                    <a:ea typeface="ＭＳ Ｐゴシック" panose="020B0600070205080204" pitchFamily="34" charset="-128"/>
                  </a:rPr>
                  <a:t>Engagement -Capturing the voice of older adults</a:t>
                </a:r>
                <a:endParaRPr lang="en-US" altLang="en-US" sz="1600">
                  <a:solidFill>
                    <a:schemeClr val="bg1"/>
                  </a:solidFill>
                  <a:ea typeface="ＭＳ Ｐゴシック" panose="020B0600070205080204" pitchFamily="34" charset="-128"/>
                </a:endParaRPr>
              </a:p>
              <a:p>
                <a:pPr algn="ctr"/>
                <a:r>
                  <a:rPr lang="en-US" altLang="en-US" sz="1600">
                    <a:solidFill>
                      <a:schemeClr val="bg1"/>
                    </a:solidFill>
                    <a:ea typeface="ＭＳ Ｐゴシック" panose="020B0600070205080204" pitchFamily="34" charset="-128"/>
                  </a:rPr>
                  <a:t>User reported experience </a:t>
                </a:r>
              </a:p>
            </p:txBody>
          </p:sp>
        </p:grpSp>
      </p:grpSp>
      <p:sp>
        <p:nvSpPr>
          <p:cNvPr id="10267" name="Text Box 27"/>
          <p:cNvSpPr txBox="1">
            <a:spLocks noChangeArrowheads="1"/>
          </p:cNvSpPr>
          <p:nvPr/>
        </p:nvSpPr>
        <p:spPr bwMode="auto">
          <a:xfrm>
            <a:off x="838200" y="5562600"/>
            <a:ext cx="7543800" cy="427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spcBef>
                <a:spcPct val="50000"/>
              </a:spcBef>
            </a:pPr>
            <a:r>
              <a:rPr lang="en-US" altLang="en-US" sz="2200">
                <a:solidFill>
                  <a:srgbClr val="005495"/>
                </a:solidFill>
                <a:ea typeface="ＭＳ Ｐゴシック" panose="020B0600070205080204" pitchFamily="34" charset="-128"/>
              </a:rPr>
              <a:t>Dignity is integral to all that we do not an optional extra.</a:t>
            </a:r>
          </a:p>
        </p:txBody>
      </p:sp>
    </p:spTree>
    <p:extLst>
      <p:ext uri="{BB962C8B-B14F-4D97-AF65-F5344CB8AC3E}">
        <p14:creationId xmlns:p14="http://schemas.microsoft.com/office/powerpoint/2010/main" val="359650470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0" fill="hold" nodeType="afterEffect">
                                  <p:stCondLst>
                                    <p:cond delay="0"/>
                                  </p:stCondLst>
                                  <p:childTnLst>
                                    <p:set>
                                      <p:cBhvr>
                                        <p:cTn id="6" dur="1" fill="hold">
                                          <p:stCondLst>
                                            <p:cond delay="0"/>
                                          </p:stCondLst>
                                        </p:cTn>
                                        <p:tgtEl>
                                          <p:spTgt spid="10266"/>
                                        </p:tgtEl>
                                        <p:attrNameLst>
                                          <p:attrName>style.visibility</p:attrName>
                                        </p:attrNameLst>
                                      </p:cBhvr>
                                      <p:to>
                                        <p:strVal val="visible"/>
                                      </p:to>
                                    </p:set>
                                    <p:anim calcmode="lin" valueType="num">
                                      <p:cBhvr>
                                        <p:cTn id="7" dur="3000" fill="hold"/>
                                        <p:tgtEl>
                                          <p:spTgt spid="10266"/>
                                        </p:tgtEl>
                                        <p:attrNameLst>
                                          <p:attrName>ppt_w</p:attrName>
                                        </p:attrNameLst>
                                      </p:cBhvr>
                                      <p:tavLst>
                                        <p:tav tm="0">
                                          <p:val>
                                            <p:fltVal val="0"/>
                                          </p:val>
                                        </p:tav>
                                        <p:tav tm="100000">
                                          <p:val>
                                            <p:strVal val="#ppt_w"/>
                                          </p:val>
                                        </p:tav>
                                      </p:tavLst>
                                    </p:anim>
                                    <p:anim calcmode="lin" valueType="num">
                                      <p:cBhvr>
                                        <p:cTn id="8" dur="3000" fill="hold"/>
                                        <p:tgtEl>
                                          <p:spTgt spid="10266"/>
                                        </p:tgtEl>
                                        <p:attrNameLst>
                                          <p:attrName>ppt_h</p:attrName>
                                        </p:attrNameLst>
                                      </p:cBhvr>
                                      <p:tavLst>
                                        <p:tav tm="0">
                                          <p:val>
                                            <p:fltVal val="0"/>
                                          </p:val>
                                        </p:tav>
                                        <p:tav tm="100000">
                                          <p:val>
                                            <p:strVal val="#ppt_h"/>
                                          </p:val>
                                        </p:tav>
                                      </p:tavLst>
                                    </p:anim>
                                    <p:animEffect transition="in" filter="fade">
                                      <p:cBhvr>
                                        <p:cTn id="9" dur="3000"/>
                                        <p:tgtEl>
                                          <p:spTgt spid="10266"/>
                                        </p:tgtEl>
                                      </p:cBhvr>
                                    </p:animEffect>
                                  </p:childTnLst>
                                </p:cTn>
                              </p:par>
                            </p:childTnLst>
                          </p:cTn>
                        </p:par>
                        <p:par>
                          <p:cTn id="10" fill="hold" nodeType="afterGroup">
                            <p:stCondLst>
                              <p:cond delay="3000"/>
                            </p:stCondLst>
                            <p:childTnLst>
                              <p:par>
                                <p:cTn id="11" presetID="55" presetClass="entr" presetSubtype="0" fill="hold" grpId="0" nodeType="afterEffect">
                                  <p:stCondLst>
                                    <p:cond delay="1000"/>
                                  </p:stCondLst>
                                  <p:childTnLst>
                                    <p:set>
                                      <p:cBhvr>
                                        <p:cTn id="12" dur="1" fill="hold">
                                          <p:stCondLst>
                                            <p:cond delay="0"/>
                                          </p:stCondLst>
                                        </p:cTn>
                                        <p:tgtEl>
                                          <p:spTgt spid="10267"/>
                                        </p:tgtEl>
                                        <p:attrNameLst>
                                          <p:attrName>style.visibility</p:attrName>
                                        </p:attrNameLst>
                                      </p:cBhvr>
                                      <p:to>
                                        <p:strVal val="visible"/>
                                      </p:to>
                                    </p:set>
                                    <p:anim calcmode="lin" valueType="num">
                                      <p:cBhvr>
                                        <p:cTn id="13" dur="1000" fill="hold"/>
                                        <p:tgtEl>
                                          <p:spTgt spid="10267"/>
                                        </p:tgtEl>
                                        <p:attrNameLst>
                                          <p:attrName>ppt_w</p:attrName>
                                        </p:attrNameLst>
                                      </p:cBhvr>
                                      <p:tavLst>
                                        <p:tav tm="0">
                                          <p:val>
                                            <p:strVal val="#ppt_w*0.70"/>
                                          </p:val>
                                        </p:tav>
                                        <p:tav tm="100000">
                                          <p:val>
                                            <p:strVal val="#ppt_w"/>
                                          </p:val>
                                        </p:tav>
                                      </p:tavLst>
                                    </p:anim>
                                    <p:anim calcmode="lin" valueType="num">
                                      <p:cBhvr>
                                        <p:cTn id="14" dur="1000" fill="hold"/>
                                        <p:tgtEl>
                                          <p:spTgt spid="10267"/>
                                        </p:tgtEl>
                                        <p:attrNameLst>
                                          <p:attrName>ppt_h</p:attrName>
                                        </p:attrNameLst>
                                      </p:cBhvr>
                                      <p:tavLst>
                                        <p:tav tm="0">
                                          <p:val>
                                            <p:strVal val="#ppt_h"/>
                                          </p:val>
                                        </p:tav>
                                        <p:tav tm="100000">
                                          <p:val>
                                            <p:strVal val="#ppt_h"/>
                                          </p:val>
                                        </p:tav>
                                      </p:tavLst>
                                    </p:anim>
                                    <p:animEffect transition="in" filter="fade">
                                      <p:cBhvr>
                                        <p:cTn id="15" dur="1000"/>
                                        <p:tgtEl>
                                          <p:spTgt spid="10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6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656184"/>
          </a:xfrm>
        </p:spPr>
        <p:txBody>
          <a:bodyPr>
            <a:normAutofit fontScale="90000"/>
          </a:bodyPr>
          <a:lstStyle/>
          <a:p>
            <a:r>
              <a:rPr lang="en-US" altLang="en-US" sz="3100" dirty="0">
                <a:solidFill>
                  <a:srgbClr val="00929E"/>
                </a:solidFill>
                <a:ea typeface="ＭＳ Ｐゴシック" panose="020B0600070205080204" pitchFamily="34" charset="-128"/>
              </a:rPr>
              <a:t>High quality services that respect people’s dignity should:-</a:t>
            </a:r>
            <a:r>
              <a:rPr lang="en-US" altLang="en-US" dirty="0">
                <a:solidFill>
                  <a:srgbClr val="00929E"/>
                </a:solidFill>
                <a:ea typeface="ＭＳ Ｐゴシック" panose="020B0600070205080204" pitchFamily="34" charset="-128"/>
              </a:rPr>
              <a:t/>
            </a:r>
            <a:br>
              <a:rPr lang="en-US" altLang="en-US" dirty="0">
                <a:solidFill>
                  <a:srgbClr val="00929E"/>
                </a:solidFill>
                <a:ea typeface="ＭＳ Ｐゴシック" panose="020B0600070205080204" pitchFamily="34" charset="-128"/>
              </a:rPr>
            </a:br>
            <a:endParaRPr lang="en-GB" dirty="0"/>
          </a:p>
        </p:txBody>
      </p:sp>
      <p:sp>
        <p:nvSpPr>
          <p:cNvPr id="3" name="Content Placeholder 2"/>
          <p:cNvSpPr>
            <a:spLocks noGrp="1"/>
          </p:cNvSpPr>
          <p:nvPr>
            <p:ph idx="1"/>
          </p:nvPr>
        </p:nvSpPr>
        <p:spPr/>
        <p:txBody>
          <a:bodyPr>
            <a:normAutofit fontScale="85000" lnSpcReduction="10000"/>
          </a:bodyPr>
          <a:lstStyle/>
          <a:p>
            <a:pPr>
              <a:lnSpc>
                <a:spcPct val="110000"/>
              </a:lnSpc>
              <a:buClr>
                <a:schemeClr val="hlink"/>
              </a:buClr>
            </a:pPr>
            <a:r>
              <a:rPr lang="en-US" altLang="en-US" dirty="0">
                <a:solidFill>
                  <a:srgbClr val="005495"/>
                </a:solidFill>
              </a:rPr>
              <a:t>Have a zero tolerance to all forms of abuse. </a:t>
            </a:r>
          </a:p>
          <a:p>
            <a:pPr>
              <a:lnSpc>
                <a:spcPct val="110000"/>
              </a:lnSpc>
              <a:buClr>
                <a:schemeClr val="hlink"/>
              </a:buClr>
            </a:pPr>
            <a:r>
              <a:rPr lang="en-US" altLang="en-US" dirty="0">
                <a:solidFill>
                  <a:srgbClr val="005495"/>
                </a:solidFill>
              </a:rPr>
              <a:t>Support people with the same respect you would want for yourself or a member of your family. </a:t>
            </a:r>
          </a:p>
          <a:p>
            <a:pPr>
              <a:lnSpc>
                <a:spcPct val="110000"/>
              </a:lnSpc>
              <a:buClr>
                <a:schemeClr val="hlink"/>
              </a:buClr>
            </a:pPr>
            <a:r>
              <a:rPr lang="en-US" altLang="en-US" dirty="0">
                <a:solidFill>
                  <a:srgbClr val="005495"/>
                </a:solidFill>
              </a:rPr>
              <a:t>Treat each person as an individual by offering a </a:t>
            </a:r>
            <a:r>
              <a:rPr lang="en-US" altLang="en-US" dirty="0" err="1">
                <a:solidFill>
                  <a:srgbClr val="005495"/>
                </a:solidFill>
              </a:rPr>
              <a:t>personalised</a:t>
            </a:r>
            <a:r>
              <a:rPr lang="en-US" altLang="en-US" dirty="0">
                <a:solidFill>
                  <a:srgbClr val="005495"/>
                </a:solidFill>
              </a:rPr>
              <a:t> service. </a:t>
            </a:r>
          </a:p>
          <a:p>
            <a:pPr>
              <a:lnSpc>
                <a:spcPct val="110000"/>
              </a:lnSpc>
              <a:buClr>
                <a:schemeClr val="hlink"/>
              </a:buClr>
            </a:pPr>
            <a:r>
              <a:rPr lang="en-US" altLang="en-US" dirty="0">
                <a:solidFill>
                  <a:srgbClr val="005495"/>
                </a:solidFill>
              </a:rPr>
              <a:t>Enable people to maintain the maximum possible level of independence, choice &amp; control. </a:t>
            </a:r>
          </a:p>
          <a:p>
            <a:endParaRPr lang="en-GB" dirty="0"/>
          </a:p>
        </p:txBody>
      </p:sp>
    </p:spTree>
    <p:extLst>
      <p:ext uri="{BB962C8B-B14F-4D97-AF65-F5344CB8AC3E}">
        <p14:creationId xmlns:p14="http://schemas.microsoft.com/office/powerpoint/2010/main" val="1428286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pPr>
              <a:lnSpc>
                <a:spcPct val="110000"/>
              </a:lnSpc>
              <a:buClr>
                <a:schemeClr val="hlink"/>
              </a:buClr>
            </a:pPr>
            <a:r>
              <a:rPr lang="en-US" altLang="en-US" dirty="0">
                <a:solidFill>
                  <a:srgbClr val="005495"/>
                </a:solidFill>
              </a:rPr>
              <a:t>Listen &amp; support people to express their needs and wants. </a:t>
            </a:r>
          </a:p>
          <a:p>
            <a:pPr>
              <a:lnSpc>
                <a:spcPct val="110000"/>
              </a:lnSpc>
              <a:buClr>
                <a:schemeClr val="hlink"/>
              </a:buClr>
            </a:pPr>
            <a:r>
              <a:rPr lang="en-US" altLang="en-US" dirty="0">
                <a:solidFill>
                  <a:srgbClr val="005495"/>
                </a:solidFill>
              </a:rPr>
              <a:t>Respect people’s right to privacy. </a:t>
            </a:r>
          </a:p>
          <a:p>
            <a:pPr>
              <a:lnSpc>
                <a:spcPct val="110000"/>
              </a:lnSpc>
              <a:buClr>
                <a:schemeClr val="hlink"/>
              </a:buClr>
            </a:pPr>
            <a:r>
              <a:rPr lang="en-US" altLang="en-US" dirty="0">
                <a:solidFill>
                  <a:srgbClr val="005495"/>
                </a:solidFill>
              </a:rPr>
              <a:t>Ensure people feel able to complain without retribution. </a:t>
            </a:r>
          </a:p>
          <a:p>
            <a:pPr>
              <a:lnSpc>
                <a:spcPct val="110000"/>
              </a:lnSpc>
              <a:buClr>
                <a:schemeClr val="hlink"/>
              </a:buClr>
            </a:pPr>
            <a:r>
              <a:rPr lang="en-US" altLang="en-US" dirty="0">
                <a:solidFill>
                  <a:srgbClr val="005495"/>
                </a:solidFill>
              </a:rPr>
              <a:t>Engage with family members &amp; </a:t>
            </a:r>
            <a:r>
              <a:rPr lang="en-US" altLang="en-US" dirty="0" err="1">
                <a:solidFill>
                  <a:srgbClr val="005495"/>
                </a:solidFill>
              </a:rPr>
              <a:t>carers</a:t>
            </a:r>
            <a:r>
              <a:rPr lang="en-US" altLang="en-US" dirty="0">
                <a:solidFill>
                  <a:srgbClr val="005495"/>
                </a:solidFill>
              </a:rPr>
              <a:t> as partners. </a:t>
            </a:r>
          </a:p>
          <a:p>
            <a:pPr>
              <a:lnSpc>
                <a:spcPct val="110000"/>
              </a:lnSpc>
              <a:buClr>
                <a:schemeClr val="hlink"/>
              </a:buClr>
            </a:pPr>
            <a:r>
              <a:rPr lang="en-US" altLang="en-US" dirty="0">
                <a:solidFill>
                  <a:srgbClr val="005495"/>
                </a:solidFill>
              </a:rPr>
              <a:t> Assist people to maintain confidence &amp; self esteem. </a:t>
            </a:r>
          </a:p>
          <a:p>
            <a:pPr>
              <a:lnSpc>
                <a:spcPct val="110000"/>
              </a:lnSpc>
              <a:buClr>
                <a:schemeClr val="hlink"/>
              </a:buClr>
            </a:pPr>
            <a:r>
              <a:rPr lang="en-US" altLang="en-US" dirty="0">
                <a:solidFill>
                  <a:srgbClr val="005495"/>
                </a:solidFill>
              </a:rPr>
              <a:t>Act to alleviate people’s loneliness &amp; isolation. </a:t>
            </a:r>
          </a:p>
          <a:p>
            <a:endParaRPr lang="en-GB" dirty="0"/>
          </a:p>
        </p:txBody>
      </p:sp>
    </p:spTree>
    <p:extLst>
      <p:ext uri="{BB962C8B-B14F-4D97-AF65-F5344CB8AC3E}">
        <p14:creationId xmlns:p14="http://schemas.microsoft.com/office/powerpoint/2010/main" val="2079059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How can we define dignity …..</a:t>
            </a:r>
          </a:p>
          <a:p>
            <a:endParaRPr lang="en-GB" dirty="0"/>
          </a:p>
          <a:p>
            <a:r>
              <a:rPr lang="en-GB" dirty="0" smtClean="0"/>
              <a:t>Think of how we could explain it to a new carer , a lay person an alien !</a:t>
            </a:r>
            <a:endParaRPr lang="en-GB" dirty="0"/>
          </a:p>
        </p:txBody>
      </p:sp>
    </p:spTree>
    <p:extLst>
      <p:ext uri="{BB962C8B-B14F-4D97-AF65-F5344CB8AC3E}">
        <p14:creationId xmlns:p14="http://schemas.microsoft.com/office/powerpoint/2010/main" val="1804885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Dignity </a:t>
            </a:r>
            <a:endParaRPr lang="en-GB" dirty="0"/>
          </a:p>
        </p:txBody>
      </p:sp>
      <p:sp>
        <p:nvSpPr>
          <p:cNvPr id="3" name="Content Placeholder 2"/>
          <p:cNvSpPr>
            <a:spLocks noGrp="1"/>
          </p:cNvSpPr>
          <p:nvPr>
            <p:ph idx="1"/>
          </p:nvPr>
        </p:nvSpPr>
        <p:spPr/>
        <p:txBody>
          <a:bodyPr>
            <a:normAutofit fontScale="92500" lnSpcReduction="10000"/>
          </a:bodyPr>
          <a:lstStyle/>
          <a:p>
            <a:pPr algn="ctr">
              <a:lnSpc>
                <a:spcPct val="110000"/>
              </a:lnSpc>
            </a:pPr>
            <a:r>
              <a:rPr lang="en-US" altLang="en-US" i="1" dirty="0">
                <a:solidFill>
                  <a:srgbClr val="005495"/>
                </a:solidFill>
                <a:ea typeface="ＭＳ Ｐゴシック" panose="020B0600070205080204" pitchFamily="34" charset="-128"/>
              </a:rPr>
              <a:t>I think of myself, wanting care, preferably in my own home. A </a:t>
            </a:r>
            <a:r>
              <a:rPr lang="en-US" altLang="en-US" i="1" dirty="0" err="1">
                <a:solidFill>
                  <a:srgbClr val="005495"/>
                </a:solidFill>
                <a:ea typeface="ＭＳ Ｐゴシック" panose="020B0600070205080204" pitchFamily="34" charset="-128"/>
              </a:rPr>
              <a:t>carer</a:t>
            </a:r>
            <a:r>
              <a:rPr lang="en-US" altLang="en-US" i="1" dirty="0">
                <a:solidFill>
                  <a:srgbClr val="005495"/>
                </a:solidFill>
                <a:ea typeface="ＭＳ Ｐゴシック" panose="020B0600070205080204" pitchFamily="34" charset="-128"/>
              </a:rPr>
              <a:t> who listens and does not try to persuade me to do things I do not want to do. </a:t>
            </a:r>
          </a:p>
          <a:p>
            <a:pPr algn="ctr">
              <a:lnSpc>
                <a:spcPct val="110000"/>
              </a:lnSpc>
            </a:pPr>
            <a:r>
              <a:rPr lang="en-US" altLang="en-US" i="1" dirty="0">
                <a:solidFill>
                  <a:srgbClr val="005495"/>
                </a:solidFill>
                <a:ea typeface="ＭＳ Ｐゴシック" panose="020B0600070205080204" pitchFamily="34" charset="-128"/>
              </a:rPr>
              <a:t>I prefer a </a:t>
            </a:r>
            <a:r>
              <a:rPr lang="en-US" altLang="en-US" i="1" dirty="0" err="1">
                <a:solidFill>
                  <a:srgbClr val="005495"/>
                </a:solidFill>
                <a:ea typeface="ＭＳ Ｐゴシック" panose="020B0600070205080204" pitchFamily="34" charset="-128"/>
              </a:rPr>
              <a:t>carer</a:t>
            </a:r>
            <a:r>
              <a:rPr lang="en-US" altLang="en-US" i="1" dirty="0">
                <a:solidFill>
                  <a:srgbClr val="005495"/>
                </a:solidFill>
                <a:ea typeface="ＭＳ Ｐゴシック" panose="020B0600070205080204" pitchFamily="34" charset="-128"/>
              </a:rPr>
              <a:t> who has had some training and respects my home and my independence </a:t>
            </a:r>
          </a:p>
          <a:p>
            <a:pPr algn="ctr">
              <a:lnSpc>
                <a:spcPct val="110000"/>
              </a:lnSpc>
            </a:pPr>
            <a:r>
              <a:rPr lang="en-US" altLang="en-US" i="1" dirty="0">
                <a:solidFill>
                  <a:srgbClr val="005495"/>
                </a:solidFill>
                <a:ea typeface="ＭＳ Ｐゴシック" panose="020B0600070205080204" pitchFamily="34" charset="-128"/>
              </a:rPr>
              <a:t>and has a sense of </a:t>
            </a:r>
            <a:r>
              <a:rPr lang="en-US" altLang="en-US" i="1" dirty="0" err="1">
                <a:solidFill>
                  <a:srgbClr val="005495"/>
                </a:solidFill>
                <a:ea typeface="ＭＳ Ｐゴシック" panose="020B0600070205080204" pitchFamily="34" charset="-128"/>
              </a:rPr>
              <a:t>humour</a:t>
            </a:r>
            <a:r>
              <a:rPr lang="en-US" altLang="en-US" i="1" dirty="0">
                <a:solidFill>
                  <a:srgbClr val="005495"/>
                </a:solidFill>
                <a:ea typeface="ＭＳ Ｐゴシック" panose="020B0600070205080204" pitchFamily="34" charset="-128"/>
              </a:rPr>
              <a:t>…</a:t>
            </a:r>
            <a:endParaRPr lang="en-US" altLang="en-US" sz="2400" dirty="0">
              <a:solidFill>
                <a:srgbClr val="005495"/>
              </a:solidFill>
              <a:latin typeface="Verdana" panose="020B0604030504040204" pitchFamily="34" charset="0"/>
              <a:ea typeface="ＭＳ Ｐゴシック" panose="020B0600070205080204" pitchFamily="34" charset="-128"/>
            </a:endParaRPr>
          </a:p>
          <a:p>
            <a:pPr algn="ctr"/>
            <a:r>
              <a:rPr lang="en-US" altLang="en-US" sz="2400" b="1" dirty="0">
                <a:solidFill>
                  <a:srgbClr val="005495"/>
                </a:solidFill>
                <a:ea typeface="ＭＳ Ｐゴシック" panose="020B0600070205080204" pitchFamily="34" charset="-128"/>
              </a:rPr>
              <a:t/>
            </a:r>
            <a:br>
              <a:rPr lang="en-US" altLang="en-US" sz="2400" b="1" dirty="0">
                <a:solidFill>
                  <a:srgbClr val="005495"/>
                </a:solidFill>
                <a:ea typeface="ＭＳ Ｐゴシック" panose="020B0600070205080204" pitchFamily="34" charset="-128"/>
              </a:rPr>
            </a:br>
            <a:r>
              <a:rPr lang="en-US" altLang="en-US" sz="2400" b="1" dirty="0">
                <a:solidFill>
                  <a:srgbClr val="00929E"/>
                </a:solidFill>
                <a:ea typeface="ＭＳ Ｐゴシック" panose="020B0600070205080204" pitchFamily="34" charset="-128"/>
              </a:rPr>
              <a:t>Female aged 65-74 at Age Concern </a:t>
            </a:r>
            <a:r>
              <a:rPr lang="en-US" altLang="en-US" sz="2400" b="1" dirty="0" smtClean="0">
                <a:solidFill>
                  <a:srgbClr val="00929E"/>
                </a:solidFill>
                <a:ea typeface="ＭＳ Ｐゴシック" panose="020B0600070205080204" pitchFamily="34" charset="-128"/>
              </a:rPr>
              <a:t>Cheshire AGM </a:t>
            </a:r>
            <a:endParaRPr lang="en-GB" dirty="0"/>
          </a:p>
        </p:txBody>
      </p:sp>
    </p:spTree>
    <p:extLst>
      <p:ext uri="{BB962C8B-B14F-4D97-AF65-F5344CB8AC3E}">
        <p14:creationId xmlns:p14="http://schemas.microsoft.com/office/powerpoint/2010/main" val="1085587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lgn="ctr">
              <a:lnSpc>
                <a:spcPct val="120000"/>
              </a:lnSpc>
              <a:buNone/>
            </a:pPr>
            <a:r>
              <a:rPr lang="en-US" altLang="en-US" i="1" dirty="0">
                <a:solidFill>
                  <a:srgbClr val="005495"/>
                </a:solidFill>
                <a:ea typeface="ＭＳ Ｐゴシック" panose="020B0600070205080204" pitchFamily="34" charset="-128"/>
              </a:rPr>
              <a:t>Care, gentleness and respect on the part of </a:t>
            </a:r>
            <a:r>
              <a:rPr lang="en-US" altLang="en-US" i="1" dirty="0" err="1">
                <a:solidFill>
                  <a:srgbClr val="005495"/>
                </a:solidFill>
                <a:ea typeface="ＭＳ Ｐゴシック" panose="020B0600070205080204" pitchFamily="34" charset="-128"/>
              </a:rPr>
              <a:t>carers</a:t>
            </a:r>
            <a:r>
              <a:rPr lang="en-US" altLang="en-US" i="1" dirty="0">
                <a:solidFill>
                  <a:srgbClr val="005495"/>
                </a:solidFill>
                <a:ea typeface="ＭＳ Ｐゴシック" panose="020B0600070205080204" pitchFamily="34" charset="-128"/>
              </a:rPr>
              <a:t> when handling / touching the body. </a:t>
            </a:r>
          </a:p>
          <a:p>
            <a:pPr marL="0" indent="0" algn="ctr">
              <a:lnSpc>
                <a:spcPct val="120000"/>
              </a:lnSpc>
              <a:buNone/>
            </a:pPr>
            <a:r>
              <a:rPr lang="en-US" altLang="en-US" i="1" dirty="0">
                <a:solidFill>
                  <a:srgbClr val="005495"/>
                </a:solidFill>
                <a:ea typeface="ＭＳ Ｐゴシック" panose="020B0600070205080204" pitchFamily="34" charset="-128"/>
              </a:rPr>
              <a:t>Real effort to communicate - time listening and talking.</a:t>
            </a:r>
            <a:endParaRPr lang="en-US" altLang="en-US" sz="2400" dirty="0">
              <a:solidFill>
                <a:srgbClr val="005495"/>
              </a:solidFill>
              <a:latin typeface="Verdana" panose="020B0604030504040204" pitchFamily="34" charset="0"/>
              <a:ea typeface="ＭＳ Ｐゴシック" panose="020B0600070205080204" pitchFamily="34" charset="-128"/>
            </a:endParaRPr>
          </a:p>
          <a:p>
            <a:pPr algn="ctr"/>
            <a:r>
              <a:rPr lang="en-US" altLang="en-US" sz="2400" b="1" dirty="0">
                <a:solidFill>
                  <a:srgbClr val="005495"/>
                </a:solidFill>
                <a:ea typeface="ＭＳ Ｐゴシック" panose="020B0600070205080204" pitchFamily="34" charset="-128"/>
              </a:rPr>
              <a:t/>
            </a:r>
            <a:br>
              <a:rPr lang="en-US" altLang="en-US" sz="2400" b="1" dirty="0">
                <a:solidFill>
                  <a:srgbClr val="005495"/>
                </a:solidFill>
                <a:ea typeface="ＭＳ Ｐゴシック" panose="020B0600070205080204" pitchFamily="34" charset="-128"/>
              </a:rPr>
            </a:br>
            <a:r>
              <a:rPr lang="en-US" altLang="en-US" sz="2400" b="1" dirty="0">
                <a:solidFill>
                  <a:srgbClr val="00929E"/>
                </a:solidFill>
                <a:ea typeface="ＭＳ Ｐゴシック" panose="020B0600070205080204" pitchFamily="34" charset="-128"/>
              </a:rPr>
              <a:t>Female patient aged 65 Mid Cheshire</a:t>
            </a:r>
          </a:p>
          <a:p>
            <a:endParaRPr lang="en-GB" dirty="0"/>
          </a:p>
        </p:txBody>
      </p:sp>
    </p:spTree>
    <p:extLst>
      <p:ext uri="{BB962C8B-B14F-4D97-AF65-F5344CB8AC3E}">
        <p14:creationId xmlns:p14="http://schemas.microsoft.com/office/powerpoint/2010/main" val="2459371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marL="0" indent="0">
              <a:lnSpc>
                <a:spcPct val="120000"/>
              </a:lnSpc>
              <a:buNone/>
            </a:pPr>
            <a:r>
              <a:rPr lang="en-US" altLang="en-US" i="1" dirty="0">
                <a:solidFill>
                  <a:srgbClr val="005495"/>
                </a:solidFill>
                <a:ea typeface="ＭＳ Ｐゴシック" panose="020B0600070205080204" pitchFamily="34" charset="-128"/>
              </a:rPr>
              <a:t>It was too noisy and confusing on the bay </a:t>
            </a:r>
          </a:p>
          <a:p>
            <a:pPr marL="0" indent="0">
              <a:lnSpc>
                <a:spcPct val="120000"/>
              </a:lnSpc>
              <a:buNone/>
            </a:pPr>
            <a:r>
              <a:rPr lang="en-US" altLang="en-US" i="1" dirty="0">
                <a:solidFill>
                  <a:srgbClr val="005495"/>
                </a:solidFill>
                <a:ea typeface="ＭＳ Ｐゴシック" panose="020B0600070205080204" pitchFamily="34" charset="-128"/>
              </a:rPr>
              <a:t>but she is isolated in the side room. </a:t>
            </a:r>
          </a:p>
          <a:p>
            <a:pPr marL="0" indent="0">
              <a:lnSpc>
                <a:spcPct val="120000"/>
              </a:lnSpc>
              <a:buNone/>
            </a:pPr>
            <a:r>
              <a:rPr lang="en-US" altLang="en-US" i="1" dirty="0">
                <a:solidFill>
                  <a:srgbClr val="005495"/>
                </a:solidFill>
                <a:ea typeface="ＭＳ Ｐゴシック" panose="020B0600070205080204" pitchFamily="34" charset="-128"/>
              </a:rPr>
              <a:t>She is at risk of infection and has already had one. She is very frail and weak but I don’t like </a:t>
            </a:r>
            <a:r>
              <a:rPr lang="en-US" altLang="en-US" i="1" dirty="0" smtClean="0">
                <a:solidFill>
                  <a:srgbClr val="005495"/>
                </a:solidFill>
                <a:ea typeface="ＭＳ Ｐゴシック" panose="020B0600070205080204" pitchFamily="34" charset="-128"/>
              </a:rPr>
              <a:t>the </a:t>
            </a:r>
            <a:r>
              <a:rPr lang="en-US" altLang="en-US" i="1" dirty="0">
                <a:solidFill>
                  <a:srgbClr val="005495"/>
                </a:solidFill>
                <a:ea typeface="ＭＳ Ｐゴシック" panose="020B0600070205080204" pitchFamily="34" charset="-128"/>
              </a:rPr>
              <a:t>thought of her calling out, nurse, nurse </a:t>
            </a:r>
            <a:r>
              <a:rPr lang="en-US" altLang="en-US" i="1" dirty="0" smtClean="0">
                <a:solidFill>
                  <a:srgbClr val="005495"/>
                </a:solidFill>
                <a:ea typeface="ＭＳ Ｐゴシック" panose="020B0600070205080204" pitchFamily="34" charset="-128"/>
              </a:rPr>
              <a:t>when </a:t>
            </a:r>
            <a:r>
              <a:rPr lang="en-US" altLang="en-US" i="1" dirty="0">
                <a:solidFill>
                  <a:srgbClr val="005495"/>
                </a:solidFill>
                <a:ea typeface="ＭＳ Ｐゴシック" panose="020B0600070205080204" pitchFamily="34" charset="-128"/>
              </a:rPr>
              <a:t>I am not here to help.</a:t>
            </a:r>
            <a:endParaRPr lang="en-US" altLang="en-US" sz="2400" dirty="0">
              <a:solidFill>
                <a:srgbClr val="005495"/>
              </a:solidFill>
              <a:latin typeface="Verdana" panose="020B0604030504040204" pitchFamily="34" charset="0"/>
              <a:ea typeface="ＭＳ Ｐゴシック" panose="020B0600070205080204" pitchFamily="34" charset="-128"/>
            </a:endParaRPr>
          </a:p>
          <a:p>
            <a:pPr marL="0" indent="0" algn="ctr">
              <a:buNone/>
            </a:pPr>
            <a:r>
              <a:rPr lang="en-US" altLang="en-US" sz="2400" b="1" dirty="0">
                <a:solidFill>
                  <a:srgbClr val="005495"/>
                </a:solidFill>
                <a:ea typeface="ＭＳ Ｐゴシック" panose="020B0600070205080204" pitchFamily="34" charset="-128"/>
              </a:rPr>
              <a:t/>
            </a:r>
            <a:br>
              <a:rPr lang="en-US" altLang="en-US" sz="2400" b="1" dirty="0">
                <a:solidFill>
                  <a:srgbClr val="005495"/>
                </a:solidFill>
                <a:ea typeface="ＭＳ Ｐゴシック" panose="020B0600070205080204" pitchFamily="34" charset="-128"/>
              </a:rPr>
            </a:br>
            <a:r>
              <a:rPr lang="en-US" altLang="en-US" sz="2400" b="1" dirty="0">
                <a:solidFill>
                  <a:srgbClr val="00929E"/>
                </a:solidFill>
                <a:ea typeface="ＭＳ Ｐゴシック" panose="020B0600070205080204" pitchFamily="34" charset="-128"/>
              </a:rPr>
              <a:t>Relative talking about the care of her 98 year old Mother, East Cheshire</a:t>
            </a:r>
            <a:endParaRPr lang="en-US" altLang="en-US" sz="2400" b="1" dirty="0">
              <a:solidFill>
                <a:srgbClr val="005495"/>
              </a:solidFill>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758550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lnSpc>
                <a:spcPct val="130000"/>
              </a:lnSpc>
              <a:buNone/>
            </a:pPr>
            <a:r>
              <a:rPr lang="en-US" altLang="en-US" i="1" dirty="0">
                <a:solidFill>
                  <a:srgbClr val="005495"/>
                </a:solidFill>
                <a:ea typeface="ＭＳ Ｐゴシック" panose="020B0600070205080204" pitchFamily="34" charset="-128"/>
              </a:rPr>
              <a:t>Not pigeon-holing people, </a:t>
            </a:r>
            <a:r>
              <a:rPr lang="en-US" altLang="en-US" i="1" dirty="0" smtClean="0">
                <a:solidFill>
                  <a:srgbClr val="005495"/>
                </a:solidFill>
                <a:ea typeface="ＭＳ Ｐゴシック" panose="020B0600070205080204" pitchFamily="34" charset="-128"/>
              </a:rPr>
              <a:t>not </a:t>
            </a:r>
            <a:r>
              <a:rPr lang="en-US" altLang="en-US" i="1" dirty="0">
                <a:solidFill>
                  <a:srgbClr val="005495"/>
                </a:solidFill>
                <a:ea typeface="ＭＳ Ｐゴシック" panose="020B0600070205080204" pitchFamily="34" charset="-128"/>
              </a:rPr>
              <a:t>treating them as all the same; </a:t>
            </a:r>
            <a:r>
              <a:rPr lang="en-US" altLang="en-US" i="1" dirty="0" smtClean="0">
                <a:solidFill>
                  <a:srgbClr val="005495"/>
                </a:solidFill>
                <a:ea typeface="ＭＳ Ｐゴシック" panose="020B0600070205080204" pitchFamily="34" charset="-128"/>
              </a:rPr>
              <a:t>asking </a:t>
            </a:r>
            <a:r>
              <a:rPr lang="en-US" altLang="en-US" i="1" dirty="0">
                <a:solidFill>
                  <a:srgbClr val="005495"/>
                </a:solidFill>
                <a:ea typeface="ＭＳ Ｐゴシック" panose="020B0600070205080204" pitchFamily="34" charset="-128"/>
              </a:rPr>
              <a:t>them what is important for them </a:t>
            </a:r>
            <a:r>
              <a:rPr lang="en-US" altLang="en-US" i="1" dirty="0" smtClean="0">
                <a:solidFill>
                  <a:srgbClr val="005495"/>
                </a:solidFill>
                <a:ea typeface="ＭＳ Ｐゴシック" panose="020B0600070205080204" pitchFamily="34" charset="-128"/>
              </a:rPr>
              <a:t>and </a:t>
            </a:r>
            <a:r>
              <a:rPr lang="en-US" altLang="en-US" i="1" dirty="0">
                <a:solidFill>
                  <a:srgbClr val="005495"/>
                </a:solidFill>
                <a:ea typeface="ＭＳ Ｐゴシック" panose="020B0600070205080204" pitchFamily="34" charset="-128"/>
              </a:rPr>
              <a:t>how they would like to be cared for.</a:t>
            </a:r>
            <a:endParaRPr lang="en-US" altLang="en-US" sz="2400" dirty="0">
              <a:solidFill>
                <a:srgbClr val="005495"/>
              </a:solidFill>
              <a:latin typeface="Verdana" panose="020B0604030504040204" pitchFamily="34" charset="0"/>
              <a:ea typeface="ＭＳ Ｐゴシック" panose="020B0600070205080204" pitchFamily="34" charset="-128"/>
            </a:endParaRPr>
          </a:p>
          <a:p>
            <a:pPr algn="ctr"/>
            <a:r>
              <a:rPr lang="en-US" altLang="en-US" sz="2400" b="1" dirty="0">
                <a:solidFill>
                  <a:srgbClr val="005495"/>
                </a:solidFill>
                <a:ea typeface="ＭＳ Ｐゴシック" panose="020B0600070205080204" pitchFamily="34" charset="-128"/>
              </a:rPr>
              <a:t/>
            </a:r>
            <a:br>
              <a:rPr lang="en-US" altLang="en-US" sz="2400" b="1" dirty="0">
                <a:solidFill>
                  <a:srgbClr val="005495"/>
                </a:solidFill>
                <a:ea typeface="ＭＳ Ｐゴシック" panose="020B0600070205080204" pitchFamily="34" charset="-128"/>
              </a:rPr>
            </a:br>
            <a:r>
              <a:rPr lang="en-US" altLang="en-US" sz="2400" b="1" dirty="0">
                <a:solidFill>
                  <a:srgbClr val="00929E"/>
                </a:solidFill>
                <a:ea typeface="ＭＳ Ｐゴシック" panose="020B0600070205080204" pitchFamily="34" charset="-128"/>
              </a:rPr>
              <a:t>Senior administrator- Acute setting</a:t>
            </a:r>
            <a:endParaRPr lang="en-US" altLang="en-US" sz="2400" b="1" dirty="0">
              <a:solidFill>
                <a:srgbClr val="005495"/>
              </a:solidFill>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032538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What are the barriers to providing and maintaining dignity ?</a:t>
            </a:r>
          </a:p>
          <a:p>
            <a:endParaRPr lang="en-GB" dirty="0"/>
          </a:p>
          <a:p>
            <a:r>
              <a:rPr lang="en-GB" dirty="0" smtClean="0"/>
              <a:t>Discuss …..</a:t>
            </a:r>
          </a:p>
          <a:p>
            <a:r>
              <a:rPr lang="en-GB" dirty="0" smtClean="0"/>
              <a:t>Can you give examples ?</a:t>
            </a:r>
            <a:endParaRPr lang="en-GB" dirty="0"/>
          </a:p>
        </p:txBody>
      </p:sp>
    </p:spTree>
    <p:extLst>
      <p:ext uri="{BB962C8B-B14F-4D97-AF65-F5344CB8AC3E}">
        <p14:creationId xmlns:p14="http://schemas.microsoft.com/office/powerpoint/2010/main" val="8702750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a:solidFill>
                  <a:srgbClr val="00929E"/>
                </a:solidFill>
                <a:latin typeface="Verdana" panose="020B0604030504040204" pitchFamily="34" charset="0"/>
                <a:ea typeface="ＭＳ Ｐゴシック" panose="020B0600070205080204" pitchFamily="34" charset="-128"/>
              </a:rPr>
              <a:t>Barriers to Dignity in Care</a:t>
            </a:r>
            <a:br>
              <a:rPr lang="en-US" altLang="en-US" b="1" dirty="0">
                <a:solidFill>
                  <a:srgbClr val="00929E"/>
                </a:solidFill>
                <a:latin typeface="Verdana" panose="020B0604030504040204" pitchFamily="34" charset="0"/>
                <a:ea typeface="ＭＳ Ｐゴシック" panose="020B0600070205080204" pitchFamily="34" charset="-128"/>
              </a:rPr>
            </a:br>
            <a:endParaRPr lang="en-GB" dirty="0"/>
          </a:p>
        </p:txBody>
      </p:sp>
      <p:sp>
        <p:nvSpPr>
          <p:cNvPr id="3" name="Content Placeholder 2"/>
          <p:cNvSpPr>
            <a:spLocks noGrp="1"/>
          </p:cNvSpPr>
          <p:nvPr>
            <p:ph idx="1"/>
          </p:nvPr>
        </p:nvSpPr>
        <p:spPr/>
        <p:txBody>
          <a:bodyPr>
            <a:normAutofit fontScale="85000" lnSpcReduction="20000"/>
          </a:bodyPr>
          <a:lstStyle/>
          <a:p>
            <a:pPr marL="0" indent="0">
              <a:lnSpc>
                <a:spcPct val="120000"/>
              </a:lnSpc>
              <a:buNone/>
            </a:pPr>
            <a:r>
              <a:rPr lang="en-US" altLang="en-US" i="1" dirty="0">
                <a:solidFill>
                  <a:srgbClr val="005495"/>
                </a:solidFill>
                <a:ea typeface="ＭＳ Ｐゴシック" panose="020B0600070205080204" pitchFamily="34" charset="-128"/>
              </a:rPr>
              <a:t>Time is a major problem. We have good education but we need smarter ways of learning. </a:t>
            </a:r>
          </a:p>
          <a:p>
            <a:pPr marL="0" indent="0">
              <a:lnSpc>
                <a:spcPct val="120000"/>
              </a:lnSpc>
              <a:buNone/>
            </a:pPr>
            <a:r>
              <a:rPr lang="en-US" altLang="en-US" i="1" dirty="0">
                <a:solidFill>
                  <a:srgbClr val="005495"/>
                </a:solidFill>
                <a:ea typeface="ＭＳ Ｐゴシック" panose="020B0600070205080204" pitchFamily="34" charset="-128"/>
              </a:rPr>
              <a:t>We are tied up in bureaucracy. We say, ‘ I haven’t done all my washes’. We have to start saying no matter, we can do them in the evening. </a:t>
            </a:r>
          </a:p>
          <a:p>
            <a:pPr marL="0" indent="0">
              <a:lnSpc>
                <a:spcPct val="120000"/>
              </a:lnSpc>
              <a:buNone/>
            </a:pPr>
            <a:r>
              <a:rPr lang="en-US" altLang="en-US" i="1" dirty="0">
                <a:solidFill>
                  <a:srgbClr val="005495"/>
                </a:solidFill>
                <a:ea typeface="ＭＳ Ｐゴシック" panose="020B0600070205080204" pitchFamily="34" charset="-128"/>
              </a:rPr>
              <a:t>We are also getting better at telling people when they have done something </a:t>
            </a:r>
            <a:r>
              <a:rPr lang="en-US" altLang="en-US" i="1" dirty="0" smtClean="0">
                <a:solidFill>
                  <a:srgbClr val="005495"/>
                </a:solidFill>
                <a:ea typeface="ＭＳ Ｐゴシック" panose="020B0600070205080204" pitchFamily="34" charset="-128"/>
              </a:rPr>
              <a:t>well</a:t>
            </a:r>
          </a:p>
          <a:p>
            <a:pPr algn="ctr">
              <a:lnSpc>
                <a:spcPct val="120000"/>
              </a:lnSpc>
            </a:pPr>
            <a:r>
              <a:rPr lang="en-US" altLang="en-US" b="1" dirty="0">
                <a:solidFill>
                  <a:srgbClr val="00929E"/>
                </a:solidFill>
                <a:ea typeface="ＭＳ Ｐゴシック" panose="020B0600070205080204" pitchFamily="34" charset="-128"/>
              </a:rPr>
              <a:t>Senior Nurse Educator-Acute setting</a:t>
            </a:r>
          </a:p>
          <a:p>
            <a:pPr algn="ctr">
              <a:lnSpc>
                <a:spcPct val="120000"/>
              </a:lnSpc>
            </a:pPr>
            <a:endParaRPr lang="en-GB" dirty="0"/>
          </a:p>
        </p:txBody>
      </p:sp>
    </p:spTree>
    <p:extLst>
      <p:ext uri="{BB962C8B-B14F-4D97-AF65-F5344CB8AC3E}">
        <p14:creationId xmlns:p14="http://schemas.microsoft.com/office/powerpoint/2010/main" val="3685881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gn="ctr">
              <a:lnSpc>
                <a:spcPct val="120000"/>
              </a:lnSpc>
            </a:pPr>
            <a:r>
              <a:rPr lang="en-US" altLang="en-US" i="1" dirty="0">
                <a:solidFill>
                  <a:srgbClr val="005495"/>
                </a:solidFill>
                <a:ea typeface="ＭＳ Ｐゴシック" panose="020B0600070205080204" pitchFamily="34" charset="-128"/>
              </a:rPr>
              <a:t>There is a constant staff shortage. We often stay over and take our hours back another time. </a:t>
            </a:r>
          </a:p>
          <a:p>
            <a:pPr algn="ctr">
              <a:lnSpc>
                <a:spcPct val="120000"/>
              </a:lnSpc>
            </a:pPr>
            <a:r>
              <a:rPr lang="en-US" altLang="en-US" i="1" dirty="0">
                <a:solidFill>
                  <a:srgbClr val="005495"/>
                </a:solidFill>
                <a:ea typeface="ＭＳ Ｐゴシック" panose="020B0600070205080204" pitchFamily="34" charset="-128"/>
              </a:rPr>
              <a:t>Team spirit is unbelievable and it can get very stressful because we do a lot of bed baths.</a:t>
            </a:r>
            <a:endParaRPr lang="en-US" altLang="en-US" sz="2400" dirty="0">
              <a:solidFill>
                <a:srgbClr val="005495"/>
              </a:solidFill>
              <a:latin typeface="Verdana" panose="020B0604030504040204" pitchFamily="34" charset="0"/>
              <a:ea typeface="ＭＳ Ｐゴシック" panose="020B0600070205080204" pitchFamily="34" charset="-128"/>
            </a:endParaRPr>
          </a:p>
          <a:p>
            <a:pPr algn="ctr">
              <a:lnSpc>
                <a:spcPct val="130000"/>
              </a:lnSpc>
            </a:pPr>
            <a:r>
              <a:rPr lang="en-US" altLang="en-US" sz="2400" b="1" dirty="0">
                <a:solidFill>
                  <a:srgbClr val="005495"/>
                </a:solidFill>
                <a:ea typeface="ＭＳ Ｐゴシック" panose="020B0600070205080204" pitchFamily="34" charset="-128"/>
              </a:rPr>
              <a:t/>
            </a:r>
            <a:br>
              <a:rPr lang="en-US" altLang="en-US" sz="2400" b="1" dirty="0">
                <a:solidFill>
                  <a:srgbClr val="005495"/>
                </a:solidFill>
                <a:ea typeface="ＭＳ Ｐゴシック" panose="020B0600070205080204" pitchFamily="34" charset="-128"/>
              </a:rPr>
            </a:br>
            <a:r>
              <a:rPr lang="en-US" altLang="en-US" sz="2400" b="1" dirty="0">
                <a:solidFill>
                  <a:srgbClr val="00929E"/>
                </a:solidFill>
                <a:ea typeface="ＭＳ Ｐゴシック" panose="020B0600070205080204" pitchFamily="34" charset="-128"/>
              </a:rPr>
              <a:t>Health care assistant, acute setting</a:t>
            </a:r>
          </a:p>
          <a:p>
            <a:endParaRPr lang="en-GB" dirty="0"/>
          </a:p>
        </p:txBody>
      </p:sp>
    </p:spTree>
    <p:extLst>
      <p:ext uri="{BB962C8B-B14F-4D97-AF65-F5344CB8AC3E}">
        <p14:creationId xmlns:p14="http://schemas.microsoft.com/office/powerpoint/2010/main" val="30044722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pPr algn="ctr">
              <a:lnSpc>
                <a:spcPct val="120000"/>
              </a:lnSpc>
            </a:pPr>
            <a:r>
              <a:rPr lang="en-US" altLang="en-US" i="1" dirty="0">
                <a:solidFill>
                  <a:srgbClr val="005495"/>
                </a:solidFill>
                <a:ea typeface="ＭＳ Ｐゴシック" panose="020B0600070205080204" pitchFamily="34" charset="-128"/>
              </a:rPr>
              <a:t>Targets force us into decisions which we wouldn’t want to make. It often comes down to targets </a:t>
            </a:r>
          </a:p>
          <a:p>
            <a:pPr algn="ctr">
              <a:lnSpc>
                <a:spcPct val="120000"/>
              </a:lnSpc>
            </a:pPr>
            <a:r>
              <a:rPr lang="en-US" altLang="en-US" i="1" dirty="0">
                <a:solidFill>
                  <a:srgbClr val="005495"/>
                </a:solidFill>
                <a:ea typeface="ＭＳ Ｐゴシック" panose="020B0600070205080204" pitchFamily="34" charset="-128"/>
              </a:rPr>
              <a:t>versus local situations - you’ve got to meet targets - </a:t>
            </a:r>
          </a:p>
          <a:p>
            <a:pPr algn="ctr">
              <a:lnSpc>
                <a:spcPct val="120000"/>
              </a:lnSpc>
            </a:pPr>
            <a:r>
              <a:rPr lang="en-US" altLang="en-US" i="1" dirty="0">
                <a:solidFill>
                  <a:srgbClr val="005495"/>
                </a:solidFill>
                <a:ea typeface="ＭＳ Ｐゴシック" panose="020B0600070205080204" pitchFamily="34" charset="-128"/>
              </a:rPr>
              <a:t>if you don’t have the vision you get your P45.</a:t>
            </a:r>
            <a:endParaRPr lang="en-US" altLang="en-US" sz="2400" dirty="0">
              <a:solidFill>
                <a:srgbClr val="005495"/>
              </a:solidFill>
              <a:latin typeface="Verdana" panose="020B0604030504040204" pitchFamily="34" charset="0"/>
              <a:ea typeface="ＭＳ Ｐゴシック" panose="020B0600070205080204" pitchFamily="34" charset="-128"/>
            </a:endParaRPr>
          </a:p>
          <a:p>
            <a:pPr algn="ctr"/>
            <a:r>
              <a:rPr lang="en-US" altLang="en-US" sz="2400" b="1" dirty="0">
                <a:solidFill>
                  <a:srgbClr val="005495"/>
                </a:solidFill>
                <a:ea typeface="ＭＳ Ｐゴシック" panose="020B0600070205080204" pitchFamily="34" charset="-128"/>
              </a:rPr>
              <a:t/>
            </a:r>
            <a:br>
              <a:rPr lang="en-US" altLang="en-US" sz="2400" b="1" dirty="0">
                <a:solidFill>
                  <a:srgbClr val="005495"/>
                </a:solidFill>
                <a:ea typeface="ＭＳ Ｐゴシック" panose="020B0600070205080204" pitchFamily="34" charset="-128"/>
              </a:rPr>
            </a:br>
            <a:r>
              <a:rPr lang="en-US" altLang="en-US" sz="2400" b="1" dirty="0">
                <a:solidFill>
                  <a:srgbClr val="00929E"/>
                </a:solidFill>
                <a:ea typeface="ＭＳ Ｐゴシック" panose="020B0600070205080204" pitchFamily="34" charset="-128"/>
              </a:rPr>
              <a:t>Senior Discharge Nurse-Acute setting</a:t>
            </a:r>
          </a:p>
          <a:p>
            <a:endParaRPr lang="en-GB" dirty="0"/>
          </a:p>
        </p:txBody>
      </p:sp>
    </p:spTree>
    <p:extLst>
      <p:ext uri="{BB962C8B-B14F-4D97-AF65-F5344CB8AC3E}">
        <p14:creationId xmlns:p14="http://schemas.microsoft.com/office/powerpoint/2010/main" val="24912895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0" indent="0" algn="ctr">
              <a:lnSpc>
                <a:spcPct val="120000"/>
              </a:lnSpc>
              <a:buNone/>
            </a:pPr>
            <a:r>
              <a:rPr lang="en-US" altLang="en-US" i="1" dirty="0">
                <a:solidFill>
                  <a:srgbClr val="005495"/>
                </a:solidFill>
                <a:ea typeface="ＭＳ Ｐゴシック" panose="020B0600070205080204" pitchFamily="34" charset="-128"/>
              </a:rPr>
              <a:t>Customer care is really important. </a:t>
            </a:r>
          </a:p>
          <a:p>
            <a:pPr marL="0" indent="0" algn="ctr">
              <a:lnSpc>
                <a:spcPct val="120000"/>
              </a:lnSpc>
              <a:buNone/>
            </a:pPr>
            <a:r>
              <a:rPr lang="en-US" altLang="en-US" i="1" dirty="0">
                <a:solidFill>
                  <a:srgbClr val="005495"/>
                </a:solidFill>
                <a:ea typeface="ＭＳ Ｐゴシック" panose="020B0600070205080204" pitchFamily="34" charset="-128"/>
              </a:rPr>
              <a:t>It’s no good having a sister at the desk writing notes who never looks up. </a:t>
            </a:r>
          </a:p>
          <a:p>
            <a:pPr marL="0" indent="0" algn="ctr">
              <a:lnSpc>
                <a:spcPct val="120000"/>
              </a:lnSpc>
              <a:buNone/>
            </a:pPr>
            <a:r>
              <a:rPr lang="en-US" altLang="en-US" i="1" dirty="0">
                <a:solidFill>
                  <a:srgbClr val="005495"/>
                </a:solidFill>
                <a:ea typeface="ＭＳ Ｐゴシック" panose="020B0600070205080204" pitchFamily="34" charset="-128"/>
              </a:rPr>
              <a:t>It’s a caring job you need the right attitude </a:t>
            </a:r>
          </a:p>
          <a:p>
            <a:pPr marL="0" indent="0" algn="ctr">
              <a:lnSpc>
                <a:spcPct val="120000"/>
              </a:lnSpc>
              <a:buNone/>
            </a:pPr>
            <a:r>
              <a:rPr lang="en-US" altLang="en-US" i="1" dirty="0">
                <a:solidFill>
                  <a:srgbClr val="005495"/>
                </a:solidFill>
                <a:ea typeface="ＭＳ Ｐゴシック" panose="020B0600070205080204" pitchFamily="34" charset="-128"/>
              </a:rPr>
              <a:t>and you need to be doing it by choice.</a:t>
            </a:r>
            <a:endParaRPr lang="en-US" altLang="en-US" sz="2400" dirty="0">
              <a:solidFill>
                <a:srgbClr val="005495"/>
              </a:solidFill>
              <a:latin typeface="Verdana" panose="020B0604030504040204" pitchFamily="34" charset="0"/>
              <a:ea typeface="ＭＳ Ｐゴシック" panose="020B0600070205080204" pitchFamily="34" charset="-128"/>
            </a:endParaRPr>
          </a:p>
          <a:p>
            <a:pPr algn="ctr"/>
            <a:r>
              <a:rPr lang="en-US" altLang="en-US" sz="2400" b="1" dirty="0">
                <a:solidFill>
                  <a:srgbClr val="005495"/>
                </a:solidFill>
                <a:ea typeface="ＭＳ Ｐゴシック" panose="020B0600070205080204" pitchFamily="34" charset="-128"/>
              </a:rPr>
              <a:t/>
            </a:r>
            <a:br>
              <a:rPr lang="en-US" altLang="en-US" sz="2400" b="1" dirty="0">
                <a:solidFill>
                  <a:srgbClr val="005495"/>
                </a:solidFill>
                <a:ea typeface="ＭＳ Ｐゴシック" panose="020B0600070205080204" pitchFamily="34" charset="-128"/>
              </a:rPr>
            </a:br>
            <a:r>
              <a:rPr lang="en-US" altLang="en-US" sz="2400" b="1" dirty="0">
                <a:solidFill>
                  <a:srgbClr val="00929E"/>
                </a:solidFill>
                <a:ea typeface="ＭＳ Ｐゴシック" panose="020B0600070205080204" pitchFamily="34" charset="-128"/>
              </a:rPr>
              <a:t>Senior Nurse-Community setting</a:t>
            </a:r>
          </a:p>
          <a:p>
            <a:endParaRPr lang="en-GB" dirty="0"/>
          </a:p>
        </p:txBody>
      </p:sp>
    </p:spTree>
    <p:extLst>
      <p:ext uri="{BB962C8B-B14F-4D97-AF65-F5344CB8AC3E}">
        <p14:creationId xmlns:p14="http://schemas.microsoft.com/office/powerpoint/2010/main" val="20765817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sz="3100" b="1" dirty="0">
                <a:solidFill>
                  <a:srgbClr val="00929E"/>
                </a:solidFill>
                <a:latin typeface="Verdana" panose="020B0604030504040204" pitchFamily="34" charset="0"/>
                <a:ea typeface="ＭＳ Ｐゴシック" panose="020B0600070205080204" pitchFamily="34" charset="-128"/>
              </a:rPr>
              <a:t>Factors which promote dignity in care</a:t>
            </a:r>
            <a:r>
              <a:rPr lang="en-US" altLang="en-US" b="1" dirty="0">
                <a:solidFill>
                  <a:srgbClr val="00929E"/>
                </a:solidFill>
                <a:latin typeface="Verdana" panose="020B0604030504040204" pitchFamily="34" charset="0"/>
                <a:ea typeface="ＭＳ Ｐゴシック" panose="020B0600070205080204" pitchFamily="34" charset="-128"/>
              </a:rPr>
              <a:t/>
            </a:r>
            <a:br>
              <a:rPr lang="en-US" altLang="en-US" b="1" dirty="0">
                <a:solidFill>
                  <a:srgbClr val="00929E"/>
                </a:solidFill>
                <a:latin typeface="Verdana" panose="020B0604030504040204" pitchFamily="34" charset="0"/>
                <a:ea typeface="ＭＳ Ｐゴシック" panose="020B0600070205080204" pitchFamily="34" charset="-128"/>
              </a:rPr>
            </a:br>
            <a:endParaRPr lang="en-GB" dirty="0"/>
          </a:p>
        </p:txBody>
      </p:sp>
      <p:sp>
        <p:nvSpPr>
          <p:cNvPr id="3" name="Content Placeholder 2"/>
          <p:cNvSpPr>
            <a:spLocks noGrp="1"/>
          </p:cNvSpPr>
          <p:nvPr>
            <p:ph idx="1"/>
          </p:nvPr>
        </p:nvSpPr>
        <p:spPr/>
        <p:txBody>
          <a:bodyPr>
            <a:normAutofit fontScale="70000" lnSpcReduction="20000"/>
          </a:bodyPr>
          <a:lstStyle/>
          <a:p>
            <a:pPr algn="ctr">
              <a:lnSpc>
                <a:spcPct val="120000"/>
              </a:lnSpc>
              <a:spcAft>
                <a:spcPct val="20000"/>
              </a:spcAft>
            </a:pPr>
            <a:r>
              <a:rPr lang="en-US" altLang="en-US" sz="4000" b="1" dirty="0">
                <a:solidFill>
                  <a:srgbClr val="00929E"/>
                </a:solidFill>
                <a:ea typeface="ＭＳ Ｐゴシック" panose="020B0600070205080204" pitchFamily="34" charset="-128"/>
              </a:rPr>
              <a:t>TRAINING</a:t>
            </a:r>
            <a:endParaRPr lang="en-US" altLang="en-US" dirty="0">
              <a:solidFill>
                <a:srgbClr val="005495"/>
              </a:solidFill>
              <a:latin typeface="Verdana" panose="020B0604030504040204" pitchFamily="34" charset="0"/>
              <a:ea typeface="ＭＳ Ｐゴシック" panose="020B0600070205080204" pitchFamily="34" charset="-128"/>
            </a:endParaRPr>
          </a:p>
          <a:p>
            <a:pPr marL="0" indent="0" algn="ctr">
              <a:lnSpc>
                <a:spcPct val="120000"/>
              </a:lnSpc>
              <a:buNone/>
            </a:pPr>
            <a:r>
              <a:rPr lang="en-US" altLang="en-US" i="1" dirty="0">
                <a:solidFill>
                  <a:srgbClr val="005495"/>
                </a:solidFill>
                <a:ea typeface="ＭＳ Ｐゴシック" panose="020B0600070205080204" pitchFamily="34" charset="-128"/>
              </a:rPr>
              <a:t>Bank staff are a hindrance to permanent staff as they are much slower. It’s hard to work as a team, they need to be C&amp;R trained, it is a scary environment if you are not trained. We can spot things, there are signs and we are de-escalation trained.  If staff are not permanent they may not know the triggers and this is very important. Permanent staff are very good and would not want to put you in a difficult position.</a:t>
            </a:r>
            <a:endParaRPr lang="en-US" altLang="en-US" sz="2400" dirty="0">
              <a:solidFill>
                <a:srgbClr val="005495"/>
              </a:solidFill>
              <a:latin typeface="Verdana" panose="020B0604030504040204" pitchFamily="34" charset="0"/>
              <a:ea typeface="ＭＳ Ｐゴシック" panose="020B0600070205080204" pitchFamily="34" charset="-128"/>
            </a:endParaRPr>
          </a:p>
          <a:p>
            <a:pPr algn="ctr"/>
            <a:r>
              <a:rPr lang="en-US" altLang="en-US" sz="2400" b="1" dirty="0">
                <a:solidFill>
                  <a:srgbClr val="005495"/>
                </a:solidFill>
                <a:ea typeface="ＭＳ Ｐゴシック" panose="020B0600070205080204" pitchFamily="34" charset="-128"/>
              </a:rPr>
              <a:t/>
            </a:r>
            <a:br>
              <a:rPr lang="en-US" altLang="en-US" sz="2400" b="1" dirty="0">
                <a:solidFill>
                  <a:srgbClr val="005495"/>
                </a:solidFill>
                <a:ea typeface="ＭＳ Ｐゴシック" panose="020B0600070205080204" pitchFamily="34" charset="-128"/>
              </a:rPr>
            </a:br>
            <a:r>
              <a:rPr lang="en-US" altLang="en-US" sz="2400" b="1" dirty="0">
                <a:solidFill>
                  <a:srgbClr val="00929E"/>
                </a:solidFill>
                <a:ea typeface="ＭＳ Ｐゴシック" panose="020B0600070205080204" pitchFamily="34" charset="-128"/>
              </a:rPr>
              <a:t>Senior Nurse Manager-Mental Health setting</a:t>
            </a:r>
          </a:p>
          <a:p>
            <a:pPr marL="0" indent="0">
              <a:buNone/>
            </a:pPr>
            <a:endParaRPr lang="en-GB" dirty="0"/>
          </a:p>
        </p:txBody>
      </p:sp>
    </p:spTree>
    <p:extLst>
      <p:ext uri="{BB962C8B-B14F-4D97-AF65-F5344CB8AC3E}">
        <p14:creationId xmlns:p14="http://schemas.microsoft.com/office/powerpoint/2010/main" val="17594440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sz="3100" b="1" dirty="0">
                <a:solidFill>
                  <a:srgbClr val="00929E"/>
                </a:solidFill>
                <a:latin typeface="Verdana" panose="020B0604030504040204" pitchFamily="34" charset="0"/>
                <a:ea typeface="ＭＳ Ｐゴシック" panose="020B0600070205080204" pitchFamily="34" charset="-128"/>
              </a:rPr>
              <a:t>Factors which promote dignity in care</a:t>
            </a:r>
            <a:r>
              <a:rPr lang="en-US" altLang="en-US" b="1" dirty="0">
                <a:solidFill>
                  <a:srgbClr val="00929E"/>
                </a:solidFill>
                <a:latin typeface="Verdana" panose="020B0604030504040204" pitchFamily="34" charset="0"/>
                <a:ea typeface="ＭＳ Ｐゴシック" panose="020B0600070205080204" pitchFamily="34" charset="-128"/>
              </a:rPr>
              <a:t/>
            </a:r>
            <a:br>
              <a:rPr lang="en-US" altLang="en-US" b="1" dirty="0">
                <a:solidFill>
                  <a:srgbClr val="00929E"/>
                </a:solidFill>
                <a:latin typeface="Verdana" panose="020B0604030504040204" pitchFamily="34" charset="0"/>
                <a:ea typeface="ＭＳ Ｐゴシック" panose="020B0600070205080204" pitchFamily="34" charset="-128"/>
              </a:rPr>
            </a:br>
            <a:endParaRPr lang="en-GB" dirty="0"/>
          </a:p>
        </p:txBody>
      </p:sp>
      <p:sp>
        <p:nvSpPr>
          <p:cNvPr id="3" name="Content Placeholder 2"/>
          <p:cNvSpPr>
            <a:spLocks noGrp="1"/>
          </p:cNvSpPr>
          <p:nvPr>
            <p:ph idx="1"/>
          </p:nvPr>
        </p:nvSpPr>
        <p:spPr/>
        <p:txBody>
          <a:bodyPr/>
          <a:lstStyle/>
          <a:p>
            <a:pPr marL="0" indent="0" algn="ctr">
              <a:lnSpc>
                <a:spcPct val="120000"/>
              </a:lnSpc>
              <a:buNone/>
            </a:pPr>
            <a:r>
              <a:rPr lang="en-US" altLang="en-US" i="1" dirty="0">
                <a:solidFill>
                  <a:srgbClr val="005495"/>
                </a:solidFill>
                <a:ea typeface="ＭＳ Ｐゴシック" panose="020B0600070205080204" pitchFamily="34" charset="-128"/>
              </a:rPr>
              <a:t>The age and facilities (good or not) of a hospital can be over-ridden by kind, friendly, professional staff.</a:t>
            </a:r>
            <a:endParaRPr lang="en-US" altLang="en-US" sz="2400" dirty="0">
              <a:solidFill>
                <a:srgbClr val="005495"/>
              </a:solidFill>
              <a:latin typeface="Verdana" panose="020B0604030504040204" pitchFamily="34" charset="0"/>
              <a:ea typeface="ＭＳ Ｐゴシック" panose="020B0600070205080204" pitchFamily="34" charset="-128"/>
            </a:endParaRPr>
          </a:p>
          <a:p>
            <a:pPr algn="ctr"/>
            <a:r>
              <a:rPr lang="en-US" altLang="en-US" sz="2400" b="1" dirty="0">
                <a:solidFill>
                  <a:srgbClr val="005495"/>
                </a:solidFill>
                <a:ea typeface="ＭＳ Ｐゴシック" panose="020B0600070205080204" pitchFamily="34" charset="-128"/>
              </a:rPr>
              <a:t/>
            </a:r>
            <a:br>
              <a:rPr lang="en-US" altLang="en-US" sz="2400" b="1" dirty="0">
                <a:solidFill>
                  <a:srgbClr val="005495"/>
                </a:solidFill>
                <a:ea typeface="ＭＳ Ｐゴシック" panose="020B0600070205080204" pitchFamily="34" charset="-128"/>
              </a:rPr>
            </a:br>
            <a:r>
              <a:rPr lang="en-US" altLang="en-US" sz="2400" b="1" dirty="0">
                <a:solidFill>
                  <a:srgbClr val="00929E"/>
                </a:solidFill>
                <a:ea typeface="ＭＳ Ｐゴシック" panose="020B0600070205080204" pitchFamily="34" charset="-128"/>
              </a:rPr>
              <a:t>Female patient 71. Mid Cheshire</a:t>
            </a:r>
          </a:p>
          <a:p>
            <a:endParaRPr lang="en-GB" dirty="0"/>
          </a:p>
        </p:txBody>
      </p:sp>
    </p:spTree>
    <p:extLst>
      <p:ext uri="{BB962C8B-B14F-4D97-AF65-F5344CB8AC3E}">
        <p14:creationId xmlns:p14="http://schemas.microsoft.com/office/powerpoint/2010/main" val="23416404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gn="ctr">
              <a:lnSpc>
                <a:spcPct val="120000"/>
              </a:lnSpc>
            </a:pPr>
            <a:r>
              <a:rPr lang="en-US" altLang="en-US" i="1" dirty="0">
                <a:solidFill>
                  <a:srgbClr val="005495"/>
                </a:solidFill>
                <a:ea typeface="ＭＳ Ｐゴシック" panose="020B0600070205080204" pitchFamily="34" charset="-128"/>
              </a:rPr>
              <a:t>When staff get moved around you can end up with people who don’t really want to work with older people. If that is the case that member of staff shouldn’t be forced to come.</a:t>
            </a:r>
            <a:r>
              <a:rPr lang="en-US" altLang="en-US" sz="2000" i="1" dirty="0">
                <a:solidFill>
                  <a:srgbClr val="000000"/>
                </a:solidFill>
                <a:ea typeface="ＭＳ Ｐゴシック" panose="020B0600070205080204" pitchFamily="34" charset="-128"/>
              </a:rPr>
              <a:t> </a:t>
            </a:r>
            <a:endParaRPr lang="en-US" altLang="en-US" sz="2400" dirty="0">
              <a:solidFill>
                <a:srgbClr val="005495"/>
              </a:solidFill>
              <a:latin typeface="Verdana" panose="020B0604030504040204" pitchFamily="34" charset="0"/>
              <a:ea typeface="ＭＳ Ｐゴシック" panose="020B0600070205080204" pitchFamily="34" charset="-128"/>
            </a:endParaRPr>
          </a:p>
          <a:p>
            <a:pPr algn="ctr"/>
            <a:r>
              <a:rPr lang="en-US" altLang="en-US" sz="2400" b="1" dirty="0">
                <a:solidFill>
                  <a:srgbClr val="005495"/>
                </a:solidFill>
                <a:ea typeface="ＭＳ Ｐゴシック" panose="020B0600070205080204" pitchFamily="34" charset="-128"/>
              </a:rPr>
              <a:t/>
            </a:r>
            <a:br>
              <a:rPr lang="en-US" altLang="en-US" sz="2400" b="1" dirty="0">
                <a:solidFill>
                  <a:srgbClr val="005495"/>
                </a:solidFill>
                <a:ea typeface="ＭＳ Ｐゴシック" panose="020B0600070205080204" pitchFamily="34" charset="-128"/>
              </a:rPr>
            </a:br>
            <a:r>
              <a:rPr lang="en-US" altLang="en-US" sz="2400" b="1" dirty="0">
                <a:solidFill>
                  <a:srgbClr val="00929E"/>
                </a:solidFill>
                <a:ea typeface="ＭＳ Ｐゴシック" panose="020B0600070205080204" pitchFamily="34" charset="-128"/>
              </a:rPr>
              <a:t>Ward sister, Mid Cheshire, Mental Health</a:t>
            </a:r>
          </a:p>
          <a:p>
            <a:endParaRPr lang="en-GB" dirty="0"/>
          </a:p>
        </p:txBody>
      </p:sp>
    </p:spTree>
    <p:extLst>
      <p:ext uri="{BB962C8B-B14F-4D97-AF65-F5344CB8AC3E}">
        <p14:creationId xmlns:p14="http://schemas.microsoft.com/office/powerpoint/2010/main" val="16008941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dirty="0">
                <a:solidFill>
                  <a:srgbClr val="00929E"/>
                </a:solidFill>
                <a:latin typeface="Verdana" panose="020B0604030504040204" pitchFamily="34" charset="0"/>
                <a:ea typeface="ＭＳ Ｐゴシック" panose="020B0600070205080204" pitchFamily="34" charset="-128"/>
              </a:rPr>
              <a:t>Measuring up to Dignity</a:t>
            </a:r>
            <a:endParaRPr lang="en-GB" dirty="0"/>
          </a:p>
        </p:txBody>
      </p:sp>
      <p:sp>
        <p:nvSpPr>
          <p:cNvPr id="3" name="Content Placeholder 2"/>
          <p:cNvSpPr>
            <a:spLocks noGrp="1"/>
          </p:cNvSpPr>
          <p:nvPr>
            <p:ph idx="1"/>
          </p:nvPr>
        </p:nvSpPr>
        <p:spPr/>
        <p:txBody>
          <a:bodyPr/>
          <a:lstStyle/>
          <a:p>
            <a:r>
              <a:rPr lang="en-GB" dirty="0" smtClean="0"/>
              <a:t>Shared training/best practice </a:t>
            </a:r>
          </a:p>
          <a:p>
            <a:r>
              <a:rPr lang="en-GB" dirty="0" smtClean="0"/>
              <a:t>A willingness to report abuse</a:t>
            </a:r>
          </a:p>
          <a:p>
            <a:r>
              <a:rPr lang="en-GB" dirty="0" smtClean="0"/>
              <a:t>A commitment to individualised care </a:t>
            </a:r>
          </a:p>
          <a:p>
            <a:r>
              <a:rPr lang="en-GB" dirty="0" smtClean="0"/>
              <a:t>Clearer priorities disseminated throughout the organisation </a:t>
            </a:r>
          </a:p>
          <a:p>
            <a:r>
              <a:rPr lang="en-GB" dirty="0" smtClean="0"/>
              <a:t>Emphasis on quality </a:t>
            </a:r>
            <a:endParaRPr lang="en-GB" dirty="0"/>
          </a:p>
        </p:txBody>
      </p:sp>
    </p:spTree>
    <p:extLst>
      <p:ext uri="{BB962C8B-B14F-4D97-AF65-F5344CB8AC3E}">
        <p14:creationId xmlns:p14="http://schemas.microsoft.com/office/powerpoint/2010/main" val="40776839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a:solidFill>
                  <a:srgbClr val="00929E"/>
                </a:solidFill>
                <a:latin typeface="Verdana" panose="020B0604030504040204" pitchFamily="34" charset="0"/>
                <a:ea typeface="ＭＳ Ｐゴシック" panose="020B0600070205080204" pitchFamily="34" charset="-128"/>
              </a:rPr>
              <a:t/>
            </a:r>
            <a:br>
              <a:rPr lang="en-US" altLang="en-US" b="1" dirty="0">
                <a:solidFill>
                  <a:srgbClr val="00929E"/>
                </a:solidFill>
                <a:latin typeface="Verdana" panose="020B0604030504040204" pitchFamily="34" charset="0"/>
                <a:ea typeface="ＭＳ Ｐゴシック" panose="020B0600070205080204" pitchFamily="34" charset="-128"/>
              </a:rPr>
            </a:b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Robust care management systems </a:t>
            </a:r>
          </a:p>
          <a:p>
            <a:r>
              <a:rPr lang="en-GB" dirty="0" smtClean="0"/>
              <a:t>Dignity in death </a:t>
            </a:r>
          </a:p>
          <a:p>
            <a:r>
              <a:rPr lang="en-GB" dirty="0" smtClean="0"/>
              <a:t>Discharge policies /seamless services </a:t>
            </a:r>
          </a:p>
          <a:p>
            <a:r>
              <a:rPr lang="en-GB" dirty="0" smtClean="0"/>
              <a:t>Mechanisms for capturing the patient voice </a:t>
            </a:r>
          </a:p>
          <a:p>
            <a:r>
              <a:rPr lang="en-GB" dirty="0" smtClean="0"/>
              <a:t>Empowering older adults to raise their expectations </a:t>
            </a:r>
          </a:p>
          <a:p>
            <a:r>
              <a:rPr lang="en-GB" dirty="0" smtClean="0"/>
              <a:t>All staff training needs to be focused on the issues of the older person .</a:t>
            </a:r>
            <a:endParaRPr lang="en-GB" dirty="0"/>
          </a:p>
        </p:txBody>
      </p:sp>
    </p:spTree>
    <p:extLst>
      <p:ext uri="{BB962C8B-B14F-4D97-AF65-F5344CB8AC3E}">
        <p14:creationId xmlns:p14="http://schemas.microsoft.com/office/powerpoint/2010/main" val="34446363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a:bodyPr>
          <a:lstStyle/>
          <a:p>
            <a:r>
              <a:rPr lang="en-US" altLang="en-US" sz="2800" b="1" dirty="0">
                <a:solidFill>
                  <a:srgbClr val="00929E"/>
                </a:solidFill>
                <a:latin typeface="Verdana" panose="020B0604030504040204" pitchFamily="34" charset="0"/>
                <a:ea typeface="ＭＳ Ｐゴシック" panose="020B0600070205080204" pitchFamily="34" charset="-128"/>
              </a:rPr>
              <a:t>Recommendations for change</a:t>
            </a:r>
            <a:endParaRPr lang="en-GB" sz="2800" dirty="0"/>
          </a:p>
        </p:txBody>
      </p:sp>
      <p:sp>
        <p:nvSpPr>
          <p:cNvPr id="3" name="Content Placeholder 2"/>
          <p:cNvSpPr>
            <a:spLocks noGrp="1"/>
          </p:cNvSpPr>
          <p:nvPr>
            <p:ph sz="half" idx="1"/>
          </p:nvPr>
        </p:nvSpPr>
        <p:spPr>
          <a:xfrm>
            <a:off x="457200" y="1052736"/>
            <a:ext cx="4038600" cy="4536505"/>
          </a:xfrm>
        </p:spPr>
        <p:txBody>
          <a:bodyPr>
            <a:normAutofit fontScale="92500"/>
          </a:bodyPr>
          <a:lstStyle/>
          <a:p>
            <a:r>
              <a:rPr lang="en-US" altLang="en-US" b="1" dirty="0">
                <a:solidFill>
                  <a:srgbClr val="005495"/>
                </a:solidFill>
                <a:ea typeface="ＭＳ Ｐゴシック" panose="020B0600070205080204" pitchFamily="34" charset="-128"/>
              </a:rPr>
              <a:t>Information, help and </a:t>
            </a:r>
            <a:r>
              <a:rPr lang="en-US" altLang="en-US" b="1" dirty="0" smtClean="0">
                <a:solidFill>
                  <a:srgbClr val="005495"/>
                </a:solidFill>
                <a:ea typeface="ＭＳ Ｐゴシック" panose="020B0600070205080204" pitchFamily="34" charset="-128"/>
              </a:rPr>
              <a:t>advice</a:t>
            </a:r>
          </a:p>
          <a:p>
            <a:pPr>
              <a:buClr>
                <a:schemeClr val="accent2"/>
              </a:buClr>
            </a:pPr>
            <a:r>
              <a:rPr lang="en-US" altLang="en-US" dirty="0">
                <a:solidFill>
                  <a:srgbClr val="00929E"/>
                </a:solidFill>
              </a:rPr>
              <a:t>customer care</a:t>
            </a:r>
            <a:endParaRPr lang="en-US" altLang="en-US" dirty="0">
              <a:solidFill>
                <a:srgbClr val="00929E"/>
              </a:solidFill>
              <a:latin typeface="Verdana" panose="020B0604030504040204" pitchFamily="34" charset="0"/>
            </a:endParaRPr>
          </a:p>
          <a:p>
            <a:pPr>
              <a:buClr>
                <a:schemeClr val="accent2"/>
              </a:buClr>
            </a:pPr>
            <a:r>
              <a:rPr lang="en-US" altLang="en-US" dirty="0">
                <a:solidFill>
                  <a:srgbClr val="00929E"/>
                </a:solidFill>
              </a:rPr>
              <a:t>service development</a:t>
            </a:r>
            <a:endParaRPr lang="en-US" altLang="en-US" sz="2000" dirty="0">
              <a:solidFill>
                <a:srgbClr val="000000"/>
              </a:solidFill>
            </a:endParaRPr>
          </a:p>
          <a:p>
            <a:endParaRPr lang="en-US" altLang="en-US" b="1" dirty="0">
              <a:solidFill>
                <a:srgbClr val="005495"/>
              </a:solidFill>
              <a:ea typeface="ＭＳ Ｐゴシック" panose="020B0600070205080204" pitchFamily="34" charset="-128"/>
            </a:endParaRPr>
          </a:p>
          <a:p>
            <a:endParaRPr lang="en-GB" dirty="0"/>
          </a:p>
        </p:txBody>
      </p:sp>
      <p:sp>
        <p:nvSpPr>
          <p:cNvPr id="4" name="Content Placeholder 3"/>
          <p:cNvSpPr>
            <a:spLocks noGrp="1"/>
          </p:cNvSpPr>
          <p:nvPr>
            <p:ph sz="half" idx="2"/>
          </p:nvPr>
        </p:nvSpPr>
        <p:spPr>
          <a:xfrm>
            <a:off x="4648200" y="1052736"/>
            <a:ext cx="4038600" cy="4536505"/>
          </a:xfrm>
        </p:spPr>
        <p:txBody>
          <a:bodyPr>
            <a:normAutofit fontScale="92500"/>
          </a:bodyPr>
          <a:lstStyle/>
          <a:p>
            <a:pPr>
              <a:buClr>
                <a:schemeClr val="accent2"/>
              </a:buClr>
            </a:pPr>
            <a:r>
              <a:rPr lang="en-US" altLang="en-US" b="1" dirty="0">
                <a:solidFill>
                  <a:srgbClr val="005495"/>
                </a:solidFill>
              </a:rPr>
              <a:t>Respect for individuals</a:t>
            </a:r>
            <a:endParaRPr lang="en-US" altLang="en-US" dirty="0">
              <a:solidFill>
                <a:srgbClr val="00929E"/>
              </a:solidFill>
              <a:latin typeface="Verdana" panose="020B0604030504040204" pitchFamily="34" charset="0"/>
            </a:endParaRPr>
          </a:p>
          <a:p>
            <a:pPr>
              <a:buClr>
                <a:schemeClr val="accent2"/>
              </a:buClr>
            </a:pPr>
            <a:r>
              <a:rPr lang="en-US" altLang="en-US" dirty="0">
                <a:solidFill>
                  <a:srgbClr val="00929E"/>
                </a:solidFill>
              </a:rPr>
              <a:t>Focus on the person</a:t>
            </a:r>
            <a:endParaRPr lang="en-US" altLang="en-US" dirty="0">
              <a:solidFill>
                <a:srgbClr val="00929E"/>
              </a:solidFill>
              <a:latin typeface="Verdana" panose="020B0604030504040204" pitchFamily="34" charset="0"/>
            </a:endParaRPr>
          </a:p>
          <a:p>
            <a:pPr>
              <a:buClr>
                <a:schemeClr val="accent2"/>
              </a:buClr>
            </a:pPr>
            <a:r>
              <a:rPr lang="en-US" altLang="en-US" dirty="0">
                <a:solidFill>
                  <a:srgbClr val="00929E"/>
                </a:solidFill>
              </a:rPr>
              <a:t>Getting the basics right</a:t>
            </a:r>
            <a:endParaRPr lang="en-US" altLang="en-US" dirty="0">
              <a:solidFill>
                <a:srgbClr val="00929E"/>
              </a:solidFill>
              <a:latin typeface="Verdana" panose="020B0604030504040204" pitchFamily="34" charset="0"/>
            </a:endParaRPr>
          </a:p>
          <a:p>
            <a:pPr>
              <a:buClr>
                <a:schemeClr val="accent2"/>
              </a:buClr>
            </a:pPr>
            <a:r>
              <a:rPr lang="en-US" altLang="en-US" dirty="0">
                <a:solidFill>
                  <a:srgbClr val="00929E"/>
                </a:solidFill>
              </a:rPr>
              <a:t>the importance of training</a:t>
            </a:r>
            <a:endParaRPr lang="en-US" altLang="en-US" dirty="0">
              <a:solidFill>
                <a:srgbClr val="00929E"/>
              </a:solidFill>
              <a:latin typeface="Verdana" panose="020B0604030504040204" pitchFamily="34" charset="0"/>
            </a:endParaRPr>
          </a:p>
          <a:p>
            <a:pPr>
              <a:buClr>
                <a:schemeClr val="accent2"/>
              </a:buClr>
            </a:pPr>
            <a:r>
              <a:rPr lang="en-US" altLang="en-US" dirty="0">
                <a:solidFill>
                  <a:srgbClr val="00929E"/>
                </a:solidFill>
              </a:rPr>
              <a:t>Building confidence and self-esteem</a:t>
            </a:r>
            <a:endParaRPr lang="en-US" altLang="en-US" dirty="0">
              <a:solidFill>
                <a:srgbClr val="00929E"/>
              </a:solidFill>
              <a:latin typeface="Verdana" panose="020B0604030504040204" pitchFamily="34" charset="0"/>
            </a:endParaRPr>
          </a:p>
          <a:p>
            <a:pPr>
              <a:buClr>
                <a:schemeClr val="accent2"/>
              </a:buClr>
            </a:pPr>
            <a:r>
              <a:rPr lang="en-US" altLang="en-US" dirty="0">
                <a:solidFill>
                  <a:srgbClr val="00929E"/>
                </a:solidFill>
              </a:rPr>
              <a:t>Competing priorities</a:t>
            </a:r>
          </a:p>
          <a:p>
            <a:pPr>
              <a:buClr>
                <a:schemeClr val="accent2"/>
              </a:buClr>
            </a:pPr>
            <a:r>
              <a:rPr lang="en-US" altLang="en-US" dirty="0">
                <a:solidFill>
                  <a:srgbClr val="00929E"/>
                </a:solidFill>
              </a:rPr>
              <a:t>Being involved and having choices</a:t>
            </a:r>
          </a:p>
          <a:p>
            <a:endParaRPr lang="en-GB" dirty="0"/>
          </a:p>
        </p:txBody>
      </p:sp>
      <p:sp>
        <p:nvSpPr>
          <p:cNvPr id="8" name="Rectangle 7"/>
          <p:cNvSpPr>
            <a:spLocks noChangeArrowheads="1"/>
          </p:cNvSpPr>
          <p:nvPr/>
        </p:nvSpPr>
        <p:spPr bwMode="auto">
          <a:xfrm>
            <a:off x="381000" y="3200400"/>
            <a:ext cx="4191000" cy="1447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fontAlgn="base">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fontAlgn="base">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fontAlgn="base">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fontAlgn="base">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buClr>
                <a:schemeClr val="accent2"/>
              </a:buClr>
            </a:pPr>
            <a:r>
              <a:rPr lang="en-US" altLang="en-US" sz="2400" b="1" dirty="0">
                <a:solidFill>
                  <a:srgbClr val="005495"/>
                </a:solidFill>
              </a:rPr>
              <a:t>Knowledge about patients</a:t>
            </a:r>
            <a:endParaRPr lang="en-US" altLang="en-US" sz="2200" dirty="0">
              <a:solidFill>
                <a:srgbClr val="00929E"/>
              </a:solidFill>
              <a:latin typeface="Verdana" panose="020B0604030504040204" pitchFamily="34" charset="0"/>
            </a:endParaRPr>
          </a:p>
          <a:p>
            <a:pPr eaLnBrk="1" hangingPunct="1">
              <a:buClr>
                <a:schemeClr val="accent2"/>
              </a:buClr>
            </a:pPr>
            <a:r>
              <a:rPr lang="en-US" altLang="en-US" sz="2200" dirty="0" err="1">
                <a:solidFill>
                  <a:srgbClr val="00929E"/>
                </a:solidFill>
              </a:rPr>
              <a:t>Personalised</a:t>
            </a:r>
            <a:r>
              <a:rPr lang="en-US" altLang="en-US" sz="2200" dirty="0">
                <a:solidFill>
                  <a:srgbClr val="00929E"/>
                </a:solidFill>
              </a:rPr>
              <a:t> care</a:t>
            </a:r>
            <a:endParaRPr lang="en-US" altLang="en-US" sz="2200" dirty="0">
              <a:solidFill>
                <a:srgbClr val="00929E"/>
              </a:solidFill>
              <a:latin typeface="Verdana" panose="020B0604030504040204" pitchFamily="34" charset="0"/>
            </a:endParaRPr>
          </a:p>
          <a:p>
            <a:pPr eaLnBrk="1" hangingPunct="1">
              <a:buClr>
                <a:schemeClr val="accent2"/>
              </a:buClr>
            </a:pPr>
            <a:r>
              <a:rPr lang="en-US" altLang="en-US" sz="2200" dirty="0">
                <a:solidFill>
                  <a:srgbClr val="00929E"/>
                </a:solidFill>
              </a:rPr>
              <a:t>Helping people to express themselves</a:t>
            </a:r>
          </a:p>
        </p:txBody>
      </p:sp>
    </p:spTree>
    <p:extLst>
      <p:ext uri="{BB962C8B-B14F-4D97-AF65-F5344CB8AC3E}">
        <p14:creationId xmlns:p14="http://schemas.microsoft.com/office/powerpoint/2010/main" val="3051316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strVal val="#ppt_w*0.70"/>
                                          </p:val>
                                        </p:tav>
                                        <p:tav tm="100000">
                                          <p:val>
                                            <p:strVal val="#ppt_w"/>
                                          </p:val>
                                        </p:tav>
                                      </p:tavLst>
                                    </p:anim>
                                    <p:anim calcmode="lin" valueType="num">
                                      <p:cBhvr>
                                        <p:cTn id="8" dur="1000" fill="hold"/>
                                        <p:tgtEl>
                                          <p:spTgt spid="8"/>
                                        </p:tgtEl>
                                        <p:attrNameLst>
                                          <p:attrName>ppt_h</p:attrName>
                                        </p:attrNameLst>
                                      </p:cBhvr>
                                      <p:tavLst>
                                        <p:tav tm="0">
                                          <p:val>
                                            <p:strVal val="#ppt_h"/>
                                          </p:val>
                                        </p:tav>
                                        <p:tav tm="100000">
                                          <p:val>
                                            <p:strVal val="#ppt_h"/>
                                          </p:val>
                                        </p:tav>
                                      </p:tavLst>
                                    </p:anim>
                                    <p:animEffect transition="in" filter="fade">
                                      <p:cBhvr>
                                        <p:cTn id="9"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a:solidFill>
                  <a:srgbClr val="005495"/>
                </a:solidFill>
                <a:ea typeface="ＭＳ Ｐゴシック" panose="020B0600070205080204" pitchFamily="34" charset="-128"/>
              </a:rPr>
              <a:t>A start </a:t>
            </a:r>
            <a:r>
              <a:rPr lang="en-US" altLang="en-US" b="1" dirty="0" smtClean="0">
                <a:solidFill>
                  <a:srgbClr val="005495"/>
                </a:solidFill>
                <a:ea typeface="ＭＳ Ｐゴシック" panose="020B0600070205080204" pitchFamily="34" charset="-128"/>
              </a:rPr>
              <a:t>not </a:t>
            </a:r>
            <a:r>
              <a:rPr lang="en-US" altLang="en-US" b="1" dirty="0">
                <a:solidFill>
                  <a:srgbClr val="005495"/>
                </a:solidFill>
                <a:ea typeface="ＭＳ Ｐゴシック" panose="020B0600070205080204" pitchFamily="34" charset="-128"/>
              </a:rPr>
              <a:t>the </a:t>
            </a:r>
            <a:r>
              <a:rPr lang="en-US" altLang="en-US" b="1" dirty="0" smtClean="0">
                <a:solidFill>
                  <a:srgbClr val="005495"/>
                </a:solidFill>
                <a:ea typeface="ＭＳ Ｐゴシック" panose="020B0600070205080204" pitchFamily="34" charset="-128"/>
              </a:rPr>
              <a:t>end……</a:t>
            </a:r>
            <a:r>
              <a:rPr lang="en-US" altLang="en-US" b="1" dirty="0">
                <a:solidFill>
                  <a:srgbClr val="005495"/>
                </a:solidFill>
                <a:ea typeface="ＭＳ Ｐゴシック" panose="020B0600070205080204" pitchFamily="34" charset="-128"/>
              </a:rPr>
              <a:t/>
            </a:r>
            <a:br>
              <a:rPr lang="en-US" altLang="en-US" b="1" dirty="0">
                <a:solidFill>
                  <a:srgbClr val="005495"/>
                </a:solidFill>
                <a:ea typeface="ＭＳ Ｐゴシック" panose="020B0600070205080204" pitchFamily="34" charset="-128"/>
              </a:rPr>
            </a:br>
            <a:endParaRPr lang="en-GB" dirty="0"/>
          </a:p>
        </p:txBody>
      </p:sp>
      <p:sp>
        <p:nvSpPr>
          <p:cNvPr id="3" name="Content Placeholder 2"/>
          <p:cNvSpPr>
            <a:spLocks noGrp="1"/>
          </p:cNvSpPr>
          <p:nvPr>
            <p:ph idx="1"/>
          </p:nvPr>
        </p:nvSpPr>
        <p:spPr>
          <a:xfrm>
            <a:off x="457200" y="980728"/>
            <a:ext cx="8229600" cy="4536505"/>
          </a:xfrm>
        </p:spPr>
        <p:txBody>
          <a:bodyPr>
            <a:normAutofit fontScale="70000" lnSpcReduction="20000"/>
          </a:bodyPr>
          <a:lstStyle/>
          <a:p>
            <a:pPr>
              <a:buClr>
                <a:schemeClr val="accent2"/>
              </a:buClr>
            </a:pPr>
            <a:r>
              <a:rPr lang="en-US" altLang="en-US" dirty="0">
                <a:solidFill>
                  <a:srgbClr val="00929E"/>
                </a:solidFill>
              </a:rPr>
              <a:t>The importance of listening to people who use the services.</a:t>
            </a:r>
            <a:endParaRPr lang="en-US" altLang="en-US" dirty="0">
              <a:solidFill>
                <a:srgbClr val="00929E"/>
              </a:solidFill>
              <a:latin typeface="Verdana" panose="020B0604030504040204" pitchFamily="34" charset="0"/>
            </a:endParaRPr>
          </a:p>
          <a:p>
            <a:pPr>
              <a:buClr>
                <a:schemeClr val="accent2"/>
              </a:buClr>
            </a:pPr>
            <a:r>
              <a:rPr lang="en-US" altLang="en-US" dirty="0" smtClean="0">
                <a:solidFill>
                  <a:srgbClr val="00929E"/>
                </a:solidFill>
              </a:rPr>
              <a:t>Embed </a:t>
            </a:r>
            <a:r>
              <a:rPr lang="en-US" altLang="en-US" dirty="0">
                <a:solidFill>
                  <a:srgbClr val="00929E"/>
                </a:solidFill>
              </a:rPr>
              <a:t>all user reported experience into “intelligence”.</a:t>
            </a:r>
            <a:endParaRPr lang="en-US" altLang="en-US" dirty="0">
              <a:solidFill>
                <a:srgbClr val="00929E"/>
              </a:solidFill>
              <a:latin typeface="Verdana" panose="020B0604030504040204" pitchFamily="34" charset="0"/>
            </a:endParaRPr>
          </a:p>
          <a:p>
            <a:pPr>
              <a:buClr>
                <a:schemeClr val="accent2"/>
              </a:buClr>
            </a:pPr>
            <a:r>
              <a:rPr lang="en-US" altLang="en-US" dirty="0" smtClean="0">
                <a:solidFill>
                  <a:srgbClr val="00929E"/>
                </a:solidFill>
              </a:rPr>
              <a:t>across </a:t>
            </a:r>
            <a:r>
              <a:rPr lang="en-US" altLang="en-US" dirty="0">
                <a:solidFill>
                  <a:srgbClr val="00929E"/>
                </a:solidFill>
              </a:rPr>
              <a:t>all services, </a:t>
            </a:r>
            <a:endParaRPr lang="en-US" altLang="en-US" dirty="0" smtClean="0">
              <a:solidFill>
                <a:srgbClr val="00929E"/>
              </a:solidFill>
            </a:endParaRPr>
          </a:p>
          <a:p>
            <a:pPr>
              <a:buClr>
                <a:schemeClr val="accent2"/>
              </a:buClr>
            </a:pPr>
            <a:r>
              <a:rPr lang="en-US" altLang="en-US" dirty="0" smtClean="0">
                <a:solidFill>
                  <a:srgbClr val="00929E"/>
                </a:solidFill>
              </a:rPr>
              <a:t>Discuss findings </a:t>
            </a:r>
            <a:r>
              <a:rPr lang="en-US" altLang="en-US" dirty="0">
                <a:solidFill>
                  <a:srgbClr val="00929E"/>
                </a:solidFill>
              </a:rPr>
              <a:t>with providers to make </a:t>
            </a:r>
            <a:r>
              <a:rPr lang="en-US" altLang="en-US" dirty="0" smtClean="0">
                <a:solidFill>
                  <a:srgbClr val="00929E"/>
                </a:solidFill>
              </a:rPr>
              <a:t>expectations clear on </a:t>
            </a:r>
            <a:r>
              <a:rPr lang="en-US" altLang="en-US" dirty="0">
                <a:solidFill>
                  <a:srgbClr val="00929E"/>
                </a:solidFill>
              </a:rPr>
              <a:t>the dignity standards.</a:t>
            </a:r>
            <a:endParaRPr lang="en-US" altLang="en-US" dirty="0">
              <a:solidFill>
                <a:srgbClr val="00929E"/>
              </a:solidFill>
              <a:latin typeface="Verdana" panose="020B0604030504040204" pitchFamily="34" charset="0"/>
            </a:endParaRPr>
          </a:p>
          <a:p>
            <a:pPr>
              <a:buClr>
                <a:schemeClr val="accent2"/>
              </a:buClr>
            </a:pPr>
            <a:r>
              <a:rPr lang="en-US" altLang="en-US" dirty="0">
                <a:solidFill>
                  <a:srgbClr val="00929E"/>
                </a:solidFill>
              </a:rPr>
              <a:t>Use </a:t>
            </a:r>
            <a:r>
              <a:rPr lang="en-US" altLang="en-US" dirty="0" smtClean="0">
                <a:solidFill>
                  <a:srgbClr val="00929E"/>
                </a:solidFill>
              </a:rPr>
              <a:t>financial funding\ </a:t>
            </a:r>
            <a:r>
              <a:rPr lang="en-US" altLang="en-US" dirty="0">
                <a:solidFill>
                  <a:srgbClr val="00929E"/>
                </a:solidFill>
              </a:rPr>
              <a:t>incentives to drive up quality.</a:t>
            </a:r>
            <a:endParaRPr lang="en-US" altLang="en-US" dirty="0">
              <a:solidFill>
                <a:srgbClr val="00929E"/>
              </a:solidFill>
              <a:latin typeface="Verdana" panose="020B0604030504040204" pitchFamily="34" charset="0"/>
            </a:endParaRPr>
          </a:p>
          <a:p>
            <a:pPr>
              <a:buClr>
                <a:schemeClr val="accent2"/>
              </a:buClr>
            </a:pPr>
            <a:r>
              <a:rPr lang="en-US" altLang="en-US" dirty="0">
                <a:solidFill>
                  <a:srgbClr val="00929E"/>
                </a:solidFill>
              </a:rPr>
              <a:t>Support training and incorporate it into main workforce development.</a:t>
            </a:r>
            <a:endParaRPr lang="en-US" altLang="en-US" dirty="0">
              <a:solidFill>
                <a:srgbClr val="00929E"/>
              </a:solidFill>
              <a:latin typeface="Verdana" panose="020B0604030504040204" pitchFamily="34" charset="0"/>
            </a:endParaRPr>
          </a:p>
          <a:p>
            <a:pPr>
              <a:buClr>
                <a:schemeClr val="accent2"/>
              </a:buClr>
            </a:pPr>
            <a:r>
              <a:rPr lang="en-US" altLang="en-US" dirty="0" smtClean="0">
                <a:solidFill>
                  <a:srgbClr val="00929E"/>
                </a:solidFill>
              </a:rPr>
              <a:t>Dispersed </a:t>
            </a:r>
            <a:r>
              <a:rPr lang="en-US" altLang="en-US" dirty="0">
                <a:solidFill>
                  <a:srgbClr val="00929E"/>
                </a:solidFill>
              </a:rPr>
              <a:t>Leadership, Strong leadership at all levels…from floor to board</a:t>
            </a:r>
            <a:r>
              <a:rPr lang="en-US" altLang="en-US" dirty="0" smtClean="0">
                <a:solidFill>
                  <a:srgbClr val="00929E"/>
                </a:solidFill>
              </a:rPr>
              <a:t>. ( Bottom up approach )</a:t>
            </a:r>
            <a:endParaRPr lang="en-US" altLang="en-US" dirty="0">
              <a:solidFill>
                <a:srgbClr val="00929E"/>
              </a:solidFill>
              <a:latin typeface="Verdana" panose="020B0604030504040204" pitchFamily="34" charset="0"/>
            </a:endParaRPr>
          </a:p>
          <a:p>
            <a:pPr>
              <a:buClr>
                <a:schemeClr val="accent2"/>
              </a:buClr>
            </a:pPr>
            <a:r>
              <a:rPr lang="en-US" altLang="en-US" dirty="0">
                <a:solidFill>
                  <a:srgbClr val="00929E"/>
                </a:solidFill>
              </a:rPr>
              <a:t>Maintain and grow a supportive environment….enabling and supporting change.</a:t>
            </a:r>
            <a:endParaRPr lang="en-US" altLang="en-US" dirty="0">
              <a:solidFill>
                <a:srgbClr val="00929E"/>
              </a:solidFill>
              <a:latin typeface="Verdana" panose="020B0604030504040204" pitchFamily="34" charset="0"/>
            </a:endParaRPr>
          </a:p>
          <a:p>
            <a:pPr>
              <a:buClr>
                <a:schemeClr val="accent2"/>
              </a:buClr>
            </a:pPr>
            <a:r>
              <a:rPr lang="en-US" altLang="en-US" dirty="0">
                <a:solidFill>
                  <a:srgbClr val="00929E"/>
                </a:solidFill>
              </a:rPr>
              <a:t>Show and share what is good and innovative….building a wider perception.</a:t>
            </a:r>
          </a:p>
          <a:p>
            <a:endParaRPr lang="en-GB" dirty="0"/>
          </a:p>
        </p:txBody>
      </p:sp>
    </p:spTree>
    <p:extLst>
      <p:ext uri="{BB962C8B-B14F-4D97-AF65-F5344CB8AC3E}">
        <p14:creationId xmlns:p14="http://schemas.microsoft.com/office/powerpoint/2010/main" val="4169936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terms/"/>
    <ds:schemaRef ds:uri="http://schemas.openxmlformats.org/package/2006/metadata/core-propertie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338</TotalTime>
  <Words>1055</Words>
  <Application>Microsoft Office PowerPoint</Application>
  <PresentationFormat>On-screen Show (4:3)</PresentationFormat>
  <Paragraphs>121</Paragraphs>
  <Slides>24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ＭＳ Ｐゴシック</vt:lpstr>
      <vt:lpstr>Arial</vt:lpstr>
      <vt:lpstr>Calibri</vt:lpstr>
      <vt:lpstr>Myriad Pro</vt:lpstr>
      <vt:lpstr>Verdana</vt:lpstr>
      <vt:lpstr>20140311PresentationUWTSDTemplate</vt:lpstr>
      <vt:lpstr>PowerPoint Presentation</vt:lpstr>
      <vt:lpstr>Dignity a basic human right </vt:lpstr>
      <vt:lpstr>PowerPoint Presentation</vt:lpstr>
      <vt:lpstr>PowerPoint Presentation</vt:lpstr>
      <vt:lpstr>PowerPoint Presentation</vt:lpstr>
      <vt:lpstr>High quality services that respect people’s dignity should:- </vt:lpstr>
      <vt:lpstr>PowerPoint Presentation</vt:lpstr>
      <vt:lpstr>PowerPoint Presentation</vt:lpstr>
      <vt:lpstr>Defining Dignity </vt:lpstr>
      <vt:lpstr>PowerPoint Presentation</vt:lpstr>
      <vt:lpstr>PowerPoint Presentation</vt:lpstr>
      <vt:lpstr>PowerPoint Presentation</vt:lpstr>
      <vt:lpstr>PowerPoint Presentation</vt:lpstr>
      <vt:lpstr>Barriers to Dignity in Care </vt:lpstr>
      <vt:lpstr>PowerPoint Presentation</vt:lpstr>
      <vt:lpstr>PowerPoint Presentation</vt:lpstr>
      <vt:lpstr>PowerPoint Presentation</vt:lpstr>
      <vt:lpstr>Factors which promote dignity in care </vt:lpstr>
      <vt:lpstr>Factors which promote dignity in care </vt:lpstr>
      <vt:lpstr>PowerPoint Presentation</vt:lpstr>
      <vt:lpstr>Measuring up to Dignity</vt:lpstr>
      <vt:lpstr> </vt:lpstr>
      <vt:lpstr>Recommendations for change</vt:lpstr>
      <vt:lpstr>A start not the end……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a.owens01@outlook.com</dc:creator>
  <cp:lastModifiedBy>Amanda Owens</cp:lastModifiedBy>
  <cp:revision>20</cp:revision>
  <dcterms:created xsi:type="dcterms:W3CDTF">2020-09-27T13:55:57Z</dcterms:created>
  <dcterms:modified xsi:type="dcterms:W3CDTF">2020-11-04T08:47:32Z</dcterms:modified>
</cp:coreProperties>
</file>