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9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7" r:id="rId11"/>
    <p:sldId id="263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94660"/>
  </p:normalViewPr>
  <p:slideViewPr>
    <p:cSldViewPr snapToGrid="0">
      <p:cViewPr>
        <p:scale>
          <a:sx n="100" d="100"/>
          <a:sy n="100" d="100"/>
        </p:scale>
        <p:origin x="-420" y="-1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590910-7F6F-4A40-B7C4-49D7B74003BB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C2557B-CC0D-41C4-BE0D-D953CAF0B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903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C2557B-CC0D-41C4-BE0D-D953CAF0B4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68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001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005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916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402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95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601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417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650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58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713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329139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6678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72124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543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0777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271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B7C547-F46F-4C21-9520-C5996CA75AA9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1302410-219E-49A5-BEAD-05A504C59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258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2" r:id="rId12"/>
    <p:sldLayoutId id="2147483803" r:id="rId13"/>
    <p:sldLayoutId id="2147483804" r:id="rId14"/>
    <p:sldLayoutId id="2147483805" r:id="rId15"/>
    <p:sldLayoutId id="21474838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41043-024-00713-1" TargetMode="External" /><Relationship Id="rId3" Type="http://schemas.openxmlformats.org/officeDocument/2006/relationships/hyperlink" Target="https://doi.org/10.3390/life14070884" TargetMode="External" /><Relationship Id="rId7" Type="http://schemas.openxmlformats.org/officeDocument/2006/relationships/hyperlink" Target="https://doi.org/10.1111/obr.13417" TargetMode="External" /><Relationship Id="rId2" Type="http://schemas.openxmlformats.org/officeDocument/2006/relationships/hyperlink" Target="https://doi.org/10.3390/nu17162629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gov.uk/government/publications/health-matters-obesity-and-the-food-environment/health-matters-obesity-and-the-food-environment--2" TargetMode="External" /><Relationship Id="rId11" Type="http://schemas.openxmlformats.org/officeDocument/2006/relationships/hyperlink" Target="https://www.worldobesity.org/news/social-disparities-in-child-obesity-a-report-from-the-stop-project" TargetMode="External" /><Relationship Id="rId5" Type="http://schemas.openxmlformats.org/officeDocument/2006/relationships/hyperlink" Target="https://doi.org/10.3390/ijerph19031717" TargetMode="External" /><Relationship Id="rId10" Type="http://schemas.openxmlformats.org/officeDocument/2006/relationships/hyperlink" Target="https://doi.org/10.3390/children9121975" TargetMode="External" /><Relationship Id="rId4" Type="http://schemas.openxmlformats.org/officeDocument/2006/relationships/hyperlink" Target="https://frimley-healthiertogether.nhs.uk/parentscarers/introduction-healthy-eating-and-weight" TargetMode="External" /><Relationship Id="rId9" Type="http://schemas.openxmlformats.org/officeDocument/2006/relationships/hyperlink" Target="https://doi.org/10.1007/s12571-023-01361-9" TargetMode="Externa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iversity of Wales Trinity Saint David ...">
            <a:extLst>
              <a:ext uri="{FF2B5EF4-FFF2-40B4-BE49-F238E27FC236}">
                <a16:creationId xmlns:a16="http://schemas.microsoft.com/office/drawing/2014/main" id="{FC624FFF-2409-0DD3-EE4E-E06BF0ACF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3" y="71281"/>
            <a:ext cx="2032736" cy="103484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F5A05D7-3E65-BC99-B2A2-CDE008A1DF41}"/>
              </a:ext>
            </a:extLst>
          </p:cNvPr>
          <p:cNvSpPr txBox="1"/>
          <p:nvPr/>
        </p:nvSpPr>
        <p:spPr>
          <a:xfrm>
            <a:off x="1367078" y="1394789"/>
            <a:ext cx="9015392" cy="2034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buNone/>
            </a:pP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BARRIERS TO SUCCESSFUL IMPLEMENTATION OF CHILDHOOD OBESITY PREVENTION PROGRAMMES IN DEPRIVED COMMUNITIES IN THE UK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06CF10-3B59-7A98-E7CB-F24024BB8C83}"/>
              </a:ext>
            </a:extLst>
          </p:cNvPr>
          <p:cNvSpPr txBox="1"/>
          <p:nvPr/>
        </p:nvSpPr>
        <p:spPr>
          <a:xfrm>
            <a:off x="2825545" y="4017031"/>
            <a:ext cx="6098458" cy="1704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IN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Krish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Patel</a:t>
            </a:r>
            <a:endParaRPr lang="en-GB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Name of Supervisor: 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 Zeno </a:t>
            </a:r>
            <a:r>
              <a:rPr lang="en-IN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leung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Programme: MSc Public Health and Social Care in Practice </a:t>
            </a:r>
            <a:endParaRPr lang="en-GB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 LCHS7008</a:t>
            </a:r>
            <a:endParaRPr lang="en-GB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848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D4CE7-6750-B71E-D5FD-385AC5A8A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264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 </a:t>
            </a:r>
            <a:b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118D4-2212-3719-087A-FEF77C9CE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069" y="1343376"/>
            <a:ext cx="7299846" cy="4351338"/>
          </a:xfrm>
        </p:spPr>
        <p:txBody>
          <a:bodyPr>
            <a:normAutofit fontScale="70000" lnSpcReduction="20000"/>
          </a:bodyPr>
          <a:lstStyle/>
          <a:p>
            <a:pPr marL="171450" lvl="0" indent="-171450" algn="just">
              <a:lnSpc>
                <a:spcPct val="150000"/>
              </a:lnSpc>
            </a:pPr>
            <a:r>
              <a:rPr lang="en-GB" sz="21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 Obesity is recognised as one of the major public health concerns in recent times in the United Kingdom. </a:t>
            </a:r>
            <a:endParaRPr lang="en-GB" sz="2100" dirty="0">
              <a:solidFill>
                <a:schemeClr val="tx1"/>
              </a:solidFill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</a:pPr>
            <a:r>
              <a:rPr lang="en-GB" sz="21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burden of obesity in children is more among the deprived communities with long term consequences on  mental health and physical well-being (Saleh </a:t>
            </a:r>
            <a:r>
              <a:rPr lang="en-GB" sz="21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21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2024). </a:t>
            </a:r>
            <a:endParaRPr lang="en-GB" sz="2100" dirty="0">
              <a:solidFill>
                <a:schemeClr val="tx1"/>
              </a:solidFill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</a:pPr>
            <a:r>
              <a:rPr lang="en-GB" sz="21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social, economic and environmental inequalities highly influence lifestyle behaviours which leads to increase in the prevalence of childhood obesity among deprived communities (Ray </a:t>
            </a:r>
            <a:r>
              <a:rPr lang="en-GB" sz="21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21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2022). </a:t>
            </a:r>
            <a:endParaRPr lang="en-GB" sz="2100" dirty="0">
              <a:solidFill>
                <a:schemeClr val="tx1"/>
              </a:solidFill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</a:pPr>
            <a:r>
              <a:rPr lang="en-GB" sz="21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UK government and the public health organisations conduct prevention programmes to reduce the occurrence of obesity among the deprived children. </a:t>
            </a:r>
            <a:endParaRPr lang="en-GB" sz="2100" dirty="0">
              <a:solidFill>
                <a:schemeClr val="tx1"/>
              </a:solidFill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</a:pPr>
            <a:r>
              <a:rPr lang="en-GB" sz="21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effectiveness of the prevention programmes is minimised due to the barriers associated with deprivation, limited resources and community engagement (</a:t>
            </a:r>
            <a:r>
              <a:rPr lang="en-GB" sz="21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Bodepudi</a:t>
            </a:r>
            <a:r>
              <a:rPr lang="en-GB" sz="21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1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21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2024). </a:t>
            </a:r>
            <a:endParaRPr lang="en-GB" sz="2100" dirty="0">
              <a:solidFill>
                <a:schemeClr val="tx1"/>
              </a:solidFill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image4.png">
            <a:extLst>
              <a:ext uri="{FF2B5EF4-FFF2-40B4-BE49-F238E27FC236}">
                <a16:creationId xmlns:a16="http://schemas.microsoft.com/office/drawing/2014/main" id="{3BA1551B-7291-5A86-6E1A-5A5E701202D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8138046" y="1302759"/>
            <a:ext cx="3820437" cy="3932917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24A36E-C75B-E546-8CA8-3315F79FF611}"/>
              </a:ext>
            </a:extLst>
          </p:cNvPr>
          <p:cNvSpPr txBox="1"/>
          <p:nvPr/>
        </p:nvSpPr>
        <p:spPr>
          <a:xfrm>
            <a:off x="7997009" y="5347402"/>
            <a:ext cx="4194991" cy="10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1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 1: Barrier to Care for Paediatric Patients with Obesity </a:t>
            </a:r>
            <a:endParaRPr lang="en-GB" sz="14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Bodepudi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2024)</a:t>
            </a:r>
            <a:endParaRPr lang="en-GB" sz="14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2065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317A3-6DE5-F37C-9D35-D1AE31BAD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2. Prevalence </a:t>
            </a:r>
            <a:b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CB7D9-D0F5-46D8-9BFD-80C67F902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523" y="1690688"/>
            <a:ext cx="5919019" cy="4351338"/>
          </a:xfrm>
        </p:spPr>
        <p:txBody>
          <a:bodyPr>
            <a:normAutofit/>
          </a:bodyPr>
          <a:lstStyle/>
          <a:p>
            <a:pPr marL="171450" lvl="0" indent="-171450" algn="just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28% of children aged 2 to 15 years  in the United Kingdom are classified as overweight or obese which indicates the high prevalence of the medical condition (GOV.UK, 2025).</a:t>
            </a:r>
            <a:endParaRPr lang="en-GB" sz="18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children belonging to the age group of 10-11 years are affected in greater proportion as compared to children aged 4 to 5 years old. This clearly suggests that excess weight gained in childhood results in obesity in the later years (GOV.UK, 2025). </a:t>
            </a:r>
            <a:endParaRPr lang="en-GB" sz="18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image2.png">
            <a:extLst>
              <a:ext uri="{FF2B5EF4-FFF2-40B4-BE49-F238E27FC236}">
                <a16:creationId xmlns:a16="http://schemas.microsoft.com/office/drawing/2014/main" id="{49E806C7-3BED-F879-5F98-D27101F117EB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6297561" y="1690688"/>
            <a:ext cx="5719916" cy="3444580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F12584-4895-12A0-F26B-039D7A7F018F}"/>
              </a:ext>
            </a:extLst>
          </p:cNvPr>
          <p:cNvSpPr txBox="1"/>
          <p:nvPr/>
        </p:nvSpPr>
        <p:spPr>
          <a:xfrm>
            <a:off x="6108290" y="5221130"/>
            <a:ext cx="6098458" cy="613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 2: Prevalence of Obesity in Children aged 2-15 in the UK </a:t>
            </a:r>
            <a:endParaRPr lang="en-GB" sz="12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(Source: GOV.UK, 2025)</a:t>
            </a:r>
            <a:endParaRPr lang="en-GB" sz="12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210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320E7-F006-DC96-CAB4-D4C8305D5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2. Prevalence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DFAAB6-4930-4673-26BD-D83C3CCF6A1A}"/>
              </a:ext>
            </a:extLst>
          </p:cNvPr>
          <p:cNvSpPr txBox="1"/>
          <p:nvPr/>
        </p:nvSpPr>
        <p:spPr>
          <a:xfrm>
            <a:off x="247035" y="1745718"/>
            <a:ext cx="4619933" cy="41975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per the data of European Academy of Paediatrics, one in three children suffers from obesity which is quite a challenging situation in the United Kingdom (European Academy of Paediatrics, 2024). </a:t>
            </a:r>
            <a:endParaRPr lang="en-GB" sz="18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children belonging from the most deprived communities are highly affected with obesity as compared to the least deprived communities in the UK (World Obesity Federation, 2025). </a:t>
            </a:r>
            <a:endParaRPr lang="en-GB" sz="18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image3.png">
            <a:extLst>
              <a:ext uri="{FF2B5EF4-FFF2-40B4-BE49-F238E27FC236}">
                <a16:creationId xmlns:a16="http://schemas.microsoft.com/office/drawing/2014/main" id="{38DF8D74-FF3A-7DB6-D363-EDD02A385B0B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5144637" y="422736"/>
            <a:ext cx="6373853" cy="2748167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E1A3340-210E-6BB2-019E-CEB21CA7474F}"/>
              </a:ext>
            </a:extLst>
          </p:cNvPr>
          <p:cNvSpPr txBox="1"/>
          <p:nvPr/>
        </p:nvSpPr>
        <p:spPr>
          <a:xfrm>
            <a:off x="5144637" y="3122441"/>
            <a:ext cx="6098458" cy="613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 3: Facts and Figures of Childhood Obesity </a:t>
            </a:r>
            <a:endParaRPr lang="en-GB" sz="12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(Source: European Academy of Paediatrics, 2024)</a:t>
            </a:r>
            <a:endParaRPr lang="en-GB" sz="12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image1.png">
            <a:extLst>
              <a:ext uri="{FF2B5EF4-FFF2-40B4-BE49-F238E27FC236}">
                <a16:creationId xmlns:a16="http://schemas.microsoft.com/office/drawing/2014/main" id="{A37B8511-5943-CD9C-1A03-21FDBE684C13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972121" y="3934011"/>
            <a:ext cx="5015428" cy="2127576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3B628BE-0132-19E0-1E35-F518D78CD014}"/>
              </a:ext>
            </a:extLst>
          </p:cNvPr>
          <p:cNvSpPr txBox="1"/>
          <p:nvPr/>
        </p:nvSpPr>
        <p:spPr>
          <a:xfrm>
            <a:off x="5430606" y="6061587"/>
            <a:ext cx="6098458" cy="613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 4: Prevalence of Child Obesity in the UK </a:t>
            </a:r>
            <a:endParaRPr lang="en-GB" sz="12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(Source: World Obesity Federation, 2025)</a:t>
            </a:r>
            <a:endParaRPr lang="en-GB" sz="12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377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53EA2-84C5-A3CB-9E5D-381A8257E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3. Rationale of Research </a:t>
            </a:r>
            <a:b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46B392-60F1-B36F-EF1B-CAC53A8A0288}"/>
              </a:ext>
            </a:extLst>
          </p:cNvPr>
          <p:cNvSpPr txBox="1"/>
          <p:nvPr/>
        </p:nvSpPr>
        <p:spPr>
          <a:xfrm>
            <a:off x="838201" y="1299429"/>
            <a:ext cx="9323438" cy="5444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rising prevalence of obesity among the children of the deprived communities in the UK and failure of the prevention programmes leads to urgent identification of the barriers. </a:t>
            </a:r>
            <a:endParaRPr lang="en-GB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proper identification of the barriers and sustained medical interventions will help in the minimisation of the obesity prevalence among the deprived children in the UK (Eyre 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2022). </a:t>
            </a:r>
            <a:endParaRPr lang="en-GB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childhood obesity programmes can contribute to the improvement of the mental health and physical well-being of the children aged from 2 to 15 years old in the UK (Shaban Mohamed 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2022).</a:t>
            </a:r>
            <a:endParaRPr lang="en-GB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deprived communities face challenges such as limited access to healthcare, availability of health food and financial constraints which act as barriers to successful implementation of the prevention programmes (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Bodepudi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2024). </a:t>
            </a:r>
            <a:endParaRPr lang="en-GB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research is justified to identify the barriers and suggest medical interventions which can reduce the prevalence of child obesity in the UK. </a:t>
            </a:r>
          </a:p>
        </p:txBody>
      </p:sp>
    </p:spTree>
    <p:extLst>
      <p:ext uri="{BB962C8B-B14F-4D97-AF65-F5344CB8AC3E}">
        <p14:creationId xmlns:p14="http://schemas.microsoft.com/office/powerpoint/2010/main" val="3097212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57F13-ED57-3F19-0772-E216D222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510" y="124575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4. Research Aim, Objectives and Question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9D561-439C-23A9-8414-0ED545A1F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510" y="614055"/>
            <a:ext cx="10515600" cy="4351338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4.1 Aim of the Study</a:t>
            </a:r>
          </a:p>
          <a:p>
            <a:pPr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aim of the study is to find the barriers to the successful implementation of childhood obesity prevention programmes in deprived communities in the UK</a:t>
            </a:r>
            <a:endParaRPr lang="en-GB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4.2 Research Objectives </a:t>
            </a:r>
          </a:p>
          <a:p>
            <a:pPr marL="171450" lvl="0" indent="-171450" algn="just">
              <a:lnSpc>
                <a:spcPct val="150000"/>
              </a:lnSpc>
            </a:pPr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RO1: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identify socio-economic and environmental barriers that affect the implementation of childhood obesity prevention programmes in deprived communities in the UK.</a:t>
            </a:r>
          </a:p>
          <a:p>
            <a:pPr marL="171450" lvl="0" indent="-171450" algn="just">
              <a:lnSpc>
                <a:spcPct val="150000"/>
              </a:lnSpc>
            </a:pPr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RO2: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examine institutional and organisational barriers, including funding, policy support, and service delivery challenges, faced by stakeholders implementing childhood obesity prevention programmes.</a:t>
            </a:r>
          </a:p>
          <a:p>
            <a:pPr marL="171450" lvl="0" indent="-171450" algn="just">
              <a:lnSpc>
                <a:spcPct val="150000"/>
              </a:lnSpc>
            </a:pPr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RO3: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explore community-level and behavioural barriers, such as parental engagement, cultural perceptions, and awareness, that influence the effectiveness of childhood obesity prevention programmes..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4.3 Research Question </a:t>
            </a:r>
          </a:p>
          <a:p>
            <a:pPr marL="171450" lvl="0" indent="-171450" algn="just">
              <a:lnSpc>
                <a:spcPct val="150000"/>
              </a:lnSpc>
            </a:pPr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RQ1: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barriers to successful implementation of childhood obesity prevention programmes in deprived communities in the UK?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36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4C583-13DC-C630-E67E-2C59A70B9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5. Research Impact </a:t>
            </a:r>
            <a:b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17D89-1463-D9A2-383F-D9BE8286D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981" y="1690688"/>
            <a:ext cx="9338187" cy="4351338"/>
          </a:xfrm>
        </p:spPr>
        <p:txBody>
          <a:bodyPr>
            <a:normAutofit/>
          </a:bodyPr>
          <a:lstStyle/>
          <a:p>
            <a:pPr marL="171450" lvl="0" indent="-171450" algn="just">
              <a:lnSpc>
                <a:spcPct val="150000"/>
              </a:lnSpc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research will contribute to the enhancement of the effectiveness of the prevention programmes and lead to their successful implementation to reduce child obesity in the UK (Salm </a:t>
            </a:r>
            <a:r>
              <a:rPr lang="en-GB" sz="19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2023). </a:t>
            </a:r>
            <a:endParaRPr lang="en-GB" sz="1900" dirty="0">
              <a:solidFill>
                <a:schemeClr val="tx1"/>
              </a:solidFill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identification of the key barriers can help the policy makers, local authorities and public healthcare organisations to formulate proper medical interventions for the children of deprived communities (</a:t>
            </a:r>
            <a:r>
              <a:rPr lang="en-GB" sz="19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Balafouti</a:t>
            </a: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2025). </a:t>
            </a:r>
            <a:endParaRPr lang="en-GB" sz="1900" dirty="0">
              <a:solidFill>
                <a:schemeClr val="tx1"/>
              </a:solidFill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lvl="0" indent="-171450" algn="just">
              <a:lnSpc>
                <a:spcPct val="150000"/>
              </a:lnSpc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findings of this research will assist the health care professional to enhance community engagement and resource allocation for the obese and overweight children from deprived communities in the UK. </a:t>
            </a:r>
            <a:endParaRPr lang="en-GB" sz="1900" dirty="0">
              <a:solidFill>
                <a:schemeClr val="tx1"/>
              </a:solidFill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1919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C0B62-E68A-AE9B-0FD5-4EE59064D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Prevention Programs Settings &amp; Operations</a:t>
            </a:r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237D5-0E5A-FE86-ABA7-5C2804977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School-based Programs: 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Healthy meal policies, Daily physical activities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Primary care/NHS clinics:</a:t>
            </a:r>
            <a:r>
              <a:rPr lang="en-US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BMI screening, referral to weight management services, family counselling.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health centers:</a:t>
            </a:r>
            <a:r>
              <a:rPr lang="en-US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Lifestyle workshops and culturally tailored interventions.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Local authority initiatives:</a:t>
            </a:r>
            <a:r>
              <a:rPr lang="en-US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Free sports activities and healthy food campaigns </a:t>
            </a: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GOV.UK, 2025)</a:t>
            </a:r>
            <a:r>
              <a:rPr lang="en-US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Voluntary organizations/charities:</a:t>
            </a:r>
            <a:r>
              <a:rPr lang="en-US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Parent support groups and community awareness programs.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515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5EA78-8919-B7A1-DC52-506584E7B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Obesity Prevention Programs </a:t>
            </a:r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C132E-9DE8-3250-BF5C-2ECE8004A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542" y="1743741"/>
            <a:ext cx="6475635" cy="4297622"/>
          </a:xfrm>
        </p:spPr>
        <p:txBody>
          <a:bodyPr>
            <a:normAutofit fontScale="85000" lnSpcReduction="10000"/>
          </a:bodyPr>
          <a:lstStyle/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UK government has national initiatives like the Childhood Obesity Plan to curb the rate of obesity among children between the age of 2-15 years.</a:t>
            </a: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Programs are directed at promoting healthy eating, encouraging physical activity, as well as behavioral change interventions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Balafouti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2025)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based weight management services are provided by Public Health England and local authorities.</a:t>
            </a: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National Child Measurement Programs (NCMP) focuses on assessing the child with respect to BMI.</a:t>
            </a: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Multi-sector cooperation involves voluntary organizations, schools, NHS services, and local councils.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5.png">
            <a:extLst>
              <a:ext uri="{FF2B5EF4-FFF2-40B4-BE49-F238E27FC236}">
                <a16:creationId xmlns:a16="http://schemas.microsoft.com/office/drawing/2014/main" id="{EB820F84-278A-A44C-CCCA-5E3CA6E8DE81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6943757" y="1798182"/>
            <a:ext cx="4660490" cy="3457887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25CBF6-E60D-65AC-2144-20A3779A2E64}"/>
              </a:ext>
            </a:extLst>
          </p:cNvPr>
          <p:cNvSpPr txBox="1"/>
          <p:nvPr/>
        </p:nvSpPr>
        <p:spPr>
          <a:xfrm>
            <a:off x="6338119" y="5256069"/>
            <a:ext cx="6098458" cy="70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1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 5: Childhood Obesity Prevention </a:t>
            </a:r>
            <a:endParaRPr lang="en-GB" sz="14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(Source: Shaban Mohamed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2022) </a:t>
            </a:r>
            <a:endParaRPr lang="en-GB" sz="14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733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B55977-0F12-0CDF-8EDA-E2A0707D0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Prevention Programs: Success &amp; Failures </a:t>
            </a:r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CF1F02-445E-21AD-6A53-0D9AF01155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4193" y="2152134"/>
            <a:ext cx="4681475" cy="388077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sz="3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multi-agency collaboration (schools, NHS, local councils).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Early intervention and family involvement </a:t>
            </a:r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(Eyre </a:t>
            </a:r>
            <a:r>
              <a:rPr lang="en-GB" sz="3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2022</a:t>
            </a:r>
            <a:r>
              <a:rPr lang="en-GB" sz="3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altLang="en-US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funding and policy support.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Culturally sensitive and community-tailored approaches.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Consistent monitoring and evaluation (e.g., NCMP data).</a:t>
            </a:r>
          </a:p>
          <a:p>
            <a:pPr marL="0" indent="0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8CE9DE-E641-E66D-440D-61B779DFA6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152134"/>
            <a:ext cx="4184034" cy="3880773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Failures</a:t>
            </a:r>
          </a:p>
          <a:p>
            <a:endParaRPr lang="en-US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Socio-economic deprivation and food insecurity.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 parental engagement or awareness.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funding and staff shortages.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barriers (lack of safe recreational spaces).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Stigma and poor service accessibility.</a:t>
            </a:r>
          </a:p>
          <a:p>
            <a:pPr marL="0" indent="0">
              <a:buNone/>
            </a:pPr>
            <a:endParaRPr lang="en-GB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657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0E8FD-3065-CD23-57BA-C02394FFF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7. References </a:t>
            </a:r>
            <a:br>
              <a:rPr lang="en-GB" b="1" kern="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9E65A-5BAC-80A3-934E-46BEBF7FD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6412"/>
            <a:ext cx="9359081" cy="4351338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Balafouti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T.,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Strongylou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D.E., Svolos, V., Argyropoulou, M., Roussos, R.,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Mavrogianni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C.,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Manidis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Halilagic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Moschonis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G.,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Androutsos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O. and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Manios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Y., 2025. Addressing Childhood Obesity in Children in Need in Greece: Policy Implementers’ Knowledge, Perceptions and Lessons for Effective Implementation. Nutrients, 17(16), p.2629.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https://doi.org/10.3390/nu17162629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Bodepudi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S., Hinds, M., Northam, K., Reilly-Harrington, N.A. and Stanford, F.C., 2024. Barriers to care for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pediatric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patients with obesity. Life, 14(7), p.884.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https://doi.org/10.3390/life14070884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European Academy of Paediatrics., 2024.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Healthy Eating and weight :: Frimley </a:t>
            </a:r>
            <a:r>
              <a:rPr lang="en-GB" sz="14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HealthierTogether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https://frimley-healthiertogether.nhs.uk/parentscarers/introduction-healthy-eating-and-weight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 (Accessed: February 9, 2026).</a:t>
            </a:r>
            <a:endParaRPr lang="en-GB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Eyre, E.L., Adeyemi, L.J., Cook, K., Noon, M., Tallis, J. and Duncan, M., 2022. Barriers and facilitators to physical activity and FMS in children living in deprived areas in the UK: Qualitative study. International journal of environmental research and public health, 19(3), p.1717.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https://doi.org/10.3390/ijerph19031717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GOV.UK., 2025.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Health matters: obesity and the food environment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https://www.gov.uk/government/publications/health-matters-obesity-and-the-food-environment/health-matters-obesity-and-the-food-environment--2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 (Accessed: February 9, 2026).</a:t>
            </a:r>
            <a:endParaRPr lang="en-GB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Ray, D.,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Sniehotta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F., McColl, E. and Ells, L., 2022. Barriers and facilitators to implementing practices for prevention of childhood obesity in primary care: A mixed methods systematic review. Obesity Reviews, 23(4), p.e13417.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https://doi.org/10.1111/obr.13417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Saleh, M., Ba-Break, M. and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Abahussin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A., 2024. Barriers and facilitators of school-based obesity prevention interventions: a qualitative study from the perspectives of primary school headteachers. Journal of Health, Population and Nutrition, 43(1), p.217.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https://doi.org/10.1186/s41043-024-00713-1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Salm, L., Nisbett, N., Cuming, K.,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Hrynick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T.,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Lulache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A. and MacGregor, H., 2023. A whole system approach to childhood obesity: how a supportive environment was created in the city of Brighton and Hove, United Kingdom. Food Security, 15(4), pp.919-935.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https://doi.org/10.1007/s12571-023-01361-9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Shaban Mohamed, M.A.,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AbouKhatwa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M.M., Saifullah, A.A.,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Hareez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Syahmi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Mosaad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Elrggal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M.E.,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Dehele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I.S. and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Elnaem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M.H., 2022. Risk factors, clinical consequences, prevention, and treatment of childhood obesity. Children, 9(12), p.1975.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https://doi.org/10.3390/children9121975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World Obesity Federation., 2025.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Social disparities in child obesity: A report from the STOP Project | World Obesity Federation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https://www.worldobesity.org/news/social-disparities-in-child-obesity-a-report-from-the-stop-project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 (Accessed: February 9, 2026).</a:t>
            </a:r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992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5CABD44-6224-63BF-2441-F518778F4A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492" y="1162664"/>
            <a:ext cx="7365590" cy="4532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83120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1721</Words>
  <Application>Microsoft Office PowerPoint</Application>
  <PresentationFormat>Widescreen</PresentationFormat>
  <Paragraphs>86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PowerPoint Presentation</vt:lpstr>
      <vt:lpstr>1. Introduction  </vt:lpstr>
      <vt:lpstr>2. Prevalence  </vt:lpstr>
      <vt:lpstr>2. Prevalence</vt:lpstr>
      <vt:lpstr>3. Rationale of Research  </vt:lpstr>
      <vt:lpstr>4. Research Aim, Objectives and Question</vt:lpstr>
      <vt:lpstr>5. Research Impact  </vt:lpstr>
      <vt:lpstr>Prevention Programs Settings &amp; Operations</vt:lpstr>
      <vt:lpstr>Obesity Prevention Programs </vt:lpstr>
      <vt:lpstr>Prevention Programs: Success &amp; Failures </vt:lpstr>
      <vt:lpstr>7. References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patelkrish9664603611@gmail.com</cp:lastModifiedBy>
  <cp:revision>4</cp:revision>
  <dcterms:created xsi:type="dcterms:W3CDTF">2026-02-09T11:06:51Z</dcterms:created>
  <dcterms:modified xsi:type="dcterms:W3CDTF">2026-02-14T22:32:40Z</dcterms:modified>
</cp:coreProperties>
</file>