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2" r:id="rId7"/>
    <p:sldId id="263" r:id="rId8"/>
    <p:sldId id="264" r:id="rId9"/>
    <p:sldId id="265" r:id="rId10"/>
    <p:sldId id="266" r:id="rId11"/>
    <p:sldId id="261"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2801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57760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29447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279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10750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13266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25500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2780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884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02494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6/24/2021</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8457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6/24/2021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915265183"/>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ageuk.org.uk/products/mobility-and-independence-at-home/personal-alarms/" TargetMode="External"/><Relationship Id="rId3" Type="http://schemas.openxmlformats.org/officeDocument/2006/relationships/hyperlink" Target="https://www.nia.nih.gov/health/diabetes-older-people" TargetMode="External"/><Relationship Id="rId7" Type="http://schemas.openxmlformats.org/officeDocument/2006/relationships/hyperlink" Target="https://www.nice.org.uk/about/nice-communities/social-care/quick-guides/better-home-care-for-older-people" TargetMode="External"/><Relationship Id="rId2" Type="http://schemas.openxmlformats.org/officeDocument/2006/relationships/hyperlink" Target="https://www.nhs.uk/conditions/social-care-and-support-guide/care-services-equipment-and-care-homes/homecare/" TargetMode="External"/><Relationship Id="rId1" Type="http://schemas.openxmlformats.org/officeDocument/2006/relationships/slideLayout" Target="../slideLayouts/slideLayout2.xml"/><Relationship Id="rId6" Type="http://schemas.openxmlformats.org/officeDocument/2006/relationships/hyperlink" Target="https://www.cqc.org.uk/guidance-providers/registration/personal-care" TargetMode="External"/><Relationship Id="rId5" Type="http://schemas.openxmlformats.org/officeDocument/2006/relationships/hyperlink" Target="https://www.cqc.org.uk/guidance-providers/adult-social-care/managing-medicines-home-care-providers" TargetMode="External"/><Relationship Id="rId4" Type="http://schemas.openxmlformats.org/officeDocument/2006/relationships/hyperlink" Target="https://www.nhs.uk/conditions/alzheimers-diseas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7" Type="http://schemas.openxmlformats.org/officeDocument/2006/relationships/hyperlink" Target="https://www.alzheimers.org.uk/get-support/legal-financial/dementia-mental-capacity-act" TargetMode="External"/><Relationship Id="rId2" Type="http://schemas.openxmlformats.org/officeDocument/2006/relationships/hyperlink" Target="https://doi.org/10.1093/geront/35.4.481" TargetMode="External"/><Relationship Id="rId1" Type="http://schemas.openxmlformats.org/officeDocument/2006/relationships/slideLayout" Target="../slideLayouts/slideLayout2.xml"/><Relationship Id="rId6" Type="http://schemas.openxmlformats.org/officeDocument/2006/relationships/hyperlink" Target="https://www.england.nhs.uk/wp-content/uploads/2017/02/adult-pocket-guide.pdf" TargetMode="External"/><Relationship Id="rId5" Type="http://schemas.openxmlformats.org/officeDocument/2006/relationships/hyperlink" Target="https://www.nhs.uk/conditions/social-care-and-support-guide/money-work-and-benefits/paying-for-your-own-care-self-funding/" TargetMode="External"/><Relationship Id="rId4" Type="http://schemas.openxmlformats.org/officeDocument/2006/relationships/hyperlink" Target="https://handleylaw.co.uk/care-act-20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a:extLst>
              <a:ext uri="{FF2B5EF4-FFF2-40B4-BE49-F238E27FC236}">
                <a16:creationId xmlns:a16="http://schemas.microsoft.com/office/drawing/2014/main" id="{528E46FC-BF4D-4D2E-840F-23692A67A0DE}"/>
              </a:ext>
            </a:extLst>
          </p:cNvPr>
          <p:cNvPicPr>
            <a:picLocks noChangeAspect="1"/>
          </p:cNvPicPr>
          <p:nvPr/>
        </p:nvPicPr>
        <p:blipFill rotWithShape="1">
          <a:blip r:embed="rId2"/>
          <a:srcRect t="15414"/>
          <a:stretch/>
        </p:blipFill>
        <p:spPr>
          <a:xfrm>
            <a:off x="20" y="10"/>
            <a:ext cx="12191980" cy="6857989"/>
          </a:xfrm>
          <a:prstGeom prst="rect">
            <a:avLst/>
          </a:prstGeom>
        </p:spPr>
      </p:pic>
      <p:sp>
        <p:nvSpPr>
          <p:cNvPr id="25" name="Rectangle 19">
            <a:extLst>
              <a:ext uri="{FF2B5EF4-FFF2-40B4-BE49-F238E27FC236}">
                <a16:creationId xmlns:a16="http://schemas.microsoft.com/office/drawing/2014/main" id="{107303E2-7D44-46E4-A0D5-73DF9974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172075"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22AF24B-DF9B-4580-9019-8FABD7AC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88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814E6672-D9A3-4574-B870-15130060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29740" y="720056"/>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CD17FC-FEAD-4576-9F78-C2FCE1F5617C}"/>
              </a:ext>
            </a:extLst>
          </p:cNvPr>
          <p:cNvSpPr>
            <a:spLocks noGrp="1"/>
          </p:cNvSpPr>
          <p:nvPr>
            <p:ph type="ctrTitle"/>
          </p:nvPr>
        </p:nvSpPr>
        <p:spPr>
          <a:xfrm>
            <a:off x="537410" y="728905"/>
            <a:ext cx="4396540" cy="3184274"/>
          </a:xfrm>
        </p:spPr>
        <p:txBody>
          <a:bodyPr>
            <a:normAutofit/>
          </a:bodyPr>
          <a:lstStyle/>
          <a:p>
            <a:pPr algn="l"/>
            <a:r>
              <a:rPr lang="en-GB" sz="4600">
                <a:solidFill>
                  <a:srgbClr val="FFFFFF"/>
                </a:solidFill>
              </a:rPr>
              <a:t>This is a Domiciliary Care plan for Mr Frank Butcher </a:t>
            </a:r>
          </a:p>
        </p:txBody>
      </p:sp>
      <p:sp>
        <p:nvSpPr>
          <p:cNvPr id="3" name="Subtitle 2">
            <a:extLst>
              <a:ext uri="{FF2B5EF4-FFF2-40B4-BE49-F238E27FC236}">
                <a16:creationId xmlns:a16="http://schemas.microsoft.com/office/drawing/2014/main" id="{007FB683-E1FE-4FBF-97A2-E79FDAB1BBF1}"/>
              </a:ext>
            </a:extLst>
          </p:cNvPr>
          <p:cNvSpPr>
            <a:spLocks noGrp="1"/>
          </p:cNvSpPr>
          <p:nvPr>
            <p:ph type="subTitle" idx="1"/>
          </p:nvPr>
        </p:nvSpPr>
        <p:spPr>
          <a:xfrm>
            <a:off x="537410" y="4072044"/>
            <a:ext cx="4396540" cy="1495379"/>
          </a:xfrm>
        </p:spPr>
        <p:txBody>
          <a:bodyPr>
            <a:normAutofit/>
          </a:bodyPr>
          <a:lstStyle/>
          <a:p>
            <a:pPr algn="l">
              <a:lnSpc>
                <a:spcPct val="100000"/>
              </a:lnSpc>
            </a:pPr>
            <a:r>
              <a:rPr lang="en-GB" sz="1700" dirty="0">
                <a:solidFill>
                  <a:srgbClr val="FFFFFF"/>
                </a:solidFill>
              </a:rPr>
              <a:t>Named person to contact : Mrs Jill Hughes (Senior care manager)</a:t>
            </a:r>
          </a:p>
          <a:p>
            <a:pPr algn="l">
              <a:lnSpc>
                <a:spcPct val="100000"/>
              </a:lnSpc>
            </a:pPr>
            <a:r>
              <a:rPr lang="en-GB" sz="1700" dirty="0">
                <a:solidFill>
                  <a:srgbClr val="FFFFFF"/>
                </a:solidFill>
              </a:rPr>
              <a:t>Carers attending: Miss Serena Brown</a:t>
            </a:r>
          </a:p>
          <a:p>
            <a:pPr algn="l">
              <a:lnSpc>
                <a:spcPct val="100000"/>
              </a:lnSpc>
            </a:pPr>
            <a:r>
              <a:rPr lang="en-GB" sz="1700" dirty="0">
                <a:solidFill>
                  <a:srgbClr val="FFFFFF"/>
                </a:solidFill>
              </a:rPr>
              <a:t>	               Mrs </a:t>
            </a:r>
            <a:r>
              <a:rPr lang="en-GB" sz="1700" dirty="0" err="1">
                <a:solidFill>
                  <a:srgbClr val="FFFFFF"/>
                </a:solidFill>
              </a:rPr>
              <a:t>Tabasum</a:t>
            </a:r>
            <a:r>
              <a:rPr lang="en-GB" sz="1700" dirty="0">
                <a:solidFill>
                  <a:srgbClr val="FFFFFF"/>
                </a:solidFill>
              </a:rPr>
              <a:t> Khan</a:t>
            </a:r>
          </a:p>
        </p:txBody>
      </p:sp>
    </p:spTree>
    <p:extLst>
      <p:ext uri="{BB962C8B-B14F-4D97-AF65-F5344CB8AC3E}">
        <p14:creationId xmlns:p14="http://schemas.microsoft.com/office/powerpoint/2010/main" val="29157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ECCF4-44C4-4DDA-9A95-D7B7FCB857A0}"/>
              </a:ext>
            </a:extLst>
          </p:cNvPr>
          <p:cNvSpPr>
            <a:spLocks noGrp="1"/>
          </p:cNvSpPr>
          <p:nvPr>
            <p:ph type="ctrTitle"/>
          </p:nvPr>
        </p:nvSpPr>
        <p:spPr>
          <a:xfrm>
            <a:off x="1524000" y="1122363"/>
            <a:ext cx="9144000" cy="891632"/>
          </a:xfrm>
        </p:spPr>
        <p:txBody>
          <a:bodyPr>
            <a:normAutofit/>
          </a:bodyPr>
          <a:lstStyle/>
          <a:p>
            <a:r>
              <a:rPr lang="en-GB" dirty="0"/>
              <a:t>Person Centred Care </a:t>
            </a:r>
          </a:p>
        </p:txBody>
      </p:sp>
      <p:sp>
        <p:nvSpPr>
          <p:cNvPr id="3" name="Subtitle 2">
            <a:extLst>
              <a:ext uri="{FF2B5EF4-FFF2-40B4-BE49-F238E27FC236}">
                <a16:creationId xmlns:a16="http://schemas.microsoft.com/office/drawing/2014/main" id="{1FDA65AF-FEBE-4F04-9A66-04ABB09B6F32}"/>
              </a:ext>
            </a:extLst>
          </p:cNvPr>
          <p:cNvSpPr>
            <a:spLocks noGrp="1"/>
          </p:cNvSpPr>
          <p:nvPr>
            <p:ph type="subTitle" idx="1"/>
          </p:nvPr>
        </p:nvSpPr>
        <p:spPr>
          <a:xfrm>
            <a:off x="1524000" y="2106592"/>
            <a:ext cx="9144000" cy="3151208"/>
          </a:xfrm>
        </p:spPr>
        <p:txBody>
          <a:bodyPr/>
          <a:lstStyle/>
          <a:p>
            <a:r>
              <a:rPr lang="en-GB" dirty="0"/>
              <a:t>4 Key aspects:</a:t>
            </a:r>
          </a:p>
          <a:p>
            <a:r>
              <a:rPr lang="en-GB" dirty="0"/>
              <a:t>Dignity compassion and respect</a:t>
            </a:r>
          </a:p>
          <a:p>
            <a:r>
              <a:rPr lang="en-GB" dirty="0"/>
              <a:t>Co-ordinated care support and treatment</a:t>
            </a:r>
          </a:p>
          <a:p>
            <a:r>
              <a:rPr lang="en-GB" dirty="0"/>
              <a:t>Personalised care support and treatment</a:t>
            </a:r>
          </a:p>
          <a:p>
            <a:r>
              <a:rPr lang="en-GB" dirty="0"/>
              <a:t>Support to live independently</a:t>
            </a:r>
          </a:p>
          <a:p>
            <a:pPr algn="r"/>
            <a:r>
              <a:rPr lang="en-GB" sz="1600" dirty="0"/>
              <a:t>(The Health Foundation,2016)</a:t>
            </a:r>
          </a:p>
        </p:txBody>
      </p:sp>
    </p:spTree>
    <p:extLst>
      <p:ext uri="{BB962C8B-B14F-4D97-AF65-F5344CB8AC3E}">
        <p14:creationId xmlns:p14="http://schemas.microsoft.com/office/powerpoint/2010/main" val="3325699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4779A-2EA7-46E0-B522-8084C034FC02}"/>
              </a:ext>
            </a:extLst>
          </p:cNvPr>
          <p:cNvSpPr>
            <a:spLocks noGrp="1"/>
          </p:cNvSpPr>
          <p:nvPr>
            <p:ph type="title"/>
          </p:nvPr>
        </p:nvSpPr>
        <p:spPr/>
        <p:txBody>
          <a:bodyPr>
            <a:normAutofit/>
          </a:bodyPr>
          <a:lstStyle/>
          <a:p>
            <a:r>
              <a:rPr lang="en-GB" dirty="0"/>
              <a:t>Personal details.</a:t>
            </a:r>
          </a:p>
        </p:txBody>
      </p:sp>
      <p:sp>
        <p:nvSpPr>
          <p:cNvPr id="3" name="Content Placeholder 2">
            <a:extLst>
              <a:ext uri="{FF2B5EF4-FFF2-40B4-BE49-F238E27FC236}">
                <a16:creationId xmlns:a16="http://schemas.microsoft.com/office/drawing/2014/main" id="{AE1698B2-4BF3-4B20-8B79-14DC242B5689}"/>
              </a:ext>
            </a:extLst>
          </p:cNvPr>
          <p:cNvSpPr>
            <a:spLocks noGrp="1"/>
          </p:cNvSpPr>
          <p:nvPr>
            <p:ph idx="1"/>
          </p:nvPr>
        </p:nvSpPr>
        <p:spPr/>
        <p:txBody>
          <a:bodyPr>
            <a:normAutofit fontScale="92500" lnSpcReduction="10000"/>
          </a:bodyPr>
          <a:lstStyle/>
          <a:p>
            <a:r>
              <a:rPr lang="en-GB" sz="2000" dirty="0"/>
              <a:t>Name in full: Frank Butcher. Preferred name: Frankie.</a:t>
            </a:r>
          </a:p>
          <a:p>
            <a:r>
              <a:rPr lang="en-GB" sz="2000" dirty="0"/>
              <a:t>Address: 17 </a:t>
            </a:r>
            <a:r>
              <a:rPr lang="en-GB" sz="2000" dirty="0" err="1"/>
              <a:t>Greetland</a:t>
            </a:r>
            <a:r>
              <a:rPr lang="en-GB" sz="2000" dirty="0"/>
              <a:t> Avenue, Greet, Birmingham, B26 3EX.</a:t>
            </a:r>
          </a:p>
          <a:p>
            <a:r>
              <a:rPr lang="en-GB" sz="2000" dirty="0"/>
              <a:t>D-O-B: 21 June 1937 (84 years  old)</a:t>
            </a:r>
          </a:p>
          <a:p>
            <a:r>
              <a:rPr lang="en-GB" sz="2000" dirty="0"/>
              <a:t>Religion/ Ethnicity: Christian - British</a:t>
            </a:r>
          </a:p>
          <a:p>
            <a:r>
              <a:rPr lang="en-GB" sz="2000" dirty="0"/>
              <a:t>Next of kin: Mrs Barbara Smith (neighbour) – 07986543876.</a:t>
            </a:r>
          </a:p>
          <a:p>
            <a:pPr marL="228600" indent="0">
              <a:buNone/>
            </a:pPr>
            <a:r>
              <a:rPr lang="en-GB" sz="2000" dirty="0"/>
              <a:t>		Mr Ian Read (Advocate) – 07349674423.</a:t>
            </a:r>
          </a:p>
          <a:p>
            <a:r>
              <a:rPr lang="en-GB" sz="1800" dirty="0"/>
              <a:t>Mr Frank Butcher is a single man who lives at home by himself. As his health deteriorates with age, he now requires assistance with his daily care. He requested a needs assessment from the NHS. We can identify the requirements needed to assist the client after performing the assessment on him. </a:t>
            </a:r>
          </a:p>
          <a:p>
            <a:r>
              <a:rPr lang="en-GB" sz="1800" dirty="0"/>
              <a:t>                                                                                                                                                              </a:t>
            </a:r>
            <a:r>
              <a:rPr lang="en-GB" sz="1600" dirty="0"/>
              <a:t>( NHS, 2021)</a:t>
            </a:r>
          </a:p>
        </p:txBody>
      </p:sp>
    </p:spTree>
    <p:extLst>
      <p:ext uri="{BB962C8B-B14F-4D97-AF65-F5344CB8AC3E}">
        <p14:creationId xmlns:p14="http://schemas.microsoft.com/office/powerpoint/2010/main" val="1657903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6C6E2-BF0C-473C-9C25-90AC9A83B6E3}"/>
              </a:ext>
            </a:extLst>
          </p:cNvPr>
          <p:cNvSpPr>
            <a:spLocks noGrp="1"/>
          </p:cNvSpPr>
          <p:nvPr>
            <p:ph type="title"/>
          </p:nvPr>
        </p:nvSpPr>
        <p:spPr/>
        <p:txBody>
          <a:bodyPr>
            <a:normAutofit/>
          </a:bodyPr>
          <a:lstStyle/>
          <a:p>
            <a:r>
              <a:rPr lang="en-GB" dirty="0"/>
              <a:t>Health Details</a:t>
            </a:r>
          </a:p>
        </p:txBody>
      </p:sp>
      <p:sp>
        <p:nvSpPr>
          <p:cNvPr id="3" name="Content Placeholder 2">
            <a:extLst>
              <a:ext uri="{FF2B5EF4-FFF2-40B4-BE49-F238E27FC236}">
                <a16:creationId xmlns:a16="http://schemas.microsoft.com/office/drawing/2014/main" id="{410C8C8B-AF74-488F-8C6C-DF2AB83E9383}"/>
              </a:ext>
            </a:extLst>
          </p:cNvPr>
          <p:cNvSpPr>
            <a:spLocks noGrp="1"/>
          </p:cNvSpPr>
          <p:nvPr>
            <p:ph idx="1"/>
          </p:nvPr>
        </p:nvSpPr>
        <p:spPr/>
        <p:txBody>
          <a:bodyPr>
            <a:normAutofit/>
          </a:bodyPr>
          <a:lstStyle/>
          <a:p>
            <a:r>
              <a:rPr lang="en-GB" sz="1800" dirty="0"/>
              <a:t>Arthritis – Causes pain in the joints and swelling. This is affecting clients day to day living doing the laundry, cleaning, cooking, dressing himself and getting the shopping is proving to be difficult (NCBI, 2020)</a:t>
            </a:r>
          </a:p>
          <a:p>
            <a:r>
              <a:rPr lang="en-GB" sz="1800" dirty="0"/>
              <a:t>Diabetic – Body is not producing insulin well. Client is required to track his glucose levels, Make healthy food choices, Keep active as possible, and take medication on time (National Institute on Ageing, 2019)</a:t>
            </a:r>
          </a:p>
          <a:p>
            <a:r>
              <a:rPr lang="en-GB" sz="1800" dirty="0"/>
              <a:t>Alzheimer's disease – is a disease which affects the functioning of the brain. Client is beginning to show signs of Alzheimer's disease; he is forgetting where he left his keys and whether he has milk and bread in the house while out shopping. He is also forgetting to take his medication (NHS, 2018).</a:t>
            </a:r>
          </a:p>
          <a:p>
            <a:r>
              <a:rPr lang="en-GB" sz="1800" dirty="0"/>
              <a:t>Client is hard of hearing, and is mobile he sometimes uses a walking stick to get out and about.</a:t>
            </a:r>
          </a:p>
          <a:p>
            <a:endParaRPr lang="en-GB" dirty="0"/>
          </a:p>
        </p:txBody>
      </p:sp>
    </p:spTree>
    <p:extLst>
      <p:ext uri="{BB962C8B-B14F-4D97-AF65-F5344CB8AC3E}">
        <p14:creationId xmlns:p14="http://schemas.microsoft.com/office/powerpoint/2010/main" val="3879579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2994C-B7B5-4B2C-AE62-C251E65E2096}"/>
              </a:ext>
            </a:extLst>
          </p:cNvPr>
          <p:cNvSpPr>
            <a:spLocks noGrp="1"/>
          </p:cNvSpPr>
          <p:nvPr>
            <p:ph type="title"/>
          </p:nvPr>
        </p:nvSpPr>
        <p:spPr/>
        <p:txBody>
          <a:bodyPr/>
          <a:lstStyle/>
          <a:p>
            <a:r>
              <a:rPr lang="en-GB" dirty="0"/>
              <a:t>Medication </a:t>
            </a:r>
          </a:p>
        </p:txBody>
      </p:sp>
      <p:sp>
        <p:nvSpPr>
          <p:cNvPr id="3" name="Content Placeholder 2">
            <a:extLst>
              <a:ext uri="{FF2B5EF4-FFF2-40B4-BE49-F238E27FC236}">
                <a16:creationId xmlns:a16="http://schemas.microsoft.com/office/drawing/2014/main" id="{12D0F59F-E471-4BC9-892A-F8CFBE52F1BA}"/>
              </a:ext>
            </a:extLst>
          </p:cNvPr>
          <p:cNvSpPr>
            <a:spLocks noGrp="1"/>
          </p:cNvSpPr>
          <p:nvPr>
            <p:ph idx="1"/>
          </p:nvPr>
        </p:nvSpPr>
        <p:spPr/>
        <p:txBody>
          <a:bodyPr>
            <a:normAutofit fontScale="85000" lnSpcReduction="20000"/>
          </a:bodyPr>
          <a:lstStyle/>
          <a:p>
            <a:r>
              <a:rPr lang="en-GB" sz="2100" dirty="0"/>
              <a:t>Arthritis – Client is on nonsteroidal anti-inflammatory drugs (NSAIDs) two tablets daily. </a:t>
            </a:r>
          </a:p>
          <a:p>
            <a:r>
              <a:rPr lang="en-GB" sz="2100" dirty="0"/>
              <a:t>Diabetic – Metformin tablet to be taken with food. </a:t>
            </a:r>
          </a:p>
          <a:p>
            <a:r>
              <a:rPr lang="en-GB" sz="2100" dirty="0"/>
              <a:t>Alzheimer's – Client is currently not taking any medication for this disease but will need to in the near future if symptoms worsen.</a:t>
            </a:r>
          </a:p>
          <a:p>
            <a:r>
              <a:rPr lang="en-GB" sz="2100" dirty="0"/>
              <a:t>Client underwent cataract surgery recently and is recovering at home, requiring assistance with everyday duties.</a:t>
            </a:r>
          </a:p>
          <a:p>
            <a:r>
              <a:rPr lang="en-GB" sz="2100" dirty="0"/>
              <a:t>Client requires assistance to administer his medication, as he is becoming forgetful and often forgets to take medication on time. </a:t>
            </a:r>
          </a:p>
          <a:p>
            <a:r>
              <a:rPr lang="en-GB" sz="2100" dirty="0"/>
              <a:t>Client has no allergies known to date.</a:t>
            </a:r>
          </a:p>
          <a:p>
            <a:endParaRPr lang="en-GB" sz="2100" dirty="0"/>
          </a:p>
          <a:p>
            <a:endParaRPr lang="en-GB" sz="1800" dirty="0"/>
          </a:p>
          <a:p>
            <a:pPr marL="228600" indent="0">
              <a:buNone/>
            </a:pPr>
            <a:r>
              <a:rPr lang="en-GB" sz="1800" dirty="0"/>
              <a:t>(Quality Care Commission, 2021)</a:t>
            </a:r>
          </a:p>
        </p:txBody>
      </p:sp>
    </p:spTree>
    <p:extLst>
      <p:ext uri="{BB962C8B-B14F-4D97-AF65-F5344CB8AC3E}">
        <p14:creationId xmlns:p14="http://schemas.microsoft.com/office/powerpoint/2010/main" val="3724431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0CCD4-F624-4A5E-9198-3AE01B82B61B}"/>
              </a:ext>
            </a:extLst>
          </p:cNvPr>
          <p:cNvSpPr>
            <a:spLocks noGrp="1"/>
          </p:cNvSpPr>
          <p:nvPr>
            <p:ph type="title"/>
          </p:nvPr>
        </p:nvSpPr>
        <p:spPr/>
        <p:txBody>
          <a:bodyPr/>
          <a:lstStyle/>
          <a:p>
            <a:r>
              <a:rPr lang="en-GB" dirty="0"/>
              <a:t> Living Standards</a:t>
            </a:r>
          </a:p>
        </p:txBody>
      </p:sp>
      <p:sp>
        <p:nvSpPr>
          <p:cNvPr id="3" name="Content Placeholder 2">
            <a:extLst>
              <a:ext uri="{FF2B5EF4-FFF2-40B4-BE49-F238E27FC236}">
                <a16:creationId xmlns:a16="http://schemas.microsoft.com/office/drawing/2014/main" id="{FDD6F6FF-58D7-4F0E-9CDA-6CBCCDBA2CF9}"/>
              </a:ext>
            </a:extLst>
          </p:cNvPr>
          <p:cNvSpPr>
            <a:spLocks noGrp="1"/>
          </p:cNvSpPr>
          <p:nvPr>
            <p:ph idx="1"/>
          </p:nvPr>
        </p:nvSpPr>
        <p:spPr/>
        <p:txBody>
          <a:bodyPr>
            <a:normAutofit/>
          </a:bodyPr>
          <a:lstStyle/>
          <a:p>
            <a:r>
              <a:rPr lang="en-GB" sz="1600" dirty="0"/>
              <a:t>Client is living in his own property which is mortgage free.</a:t>
            </a:r>
          </a:p>
          <a:p>
            <a:r>
              <a:rPr lang="en-GB" sz="1600" dirty="0"/>
              <a:t>Property is very outdated and requires a lot of work to update but has all the necessary requirements heating, electricity, and basic cooking appliances.</a:t>
            </a:r>
          </a:p>
          <a:p>
            <a:r>
              <a:rPr lang="en-GB" sz="1600" dirty="0"/>
              <a:t>Client has two cats whom he is very fond of.</a:t>
            </a:r>
          </a:p>
          <a:p>
            <a:r>
              <a:rPr lang="en-GB" sz="1600" dirty="0"/>
              <a:t>After conducting a risk assessment on clients home adjustments will need to be made to his home to make it safe for him to live in. A stairlift will be installed to help him get upstairs which he is finding difficult due to his arthritis. Hand rails will be installed where required, a bench for the bath to help him get in and out with ease, all loose carpets will be secured to prevent trips and falls and all windows fitted with safety latches. </a:t>
            </a:r>
          </a:p>
          <a:p>
            <a:r>
              <a:rPr lang="en-GB" sz="1600" dirty="0"/>
              <a:t>A private company will make adjustments to make his home safe to live in.</a:t>
            </a:r>
          </a:p>
          <a:p>
            <a:endParaRPr lang="en-GB" sz="1600" dirty="0"/>
          </a:p>
          <a:p>
            <a:pPr marL="228600" indent="0" algn="r">
              <a:buNone/>
            </a:pPr>
            <a:r>
              <a:rPr lang="en-GB" sz="1600" dirty="0"/>
              <a:t>(Health Safety Executive, </a:t>
            </a:r>
            <a:r>
              <a:rPr lang="en-GB" sz="1600" dirty="0" err="1"/>
              <a:t>no.date</a:t>
            </a:r>
            <a:r>
              <a:rPr lang="en-GB" sz="1600" dirty="0"/>
              <a:t>)</a:t>
            </a:r>
          </a:p>
        </p:txBody>
      </p:sp>
    </p:spTree>
    <p:extLst>
      <p:ext uri="{BB962C8B-B14F-4D97-AF65-F5344CB8AC3E}">
        <p14:creationId xmlns:p14="http://schemas.microsoft.com/office/powerpoint/2010/main" val="315001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DA86-9CB8-41E8-9E16-B7DA686F36E2}"/>
              </a:ext>
            </a:extLst>
          </p:cNvPr>
          <p:cNvSpPr>
            <a:spLocks noGrp="1"/>
          </p:cNvSpPr>
          <p:nvPr>
            <p:ph type="title"/>
          </p:nvPr>
        </p:nvSpPr>
        <p:spPr>
          <a:xfrm>
            <a:off x="838200" y="681037"/>
            <a:ext cx="10515600" cy="796889"/>
          </a:xfrm>
        </p:spPr>
        <p:txBody>
          <a:bodyPr>
            <a:normAutofit fontScale="90000"/>
          </a:bodyPr>
          <a:lstStyle/>
          <a:p>
            <a:r>
              <a:rPr lang="en-GB" dirty="0"/>
              <a:t>Daily Routine</a:t>
            </a:r>
          </a:p>
        </p:txBody>
      </p:sp>
      <p:sp>
        <p:nvSpPr>
          <p:cNvPr id="3" name="Content Placeholder 2">
            <a:extLst>
              <a:ext uri="{FF2B5EF4-FFF2-40B4-BE49-F238E27FC236}">
                <a16:creationId xmlns:a16="http://schemas.microsoft.com/office/drawing/2014/main" id="{F7AA4D49-163D-4C5F-9BDB-3DA3A5CFBAC8}"/>
              </a:ext>
            </a:extLst>
          </p:cNvPr>
          <p:cNvSpPr>
            <a:spLocks noGrp="1"/>
          </p:cNvSpPr>
          <p:nvPr>
            <p:ph idx="1"/>
          </p:nvPr>
        </p:nvSpPr>
        <p:spPr>
          <a:xfrm>
            <a:off x="838200" y="1477926"/>
            <a:ext cx="10515600" cy="4699037"/>
          </a:xfrm>
        </p:spPr>
        <p:txBody>
          <a:bodyPr>
            <a:normAutofit fontScale="92500" lnSpcReduction="20000"/>
          </a:bodyPr>
          <a:lstStyle/>
          <a:p>
            <a:pPr>
              <a:buFont typeface="Arial" panose="020B0604020202020204" pitchFamily="34" charset="0"/>
              <a:buChar char="•"/>
            </a:pPr>
            <a:r>
              <a:rPr lang="en-GB" sz="1600" dirty="0"/>
              <a:t>The client requires a caregiver to come to his home in the morning to assist him with washing, dressing and breakfast. </a:t>
            </a:r>
          </a:p>
          <a:p>
            <a:pPr>
              <a:buFont typeface="Arial" panose="020B0604020202020204" pitchFamily="34" charset="0"/>
              <a:buChar char="•"/>
            </a:pPr>
            <a:r>
              <a:rPr lang="en-GB" sz="1600" dirty="0"/>
              <a:t>He also requires assistance with shaving and footcare because of diabetes. </a:t>
            </a:r>
          </a:p>
          <a:p>
            <a:pPr>
              <a:buFont typeface="Arial" panose="020B0604020202020204" pitchFamily="34" charset="0"/>
              <a:buChar char="•"/>
            </a:pPr>
            <a:r>
              <a:rPr lang="en-GB" sz="1600" dirty="0"/>
              <a:t>Client requires a caregiver to come to him in the evening to prepare his supper because he is unable to cook. He has stopped cooking because he is concerned about using his stove if he forgets to turn it off.</a:t>
            </a:r>
          </a:p>
          <a:p>
            <a:pPr>
              <a:buFont typeface="Arial" panose="020B0604020202020204" pitchFamily="34" charset="0"/>
              <a:buChar char="•"/>
            </a:pPr>
            <a:r>
              <a:rPr lang="en-GB" sz="1600" dirty="0"/>
              <a:t>Carer will assist client with his daily food shopping and also help to clean the house. Administering of medication.</a:t>
            </a:r>
          </a:p>
          <a:p>
            <a:pPr>
              <a:buFont typeface="Arial" panose="020B0604020202020204" pitchFamily="34" charset="0"/>
              <a:buChar char="•"/>
            </a:pPr>
            <a:r>
              <a:rPr lang="en-GB" sz="1600" dirty="0"/>
              <a:t>If for any reason a carer cant attend, service provider will send a replacement, client is happy to call his neighbour in an emergency.</a:t>
            </a:r>
          </a:p>
          <a:p>
            <a:pPr>
              <a:buFont typeface="Arial" panose="020B0604020202020204" pitchFamily="34" charset="0"/>
              <a:buChar char="•"/>
            </a:pPr>
            <a:endParaRPr lang="en-GB" sz="1600" dirty="0"/>
          </a:p>
          <a:p>
            <a:pPr>
              <a:buFont typeface="Arial" panose="020B0604020202020204" pitchFamily="34" charset="0"/>
              <a:buChar char="•"/>
            </a:pPr>
            <a:endParaRPr lang="en-GB" sz="1600" dirty="0"/>
          </a:p>
          <a:p>
            <a:pPr>
              <a:buFont typeface="Arial" panose="020B0604020202020204" pitchFamily="34" charset="0"/>
              <a:buChar char="•"/>
            </a:pPr>
            <a:endParaRPr lang="en-GB" sz="1600" dirty="0"/>
          </a:p>
          <a:p>
            <a:pPr>
              <a:buFont typeface="Arial" panose="020B0604020202020204" pitchFamily="34" charset="0"/>
              <a:buChar char="•"/>
            </a:pPr>
            <a:endParaRPr lang="en-GB" sz="1600" dirty="0"/>
          </a:p>
          <a:p>
            <a:pPr>
              <a:buFont typeface="Arial" panose="020B0604020202020204" pitchFamily="34" charset="0"/>
              <a:buChar char="•"/>
            </a:pPr>
            <a:endParaRPr lang="en-GB" sz="1600" dirty="0"/>
          </a:p>
          <a:p>
            <a:pPr>
              <a:buFont typeface="Arial" panose="020B0604020202020204" pitchFamily="34" charset="0"/>
              <a:buChar char="•"/>
            </a:pPr>
            <a:endParaRPr lang="en-GB" sz="1600" dirty="0"/>
          </a:p>
          <a:p>
            <a:pPr>
              <a:buFont typeface="Arial" panose="020B0604020202020204" pitchFamily="34" charset="0"/>
              <a:buChar char="•"/>
            </a:pPr>
            <a:r>
              <a:rPr lang="en-GB" sz="1600" dirty="0"/>
              <a:t>(Care quality commission, 2019)</a:t>
            </a:r>
          </a:p>
          <a:p>
            <a:pPr>
              <a:buFont typeface="Arial" panose="020B0604020202020204" pitchFamily="34" charset="0"/>
              <a:buChar char="•"/>
            </a:pPr>
            <a:endParaRPr lang="en-GB" sz="1600" dirty="0"/>
          </a:p>
        </p:txBody>
      </p:sp>
      <p:graphicFrame>
        <p:nvGraphicFramePr>
          <p:cNvPr id="4" name="Table 4">
            <a:extLst>
              <a:ext uri="{FF2B5EF4-FFF2-40B4-BE49-F238E27FC236}">
                <a16:creationId xmlns:a16="http://schemas.microsoft.com/office/drawing/2014/main" id="{40BF45F7-878B-4BDA-A224-E4C83A525A7D}"/>
              </a:ext>
            </a:extLst>
          </p:cNvPr>
          <p:cNvGraphicFramePr>
            <a:graphicFrameLocks noGrp="1"/>
          </p:cNvGraphicFramePr>
          <p:nvPr>
            <p:extLst>
              <p:ext uri="{D42A27DB-BD31-4B8C-83A1-F6EECF244321}">
                <p14:modId xmlns:p14="http://schemas.microsoft.com/office/powerpoint/2010/main" val="2022058247"/>
              </p:ext>
            </p:extLst>
          </p:nvPr>
        </p:nvGraphicFramePr>
        <p:xfrm>
          <a:off x="1403497" y="3817087"/>
          <a:ext cx="9505508" cy="1882672"/>
        </p:xfrm>
        <a:graphic>
          <a:graphicData uri="http://schemas.openxmlformats.org/drawingml/2006/table">
            <a:tbl>
              <a:tblPr firstRow="1" bandRow="1">
                <a:tableStyleId>{125E5076-3810-47DD-B79F-674D7AD40C01}</a:tableStyleId>
              </a:tblPr>
              <a:tblGrid>
                <a:gridCol w="2392326">
                  <a:extLst>
                    <a:ext uri="{9D8B030D-6E8A-4147-A177-3AD203B41FA5}">
                      <a16:colId xmlns:a16="http://schemas.microsoft.com/office/drawing/2014/main" val="1961953114"/>
                    </a:ext>
                  </a:extLst>
                </a:gridCol>
                <a:gridCol w="7113182">
                  <a:extLst>
                    <a:ext uri="{9D8B030D-6E8A-4147-A177-3AD203B41FA5}">
                      <a16:colId xmlns:a16="http://schemas.microsoft.com/office/drawing/2014/main" val="3750143734"/>
                    </a:ext>
                  </a:extLst>
                </a:gridCol>
              </a:tblGrid>
              <a:tr h="602512">
                <a:tc>
                  <a:txBody>
                    <a:bodyPr/>
                    <a:lstStyle/>
                    <a:p>
                      <a:r>
                        <a:rPr lang="en-GB" dirty="0"/>
                        <a:t>7am – 8 am</a:t>
                      </a:r>
                    </a:p>
                  </a:txBody>
                  <a:tcPr/>
                </a:tc>
                <a:tc>
                  <a:txBody>
                    <a:bodyPr/>
                    <a:lstStyle/>
                    <a:p>
                      <a:r>
                        <a:rPr lang="en-GB" dirty="0"/>
                        <a:t>Wash dress and prepare breakfast for client and do some basic household chores, administer medication.</a:t>
                      </a:r>
                    </a:p>
                  </a:txBody>
                  <a:tcPr/>
                </a:tc>
                <a:extLst>
                  <a:ext uri="{0D108BD9-81ED-4DB2-BD59-A6C34878D82A}">
                    <a16:rowId xmlns:a16="http://schemas.microsoft.com/office/drawing/2014/main" val="2664117808"/>
                  </a:ext>
                </a:extLst>
              </a:tr>
              <a:tr h="602512">
                <a:tc>
                  <a:txBody>
                    <a:bodyPr/>
                    <a:lstStyle/>
                    <a:p>
                      <a:r>
                        <a:rPr lang="en-GB" dirty="0"/>
                        <a:t>12pm – 1pm</a:t>
                      </a:r>
                    </a:p>
                  </a:txBody>
                  <a:tcPr/>
                </a:tc>
                <a:tc>
                  <a:txBody>
                    <a:bodyPr/>
                    <a:lstStyle/>
                    <a:p>
                      <a:r>
                        <a:rPr lang="en-GB" dirty="0"/>
                        <a:t>Take client out for lunch and do his grocery shopping.</a:t>
                      </a:r>
                    </a:p>
                  </a:txBody>
                  <a:tcPr/>
                </a:tc>
                <a:extLst>
                  <a:ext uri="{0D108BD9-81ED-4DB2-BD59-A6C34878D82A}">
                    <a16:rowId xmlns:a16="http://schemas.microsoft.com/office/drawing/2014/main" val="1376948442"/>
                  </a:ext>
                </a:extLst>
              </a:tr>
              <a:tr h="602512">
                <a:tc>
                  <a:txBody>
                    <a:bodyPr/>
                    <a:lstStyle/>
                    <a:p>
                      <a:r>
                        <a:rPr lang="en-GB" dirty="0"/>
                        <a:t>6pm – 7pm</a:t>
                      </a:r>
                    </a:p>
                  </a:txBody>
                  <a:tcPr/>
                </a:tc>
                <a:tc>
                  <a:txBody>
                    <a:bodyPr/>
                    <a:lstStyle/>
                    <a:p>
                      <a:r>
                        <a:rPr lang="en-GB" dirty="0"/>
                        <a:t>Prepare supper, wash and dress him for bed, administer medication.</a:t>
                      </a:r>
                    </a:p>
                  </a:txBody>
                  <a:tcPr/>
                </a:tc>
                <a:extLst>
                  <a:ext uri="{0D108BD9-81ED-4DB2-BD59-A6C34878D82A}">
                    <a16:rowId xmlns:a16="http://schemas.microsoft.com/office/drawing/2014/main" val="1299846253"/>
                  </a:ext>
                </a:extLst>
              </a:tr>
            </a:tbl>
          </a:graphicData>
        </a:graphic>
      </p:graphicFrame>
    </p:spTree>
    <p:extLst>
      <p:ext uri="{BB962C8B-B14F-4D97-AF65-F5344CB8AC3E}">
        <p14:creationId xmlns:p14="http://schemas.microsoft.com/office/powerpoint/2010/main" val="2391963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BF41-5BF2-4E58-BE4D-60200CE8DEC3}"/>
              </a:ext>
            </a:extLst>
          </p:cNvPr>
          <p:cNvSpPr>
            <a:spLocks noGrp="1"/>
          </p:cNvSpPr>
          <p:nvPr>
            <p:ph type="title"/>
          </p:nvPr>
        </p:nvSpPr>
        <p:spPr/>
        <p:txBody>
          <a:bodyPr/>
          <a:lstStyle/>
          <a:p>
            <a:r>
              <a:rPr lang="en-GB" dirty="0"/>
              <a:t>Likes and Dislikes</a:t>
            </a:r>
          </a:p>
        </p:txBody>
      </p:sp>
      <p:sp>
        <p:nvSpPr>
          <p:cNvPr id="3" name="Content Placeholder 2">
            <a:extLst>
              <a:ext uri="{FF2B5EF4-FFF2-40B4-BE49-F238E27FC236}">
                <a16:creationId xmlns:a16="http://schemas.microsoft.com/office/drawing/2014/main" id="{8D1189B1-FAEA-4BB6-B4F4-558434EC26BA}"/>
              </a:ext>
            </a:extLst>
          </p:cNvPr>
          <p:cNvSpPr>
            <a:spLocks noGrp="1"/>
          </p:cNvSpPr>
          <p:nvPr>
            <p:ph idx="1"/>
          </p:nvPr>
        </p:nvSpPr>
        <p:spPr/>
        <p:txBody>
          <a:bodyPr>
            <a:normAutofit/>
          </a:bodyPr>
          <a:lstStyle/>
          <a:p>
            <a:r>
              <a:rPr lang="en-GB" sz="1600" dirty="0"/>
              <a:t>Client enjoys going to his local social club for bingo every Saturday evening his neighbour Barbara accompanies him. </a:t>
            </a:r>
          </a:p>
          <a:p>
            <a:r>
              <a:rPr lang="en-GB" sz="1600" dirty="0"/>
              <a:t>Client likes to keep pictures of his family members on his mantel piece they are very sentimental value to him.</a:t>
            </a:r>
          </a:p>
          <a:p>
            <a:r>
              <a:rPr lang="en-GB" sz="1600" dirty="0"/>
              <a:t>He prefers his food to be bland as it don’t upset his stomach, he also has no sugar in his tea and coffee.</a:t>
            </a:r>
          </a:p>
          <a:p>
            <a:r>
              <a:rPr lang="en-GB" sz="1600" dirty="0"/>
              <a:t>Client enjoys writing a diary every day, preferring to write down his feelings and needs; he agrees to let the carers read his diary; this can be a positive step towards meeting the client's needs.</a:t>
            </a:r>
          </a:p>
          <a:p>
            <a:r>
              <a:rPr lang="en-GB" sz="1600" dirty="0"/>
              <a:t>Before the caregiver leaves in the evening, the client would like to be tucked in bed with the curtains closed and the television turned on.</a:t>
            </a:r>
          </a:p>
          <a:p>
            <a:endParaRPr lang="en-GB" sz="1600" dirty="0"/>
          </a:p>
          <a:p>
            <a:r>
              <a:rPr lang="en-GB" sz="1600" dirty="0"/>
              <a:t>(NICE, </a:t>
            </a:r>
            <a:r>
              <a:rPr lang="en-GB" sz="1600" dirty="0" err="1"/>
              <a:t>no.date</a:t>
            </a:r>
            <a:r>
              <a:rPr lang="en-GB" sz="1600" dirty="0"/>
              <a:t>)</a:t>
            </a:r>
          </a:p>
        </p:txBody>
      </p:sp>
    </p:spTree>
    <p:extLst>
      <p:ext uri="{BB962C8B-B14F-4D97-AF65-F5344CB8AC3E}">
        <p14:creationId xmlns:p14="http://schemas.microsoft.com/office/powerpoint/2010/main" val="632617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3107D-AF5D-4912-B32D-8CA40E5DDA31}"/>
              </a:ext>
            </a:extLst>
          </p:cNvPr>
          <p:cNvSpPr>
            <a:spLocks noGrp="1"/>
          </p:cNvSpPr>
          <p:nvPr>
            <p:ph type="title"/>
          </p:nvPr>
        </p:nvSpPr>
        <p:spPr>
          <a:xfrm>
            <a:off x="838200" y="681038"/>
            <a:ext cx="10515600" cy="828786"/>
          </a:xfrm>
        </p:spPr>
        <p:txBody>
          <a:bodyPr/>
          <a:lstStyle/>
          <a:p>
            <a:r>
              <a:rPr lang="en-GB" dirty="0"/>
              <a:t>Safety/Advocacy </a:t>
            </a:r>
          </a:p>
        </p:txBody>
      </p:sp>
      <p:sp>
        <p:nvSpPr>
          <p:cNvPr id="3" name="Content Placeholder 2">
            <a:extLst>
              <a:ext uri="{FF2B5EF4-FFF2-40B4-BE49-F238E27FC236}">
                <a16:creationId xmlns:a16="http://schemas.microsoft.com/office/drawing/2014/main" id="{21272F0A-7C0D-4C62-B6A2-A28C0FB074B6}"/>
              </a:ext>
            </a:extLst>
          </p:cNvPr>
          <p:cNvSpPr>
            <a:spLocks noGrp="1"/>
          </p:cNvSpPr>
          <p:nvPr>
            <p:ph idx="1"/>
          </p:nvPr>
        </p:nvSpPr>
        <p:spPr>
          <a:xfrm>
            <a:off x="838200" y="1509824"/>
            <a:ext cx="10515600" cy="4667139"/>
          </a:xfrm>
        </p:spPr>
        <p:txBody>
          <a:bodyPr>
            <a:normAutofit/>
          </a:bodyPr>
          <a:lstStyle/>
          <a:p>
            <a:r>
              <a:rPr lang="en-GB" sz="1800" dirty="0"/>
              <a:t>Client wants to feel safe in his own home. He decided to hire a private company to install a burglar alarm in his home.</a:t>
            </a:r>
          </a:p>
          <a:p>
            <a:r>
              <a:rPr lang="en-GB" sz="1800" dirty="0"/>
              <a:t>Smoke and carbon monoxide alarms are installed in the home and are serviced annually.</a:t>
            </a:r>
          </a:p>
          <a:p>
            <a:r>
              <a:rPr lang="en-GB" sz="1800" dirty="0"/>
              <a:t>A personal alarm is also being fitted in the home for an extra measure due to him showing symptoms of Alzheimer's. Client has extra reassurance that help is at hand 24 hours a day   (Age UK, no date).</a:t>
            </a:r>
          </a:p>
          <a:p>
            <a:r>
              <a:rPr lang="en-GB" sz="1800" dirty="0"/>
              <a:t>Client has designated an advocate to assist and advise him professionally with decisions concerning his health, financial matters, handling difficult paperwork, and dealing with his estate after his death. Because the client has no family living nearby, having an advocate has relieved him of a significant burden. Mr Ian Read will be the client's representative in all matters (Kaufman, 1995).</a:t>
            </a:r>
          </a:p>
          <a:p>
            <a:r>
              <a:rPr lang="en-GB" sz="1800" dirty="0"/>
              <a:t>Client will be receiving free Health and Social care from the Birmingham city council as he has no savings and is entitled to benefits (NHS, no date).</a:t>
            </a:r>
          </a:p>
          <a:p>
            <a:endParaRPr lang="en-GB" sz="1800" dirty="0"/>
          </a:p>
          <a:p>
            <a:endParaRPr lang="en-GB" sz="1800" dirty="0"/>
          </a:p>
        </p:txBody>
      </p:sp>
    </p:spTree>
    <p:extLst>
      <p:ext uri="{BB962C8B-B14F-4D97-AF65-F5344CB8AC3E}">
        <p14:creationId xmlns:p14="http://schemas.microsoft.com/office/powerpoint/2010/main" val="2230299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03C13-CAD8-462A-A833-0520973613F2}"/>
              </a:ext>
            </a:extLst>
          </p:cNvPr>
          <p:cNvSpPr>
            <a:spLocks noGrp="1"/>
          </p:cNvSpPr>
          <p:nvPr>
            <p:ph type="title"/>
          </p:nvPr>
        </p:nvSpPr>
        <p:spPr>
          <a:xfrm>
            <a:off x="838200" y="681038"/>
            <a:ext cx="10515600" cy="860684"/>
          </a:xfrm>
        </p:spPr>
        <p:txBody>
          <a:bodyPr/>
          <a:lstStyle/>
          <a:p>
            <a:r>
              <a:rPr lang="en-GB" dirty="0"/>
              <a:t>Legislation/Policy </a:t>
            </a:r>
          </a:p>
        </p:txBody>
      </p:sp>
      <p:sp>
        <p:nvSpPr>
          <p:cNvPr id="3" name="Content Placeholder 2">
            <a:extLst>
              <a:ext uri="{FF2B5EF4-FFF2-40B4-BE49-F238E27FC236}">
                <a16:creationId xmlns:a16="http://schemas.microsoft.com/office/drawing/2014/main" id="{46E22DD4-BD18-4F11-8599-7ECB1215954C}"/>
              </a:ext>
            </a:extLst>
          </p:cNvPr>
          <p:cNvSpPr>
            <a:spLocks noGrp="1"/>
          </p:cNvSpPr>
          <p:nvPr>
            <p:ph idx="1"/>
          </p:nvPr>
        </p:nvSpPr>
        <p:spPr>
          <a:xfrm>
            <a:off x="838200" y="1541722"/>
            <a:ext cx="10515600" cy="4635241"/>
          </a:xfrm>
        </p:spPr>
        <p:txBody>
          <a:bodyPr>
            <a:normAutofit/>
          </a:bodyPr>
          <a:lstStyle/>
          <a:p>
            <a:r>
              <a:rPr lang="en-GB" sz="1600" dirty="0"/>
              <a:t>This care plan was created with Mr Frank Butcher's needs at the forefront of all current policy and legislation.   </a:t>
            </a:r>
          </a:p>
          <a:p>
            <a:r>
              <a:rPr lang="en-GB" sz="1600" dirty="0"/>
              <a:t> The Human Rights Act of 2008 protects our client from discrimination by caregivers, as well as abuse and violation of their rights (Age UK, 2017).</a:t>
            </a:r>
          </a:p>
          <a:p>
            <a:r>
              <a:rPr lang="en-GB" sz="1600" dirty="0"/>
              <a:t>The Care Act 2014 will ensure our client has control of his own life. This Act will ensure high quality care for our client (Handley Law, 2015).</a:t>
            </a:r>
          </a:p>
          <a:p>
            <a:r>
              <a:rPr lang="en-GB" sz="1600" dirty="0"/>
              <a:t>All caregivers will be up to date with their safeguarding training this reassures the client that he will receive care from fully trained competent staff (NHS England, no date).</a:t>
            </a:r>
          </a:p>
          <a:p>
            <a:r>
              <a:rPr lang="en-GB" sz="1600" dirty="0"/>
              <a:t> Client has symptoms of Alzheimer's, under The Mental Capacity Act 2005 he will be supported in making all his decisions regarding his care and treatment, he has an advocate for when he no longer is capable of making his own decisions ( Alzheimer's society, no date).</a:t>
            </a:r>
          </a:p>
          <a:p>
            <a:endParaRPr lang="en-GB" sz="1600" dirty="0"/>
          </a:p>
          <a:p>
            <a:r>
              <a:rPr lang="en-GB" sz="1600" dirty="0"/>
              <a:t>Mr Butchers care plan will be re assessed in three months. </a:t>
            </a:r>
          </a:p>
        </p:txBody>
      </p:sp>
    </p:spTree>
    <p:extLst>
      <p:ext uri="{BB962C8B-B14F-4D97-AF65-F5344CB8AC3E}">
        <p14:creationId xmlns:p14="http://schemas.microsoft.com/office/powerpoint/2010/main" val="138198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92FE-48F2-47F1-AD9D-7D1CCE7BF5E8}"/>
              </a:ext>
            </a:extLst>
          </p:cNvPr>
          <p:cNvSpPr>
            <a:spLocks noGrp="1"/>
          </p:cNvSpPr>
          <p:nvPr>
            <p:ph type="title"/>
          </p:nvPr>
        </p:nvSpPr>
        <p:spPr>
          <a:xfrm>
            <a:off x="838200" y="681038"/>
            <a:ext cx="10515600" cy="36095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5CA7439-69D2-4E11-B498-626C2061C28F}"/>
              </a:ext>
            </a:extLst>
          </p:cNvPr>
          <p:cNvSpPr>
            <a:spLocks noGrp="1"/>
          </p:cNvSpPr>
          <p:nvPr>
            <p:ph idx="1"/>
          </p:nvPr>
        </p:nvSpPr>
        <p:spPr>
          <a:xfrm>
            <a:off x="838200" y="1041991"/>
            <a:ext cx="10515600" cy="5134972"/>
          </a:xfrm>
        </p:spPr>
        <p:txBody>
          <a:bodyPr>
            <a:normAutofit/>
          </a:bodyPr>
          <a:lstStyle/>
          <a:p>
            <a:pPr marL="228600" indent="0">
              <a:buNone/>
            </a:pPr>
            <a:r>
              <a:rPr lang="en-GB" sz="1200" dirty="0">
                <a:latin typeface="Arial" panose="020B0604020202020204" pitchFamily="34" charset="0"/>
                <a:cs typeface="Arial" panose="020B0604020202020204" pitchFamily="34" charset="0"/>
              </a:rPr>
              <a:t>The Health Foundation (2016) </a:t>
            </a:r>
            <a:r>
              <a:rPr lang="en-GB" sz="1200" i="1" dirty="0">
                <a:latin typeface="Arial" panose="020B0604020202020204" pitchFamily="34" charset="0"/>
                <a:cs typeface="Arial" panose="020B0604020202020204" pitchFamily="34" charset="0"/>
              </a:rPr>
              <a:t>Person centred care made simple, </a:t>
            </a:r>
            <a:r>
              <a:rPr lang="en-GB" sz="1200" dirty="0">
                <a:latin typeface="Arial" panose="020B0604020202020204" pitchFamily="34" charset="0"/>
                <a:cs typeface="Arial" panose="020B0604020202020204" pitchFamily="34" charset="0"/>
              </a:rPr>
              <a:t>Available</a:t>
            </a:r>
            <a:r>
              <a:rPr lang="en-GB" sz="1200" i="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at</a:t>
            </a:r>
            <a:r>
              <a:rPr lang="en-GB" sz="1200" i="1" dirty="0" err="1">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https</a:t>
            </a:r>
            <a:r>
              <a:rPr lang="en-GB" sz="1200" dirty="0">
                <a:latin typeface="Arial" panose="020B0604020202020204" pitchFamily="34" charset="0"/>
                <a:cs typeface="Arial" panose="020B0604020202020204" pitchFamily="34" charset="0"/>
              </a:rPr>
              <a:t>://www.health.org.uk/sites/default/files/PersonCe.ntredCareMadeSimple.pdf</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NHS (2021) </a:t>
            </a:r>
            <a:r>
              <a:rPr lang="en-GB" sz="1200" i="1" dirty="0">
                <a:latin typeface="Arial" panose="020B0604020202020204" pitchFamily="34" charset="0"/>
                <a:cs typeface="Arial" panose="020B0604020202020204" pitchFamily="34" charset="0"/>
              </a:rPr>
              <a:t>Help at home from a paid carer,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https://www.nhs.uk/conditions/social-care-and-support-guide/care-services-equipment-and-care-homes/homecare/</a:t>
            </a:r>
            <a:r>
              <a:rPr lang="en-GB" sz="1200" dirty="0">
                <a:latin typeface="Arial" panose="020B0604020202020204" pitchFamily="34" charset="0"/>
                <a:cs typeface="Arial" panose="020B0604020202020204" pitchFamily="34" charset="0"/>
              </a:rPr>
              <a:t>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NCBI (2020) Informed Health.org. </a:t>
            </a:r>
            <a:r>
              <a:rPr lang="en-GB" sz="1200" i="1" dirty="0">
                <a:latin typeface="Arial" panose="020B0604020202020204" pitchFamily="34" charset="0"/>
                <a:cs typeface="Arial" panose="020B0604020202020204" pitchFamily="34" charset="0"/>
              </a:rPr>
              <a:t>Everyday life with Rheumatoid Arthritis</a:t>
            </a:r>
            <a:r>
              <a:rPr lang="en-GB" sz="1200" dirty="0">
                <a:latin typeface="Arial" panose="020B0604020202020204" pitchFamily="34" charset="0"/>
                <a:cs typeface="Arial" panose="020B0604020202020204" pitchFamily="34" charset="0"/>
              </a:rPr>
              <a:t>, Available </a:t>
            </a:r>
            <a:r>
              <a:rPr lang="en-GB" sz="1200" dirty="0" err="1">
                <a:latin typeface="Arial" panose="020B0604020202020204" pitchFamily="34" charset="0"/>
                <a:cs typeface="Arial" panose="020B0604020202020204" pitchFamily="34" charset="0"/>
              </a:rPr>
              <a:t>at:https</a:t>
            </a:r>
            <a:r>
              <a:rPr lang="en-GB" sz="1200" dirty="0">
                <a:latin typeface="Arial" panose="020B0604020202020204" pitchFamily="34" charset="0"/>
                <a:cs typeface="Arial" panose="020B0604020202020204" pitchFamily="34" charset="0"/>
              </a:rPr>
              <a:t>://www.ncbi.nlm.nih.gov/books/NBK384458/,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National institute of ageing (2019). </a:t>
            </a:r>
            <a:r>
              <a:rPr lang="en-GB" sz="1200" i="1" dirty="0">
                <a:latin typeface="Arial" panose="020B0604020202020204" pitchFamily="34" charset="0"/>
                <a:cs typeface="Arial" panose="020B0604020202020204" pitchFamily="34" charset="0"/>
              </a:rPr>
              <a:t>Diabetes in older people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https://www.nia.nih.gov/health/diabetes-older-people</a:t>
            </a:r>
            <a:r>
              <a:rPr lang="en-GB" sz="1200" dirty="0">
                <a:latin typeface="Arial" panose="020B0604020202020204" pitchFamily="34" charset="0"/>
                <a:cs typeface="Arial" panose="020B0604020202020204" pitchFamily="34" charset="0"/>
              </a:rPr>
              <a:t>,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NHS (2018) </a:t>
            </a:r>
            <a:r>
              <a:rPr lang="en-GB" sz="1200" i="1" dirty="0">
                <a:latin typeface="Arial" panose="020B0604020202020204" pitchFamily="34" charset="0"/>
                <a:cs typeface="Arial" panose="020B0604020202020204" pitchFamily="34" charset="0"/>
              </a:rPr>
              <a:t>Alzheimer's Disease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https://www.nhs.uk/conditions/alzheimers-disease/</a:t>
            </a:r>
            <a:r>
              <a:rPr lang="en-GB" sz="1200" dirty="0">
                <a:latin typeface="Arial" panose="020B0604020202020204" pitchFamily="34" charset="0"/>
                <a:cs typeface="Arial" panose="020B0604020202020204" pitchFamily="34" charset="0"/>
              </a:rPr>
              <a:t>,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Quality Care Commission (2021). Managing medicines: </a:t>
            </a:r>
            <a:r>
              <a:rPr lang="en-GB" sz="1200" i="1" dirty="0">
                <a:latin typeface="Arial" panose="020B0604020202020204" pitchFamily="34" charset="0"/>
                <a:cs typeface="Arial" panose="020B0604020202020204" pitchFamily="34" charset="0"/>
              </a:rPr>
              <a:t>Homecare providers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https://www.cqc.org.uk/guidance-providers/adult-social-care/managing-medicines-home-care-providers</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Care Quality Commission (2019), Personal care, Available at: </a:t>
            </a:r>
            <a:r>
              <a:rPr lang="en-GB" sz="1200" dirty="0">
                <a:latin typeface="Arial" panose="020B0604020202020204" pitchFamily="34" charset="0"/>
                <a:cs typeface="Arial" panose="020B0604020202020204" pitchFamily="34" charset="0"/>
                <a:hlinkClick r:id="rId6"/>
              </a:rPr>
              <a:t>https://www.cqc.org.uk/guidance-providers/registration/personal-care</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Health Safety Executive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Sensible risk assessments in care settings, </a:t>
            </a:r>
            <a:r>
              <a:rPr lang="en-GB" sz="1200" dirty="0">
                <a:latin typeface="Arial" panose="020B0604020202020204" pitchFamily="34" charset="0"/>
                <a:cs typeface="Arial" panose="020B0604020202020204" pitchFamily="34" charset="0"/>
              </a:rPr>
              <a:t>Available </a:t>
            </a:r>
            <a:r>
              <a:rPr lang="en-GB" sz="1200" dirty="0" err="1">
                <a:latin typeface="Arial" panose="020B0604020202020204" pitchFamily="34" charset="0"/>
                <a:cs typeface="Arial" panose="020B0604020202020204" pitchFamily="34" charset="0"/>
              </a:rPr>
              <a:t>at</a:t>
            </a:r>
            <a:r>
              <a:rPr lang="en-GB" sz="1200" i="1" dirty="0" err="1">
                <a:latin typeface="Arial" panose="020B0604020202020204" pitchFamily="34" charset="0"/>
                <a:cs typeface="Arial" panose="020B0604020202020204" pitchFamily="34" charset="0"/>
              </a:rPr>
              <a:t>:https</a:t>
            </a:r>
            <a:r>
              <a:rPr lang="en-GB" sz="1200" i="1" dirty="0">
                <a:latin typeface="Arial" panose="020B0604020202020204" pitchFamily="34" charset="0"/>
                <a:cs typeface="Arial" panose="020B0604020202020204" pitchFamily="34" charset="0"/>
              </a:rPr>
              <a:t>://www.hse.gov.uk/healthservices/sensible-risk-assessment-care-settings.htm </a:t>
            </a:r>
            <a:r>
              <a:rPr lang="en-GB" sz="1200" dirty="0">
                <a:latin typeface="Arial" panose="020B0604020202020204" pitchFamily="34" charset="0"/>
                <a:cs typeface="Arial" panose="020B0604020202020204" pitchFamily="34" charset="0"/>
              </a:rPr>
              <a:t>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NICE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Better Homecare for older people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https://www.nice.org.uk/about/nice-communities/social-care/quick-guides/better-home-care-for-older-people</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June 2021)</a:t>
            </a:r>
          </a:p>
          <a:p>
            <a:pPr marL="228600" indent="0">
              <a:buNone/>
            </a:pPr>
            <a:r>
              <a:rPr lang="en-GB" sz="1200" dirty="0">
                <a:latin typeface="Arial" panose="020B0604020202020204" pitchFamily="34" charset="0"/>
                <a:cs typeface="Arial" panose="020B0604020202020204" pitchFamily="34" charset="0"/>
              </a:rPr>
              <a:t>Age UK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Personal Alarms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https://www.ageuk.org.uk/products/mobility-and-independence-at-home/personal-alarms/</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June 2021)</a:t>
            </a: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3347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AEBC1-CAA7-4FF3-AA75-2818DC3DCC8B}"/>
              </a:ext>
            </a:extLst>
          </p:cNvPr>
          <p:cNvSpPr>
            <a:spLocks noGrp="1"/>
          </p:cNvSpPr>
          <p:nvPr>
            <p:ph idx="1"/>
          </p:nvPr>
        </p:nvSpPr>
        <p:spPr>
          <a:xfrm>
            <a:off x="838200" y="893135"/>
            <a:ext cx="10515600" cy="5283828"/>
          </a:xfrm>
        </p:spPr>
        <p:txBody>
          <a:bodyPr>
            <a:normAutofit/>
          </a:bodyPr>
          <a:lstStyle/>
          <a:p>
            <a:pPr marL="228600" indent="0">
              <a:buNone/>
            </a:pPr>
            <a:r>
              <a:rPr lang="en-GB" sz="1200" b="0" i="0" dirty="0">
                <a:solidFill>
                  <a:srgbClr val="2A2A2A"/>
                </a:solidFill>
                <a:effectLst/>
                <a:latin typeface="Arial" panose="020B0604020202020204" pitchFamily="34" charset="0"/>
                <a:cs typeface="Arial" panose="020B0604020202020204" pitchFamily="34" charset="0"/>
              </a:rPr>
              <a:t>Sharon R. Kaufman (1995) Decision Making, Responsibility, and Advocacy in Geriatric Medicine: Physician Dilemmas With Elderly in the Community, </a:t>
            </a:r>
            <a:r>
              <a:rPr lang="en-GB" sz="1200" b="0" i="1" dirty="0">
                <a:solidFill>
                  <a:srgbClr val="2A2A2A"/>
                </a:solidFill>
                <a:effectLst/>
                <a:latin typeface="Arial" panose="020B0604020202020204" pitchFamily="34" charset="0"/>
                <a:cs typeface="Arial" panose="020B0604020202020204" pitchFamily="34" charset="0"/>
              </a:rPr>
              <a:t>The Gerontologist</a:t>
            </a:r>
            <a:r>
              <a:rPr lang="en-GB" sz="1200" b="0" i="0" dirty="0">
                <a:solidFill>
                  <a:srgbClr val="2A2A2A"/>
                </a:solidFill>
                <a:effectLst/>
                <a:latin typeface="Arial" panose="020B0604020202020204" pitchFamily="34" charset="0"/>
                <a:cs typeface="Arial" panose="020B0604020202020204" pitchFamily="34" charset="0"/>
              </a:rPr>
              <a:t>, Volume 35, Issue 4,, Pages 481–488, Available at: </a:t>
            </a:r>
            <a:r>
              <a:rPr lang="en-GB" sz="1200" b="0" i="0" u="none" strike="noStrike" dirty="0">
                <a:solidFill>
                  <a:srgbClr val="006FB7"/>
                </a:solidFill>
                <a:effectLst/>
                <a:latin typeface="Arial" panose="020B0604020202020204" pitchFamily="34" charset="0"/>
                <a:cs typeface="Arial" panose="020B0604020202020204" pitchFamily="34" charset="0"/>
                <a:hlinkClick r:id="rId2"/>
              </a:rPr>
              <a:t>https://doi.org/10.1093/geront/35.4.481</a:t>
            </a:r>
            <a:r>
              <a:rPr lang="en-GB" sz="1200" b="0" i="0" u="none" strike="noStrike" dirty="0">
                <a:solidFill>
                  <a:srgbClr val="006FB7"/>
                </a:solidFill>
                <a:effectLst/>
                <a:latin typeface="Arial" panose="020B0604020202020204" pitchFamily="34" charset="0"/>
                <a:cs typeface="Arial" panose="020B0604020202020204" pitchFamily="34" charset="0"/>
              </a:rPr>
              <a:t> </a:t>
            </a:r>
            <a:r>
              <a:rPr lang="en-GB" sz="1200" b="0" i="0" u="none" strike="noStrike" dirty="0">
                <a:solidFill>
                  <a:schemeClr val="tx1"/>
                </a:solidFill>
                <a:effectLst/>
                <a:latin typeface="Arial" panose="020B0604020202020204" pitchFamily="34" charset="0"/>
                <a:cs typeface="Arial" panose="020B0604020202020204" pitchFamily="34" charset="0"/>
              </a:rPr>
              <a:t>Accessed (24</a:t>
            </a:r>
            <a:r>
              <a:rPr lang="en-GB" sz="1200" b="0" i="0" u="none" strike="noStrike" baseline="30000" dirty="0">
                <a:solidFill>
                  <a:schemeClr val="tx1"/>
                </a:solidFill>
                <a:effectLst/>
                <a:latin typeface="Arial" panose="020B0604020202020204" pitchFamily="34" charset="0"/>
                <a:cs typeface="Arial" panose="020B0604020202020204" pitchFamily="34" charset="0"/>
              </a:rPr>
              <a:t>th</a:t>
            </a:r>
            <a:r>
              <a:rPr lang="en-GB" sz="1200" b="0" i="0" u="none" strike="noStrike" dirty="0">
                <a:solidFill>
                  <a:schemeClr val="tx1"/>
                </a:solidFill>
                <a:effectLst/>
                <a:latin typeface="Arial" panose="020B0604020202020204" pitchFamily="34" charset="0"/>
                <a:cs typeface="Arial" panose="020B0604020202020204" pitchFamily="34" charset="0"/>
              </a:rPr>
              <a:t> June 2021)</a:t>
            </a:r>
          </a:p>
          <a:p>
            <a:pPr marL="228600" indent="0">
              <a:buNone/>
            </a:pPr>
            <a:r>
              <a:rPr lang="en-GB" sz="1200" dirty="0">
                <a:solidFill>
                  <a:schemeClr val="tx1"/>
                </a:solidFill>
                <a:latin typeface="Arial" panose="020B0604020202020204" pitchFamily="34" charset="0"/>
                <a:cs typeface="Arial" panose="020B0604020202020204" pitchFamily="34" charset="0"/>
              </a:rPr>
              <a:t>Age UK (2017) </a:t>
            </a:r>
            <a:r>
              <a:rPr lang="en-GB" sz="1200" i="1" dirty="0" err="1">
                <a:solidFill>
                  <a:schemeClr val="tx1"/>
                </a:solidFill>
                <a:latin typeface="Arial" panose="020B0604020202020204" pitchFamily="34" charset="0"/>
                <a:cs typeface="Arial" panose="020B0604020202020204" pitchFamily="34" charset="0"/>
              </a:rPr>
              <a:t>Breifing</a:t>
            </a:r>
            <a:r>
              <a:rPr lang="en-GB" sz="1200" i="1" dirty="0">
                <a:solidFill>
                  <a:schemeClr val="tx1"/>
                </a:solidFill>
                <a:latin typeface="Arial" panose="020B0604020202020204" pitchFamily="34" charset="0"/>
                <a:cs typeface="Arial" panose="020B0604020202020204" pitchFamily="34" charset="0"/>
              </a:rPr>
              <a:t>:</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Human rights of older persons and their comprehensive care</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3"/>
              </a:rPr>
              <a:t>https://www.ageuk.org.uk/globalassets/age-uk/documents/reports-and-publications/reports-and-briefings/equality-and-human-rights/age-uk---human-rights-of-older-persons-and-their-comprehensive-care---july-2017.pdf</a:t>
            </a:r>
            <a:r>
              <a:rPr lang="en-GB" sz="1200" dirty="0">
                <a:solidFill>
                  <a:schemeClr val="tx1"/>
                </a:solidFill>
                <a:latin typeface="Arial" panose="020B0604020202020204" pitchFamily="34" charset="0"/>
                <a:cs typeface="Arial" panose="020B0604020202020204" pitchFamily="34" charset="0"/>
              </a:rPr>
              <a:t> Accessed: (24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June 2021)</a:t>
            </a:r>
          </a:p>
          <a:p>
            <a:pPr marL="228600" indent="0">
              <a:buNone/>
            </a:pPr>
            <a:r>
              <a:rPr lang="en-GB" sz="1200" b="0" i="0" u="none" strike="noStrike" dirty="0">
                <a:solidFill>
                  <a:schemeClr val="tx1"/>
                </a:solidFill>
                <a:effectLst/>
                <a:latin typeface="Arial" panose="020B0604020202020204" pitchFamily="34" charset="0"/>
                <a:cs typeface="Arial" panose="020B0604020202020204" pitchFamily="34" charset="0"/>
              </a:rPr>
              <a:t>Handley Law (2015) Care Act 2014, </a:t>
            </a:r>
            <a:r>
              <a:rPr lang="en-GB" sz="1200" b="0" i="1" u="none" strike="noStrike" dirty="0">
                <a:solidFill>
                  <a:schemeClr val="tx1"/>
                </a:solidFill>
                <a:effectLst/>
                <a:latin typeface="Arial" panose="020B0604020202020204" pitchFamily="34" charset="0"/>
                <a:cs typeface="Arial" panose="020B0604020202020204" pitchFamily="34" charset="0"/>
              </a:rPr>
              <a:t>Care Act 2014, protecting the elderly</a:t>
            </a:r>
            <a:r>
              <a:rPr lang="en-GB" sz="1200" b="0" i="0" u="none" strike="noStrike" dirty="0">
                <a:solidFill>
                  <a:schemeClr val="tx1"/>
                </a:solidFill>
                <a:effectLst/>
                <a:latin typeface="Arial" panose="020B0604020202020204" pitchFamily="34" charset="0"/>
                <a:cs typeface="Arial" panose="020B0604020202020204" pitchFamily="34" charset="0"/>
              </a:rPr>
              <a:t>, Available at: </a:t>
            </a:r>
            <a:r>
              <a:rPr lang="en-GB" sz="1200" b="0" i="0" u="none" strike="noStrike" dirty="0">
                <a:solidFill>
                  <a:schemeClr val="tx1"/>
                </a:solidFill>
                <a:effectLst/>
                <a:latin typeface="Arial" panose="020B0604020202020204" pitchFamily="34" charset="0"/>
                <a:cs typeface="Arial" panose="020B0604020202020204" pitchFamily="34" charset="0"/>
                <a:hlinkClick r:id="rId4"/>
              </a:rPr>
              <a:t>https://handleylaw.co.uk/care-act-2014/</a:t>
            </a:r>
            <a:r>
              <a:rPr lang="en-GB" sz="1200" b="0" i="0" u="none" strike="noStrike" dirty="0">
                <a:solidFill>
                  <a:schemeClr val="tx1"/>
                </a:solidFill>
                <a:effectLst/>
                <a:latin typeface="Arial" panose="020B0604020202020204" pitchFamily="34" charset="0"/>
                <a:cs typeface="Arial" panose="020B0604020202020204" pitchFamily="34" charset="0"/>
              </a:rPr>
              <a:t> Accessed: (24</a:t>
            </a:r>
            <a:r>
              <a:rPr lang="en-GB" sz="1200" b="0" i="0" u="none" strike="noStrike" baseline="30000" dirty="0">
                <a:solidFill>
                  <a:schemeClr val="tx1"/>
                </a:solidFill>
                <a:effectLst/>
                <a:latin typeface="Arial" panose="020B0604020202020204" pitchFamily="34" charset="0"/>
                <a:cs typeface="Arial" panose="020B0604020202020204" pitchFamily="34" charset="0"/>
              </a:rPr>
              <a:t>th</a:t>
            </a:r>
            <a:r>
              <a:rPr lang="en-GB" sz="1200" b="0" i="0" u="none" strike="noStrike" dirty="0">
                <a:solidFill>
                  <a:schemeClr val="tx1"/>
                </a:solidFill>
                <a:effectLst/>
                <a:latin typeface="Arial" panose="020B0604020202020204" pitchFamily="34" charset="0"/>
                <a:cs typeface="Arial" panose="020B0604020202020204" pitchFamily="34" charset="0"/>
              </a:rPr>
              <a:t> June 2021)</a:t>
            </a:r>
          </a:p>
          <a:p>
            <a:pPr marL="228600" indent="0">
              <a:buNone/>
            </a:pPr>
            <a:r>
              <a:rPr lang="en-GB" sz="1200" b="0" i="0" u="none" strike="noStrike" dirty="0">
                <a:solidFill>
                  <a:schemeClr val="tx1"/>
                </a:solidFill>
                <a:effectLst/>
                <a:latin typeface="Arial" panose="020B0604020202020204" pitchFamily="34" charset="0"/>
                <a:cs typeface="Arial" panose="020B0604020202020204" pitchFamily="34" charset="0"/>
              </a:rPr>
              <a:t>NHS (no date) Paying for your own care (self funding), Available at: </a:t>
            </a:r>
            <a:r>
              <a:rPr lang="en-GB" sz="1200" b="0" i="0" u="none" strike="noStrike" dirty="0">
                <a:solidFill>
                  <a:schemeClr val="tx1"/>
                </a:solidFill>
                <a:effectLst/>
                <a:latin typeface="Arial" panose="020B0604020202020204" pitchFamily="34" charset="0"/>
                <a:cs typeface="Arial" panose="020B0604020202020204" pitchFamily="34" charset="0"/>
                <a:hlinkClick r:id="rId5"/>
              </a:rPr>
              <a:t>https://www.nhs.uk/conditions/social-care-and-support-guide/money-work-and-benefits/paying-for-your-own-care-self-funding/</a:t>
            </a:r>
            <a:r>
              <a:rPr lang="en-GB" sz="1200" b="0" i="0" u="none" strike="noStrike" dirty="0">
                <a:solidFill>
                  <a:schemeClr val="tx1"/>
                </a:solidFill>
                <a:effectLst/>
                <a:latin typeface="Arial" panose="020B0604020202020204" pitchFamily="34" charset="0"/>
                <a:cs typeface="Arial" panose="020B0604020202020204" pitchFamily="34" charset="0"/>
              </a:rPr>
              <a:t> Accessed</a:t>
            </a:r>
            <a:r>
              <a:rPr lang="en-GB" sz="1200" dirty="0">
                <a:solidFill>
                  <a:schemeClr val="tx1"/>
                </a:solidFill>
                <a:latin typeface="Arial" panose="020B0604020202020204" pitchFamily="34" charset="0"/>
                <a:cs typeface="Arial" panose="020B0604020202020204" pitchFamily="34" charset="0"/>
              </a:rPr>
              <a:t>: (24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June 2021)</a:t>
            </a:r>
          </a:p>
          <a:p>
            <a:pPr marL="228600" indent="0">
              <a:buNone/>
            </a:pPr>
            <a:r>
              <a:rPr lang="en-GB" sz="1200" b="0" i="0" u="none" strike="noStrike" dirty="0">
                <a:solidFill>
                  <a:schemeClr val="tx1"/>
                </a:solidFill>
                <a:effectLst/>
                <a:latin typeface="Arial" panose="020B0604020202020204" pitchFamily="34" charset="0"/>
                <a:cs typeface="Arial" panose="020B0604020202020204" pitchFamily="34" charset="0"/>
              </a:rPr>
              <a:t>NHS England (no date) Safeguarding Adults, Available at: </a:t>
            </a:r>
            <a:r>
              <a:rPr lang="en-GB" sz="1200" b="0" i="0" u="none" strike="noStrike" dirty="0">
                <a:solidFill>
                  <a:schemeClr val="tx1"/>
                </a:solidFill>
                <a:effectLst/>
                <a:latin typeface="Arial" panose="020B0604020202020204" pitchFamily="34" charset="0"/>
                <a:cs typeface="Arial" panose="020B0604020202020204" pitchFamily="34" charset="0"/>
                <a:hlinkClick r:id="rId6"/>
              </a:rPr>
              <a:t>https://www.england.nhs.uk/wp-content/uploads/2017/02/adult-pocket-guide.pdf</a:t>
            </a:r>
            <a:r>
              <a:rPr lang="en-GB" sz="1200" b="0" i="0" u="none" strike="noStrike" dirty="0">
                <a:solidFill>
                  <a:schemeClr val="tx1"/>
                </a:solidFill>
                <a:effectLst/>
                <a:latin typeface="Arial" panose="020B0604020202020204" pitchFamily="34" charset="0"/>
                <a:cs typeface="Arial" panose="020B0604020202020204" pitchFamily="34" charset="0"/>
              </a:rPr>
              <a:t> Accessed</a:t>
            </a:r>
            <a:r>
              <a:rPr lang="en-GB" sz="1200" dirty="0">
                <a:solidFill>
                  <a:schemeClr val="tx1"/>
                </a:solidFill>
                <a:latin typeface="Arial" panose="020B0604020202020204" pitchFamily="34" charset="0"/>
                <a:cs typeface="Arial" panose="020B0604020202020204" pitchFamily="34" charset="0"/>
              </a:rPr>
              <a:t>:( 24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June 2021) </a:t>
            </a:r>
          </a:p>
          <a:p>
            <a:pPr marL="228600" indent="0">
              <a:buNone/>
            </a:pPr>
            <a:r>
              <a:rPr lang="en-GB" sz="1200" b="0" i="0" u="none" strike="noStrike" dirty="0" err="1">
                <a:solidFill>
                  <a:schemeClr val="tx1"/>
                </a:solidFill>
                <a:effectLst/>
                <a:latin typeface="Arial" panose="020B0604020202020204" pitchFamily="34" charset="0"/>
                <a:cs typeface="Arial" panose="020B0604020202020204" pitchFamily="34" charset="0"/>
              </a:rPr>
              <a:t>Alzeimers</a:t>
            </a:r>
            <a:r>
              <a:rPr lang="en-GB" sz="1200" b="0" i="0" u="none" strike="noStrike" dirty="0">
                <a:solidFill>
                  <a:schemeClr val="tx1"/>
                </a:solidFill>
                <a:effectLst/>
                <a:latin typeface="Arial" panose="020B0604020202020204" pitchFamily="34" charset="0"/>
                <a:cs typeface="Arial" panose="020B0604020202020204" pitchFamily="34" charset="0"/>
              </a:rPr>
              <a:t> Society (no date</a:t>
            </a:r>
            <a:r>
              <a:rPr lang="en-GB" sz="1200" b="0" i="1" u="none" strike="noStrike" dirty="0">
                <a:solidFill>
                  <a:schemeClr val="tx1"/>
                </a:solidFill>
                <a:effectLst/>
                <a:latin typeface="Arial" panose="020B0604020202020204" pitchFamily="34" charset="0"/>
                <a:cs typeface="Arial" panose="020B0604020202020204" pitchFamily="34" charset="0"/>
              </a:rPr>
              <a:t>) Dementia and the Mental </a:t>
            </a:r>
            <a:r>
              <a:rPr lang="en-GB" sz="1200" i="1" dirty="0">
                <a:solidFill>
                  <a:schemeClr val="tx1"/>
                </a:solidFill>
                <a:latin typeface="Arial" panose="020B0604020202020204" pitchFamily="34" charset="0"/>
                <a:cs typeface="Arial" panose="020B0604020202020204" pitchFamily="34" charset="0"/>
              </a:rPr>
              <a:t>C</a:t>
            </a:r>
            <a:r>
              <a:rPr lang="en-GB" sz="1200" b="0" i="1" u="none" strike="noStrike" dirty="0">
                <a:solidFill>
                  <a:schemeClr val="tx1"/>
                </a:solidFill>
                <a:effectLst/>
                <a:latin typeface="Arial" panose="020B0604020202020204" pitchFamily="34" charset="0"/>
                <a:cs typeface="Arial" panose="020B0604020202020204" pitchFamily="34" charset="0"/>
              </a:rPr>
              <a:t>apacity Act 200</a:t>
            </a:r>
            <a:r>
              <a:rPr lang="en-GB" sz="1200" i="1" dirty="0">
                <a:solidFill>
                  <a:schemeClr val="tx1"/>
                </a:solidFill>
                <a:latin typeface="Arial" panose="020B0604020202020204" pitchFamily="34" charset="0"/>
                <a:cs typeface="Arial" panose="020B0604020202020204" pitchFamily="34" charset="0"/>
              </a:rPr>
              <a:t>5</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7"/>
              </a:rPr>
              <a:t>https://www.alzheimers.org.uk/get-support/legal-financial/dementia-mental-capacity-act</a:t>
            </a:r>
            <a:r>
              <a:rPr lang="en-GB" sz="1200" dirty="0">
                <a:solidFill>
                  <a:schemeClr val="tx1"/>
                </a:solidFill>
                <a:latin typeface="Arial" panose="020B0604020202020204" pitchFamily="34" charset="0"/>
                <a:cs typeface="Arial" panose="020B0604020202020204" pitchFamily="34" charset="0"/>
              </a:rPr>
              <a:t> Accessed (24th June 2021)</a:t>
            </a:r>
            <a:endParaRPr lang="en-GB" sz="1200" b="0" i="0" u="none" strike="noStrike"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4010508"/>
      </p:ext>
    </p:extLst>
  </p:cSld>
  <p:clrMapOvr>
    <a:masterClrMapping/>
  </p:clrMapOvr>
</p:sld>
</file>

<file path=ppt/theme/theme1.xml><?xml version="1.0" encoding="utf-8"?>
<a:theme xmlns:a="http://schemas.openxmlformats.org/drawingml/2006/main" name="LuminousVTI">
  <a:themeElements>
    <a:clrScheme name="AnalogousFromDarkSeedRightStep">
      <a:dk1>
        <a:srgbClr val="000000"/>
      </a:dk1>
      <a:lt1>
        <a:srgbClr val="FFFFFF"/>
      </a:lt1>
      <a:dk2>
        <a:srgbClr val="31201C"/>
      </a:dk2>
      <a:lt2>
        <a:srgbClr val="F1F0F3"/>
      </a:lt2>
      <a:accent1>
        <a:srgbClr val="85AC33"/>
      </a:accent1>
      <a:accent2>
        <a:srgbClr val="4FB62A"/>
      </a:accent2>
      <a:accent3>
        <a:srgbClr val="36B749"/>
      </a:accent3>
      <a:accent4>
        <a:srgbClr val="29B679"/>
      </a:accent4>
      <a:accent5>
        <a:srgbClr val="34B1AF"/>
      </a:accent5>
      <a:accent6>
        <a:srgbClr val="2C85C0"/>
      </a:accent6>
      <a:hlink>
        <a:srgbClr val="BF4158"/>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otalTime>3646</TotalTime>
  <Words>1966</Words>
  <Application>Microsoft Office PowerPoint</Application>
  <PresentationFormat>Widescreen</PresentationFormat>
  <Paragraphs>110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Sabon Next LT</vt:lpstr>
      <vt:lpstr>Wingdings</vt:lpstr>
      <vt:lpstr>LuminousVTI</vt:lpstr>
      <vt:lpstr>This is a Domiciliary Care plan for Mr Frank Butcher </vt:lpstr>
      <vt:lpstr>Person Centred Care </vt:lpstr>
      <vt:lpstr>Personal details.</vt:lpstr>
      <vt:lpstr>Health Details</vt:lpstr>
      <vt:lpstr>Medication </vt:lpstr>
      <vt:lpstr> Living Standards</vt:lpstr>
      <vt:lpstr>Daily Routine</vt:lpstr>
      <vt:lpstr>Likes and Dislikes</vt:lpstr>
      <vt:lpstr>Safety/Advocacy </vt:lpstr>
      <vt:lpstr>Legislation/Policy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a Careplan for Mr Frank Butcher </dc:title>
  <dc:creator>Nageena Ahmed (1808213)</dc:creator>
  <cp:lastModifiedBy>Nageena Ahmed (1808213)</cp:lastModifiedBy>
  <cp:revision>35</cp:revision>
  <dcterms:created xsi:type="dcterms:W3CDTF">2021-06-21T16:51:05Z</dcterms:created>
  <dcterms:modified xsi:type="dcterms:W3CDTF">2021-06-24T23:46:30Z</dcterms:modified>
</cp:coreProperties>
</file>