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7" r:id="rId4"/>
  </p:sldMasterIdLst>
  <p:notesMasterIdLst>
    <p:notesMasterId r:id="rId14"/>
  </p:notesMasterIdLst>
  <p:sldIdLst>
    <p:sldId id="264" r:id="rId5"/>
    <p:sldId id="256" r:id="rId6"/>
    <p:sldId id="257" r:id="rId7"/>
    <p:sldId id="258" r:id="rId8"/>
    <p:sldId id="259" r:id="rId9"/>
    <p:sldId id="260" r:id="rId10"/>
    <p:sldId id="261" r:id="rId11"/>
    <p:sldId id="262" r:id="rId12"/>
    <p:sldId id="263"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C4E591-879F-624D-BAB7-248A9EE41AD4}" v="48" dt="2021-11-02T18:27:07.0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7197"/>
    <p:restoredTop sz="81115" autoAdjust="0"/>
  </p:normalViewPr>
  <p:slideViewPr>
    <p:cSldViewPr snapToGrid="0" snapToObjects="1">
      <p:cViewPr varScale="1">
        <p:scale>
          <a:sx n="84" d="100"/>
          <a:sy n="84" d="100"/>
        </p:scale>
        <p:origin x="96"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DD5BD9-3980-4464-BA75-91F7D218FC4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C1E53BF-D6A5-456B-B772-43660647F6AD}">
      <dgm:prSet/>
      <dgm:spPr/>
      <dgm:t>
        <a:bodyPr/>
        <a:lstStyle/>
        <a:p>
          <a:r>
            <a:rPr lang="en-US" b="1" dirty="0"/>
            <a:t>Purpose and meaning</a:t>
          </a:r>
        </a:p>
      </dgm:t>
    </dgm:pt>
    <dgm:pt modelId="{3D789349-8730-41CF-91E1-28E928C632D6}" type="parTrans" cxnId="{735CD056-80E8-4BEC-981A-0D6C9A947F5E}">
      <dgm:prSet/>
      <dgm:spPr/>
      <dgm:t>
        <a:bodyPr/>
        <a:lstStyle/>
        <a:p>
          <a:endParaRPr lang="en-US"/>
        </a:p>
      </dgm:t>
    </dgm:pt>
    <dgm:pt modelId="{BF516920-4DBD-4A61-91E7-CA0F5ABC73AE}" type="sibTrans" cxnId="{735CD056-80E8-4BEC-981A-0D6C9A947F5E}">
      <dgm:prSet/>
      <dgm:spPr/>
      <dgm:t>
        <a:bodyPr/>
        <a:lstStyle/>
        <a:p>
          <a:endParaRPr lang="en-US"/>
        </a:p>
      </dgm:t>
    </dgm:pt>
    <dgm:pt modelId="{8C365950-ADB2-4E25-ACE9-793A86DF373F}">
      <dgm:prSet/>
      <dgm:spPr/>
      <dgm:t>
        <a:bodyPr/>
        <a:lstStyle/>
        <a:p>
          <a:r>
            <a:rPr lang="en-US"/>
            <a:t>Respectful relationships </a:t>
          </a:r>
        </a:p>
      </dgm:t>
    </dgm:pt>
    <dgm:pt modelId="{1955DCE7-E39C-4800-A7D8-8665A6A664C6}" type="parTrans" cxnId="{9909A682-7E65-40B9-8B7E-898F97C95D40}">
      <dgm:prSet/>
      <dgm:spPr/>
      <dgm:t>
        <a:bodyPr/>
        <a:lstStyle/>
        <a:p>
          <a:endParaRPr lang="en-US"/>
        </a:p>
      </dgm:t>
    </dgm:pt>
    <dgm:pt modelId="{5C407C91-61CA-435A-8776-9731C81E5ED5}" type="sibTrans" cxnId="{9909A682-7E65-40B9-8B7E-898F97C95D40}">
      <dgm:prSet/>
      <dgm:spPr/>
      <dgm:t>
        <a:bodyPr/>
        <a:lstStyle/>
        <a:p>
          <a:endParaRPr lang="en-US"/>
        </a:p>
      </dgm:t>
    </dgm:pt>
    <dgm:pt modelId="{25644C77-DF23-483F-9722-E073928F06F8}">
      <dgm:prSet/>
      <dgm:spPr/>
      <dgm:t>
        <a:bodyPr/>
        <a:lstStyle/>
        <a:p>
          <a:r>
            <a:rPr lang="en-US"/>
            <a:t>Psychological safety</a:t>
          </a:r>
        </a:p>
      </dgm:t>
    </dgm:pt>
    <dgm:pt modelId="{B6DFA8C3-32C8-441C-9663-87232DD14FE7}" type="parTrans" cxnId="{AD3B1642-29C3-4EB2-8206-23336C343F80}">
      <dgm:prSet/>
      <dgm:spPr/>
      <dgm:t>
        <a:bodyPr/>
        <a:lstStyle/>
        <a:p>
          <a:endParaRPr lang="en-US"/>
        </a:p>
      </dgm:t>
    </dgm:pt>
    <dgm:pt modelId="{669017CE-690A-45E0-B06B-447456D0CBD5}" type="sibTrans" cxnId="{AD3B1642-29C3-4EB2-8206-23336C343F80}">
      <dgm:prSet/>
      <dgm:spPr/>
      <dgm:t>
        <a:bodyPr/>
        <a:lstStyle/>
        <a:p>
          <a:endParaRPr lang="en-US"/>
        </a:p>
      </dgm:t>
    </dgm:pt>
    <dgm:pt modelId="{44EC3D82-0333-437A-8294-71BA93DE06B4}">
      <dgm:prSet/>
      <dgm:spPr/>
      <dgm:t>
        <a:bodyPr/>
        <a:lstStyle/>
        <a:p>
          <a:r>
            <a:rPr lang="en-US"/>
            <a:t>Healthy and productive environment</a:t>
          </a:r>
        </a:p>
      </dgm:t>
    </dgm:pt>
    <dgm:pt modelId="{78CAEA2C-FC4A-4B49-9B96-AC8A62D4A240}" type="parTrans" cxnId="{16CC9A0D-02D0-4689-865F-5A7C1CD79FBD}">
      <dgm:prSet/>
      <dgm:spPr/>
      <dgm:t>
        <a:bodyPr/>
        <a:lstStyle/>
        <a:p>
          <a:endParaRPr lang="en-US"/>
        </a:p>
      </dgm:t>
    </dgm:pt>
    <dgm:pt modelId="{C1DDB96A-6932-45E3-A571-B35A928FD41F}" type="sibTrans" cxnId="{16CC9A0D-02D0-4689-865F-5A7C1CD79FBD}">
      <dgm:prSet/>
      <dgm:spPr/>
      <dgm:t>
        <a:bodyPr/>
        <a:lstStyle/>
        <a:p>
          <a:endParaRPr lang="en-US"/>
        </a:p>
      </dgm:t>
    </dgm:pt>
    <dgm:pt modelId="{608D80CF-7787-48A0-A69C-368AA089278F}">
      <dgm:prSet/>
      <dgm:spPr/>
      <dgm:t>
        <a:bodyPr/>
        <a:lstStyle/>
        <a:p>
          <a:r>
            <a:rPr lang="en-US"/>
            <a:t>Clear opportunities for growth</a:t>
          </a:r>
        </a:p>
      </dgm:t>
    </dgm:pt>
    <dgm:pt modelId="{D052E2EB-6716-4C96-BCFB-7C2DBDDC64F2}" type="parTrans" cxnId="{0391767D-5079-4C69-B62B-C5B55808DBC5}">
      <dgm:prSet/>
      <dgm:spPr/>
      <dgm:t>
        <a:bodyPr/>
        <a:lstStyle/>
        <a:p>
          <a:endParaRPr lang="en-US"/>
        </a:p>
      </dgm:t>
    </dgm:pt>
    <dgm:pt modelId="{7E058E4D-0317-4A14-B722-7F771F6112F2}" type="sibTrans" cxnId="{0391767D-5079-4C69-B62B-C5B55808DBC5}">
      <dgm:prSet/>
      <dgm:spPr/>
      <dgm:t>
        <a:bodyPr/>
        <a:lstStyle/>
        <a:p>
          <a:endParaRPr lang="en-US"/>
        </a:p>
      </dgm:t>
    </dgm:pt>
    <dgm:pt modelId="{5FA9BCBD-8CD7-416B-8DCB-566440F338A1}">
      <dgm:prSet/>
      <dgm:spPr/>
      <dgm:t>
        <a:bodyPr/>
        <a:lstStyle/>
        <a:p>
          <a:r>
            <a:rPr lang="en-US" dirty="0"/>
            <a:t>Fair compensation and authentic recognition</a:t>
          </a:r>
        </a:p>
      </dgm:t>
    </dgm:pt>
    <dgm:pt modelId="{97DCD3F7-59BC-4B2A-B183-4E972F524589}" type="parTrans" cxnId="{15CA69E9-AC86-4624-827D-829B4415B9B2}">
      <dgm:prSet/>
      <dgm:spPr/>
      <dgm:t>
        <a:bodyPr/>
        <a:lstStyle/>
        <a:p>
          <a:endParaRPr lang="en-US"/>
        </a:p>
      </dgm:t>
    </dgm:pt>
    <dgm:pt modelId="{32FAF8AD-B4FC-45EC-BA09-3273C7CF7C48}" type="sibTrans" cxnId="{15CA69E9-AC86-4624-827D-829B4415B9B2}">
      <dgm:prSet/>
      <dgm:spPr/>
      <dgm:t>
        <a:bodyPr/>
        <a:lstStyle/>
        <a:p>
          <a:endParaRPr lang="en-US"/>
        </a:p>
      </dgm:t>
    </dgm:pt>
    <dgm:pt modelId="{7B37BA10-638F-491D-8F28-53314C193345}" type="pres">
      <dgm:prSet presAssocID="{95DD5BD9-3980-4464-BA75-91F7D218FC4F}" presName="root" presStyleCnt="0">
        <dgm:presLayoutVars>
          <dgm:dir/>
          <dgm:resizeHandles val="exact"/>
        </dgm:presLayoutVars>
      </dgm:prSet>
      <dgm:spPr/>
    </dgm:pt>
    <dgm:pt modelId="{BB39A33B-02E5-4696-B8F0-653E31EE6E24}" type="pres">
      <dgm:prSet presAssocID="{EC1E53BF-D6A5-456B-B772-43660647F6AD}" presName="compNode" presStyleCnt="0"/>
      <dgm:spPr/>
    </dgm:pt>
    <dgm:pt modelId="{A34AF2D0-3151-4D0A-80CF-C2B8A0A2C4DD}" type="pres">
      <dgm:prSet presAssocID="{EC1E53BF-D6A5-456B-B772-43660647F6AD}" presName="bgRect" presStyleLbl="bgShp" presStyleIdx="0" presStyleCnt="6"/>
      <dgm:spPr/>
    </dgm:pt>
    <dgm:pt modelId="{2EB3415F-AE4E-4451-A2CE-1873450A2C71}" type="pres">
      <dgm:prSet presAssocID="{EC1E53BF-D6A5-456B-B772-43660647F6AD}"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972C611A-2099-4661-A6D4-5EE552C83B68}" type="pres">
      <dgm:prSet presAssocID="{EC1E53BF-D6A5-456B-B772-43660647F6AD}" presName="spaceRect" presStyleCnt="0"/>
      <dgm:spPr/>
    </dgm:pt>
    <dgm:pt modelId="{033F3BCA-1A47-456C-A512-20C88F3D6A9F}" type="pres">
      <dgm:prSet presAssocID="{EC1E53BF-D6A5-456B-B772-43660647F6AD}" presName="parTx" presStyleLbl="revTx" presStyleIdx="0" presStyleCnt="6">
        <dgm:presLayoutVars>
          <dgm:chMax val="0"/>
          <dgm:chPref val="0"/>
        </dgm:presLayoutVars>
      </dgm:prSet>
      <dgm:spPr/>
    </dgm:pt>
    <dgm:pt modelId="{B657A05C-04A3-469E-9529-B92B14CEF7CF}" type="pres">
      <dgm:prSet presAssocID="{BF516920-4DBD-4A61-91E7-CA0F5ABC73AE}" presName="sibTrans" presStyleCnt="0"/>
      <dgm:spPr/>
    </dgm:pt>
    <dgm:pt modelId="{A5634161-D950-4336-8880-0AE6754BA51E}" type="pres">
      <dgm:prSet presAssocID="{8C365950-ADB2-4E25-ACE9-793A86DF373F}" presName="compNode" presStyleCnt="0"/>
      <dgm:spPr/>
    </dgm:pt>
    <dgm:pt modelId="{6CBB3FD7-2AC5-4D35-982A-E3FB569C7D53}" type="pres">
      <dgm:prSet presAssocID="{8C365950-ADB2-4E25-ACE9-793A86DF373F}" presName="bgRect" presStyleLbl="bgShp" presStyleIdx="1" presStyleCnt="6"/>
      <dgm:spPr/>
    </dgm:pt>
    <dgm:pt modelId="{52972FC1-2EDD-49BF-82AD-AAC8BDEC49DF}" type="pres">
      <dgm:prSet presAssocID="{8C365950-ADB2-4E25-ACE9-793A86DF373F}"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5C70A5BA-2A73-4C51-80FA-57BF7E80AFDD}" type="pres">
      <dgm:prSet presAssocID="{8C365950-ADB2-4E25-ACE9-793A86DF373F}" presName="spaceRect" presStyleCnt="0"/>
      <dgm:spPr/>
    </dgm:pt>
    <dgm:pt modelId="{1AA87BEE-4B2B-48F6-8FCD-8C15890287BE}" type="pres">
      <dgm:prSet presAssocID="{8C365950-ADB2-4E25-ACE9-793A86DF373F}" presName="parTx" presStyleLbl="revTx" presStyleIdx="1" presStyleCnt="6">
        <dgm:presLayoutVars>
          <dgm:chMax val="0"/>
          <dgm:chPref val="0"/>
        </dgm:presLayoutVars>
      </dgm:prSet>
      <dgm:spPr/>
    </dgm:pt>
    <dgm:pt modelId="{1279BB0C-E698-4814-A349-49DB4F8CD696}" type="pres">
      <dgm:prSet presAssocID="{5C407C91-61CA-435A-8776-9731C81E5ED5}" presName="sibTrans" presStyleCnt="0"/>
      <dgm:spPr/>
    </dgm:pt>
    <dgm:pt modelId="{EE436E50-CE6B-45FB-901E-BF66FEEE7349}" type="pres">
      <dgm:prSet presAssocID="{25644C77-DF23-483F-9722-E073928F06F8}" presName="compNode" presStyleCnt="0"/>
      <dgm:spPr/>
    </dgm:pt>
    <dgm:pt modelId="{255A2624-BE2D-437D-B24C-AF373055526B}" type="pres">
      <dgm:prSet presAssocID="{25644C77-DF23-483F-9722-E073928F06F8}" presName="bgRect" presStyleLbl="bgShp" presStyleIdx="2" presStyleCnt="6"/>
      <dgm:spPr/>
    </dgm:pt>
    <dgm:pt modelId="{95FBE151-07C5-4DA7-BA48-ED6EF3447A72}" type="pres">
      <dgm:prSet presAssocID="{25644C77-DF23-483F-9722-E073928F06F8}"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rain in head"/>
        </a:ext>
      </dgm:extLst>
    </dgm:pt>
    <dgm:pt modelId="{AEA85C85-71E4-4B77-913F-875141176866}" type="pres">
      <dgm:prSet presAssocID="{25644C77-DF23-483F-9722-E073928F06F8}" presName="spaceRect" presStyleCnt="0"/>
      <dgm:spPr/>
    </dgm:pt>
    <dgm:pt modelId="{BD6CE576-ADFB-4025-9D5A-5E64C6FDF872}" type="pres">
      <dgm:prSet presAssocID="{25644C77-DF23-483F-9722-E073928F06F8}" presName="parTx" presStyleLbl="revTx" presStyleIdx="2" presStyleCnt="6">
        <dgm:presLayoutVars>
          <dgm:chMax val="0"/>
          <dgm:chPref val="0"/>
        </dgm:presLayoutVars>
      </dgm:prSet>
      <dgm:spPr/>
    </dgm:pt>
    <dgm:pt modelId="{642A70B3-6792-4A81-8C84-84003A5E530A}" type="pres">
      <dgm:prSet presAssocID="{669017CE-690A-45E0-B06B-447456D0CBD5}" presName="sibTrans" presStyleCnt="0"/>
      <dgm:spPr/>
    </dgm:pt>
    <dgm:pt modelId="{35CB5DCE-0DBF-41C8-90FF-5272765299EC}" type="pres">
      <dgm:prSet presAssocID="{44EC3D82-0333-437A-8294-71BA93DE06B4}" presName="compNode" presStyleCnt="0"/>
      <dgm:spPr/>
    </dgm:pt>
    <dgm:pt modelId="{6F80492E-45E6-413B-A2FD-798EE478B206}" type="pres">
      <dgm:prSet presAssocID="{44EC3D82-0333-437A-8294-71BA93DE06B4}" presName="bgRect" presStyleLbl="bgShp" presStyleIdx="3" presStyleCnt="6"/>
      <dgm:spPr/>
    </dgm:pt>
    <dgm:pt modelId="{67C70E0C-620F-4C80-942D-5044BAE34F7D}" type="pres">
      <dgm:prSet presAssocID="{44EC3D82-0333-437A-8294-71BA93DE06B4}"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eciduous tree"/>
        </a:ext>
      </dgm:extLst>
    </dgm:pt>
    <dgm:pt modelId="{936111B7-45D7-44CF-9115-3AD53B633882}" type="pres">
      <dgm:prSet presAssocID="{44EC3D82-0333-437A-8294-71BA93DE06B4}" presName="spaceRect" presStyleCnt="0"/>
      <dgm:spPr/>
    </dgm:pt>
    <dgm:pt modelId="{BC47D821-C1A6-43D1-B412-A72197A7666D}" type="pres">
      <dgm:prSet presAssocID="{44EC3D82-0333-437A-8294-71BA93DE06B4}" presName="parTx" presStyleLbl="revTx" presStyleIdx="3" presStyleCnt="6">
        <dgm:presLayoutVars>
          <dgm:chMax val="0"/>
          <dgm:chPref val="0"/>
        </dgm:presLayoutVars>
      </dgm:prSet>
      <dgm:spPr/>
    </dgm:pt>
    <dgm:pt modelId="{04FADF27-FD15-4C64-BA86-B10F892813A7}" type="pres">
      <dgm:prSet presAssocID="{C1DDB96A-6932-45E3-A571-B35A928FD41F}" presName="sibTrans" presStyleCnt="0"/>
      <dgm:spPr/>
    </dgm:pt>
    <dgm:pt modelId="{FF3A9AA1-6542-4FA2-9458-D41EA452EDF9}" type="pres">
      <dgm:prSet presAssocID="{608D80CF-7787-48A0-A69C-368AA089278F}" presName="compNode" presStyleCnt="0"/>
      <dgm:spPr/>
    </dgm:pt>
    <dgm:pt modelId="{1F866D8F-6ED1-4916-92BE-238FB6DC46D1}" type="pres">
      <dgm:prSet presAssocID="{608D80CF-7787-48A0-A69C-368AA089278F}" presName="bgRect" presStyleLbl="bgShp" presStyleIdx="4" presStyleCnt="6"/>
      <dgm:spPr/>
    </dgm:pt>
    <dgm:pt modelId="{9319CF63-4F1D-4C4A-984B-0A0F71DEBD64}" type="pres">
      <dgm:prSet presAssocID="{608D80CF-7787-48A0-A69C-368AA089278F}"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Upward trend"/>
        </a:ext>
      </dgm:extLst>
    </dgm:pt>
    <dgm:pt modelId="{2294BD55-966C-43C9-9E4C-584D83C6C3CE}" type="pres">
      <dgm:prSet presAssocID="{608D80CF-7787-48A0-A69C-368AA089278F}" presName="spaceRect" presStyleCnt="0"/>
      <dgm:spPr/>
    </dgm:pt>
    <dgm:pt modelId="{5770AB34-D67F-4DB7-8230-ED321C3EE6FC}" type="pres">
      <dgm:prSet presAssocID="{608D80CF-7787-48A0-A69C-368AA089278F}" presName="parTx" presStyleLbl="revTx" presStyleIdx="4" presStyleCnt="6">
        <dgm:presLayoutVars>
          <dgm:chMax val="0"/>
          <dgm:chPref val="0"/>
        </dgm:presLayoutVars>
      </dgm:prSet>
      <dgm:spPr/>
    </dgm:pt>
    <dgm:pt modelId="{FBE119F9-6CAE-4C2F-B6E6-43E3B7F9E605}" type="pres">
      <dgm:prSet presAssocID="{7E058E4D-0317-4A14-B722-7F771F6112F2}" presName="sibTrans" presStyleCnt="0"/>
      <dgm:spPr/>
    </dgm:pt>
    <dgm:pt modelId="{E509866F-0AFE-4D0E-9EB1-C8ECFD103CD7}" type="pres">
      <dgm:prSet presAssocID="{5FA9BCBD-8CD7-416B-8DCB-566440F338A1}" presName="compNode" presStyleCnt="0"/>
      <dgm:spPr/>
    </dgm:pt>
    <dgm:pt modelId="{608ABA3D-1EA5-4BA4-86C7-3F1AA7A7A0AF}" type="pres">
      <dgm:prSet presAssocID="{5FA9BCBD-8CD7-416B-8DCB-566440F338A1}" presName="bgRect" presStyleLbl="bgShp" presStyleIdx="5" presStyleCnt="6"/>
      <dgm:spPr/>
    </dgm:pt>
    <dgm:pt modelId="{924E097A-DA5A-43D3-941A-D3FDDDB78370}" type="pres">
      <dgm:prSet presAssocID="{5FA9BCBD-8CD7-416B-8DCB-566440F338A1}"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Money"/>
        </a:ext>
      </dgm:extLst>
    </dgm:pt>
    <dgm:pt modelId="{5557A3A0-7ED9-488C-9A0D-2F836D39207D}" type="pres">
      <dgm:prSet presAssocID="{5FA9BCBD-8CD7-416B-8DCB-566440F338A1}" presName="spaceRect" presStyleCnt="0"/>
      <dgm:spPr/>
    </dgm:pt>
    <dgm:pt modelId="{306AD376-6EE1-410D-83E1-599A14166CD3}" type="pres">
      <dgm:prSet presAssocID="{5FA9BCBD-8CD7-416B-8DCB-566440F338A1}" presName="parTx" presStyleLbl="revTx" presStyleIdx="5" presStyleCnt="6">
        <dgm:presLayoutVars>
          <dgm:chMax val="0"/>
          <dgm:chPref val="0"/>
        </dgm:presLayoutVars>
      </dgm:prSet>
      <dgm:spPr/>
    </dgm:pt>
  </dgm:ptLst>
  <dgm:cxnLst>
    <dgm:cxn modelId="{16CC9A0D-02D0-4689-865F-5A7C1CD79FBD}" srcId="{95DD5BD9-3980-4464-BA75-91F7D218FC4F}" destId="{44EC3D82-0333-437A-8294-71BA93DE06B4}" srcOrd="3" destOrd="0" parTransId="{78CAEA2C-FC4A-4B49-9B96-AC8A62D4A240}" sibTransId="{C1DDB96A-6932-45E3-A571-B35A928FD41F}"/>
    <dgm:cxn modelId="{AD3B1642-29C3-4EB2-8206-23336C343F80}" srcId="{95DD5BD9-3980-4464-BA75-91F7D218FC4F}" destId="{25644C77-DF23-483F-9722-E073928F06F8}" srcOrd="2" destOrd="0" parTransId="{B6DFA8C3-32C8-441C-9663-87232DD14FE7}" sibTransId="{669017CE-690A-45E0-B06B-447456D0CBD5}"/>
    <dgm:cxn modelId="{2A010F68-E973-4A72-AD3D-49F0A2981011}" type="presOf" srcId="{608D80CF-7787-48A0-A69C-368AA089278F}" destId="{5770AB34-D67F-4DB7-8230-ED321C3EE6FC}" srcOrd="0" destOrd="0" presId="urn:microsoft.com/office/officeart/2018/2/layout/IconVerticalSolidList"/>
    <dgm:cxn modelId="{735CD056-80E8-4BEC-981A-0D6C9A947F5E}" srcId="{95DD5BD9-3980-4464-BA75-91F7D218FC4F}" destId="{EC1E53BF-D6A5-456B-B772-43660647F6AD}" srcOrd="0" destOrd="0" parTransId="{3D789349-8730-41CF-91E1-28E928C632D6}" sibTransId="{BF516920-4DBD-4A61-91E7-CA0F5ABC73AE}"/>
    <dgm:cxn modelId="{0176CB7B-B72C-4174-9688-4510C37FC3E1}" type="presOf" srcId="{8C365950-ADB2-4E25-ACE9-793A86DF373F}" destId="{1AA87BEE-4B2B-48F6-8FCD-8C15890287BE}" srcOrd="0" destOrd="0" presId="urn:microsoft.com/office/officeart/2018/2/layout/IconVerticalSolidList"/>
    <dgm:cxn modelId="{0391767D-5079-4C69-B62B-C5B55808DBC5}" srcId="{95DD5BD9-3980-4464-BA75-91F7D218FC4F}" destId="{608D80CF-7787-48A0-A69C-368AA089278F}" srcOrd="4" destOrd="0" parTransId="{D052E2EB-6716-4C96-BCFB-7C2DBDDC64F2}" sibTransId="{7E058E4D-0317-4A14-B722-7F771F6112F2}"/>
    <dgm:cxn modelId="{42BAAC7D-3D44-4BB8-82FD-67ACF9FD48B1}" type="presOf" srcId="{44EC3D82-0333-437A-8294-71BA93DE06B4}" destId="{BC47D821-C1A6-43D1-B412-A72197A7666D}" srcOrd="0" destOrd="0" presId="urn:microsoft.com/office/officeart/2018/2/layout/IconVerticalSolidList"/>
    <dgm:cxn modelId="{9909A682-7E65-40B9-8B7E-898F97C95D40}" srcId="{95DD5BD9-3980-4464-BA75-91F7D218FC4F}" destId="{8C365950-ADB2-4E25-ACE9-793A86DF373F}" srcOrd="1" destOrd="0" parTransId="{1955DCE7-E39C-4800-A7D8-8665A6A664C6}" sibTransId="{5C407C91-61CA-435A-8776-9731C81E5ED5}"/>
    <dgm:cxn modelId="{FD9E1C84-3550-4F41-8720-2BCEF9D2FE9C}" type="presOf" srcId="{25644C77-DF23-483F-9722-E073928F06F8}" destId="{BD6CE576-ADFB-4025-9D5A-5E64C6FDF872}" srcOrd="0" destOrd="0" presId="urn:microsoft.com/office/officeart/2018/2/layout/IconVerticalSolidList"/>
    <dgm:cxn modelId="{72A68591-3BF6-4FB7-93DA-E10FBC2D722C}" type="presOf" srcId="{95DD5BD9-3980-4464-BA75-91F7D218FC4F}" destId="{7B37BA10-638F-491D-8F28-53314C193345}" srcOrd="0" destOrd="0" presId="urn:microsoft.com/office/officeart/2018/2/layout/IconVerticalSolidList"/>
    <dgm:cxn modelId="{5C1BB8DD-23B4-4CEC-B96A-DA4172048C99}" type="presOf" srcId="{EC1E53BF-D6A5-456B-B772-43660647F6AD}" destId="{033F3BCA-1A47-456C-A512-20C88F3D6A9F}" srcOrd="0" destOrd="0" presId="urn:microsoft.com/office/officeart/2018/2/layout/IconVerticalSolidList"/>
    <dgm:cxn modelId="{15CA69E9-AC86-4624-827D-829B4415B9B2}" srcId="{95DD5BD9-3980-4464-BA75-91F7D218FC4F}" destId="{5FA9BCBD-8CD7-416B-8DCB-566440F338A1}" srcOrd="5" destOrd="0" parTransId="{97DCD3F7-59BC-4B2A-B183-4E972F524589}" sibTransId="{32FAF8AD-B4FC-45EC-BA09-3273C7CF7C48}"/>
    <dgm:cxn modelId="{271316FF-54FE-4D68-9F84-7CF7373F6385}" type="presOf" srcId="{5FA9BCBD-8CD7-416B-8DCB-566440F338A1}" destId="{306AD376-6EE1-410D-83E1-599A14166CD3}" srcOrd="0" destOrd="0" presId="urn:microsoft.com/office/officeart/2018/2/layout/IconVerticalSolidList"/>
    <dgm:cxn modelId="{958C64CE-A388-43DC-8824-0715503ACB4B}" type="presParOf" srcId="{7B37BA10-638F-491D-8F28-53314C193345}" destId="{BB39A33B-02E5-4696-B8F0-653E31EE6E24}" srcOrd="0" destOrd="0" presId="urn:microsoft.com/office/officeart/2018/2/layout/IconVerticalSolidList"/>
    <dgm:cxn modelId="{F463F26D-CC3F-493D-A39A-FD0BC8E5A1B0}" type="presParOf" srcId="{BB39A33B-02E5-4696-B8F0-653E31EE6E24}" destId="{A34AF2D0-3151-4D0A-80CF-C2B8A0A2C4DD}" srcOrd="0" destOrd="0" presId="urn:microsoft.com/office/officeart/2018/2/layout/IconVerticalSolidList"/>
    <dgm:cxn modelId="{38147620-66C5-4141-9A97-916E6C95C502}" type="presParOf" srcId="{BB39A33B-02E5-4696-B8F0-653E31EE6E24}" destId="{2EB3415F-AE4E-4451-A2CE-1873450A2C71}" srcOrd="1" destOrd="0" presId="urn:microsoft.com/office/officeart/2018/2/layout/IconVerticalSolidList"/>
    <dgm:cxn modelId="{4E5A4857-18C2-4045-A612-239497944507}" type="presParOf" srcId="{BB39A33B-02E5-4696-B8F0-653E31EE6E24}" destId="{972C611A-2099-4661-A6D4-5EE552C83B68}" srcOrd="2" destOrd="0" presId="urn:microsoft.com/office/officeart/2018/2/layout/IconVerticalSolidList"/>
    <dgm:cxn modelId="{517CDC11-7741-4A0D-ADD1-7CFFFBF1CF09}" type="presParOf" srcId="{BB39A33B-02E5-4696-B8F0-653E31EE6E24}" destId="{033F3BCA-1A47-456C-A512-20C88F3D6A9F}" srcOrd="3" destOrd="0" presId="urn:microsoft.com/office/officeart/2018/2/layout/IconVerticalSolidList"/>
    <dgm:cxn modelId="{3A79AC8E-3023-45BF-8142-365BCD40E7F5}" type="presParOf" srcId="{7B37BA10-638F-491D-8F28-53314C193345}" destId="{B657A05C-04A3-469E-9529-B92B14CEF7CF}" srcOrd="1" destOrd="0" presId="urn:microsoft.com/office/officeart/2018/2/layout/IconVerticalSolidList"/>
    <dgm:cxn modelId="{E44341BE-C4EF-4E88-BE54-A38B55F9B3BD}" type="presParOf" srcId="{7B37BA10-638F-491D-8F28-53314C193345}" destId="{A5634161-D950-4336-8880-0AE6754BA51E}" srcOrd="2" destOrd="0" presId="urn:microsoft.com/office/officeart/2018/2/layout/IconVerticalSolidList"/>
    <dgm:cxn modelId="{91A0B986-5236-4BEB-9E87-B2685775AB33}" type="presParOf" srcId="{A5634161-D950-4336-8880-0AE6754BA51E}" destId="{6CBB3FD7-2AC5-4D35-982A-E3FB569C7D53}" srcOrd="0" destOrd="0" presId="urn:microsoft.com/office/officeart/2018/2/layout/IconVerticalSolidList"/>
    <dgm:cxn modelId="{78AD3624-6FED-40A8-A861-234CBD4F8E3D}" type="presParOf" srcId="{A5634161-D950-4336-8880-0AE6754BA51E}" destId="{52972FC1-2EDD-49BF-82AD-AAC8BDEC49DF}" srcOrd="1" destOrd="0" presId="urn:microsoft.com/office/officeart/2018/2/layout/IconVerticalSolidList"/>
    <dgm:cxn modelId="{448A71F5-88B6-48BA-96E5-2D12779F1DB2}" type="presParOf" srcId="{A5634161-D950-4336-8880-0AE6754BA51E}" destId="{5C70A5BA-2A73-4C51-80FA-57BF7E80AFDD}" srcOrd="2" destOrd="0" presId="urn:microsoft.com/office/officeart/2018/2/layout/IconVerticalSolidList"/>
    <dgm:cxn modelId="{43BA5DE1-C11C-4512-B977-CC7E12B7ED6C}" type="presParOf" srcId="{A5634161-D950-4336-8880-0AE6754BA51E}" destId="{1AA87BEE-4B2B-48F6-8FCD-8C15890287BE}" srcOrd="3" destOrd="0" presId="urn:microsoft.com/office/officeart/2018/2/layout/IconVerticalSolidList"/>
    <dgm:cxn modelId="{2A54565F-EEE4-45FF-9329-20BF028EBCDB}" type="presParOf" srcId="{7B37BA10-638F-491D-8F28-53314C193345}" destId="{1279BB0C-E698-4814-A349-49DB4F8CD696}" srcOrd="3" destOrd="0" presId="urn:microsoft.com/office/officeart/2018/2/layout/IconVerticalSolidList"/>
    <dgm:cxn modelId="{B0A53AA7-700F-4BE8-BE0A-812C70BDD255}" type="presParOf" srcId="{7B37BA10-638F-491D-8F28-53314C193345}" destId="{EE436E50-CE6B-45FB-901E-BF66FEEE7349}" srcOrd="4" destOrd="0" presId="urn:microsoft.com/office/officeart/2018/2/layout/IconVerticalSolidList"/>
    <dgm:cxn modelId="{959152E4-32D2-4734-9FD2-ABA45A06A093}" type="presParOf" srcId="{EE436E50-CE6B-45FB-901E-BF66FEEE7349}" destId="{255A2624-BE2D-437D-B24C-AF373055526B}" srcOrd="0" destOrd="0" presId="urn:microsoft.com/office/officeart/2018/2/layout/IconVerticalSolidList"/>
    <dgm:cxn modelId="{23CC7290-4CCE-489B-B723-8A87787ECF05}" type="presParOf" srcId="{EE436E50-CE6B-45FB-901E-BF66FEEE7349}" destId="{95FBE151-07C5-4DA7-BA48-ED6EF3447A72}" srcOrd="1" destOrd="0" presId="urn:microsoft.com/office/officeart/2018/2/layout/IconVerticalSolidList"/>
    <dgm:cxn modelId="{DDDCF521-DF50-4424-987C-4E02FB4EB21B}" type="presParOf" srcId="{EE436E50-CE6B-45FB-901E-BF66FEEE7349}" destId="{AEA85C85-71E4-4B77-913F-875141176866}" srcOrd="2" destOrd="0" presId="urn:microsoft.com/office/officeart/2018/2/layout/IconVerticalSolidList"/>
    <dgm:cxn modelId="{85C5E21B-0206-4C83-BF00-B5D9B9DC8379}" type="presParOf" srcId="{EE436E50-CE6B-45FB-901E-BF66FEEE7349}" destId="{BD6CE576-ADFB-4025-9D5A-5E64C6FDF872}" srcOrd="3" destOrd="0" presId="urn:microsoft.com/office/officeart/2018/2/layout/IconVerticalSolidList"/>
    <dgm:cxn modelId="{49D26662-F0F2-43D1-A3C9-92B55F560986}" type="presParOf" srcId="{7B37BA10-638F-491D-8F28-53314C193345}" destId="{642A70B3-6792-4A81-8C84-84003A5E530A}" srcOrd="5" destOrd="0" presId="urn:microsoft.com/office/officeart/2018/2/layout/IconVerticalSolidList"/>
    <dgm:cxn modelId="{E54B9DBB-701E-47D0-BB73-71713C76F48E}" type="presParOf" srcId="{7B37BA10-638F-491D-8F28-53314C193345}" destId="{35CB5DCE-0DBF-41C8-90FF-5272765299EC}" srcOrd="6" destOrd="0" presId="urn:microsoft.com/office/officeart/2018/2/layout/IconVerticalSolidList"/>
    <dgm:cxn modelId="{76B67A69-8386-417B-9146-0EA52A254F5A}" type="presParOf" srcId="{35CB5DCE-0DBF-41C8-90FF-5272765299EC}" destId="{6F80492E-45E6-413B-A2FD-798EE478B206}" srcOrd="0" destOrd="0" presId="urn:microsoft.com/office/officeart/2018/2/layout/IconVerticalSolidList"/>
    <dgm:cxn modelId="{7CA6704B-D9BC-40F9-BD8A-955EB83A3475}" type="presParOf" srcId="{35CB5DCE-0DBF-41C8-90FF-5272765299EC}" destId="{67C70E0C-620F-4C80-942D-5044BAE34F7D}" srcOrd="1" destOrd="0" presId="urn:microsoft.com/office/officeart/2018/2/layout/IconVerticalSolidList"/>
    <dgm:cxn modelId="{5F5837CA-21D4-4087-822A-DBC1A3F911D7}" type="presParOf" srcId="{35CB5DCE-0DBF-41C8-90FF-5272765299EC}" destId="{936111B7-45D7-44CF-9115-3AD53B633882}" srcOrd="2" destOrd="0" presId="urn:microsoft.com/office/officeart/2018/2/layout/IconVerticalSolidList"/>
    <dgm:cxn modelId="{3600F28C-1EF1-4364-B65D-892C4BF1729D}" type="presParOf" srcId="{35CB5DCE-0DBF-41C8-90FF-5272765299EC}" destId="{BC47D821-C1A6-43D1-B412-A72197A7666D}" srcOrd="3" destOrd="0" presId="urn:microsoft.com/office/officeart/2018/2/layout/IconVerticalSolidList"/>
    <dgm:cxn modelId="{4BAA832F-4222-4D44-8D78-9532E7CD4DF7}" type="presParOf" srcId="{7B37BA10-638F-491D-8F28-53314C193345}" destId="{04FADF27-FD15-4C64-BA86-B10F892813A7}" srcOrd="7" destOrd="0" presId="urn:microsoft.com/office/officeart/2018/2/layout/IconVerticalSolidList"/>
    <dgm:cxn modelId="{69D648FD-A3E9-4F4A-A9A2-78C4858F1BCD}" type="presParOf" srcId="{7B37BA10-638F-491D-8F28-53314C193345}" destId="{FF3A9AA1-6542-4FA2-9458-D41EA452EDF9}" srcOrd="8" destOrd="0" presId="urn:microsoft.com/office/officeart/2018/2/layout/IconVerticalSolidList"/>
    <dgm:cxn modelId="{1ED76000-FCCA-4A75-8B15-02BE630700A0}" type="presParOf" srcId="{FF3A9AA1-6542-4FA2-9458-D41EA452EDF9}" destId="{1F866D8F-6ED1-4916-92BE-238FB6DC46D1}" srcOrd="0" destOrd="0" presId="urn:microsoft.com/office/officeart/2018/2/layout/IconVerticalSolidList"/>
    <dgm:cxn modelId="{C1E77A5C-4A99-416B-BA55-A0830C0C23D1}" type="presParOf" srcId="{FF3A9AA1-6542-4FA2-9458-D41EA452EDF9}" destId="{9319CF63-4F1D-4C4A-984B-0A0F71DEBD64}" srcOrd="1" destOrd="0" presId="urn:microsoft.com/office/officeart/2018/2/layout/IconVerticalSolidList"/>
    <dgm:cxn modelId="{35A9C92D-B9B3-4031-BAFB-1C262910F46F}" type="presParOf" srcId="{FF3A9AA1-6542-4FA2-9458-D41EA452EDF9}" destId="{2294BD55-966C-43C9-9E4C-584D83C6C3CE}" srcOrd="2" destOrd="0" presId="urn:microsoft.com/office/officeart/2018/2/layout/IconVerticalSolidList"/>
    <dgm:cxn modelId="{32756721-266B-4ED8-9D09-25FA08B1CF1D}" type="presParOf" srcId="{FF3A9AA1-6542-4FA2-9458-D41EA452EDF9}" destId="{5770AB34-D67F-4DB7-8230-ED321C3EE6FC}" srcOrd="3" destOrd="0" presId="urn:microsoft.com/office/officeart/2018/2/layout/IconVerticalSolidList"/>
    <dgm:cxn modelId="{1A4BE8A9-A67E-4411-9BD3-2FC1F5B2F35C}" type="presParOf" srcId="{7B37BA10-638F-491D-8F28-53314C193345}" destId="{FBE119F9-6CAE-4C2F-B6E6-43E3B7F9E605}" srcOrd="9" destOrd="0" presId="urn:microsoft.com/office/officeart/2018/2/layout/IconVerticalSolidList"/>
    <dgm:cxn modelId="{EB4B6C8E-CB52-4868-8995-E1E50425612A}" type="presParOf" srcId="{7B37BA10-638F-491D-8F28-53314C193345}" destId="{E509866F-0AFE-4D0E-9EB1-C8ECFD103CD7}" srcOrd="10" destOrd="0" presId="urn:microsoft.com/office/officeart/2018/2/layout/IconVerticalSolidList"/>
    <dgm:cxn modelId="{4BDB6E7C-258E-4153-A6B8-FB125F921BA8}" type="presParOf" srcId="{E509866F-0AFE-4D0E-9EB1-C8ECFD103CD7}" destId="{608ABA3D-1EA5-4BA4-86C7-3F1AA7A7A0AF}" srcOrd="0" destOrd="0" presId="urn:microsoft.com/office/officeart/2018/2/layout/IconVerticalSolidList"/>
    <dgm:cxn modelId="{92FA634A-C9DD-4F0E-9BCF-05ADBF0FFDA7}" type="presParOf" srcId="{E509866F-0AFE-4D0E-9EB1-C8ECFD103CD7}" destId="{924E097A-DA5A-43D3-941A-D3FDDDB78370}" srcOrd="1" destOrd="0" presId="urn:microsoft.com/office/officeart/2018/2/layout/IconVerticalSolidList"/>
    <dgm:cxn modelId="{C6F17B4C-284C-4D34-A8E2-C325C75A62F6}" type="presParOf" srcId="{E509866F-0AFE-4D0E-9EB1-C8ECFD103CD7}" destId="{5557A3A0-7ED9-488C-9A0D-2F836D39207D}" srcOrd="2" destOrd="0" presId="urn:microsoft.com/office/officeart/2018/2/layout/IconVerticalSolidList"/>
    <dgm:cxn modelId="{CA1FBD3D-74F9-4557-B660-E16D2E1D0772}" type="presParOf" srcId="{E509866F-0AFE-4D0E-9EB1-C8ECFD103CD7}" destId="{306AD376-6EE1-410D-83E1-599A14166CD3}"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4AF2D0-3151-4D0A-80CF-C2B8A0A2C4DD}">
      <dsp:nvSpPr>
        <dsp:cNvPr id="0" name=""/>
        <dsp:cNvSpPr/>
      </dsp:nvSpPr>
      <dsp:spPr>
        <a:xfrm>
          <a:off x="0" y="1713"/>
          <a:ext cx="5826934" cy="73017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B3415F-AE4E-4451-A2CE-1873450A2C71}">
      <dsp:nvSpPr>
        <dsp:cNvPr id="0" name=""/>
        <dsp:cNvSpPr/>
      </dsp:nvSpPr>
      <dsp:spPr>
        <a:xfrm>
          <a:off x="220877" y="166002"/>
          <a:ext cx="401595" cy="40159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33F3BCA-1A47-456C-A512-20C88F3D6A9F}">
      <dsp:nvSpPr>
        <dsp:cNvPr id="0" name=""/>
        <dsp:cNvSpPr/>
      </dsp:nvSpPr>
      <dsp:spPr>
        <a:xfrm>
          <a:off x="843351" y="1713"/>
          <a:ext cx="4983582" cy="7301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277" tIns="77277" rIns="77277" bIns="77277" numCol="1" spcCol="1270" anchor="ctr" anchorCtr="0">
          <a:noAutofit/>
        </a:bodyPr>
        <a:lstStyle/>
        <a:p>
          <a:pPr marL="0" lvl="0" indent="0" algn="l" defTabSz="844550">
            <a:lnSpc>
              <a:spcPct val="90000"/>
            </a:lnSpc>
            <a:spcBef>
              <a:spcPct val="0"/>
            </a:spcBef>
            <a:spcAft>
              <a:spcPct val="35000"/>
            </a:spcAft>
            <a:buNone/>
          </a:pPr>
          <a:r>
            <a:rPr lang="en-US" sz="1900" b="1" kern="1200" dirty="0"/>
            <a:t>Purpose and meaning</a:t>
          </a:r>
        </a:p>
      </dsp:txBody>
      <dsp:txXfrm>
        <a:off x="843351" y="1713"/>
        <a:ext cx="4983582" cy="730174"/>
      </dsp:txXfrm>
    </dsp:sp>
    <dsp:sp modelId="{6CBB3FD7-2AC5-4D35-982A-E3FB569C7D53}">
      <dsp:nvSpPr>
        <dsp:cNvPr id="0" name=""/>
        <dsp:cNvSpPr/>
      </dsp:nvSpPr>
      <dsp:spPr>
        <a:xfrm>
          <a:off x="0" y="914431"/>
          <a:ext cx="5826934" cy="73017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972FC1-2EDD-49BF-82AD-AAC8BDEC49DF}">
      <dsp:nvSpPr>
        <dsp:cNvPr id="0" name=""/>
        <dsp:cNvSpPr/>
      </dsp:nvSpPr>
      <dsp:spPr>
        <a:xfrm>
          <a:off x="220877" y="1078720"/>
          <a:ext cx="401595" cy="40159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AA87BEE-4B2B-48F6-8FCD-8C15890287BE}">
      <dsp:nvSpPr>
        <dsp:cNvPr id="0" name=""/>
        <dsp:cNvSpPr/>
      </dsp:nvSpPr>
      <dsp:spPr>
        <a:xfrm>
          <a:off x="843351" y="914431"/>
          <a:ext cx="4983582" cy="7301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277" tIns="77277" rIns="77277" bIns="77277" numCol="1" spcCol="1270" anchor="ctr" anchorCtr="0">
          <a:noAutofit/>
        </a:bodyPr>
        <a:lstStyle/>
        <a:p>
          <a:pPr marL="0" lvl="0" indent="0" algn="l" defTabSz="844550">
            <a:lnSpc>
              <a:spcPct val="90000"/>
            </a:lnSpc>
            <a:spcBef>
              <a:spcPct val="0"/>
            </a:spcBef>
            <a:spcAft>
              <a:spcPct val="35000"/>
            </a:spcAft>
            <a:buNone/>
          </a:pPr>
          <a:r>
            <a:rPr lang="en-US" sz="1900" kern="1200"/>
            <a:t>Respectful relationships </a:t>
          </a:r>
        </a:p>
      </dsp:txBody>
      <dsp:txXfrm>
        <a:off x="843351" y="914431"/>
        <a:ext cx="4983582" cy="730174"/>
      </dsp:txXfrm>
    </dsp:sp>
    <dsp:sp modelId="{255A2624-BE2D-437D-B24C-AF373055526B}">
      <dsp:nvSpPr>
        <dsp:cNvPr id="0" name=""/>
        <dsp:cNvSpPr/>
      </dsp:nvSpPr>
      <dsp:spPr>
        <a:xfrm>
          <a:off x="0" y="1827149"/>
          <a:ext cx="5826934" cy="73017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5FBE151-07C5-4DA7-BA48-ED6EF3447A72}">
      <dsp:nvSpPr>
        <dsp:cNvPr id="0" name=""/>
        <dsp:cNvSpPr/>
      </dsp:nvSpPr>
      <dsp:spPr>
        <a:xfrm>
          <a:off x="220877" y="1991438"/>
          <a:ext cx="401595" cy="40159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D6CE576-ADFB-4025-9D5A-5E64C6FDF872}">
      <dsp:nvSpPr>
        <dsp:cNvPr id="0" name=""/>
        <dsp:cNvSpPr/>
      </dsp:nvSpPr>
      <dsp:spPr>
        <a:xfrm>
          <a:off x="843351" y="1827149"/>
          <a:ext cx="4983582" cy="7301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277" tIns="77277" rIns="77277" bIns="77277" numCol="1" spcCol="1270" anchor="ctr" anchorCtr="0">
          <a:noAutofit/>
        </a:bodyPr>
        <a:lstStyle/>
        <a:p>
          <a:pPr marL="0" lvl="0" indent="0" algn="l" defTabSz="844550">
            <a:lnSpc>
              <a:spcPct val="90000"/>
            </a:lnSpc>
            <a:spcBef>
              <a:spcPct val="0"/>
            </a:spcBef>
            <a:spcAft>
              <a:spcPct val="35000"/>
            </a:spcAft>
            <a:buNone/>
          </a:pPr>
          <a:r>
            <a:rPr lang="en-US" sz="1900" kern="1200"/>
            <a:t>Psychological safety</a:t>
          </a:r>
        </a:p>
      </dsp:txBody>
      <dsp:txXfrm>
        <a:off x="843351" y="1827149"/>
        <a:ext cx="4983582" cy="730174"/>
      </dsp:txXfrm>
    </dsp:sp>
    <dsp:sp modelId="{6F80492E-45E6-413B-A2FD-798EE478B206}">
      <dsp:nvSpPr>
        <dsp:cNvPr id="0" name=""/>
        <dsp:cNvSpPr/>
      </dsp:nvSpPr>
      <dsp:spPr>
        <a:xfrm>
          <a:off x="0" y="2739867"/>
          <a:ext cx="5826934" cy="73017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C70E0C-620F-4C80-942D-5044BAE34F7D}">
      <dsp:nvSpPr>
        <dsp:cNvPr id="0" name=""/>
        <dsp:cNvSpPr/>
      </dsp:nvSpPr>
      <dsp:spPr>
        <a:xfrm>
          <a:off x="220877" y="2904157"/>
          <a:ext cx="401595" cy="40159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C47D821-C1A6-43D1-B412-A72197A7666D}">
      <dsp:nvSpPr>
        <dsp:cNvPr id="0" name=""/>
        <dsp:cNvSpPr/>
      </dsp:nvSpPr>
      <dsp:spPr>
        <a:xfrm>
          <a:off x="843351" y="2739867"/>
          <a:ext cx="4983582" cy="7301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277" tIns="77277" rIns="77277" bIns="77277" numCol="1" spcCol="1270" anchor="ctr" anchorCtr="0">
          <a:noAutofit/>
        </a:bodyPr>
        <a:lstStyle/>
        <a:p>
          <a:pPr marL="0" lvl="0" indent="0" algn="l" defTabSz="844550">
            <a:lnSpc>
              <a:spcPct val="90000"/>
            </a:lnSpc>
            <a:spcBef>
              <a:spcPct val="0"/>
            </a:spcBef>
            <a:spcAft>
              <a:spcPct val="35000"/>
            </a:spcAft>
            <a:buNone/>
          </a:pPr>
          <a:r>
            <a:rPr lang="en-US" sz="1900" kern="1200"/>
            <a:t>Healthy and productive environment</a:t>
          </a:r>
        </a:p>
      </dsp:txBody>
      <dsp:txXfrm>
        <a:off x="843351" y="2739867"/>
        <a:ext cx="4983582" cy="730174"/>
      </dsp:txXfrm>
    </dsp:sp>
    <dsp:sp modelId="{1F866D8F-6ED1-4916-92BE-238FB6DC46D1}">
      <dsp:nvSpPr>
        <dsp:cNvPr id="0" name=""/>
        <dsp:cNvSpPr/>
      </dsp:nvSpPr>
      <dsp:spPr>
        <a:xfrm>
          <a:off x="0" y="3652585"/>
          <a:ext cx="5826934" cy="73017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19CF63-4F1D-4C4A-984B-0A0F71DEBD64}">
      <dsp:nvSpPr>
        <dsp:cNvPr id="0" name=""/>
        <dsp:cNvSpPr/>
      </dsp:nvSpPr>
      <dsp:spPr>
        <a:xfrm>
          <a:off x="220877" y="3816875"/>
          <a:ext cx="401595" cy="40159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770AB34-D67F-4DB7-8230-ED321C3EE6FC}">
      <dsp:nvSpPr>
        <dsp:cNvPr id="0" name=""/>
        <dsp:cNvSpPr/>
      </dsp:nvSpPr>
      <dsp:spPr>
        <a:xfrm>
          <a:off x="843351" y="3652585"/>
          <a:ext cx="4983582" cy="7301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277" tIns="77277" rIns="77277" bIns="77277" numCol="1" spcCol="1270" anchor="ctr" anchorCtr="0">
          <a:noAutofit/>
        </a:bodyPr>
        <a:lstStyle/>
        <a:p>
          <a:pPr marL="0" lvl="0" indent="0" algn="l" defTabSz="844550">
            <a:lnSpc>
              <a:spcPct val="90000"/>
            </a:lnSpc>
            <a:spcBef>
              <a:spcPct val="0"/>
            </a:spcBef>
            <a:spcAft>
              <a:spcPct val="35000"/>
            </a:spcAft>
            <a:buNone/>
          </a:pPr>
          <a:r>
            <a:rPr lang="en-US" sz="1900" kern="1200"/>
            <a:t>Clear opportunities for growth</a:t>
          </a:r>
        </a:p>
      </dsp:txBody>
      <dsp:txXfrm>
        <a:off x="843351" y="3652585"/>
        <a:ext cx="4983582" cy="730174"/>
      </dsp:txXfrm>
    </dsp:sp>
    <dsp:sp modelId="{608ABA3D-1EA5-4BA4-86C7-3F1AA7A7A0AF}">
      <dsp:nvSpPr>
        <dsp:cNvPr id="0" name=""/>
        <dsp:cNvSpPr/>
      </dsp:nvSpPr>
      <dsp:spPr>
        <a:xfrm>
          <a:off x="0" y="4565303"/>
          <a:ext cx="5826934" cy="73017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4E097A-DA5A-43D3-941A-D3FDDDB78370}">
      <dsp:nvSpPr>
        <dsp:cNvPr id="0" name=""/>
        <dsp:cNvSpPr/>
      </dsp:nvSpPr>
      <dsp:spPr>
        <a:xfrm>
          <a:off x="220877" y="4729593"/>
          <a:ext cx="401595" cy="40159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6AD376-6EE1-410D-83E1-599A14166CD3}">
      <dsp:nvSpPr>
        <dsp:cNvPr id="0" name=""/>
        <dsp:cNvSpPr/>
      </dsp:nvSpPr>
      <dsp:spPr>
        <a:xfrm>
          <a:off x="843351" y="4565303"/>
          <a:ext cx="4983582" cy="7301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7277" tIns="77277" rIns="77277" bIns="77277" numCol="1" spcCol="1270" anchor="ctr" anchorCtr="0">
          <a:noAutofit/>
        </a:bodyPr>
        <a:lstStyle/>
        <a:p>
          <a:pPr marL="0" lvl="0" indent="0" algn="l" defTabSz="844550">
            <a:lnSpc>
              <a:spcPct val="90000"/>
            </a:lnSpc>
            <a:spcBef>
              <a:spcPct val="0"/>
            </a:spcBef>
            <a:spcAft>
              <a:spcPct val="35000"/>
            </a:spcAft>
            <a:buNone/>
          </a:pPr>
          <a:r>
            <a:rPr lang="en-US" sz="1900" kern="1200" dirty="0"/>
            <a:t>Fair compensation and authentic recognition</a:t>
          </a:r>
        </a:p>
      </dsp:txBody>
      <dsp:txXfrm>
        <a:off x="843351" y="4565303"/>
        <a:ext cx="4983582" cy="73017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0520F-E9E4-1E45-B7BA-B10B60EE03F4}" type="datetimeFigureOut">
              <a:rPr lang="en-US" smtClean="0"/>
              <a:t>11/7/2021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EE856D-6BB5-9E4E-980D-52CDF0E5F640}" type="slidenum">
              <a:rPr lang="en-US" smtClean="0"/>
              <a:t>‹#›</a:t>
            </a:fld>
            <a:endParaRPr lang="en-US" dirty="0"/>
          </a:p>
        </p:txBody>
      </p:sp>
    </p:spTree>
    <p:extLst>
      <p:ext uri="{BB962C8B-B14F-4D97-AF65-F5344CB8AC3E}">
        <p14:creationId xmlns:p14="http://schemas.microsoft.com/office/powerpoint/2010/main" val="16948663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0EE856D-6BB5-9E4E-980D-52CDF0E5F640}" type="slidenum">
              <a:rPr lang="en-US" smtClean="0"/>
              <a:t>3</a:t>
            </a:fld>
            <a:endParaRPr lang="en-US" dirty="0"/>
          </a:p>
        </p:txBody>
      </p:sp>
    </p:spTree>
    <p:extLst>
      <p:ext uri="{BB962C8B-B14F-4D97-AF65-F5344CB8AC3E}">
        <p14:creationId xmlns:p14="http://schemas.microsoft.com/office/powerpoint/2010/main" val="28237855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pPr fontAlgn="base"/>
            <a:r>
              <a:rPr lang="en-GB" sz="1200" b="0" i="0" u="none" strike="noStrike" kern="1200" dirty="0">
                <a:solidFill>
                  <a:schemeClr val="tx1"/>
                </a:solidFill>
                <a:effectLst/>
                <a:latin typeface="+mn-lt"/>
                <a:ea typeface="+mn-ea"/>
                <a:cs typeface="+mn-cs"/>
              </a:rPr>
              <a:t>Job dissatisfaction is often considered an unquantifiable metric by organisations due to its intrinsic nature. It is nevertheless defined as the negative emotional response of employee experience when conducting responsibilities or when being present at work (</a:t>
            </a:r>
            <a:r>
              <a:rPr lang="en-GB" sz="1200" b="0" i="0" u="none" strike="noStrike" kern="1200" dirty="0" err="1">
                <a:solidFill>
                  <a:schemeClr val="tx1"/>
                </a:solidFill>
                <a:effectLst/>
                <a:latin typeface="+mn-lt"/>
                <a:ea typeface="+mn-ea"/>
                <a:cs typeface="+mn-cs"/>
              </a:rPr>
              <a:t>Henne</a:t>
            </a:r>
            <a:r>
              <a:rPr lang="en-GB" sz="1200" b="0" i="0" u="none" strike="noStrike" kern="1200" dirty="0">
                <a:solidFill>
                  <a:schemeClr val="tx1"/>
                </a:solidFill>
                <a:effectLst/>
                <a:latin typeface="+mn-lt"/>
                <a:ea typeface="+mn-ea"/>
                <a:cs typeface="+mn-cs"/>
              </a:rPr>
              <a:t> and Locke, 1985). Considering the effects of work dissatisfaction, employers and researchers are, at present, seeking to measure the feeling with use of surveys. Regardless of the resulting metrics, it is of significant importance to understand that each employee is different. As such, the same role and the same working conditions may lead to different degrees of satisfaction for each individual. Consequently, the complex problem requires a multidimensional approach to exploring the challenges presented by the contemporary workplace, assessing convenience to the business and the workforce, ensuring appreciation and competitive pay while, finally, providing career progression paths. </a:t>
            </a:r>
          </a:p>
          <a:p>
            <a:pPr fontAlgn="base"/>
            <a:endParaRPr lang="en-GB" sz="1200" b="0" i="0" u="none" strike="noStrike" kern="1200" dirty="0">
              <a:solidFill>
                <a:schemeClr val="tx1"/>
              </a:solidFill>
              <a:effectLst/>
              <a:latin typeface="+mn-lt"/>
              <a:ea typeface="+mn-ea"/>
              <a:cs typeface="+mn-cs"/>
            </a:endParaRPr>
          </a:p>
          <a:p>
            <a:pPr fontAlgn="base"/>
            <a:r>
              <a:rPr lang="en-GB" sz="1200" b="0" i="0" u="none" strike="noStrike" kern="1200" dirty="0">
                <a:solidFill>
                  <a:schemeClr val="tx1"/>
                </a:solidFill>
                <a:effectLst/>
                <a:latin typeface="+mn-lt"/>
                <a:ea typeface="+mn-ea"/>
                <a:cs typeface="+mn-cs"/>
              </a:rPr>
              <a:t>There are numerous and critical consequences that employee dissatisfaction can present to organisational performance. A number of key impacts are discussed by </a:t>
            </a:r>
            <a:r>
              <a:rPr lang="en-GB" sz="1200" b="0" i="0" u="none" strike="noStrike" kern="1200" dirty="0" err="1">
                <a:solidFill>
                  <a:schemeClr val="tx1"/>
                </a:solidFill>
                <a:effectLst/>
                <a:latin typeface="+mn-lt"/>
                <a:ea typeface="+mn-ea"/>
                <a:cs typeface="+mn-cs"/>
              </a:rPr>
              <a:t>Henne</a:t>
            </a:r>
            <a:r>
              <a:rPr lang="en-GB" sz="1200" b="0" i="0" u="none" strike="noStrike" kern="1200" dirty="0">
                <a:solidFill>
                  <a:schemeClr val="tx1"/>
                </a:solidFill>
                <a:effectLst/>
                <a:latin typeface="+mn-lt"/>
                <a:ea typeface="+mn-ea"/>
                <a:cs typeface="+mn-cs"/>
              </a:rPr>
              <a:t> and Locke (1985)</a:t>
            </a:r>
            <a:r>
              <a:rPr lang="en-GB" sz="1200" b="1" i="0" u="none" strike="noStrike"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rPr>
              <a:t>as it follows:</a:t>
            </a:r>
          </a:p>
          <a:p>
            <a:pPr marL="228600" indent="-228600" fontAlgn="base">
              <a:buFont typeface="+mj-lt"/>
              <a:buAutoNum type="arabicPeriod"/>
            </a:pPr>
            <a:r>
              <a:rPr lang="en-GB" sz="1200" b="0" i="0" u="none" strike="noStrike" kern="1200" dirty="0">
                <a:solidFill>
                  <a:schemeClr val="tx1"/>
                </a:solidFill>
                <a:effectLst/>
                <a:latin typeface="+mn-lt"/>
                <a:ea typeface="+mn-ea"/>
                <a:cs typeface="+mn-cs"/>
              </a:rPr>
              <a:t>Productivity – employees that are dissatisfied present a minimised ability to focus on their responsibilities. Moreover, the lack of motivation implies by dissatisfaction negatively impacts on capabilities related to attention to detail. Subsequently, the quality of the work performed is similarly decreased. These elements and factors lead to a vital loss in terms of revenues. </a:t>
            </a:r>
          </a:p>
          <a:p>
            <a:pPr marL="228600" indent="-228600" fontAlgn="base">
              <a:buFont typeface="+mj-lt"/>
              <a:buAutoNum type="arabicPeriod"/>
            </a:pPr>
            <a:r>
              <a:rPr lang="en-GB" sz="1200" b="0" i="0" u="none" strike="noStrike" kern="1200" dirty="0">
                <a:solidFill>
                  <a:schemeClr val="tx1"/>
                </a:solidFill>
                <a:effectLst/>
                <a:latin typeface="+mn-lt"/>
                <a:ea typeface="+mn-ea"/>
                <a:cs typeface="+mn-cs"/>
              </a:rPr>
              <a:t>Retention – this refers to both employees as well as customers, the most apparent one being employee retention. Unhappiness with the business or the role can drive the workforce out of the organisation. As a consequence, valuable talent and, potentially, knowledge are lost alongside the increased costs of recruitment. On the other hand, staff that continue working with the business is a dissatisfied manner often present a lack of interest in terms of ensuring responsibilities are achieved to a quality standard. Hence, the customer satisfaction and retention index can be significantly decreased. </a:t>
            </a:r>
          </a:p>
          <a:p>
            <a:pPr marL="228600" indent="-228600" fontAlgn="base">
              <a:buFont typeface="+mj-lt"/>
              <a:buAutoNum type="arabicPeriod"/>
            </a:pPr>
            <a:r>
              <a:rPr lang="en-GB" sz="1200" b="0" i="0" u="none" strike="noStrike" kern="1200" dirty="0">
                <a:solidFill>
                  <a:schemeClr val="tx1"/>
                </a:solidFill>
                <a:effectLst/>
                <a:latin typeface="+mn-lt"/>
                <a:ea typeface="+mn-ea"/>
                <a:cs typeface="+mn-cs"/>
              </a:rPr>
              <a:t>Reputation – considering that employees are brand ambassadors for organisations, their behaviour, actions and performance are a clear indication of the brand’s potential. What is more, a dissatisfied workforce translates in an inability to enter specific markets while also affecting the company’s ability to attract new and qualified talent. This series of organisational failures are indications of economic hardship and financial distress that, above all, competition can capitalise upon. </a:t>
            </a:r>
            <a:endParaRPr lang="en-GB" dirty="0">
              <a:effectLst/>
            </a:endParaRPr>
          </a:p>
        </p:txBody>
      </p:sp>
      <p:sp>
        <p:nvSpPr>
          <p:cNvPr id="4" name="Slide Number Placeholder 3"/>
          <p:cNvSpPr>
            <a:spLocks noGrp="1"/>
          </p:cNvSpPr>
          <p:nvPr>
            <p:ph type="sldNum" sz="quarter" idx="5"/>
          </p:nvPr>
        </p:nvSpPr>
        <p:spPr/>
        <p:txBody>
          <a:bodyPr/>
          <a:lstStyle/>
          <a:p>
            <a:fld id="{E0EE856D-6BB5-9E4E-980D-52CDF0E5F640}" type="slidenum">
              <a:rPr lang="en-US" smtClean="0"/>
              <a:t>4</a:t>
            </a:fld>
            <a:endParaRPr lang="en-US" dirty="0"/>
          </a:p>
        </p:txBody>
      </p:sp>
    </p:spTree>
    <p:extLst>
      <p:ext uri="{BB962C8B-B14F-4D97-AF65-F5344CB8AC3E}">
        <p14:creationId xmlns:p14="http://schemas.microsoft.com/office/powerpoint/2010/main" val="16864254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case study discussed within this presentation presents a number of causes related to employee dissatisfaction within the UK. These, alongside others, are presented within this Fishbone Diagram. Each cause is explored by </a:t>
            </a:r>
            <a:r>
              <a:rPr lang="en-US" b="0" dirty="0"/>
              <a:t>Johnston (1995)</a:t>
            </a:r>
            <a:r>
              <a:rPr lang="en-US" b="1" dirty="0"/>
              <a:t> </a:t>
            </a:r>
            <a:r>
              <a:rPr lang="en-US" b="0" dirty="0"/>
              <a:t>as:</a:t>
            </a:r>
          </a:p>
          <a:p>
            <a:pPr marL="228600" indent="-228600">
              <a:buFont typeface="+mj-lt"/>
              <a:buAutoNum type="arabicPeriod"/>
            </a:pPr>
            <a:r>
              <a:rPr lang="en-US" b="0" dirty="0"/>
              <a:t>An inappropriate working environment for employees to perform their responsibilities in an </a:t>
            </a:r>
            <a:r>
              <a:rPr lang="en-US" b="0" dirty="0" err="1"/>
              <a:t>optimised</a:t>
            </a:r>
            <a:r>
              <a:rPr lang="en-US" b="0" dirty="0"/>
              <a:t> manner. Poor working conditions, a lack of appropriate resources such as equipment and poor workplace maintenance can impair staff potential for success as these lead to potential frustration, feelings of not being valued and eventually, to a lack of commitment to the company.</a:t>
            </a:r>
          </a:p>
          <a:p>
            <a:pPr marL="228600" indent="-228600">
              <a:buFont typeface="+mj-lt"/>
              <a:buAutoNum type="arabicPeriod"/>
            </a:pPr>
            <a:r>
              <a:rPr lang="en-US" b="0" dirty="0"/>
              <a:t>An unsuitable managerial style either based on micromanagement, lack of sufficient guidance or a lack of interest in relationship building. Even within flat structures that imply a minimal need for management, a tailored approach must be implemented to ensure each staff member feels comfortable and confident in contributing to the firm’s success. </a:t>
            </a:r>
          </a:p>
          <a:p>
            <a:pPr marL="228600" indent="-228600">
              <a:buFont typeface="+mj-lt"/>
              <a:buAutoNum type="arabicPeriod"/>
            </a:pPr>
            <a:r>
              <a:rPr lang="en-US" b="0" dirty="0"/>
              <a:t>Inappropriate or unfair compensation that relates to unpaid overtime or to employees being underpaid for their level of qualification are primary symptoms of poor management of staff that inevitably leads to dissatisfaction. Moreover, individualism (i.e. employees being paid differently despite conducting the same responsibilities) can lead to feelings of </a:t>
            </a:r>
            <a:r>
              <a:rPr lang="en-US" b="0" dirty="0" err="1"/>
              <a:t>favouritism</a:t>
            </a:r>
            <a:r>
              <a:rPr lang="en-US" b="0" dirty="0"/>
              <a:t> and unconstructive conflicts.</a:t>
            </a:r>
          </a:p>
          <a:p>
            <a:pPr marL="228600" indent="-228600">
              <a:buFont typeface="+mj-lt"/>
              <a:buAutoNum type="arabicPeriod"/>
            </a:pPr>
            <a:r>
              <a:rPr lang="en-US" b="0" dirty="0"/>
              <a:t>Employees being overworked in the sensed of being allocated additional responsibilities that are not included within the initial job description, being expected to work excessive overtime and to perform to unrealistic expectations in terms of results and metrics. These causes lead to a high degree of pressure on the workforce and can significantly harm their wellbeing. </a:t>
            </a:r>
          </a:p>
          <a:p>
            <a:pPr marL="228600" indent="-228600">
              <a:buFont typeface="+mj-lt"/>
              <a:buAutoNum type="arabicPeriod"/>
            </a:pPr>
            <a:r>
              <a:rPr lang="en-US" b="0" dirty="0"/>
              <a:t>The nature of work lacks variety, appropriate training is not implemented in terms of internal policies and procedures while teams are formed in an ineffective manner with disregard for individual strengths and personalities. </a:t>
            </a:r>
          </a:p>
          <a:p>
            <a:pPr marL="228600" indent="-228600">
              <a:buFont typeface="+mj-lt"/>
              <a:buAutoNum type="arabicPeriod"/>
            </a:pPr>
            <a:endParaRPr lang="en-US" b="0" dirty="0"/>
          </a:p>
          <a:p>
            <a:pPr marL="0" indent="0">
              <a:buFont typeface="+mj-lt"/>
              <a:buNone/>
            </a:pPr>
            <a:r>
              <a:rPr lang="en-US" b="0" dirty="0"/>
              <a:t>These five groups of causes singularly as well as in combination can critically affect employee satisfaction on the basis of the fact that humans are complex beings in terms of needs and wants. Not only is a baseline of fairness and sustainability mandatory; however, in order to feel valued and appreciated, employees require additional rewards as to ensure commitment (Armstrong, 2010). </a:t>
            </a:r>
          </a:p>
        </p:txBody>
      </p:sp>
      <p:sp>
        <p:nvSpPr>
          <p:cNvPr id="4" name="Slide Number Placeholder 3"/>
          <p:cNvSpPr>
            <a:spLocks noGrp="1"/>
          </p:cNvSpPr>
          <p:nvPr>
            <p:ph type="sldNum" sz="quarter" idx="5"/>
          </p:nvPr>
        </p:nvSpPr>
        <p:spPr/>
        <p:txBody>
          <a:bodyPr/>
          <a:lstStyle/>
          <a:p>
            <a:fld id="{E0EE856D-6BB5-9E4E-980D-52CDF0E5F640}" type="slidenum">
              <a:rPr lang="en-US" smtClean="0"/>
              <a:t>5</a:t>
            </a:fld>
            <a:endParaRPr lang="en-US" dirty="0"/>
          </a:p>
        </p:txBody>
      </p:sp>
    </p:spTree>
    <p:extLst>
      <p:ext uri="{BB962C8B-B14F-4D97-AF65-F5344CB8AC3E}">
        <p14:creationId xmlns:p14="http://schemas.microsoft.com/office/powerpoint/2010/main" val="18059448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dirty="0">
                <a:solidFill>
                  <a:schemeClr val="tx1"/>
                </a:solidFill>
                <a:effectLst/>
                <a:latin typeface="+mn-lt"/>
                <a:ea typeface="+mn-ea"/>
                <a:cs typeface="+mn-cs"/>
              </a:rPr>
              <a:t>There are a number of macro-environmental factors that can influence the problem related to UK’s dissatisfied workforce. These include:</a:t>
            </a:r>
          </a:p>
          <a:p>
            <a:r>
              <a:rPr lang="en-GB" sz="1200" b="0" i="0" u="none" strike="noStrike" kern="1200" dirty="0">
                <a:solidFill>
                  <a:schemeClr val="tx1"/>
                </a:solidFill>
                <a:effectLst/>
                <a:latin typeface="+mn-lt"/>
                <a:ea typeface="+mn-ea"/>
                <a:cs typeface="+mn-cs"/>
              </a:rPr>
              <a:t>1. Political factors:</a:t>
            </a:r>
          </a:p>
          <a:p>
            <a:pPr marL="228600" indent="-228600">
              <a:buFont typeface="Arial" panose="020B0604020202020204" pitchFamily="34" charset="0"/>
              <a:buChar char="•"/>
            </a:pPr>
            <a:r>
              <a:rPr lang="en-GB" sz="1200" b="0" i="0" u="none" strike="noStrike" kern="1200" dirty="0">
                <a:solidFill>
                  <a:schemeClr val="tx1"/>
                </a:solidFill>
                <a:effectLst/>
                <a:latin typeface="+mn-lt"/>
                <a:ea typeface="+mn-ea"/>
                <a:cs typeface="+mn-cs"/>
              </a:rPr>
              <a:t>Political stability provides a sustainable business environment that presents predictable employment trends. Comparatively, issues such as instabilities and growing political tensions can directly impact on the sense of stability employees have in terms of their employment as well as the investment power of an organisation in effectively managing its workforce (</a:t>
            </a:r>
            <a:r>
              <a:rPr lang="en-GB" sz="1200" b="0" i="0" u="none" strike="noStrike" kern="1200" dirty="0" err="1">
                <a:solidFill>
                  <a:schemeClr val="tx1"/>
                </a:solidFill>
                <a:effectLst/>
                <a:latin typeface="+mn-lt"/>
                <a:ea typeface="+mn-ea"/>
                <a:cs typeface="+mn-cs"/>
              </a:rPr>
              <a:t>Cropanzano</a:t>
            </a:r>
            <a:r>
              <a:rPr lang="en-GB" sz="1200" b="0" i="0" u="none" strike="noStrike" kern="1200" dirty="0">
                <a:solidFill>
                  <a:schemeClr val="tx1"/>
                </a:solidFill>
                <a:effectLst/>
                <a:latin typeface="+mn-lt"/>
                <a:ea typeface="+mn-ea"/>
                <a:cs typeface="+mn-cs"/>
              </a:rPr>
              <a:t> et. Al., 1997). </a:t>
            </a:r>
          </a:p>
          <a:p>
            <a:pPr marL="228600" indent="-228600">
              <a:buFont typeface="Arial" panose="020B0604020202020204" pitchFamily="34" charset="0"/>
              <a:buChar char="•"/>
            </a:pPr>
            <a:r>
              <a:rPr lang="en-GB" sz="1200" b="0" i="0" u="none" strike="noStrike" kern="1200" dirty="0">
                <a:solidFill>
                  <a:schemeClr val="tx1"/>
                </a:solidFill>
                <a:effectLst/>
                <a:latin typeface="+mn-lt"/>
                <a:ea typeface="+mn-ea"/>
                <a:cs typeface="+mn-cs"/>
              </a:rPr>
              <a:t>Changes within political policies can affect the overall organisational performance as business uncertainty is maximised. As the overall organism (i.e. the business) is experiencing periods of uncertainty, this can translate in additional pressures on the staff without an ability to provide appropriate compensation or a sustainable work-life balance.</a:t>
            </a:r>
          </a:p>
          <a:p>
            <a:pPr marL="228600" indent="-228600">
              <a:buFont typeface="Arial" panose="020B0604020202020204" pitchFamily="34" charset="0"/>
              <a:buChar char="•"/>
            </a:pPr>
            <a:r>
              <a:rPr lang="en-GB" sz="1200" b="0" i="0" u="none" strike="noStrike" kern="1200" dirty="0">
                <a:solidFill>
                  <a:schemeClr val="tx1"/>
                </a:solidFill>
                <a:effectLst/>
                <a:latin typeface="+mn-lt"/>
                <a:ea typeface="+mn-ea"/>
                <a:cs typeface="+mn-cs"/>
              </a:rPr>
              <a:t>Bureaucracy – this, alongside corruption, can significantly affect business image (</a:t>
            </a:r>
            <a:r>
              <a:rPr lang="en-GB" sz="1200" b="0" i="0" u="none" strike="noStrike" kern="1200" dirty="0" err="1">
                <a:solidFill>
                  <a:schemeClr val="tx1"/>
                </a:solidFill>
                <a:effectLst/>
                <a:latin typeface="+mn-lt"/>
                <a:ea typeface="+mn-ea"/>
                <a:cs typeface="+mn-cs"/>
              </a:rPr>
              <a:t>Trahant</a:t>
            </a:r>
            <a:r>
              <a:rPr lang="en-GB" sz="1200" b="0" i="0" u="none" strike="noStrike" kern="1200" dirty="0">
                <a:solidFill>
                  <a:schemeClr val="tx1"/>
                </a:solidFill>
                <a:effectLst/>
                <a:latin typeface="+mn-lt"/>
                <a:ea typeface="+mn-ea"/>
                <a:cs typeface="+mn-cs"/>
              </a:rPr>
              <a:t>, 2009). This is because the trust within the business is affected which directly leads to a lack of commitment from the workforce as individuals seldom prefer being associated with highly bureaucratic or corrupt organisations. </a:t>
            </a:r>
          </a:p>
          <a:p>
            <a:pPr marL="228600" indent="-228600">
              <a:buFont typeface="Arial" panose="020B0604020202020204" pitchFamily="34" charset="0"/>
              <a:buChar char="•"/>
            </a:pPr>
            <a:r>
              <a:rPr lang="en-GB" sz="1200" b="0" i="0" u="none" strike="noStrike" kern="1200" dirty="0">
                <a:solidFill>
                  <a:schemeClr val="tx1"/>
                </a:solidFill>
                <a:effectLst/>
                <a:latin typeface="+mn-lt"/>
                <a:ea typeface="+mn-ea"/>
                <a:cs typeface="+mn-cs"/>
              </a:rPr>
              <a:t>Taxation – this factor influences profitability. Profitability, in turn, influences a company’s ability to invest in its workforce and in optimising working conditions. As such, employee satisfaction and taxation are highly interrelated.</a:t>
            </a:r>
          </a:p>
          <a:p>
            <a:pPr marL="0" indent="0">
              <a:buFont typeface="Arial" panose="020B0604020202020204" pitchFamily="34" charset="0"/>
              <a:buNone/>
            </a:pPr>
            <a:r>
              <a:rPr lang="en-GB" sz="1200" b="0" i="0" u="none" strike="noStrike" kern="1200" dirty="0">
                <a:solidFill>
                  <a:schemeClr val="tx1"/>
                </a:solidFill>
                <a:effectLst/>
                <a:latin typeface="+mn-lt"/>
                <a:ea typeface="+mn-ea"/>
                <a:cs typeface="+mn-cs"/>
              </a:rPr>
              <a:t>2. Economic factors:</a:t>
            </a:r>
          </a:p>
          <a:p>
            <a:pPr marL="171450" indent="-171450">
              <a:buFont typeface="Arial" panose="020B0604020202020204" pitchFamily="34" charset="0"/>
              <a:buChar char="•"/>
            </a:pPr>
            <a:r>
              <a:rPr lang="en-GB" sz="1200" b="0" i="0" u="none" strike="noStrike" kern="1200" dirty="0">
                <a:solidFill>
                  <a:schemeClr val="tx1"/>
                </a:solidFill>
                <a:effectLst/>
                <a:latin typeface="+mn-lt"/>
                <a:ea typeface="+mn-ea"/>
                <a:cs typeface="+mn-cs"/>
              </a:rPr>
              <a:t>Business cycle stage – joining a mature business or a mature industry can present different challenges to an employee when compared with joining during the forming stages (</a:t>
            </a:r>
            <a:r>
              <a:rPr lang="en-GB" sz="1200" b="0" i="0" u="none" strike="noStrike" kern="1200" dirty="0" err="1">
                <a:solidFill>
                  <a:schemeClr val="tx1"/>
                </a:solidFill>
                <a:effectLst/>
                <a:latin typeface="+mn-lt"/>
                <a:ea typeface="+mn-ea"/>
                <a:cs typeface="+mn-cs"/>
              </a:rPr>
              <a:t>Staubus</a:t>
            </a:r>
            <a:r>
              <a:rPr lang="en-GB" sz="1200" b="0" i="0" u="none" strike="noStrike" kern="1200" dirty="0">
                <a:solidFill>
                  <a:schemeClr val="tx1"/>
                </a:solidFill>
                <a:effectLst/>
                <a:latin typeface="+mn-lt"/>
                <a:ea typeface="+mn-ea"/>
                <a:cs typeface="+mn-cs"/>
              </a:rPr>
              <a:t>, </a:t>
            </a:r>
            <a:r>
              <a:rPr lang="en-GB" sz="1200" b="0" i="0" u="none" strike="noStrike" kern="1200" dirty="0" err="1">
                <a:solidFill>
                  <a:schemeClr val="tx1"/>
                </a:solidFill>
                <a:effectLst/>
                <a:latin typeface="+mn-lt"/>
                <a:ea typeface="+mn-ea"/>
                <a:cs typeface="+mn-cs"/>
              </a:rPr>
              <a:t>Beyster</a:t>
            </a:r>
            <a:r>
              <a:rPr lang="en-GB" sz="1200" b="0" i="0" u="none" strike="noStrike" kern="1200" dirty="0">
                <a:solidFill>
                  <a:schemeClr val="tx1"/>
                </a:solidFill>
                <a:effectLst/>
                <a:latin typeface="+mn-lt"/>
                <a:ea typeface="+mn-ea"/>
                <a:cs typeface="+mn-cs"/>
              </a:rPr>
              <a:t> and Blasi, 2011). These differences in challenges must be considered by managers as they imply a need for different approaches in relation to managing onboarding and the overall staff experience. </a:t>
            </a:r>
          </a:p>
          <a:p>
            <a:pPr marL="171450" indent="-171450">
              <a:buFont typeface="Arial" panose="020B0604020202020204" pitchFamily="34" charset="0"/>
              <a:buChar char="•"/>
            </a:pPr>
            <a:r>
              <a:rPr lang="en-GB" sz="1200" b="0" i="0" u="none" strike="noStrike" kern="1200" dirty="0">
                <a:solidFill>
                  <a:schemeClr val="tx1"/>
                </a:solidFill>
                <a:effectLst/>
                <a:latin typeface="+mn-lt"/>
                <a:ea typeface="+mn-ea"/>
                <a:cs typeface="+mn-cs"/>
              </a:rPr>
              <a:t>Inflation/employment/interest – similarly to taxation, inflation and interest have a direct influence on business profitability and hence on the potential avenues of investment of a company. </a:t>
            </a:r>
          </a:p>
          <a:p>
            <a:pPr marL="171450" indent="-171450">
              <a:buFont typeface="Arial" panose="020B0604020202020204" pitchFamily="34" charset="0"/>
              <a:buChar char="•"/>
            </a:pPr>
            <a:r>
              <a:rPr lang="en-GB" sz="1200" b="0" i="0" u="none" strike="noStrike" kern="1200" dirty="0">
                <a:solidFill>
                  <a:schemeClr val="tx1"/>
                </a:solidFill>
                <a:effectLst/>
                <a:latin typeface="+mn-lt"/>
                <a:ea typeface="+mn-ea"/>
                <a:cs typeface="+mn-cs"/>
              </a:rPr>
              <a:t>Labour market conditions – demand and supply for talent is a factor that drives the specific wages an employee can be entitled to. </a:t>
            </a:r>
          </a:p>
          <a:p>
            <a:pPr marL="0" indent="0">
              <a:buFont typeface="Arial" panose="020B0604020202020204" pitchFamily="34" charset="0"/>
              <a:buNone/>
            </a:pPr>
            <a:r>
              <a:rPr lang="en-GB" sz="1200" b="0" i="0" u="none" strike="noStrike" kern="1200" dirty="0">
                <a:solidFill>
                  <a:schemeClr val="tx1"/>
                </a:solidFill>
                <a:effectLst/>
                <a:latin typeface="+mn-lt"/>
                <a:ea typeface="+mn-ea"/>
                <a:cs typeface="+mn-cs"/>
              </a:rPr>
              <a:t>3. Social factors:</a:t>
            </a:r>
          </a:p>
          <a:p>
            <a:pPr marL="171450" indent="-171450">
              <a:buFont typeface="Arial" panose="020B0604020202020204" pitchFamily="34" charset="0"/>
              <a:buChar char="•"/>
            </a:pPr>
            <a:r>
              <a:rPr lang="en-GB" sz="1200" b="0" i="0" u="none" strike="noStrike" kern="1200" dirty="0">
                <a:solidFill>
                  <a:schemeClr val="tx1"/>
                </a:solidFill>
                <a:effectLst/>
                <a:latin typeface="+mn-lt"/>
                <a:ea typeface="+mn-ea"/>
                <a:cs typeface="+mn-cs"/>
              </a:rPr>
              <a:t>Demographic trends – migration trends as well as aging population present importance in terms of the structure of a business and its composition. Moreover, cultural differences can be a consequence to demographics and these within themselves can affect the working environment alongside the degree of staff satisfaction (</a:t>
            </a:r>
            <a:r>
              <a:rPr lang="en-GB" sz="1200" b="0" i="0" u="none" strike="noStrike" kern="1200" dirty="0" err="1">
                <a:solidFill>
                  <a:schemeClr val="tx1"/>
                </a:solidFill>
                <a:effectLst/>
                <a:latin typeface="+mn-lt"/>
                <a:ea typeface="+mn-ea"/>
                <a:cs typeface="+mn-cs"/>
              </a:rPr>
              <a:t>Ratri</a:t>
            </a:r>
            <a:r>
              <a:rPr lang="en-GB" sz="1200" b="0" i="0" u="none" strike="noStrike" kern="1200" dirty="0">
                <a:solidFill>
                  <a:schemeClr val="tx1"/>
                </a:solidFill>
                <a:effectLst/>
                <a:latin typeface="+mn-lt"/>
                <a:ea typeface="+mn-ea"/>
                <a:cs typeface="+mn-cs"/>
              </a:rPr>
              <a:t> and </a:t>
            </a:r>
            <a:r>
              <a:rPr lang="en-GB" sz="1200" b="0" i="0" u="none" strike="noStrike" kern="1200" dirty="0" err="1">
                <a:solidFill>
                  <a:schemeClr val="tx1"/>
                </a:solidFill>
                <a:effectLst/>
                <a:latin typeface="+mn-lt"/>
                <a:ea typeface="+mn-ea"/>
                <a:cs typeface="+mn-cs"/>
              </a:rPr>
              <a:t>Wahjudono</a:t>
            </a:r>
            <a:r>
              <a:rPr lang="en-GB" sz="1200" b="0" i="0" u="none" strike="noStrike" kern="1200" dirty="0">
                <a:solidFill>
                  <a:schemeClr val="tx1"/>
                </a:solidFill>
                <a:effectLst/>
                <a:latin typeface="+mn-lt"/>
                <a:ea typeface="+mn-ea"/>
                <a:cs typeface="+mn-cs"/>
              </a:rPr>
              <a:t>, 2021)</a:t>
            </a:r>
            <a:r>
              <a:rPr lang="en-GB" sz="1200" b="0" i="1" u="none" strike="noStrike" kern="1200" dirty="0">
                <a:solidFill>
                  <a:schemeClr val="tx1"/>
                </a:solidFill>
                <a:effectLst/>
                <a:latin typeface="+mn-lt"/>
                <a:ea typeface="+mn-ea"/>
                <a:cs typeface="+mn-cs"/>
              </a:rPr>
              <a:t>.</a:t>
            </a:r>
          </a:p>
          <a:p>
            <a:pPr marL="171450" indent="-171450">
              <a:buFont typeface="Arial" panose="020B0604020202020204" pitchFamily="34" charset="0"/>
              <a:buChar char="•"/>
            </a:pPr>
            <a:r>
              <a:rPr lang="en-GB" sz="1200" b="0" i="0" u="none" strike="noStrike" kern="1200" dirty="0">
                <a:solidFill>
                  <a:schemeClr val="tx1"/>
                </a:solidFill>
                <a:effectLst/>
                <a:latin typeface="+mn-lt"/>
                <a:ea typeface="+mn-ea"/>
                <a:cs typeface="+mn-cs"/>
              </a:rPr>
              <a:t>Equality – as previously mentioned, individualism can impact on feelings of favouritism and on internal conflicts. Ensuring equality in terms of wages as well as employee management/treatment can eliminate these issues.</a:t>
            </a:r>
          </a:p>
          <a:p>
            <a:pPr marL="0" indent="0">
              <a:buFont typeface="+mj-lt"/>
              <a:buNone/>
            </a:pPr>
            <a:r>
              <a:rPr lang="en-GB" sz="1200" b="0" i="0" u="none" strike="noStrike" kern="1200" dirty="0">
                <a:solidFill>
                  <a:schemeClr val="tx1"/>
                </a:solidFill>
                <a:effectLst/>
                <a:latin typeface="+mn-lt"/>
                <a:ea typeface="+mn-ea"/>
                <a:cs typeface="+mn-cs"/>
              </a:rPr>
              <a:t>4. Technological factors:</a:t>
            </a:r>
          </a:p>
          <a:p>
            <a:pPr marL="171450" indent="-171450">
              <a:buFont typeface="Arial" panose="020B0604020202020204" pitchFamily="34" charset="0"/>
              <a:buChar char="•"/>
            </a:pPr>
            <a:r>
              <a:rPr lang="en-GB" sz="1200" b="0" i="0" u="none" strike="noStrike" kern="1200" dirty="0">
                <a:solidFill>
                  <a:schemeClr val="tx1"/>
                </a:solidFill>
                <a:effectLst/>
                <a:latin typeface="+mn-lt"/>
                <a:ea typeface="+mn-ea"/>
                <a:cs typeface="+mn-cs"/>
              </a:rPr>
              <a:t>Social media – can lead to information overload and as such, to increased emotional sensitivity </a:t>
            </a:r>
            <a:r>
              <a:rPr lang="en-GB" sz="1200" b="1" i="0" u="none" strike="noStrike" kern="1200" dirty="0">
                <a:solidFill>
                  <a:schemeClr val="tx1"/>
                </a:solidFill>
                <a:effectLst/>
                <a:latin typeface="+mn-lt"/>
                <a:ea typeface="+mn-ea"/>
                <a:cs typeface="+mn-cs"/>
              </a:rPr>
              <a:t>ref</a:t>
            </a:r>
            <a:r>
              <a:rPr lang="en-GB" sz="1200" b="0" i="0" u="none" strike="noStrike" kern="1200" dirty="0">
                <a:solidFill>
                  <a:schemeClr val="tx1"/>
                </a:solidFill>
                <a:effectLst/>
                <a:latin typeface="+mn-lt"/>
                <a:ea typeface="+mn-ea"/>
                <a:cs typeface="+mn-cs"/>
              </a:rPr>
              <a:t>. This can impact on the wellbeing of employees and as a consequence, managers must be aware of the implications and of appropriate approaches to managing this contemporary issue. </a:t>
            </a:r>
          </a:p>
          <a:p>
            <a:pPr marL="171450" indent="-171450">
              <a:buFont typeface="Arial" panose="020B0604020202020204" pitchFamily="34" charset="0"/>
              <a:buChar char="•"/>
            </a:pPr>
            <a:r>
              <a:rPr lang="en-GB" sz="1200" b="0" i="0" u="none" strike="noStrike" kern="1200" dirty="0">
                <a:solidFill>
                  <a:schemeClr val="tx1"/>
                </a:solidFill>
                <a:effectLst/>
                <a:latin typeface="+mn-lt"/>
                <a:ea typeface="+mn-ea"/>
                <a:cs typeface="+mn-cs"/>
              </a:rPr>
              <a:t>Technological innovations – can affect an employee’s sense of security with the business (e.g. automatization) and, it can moreover, lead to issues related to performance if appropriate training is not a priority investment for the organisation.</a:t>
            </a:r>
          </a:p>
          <a:p>
            <a:pPr marL="0" indent="0">
              <a:buFont typeface="Arial" panose="020B0604020202020204" pitchFamily="34" charset="0"/>
              <a:buNone/>
            </a:pPr>
            <a:r>
              <a:rPr lang="en-GB" sz="1200" b="0" i="0" u="none" strike="noStrike" kern="1200" dirty="0">
                <a:solidFill>
                  <a:schemeClr val="tx1"/>
                </a:solidFill>
                <a:effectLst/>
                <a:latin typeface="+mn-lt"/>
                <a:ea typeface="+mn-ea"/>
                <a:cs typeface="+mn-cs"/>
              </a:rPr>
              <a:t>5. Environmental factors:</a:t>
            </a:r>
          </a:p>
          <a:p>
            <a:pPr marL="171450" indent="-171450">
              <a:buFont typeface="Arial" panose="020B0604020202020204" pitchFamily="34" charset="0"/>
              <a:buChar char="•"/>
            </a:pPr>
            <a:r>
              <a:rPr lang="en-GB" sz="1200" b="0" i="0" u="none" strike="noStrike" kern="1200" dirty="0">
                <a:solidFill>
                  <a:schemeClr val="tx1"/>
                </a:solidFill>
                <a:effectLst/>
                <a:latin typeface="+mn-lt"/>
                <a:ea typeface="+mn-ea"/>
                <a:cs typeface="+mn-cs"/>
              </a:rPr>
              <a:t>Eco-friendliness – belonging to a business that is aware of its environmental footprint and it therefore implements solutions to minimise or eliminate it, can significantly drive commitment to the organisation and the degree of satisfaction with the working environment as a whole (Sahoo and </a:t>
            </a:r>
            <a:r>
              <a:rPr lang="en-GB" sz="1200" b="0" i="0" u="none" strike="noStrike" kern="1200" dirty="0" err="1">
                <a:solidFill>
                  <a:schemeClr val="tx1"/>
                </a:solidFill>
                <a:effectLst/>
                <a:latin typeface="+mn-lt"/>
                <a:ea typeface="+mn-ea"/>
                <a:cs typeface="+mn-cs"/>
              </a:rPr>
              <a:t>Sahu</a:t>
            </a:r>
            <a:r>
              <a:rPr lang="en-GB" sz="1200" b="0" i="0" u="none" strike="noStrike" kern="1200" dirty="0">
                <a:solidFill>
                  <a:schemeClr val="tx1"/>
                </a:solidFill>
                <a:effectLst/>
                <a:latin typeface="+mn-lt"/>
                <a:ea typeface="+mn-ea"/>
                <a:cs typeface="+mn-cs"/>
              </a:rPr>
              <a:t>, 2009). </a:t>
            </a:r>
          </a:p>
          <a:p>
            <a:pPr marL="171450" indent="-171450">
              <a:buFont typeface="Arial" panose="020B0604020202020204" pitchFamily="34" charset="0"/>
              <a:buChar char="•"/>
            </a:pPr>
            <a:r>
              <a:rPr lang="en-GB" sz="1200" b="0" i="0" u="none" strike="noStrike" kern="1200" dirty="0">
                <a:solidFill>
                  <a:schemeClr val="tx1"/>
                </a:solidFill>
                <a:effectLst/>
                <a:latin typeface="+mn-lt"/>
                <a:ea typeface="+mn-ea"/>
                <a:cs typeface="+mn-cs"/>
              </a:rPr>
              <a:t>Renewable technologies – investing in this growing sector can increase stakeholder satisfaction and it can improve the brand image. Through association, the workforce feels more empowered to contribute to the organisational success. </a:t>
            </a:r>
          </a:p>
          <a:p>
            <a:endParaRPr lang="en-US" dirty="0"/>
          </a:p>
        </p:txBody>
      </p:sp>
      <p:sp>
        <p:nvSpPr>
          <p:cNvPr id="4" name="Slide Number Placeholder 3"/>
          <p:cNvSpPr>
            <a:spLocks noGrp="1"/>
          </p:cNvSpPr>
          <p:nvPr>
            <p:ph type="sldNum" sz="quarter" idx="5"/>
          </p:nvPr>
        </p:nvSpPr>
        <p:spPr/>
        <p:txBody>
          <a:bodyPr/>
          <a:lstStyle/>
          <a:p>
            <a:fld id="{E0EE856D-6BB5-9E4E-980D-52CDF0E5F640}" type="slidenum">
              <a:rPr lang="en-US" smtClean="0"/>
              <a:t>6</a:t>
            </a:fld>
            <a:endParaRPr lang="en-US" dirty="0"/>
          </a:p>
        </p:txBody>
      </p:sp>
    </p:spTree>
    <p:extLst>
      <p:ext uri="{BB962C8B-B14F-4D97-AF65-F5344CB8AC3E}">
        <p14:creationId xmlns:p14="http://schemas.microsoft.com/office/powerpoint/2010/main" val="39146666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Lemon and Macklin (2021)</a:t>
            </a:r>
            <a:r>
              <a:rPr lang="en-US" b="1" dirty="0"/>
              <a:t> </a:t>
            </a:r>
            <a:r>
              <a:rPr lang="en-US" b="0" dirty="0"/>
              <a:t>present five key solutions to the issue of employee dissatisfaction:</a:t>
            </a:r>
          </a:p>
          <a:p>
            <a:pPr marL="228600" indent="-228600">
              <a:buFont typeface="+mj-lt"/>
              <a:buAutoNum type="arabicPeriod"/>
            </a:pPr>
            <a:r>
              <a:rPr lang="en-US" b="0" dirty="0"/>
              <a:t>Building respectful relationships that are based on inclusiveness and a blame-free environment;</a:t>
            </a:r>
          </a:p>
          <a:p>
            <a:pPr marL="228600" indent="-228600">
              <a:buFont typeface="+mj-lt"/>
              <a:buAutoNum type="arabicPeriod"/>
            </a:pPr>
            <a:r>
              <a:rPr lang="en-US" b="0" dirty="0"/>
              <a:t>Offering psychological safety as the above strong bonds are formed;</a:t>
            </a:r>
          </a:p>
          <a:p>
            <a:pPr marL="228600" indent="-228600">
              <a:buFont typeface="+mj-lt"/>
              <a:buAutoNum type="arabicPeriod"/>
            </a:pPr>
            <a:r>
              <a:rPr lang="en-US" b="0" dirty="0"/>
              <a:t>Ensuring a healthy and productive environment that promotes wellbeing above profitability;</a:t>
            </a:r>
          </a:p>
          <a:p>
            <a:pPr marL="228600" indent="-228600">
              <a:buFont typeface="+mj-lt"/>
              <a:buAutoNum type="arabicPeriod"/>
            </a:pPr>
            <a:r>
              <a:rPr lang="en-US" b="0" dirty="0"/>
              <a:t>Facilitating clear opportunities for growth while offering an environment of learning and development;</a:t>
            </a:r>
          </a:p>
          <a:p>
            <a:pPr marL="228600" indent="-228600">
              <a:buFont typeface="+mj-lt"/>
              <a:buAutoNum type="arabicPeriod"/>
            </a:pPr>
            <a:r>
              <a:rPr lang="en-US" b="0" dirty="0"/>
              <a:t>Assuring that compensation is fair and that recognition systems are implemented in an authentic manner. </a:t>
            </a:r>
          </a:p>
          <a:p>
            <a:pPr marL="228600" indent="-228600">
              <a:buFont typeface="+mj-lt"/>
              <a:buAutoNum type="arabicPeriod"/>
            </a:pPr>
            <a:endParaRPr lang="en-US" b="0" dirty="0"/>
          </a:p>
          <a:p>
            <a:pPr marL="0" indent="0">
              <a:buFont typeface="+mj-lt"/>
              <a:buNone/>
            </a:pPr>
            <a:r>
              <a:rPr lang="en-US" b="0" dirty="0"/>
              <a:t>While the above solutions are aimed at addressing the previously discussed causes of the complex issue of employee dissatisfaction and can therefore ensure their </a:t>
            </a:r>
            <a:r>
              <a:rPr lang="en-US" b="0" dirty="0" err="1"/>
              <a:t>optimisation</a:t>
            </a:r>
            <a:r>
              <a:rPr lang="en-US" b="0" dirty="0"/>
              <a:t> to drive improvement;  a key recommendation is provided for businesses to ensure that the workforce benefits from a purpose and meaning in terms of their contributions. Considering the time spent working of an individual’s life, it is critical to align personal values to that of the company as to facilitate a mutually beneficial relationship between the employee and the overall entity. </a:t>
            </a:r>
            <a:endParaRPr lang="en-US" b="1" dirty="0"/>
          </a:p>
        </p:txBody>
      </p:sp>
      <p:sp>
        <p:nvSpPr>
          <p:cNvPr id="4" name="Slide Number Placeholder 3"/>
          <p:cNvSpPr>
            <a:spLocks noGrp="1"/>
          </p:cNvSpPr>
          <p:nvPr>
            <p:ph type="sldNum" sz="quarter" idx="5"/>
          </p:nvPr>
        </p:nvSpPr>
        <p:spPr/>
        <p:txBody>
          <a:bodyPr/>
          <a:lstStyle/>
          <a:p>
            <a:fld id="{E0EE856D-6BB5-9E4E-980D-52CDF0E5F640}" type="slidenum">
              <a:rPr lang="en-US" smtClean="0"/>
              <a:t>7</a:t>
            </a:fld>
            <a:endParaRPr lang="en-US" dirty="0"/>
          </a:p>
        </p:txBody>
      </p:sp>
    </p:spTree>
    <p:extLst>
      <p:ext uri="{BB962C8B-B14F-4D97-AF65-F5344CB8AC3E}">
        <p14:creationId xmlns:p14="http://schemas.microsoft.com/office/powerpoint/2010/main" val="2350123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22F66-727D-4150-ADA5-49CF3A0F6873}"/>
              </a:ext>
            </a:extLst>
          </p:cNvPr>
          <p:cNvSpPr>
            <a:spLocks noGrp="1"/>
          </p:cNvSpPr>
          <p:nvPr>
            <p:ph type="ctrTitle"/>
          </p:nvPr>
        </p:nvSpPr>
        <p:spPr>
          <a:xfrm>
            <a:off x="838200" y="1122363"/>
            <a:ext cx="9829800" cy="2387600"/>
          </a:xfrm>
        </p:spPr>
        <p:txBody>
          <a:bodyPr anchor="b">
            <a:normAutofit/>
          </a:bodyPr>
          <a:lstStyle>
            <a:lvl1pPr algn="l">
              <a:defRPr sz="52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DD9A1FE-C39F-4D7C-B93D-F8C203A1D69C}"/>
              </a:ext>
            </a:extLst>
          </p:cNvPr>
          <p:cNvSpPr>
            <a:spLocks noGrp="1"/>
          </p:cNvSpPr>
          <p:nvPr>
            <p:ph type="subTitle" idx="1"/>
          </p:nvPr>
        </p:nvSpPr>
        <p:spPr>
          <a:xfrm>
            <a:off x="838200" y="3602038"/>
            <a:ext cx="9829800" cy="1655762"/>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C008AAC-7D41-4304-8D59-EF34B232682C}"/>
              </a:ext>
            </a:extLst>
          </p:cNvPr>
          <p:cNvSpPr>
            <a:spLocks noGrp="1"/>
          </p:cNvSpPr>
          <p:nvPr>
            <p:ph type="dt" sz="half" idx="10"/>
          </p:nvPr>
        </p:nvSpPr>
        <p:spPr>
          <a:xfrm>
            <a:off x="838200" y="136525"/>
            <a:ext cx="2743200" cy="365125"/>
          </a:xfrm>
        </p:spPr>
        <p:txBody>
          <a:bodyPr/>
          <a:lstStyle>
            <a:lvl1pPr algn="l">
              <a:defRPr/>
            </a:lvl1pPr>
          </a:lstStyle>
          <a:p>
            <a:fld id="{9549D6DC-E1CB-4874-BF52-C3407230D20E}" type="datetime1">
              <a:rPr lang="en-US" smtClean="0"/>
              <a:t>11/7/2021</a:t>
            </a:fld>
            <a:endParaRPr lang="en-US" dirty="0"/>
          </a:p>
        </p:txBody>
      </p:sp>
      <p:sp>
        <p:nvSpPr>
          <p:cNvPr id="5" name="Footer Placeholder 4">
            <a:extLst>
              <a:ext uri="{FF2B5EF4-FFF2-40B4-BE49-F238E27FC236}">
                <a16:creationId xmlns:a16="http://schemas.microsoft.com/office/drawing/2014/main" id="{4724D078-DE22-4F23-8B48-21FB1415C3E3}"/>
              </a:ext>
            </a:extLst>
          </p:cNvPr>
          <p:cNvSpPr>
            <a:spLocks noGrp="1"/>
          </p:cNvSpPr>
          <p:nvPr>
            <p:ph type="ftr" sz="quarter" idx="11"/>
          </p:nvPr>
        </p:nvSpPr>
        <p:spPr>
          <a:xfrm>
            <a:off x="838200" y="6356350"/>
            <a:ext cx="4114800" cy="365125"/>
          </a:xfrm>
        </p:spPr>
        <p:txBody>
          <a:bodyPr/>
          <a:lstStyle>
            <a:lvl1pPr algn="l">
              <a:defRPr/>
            </a:lvl1pPr>
          </a:lstStyle>
          <a:p>
            <a:endParaRPr lang="en-US" dirty="0"/>
          </a:p>
        </p:txBody>
      </p:sp>
      <p:sp>
        <p:nvSpPr>
          <p:cNvPr id="6" name="Slide Number Placeholder 5">
            <a:extLst>
              <a:ext uri="{FF2B5EF4-FFF2-40B4-BE49-F238E27FC236}">
                <a16:creationId xmlns:a16="http://schemas.microsoft.com/office/drawing/2014/main" id="{BB64C1F5-608B-4335-9F2A-17F63D5FAF0D}"/>
              </a:ext>
            </a:extLst>
          </p:cNvPr>
          <p:cNvSpPr>
            <a:spLocks noGrp="1"/>
          </p:cNvSpPr>
          <p:nvPr>
            <p:ph type="sldNum" sz="quarter" idx="12"/>
          </p:nvPr>
        </p:nvSpPr>
        <p:spPr/>
        <p:txBody>
          <a:bodyPr/>
          <a:lstStyle/>
          <a:p>
            <a:fld id="{273BAE12-D270-459D-897B-6833652BB167}" type="slidenum">
              <a:rPr lang="en-US" smtClean="0"/>
              <a:t>‹#›</a:t>
            </a:fld>
            <a:endParaRPr lang="en-US" dirty="0"/>
          </a:p>
        </p:txBody>
      </p:sp>
    </p:spTree>
    <p:extLst>
      <p:ext uri="{BB962C8B-B14F-4D97-AF65-F5344CB8AC3E}">
        <p14:creationId xmlns:p14="http://schemas.microsoft.com/office/powerpoint/2010/main" val="2186417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7B4A7-C566-48F4-B4B8-3A5E7B6C5C3A}"/>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D3B93F5-BC8B-452C-ACE2-C7E01D1B80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39A49B3-A57D-46C5-8462-0C52509F8FCA}"/>
              </a:ext>
            </a:extLst>
          </p:cNvPr>
          <p:cNvSpPr>
            <a:spLocks noGrp="1"/>
          </p:cNvSpPr>
          <p:nvPr>
            <p:ph type="dt" sz="half" idx="10"/>
          </p:nvPr>
        </p:nvSpPr>
        <p:spPr/>
        <p:txBody>
          <a:bodyPr/>
          <a:lstStyle/>
          <a:p>
            <a:fld id="{48913E51-B7F7-4C24-B8E3-5471755DC0E0}" type="datetime1">
              <a:rPr lang="en-US" smtClean="0"/>
              <a:t>11/7/2021</a:t>
            </a:fld>
            <a:endParaRPr lang="en-US" dirty="0"/>
          </a:p>
        </p:txBody>
      </p:sp>
      <p:sp>
        <p:nvSpPr>
          <p:cNvPr id="5" name="Footer Placeholder 4">
            <a:extLst>
              <a:ext uri="{FF2B5EF4-FFF2-40B4-BE49-F238E27FC236}">
                <a16:creationId xmlns:a16="http://schemas.microsoft.com/office/drawing/2014/main" id="{9EC8C810-EAF4-4D86-84DD-2E574122DD8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587E738-8574-490B-974B-9AD3B2AAE521}"/>
              </a:ext>
            </a:extLst>
          </p:cNvPr>
          <p:cNvSpPr>
            <a:spLocks noGrp="1"/>
          </p:cNvSpPr>
          <p:nvPr>
            <p:ph type="sldNum" sz="quarter" idx="12"/>
          </p:nvPr>
        </p:nvSpPr>
        <p:spPr/>
        <p:txBody>
          <a:bodyPr/>
          <a:lstStyle/>
          <a:p>
            <a:fld id="{273BAE12-D270-459D-897B-6833652BB167}" type="slidenum">
              <a:rPr lang="en-US" smtClean="0"/>
              <a:t>‹#›</a:t>
            </a:fld>
            <a:endParaRPr lang="en-US" dirty="0"/>
          </a:p>
        </p:txBody>
      </p:sp>
    </p:spTree>
    <p:extLst>
      <p:ext uri="{BB962C8B-B14F-4D97-AF65-F5344CB8AC3E}">
        <p14:creationId xmlns:p14="http://schemas.microsoft.com/office/powerpoint/2010/main" val="17540022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9764E-4B3D-4B6A-A210-B50E4F60E246}"/>
              </a:ext>
            </a:extLst>
          </p:cNvPr>
          <p:cNvSpPr>
            <a:spLocks noGrp="1"/>
          </p:cNvSpPr>
          <p:nvPr>
            <p:ph type="title"/>
          </p:nvPr>
        </p:nvSpPr>
        <p:spPr>
          <a:xfrm>
            <a:off x="831850" y="1709738"/>
            <a:ext cx="10515600" cy="2852737"/>
          </a:xfrm>
        </p:spPr>
        <p:txBody>
          <a:bodyPr anchor="b">
            <a:normAutofit/>
          </a:bodyPr>
          <a:lstStyle>
            <a:lvl1pPr>
              <a:defRPr sz="52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A30AEC2-B6E6-4C09-A16F-5E2A1C9A0D0E}"/>
              </a:ext>
            </a:extLst>
          </p:cNvPr>
          <p:cNvSpPr>
            <a:spLocks noGrp="1"/>
          </p:cNvSpPr>
          <p:nvPr>
            <p:ph type="body" idx="1"/>
          </p:nvPr>
        </p:nvSpPr>
        <p:spPr>
          <a:xfrm>
            <a:off x="831850" y="4589463"/>
            <a:ext cx="10515600" cy="1500187"/>
          </a:xfrm>
        </p:spPr>
        <p:txBody>
          <a:bodyPr>
            <a:normAutofit/>
          </a:bodyPr>
          <a:lstStyle>
            <a:lvl1pPr marL="0" indent="0">
              <a:buNone/>
              <a:defRPr sz="2000">
                <a:solidFill>
                  <a:schemeClr val="tx2">
                    <a:lumMod val="60000"/>
                    <a:lumOff val="4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A37CAB-B545-4E42-BB5A-F1DAA9335033}"/>
              </a:ext>
            </a:extLst>
          </p:cNvPr>
          <p:cNvSpPr>
            <a:spLocks noGrp="1"/>
          </p:cNvSpPr>
          <p:nvPr>
            <p:ph type="dt" sz="half" idx="10"/>
          </p:nvPr>
        </p:nvSpPr>
        <p:spPr/>
        <p:txBody>
          <a:bodyPr/>
          <a:lstStyle/>
          <a:p>
            <a:fld id="{DA91A59F-D956-4598-A3C1-AE72A5387751}" type="datetime1">
              <a:rPr lang="en-US" smtClean="0"/>
              <a:t>11/7/2021</a:t>
            </a:fld>
            <a:endParaRPr lang="en-US" dirty="0"/>
          </a:p>
        </p:txBody>
      </p:sp>
      <p:sp>
        <p:nvSpPr>
          <p:cNvPr id="5" name="Footer Placeholder 4">
            <a:extLst>
              <a:ext uri="{FF2B5EF4-FFF2-40B4-BE49-F238E27FC236}">
                <a16:creationId xmlns:a16="http://schemas.microsoft.com/office/drawing/2014/main" id="{AF6D720B-7E58-43F4-9659-ADB2403A50B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95F53F-2FA5-4B5C-A151-F07BBC002B29}"/>
              </a:ext>
            </a:extLst>
          </p:cNvPr>
          <p:cNvSpPr>
            <a:spLocks noGrp="1"/>
          </p:cNvSpPr>
          <p:nvPr>
            <p:ph type="sldNum" sz="quarter" idx="12"/>
          </p:nvPr>
        </p:nvSpPr>
        <p:spPr/>
        <p:txBody>
          <a:bodyPr/>
          <a:lstStyle/>
          <a:p>
            <a:fld id="{273BAE12-D270-459D-897B-6833652BB167}" type="slidenum">
              <a:rPr lang="en-US" smtClean="0"/>
              <a:t>‹#›</a:t>
            </a:fld>
            <a:endParaRPr lang="en-US" dirty="0"/>
          </a:p>
        </p:txBody>
      </p:sp>
    </p:spTree>
    <p:extLst>
      <p:ext uri="{BB962C8B-B14F-4D97-AF65-F5344CB8AC3E}">
        <p14:creationId xmlns:p14="http://schemas.microsoft.com/office/powerpoint/2010/main" val="38898693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473D3-0F03-4BF4-831F-34E80BAC551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74C09409-59F2-486F-A6D0-FAEE8FFF25B2}"/>
              </a:ext>
            </a:extLst>
          </p:cNvPr>
          <p:cNvSpPr>
            <a:spLocks noGrp="1"/>
          </p:cNvSpPr>
          <p:nvPr>
            <p:ph sz="half" idx="1"/>
          </p:nvPr>
        </p:nvSpPr>
        <p:spPr>
          <a:xfrm>
            <a:off x="838200" y="2195847"/>
            <a:ext cx="5181600" cy="39811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3087241-B390-47A6-8070-C3D4652F887B}"/>
              </a:ext>
            </a:extLst>
          </p:cNvPr>
          <p:cNvSpPr>
            <a:spLocks noGrp="1"/>
          </p:cNvSpPr>
          <p:nvPr>
            <p:ph sz="half" idx="2"/>
          </p:nvPr>
        </p:nvSpPr>
        <p:spPr>
          <a:xfrm>
            <a:off x="6172200" y="2195847"/>
            <a:ext cx="5181600" cy="39811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5080B360-2ACA-4B93-9439-591B6D3FBC3F}"/>
              </a:ext>
            </a:extLst>
          </p:cNvPr>
          <p:cNvSpPr>
            <a:spLocks noGrp="1"/>
          </p:cNvSpPr>
          <p:nvPr>
            <p:ph type="dt" sz="half" idx="10"/>
          </p:nvPr>
        </p:nvSpPr>
        <p:spPr/>
        <p:txBody>
          <a:bodyPr/>
          <a:lstStyle/>
          <a:p>
            <a:fld id="{D70BBD69-7BD3-4731-8064-242619E92CBE}" type="datetime1">
              <a:rPr lang="en-US" smtClean="0"/>
              <a:t>11/7/2021</a:t>
            </a:fld>
            <a:endParaRPr lang="en-US" dirty="0"/>
          </a:p>
        </p:txBody>
      </p:sp>
      <p:sp>
        <p:nvSpPr>
          <p:cNvPr id="6" name="Footer Placeholder 5">
            <a:extLst>
              <a:ext uri="{FF2B5EF4-FFF2-40B4-BE49-F238E27FC236}">
                <a16:creationId xmlns:a16="http://schemas.microsoft.com/office/drawing/2014/main" id="{684A73E2-CF78-404C-A86F-E70A284AE99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6A8F42A-11E1-42A0-8ECF-A5BBA3B8CA56}"/>
              </a:ext>
            </a:extLst>
          </p:cNvPr>
          <p:cNvSpPr>
            <a:spLocks noGrp="1"/>
          </p:cNvSpPr>
          <p:nvPr>
            <p:ph type="sldNum" sz="quarter" idx="12"/>
          </p:nvPr>
        </p:nvSpPr>
        <p:spPr/>
        <p:txBody>
          <a:bodyPr/>
          <a:lstStyle/>
          <a:p>
            <a:fld id="{273BAE12-D270-459D-897B-6833652BB167}" type="slidenum">
              <a:rPr lang="en-US" smtClean="0"/>
              <a:t>‹#›</a:t>
            </a:fld>
            <a:endParaRPr lang="en-US" dirty="0"/>
          </a:p>
        </p:txBody>
      </p:sp>
    </p:spTree>
    <p:extLst>
      <p:ext uri="{BB962C8B-B14F-4D97-AF65-F5344CB8AC3E}">
        <p14:creationId xmlns:p14="http://schemas.microsoft.com/office/powerpoint/2010/main" val="2500694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ECA31-EE14-41DD-9914-DA7138220460}"/>
              </a:ext>
            </a:extLst>
          </p:cNvPr>
          <p:cNvSpPr>
            <a:spLocks noGrp="1"/>
          </p:cNvSpPr>
          <p:nvPr>
            <p:ph type="title"/>
          </p:nvPr>
        </p:nvSpPr>
        <p:spPr>
          <a:xfrm>
            <a:off x="839788" y="731520"/>
            <a:ext cx="10515600"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CB22AB6-1657-4AE2-8607-2C77A25D79D9}"/>
              </a:ext>
            </a:extLst>
          </p:cNvPr>
          <p:cNvSpPr>
            <a:spLocks noGrp="1"/>
          </p:cNvSpPr>
          <p:nvPr>
            <p:ph type="body" idx="1"/>
          </p:nvPr>
        </p:nvSpPr>
        <p:spPr>
          <a:xfrm>
            <a:off x="839788" y="2149131"/>
            <a:ext cx="5157787" cy="693696"/>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AA6DC0-D4D5-4164-A3FD-6BB5CBB2BBAD}"/>
              </a:ext>
            </a:extLst>
          </p:cNvPr>
          <p:cNvSpPr>
            <a:spLocks noGrp="1"/>
          </p:cNvSpPr>
          <p:nvPr>
            <p:ph sz="half" idx="2"/>
          </p:nvPr>
        </p:nvSpPr>
        <p:spPr>
          <a:xfrm>
            <a:off x="839788" y="2910625"/>
            <a:ext cx="5157787" cy="3100561"/>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129B35F8-95F3-43D1-8917-5836BAA90490}"/>
              </a:ext>
            </a:extLst>
          </p:cNvPr>
          <p:cNvSpPr>
            <a:spLocks noGrp="1"/>
          </p:cNvSpPr>
          <p:nvPr>
            <p:ph type="body" sz="quarter" idx="3"/>
          </p:nvPr>
        </p:nvSpPr>
        <p:spPr>
          <a:xfrm>
            <a:off x="6172200" y="2149131"/>
            <a:ext cx="5183188" cy="693696"/>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2B639E7-F4A3-4ADE-B290-0A4F9761B977}"/>
              </a:ext>
            </a:extLst>
          </p:cNvPr>
          <p:cNvSpPr>
            <a:spLocks noGrp="1"/>
          </p:cNvSpPr>
          <p:nvPr>
            <p:ph sz="quarter" idx="4"/>
          </p:nvPr>
        </p:nvSpPr>
        <p:spPr>
          <a:xfrm>
            <a:off x="6172200" y="2910625"/>
            <a:ext cx="5183188" cy="3100561"/>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D6F296B-429F-4DFC-ABC3-0A078EA99425}"/>
              </a:ext>
            </a:extLst>
          </p:cNvPr>
          <p:cNvSpPr>
            <a:spLocks noGrp="1"/>
          </p:cNvSpPr>
          <p:nvPr>
            <p:ph type="dt" sz="half" idx="10"/>
          </p:nvPr>
        </p:nvSpPr>
        <p:spPr/>
        <p:txBody>
          <a:bodyPr/>
          <a:lstStyle/>
          <a:p>
            <a:fld id="{38BD77D9-239F-488B-9358-023C46BC7084}" type="datetime1">
              <a:rPr lang="en-US" smtClean="0"/>
              <a:t>11/7/2021</a:t>
            </a:fld>
            <a:endParaRPr lang="en-US" dirty="0"/>
          </a:p>
        </p:txBody>
      </p:sp>
      <p:sp>
        <p:nvSpPr>
          <p:cNvPr id="8" name="Footer Placeholder 7">
            <a:extLst>
              <a:ext uri="{FF2B5EF4-FFF2-40B4-BE49-F238E27FC236}">
                <a16:creationId xmlns:a16="http://schemas.microsoft.com/office/drawing/2014/main" id="{0B7103B9-D521-4910-AC15-F12F25CB952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F73A6D9-123D-492C-B5CE-294EF2559FAB}"/>
              </a:ext>
            </a:extLst>
          </p:cNvPr>
          <p:cNvSpPr>
            <a:spLocks noGrp="1"/>
          </p:cNvSpPr>
          <p:nvPr>
            <p:ph type="sldNum" sz="quarter" idx="12"/>
          </p:nvPr>
        </p:nvSpPr>
        <p:spPr/>
        <p:txBody>
          <a:bodyPr/>
          <a:lstStyle/>
          <a:p>
            <a:fld id="{273BAE12-D270-459D-897B-6833652BB167}" type="slidenum">
              <a:rPr lang="en-US" smtClean="0"/>
              <a:t>‹#›</a:t>
            </a:fld>
            <a:endParaRPr lang="en-US" dirty="0"/>
          </a:p>
        </p:txBody>
      </p:sp>
    </p:spTree>
    <p:extLst>
      <p:ext uri="{BB962C8B-B14F-4D97-AF65-F5344CB8AC3E}">
        <p14:creationId xmlns:p14="http://schemas.microsoft.com/office/powerpoint/2010/main" val="5515256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92A22-4B4D-4F58-9783-A0469DA4D233}"/>
              </a:ext>
            </a:extLst>
          </p:cNvPr>
          <p:cNvSpPr>
            <a:spLocks noGrp="1"/>
          </p:cNvSpPr>
          <p:nvPr>
            <p:ph type="title"/>
          </p:nvPr>
        </p:nvSpPr>
        <p:spPr>
          <a:xfrm>
            <a:off x="838200" y="731520"/>
            <a:ext cx="10515600" cy="1325563"/>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3B5EE610-5457-4E8C-B568-B8D560773B5C}"/>
              </a:ext>
            </a:extLst>
          </p:cNvPr>
          <p:cNvSpPr>
            <a:spLocks noGrp="1"/>
          </p:cNvSpPr>
          <p:nvPr>
            <p:ph type="dt" sz="half" idx="10"/>
          </p:nvPr>
        </p:nvSpPr>
        <p:spPr/>
        <p:txBody>
          <a:bodyPr/>
          <a:lstStyle/>
          <a:p>
            <a:fld id="{1EE61C24-7140-4FDE-92F3-654C6E2D3C1C}" type="datetime1">
              <a:rPr lang="en-US" smtClean="0"/>
              <a:t>11/7/2021</a:t>
            </a:fld>
            <a:endParaRPr lang="en-US" dirty="0"/>
          </a:p>
        </p:txBody>
      </p:sp>
      <p:sp>
        <p:nvSpPr>
          <p:cNvPr id="4" name="Footer Placeholder 3">
            <a:extLst>
              <a:ext uri="{FF2B5EF4-FFF2-40B4-BE49-F238E27FC236}">
                <a16:creationId xmlns:a16="http://schemas.microsoft.com/office/drawing/2014/main" id="{A0BA57BB-288A-4A30-A4EC-FF0537BC260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D0414C89-B968-4A85-A035-E2997A5F8498}"/>
              </a:ext>
            </a:extLst>
          </p:cNvPr>
          <p:cNvSpPr>
            <a:spLocks noGrp="1"/>
          </p:cNvSpPr>
          <p:nvPr>
            <p:ph type="sldNum" sz="quarter" idx="12"/>
          </p:nvPr>
        </p:nvSpPr>
        <p:spPr/>
        <p:txBody>
          <a:bodyPr/>
          <a:lstStyle/>
          <a:p>
            <a:fld id="{273BAE12-D270-459D-897B-6833652BB167}" type="slidenum">
              <a:rPr lang="en-US" smtClean="0"/>
              <a:t>‹#›</a:t>
            </a:fld>
            <a:endParaRPr lang="en-US" dirty="0"/>
          </a:p>
        </p:txBody>
      </p:sp>
    </p:spTree>
    <p:extLst>
      <p:ext uri="{BB962C8B-B14F-4D97-AF65-F5344CB8AC3E}">
        <p14:creationId xmlns:p14="http://schemas.microsoft.com/office/powerpoint/2010/main" val="1085833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7A339C-4093-4B40-8C90-52F005CA9A0E}"/>
              </a:ext>
            </a:extLst>
          </p:cNvPr>
          <p:cNvSpPr>
            <a:spLocks noGrp="1"/>
          </p:cNvSpPr>
          <p:nvPr>
            <p:ph type="dt" sz="half" idx="10"/>
          </p:nvPr>
        </p:nvSpPr>
        <p:spPr/>
        <p:txBody>
          <a:bodyPr/>
          <a:lstStyle/>
          <a:p>
            <a:fld id="{DC4D6ACF-ECB9-4B5F-A429-08B8AC75E8EF}" type="datetime1">
              <a:rPr lang="en-US" smtClean="0"/>
              <a:t>11/7/2021</a:t>
            </a:fld>
            <a:endParaRPr lang="en-US" dirty="0"/>
          </a:p>
        </p:txBody>
      </p:sp>
      <p:sp>
        <p:nvSpPr>
          <p:cNvPr id="3" name="Footer Placeholder 2">
            <a:extLst>
              <a:ext uri="{FF2B5EF4-FFF2-40B4-BE49-F238E27FC236}">
                <a16:creationId xmlns:a16="http://schemas.microsoft.com/office/drawing/2014/main" id="{DFA33F04-8E0A-4165-930C-527D781A7D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062F57B-BEB6-4973-A362-38F638E0D05C}"/>
              </a:ext>
            </a:extLst>
          </p:cNvPr>
          <p:cNvSpPr>
            <a:spLocks noGrp="1"/>
          </p:cNvSpPr>
          <p:nvPr>
            <p:ph type="sldNum" sz="quarter" idx="12"/>
          </p:nvPr>
        </p:nvSpPr>
        <p:spPr/>
        <p:txBody>
          <a:bodyPr/>
          <a:lstStyle/>
          <a:p>
            <a:fld id="{273BAE12-D270-459D-897B-6833652BB167}" type="slidenum">
              <a:rPr lang="en-US" smtClean="0"/>
              <a:t>‹#›</a:t>
            </a:fld>
            <a:endParaRPr lang="en-US" dirty="0"/>
          </a:p>
        </p:txBody>
      </p:sp>
    </p:spTree>
    <p:extLst>
      <p:ext uri="{BB962C8B-B14F-4D97-AF65-F5344CB8AC3E}">
        <p14:creationId xmlns:p14="http://schemas.microsoft.com/office/powerpoint/2010/main" val="4264986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FAC90-C2CA-44DD-8EF8-20BDD6724247}"/>
              </a:ext>
            </a:extLst>
          </p:cNvPr>
          <p:cNvSpPr>
            <a:spLocks noGrp="1"/>
          </p:cNvSpPr>
          <p:nvPr>
            <p:ph type="title"/>
          </p:nvPr>
        </p:nvSpPr>
        <p:spPr>
          <a:xfrm>
            <a:off x="839788" y="731520"/>
            <a:ext cx="3932237" cy="2346326"/>
          </a:xfrm>
        </p:spPr>
        <p:txBody>
          <a:bodyPr anchor="b">
            <a:noAutofit/>
          </a:bodyPr>
          <a:lstStyle>
            <a:lvl1pP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EE915FB-D5F4-4CAD-AE70-3644E81802E6}"/>
              </a:ext>
            </a:extLst>
          </p:cNvPr>
          <p:cNvSpPr>
            <a:spLocks noGrp="1"/>
          </p:cNvSpPr>
          <p:nvPr>
            <p:ph idx="1"/>
          </p:nvPr>
        </p:nvSpPr>
        <p:spPr>
          <a:xfrm>
            <a:off x="5183188" y="731521"/>
            <a:ext cx="6172200" cy="512953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7374DA3-3BAC-4045-825F-B3C27B89736B}"/>
              </a:ext>
            </a:extLst>
          </p:cNvPr>
          <p:cNvSpPr>
            <a:spLocks noGrp="1"/>
          </p:cNvSpPr>
          <p:nvPr>
            <p:ph type="body" sz="half" idx="2"/>
          </p:nvPr>
        </p:nvSpPr>
        <p:spPr>
          <a:xfrm>
            <a:off x="839788" y="3429000"/>
            <a:ext cx="3932237" cy="24399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5A0D65-0423-4E45-947A-E08C8569F15F}"/>
              </a:ext>
            </a:extLst>
          </p:cNvPr>
          <p:cNvSpPr>
            <a:spLocks noGrp="1"/>
          </p:cNvSpPr>
          <p:nvPr>
            <p:ph type="dt" sz="half" idx="10"/>
          </p:nvPr>
        </p:nvSpPr>
        <p:spPr/>
        <p:txBody>
          <a:bodyPr/>
          <a:lstStyle/>
          <a:p>
            <a:fld id="{788B429B-EE2A-486A-BDB9-0C848B4FAFDD}" type="datetime1">
              <a:rPr lang="en-US" smtClean="0"/>
              <a:t>11/7/2021</a:t>
            </a:fld>
            <a:endParaRPr lang="en-US" dirty="0"/>
          </a:p>
        </p:txBody>
      </p:sp>
      <p:sp>
        <p:nvSpPr>
          <p:cNvPr id="6" name="Footer Placeholder 5">
            <a:extLst>
              <a:ext uri="{FF2B5EF4-FFF2-40B4-BE49-F238E27FC236}">
                <a16:creationId xmlns:a16="http://schemas.microsoft.com/office/drawing/2014/main" id="{27E6FBD0-E49F-4DE6-9264-CEDB9BAA01C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816B246-A768-4B2D-96C6-9F417852636C}"/>
              </a:ext>
            </a:extLst>
          </p:cNvPr>
          <p:cNvSpPr>
            <a:spLocks noGrp="1"/>
          </p:cNvSpPr>
          <p:nvPr>
            <p:ph type="sldNum" sz="quarter" idx="12"/>
          </p:nvPr>
        </p:nvSpPr>
        <p:spPr/>
        <p:txBody>
          <a:bodyPr/>
          <a:lstStyle/>
          <a:p>
            <a:fld id="{273BAE12-D270-459D-897B-6833652BB167}" type="slidenum">
              <a:rPr lang="en-US" smtClean="0"/>
              <a:t>‹#›</a:t>
            </a:fld>
            <a:endParaRPr lang="en-US" dirty="0"/>
          </a:p>
        </p:txBody>
      </p:sp>
    </p:spTree>
    <p:extLst>
      <p:ext uri="{BB962C8B-B14F-4D97-AF65-F5344CB8AC3E}">
        <p14:creationId xmlns:p14="http://schemas.microsoft.com/office/powerpoint/2010/main" val="3692193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CB0C8-915E-4BF2-976E-B8D7EDC591F9}"/>
              </a:ext>
            </a:extLst>
          </p:cNvPr>
          <p:cNvSpPr>
            <a:spLocks noGrp="1"/>
          </p:cNvSpPr>
          <p:nvPr>
            <p:ph type="title"/>
          </p:nvPr>
        </p:nvSpPr>
        <p:spPr>
          <a:xfrm>
            <a:off x="839788" y="731520"/>
            <a:ext cx="3932237" cy="2341564"/>
          </a:xfrm>
        </p:spPr>
        <p:txBody>
          <a:bodyPr anchor="b">
            <a:noAutofit/>
          </a:bodyPr>
          <a:lstStyle>
            <a:lvl1pPr>
              <a:defRPr sz="4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710714E6-8E50-4B50-A2E0-F9D20155EB9B}"/>
              </a:ext>
            </a:extLst>
          </p:cNvPr>
          <p:cNvSpPr>
            <a:spLocks noGrp="1"/>
          </p:cNvSpPr>
          <p:nvPr>
            <p:ph type="pic" idx="1"/>
          </p:nvPr>
        </p:nvSpPr>
        <p:spPr>
          <a:xfrm>
            <a:off x="5183188" y="687257"/>
            <a:ext cx="6172200" cy="517379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E0D67A6C-5CA5-4EF0-B1C4-ED85FF255AE3}"/>
              </a:ext>
            </a:extLst>
          </p:cNvPr>
          <p:cNvSpPr>
            <a:spLocks noGrp="1"/>
          </p:cNvSpPr>
          <p:nvPr>
            <p:ph type="body" sz="half" idx="2"/>
          </p:nvPr>
        </p:nvSpPr>
        <p:spPr>
          <a:xfrm>
            <a:off x="839788" y="3429000"/>
            <a:ext cx="3932237" cy="243998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C76474-31D4-4567-B4EC-B6AF24488AE7}"/>
              </a:ext>
            </a:extLst>
          </p:cNvPr>
          <p:cNvSpPr>
            <a:spLocks noGrp="1"/>
          </p:cNvSpPr>
          <p:nvPr>
            <p:ph type="dt" sz="half" idx="10"/>
          </p:nvPr>
        </p:nvSpPr>
        <p:spPr/>
        <p:txBody>
          <a:bodyPr/>
          <a:lstStyle/>
          <a:p>
            <a:fld id="{8DA5FE4A-CB8D-40AB-BFFC-AAF37EA071CB}" type="datetime1">
              <a:rPr lang="en-US" smtClean="0"/>
              <a:t>11/7/2021</a:t>
            </a:fld>
            <a:endParaRPr lang="en-US" dirty="0"/>
          </a:p>
        </p:txBody>
      </p:sp>
      <p:sp>
        <p:nvSpPr>
          <p:cNvPr id="6" name="Footer Placeholder 5">
            <a:extLst>
              <a:ext uri="{FF2B5EF4-FFF2-40B4-BE49-F238E27FC236}">
                <a16:creationId xmlns:a16="http://schemas.microsoft.com/office/drawing/2014/main" id="{5C902DE0-33F5-4372-8EB5-F5746D344A5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5C5C2EF-849D-4B2C-8ED6-D26553657DBA}"/>
              </a:ext>
            </a:extLst>
          </p:cNvPr>
          <p:cNvSpPr>
            <a:spLocks noGrp="1"/>
          </p:cNvSpPr>
          <p:nvPr>
            <p:ph type="sldNum" sz="quarter" idx="12"/>
          </p:nvPr>
        </p:nvSpPr>
        <p:spPr/>
        <p:txBody>
          <a:bodyPr/>
          <a:lstStyle/>
          <a:p>
            <a:fld id="{273BAE12-D270-459D-897B-6833652BB167}" type="slidenum">
              <a:rPr lang="en-US" smtClean="0"/>
              <a:t>‹#›</a:t>
            </a:fld>
            <a:endParaRPr lang="en-US" dirty="0"/>
          </a:p>
        </p:txBody>
      </p:sp>
    </p:spTree>
    <p:extLst>
      <p:ext uri="{BB962C8B-B14F-4D97-AF65-F5344CB8AC3E}">
        <p14:creationId xmlns:p14="http://schemas.microsoft.com/office/powerpoint/2010/main" val="19047700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9F2C5-A3FC-44EF-BA15-CEC83C83D67C}"/>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5040D3-67DB-455C-AD79-49E185DB63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B2B07A-258E-42DD-9A68-2C76F7D54040}"/>
              </a:ext>
            </a:extLst>
          </p:cNvPr>
          <p:cNvSpPr>
            <a:spLocks noGrp="1"/>
          </p:cNvSpPr>
          <p:nvPr>
            <p:ph type="dt" sz="half" idx="10"/>
          </p:nvPr>
        </p:nvSpPr>
        <p:spPr/>
        <p:txBody>
          <a:bodyPr/>
          <a:lstStyle/>
          <a:p>
            <a:fld id="{F7701D81-C4B9-4A87-89A7-22E29E6C9200}" type="datetime1">
              <a:rPr lang="en-US" smtClean="0"/>
              <a:t>11/7/2021</a:t>
            </a:fld>
            <a:endParaRPr lang="en-US" dirty="0"/>
          </a:p>
        </p:txBody>
      </p:sp>
      <p:sp>
        <p:nvSpPr>
          <p:cNvPr id="5" name="Footer Placeholder 4">
            <a:extLst>
              <a:ext uri="{FF2B5EF4-FFF2-40B4-BE49-F238E27FC236}">
                <a16:creationId xmlns:a16="http://schemas.microsoft.com/office/drawing/2014/main" id="{7C01E9BC-3BB8-40CD-9294-59A2E59E1BE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413979D-5589-4770-9D29-046F2B506C33}"/>
              </a:ext>
            </a:extLst>
          </p:cNvPr>
          <p:cNvSpPr>
            <a:spLocks noGrp="1"/>
          </p:cNvSpPr>
          <p:nvPr>
            <p:ph type="sldNum" sz="quarter" idx="12"/>
          </p:nvPr>
        </p:nvSpPr>
        <p:spPr/>
        <p:txBody>
          <a:bodyPr/>
          <a:lstStyle/>
          <a:p>
            <a:fld id="{273BAE12-D270-459D-897B-6833652BB167}" type="slidenum">
              <a:rPr lang="en-US" smtClean="0"/>
              <a:t>‹#›</a:t>
            </a:fld>
            <a:endParaRPr lang="en-US" dirty="0"/>
          </a:p>
        </p:txBody>
      </p:sp>
    </p:spTree>
    <p:extLst>
      <p:ext uri="{BB962C8B-B14F-4D97-AF65-F5344CB8AC3E}">
        <p14:creationId xmlns:p14="http://schemas.microsoft.com/office/powerpoint/2010/main" val="1720742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6693CD-CB65-4F37-A6DA-F300B93C14D9}"/>
              </a:ext>
            </a:extLst>
          </p:cNvPr>
          <p:cNvSpPr>
            <a:spLocks noGrp="1"/>
          </p:cNvSpPr>
          <p:nvPr>
            <p:ph type="title" orient="vert"/>
          </p:nvPr>
        </p:nvSpPr>
        <p:spPr>
          <a:xfrm>
            <a:off x="8724900" y="731520"/>
            <a:ext cx="2628900" cy="5378070"/>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448D117-7AE6-4831-9867-5145F64A0C24}"/>
              </a:ext>
            </a:extLst>
          </p:cNvPr>
          <p:cNvSpPr>
            <a:spLocks noGrp="1"/>
          </p:cNvSpPr>
          <p:nvPr>
            <p:ph type="body" orient="vert" idx="1"/>
          </p:nvPr>
        </p:nvSpPr>
        <p:spPr>
          <a:xfrm>
            <a:off x="838200" y="731520"/>
            <a:ext cx="7734300" cy="53780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4988CF8-397F-485E-8081-AFA4DADD440C}"/>
              </a:ext>
            </a:extLst>
          </p:cNvPr>
          <p:cNvSpPr>
            <a:spLocks noGrp="1"/>
          </p:cNvSpPr>
          <p:nvPr>
            <p:ph type="dt" sz="half" idx="10"/>
          </p:nvPr>
        </p:nvSpPr>
        <p:spPr/>
        <p:txBody>
          <a:bodyPr/>
          <a:lstStyle/>
          <a:p>
            <a:fld id="{EE307718-69F7-427E-95A3-C1246AF46913}" type="datetime1">
              <a:rPr lang="en-US" smtClean="0"/>
              <a:t>11/7/2021</a:t>
            </a:fld>
            <a:endParaRPr lang="en-US" dirty="0"/>
          </a:p>
        </p:txBody>
      </p:sp>
      <p:sp>
        <p:nvSpPr>
          <p:cNvPr id="5" name="Footer Placeholder 4">
            <a:extLst>
              <a:ext uri="{FF2B5EF4-FFF2-40B4-BE49-F238E27FC236}">
                <a16:creationId xmlns:a16="http://schemas.microsoft.com/office/drawing/2014/main" id="{83CE4773-4660-4F21-83CF-1A449395BB9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5B59537-EB47-40FA-893E-785D6FE00A5C}"/>
              </a:ext>
            </a:extLst>
          </p:cNvPr>
          <p:cNvSpPr>
            <a:spLocks noGrp="1"/>
          </p:cNvSpPr>
          <p:nvPr>
            <p:ph type="sldNum" sz="quarter" idx="12"/>
          </p:nvPr>
        </p:nvSpPr>
        <p:spPr/>
        <p:txBody>
          <a:bodyPr/>
          <a:lstStyle/>
          <a:p>
            <a:fld id="{273BAE12-D270-459D-897B-6833652BB167}" type="slidenum">
              <a:rPr lang="en-US" smtClean="0"/>
              <a:t>‹#›</a:t>
            </a:fld>
            <a:endParaRPr lang="en-US" dirty="0"/>
          </a:p>
        </p:txBody>
      </p:sp>
    </p:spTree>
    <p:extLst>
      <p:ext uri="{BB962C8B-B14F-4D97-AF65-F5344CB8AC3E}">
        <p14:creationId xmlns:p14="http://schemas.microsoft.com/office/powerpoint/2010/main" val="24660994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293296F-4C3A-4530-98F5-F83646ACE913}"/>
              </a:ext>
              <a:ext uri="{C183D7F6-B498-43B3-948B-1728B52AA6E4}">
                <adec:decorative xmlns:adec="http://schemas.microsoft.com/office/drawing/2017/decorative" val="1"/>
              </a:ext>
            </a:extLst>
          </p:cNvPr>
          <p:cNvSpPr/>
          <p:nvPr/>
        </p:nvSpPr>
        <p:spPr>
          <a:xfrm>
            <a:off x="2189"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 name="Group 7">
            <a:extLst>
              <a:ext uri="{FF2B5EF4-FFF2-40B4-BE49-F238E27FC236}">
                <a16:creationId xmlns:a16="http://schemas.microsoft.com/office/drawing/2014/main" id="{3914D2BD-3C47-433D-81FE-DC6C39595F0E}"/>
              </a:ext>
              <a:ext uri="{C183D7F6-B498-43B3-948B-1728B52AA6E4}">
                <adec:decorative xmlns:adec="http://schemas.microsoft.com/office/drawing/2017/decorative" val="1"/>
              </a:ext>
            </a:extLst>
          </p:cNvPr>
          <p:cNvGrpSpPr/>
          <p:nvPr/>
        </p:nvGrpSpPr>
        <p:grpSpPr>
          <a:xfrm>
            <a:off x="572" y="-1"/>
            <a:ext cx="12192000" cy="6857996"/>
            <a:chOff x="572" y="-1"/>
            <a:chExt cx="12192000" cy="6857996"/>
          </a:xfrm>
        </p:grpSpPr>
        <p:cxnSp>
          <p:nvCxnSpPr>
            <p:cNvPr id="9" name="Straight Connector 8">
              <a:extLst>
                <a:ext uri="{FF2B5EF4-FFF2-40B4-BE49-F238E27FC236}">
                  <a16:creationId xmlns:a16="http://schemas.microsoft.com/office/drawing/2014/main" id="{D3DD55E4-EA4F-4874-8B5B-6E0EAF4BBFC4}"/>
                </a:ext>
              </a:extLst>
            </p:cNvPr>
            <p:cNvCxnSpPr>
              <a:cxnSpLocks/>
            </p:cNvCxnSpPr>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2950BAF-7673-4138-AEA2-DE7D368CC357}"/>
                </a:ext>
              </a:extLst>
            </p:cNvPr>
            <p:cNvCxnSpPr>
              <a:cxnSpLocks/>
            </p:cNvCxnSpPr>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6BE3E2B5-EA1C-415A-941A-843C7EA148E1}"/>
                </a:ext>
              </a:extLst>
            </p:cNvPr>
            <p:cNvCxnSpPr>
              <a:cxnSpLocks/>
            </p:cNvCxnSpPr>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87FA3A6-E398-4576-B6B8-3328028D84B2}"/>
                </a:ext>
              </a:extLst>
            </p:cNvPr>
            <p:cNvCxnSpPr>
              <a:cxnSpLocks/>
            </p:cNvCxnSpPr>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3" name="Graphic 33">
              <a:extLst>
                <a:ext uri="{FF2B5EF4-FFF2-40B4-BE49-F238E27FC236}">
                  <a16:creationId xmlns:a16="http://schemas.microsoft.com/office/drawing/2014/main" id="{EFB597D7-65E0-476A-B9EB-3AA6ED33884C}"/>
                </a:ext>
              </a:extLst>
            </p:cNvPr>
            <p:cNvSpPr/>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sp>
          <p:nvSpPr>
            <p:cNvPr id="14" name="Graphic 33">
              <a:extLst>
                <a:ext uri="{FF2B5EF4-FFF2-40B4-BE49-F238E27FC236}">
                  <a16:creationId xmlns:a16="http://schemas.microsoft.com/office/drawing/2014/main" id="{11AA060A-BE0E-4687-8F9E-0E2955D9796D}"/>
                </a:ext>
              </a:extLst>
            </p:cNvPr>
            <p:cNvSpPr/>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grpSp>
      <p:sp>
        <p:nvSpPr>
          <p:cNvPr id="2" name="Title Placeholder 1">
            <a:extLst>
              <a:ext uri="{FF2B5EF4-FFF2-40B4-BE49-F238E27FC236}">
                <a16:creationId xmlns:a16="http://schemas.microsoft.com/office/drawing/2014/main" id="{2D78318D-FE3E-41D7-9A8C-2065A2C46AF3}"/>
              </a:ext>
            </a:extLst>
          </p:cNvPr>
          <p:cNvSpPr>
            <a:spLocks noGrp="1"/>
          </p:cNvSpPr>
          <p:nvPr>
            <p:ph type="title"/>
          </p:nvPr>
        </p:nvSpPr>
        <p:spPr>
          <a:xfrm>
            <a:off x="838200" y="727323"/>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DB06718-79E7-4159-A003-F86FE7B3D829}"/>
              </a:ext>
            </a:extLst>
          </p:cNvPr>
          <p:cNvSpPr>
            <a:spLocks noGrp="1"/>
          </p:cNvSpPr>
          <p:nvPr>
            <p:ph type="body" idx="1"/>
          </p:nvPr>
        </p:nvSpPr>
        <p:spPr>
          <a:xfrm>
            <a:off x="838200" y="2189408"/>
            <a:ext cx="10515600" cy="382177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B1F99FF-FFE2-431D-A0C8-A46C21712A20}"/>
              </a:ext>
            </a:extLst>
          </p:cNvPr>
          <p:cNvSpPr>
            <a:spLocks noGrp="1"/>
          </p:cNvSpPr>
          <p:nvPr>
            <p:ph type="dt" sz="half" idx="2"/>
          </p:nvPr>
        </p:nvSpPr>
        <p:spPr>
          <a:xfrm>
            <a:off x="838200" y="136525"/>
            <a:ext cx="2743200" cy="365125"/>
          </a:xfrm>
          <a:prstGeom prst="rect">
            <a:avLst/>
          </a:prstGeom>
        </p:spPr>
        <p:txBody>
          <a:bodyPr vert="horz" lIns="91440" tIns="45720" rIns="91440" bIns="45720" rtlCol="0" anchor="ctr"/>
          <a:lstStyle>
            <a:lvl1pPr algn="l">
              <a:defRPr sz="800" cap="all" spc="150" baseline="0">
                <a:solidFill>
                  <a:schemeClr val="tx2">
                    <a:lumMod val="60000"/>
                    <a:lumOff val="40000"/>
                  </a:schemeClr>
                </a:solidFill>
              </a:defRPr>
            </a:lvl1pPr>
          </a:lstStyle>
          <a:p>
            <a:fld id="{C0517C94-3B1E-4991-BED3-41F8B0158A00}" type="datetime1">
              <a:rPr lang="en-US" smtClean="0"/>
              <a:t>11/7/2021</a:t>
            </a:fld>
            <a:endParaRPr lang="en-US" dirty="0"/>
          </a:p>
        </p:txBody>
      </p:sp>
      <p:sp>
        <p:nvSpPr>
          <p:cNvPr id="5" name="Footer Placeholder 4">
            <a:extLst>
              <a:ext uri="{FF2B5EF4-FFF2-40B4-BE49-F238E27FC236}">
                <a16:creationId xmlns:a16="http://schemas.microsoft.com/office/drawing/2014/main" id="{51C3547E-668D-4191-847C-7424F75496E6}"/>
              </a:ext>
            </a:extLst>
          </p:cNvPr>
          <p:cNvSpPr>
            <a:spLocks noGrp="1"/>
          </p:cNvSpPr>
          <p:nvPr>
            <p:ph type="ftr" sz="quarter" idx="3"/>
          </p:nvPr>
        </p:nvSpPr>
        <p:spPr>
          <a:xfrm>
            <a:off x="838200" y="6356350"/>
            <a:ext cx="3450659" cy="365125"/>
          </a:xfrm>
          <a:prstGeom prst="rect">
            <a:avLst/>
          </a:prstGeom>
        </p:spPr>
        <p:txBody>
          <a:bodyPr vert="horz" lIns="91440" tIns="45720" rIns="91440" bIns="45720" rtlCol="0" anchor="ctr"/>
          <a:lstStyle>
            <a:lvl1pPr algn="l">
              <a:defRPr sz="800" cap="all" spc="150" baseline="0">
                <a:solidFill>
                  <a:schemeClr val="tx2">
                    <a:lumMod val="60000"/>
                    <a:lumOff val="40000"/>
                  </a:schemeClr>
                </a:solidFill>
              </a:defRPr>
            </a:lvl1pPr>
          </a:lstStyle>
          <a:p>
            <a:endParaRPr lang="en-US" dirty="0"/>
          </a:p>
        </p:txBody>
      </p:sp>
      <p:sp>
        <p:nvSpPr>
          <p:cNvPr id="6" name="Slide Number Placeholder 5">
            <a:extLst>
              <a:ext uri="{FF2B5EF4-FFF2-40B4-BE49-F238E27FC236}">
                <a16:creationId xmlns:a16="http://schemas.microsoft.com/office/drawing/2014/main" id="{8CBB6E6E-8527-4F63-A0C7-84CD44A2B00D}"/>
              </a:ext>
            </a:extLst>
          </p:cNvPr>
          <p:cNvSpPr>
            <a:spLocks noGrp="1"/>
          </p:cNvSpPr>
          <p:nvPr>
            <p:ph type="sldNum" sz="quarter" idx="4"/>
          </p:nvPr>
        </p:nvSpPr>
        <p:spPr>
          <a:xfrm>
            <a:off x="11563467" y="3246434"/>
            <a:ext cx="628533" cy="365125"/>
          </a:xfrm>
          <a:prstGeom prst="rect">
            <a:avLst/>
          </a:prstGeom>
        </p:spPr>
        <p:txBody>
          <a:bodyPr vert="horz" lIns="91440" tIns="45720" rIns="91440" bIns="45720" rtlCol="0" anchor="ctr"/>
          <a:lstStyle>
            <a:lvl1pPr algn="ctr">
              <a:defRPr sz="1100" cap="all" spc="150" baseline="0">
                <a:solidFill>
                  <a:schemeClr val="tx2">
                    <a:lumMod val="60000"/>
                    <a:lumOff val="40000"/>
                  </a:schemeClr>
                </a:solidFill>
              </a:defRPr>
            </a:lvl1pPr>
          </a:lstStyle>
          <a:p>
            <a:fld id="{273BAE12-D270-459D-897B-6833652BB167}" type="slidenum">
              <a:rPr lang="en-US" smtClean="0"/>
              <a:pPr/>
              <a:t>‹#›</a:t>
            </a:fld>
            <a:endParaRPr lang="en-US" dirty="0"/>
          </a:p>
        </p:txBody>
      </p:sp>
    </p:spTree>
    <p:extLst>
      <p:ext uri="{BB962C8B-B14F-4D97-AF65-F5344CB8AC3E}">
        <p14:creationId xmlns:p14="http://schemas.microsoft.com/office/powerpoint/2010/main" val="3434198488"/>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hf sldNum="0" hdr="0" ftr="0" dt="0"/>
  <p:txStyles>
    <p:titleStyle>
      <a:lvl1pPr algn="l" defTabSz="914400" rtl="0" eaLnBrk="1" latinLnBrk="0" hangingPunct="1">
        <a:lnSpc>
          <a:spcPct val="100000"/>
        </a:lnSpc>
        <a:spcBef>
          <a:spcPct val="0"/>
        </a:spcBef>
        <a:buNone/>
        <a:defRPr sz="4400" kern="1200">
          <a:solidFill>
            <a:schemeClr val="tx2">
              <a:lumMod val="60000"/>
              <a:lumOff val="40000"/>
            </a:schemeClr>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2">
              <a:lumMod val="60000"/>
              <a:lumOff val="40000"/>
            </a:schemeClr>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2">
              <a:lumMod val="60000"/>
              <a:lumOff val="40000"/>
            </a:schemeClr>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2">
              <a:lumMod val="60000"/>
              <a:lumOff val="40000"/>
            </a:schemeClr>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2">
              <a:lumMod val="60000"/>
              <a:lumOff val="40000"/>
            </a:schemeClr>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2">
              <a:lumMod val="60000"/>
              <a:lumOff val="4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5275C8-A33C-46E8-A032-9917A568A2C9}"/>
              </a:ext>
            </a:extLst>
          </p:cNvPr>
          <p:cNvSpPr>
            <a:spLocks noGrp="1"/>
          </p:cNvSpPr>
          <p:nvPr>
            <p:ph idx="1"/>
          </p:nvPr>
        </p:nvSpPr>
        <p:spPr>
          <a:xfrm>
            <a:off x="838200" y="630936"/>
            <a:ext cx="10515600" cy="5380250"/>
          </a:xfrm>
        </p:spPr>
        <p:txBody>
          <a:bodyPr/>
          <a:lstStyle/>
          <a:p>
            <a:endParaRPr lang="en-GB" sz="1050" dirty="0">
              <a:solidFill>
                <a:schemeClr val="tx1">
                  <a:lumMod val="95000"/>
                  <a:lumOff val="5000"/>
                </a:schemeClr>
              </a:solidFill>
              <a:latin typeface="Arial" panose="020B0604020202020204" pitchFamily="34" charset="0"/>
              <a:cs typeface="Arial" panose="020B0604020202020204" pitchFamily="34" charset="0"/>
            </a:endParaRPr>
          </a:p>
          <a:p>
            <a:endParaRPr lang="en-GB" sz="1050" dirty="0">
              <a:solidFill>
                <a:schemeClr val="tx1">
                  <a:lumMod val="95000"/>
                  <a:lumOff val="5000"/>
                </a:schemeClr>
              </a:solidFill>
              <a:latin typeface="Arial" panose="020B0604020202020204" pitchFamily="34" charset="0"/>
              <a:cs typeface="Arial" panose="020B0604020202020204" pitchFamily="34" charset="0"/>
            </a:endParaRPr>
          </a:p>
          <a:p>
            <a:pPr marL="0" indent="0" algn="ctr">
              <a:buNone/>
            </a:pPr>
            <a:r>
              <a:rPr lang="en-GB" sz="3600" dirty="0">
                <a:solidFill>
                  <a:schemeClr val="tx1">
                    <a:lumMod val="95000"/>
                    <a:lumOff val="5000"/>
                  </a:schemeClr>
                </a:solidFill>
              </a:rPr>
              <a:t>        Understanding and resolving the complex problem of work stress in the UK</a:t>
            </a:r>
            <a:endParaRPr lang="en-GB" sz="1050" dirty="0">
              <a:solidFill>
                <a:schemeClr val="tx1">
                  <a:lumMod val="95000"/>
                  <a:lumOff val="5000"/>
                </a:schemeClr>
              </a:solidFill>
              <a:latin typeface="Arial" panose="020B0604020202020204" pitchFamily="34" charset="0"/>
              <a:cs typeface="Arial" panose="020B0604020202020204" pitchFamily="34" charset="0"/>
            </a:endParaRPr>
          </a:p>
          <a:p>
            <a:endParaRPr lang="en-GB" sz="1050" dirty="0">
              <a:solidFill>
                <a:schemeClr val="tx1">
                  <a:lumMod val="95000"/>
                  <a:lumOff val="5000"/>
                </a:schemeClr>
              </a:solidFill>
              <a:latin typeface="Arial" panose="020B0604020202020204" pitchFamily="34" charset="0"/>
              <a:cs typeface="Arial" panose="020B0604020202020204" pitchFamily="34" charset="0"/>
            </a:endParaRPr>
          </a:p>
          <a:p>
            <a:pPr marL="0" indent="0">
              <a:buNone/>
            </a:pPr>
            <a:endParaRPr lang="en-GB" sz="1050" dirty="0">
              <a:solidFill>
                <a:schemeClr val="tx1">
                  <a:lumMod val="95000"/>
                  <a:lumOff val="5000"/>
                </a:schemeClr>
              </a:solidFill>
              <a:latin typeface="Arial" panose="020B0604020202020204" pitchFamily="34" charset="0"/>
              <a:cs typeface="Arial" panose="020B0604020202020204" pitchFamily="34" charset="0"/>
            </a:endParaRPr>
          </a:p>
          <a:p>
            <a:endParaRPr lang="en-GB" sz="1050" dirty="0">
              <a:solidFill>
                <a:schemeClr val="tx1">
                  <a:lumMod val="95000"/>
                  <a:lumOff val="5000"/>
                </a:schemeClr>
              </a:solidFill>
              <a:latin typeface="Arial" panose="020B0604020202020204" pitchFamily="34" charset="0"/>
              <a:cs typeface="Arial" panose="020B0604020202020204" pitchFamily="34" charset="0"/>
            </a:endParaRPr>
          </a:p>
          <a:p>
            <a:pPr marL="0" indent="0" algn="ctr">
              <a:buNone/>
            </a:pPr>
            <a:r>
              <a:rPr lang="en-GB" sz="1050" dirty="0">
                <a:solidFill>
                  <a:schemeClr val="tx1">
                    <a:lumMod val="95000"/>
                    <a:lumOff val="5000"/>
                  </a:schemeClr>
                </a:solidFill>
                <a:latin typeface="Arial" panose="020B0604020202020204" pitchFamily="34" charset="0"/>
                <a:cs typeface="Arial" panose="020B0604020202020204" pitchFamily="34" charset="0"/>
              </a:rPr>
              <a:t>Student name: Cristina-Elena Enache</a:t>
            </a:r>
          </a:p>
          <a:p>
            <a:pPr marL="0" indent="0" algn="ctr">
              <a:buNone/>
            </a:pPr>
            <a:r>
              <a:rPr lang="en-GB" sz="1050" dirty="0">
                <a:solidFill>
                  <a:schemeClr val="tx1">
                    <a:lumMod val="95000"/>
                    <a:lumOff val="5000"/>
                  </a:schemeClr>
                </a:solidFill>
                <a:latin typeface="Arial" panose="020B0604020202020204" pitchFamily="34" charset="0"/>
                <a:cs typeface="Arial" panose="020B0604020202020204" pitchFamily="34" charset="0"/>
              </a:rPr>
              <a:t>Student number: 2026057</a:t>
            </a:r>
          </a:p>
          <a:p>
            <a:pPr marL="0" indent="0" algn="ctr">
              <a:buNone/>
            </a:pPr>
            <a:r>
              <a:rPr lang="en-GB" sz="1050" dirty="0">
                <a:solidFill>
                  <a:schemeClr val="tx1">
                    <a:lumMod val="95000"/>
                    <a:lumOff val="5000"/>
                  </a:schemeClr>
                </a:solidFill>
                <a:latin typeface="Arial" panose="020B0604020202020204" pitchFamily="34" charset="0"/>
                <a:cs typeface="Arial" panose="020B0604020202020204" pitchFamily="34" charset="0"/>
              </a:rPr>
              <a:t>Module’s name: </a:t>
            </a:r>
            <a:r>
              <a:rPr lang="en-GB" sz="105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rPr>
              <a:t>Problem Solving and Decision Making BMSW 4004</a:t>
            </a:r>
          </a:p>
          <a:p>
            <a:pPr marL="0" indent="0" algn="ctr">
              <a:buNone/>
            </a:pPr>
            <a:r>
              <a:rPr lang="en-GB" sz="1050" dirty="0">
                <a:solidFill>
                  <a:schemeClr val="tx1">
                    <a:lumMod val="95000"/>
                    <a:lumOff val="5000"/>
                  </a:schemeClr>
                </a:solidFill>
                <a:latin typeface="Arial" panose="020B0604020202020204" pitchFamily="34" charset="0"/>
                <a:cs typeface="Arial" panose="020B0604020202020204" pitchFamily="34" charset="0"/>
              </a:rPr>
              <a:t>Lecturer’s name: </a:t>
            </a:r>
            <a:r>
              <a:rPr lang="en-GB" sz="1050" dirty="0" err="1">
                <a:solidFill>
                  <a:schemeClr val="tx1">
                    <a:lumMod val="95000"/>
                    <a:lumOff val="5000"/>
                  </a:schemeClr>
                </a:solidFill>
                <a:latin typeface="Arial" panose="020B0604020202020204" pitchFamily="34" charset="0"/>
                <a:cs typeface="Arial" panose="020B0604020202020204" pitchFamily="34" charset="0"/>
              </a:rPr>
              <a:t>Chijioke</a:t>
            </a:r>
            <a:r>
              <a:rPr lang="en-GB" sz="1050" dirty="0">
                <a:solidFill>
                  <a:schemeClr val="tx1">
                    <a:lumMod val="95000"/>
                    <a:lumOff val="5000"/>
                  </a:schemeClr>
                </a:solidFill>
                <a:latin typeface="Arial" panose="020B0604020202020204" pitchFamily="34" charset="0"/>
                <a:cs typeface="Arial" panose="020B0604020202020204" pitchFamily="34" charset="0"/>
              </a:rPr>
              <a:t> Uba</a:t>
            </a:r>
          </a:p>
          <a:p>
            <a:endParaRPr lang="en-GB" dirty="0"/>
          </a:p>
        </p:txBody>
      </p:sp>
    </p:spTree>
    <p:extLst>
      <p:ext uri="{BB962C8B-B14F-4D97-AF65-F5344CB8AC3E}">
        <p14:creationId xmlns:p14="http://schemas.microsoft.com/office/powerpoint/2010/main" val="31135692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38827F1-3359-44F6-9009-43AE2B17FE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
            <a:ext cx="12192001"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17AFAD67-5350-4773-886F-D6DD7E66D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73465"/>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2" descr="Light bulb on yellow background with sketched light beams and cord">
            <a:extLst>
              <a:ext uri="{FF2B5EF4-FFF2-40B4-BE49-F238E27FC236}">
                <a16:creationId xmlns:a16="http://schemas.microsoft.com/office/drawing/2014/main" id="{E48145CD-4494-4271-B95F-525512FB5FA0}"/>
              </a:ext>
            </a:extLst>
          </p:cNvPr>
          <p:cNvPicPr>
            <a:picLocks noChangeAspect="1"/>
          </p:cNvPicPr>
          <p:nvPr/>
        </p:nvPicPr>
        <p:blipFill rotWithShape="1">
          <a:blip r:embed="rId2">
            <a:alphaModFix amt="40000"/>
          </a:blip>
          <a:srcRect t="8514" r="-1" b="-1"/>
          <a:stretch/>
        </p:blipFill>
        <p:spPr>
          <a:xfrm>
            <a:off x="20" y="10"/>
            <a:ext cx="12188932" cy="6857990"/>
          </a:xfrm>
          <a:prstGeom prst="rect">
            <a:avLst/>
          </a:prstGeom>
          <a:ln w="12700">
            <a:noFill/>
          </a:ln>
        </p:spPr>
      </p:pic>
      <p:grpSp>
        <p:nvGrpSpPr>
          <p:cNvPr id="12" name="Group 11">
            <a:extLst>
              <a:ext uri="{FF2B5EF4-FFF2-40B4-BE49-F238E27FC236}">
                <a16:creationId xmlns:a16="http://schemas.microsoft.com/office/drawing/2014/main" id="{654AC0FE-C43D-49AC-9730-284354DEC8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8366" y="87"/>
            <a:ext cx="10933011" cy="6864297"/>
            <a:chOff x="628366" y="87"/>
            <a:chExt cx="10933011" cy="6864297"/>
          </a:xfrm>
        </p:grpSpPr>
        <p:cxnSp>
          <p:nvCxnSpPr>
            <p:cNvPr id="13" name="Straight Connector 12">
              <a:extLst>
                <a:ext uri="{FF2B5EF4-FFF2-40B4-BE49-F238E27FC236}">
                  <a16:creationId xmlns:a16="http://schemas.microsoft.com/office/drawing/2014/main" id="{246F6FE9-8F24-4E96-8FA6-DABE61A20C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282750" y="3429044"/>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0C5E755-8FD9-4EBF-978B-015F9339F30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6688336" y="3429043"/>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C7F63B7-3E85-42EC-8447-F6699247EC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8366" y="3413532"/>
              <a:ext cx="2585819"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6" name="Graphic 11">
              <a:extLst>
                <a:ext uri="{FF2B5EF4-FFF2-40B4-BE49-F238E27FC236}">
                  <a16:creationId xmlns:a16="http://schemas.microsoft.com/office/drawing/2014/main" id="{AFDFA9EA-AAC0-416F-A0E9-ACD410E9DA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2063" y="702002"/>
              <a:ext cx="5759819" cy="6155995"/>
            </a:xfrm>
            <a:custGeom>
              <a:avLst/>
              <a:gdLst>
                <a:gd name="connsiteX0" fmla="*/ 0 w 4320540"/>
                <a:gd name="connsiteY0" fmla="*/ 4617720 h 4617719"/>
                <a:gd name="connsiteX1" fmla="*/ 0 w 4320540"/>
                <a:gd name="connsiteY1" fmla="*/ 4268439 h 4617719"/>
                <a:gd name="connsiteX2" fmla="*/ 0 w 4320540"/>
                <a:gd name="connsiteY2" fmla="*/ 2052352 h 4617719"/>
                <a:gd name="connsiteX3" fmla="*/ 2160270 w 4320540"/>
                <a:gd name="connsiteY3" fmla="*/ 0 h 4617719"/>
                <a:gd name="connsiteX4" fmla="*/ 2160270 w 4320540"/>
                <a:gd name="connsiteY4" fmla="*/ 0 h 4617719"/>
                <a:gd name="connsiteX5" fmla="*/ 4320540 w 4320540"/>
                <a:gd name="connsiteY5" fmla="*/ 2052352 h 4617719"/>
                <a:gd name="connsiteX6" fmla="*/ 4320540 w 4320540"/>
                <a:gd name="connsiteY6" fmla="*/ 2782443 h 4617719"/>
                <a:gd name="connsiteX7" fmla="*/ 4320540 w 4320540"/>
                <a:gd name="connsiteY7" fmla="*/ 4617720 h 4617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20540" h="4617719">
                  <a:moveTo>
                    <a:pt x="0" y="4617720"/>
                  </a:moveTo>
                  <a:lnTo>
                    <a:pt x="0" y="4268439"/>
                  </a:lnTo>
                  <a:lnTo>
                    <a:pt x="0" y="2052352"/>
                  </a:lnTo>
                  <a:cubicBezTo>
                    <a:pt x="0" y="918877"/>
                    <a:pt x="967169" y="0"/>
                    <a:pt x="2160270" y="0"/>
                  </a:cubicBezTo>
                  <a:lnTo>
                    <a:pt x="2160270" y="0"/>
                  </a:lnTo>
                  <a:cubicBezTo>
                    <a:pt x="3353372" y="0"/>
                    <a:pt x="4320540" y="918877"/>
                    <a:pt x="4320540" y="2052352"/>
                  </a:cubicBezTo>
                  <a:lnTo>
                    <a:pt x="4320540" y="2782443"/>
                  </a:lnTo>
                  <a:lnTo>
                    <a:pt x="4320540" y="4617720"/>
                  </a:lnTo>
                </a:path>
              </a:pathLst>
            </a:custGeom>
            <a:noFill/>
            <a:ln w="12700" cap="flat">
              <a:solidFill>
                <a:schemeClr val="accent4"/>
              </a:solidFill>
              <a:prstDash val="solid"/>
              <a:miter/>
            </a:ln>
          </p:spPr>
          <p:txBody>
            <a:bodyPr rtlCol="0" anchor="ctr"/>
            <a:lstStyle/>
            <a:p>
              <a:endParaRPr lang="en-US" dirty="0"/>
            </a:p>
          </p:txBody>
        </p:sp>
        <p:cxnSp>
          <p:nvCxnSpPr>
            <p:cNvPr id="17" name="Straight Connector 16">
              <a:extLst>
                <a:ext uri="{FF2B5EF4-FFF2-40B4-BE49-F238E27FC236}">
                  <a16:creationId xmlns:a16="http://schemas.microsoft.com/office/drawing/2014/main" id="{C4EF7E7E-9948-4D78-BE70-F624A62D85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974010" y="3413529"/>
              <a:ext cx="2587367"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975AAAB-9AEC-496F-94E4-CE5330CB49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2421" y="3431507"/>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B5BF383-42C5-4FE4-894A-17B84AF224F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6164" y="3435428"/>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7FC249A9-6ADD-7944-BBFA-625BF2C98EDE}"/>
              </a:ext>
            </a:extLst>
          </p:cNvPr>
          <p:cNvSpPr>
            <a:spLocks noGrp="1"/>
          </p:cNvSpPr>
          <p:nvPr>
            <p:ph type="ctrTitle"/>
          </p:nvPr>
        </p:nvSpPr>
        <p:spPr>
          <a:xfrm>
            <a:off x="3471863" y="3429000"/>
            <a:ext cx="5248275" cy="2387600"/>
          </a:xfrm>
        </p:spPr>
        <p:txBody>
          <a:bodyPr anchor="t">
            <a:normAutofit/>
          </a:bodyPr>
          <a:lstStyle/>
          <a:p>
            <a:pPr algn="ctr">
              <a:lnSpc>
                <a:spcPct val="90000"/>
              </a:lnSpc>
            </a:pPr>
            <a:r>
              <a:rPr lang="en-US" dirty="0">
                <a:solidFill>
                  <a:srgbClr val="FFFFFF"/>
                </a:solidFill>
              </a:rPr>
              <a:t>Problem Solving and Decision Making </a:t>
            </a:r>
          </a:p>
        </p:txBody>
      </p:sp>
    </p:spTree>
    <p:extLst>
      <p:ext uri="{BB962C8B-B14F-4D97-AF65-F5344CB8AC3E}">
        <p14:creationId xmlns:p14="http://schemas.microsoft.com/office/powerpoint/2010/main" val="227480300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E6FDE22-1F54-452D-A9BA-1BE9FDB534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
            <a:ext cx="12192001"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F06127CE-6F15-49AE-9751-398F3AC671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38"/>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9C940D3-4082-6B47-B91B-28D1A0EEFE55}"/>
              </a:ext>
            </a:extLst>
          </p:cNvPr>
          <p:cNvSpPr>
            <a:spLocks noGrp="1"/>
          </p:cNvSpPr>
          <p:nvPr>
            <p:ph type="title"/>
          </p:nvPr>
        </p:nvSpPr>
        <p:spPr>
          <a:xfrm>
            <a:off x="838199" y="581265"/>
            <a:ext cx="5958821" cy="2447685"/>
          </a:xfrm>
        </p:spPr>
        <p:txBody>
          <a:bodyPr anchor="b">
            <a:normAutofit/>
          </a:bodyPr>
          <a:lstStyle/>
          <a:p>
            <a:r>
              <a:rPr lang="en-US" dirty="0"/>
              <a:t>Introduction</a:t>
            </a:r>
          </a:p>
        </p:txBody>
      </p:sp>
      <p:sp>
        <p:nvSpPr>
          <p:cNvPr id="3" name="Content Placeholder 2">
            <a:extLst>
              <a:ext uri="{FF2B5EF4-FFF2-40B4-BE49-F238E27FC236}">
                <a16:creationId xmlns:a16="http://schemas.microsoft.com/office/drawing/2014/main" id="{9D2A8909-979B-5D42-AD9F-4CC3287FC838}"/>
              </a:ext>
            </a:extLst>
          </p:cNvPr>
          <p:cNvSpPr>
            <a:spLocks noGrp="1"/>
          </p:cNvSpPr>
          <p:nvPr>
            <p:ph idx="1"/>
          </p:nvPr>
        </p:nvSpPr>
        <p:spPr>
          <a:xfrm>
            <a:off x="838199" y="3133725"/>
            <a:ext cx="5958821" cy="3043238"/>
          </a:xfrm>
        </p:spPr>
        <p:txBody>
          <a:bodyPr>
            <a:normAutofit/>
          </a:bodyPr>
          <a:lstStyle/>
          <a:p>
            <a:pPr marL="0" indent="0">
              <a:lnSpc>
                <a:spcPct val="100000"/>
              </a:lnSpc>
              <a:buNone/>
            </a:pPr>
            <a:r>
              <a:rPr lang="en-GB" sz="1300" dirty="0"/>
              <a:t>This presentation is concerned with the ‘UK workers among the most dissatisfied in Europe’ case study. It seeks to explore the problem, its nature and impact, the factors that influence it as well as causes alongside potential solutions to address the critical levels of job dissatisfaction. </a:t>
            </a:r>
          </a:p>
          <a:p>
            <a:pPr marL="0" indent="0">
              <a:lnSpc>
                <a:spcPct val="100000"/>
              </a:lnSpc>
              <a:buNone/>
            </a:pPr>
            <a:r>
              <a:rPr lang="en-GB" sz="1300" dirty="0"/>
              <a:t>Within the UK, only 64% of the workforce states a degree of happiness with their current role. 59% is presently contemplating leaving their role. These statistics are a natural consequence of the fact that, within the past three years, job satisfaction has decreased by 10% (</a:t>
            </a:r>
            <a:r>
              <a:rPr lang="en-GB" sz="1300" dirty="0" err="1"/>
              <a:t>Allas</a:t>
            </a:r>
            <a:r>
              <a:rPr lang="en-GB" sz="1300" dirty="0"/>
              <a:t>, Chambers and </a:t>
            </a:r>
            <a:r>
              <a:rPr lang="en-GB" sz="1300" dirty="0" err="1"/>
              <a:t>Welchman</a:t>
            </a:r>
            <a:r>
              <a:rPr lang="en-GB" sz="1300" dirty="0"/>
              <a:t>, 2019). There are various root causes of the problem, however – a recurring issue is that employees find instability in terms of the work-life balance and, in addition, this tendency of overworking is not compensated appropriately. The presentation is focused on assessing this issue alongside various other concerns related to UK employee dissatisfaction.</a:t>
            </a:r>
          </a:p>
        </p:txBody>
      </p:sp>
      <p:pic>
        <p:nvPicPr>
          <p:cNvPr id="5" name="Picture 4" descr="Stressed woman using phone">
            <a:extLst>
              <a:ext uri="{FF2B5EF4-FFF2-40B4-BE49-F238E27FC236}">
                <a16:creationId xmlns:a16="http://schemas.microsoft.com/office/drawing/2014/main" id="{BECD3773-E46D-D441-ABA1-47C7EF8FB763}"/>
              </a:ext>
            </a:extLst>
          </p:cNvPr>
          <p:cNvPicPr>
            <a:picLocks noChangeAspect="1"/>
          </p:cNvPicPr>
          <p:nvPr/>
        </p:nvPicPr>
        <p:blipFill rotWithShape="1">
          <a:blip r:embed="rId3"/>
          <a:srcRect l="14579" r="46563" b="2"/>
          <a:stretch/>
        </p:blipFill>
        <p:spPr>
          <a:xfrm>
            <a:off x="7849998" y="589628"/>
            <a:ext cx="3300593" cy="5669639"/>
          </a:xfrm>
          <a:custGeom>
            <a:avLst/>
            <a:gdLst/>
            <a:ahLst/>
            <a:cxnLst/>
            <a:rect l="l" t="t" r="r" b="b"/>
            <a:pathLst>
              <a:path w="2668133" h="4583222">
                <a:moveTo>
                  <a:pt x="1334067" y="0"/>
                </a:moveTo>
                <a:cubicBezTo>
                  <a:pt x="2070852" y="0"/>
                  <a:pt x="2668133" y="597282"/>
                  <a:pt x="2668133" y="1334066"/>
                </a:cubicBezTo>
                <a:lnTo>
                  <a:pt x="2668133" y="1808649"/>
                </a:lnTo>
                <a:lnTo>
                  <a:pt x="2668133" y="3249156"/>
                </a:lnTo>
                <a:cubicBezTo>
                  <a:pt x="2668133" y="3985941"/>
                  <a:pt x="2070852" y="4583222"/>
                  <a:pt x="1334067" y="4583222"/>
                </a:cubicBezTo>
                <a:cubicBezTo>
                  <a:pt x="597282" y="4583222"/>
                  <a:pt x="0" y="3985941"/>
                  <a:pt x="0" y="3249156"/>
                </a:cubicBezTo>
                <a:lnTo>
                  <a:pt x="0" y="2774573"/>
                </a:lnTo>
                <a:lnTo>
                  <a:pt x="0" y="1334066"/>
                </a:lnTo>
                <a:cubicBezTo>
                  <a:pt x="0" y="597282"/>
                  <a:pt x="597282" y="0"/>
                  <a:pt x="1334067" y="0"/>
                </a:cubicBezTo>
                <a:close/>
              </a:path>
            </a:pathLst>
          </a:custGeom>
          <a:ln w="12700">
            <a:solidFill>
              <a:schemeClr val="accent4"/>
            </a:solidFill>
          </a:ln>
        </p:spPr>
      </p:pic>
      <p:grpSp>
        <p:nvGrpSpPr>
          <p:cNvPr id="14" name="Group 13">
            <a:extLst>
              <a:ext uri="{FF2B5EF4-FFF2-40B4-BE49-F238E27FC236}">
                <a16:creationId xmlns:a16="http://schemas.microsoft.com/office/drawing/2014/main" id="{32D203DB-0A86-46BE-8863-3ADAEAAFE2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3816" y="-6437"/>
            <a:ext cx="4133500" cy="6864437"/>
            <a:chOff x="7433816" y="-6437"/>
            <a:chExt cx="4133500" cy="6864437"/>
          </a:xfrm>
        </p:grpSpPr>
        <p:cxnSp>
          <p:nvCxnSpPr>
            <p:cNvPr id="15" name="Straight Connector 14">
              <a:extLst>
                <a:ext uri="{FF2B5EF4-FFF2-40B4-BE49-F238E27FC236}">
                  <a16:creationId xmlns:a16="http://schemas.microsoft.com/office/drawing/2014/main" id="{8B0AC44C-2ED8-4E20-B5A9-1C6C28FB8C4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4228" y="3389697"/>
              <a:ext cx="4133088"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A1B6941-5982-4DC6-B619-246463FBDAB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4228" y="581337"/>
              <a:ext cx="4133088"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A79D375A-AD6D-4EF5-90DE-A18751F29B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4228" y="6276734"/>
              <a:ext cx="4133088"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8B1C0059-D6B2-47F8-9BA7-DF6C5BA93A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3816" y="0"/>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4648D07-9FA7-4204-82F9-8FE9CFBFE8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60990" y="-6437"/>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973543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9AD101-BC08-433A-AD99-409B66C2D2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89" y="0"/>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3E788242-4E16-4277-AC99-8601B722B5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92A91A0-E8E3-7146-84FE-5E4EEFF75C1E}"/>
              </a:ext>
            </a:extLst>
          </p:cNvPr>
          <p:cNvSpPr>
            <a:spLocks noGrp="1"/>
          </p:cNvSpPr>
          <p:nvPr>
            <p:ph type="title"/>
          </p:nvPr>
        </p:nvSpPr>
        <p:spPr>
          <a:xfrm>
            <a:off x="838200" y="727323"/>
            <a:ext cx="3798436" cy="1914277"/>
          </a:xfrm>
        </p:spPr>
        <p:txBody>
          <a:bodyPr anchor="b">
            <a:normAutofit/>
          </a:bodyPr>
          <a:lstStyle/>
          <a:p>
            <a:pPr>
              <a:lnSpc>
                <a:spcPct val="90000"/>
              </a:lnSpc>
            </a:pPr>
            <a:r>
              <a:rPr lang="en-US" dirty="0"/>
              <a:t>Nature and Impact of the Problem</a:t>
            </a:r>
          </a:p>
        </p:txBody>
      </p:sp>
      <p:sp>
        <p:nvSpPr>
          <p:cNvPr id="3" name="Content Placeholder 2">
            <a:extLst>
              <a:ext uri="{FF2B5EF4-FFF2-40B4-BE49-F238E27FC236}">
                <a16:creationId xmlns:a16="http://schemas.microsoft.com/office/drawing/2014/main" id="{E37827C5-2325-DD47-AAA1-BC6CF4D5B291}"/>
              </a:ext>
            </a:extLst>
          </p:cNvPr>
          <p:cNvSpPr>
            <a:spLocks noGrp="1"/>
          </p:cNvSpPr>
          <p:nvPr>
            <p:ph idx="1"/>
          </p:nvPr>
        </p:nvSpPr>
        <p:spPr>
          <a:xfrm>
            <a:off x="838200" y="2788920"/>
            <a:ext cx="3798436" cy="3388042"/>
          </a:xfrm>
        </p:spPr>
        <p:txBody>
          <a:bodyPr>
            <a:normAutofit/>
          </a:bodyPr>
          <a:lstStyle/>
          <a:p>
            <a:pPr marL="0" indent="0" fontAlgn="base">
              <a:lnSpc>
                <a:spcPct val="100000"/>
              </a:lnSpc>
              <a:buNone/>
            </a:pPr>
            <a:r>
              <a:rPr lang="en-GB" sz="1700" dirty="0"/>
              <a:t>The nature of employee dissatisfaction can be described as the lack of contentment the workforce feels towards their roles. </a:t>
            </a:r>
          </a:p>
          <a:p>
            <a:pPr marL="0" indent="0" fontAlgn="base">
              <a:lnSpc>
                <a:spcPct val="100000"/>
              </a:lnSpc>
              <a:buNone/>
            </a:pPr>
            <a:r>
              <a:rPr lang="en-GB" sz="1700" dirty="0"/>
              <a:t>The impact of the problem is extensive as it can influence the wellbeing of the employees on a mental and physical level. In doing so, it negatively impacts upon productivity and hence, overall organisational performance.</a:t>
            </a:r>
            <a:br>
              <a:rPr lang="en-GB" sz="1700" dirty="0"/>
            </a:br>
            <a:endParaRPr lang="en-US" sz="1700" dirty="0"/>
          </a:p>
        </p:txBody>
      </p:sp>
      <p:grpSp>
        <p:nvGrpSpPr>
          <p:cNvPr id="13" name="Group 12">
            <a:extLst>
              <a:ext uri="{FF2B5EF4-FFF2-40B4-BE49-F238E27FC236}">
                <a16:creationId xmlns:a16="http://schemas.microsoft.com/office/drawing/2014/main" id="{87CB8D36-9DE0-44D4-B67A-16D4F21213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167689" y="-6437"/>
            <a:ext cx="6399627" cy="6864437"/>
            <a:chOff x="5167689" y="-6437"/>
            <a:chExt cx="6399627" cy="6864437"/>
          </a:xfrm>
        </p:grpSpPr>
        <p:cxnSp>
          <p:nvCxnSpPr>
            <p:cNvPr id="14" name="Straight Connector 13">
              <a:extLst>
                <a:ext uri="{FF2B5EF4-FFF2-40B4-BE49-F238E27FC236}">
                  <a16:creationId xmlns:a16="http://schemas.microsoft.com/office/drawing/2014/main" id="{43B47A15-9292-4357-AA25-E187AC1662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67689" y="0"/>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266E215-42AC-4D6A-A37F-B0C2E2FB992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60990" y="-6437"/>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DC49225-8670-4B30-BEA8-3CDE3C6DD48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67689" y="581337"/>
              <a:ext cx="6399627"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12D652B-23A7-429E-A3E1-62ABA17B8B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67689" y="6276734"/>
              <a:ext cx="6399627"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graphicFrame>
        <p:nvGraphicFramePr>
          <p:cNvPr id="4" name="Table 4">
            <a:extLst>
              <a:ext uri="{FF2B5EF4-FFF2-40B4-BE49-F238E27FC236}">
                <a16:creationId xmlns:a16="http://schemas.microsoft.com/office/drawing/2014/main" id="{BFAE69C1-2DC7-A14E-98BF-580E23E3C207}"/>
              </a:ext>
            </a:extLst>
          </p:cNvPr>
          <p:cNvGraphicFramePr>
            <a:graphicFrameLocks noGrp="1"/>
          </p:cNvGraphicFramePr>
          <p:nvPr>
            <p:extLst>
              <p:ext uri="{D42A27DB-BD31-4B8C-83A1-F6EECF244321}">
                <p14:modId xmlns:p14="http://schemas.microsoft.com/office/powerpoint/2010/main" val="1572545244"/>
              </p:ext>
            </p:extLst>
          </p:nvPr>
        </p:nvGraphicFramePr>
        <p:xfrm>
          <a:off x="5472647" y="1561882"/>
          <a:ext cx="5830482" cy="3960099"/>
        </p:xfrm>
        <a:graphic>
          <a:graphicData uri="http://schemas.openxmlformats.org/drawingml/2006/table">
            <a:tbl>
              <a:tblPr firstRow="1" bandRow="1">
                <a:noFill/>
                <a:tableStyleId>{5C22544A-7EE6-4342-B048-85BDC9FD1C3A}</a:tableStyleId>
              </a:tblPr>
              <a:tblGrid>
                <a:gridCol w="1460904">
                  <a:extLst>
                    <a:ext uri="{9D8B030D-6E8A-4147-A177-3AD203B41FA5}">
                      <a16:colId xmlns:a16="http://schemas.microsoft.com/office/drawing/2014/main" val="2054335817"/>
                    </a:ext>
                  </a:extLst>
                </a:gridCol>
                <a:gridCol w="1382730">
                  <a:extLst>
                    <a:ext uri="{9D8B030D-6E8A-4147-A177-3AD203B41FA5}">
                      <a16:colId xmlns:a16="http://schemas.microsoft.com/office/drawing/2014/main" val="695885145"/>
                    </a:ext>
                  </a:extLst>
                </a:gridCol>
                <a:gridCol w="1429009">
                  <a:extLst>
                    <a:ext uri="{9D8B030D-6E8A-4147-A177-3AD203B41FA5}">
                      <a16:colId xmlns:a16="http://schemas.microsoft.com/office/drawing/2014/main" val="1136502245"/>
                    </a:ext>
                  </a:extLst>
                </a:gridCol>
                <a:gridCol w="1557839">
                  <a:extLst>
                    <a:ext uri="{9D8B030D-6E8A-4147-A177-3AD203B41FA5}">
                      <a16:colId xmlns:a16="http://schemas.microsoft.com/office/drawing/2014/main" val="37290803"/>
                    </a:ext>
                  </a:extLst>
                </a:gridCol>
              </a:tblGrid>
              <a:tr h="411255">
                <a:tc>
                  <a:txBody>
                    <a:bodyPr/>
                    <a:lstStyle/>
                    <a:p>
                      <a:r>
                        <a:rPr lang="en-US" sz="1600" b="0" cap="none" spc="60" dirty="0">
                          <a:solidFill>
                            <a:schemeClr val="bg1"/>
                          </a:solidFill>
                        </a:rPr>
                        <a:t>Strength</a:t>
                      </a:r>
                    </a:p>
                  </a:txBody>
                  <a:tcPr marL="90056" marR="90056" marT="90056" marB="45028" anchor="ctr">
                    <a:lnL w="12700" cmpd="sng">
                      <a:noFill/>
                    </a:lnL>
                    <a:lnR w="12700" cmpd="sng">
                      <a:noFill/>
                    </a:lnR>
                    <a:lnT w="19050" cap="flat" cmpd="sng" algn="ctr">
                      <a:noFill/>
                      <a:prstDash val="solid"/>
                    </a:lnT>
                    <a:lnB w="38100" cmpd="sng">
                      <a:noFill/>
                    </a:lnB>
                    <a:solidFill>
                      <a:schemeClr val="accent1"/>
                    </a:solidFill>
                  </a:tcPr>
                </a:tc>
                <a:tc>
                  <a:txBody>
                    <a:bodyPr/>
                    <a:lstStyle/>
                    <a:p>
                      <a:r>
                        <a:rPr lang="en-US" sz="1600" b="0" cap="none" spc="60" dirty="0">
                          <a:solidFill>
                            <a:schemeClr val="bg1"/>
                          </a:solidFill>
                        </a:rPr>
                        <a:t>Weakness</a:t>
                      </a:r>
                    </a:p>
                  </a:txBody>
                  <a:tcPr marL="90056" marR="90056" marT="90056" marB="45028" anchor="ctr">
                    <a:lnL w="12700" cmpd="sng">
                      <a:noFill/>
                    </a:lnL>
                    <a:lnR w="12700" cmpd="sng">
                      <a:noFill/>
                    </a:lnR>
                    <a:lnT w="19050" cap="flat" cmpd="sng" algn="ctr">
                      <a:noFill/>
                      <a:prstDash val="solid"/>
                    </a:lnT>
                    <a:lnB w="38100" cmpd="sng">
                      <a:noFill/>
                    </a:lnB>
                    <a:solidFill>
                      <a:schemeClr val="accent1"/>
                    </a:solidFill>
                  </a:tcPr>
                </a:tc>
                <a:tc>
                  <a:txBody>
                    <a:bodyPr/>
                    <a:lstStyle/>
                    <a:p>
                      <a:r>
                        <a:rPr lang="en-US" sz="1600" b="0" cap="none" spc="60" dirty="0">
                          <a:solidFill>
                            <a:schemeClr val="bg1"/>
                          </a:solidFill>
                        </a:rPr>
                        <a:t>Opportunity</a:t>
                      </a:r>
                    </a:p>
                  </a:txBody>
                  <a:tcPr marL="90056" marR="90056" marT="90056" marB="45028" anchor="ctr">
                    <a:lnL w="12700" cmpd="sng">
                      <a:noFill/>
                    </a:lnL>
                    <a:lnR w="12700" cmpd="sng">
                      <a:noFill/>
                    </a:lnR>
                    <a:lnT w="19050" cap="flat" cmpd="sng" algn="ctr">
                      <a:noFill/>
                      <a:prstDash val="solid"/>
                    </a:lnT>
                    <a:lnB w="38100" cmpd="sng">
                      <a:noFill/>
                    </a:lnB>
                    <a:solidFill>
                      <a:schemeClr val="accent1"/>
                    </a:solidFill>
                  </a:tcPr>
                </a:tc>
                <a:tc>
                  <a:txBody>
                    <a:bodyPr/>
                    <a:lstStyle/>
                    <a:p>
                      <a:r>
                        <a:rPr lang="en-US" sz="1600" b="0" cap="none" spc="60" dirty="0">
                          <a:solidFill>
                            <a:schemeClr val="bg1"/>
                          </a:solidFill>
                        </a:rPr>
                        <a:t>Threat</a:t>
                      </a:r>
                    </a:p>
                  </a:txBody>
                  <a:tcPr marL="90056" marR="90056" marT="90056" marB="45028" anchor="ctr">
                    <a:lnL w="12700" cmpd="sng">
                      <a:noFill/>
                    </a:lnL>
                    <a:lnR w="12700" cmpd="sng">
                      <a:noFill/>
                    </a:lnR>
                    <a:lnT w="19050" cap="flat" cmpd="sng" algn="ctr">
                      <a:noFill/>
                      <a:prstDash val="solid"/>
                    </a:lnT>
                    <a:lnB w="38100" cmpd="sng">
                      <a:noFill/>
                    </a:lnB>
                    <a:solidFill>
                      <a:schemeClr val="accent1"/>
                    </a:solidFill>
                  </a:tcPr>
                </a:tc>
                <a:extLst>
                  <a:ext uri="{0D108BD9-81ED-4DB2-BD59-A6C34878D82A}">
                    <a16:rowId xmlns:a16="http://schemas.microsoft.com/office/drawing/2014/main" val="1257463765"/>
                  </a:ext>
                </a:extLst>
              </a:tr>
              <a:tr h="3323055">
                <a:tc>
                  <a:txBody>
                    <a:bodyPr/>
                    <a:lstStyle/>
                    <a:p>
                      <a:r>
                        <a:rPr lang="en-US" sz="1400" cap="none" spc="0" dirty="0">
                          <a:solidFill>
                            <a:schemeClr val="tx1"/>
                          </a:solidFill>
                        </a:rPr>
                        <a:t>The problem is a symptom of a dysfunctional business culture – hence, a strong foundation must be addressed which is more difficult than solving a ‘surface’ issue</a:t>
                      </a:r>
                    </a:p>
                  </a:txBody>
                  <a:tcPr marL="90056" marR="90056" marT="90056" marB="45028">
                    <a:lnL w="12700" cmpd="sng">
                      <a:noFill/>
                      <a:prstDash val="solid"/>
                    </a:lnL>
                    <a:lnR w="12700" cmpd="sng">
                      <a:noFill/>
                      <a:prstDash val="solid"/>
                    </a:lnR>
                    <a:lnT w="38100" cmpd="sng">
                      <a:noFill/>
                    </a:lnT>
                    <a:lnB w="12700" cmpd="sng">
                      <a:noFill/>
                      <a:prstDash val="solid"/>
                    </a:lnB>
                    <a:noFill/>
                  </a:tcPr>
                </a:tc>
                <a:tc>
                  <a:txBody>
                    <a:bodyPr/>
                    <a:lstStyle/>
                    <a:p>
                      <a:r>
                        <a:rPr lang="en-US" sz="1400" cap="none" spc="0" dirty="0">
                          <a:solidFill>
                            <a:schemeClr val="tx1"/>
                          </a:solidFill>
                        </a:rPr>
                        <a:t>The problem directly impacts on organizational wellbeing – hence, it cannot be ignored by employers if profitability and sustainable growth are an area of focus</a:t>
                      </a:r>
                    </a:p>
                  </a:txBody>
                  <a:tcPr marL="90056" marR="90056" marT="90056" marB="45028">
                    <a:lnL w="12700" cmpd="sng">
                      <a:noFill/>
                      <a:prstDash val="solid"/>
                    </a:lnL>
                    <a:lnR w="12700" cmpd="sng">
                      <a:noFill/>
                      <a:prstDash val="solid"/>
                    </a:lnR>
                    <a:lnT w="38100" cmpd="sng">
                      <a:noFill/>
                    </a:lnT>
                    <a:lnB w="12700" cmpd="sng">
                      <a:noFill/>
                      <a:prstDash val="solid"/>
                    </a:lnB>
                    <a:noFill/>
                  </a:tcPr>
                </a:tc>
                <a:tc>
                  <a:txBody>
                    <a:bodyPr/>
                    <a:lstStyle/>
                    <a:p>
                      <a:r>
                        <a:rPr lang="en-US" sz="1400" cap="none" spc="0" dirty="0">
                          <a:solidFill>
                            <a:schemeClr val="tx1"/>
                          </a:solidFill>
                        </a:rPr>
                        <a:t>Identifying and implementing solutions to the problem can free-up resources for additional growth projects – hence, new avenues for development are identified</a:t>
                      </a:r>
                    </a:p>
                  </a:txBody>
                  <a:tcPr marL="90056" marR="90056" marT="90056" marB="45028">
                    <a:lnL w="12700" cmpd="sng">
                      <a:noFill/>
                      <a:prstDash val="solid"/>
                    </a:lnL>
                    <a:lnR w="12700" cmpd="sng">
                      <a:noFill/>
                      <a:prstDash val="solid"/>
                    </a:lnR>
                    <a:lnT w="38100" cmpd="sng">
                      <a:noFill/>
                    </a:lnT>
                    <a:lnB w="12700" cmpd="sng">
                      <a:noFill/>
                      <a:prstDash val="solid"/>
                    </a:lnB>
                    <a:noFill/>
                  </a:tcPr>
                </a:tc>
                <a:tc>
                  <a:txBody>
                    <a:bodyPr/>
                    <a:lstStyle/>
                    <a:p>
                      <a:r>
                        <a:rPr lang="en-US" sz="1400" cap="none" spc="0" dirty="0">
                          <a:solidFill>
                            <a:schemeClr val="tx1"/>
                          </a:solidFill>
                        </a:rPr>
                        <a:t>The current market implies employees can gain employment elsewhere more effectively than previously – hence, businesses may have to invest in managing turnover rather than addressing the complex problem</a:t>
                      </a:r>
                    </a:p>
                  </a:txBody>
                  <a:tcPr marL="90056" marR="90056" marT="90056" marB="45028">
                    <a:lnL w="12700" cmpd="sng">
                      <a:noFill/>
                      <a:prstDash val="solid"/>
                    </a:lnL>
                    <a:lnR w="12700" cmpd="sng">
                      <a:noFill/>
                      <a:prstDash val="solid"/>
                    </a:lnR>
                    <a:lnT w="38100" cmpd="sng">
                      <a:noFill/>
                    </a:lnT>
                    <a:lnB w="12700" cmpd="sng">
                      <a:noFill/>
                      <a:prstDash val="solid"/>
                    </a:lnB>
                    <a:noFill/>
                  </a:tcPr>
                </a:tc>
                <a:extLst>
                  <a:ext uri="{0D108BD9-81ED-4DB2-BD59-A6C34878D82A}">
                    <a16:rowId xmlns:a16="http://schemas.microsoft.com/office/drawing/2014/main" val="3899609428"/>
                  </a:ext>
                </a:extLst>
              </a:tr>
            </a:tbl>
          </a:graphicData>
        </a:graphic>
      </p:graphicFrame>
    </p:spTree>
    <p:extLst>
      <p:ext uri="{BB962C8B-B14F-4D97-AF65-F5344CB8AC3E}">
        <p14:creationId xmlns:p14="http://schemas.microsoft.com/office/powerpoint/2010/main" val="11898772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8" name="Rectangle 107">
            <a:extLst>
              <a:ext uri="{FF2B5EF4-FFF2-40B4-BE49-F238E27FC236}">
                <a16:creationId xmlns:a16="http://schemas.microsoft.com/office/drawing/2014/main" id="{2293296F-4C3A-4530-98F5-F83646ACE9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89"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0" name="Group 109">
            <a:extLst>
              <a:ext uri="{FF2B5EF4-FFF2-40B4-BE49-F238E27FC236}">
                <a16:creationId xmlns:a16="http://schemas.microsoft.com/office/drawing/2014/main" id="{3914D2BD-3C47-433D-81FE-DC6C39595F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2" y="-1"/>
            <a:ext cx="12192000" cy="6857996"/>
            <a:chOff x="572" y="-1"/>
            <a:chExt cx="12192000" cy="6857996"/>
          </a:xfrm>
        </p:grpSpPr>
        <p:cxnSp>
          <p:nvCxnSpPr>
            <p:cNvPr id="111" name="Straight Connector 110">
              <a:extLst>
                <a:ext uri="{FF2B5EF4-FFF2-40B4-BE49-F238E27FC236}">
                  <a16:creationId xmlns:a16="http://schemas.microsoft.com/office/drawing/2014/main" id="{D3DD55E4-EA4F-4874-8B5B-6E0EAF4BBFC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32950BAF-7673-4138-AEA2-DE7D368CC3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6BE3E2B5-EA1C-415A-941A-843C7EA148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087FA3A6-E398-4576-B6B8-3328028D84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15" name="Graphic 33">
              <a:extLst>
                <a:ext uri="{FF2B5EF4-FFF2-40B4-BE49-F238E27FC236}">
                  <a16:creationId xmlns:a16="http://schemas.microsoft.com/office/drawing/2014/main" id="{EFB597D7-65E0-476A-B9EB-3AA6ED338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sp>
          <p:nvSpPr>
            <p:cNvPr id="116" name="Graphic 33">
              <a:extLst>
                <a:ext uri="{FF2B5EF4-FFF2-40B4-BE49-F238E27FC236}">
                  <a16:creationId xmlns:a16="http://schemas.microsoft.com/office/drawing/2014/main" id="{11AA060A-BE0E-4687-8F9E-0E2955D979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grpSp>
      <p:sp useBgFill="1">
        <p:nvSpPr>
          <p:cNvPr id="118" name="Rectangle 117">
            <a:extLst>
              <a:ext uri="{FF2B5EF4-FFF2-40B4-BE49-F238E27FC236}">
                <a16:creationId xmlns:a16="http://schemas.microsoft.com/office/drawing/2014/main" id="{51B63EEE-B5E3-42ED-90DF-2948123C70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67" y="4738"/>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 name="Rectangle 119">
            <a:extLst>
              <a:ext uri="{FF2B5EF4-FFF2-40B4-BE49-F238E27FC236}">
                <a16:creationId xmlns:a16="http://schemas.microsoft.com/office/drawing/2014/main" id="{00DC7BE8-B819-4865-ACAD-6EE9C9721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2" name="Group 121">
            <a:extLst>
              <a:ext uri="{FF2B5EF4-FFF2-40B4-BE49-F238E27FC236}">
                <a16:creationId xmlns:a16="http://schemas.microsoft.com/office/drawing/2014/main" id="{E6C9AB00-EF0D-4621-BAA6-149A927DCAF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2" y="0"/>
            <a:ext cx="12192000" cy="6857912"/>
            <a:chOff x="572" y="0"/>
            <a:chExt cx="12192000" cy="6857912"/>
          </a:xfrm>
        </p:grpSpPr>
        <p:cxnSp>
          <p:nvCxnSpPr>
            <p:cNvPr id="123" name="Straight Connector 122">
              <a:extLst>
                <a:ext uri="{FF2B5EF4-FFF2-40B4-BE49-F238E27FC236}">
                  <a16:creationId xmlns:a16="http://schemas.microsoft.com/office/drawing/2014/main" id="{FE717950-671C-4648-A67E-18875C6691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flipV="1">
              <a:off x="6091410" y="574154"/>
              <a:ext cx="4590" cy="5693884"/>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124" name="Group 123">
              <a:extLst>
                <a:ext uri="{FF2B5EF4-FFF2-40B4-BE49-F238E27FC236}">
                  <a16:creationId xmlns:a16="http://schemas.microsoft.com/office/drawing/2014/main" id="{C51BECCE-7ED9-446D-A97D-57E8FF759067}"/>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72" y="0"/>
              <a:ext cx="12192000" cy="6857912"/>
              <a:chOff x="572" y="0"/>
              <a:chExt cx="12192000" cy="6857912"/>
            </a:xfrm>
          </p:grpSpPr>
          <p:cxnSp>
            <p:nvCxnSpPr>
              <p:cNvPr id="125" name="Straight Connector 124">
                <a:extLst>
                  <a:ext uri="{FF2B5EF4-FFF2-40B4-BE49-F238E27FC236}">
                    <a16:creationId xmlns:a16="http://schemas.microsoft.com/office/drawing/2014/main" id="{D0D499E1-048B-4EBD-A2B9-C31EC76B8D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2FDE6FD2-F740-4F21-BDDD-5503189E1B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51F892CE-3849-449F-BDAC-67211345885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E2299FA2-8995-44B7-B0A0-05C208AD607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grpSp>
      <p:sp>
        <p:nvSpPr>
          <p:cNvPr id="2" name="Title 1">
            <a:extLst>
              <a:ext uri="{FF2B5EF4-FFF2-40B4-BE49-F238E27FC236}">
                <a16:creationId xmlns:a16="http://schemas.microsoft.com/office/drawing/2014/main" id="{024D693A-3969-BD4A-84C1-68AA73469A7C}"/>
              </a:ext>
            </a:extLst>
          </p:cNvPr>
          <p:cNvSpPr>
            <a:spLocks noGrp="1"/>
          </p:cNvSpPr>
          <p:nvPr>
            <p:ph type="title"/>
          </p:nvPr>
        </p:nvSpPr>
        <p:spPr>
          <a:xfrm>
            <a:off x="946151" y="1289050"/>
            <a:ext cx="4668835" cy="2538535"/>
          </a:xfrm>
        </p:spPr>
        <p:txBody>
          <a:bodyPr vert="horz" lIns="91440" tIns="45720" rIns="91440" bIns="45720" rtlCol="0" anchor="b">
            <a:normAutofit/>
          </a:bodyPr>
          <a:lstStyle/>
          <a:p>
            <a:r>
              <a:rPr lang="en-US" sz="5200"/>
              <a:t>Cause and Effect Analysis</a:t>
            </a:r>
          </a:p>
        </p:txBody>
      </p:sp>
      <p:pic>
        <p:nvPicPr>
          <p:cNvPr id="4" name="Picture 3">
            <a:extLst>
              <a:ext uri="{FF2B5EF4-FFF2-40B4-BE49-F238E27FC236}">
                <a16:creationId xmlns:a16="http://schemas.microsoft.com/office/drawing/2014/main" id="{41994E33-19C1-D64C-8C32-C39A38FCD7EB}"/>
              </a:ext>
            </a:extLst>
          </p:cNvPr>
          <p:cNvPicPr>
            <a:picLocks noChangeAspect="1"/>
          </p:cNvPicPr>
          <p:nvPr/>
        </p:nvPicPr>
        <p:blipFill>
          <a:blip r:embed="rId3"/>
          <a:stretch>
            <a:fillRect/>
          </a:stretch>
        </p:blipFill>
        <p:spPr>
          <a:xfrm>
            <a:off x="6163063" y="1285817"/>
            <a:ext cx="5375869" cy="4154080"/>
          </a:xfrm>
          <a:prstGeom prst="rect">
            <a:avLst/>
          </a:prstGeom>
        </p:spPr>
      </p:pic>
    </p:spTree>
    <p:extLst>
      <p:ext uri="{BB962C8B-B14F-4D97-AF65-F5344CB8AC3E}">
        <p14:creationId xmlns:p14="http://schemas.microsoft.com/office/powerpoint/2010/main" val="2454098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8">
            <a:extLst>
              <a:ext uri="{FF2B5EF4-FFF2-40B4-BE49-F238E27FC236}">
                <a16:creationId xmlns:a16="http://schemas.microsoft.com/office/drawing/2014/main" id="{2293296F-4C3A-4530-98F5-F83646ACE9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89"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0" name="Group 10">
            <a:extLst>
              <a:ext uri="{FF2B5EF4-FFF2-40B4-BE49-F238E27FC236}">
                <a16:creationId xmlns:a16="http://schemas.microsoft.com/office/drawing/2014/main" id="{3914D2BD-3C47-433D-81FE-DC6C39595F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2" y="-1"/>
            <a:ext cx="12192000" cy="6857996"/>
            <a:chOff x="572" y="-1"/>
            <a:chExt cx="12192000" cy="6857996"/>
          </a:xfrm>
        </p:grpSpPr>
        <p:cxnSp>
          <p:nvCxnSpPr>
            <p:cNvPr id="12" name="Straight Connector 11">
              <a:extLst>
                <a:ext uri="{FF2B5EF4-FFF2-40B4-BE49-F238E27FC236}">
                  <a16:creationId xmlns:a16="http://schemas.microsoft.com/office/drawing/2014/main" id="{D3DD55E4-EA4F-4874-8B5B-6E0EAF4BBFC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2950BAF-7673-4138-AEA2-DE7D368CC3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BE3E2B5-EA1C-415A-941A-843C7EA148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87FA3A6-E398-4576-B6B8-3328028D84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1" name="Graphic 33">
              <a:extLst>
                <a:ext uri="{FF2B5EF4-FFF2-40B4-BE49-F238E27FC236}">
                  <a16:creationId xmlns:a16="http://schemas.microsoft.com/office/drawing/2014/main" id="{EFB597D7-65E0-476A-B9EB-3AA6ED338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sp>
          <p:nvSpPr>
            <p:cNvPr id="32" name="Graphic 33">
              <a:extLst>
                <a:ext uri="{FF2B5EF4-FFF2-40B4-BE49-F238E27FC236}">
                  <a16:creationId xmlns:a16="http://schemas.microsoft.com/office/drawing/2014/main" id="{11AA060A-BE0E-4687-8F9E-0E2955D979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grpSp>
      <p:sp>
        <p:nvSpPr>
          <p:cNvPr id="33" name="Rectangle 18">
            <a:extLst>
              <a:ext uri="{FF2B5EF4-FFF2-40B4-BE49-F238E27FC236}">
                <a16:creationId xmlns:a16="http://schemas.microsoft.com/office/drawing/2014/main" id="{916F6374-2300-41FF-BA7E-22FADCD95D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20">
            <a:extLst>
              <a:ext uri="{FF2B5EF4-FFF2-40B4-BE49-F238E27FC236}">
                <a16:creationId xmlns:a16="http://schemas.microsoft.com/office/drawing/2014/main" id="{90864D9E-0A0C-482E-86DE-9C4E729C38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38"/>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1049B0-37E5-964B-97F1-18A2CB77CCA0}"/>
              </a:ext>
            </a:extLst>
          </p:cNvPr>
          <p:cNvSpPr>
            <a:spLocks noGrp="1"/>
          </p:cNvSpPr>
          <p:nvPr>
            <p:ph type="title"/>
          </p:nvPr>
        </p:nvSpPr>
        <p:spPr>
          <a:xfrm>
            <a:off x="847726" y="579694"/>
            <a:ext cx="3910046" cy="2930269"/>
          </a:xfrm>
        </p:spPr>
        <p:txBody>
          <a:bodyPr vert="horz" lIns="91440" tIns="45720" rIns="91440" bIns="45720" rtlCol="0" anchor="b">
            <a:normAutofit/>
          </a:bodyPr>
          <a:lstStyle/>
          <a:p>
            <a:r>
              <a:rPr lang="en-US" sz="5200"/>
              <a:t>PESTLE Analysis</a:t>
            </a:r>
          </a:p>
        </p:txBody>
      </p:sp>
      <p:grpSp>
        <p:nvGrpSpPr>
          <p:cNvPr id="35" name="Group 22">
            <a:extLst>
              <a:ext uri="{FF2B5EF4-FFF2-40B4-BE49-F238E27FC236}">
                <a16:creationId xmlns:a16="http://schemas.microsoft.com/office/drawing/2014/main" id="{859EF20D-5821-4F54-BD14-AB7D16330F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171535" y="-6437"/>
            <a:ext cx="6400800" cy="6864437"/>
            <a:chOff x="5171535" y="-6437"/>
            <a:chExt cx="6400800" cy="6864437"/>
          </a:xfrm>
        </p:grpSpPr>
        <p:cxnSp>
          <p:nvCxnSpPr>
            <p:cNvPr id="24" name="Straight Connector 23">
              <a:extLst>
                <a:ext uri="{FF2B5EF4-FFF2-40B4-BE49-F238E27FC236}">
                  <a16:creationId xmlns:a16="http://schemas.microsoft.com/office/drawing/2014/main" id="{658C3964-BF34-4211-835A-24B827B779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581337"/>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C498194-83A5-4CCE-AA0B-12C3FE68EE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6276734"/>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B125AC6-B711-4F7C-B0D2-8369A8D6714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V="1">
              <a:off x="5171535" y="0"/>
              <a:ext cx="0"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543B8FC-DC9A-4AC0-BF25-85AF5B4944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60990" y="-6437"/>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graphicFrame>
        <p:nvGraphicFramePr>
          <p:cNvPr id="4" name="Table 4">
            <a:extLst>
              <a:ext uri="{FF2B5EF4-FFF2-40B4-BE49-F238E27FC236}">
                <a16:creationId xmlns:a16="http://schemas.microsoft.com/office/drawing/2014/main" id="{CF10E03E-9C9D-2341-BDF4-A91DA9F54B0B}"/>
              </a:ext>
            </a:extLst>
          </p:cNvPr>
          <p:cNvGraphicFramePr>
            <a:graphicFrameLocks noGrp="1"/>
          </p:cNvGraphicFramePr>
          <p:nvPr>
            <p:extLst>
              <p:ext uri="{D42A27DB-BD31-4B8C-83A1-F6EECF244321}">
                <p14:modId xmlns:p14="http://schemas.microsoft.com/office/powerpoint/2010/main" val="177491289"/>
              </p:ext>
            </p:extLst>
          </p:nvPr>
        </p:nvGraphicFramePr>
        <p:xfrm>
          <a:off x="5497075" y="2324551"/>
          <a:ext cx="5714600" cy="2009886"/>
        </p:xfrm>
        <a:graphic>
          <a:graphicData uri="http://schemas.openxmlformats.org/drawingml/2006/table">
            <a:tbl>
              <a:tblPr firstRow="1" bandRow="1">
                <a:tableStyleId>{5C22544A-7EE6-4342-B048-85BDC9FD1C3A}</a:tableStyleId>
              </a:tblPr>
              <a:tblGrid>
                <a:gridCol w="765761">
                  <a:extLst>
                    <a:ext uri="{9D8B030D-6E8A-4147-A177-3AD203B41FA5}">
                      <a16:colId xmlns:a16="http://schemas.microsoft.com/office/drawing/2014/main" val="629541800"/>
                    </a:ext>
                  </a:extLst>
                </a:gridCol>
                <a:gridCol w="1551001">
                  <a:extLst>
                    <a:ext uri="{9D8B030D-6E8A-4147-A177-3AD203B41FA5}">
                      <a16:colId xmlns:a16="http://schemas.microsoft.com/office/drawing/2014/main" val="2909401258"/>
                    </a:ext>
                  </a:extLst>
                </a:gridCol>
                <a:gridCol w="802284">
                  <a:extLst>
                    <a:ext uri="{9D8B030D-6E8A-4147-A177-3AD203B41FA5}">
                      <a16:colId xmlns:a16="http://schemas.microsoft.com/office/drawing/2014/main" val="2008663074"/>
                    </a:ext>
                  </a:extLst>
                </a:gridCol>
                <a:gridCol w="869243">
                  <a:extLst>
                    <a:ext uri="{9D8B030D-6E8A-4147-A177-3AD203B41FA5}">
                      <a16:colId xmlns:a16="http://schemas.microsoft.com/office/drawing/2014/main" val="3771441763"/>
                    </a:ext>
                  </a:extLst>
                </a:gridCol>
                <a:gridCol w="875330">
                  <a:extLst>
                    <a:ext uri="{9D8B030D-6E8A-4147-A177-3AD203B41FA5}">
                      <a16:colId xmlns:a16="http://schemas.microsoft.com/office/drawing/2014/main" val="4282174995"/>
                    </a:ext>
                  </a:extLst>
                </a:gridCol>
                <a:gridCol w="850981">
                  <a:extLst>
                    <a:ext uri="{9D8B030D-6E8A-4147-A177-3AD203B41FA5}">
                      <a16:colId xmlns:a16="http://schemas.microsoft.com/office/drawing/2014/main" val="3042973948"/>
                    </a:ext>
                  </a:extLst>
                </a:gridCol>
              </a:tblGrid>
              <a:tr h="192841">
                <a:tc>
                  <a:txBody>
                    <a:bodyPr/>
                    <a:lstStyle/>
                    <a:p>
                      <a:r>
                        <a:rPr lang="en-US" sz="900" dirty="0"/>
                        <a:t>Political</a:t>
                      </a:r>
                    </a:p>
                  </a:txBody>
                  <a:tcPr marL="43827" marR="43827" marT="21914" marB="21914"/>
                </a:tc>
                <a:tc>
                  <a:txBody>
                    <a:bodyPr/>
                    <a:lstStyle/>
                    <a:p>
                      <a:r>
                        <a:rPr lang="en-US" sz="900"/>
                        <a:t>Economic</a:t>
                      </a:r>
                    </a:p>
                  </a:txBody>
                  <a:tcPr marL="43827" marR="43827" marT="21914" marB="21914"/>
                </a:tc>
                <a:tc>
                  <a:txBody>
                    <a:bodyPr/>
                    <a:lstStyle/>
                    <a:p>
                      <a:r>
                        <a:rPr lang="en-US" sz="900"/>
                        <a:t>Social</a:t>
                      </a:r>
                    </a:p>
                  </a:txBody>
                  <a:tcPr marL="43827" marR="43827" marT="21914" marB="21914"/>
                </a:tc>
                <a:tc>
                  <a:txBody>
                    <a:bodyPr/>
                    <a:lstStyle/>
                    <a:p>
                      <a:r>
                        <a:rPr lang="en-US" sz="900"/>
                        <a:t>Technologic</a:t>
                      </a:r>
                    </a:p>
                  </a:txBody>
                  <a:tcPr marL="43827" marR="43827" marT="21914" marB="21914"/>
                </a:tc>
                <a:tc>
                  <a:txBody>
                    <a:bodyPr/>
                    <a:lstStyle/>
                    <a:p>
                      <a:r>
                        <a:rPr lang="en-US" sz="900"/>
                        <a:t>Legal</a:t>
                      </a:r>
                    </a:p>
                  </a:txBody>
                  <a:tcPr marL="43827" marR="43827" marT="21914" marB="21914"/>
                </a:tc>
                <a:tc>
                  <a:txBody>
                    <a:bodyPr/>
                    <a:lstStyle/>
                    <a:p>
                      <a:r>
                        <a:rPr lang="en-US" sz="900"/>
                        <a:t>Environmental</a:t>
                      </a:r>
                    </a:p>
                  </a:txBody>
                  <a:tcPr marL="43827" marR="43827" marT="21914" marB="21914"/>
                </a:tc>
                <a:extLst>
                  <a:ext uri="{0D108BD9-81ED-4DB2-BD59-A6C34878D82A}">
                    <a16:rowId xmlns:a16="http://schemas.microsoft.com/office/drawing/2014/main" val="974260169"/>
                  </a:ext>
                </a:extLst>
              </a:tr>
              <a:tr h="455805">
                <a:tc>
                  <a:txBody>
                    <a:bodyPr/>
                    <a:lstStyle/>
                    <a:p>
                      <a:r>
                        <a:rPr lang="en-US" sz="900"/>
                        <a:t>Stability</a:t>
                      </a:r>
                    </a:p>
                  </a:txBody>
                  <a:tcPr marL="43827" marR="43827" marT="21914" marB="21914"/>
                </a:tc>
                <a:tc>
                  <a:txBody>
                    <a:bodyPr/>
                    <a:lstStyle/>
                    <a:p>
                      <a:r>
                        <a:rPr lang="en-US" sz="900"/>
                        <a:t>Business cycle stage</a:t>
                      </a:r>
                    </a:p>
                  </a:txBody>
                  <a:tcPr marL="43827" marR="43827" marT="21914" marB="21914"/>
                </a:tc>
                <a:tc>
                  <a:txBody>
                    <a:bodyPr/>
                    <a:lstStyle/>
                    <a:p>
                      <a:r>
                        <a:rPr lang="en-US" sz="900"/>
                        <a:t>Demographic trends</a:t>
                      </a:r>
                    </a:p>
                  </a:txBody>
                  <a:tcPr marL="43827" marR="43827" marT="21914" marB="21914"/>
                </a:tc>
                <a:tc>
                  <a:txBody>
                    <a:bodyPr/>
                    <a:lstStyle/>
                    <a:p>
                      <a:r>
                        <a:rPr lang="en-US" sz="900"/>
                        <a:t>Social media</a:t>
                      </a:r>
                    </a:p>
                  </a:txBody>
                  <a:tcPr marL="43827" marR="43827" marT="21914" marB="21914"/>
                </a:tc>
                <a:tc>
                  <a:txBody>
                    <a:bodyPr/>
                    <a:lstStyle/>
                    <a:p>
                      <a:r>
                        <a:rPr lang="en-US" sz="900"/>
                        <a:t>Discrimanation</a:t>
                      </a:r>
                    </a:p>
                  </a:txBody>
                  <a:tcPr marL="43827" marR="43827" marT="21914" marB="21914"/>
                </a:tc>
                <a:tc>
                  <a:txBody>
                    <a:bodyPr/>
                    <a:lstStyle/>
                    <a:p>
                      <a:r>
                        <a:rPr lang="en-US" sz="900"/>
                        <a:t>Attitude towards eco-friendliness</a:t>
                      </a:r>
                    </a:p>
                  </a:txBody>
                  <a:tcPr marL="43827" marR="43827" marT="21914" marB="21914"/>
                </a:tc>
                <a:extLst>
                  <a:ext uri="{0D108BD9-81ED-4DB2-BD59-A6C34878D82A}">
                    <a16:rowId xmlns:a16="http://schemas.microsoft.com/office/drawing/2014/main" val="18520377"/>
                  </a:ext>
                </a:extLst>
              </a:tr>
              <a:tr h="324323">
                <a:tc>
                  <a:txBody>
                    <a:bodyPr/>
                    <a:lstStyle/>
                    <a:p>
                      <a:r>
                        <a:rPr lang="en-US" sz="900"/>
                        <a:t>Changing policies</a:t>
                      </a:r>
                    </a:p>
                  </a:txBody>
                  <a:tcPr marL="43827" marR="43827" marT="21914" marB="21914"/>
                </a:tc>
                <a:tc>
                  <a:txBody>
                    <a:bodyPr/>
                    <a:lstStyle/>
                    <a:p>
                      <a:r>
                        <a:rPr lang="en-US" sz="900"/>
                        <a:t>Inflation/employment/interest</a:t>
                      </a:r>
                    </a:p>
                  </a:txBody>
                  <a:tcPr marL="43827" marR="43827" marT="21914" marB="21914"/>
                </a:tc>
                <a:tc>
                  <a:txBody>
                    <a:bodyPr/>
                    <a:lstStyle/>
                    <a:p>
                      <a:r>
                        <a:rPr lang="en-US" sz="900"/>
                        <a:t>Equality</a:t>
                      </a:r>
                    </a:p>
                  </a:txBody>
                  <a:tcPr marL="43827" marR="43827" marT="21914" marB="21914"/>
                </a:tc>
                <a:tc>
                  <a:txBody>
                    <a:bodyPr/>
                    <a:lstStyle/>
                    <a:p>
                      <a:r>
                        <a:rPr lang="en-US" sz="900" dirty="0"/>
                        <a:t>Technical innovations</a:t>
                      </a:r>
                    </a:p>
                  </a:txBody>
                  <a:tcPr marL="43827" marR="43827" marT="21914" marB="21914"/>
                </a:tc>
                <a:tc>
                  <a:txBody>
                    <a:bodyPr/>
                    <a:lstStyle/>
                    <a:p>
                      <a:r>
                        <a:rPr lang="en-US" sz="900"/>
                        <a:t>Health and safety</a:t>
                      </a:r>
                    </a:p>
                  </a:txBody>
                  <a:tcPr marL="43827" marR="43827" marT="21914" marB="21914"/>
                </a:tc>
                <a:tc>
                  <a:txBody>
                    <a:bodyPr/>
                    <a:lstStyle/>
                    <a:p>
                      <a:r>
                        <a:rPr lang="en-US" sz="900"/>
                        <a:t>Renewable technologies</a:t>
                      </a:r>
                    </a:p>
                  </a:txBody>
                  <a:tcPr marL="43827" marR="43827" marT="21914" marB="21914"/>
                </a:tc>
                <a:extLst>
                  <a:ext uri="{0D108BD9-81ED-4DB2-BD59-A6C34878D82A}">
                    <a16:rowId xmlns:a16="http://schemas.microsoft.com/office/drawing/2014/main" val="2592357694"/>
                  </a:ext>
                </a:extLst>
              </a:tr>
              <a:tr h="587287">
                <a:tc>
                  <a:txBody>
                    <a:bodyPr/>
                    <a:lstStyle/>
                    <a:p>
                      <a:r>
                        <a:rPr lang="en-US" sz="900" dirty="0"/>
                        <a:t>Taxation</a:t>
                      </a:r>
                    </a:p>
                  </a:txBody>
                  <a:tcPr marL="43827" marR="43827" marT="21914" marB="21914"/>
                </a:tc>
                <a:tc>
                  <a:txBody>
                    <a:bodyPr/>
                    <a:lstStyle/>
                    <a:p>
                      <a:r>
                        <a:rPr lang="en-US" sz="900"/>
                        <a:t>Labour market conditions</a:t>
                      </a:r>
                    </a:p>
                  </a:txBody>
                  <a:tcPr marL="43827" marR="43827" marT="21914" marB="21914"/>
                </a:tc>
                <a:tc>
                  <a:txBody>
                    <a:bodyPr/>
                    <a:lstStyle/>
                    <a:p>
                      <a:endParaRPr lang="en-US" sz="900" dirty="0"/>
                    </a:p>
                  </a:txBody>
                  <a:tcPr marL="43827" marR="43827" marT="21914" marB="21914"/>
                </a:tc>
                <a:tc>
                  <a:txBody>
                    <a:bodyPr/>
                    <a:lstStyle/>
                    <a:p>
                      <a:endParaRPr lang="en-US" sz="900" dirty="0"/>
                    </a:p>
                  </a:txBody>
                  <a:tcPr marL="43827" marR="43827" marT="21914" marB="21914"/>
                </a:tc>
                <a:tc>
                  <a:txBody>
                    <a:bodyPr/>
                    <a:lstStyle/>
                    <a:p>
                      <a:r>
                        <a:rPr lang="en-US" sz="900"/>
                        <a:t>Intellectual property</a:t>
                      </a:r>
                    </a:p>
                  </a:txBody>
                  <a:tcPr marL="43827" marR="43827" marT="21914" marB="21914"/>
                </a:tc>
                <a:tc>
                  <a:txBody>
                    <a:bodyPr/>
                    <a:lstStyle/>
                    <a:p>
                      <a:endParaRPr lang="en-US" sz="900" dirty="0"/>
                    </a:p>
                  </a:txBody>
                  <a:tcPr marL="43827" marR="43827" marT="21914" marB="21914"/>
                </a:tc>
                <a:extLst>
                  <a:ext uri="{0D108BD9-81ED-4DB2-BD59-A6C34878D82A}">
                    <a16:rowId xmlns:a16="http://schemas.microsoft.com/office/drawing/2014/main" val="1995842337"/>
                  </a:ext>
                </a:extLst>
              </a:tr>
              <a:tr h="324323">
                <a:tc>
                  <a:txBody>
                    <a:bodyPr/>
                    <a:lstStyle/>
                    <a:p>
                      <a:r>
                        <a:rPr lang="en-US" sz="900"/>
                        <a:t>Bureaucracy</a:t>
                      </a:r>
                    </a:p>
                  </a:txBody>
                  <a:tcPr marL="43827" marR="43827" marT="21914" marB="21914"/>
                </a:tc>
                <a:tc>
                  <a:txBody>
                    <a:bodyPr/>
                    <a:lstStyle/>
                    <a:p>
                      <a:endParaRPr lang="en-US" sz="900" dirty="0"/>
                    </a:p>
                  </a:txBody>
                  <a:tcPr marL="43827" marR="43827" marT="21914" marB="21914"/>
                </a:tc>
                <a:tc>
                  <a:txBody>
                    <a:bodyPr/>
                    <a:lstStyle/>
                    <a:p>
                      <a:endParaRPr lang="en-US" sz="900" dirty="0"/>
                    </a:p>
                  </a:txBody>
                  <a:tcPr marL="43827" marR="43827" marT="21914" marB="21914"/>
                </a:tc>
                <a:tc>
                  <a:txBody>
                    <a:bodyPr/>
                    <a:lstStyle/>
                    <a:p>
                      <a:endParaRPr lang="en-US" sz="900" dirty="0"/>
                    </a:p>
                  </a:txBody>
                  <a:tcPr marL="43827" marR="43827" marT="21914" marB="21914"/>
                </a:tc>
                <a:tc>
                  <a:txBody>
                    <a:bodyPr/>
                    <a:lstStyle/>
                    <a:p>
                      <a:endParaRPr lang="en-US" sz="900"/>
                    </a:p>
                  </a:txBody>
                  <a:tcPr marL="43827" marR="43827" marT="21914" marB="21914"/>
                </a:tc>
                <a:tc>
                  <a:txBody>
                    <a:bodyPr/>
                    <a:lstStyle/>
                    <a:p>
                      <a:endParaRPr lang="en-US" sz="900" dirty="0"/>
                    </a:p>
                  </a:txBody>
                  <a:tcPr marL="43827" marR="43827" marT="21914" marB="21914"/>
                </a:tc>
                <a:extLst>
                  <a:ext uri="{0D108BD9-81ED-4DB2-BD59-A6C34878D82A}">
                    <a16:rowId xmlns:a16="http://schemas.microsoft.com/office/drawing/2014/main" val="2460569064"/>
                  </a:ext>
                </a:extLst>
              </a:tr>
            </a:tbl>
          </a:graphicData>
        </a:graphic>
      </p:graphicFrame>
    </p:spTree>
    <p:extLst>
      <p:ext uri="{BB962C8B-B14F-4D97-AF65-F5344CB8AC3E}">
        <p14:creationId xmlns:p14="http://schemas.microsoft.com/office/powerpoint/2010/main" val="30594122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62E0F97-3B68-4A9A-81FD-184E8051D2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A9C0995-256A-4F90-97D6-FB8958A5D4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3DCDAE4-84EB-9E46-9DC8-6F3C0AFC917F}"/>
              </a:ext>
            </a:extLst>
          </p:cNvPr>
          <p:cNvSpPr>
            <a:spLocks noGrp="1"/>
          </p:cNvSpPr>
          <p:nvPr>
            <p:ph type="title"/>
          </p:nvPr>
        </p:nvSpPr>
        <p:spPr>
          <a:xfrm>
            <a:off x="838201" y="581336"/>
            <a:ext cx="4076910" cy="5695389"/>
          </a:xfrm>
        </p:spPr>
        <p:txBody>
          <a:bodyPr anchor="ctr">
            <a:normAutofit/>
          </a:bodyPr>
          <a:lstStyle/>
          <a:p>
            <a:r>
              <a:rPr lang="en-US" sz="5200"/>
              <a:t>Solutions</a:t>
            </a:r>
          </a:p>
        </p:txBody>
      </p:sp>
      <p:grpSp>
        <p:nvGrpSpPr>
          <p:cNvPr id="13" name="Group 12">
            <a:extLst>
              <a:ext uri="{FF2B5EF4-FFF2-40B4-BE49-F238E27FC236}">
                <a16:creationId xmlns:a16="http://schemas.microsoft.com/office/drawing/2014/main" id="{2C500373-6BCD-49C7-86D2-7DC695C43C8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171535" y="-6437"/>
            <a:ext cx="6400800" cy="6864437"/>
            <a:chOff x="5171535" y="-6437"/>
            <a:chExt cx="6400800" cy="6864437"/>
          </a:xfrm>
        </p:grpSpPr>
        <p:cxnSp>
          <p:nvCxnSpPr>
            <p:cNvPr id="14" name="Straight Connector 13">
              <a:extLst>
                <a:ext uri="{FF2B5EF4-FFF2-40B4-BE49-F238E27FC236}">
                  <a16:creationId xmlns:a16="http://schemas.microsoft.com/office/drawing/2014/main" id="{4C05CF5C-D74E-48AF-AAE5-61AEFB2C77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567246"/>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5A6A4E3-DB84-4A86-933F-10273F0AEE0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6262643"/>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D3928F34-C1F4-426C-A393-E2052F48D4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0"/>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990DE79-7D3C-40C4-926C-026AE2773C2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60990" y="-6437"/>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graphicFrame>
        <p:nvGraphicFramePr>
          <p:cNvPr id="5" name="Content Placeholder 2">
            <a:extLst>
              <a:ext uri="{FF2B5EF4-FFF2-40B4-BE49-F238E27FC236}">
                <a16:creationId xmlns:a16="http://schemas.microsoft.com/office/drawing/2014/main" id="{7F9C9F15-2149-4591-8A37-4D40CE6453B0}"/>
              </a:ext>
            </a:extLst>
          </p:cNvPr>
          <p:cNvGraphicFramePr>
            <a:graphicFrameLocks noGrp="1"/>
          </p:cNvGraphicFramePr>
          <p:nvPr>
            <p:ph idx="1"/>
            <p:extLst>
              <p:ext uri="{D42A27DB-BD31-4B8C-83A1-F6EECF244321}">
                <p14:modId xmlns:p14="http://schemas.microsoft.com/office/powerpoint/2010/main" val="1314315036"/>
              </p:ext>
            </p:extLst>
          </p:nvPr>
        </p:nvGraphicFramePr>
        <p:xfrm>
          <a:off x="5461176" y="788282"/>
          <a:ext cx="5826934" cy="52971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722027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24">
            <a:extLst>
              <a:ext uri="{FF2B5EF4-FFF2-40B4-BE49-F238E27FC236}">
                <a16:creationId xmlns:a16="http://schemas.microsoft.com/office/drawing/2014/main" id="{AE6FDE22-1F54-452D-A9BA-1BE9FDB534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
            <a:ext cx="12192001"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26">
            <a:extLst>
              <a:ext uri="{FF2B5EF4-FFF2-40B4-BE49-F238E27FC236}">
                <a16:creationId xmlns:a16="http://schemas.microsoft.com/office/drawing/2014/main" id="{F06127CE-6F15-49AE-9751-398F3AC671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38"/>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AC6D945-CB91-D144-9A71-A084D0031499}"/>
              </a:ext>
            </a:extLst>
          </p:cNvPr>
          <p:cNvSpPr>
            <a:spLocks noGrp="1"/>
          </p:cNvSpPr>
          <p:nvPr>
            <p:ph type="title"/>
          </p:nvPr>
        </p:nvSpPr>
        <p:spPr>
          <a:xfrm>
            <a:off x="838199" y="581265"/>
            <a:ext cx="5958821" cy="2447685"/>
          </a:xfrm>
        </p:spPr>
        <p:txBody>
          <a:bodyPr anchor="b">
            <a:normAutofit/>
          </a:bodyPr>
          <a:lstStyle/>
          <a:p>
            <a:r>
              <a:rPr lang="en-US" dirty="0"/>
              <a:t>Conclusion</a:t>
            </a:r>
          </a:p>
        </p:txBody>
      </p:sp>
      <p:sp>
        <p:nvSpPr>
          <p:cNvPr id="3" name="Content Placeholder 2">
            <a:extLst>
              <a:ext uri="{FF2B5EF4-FFF2-40B4-BE49-F238E27FC236}">
                <a16:creationId xmlns:a16="http://schemas.microsoft.com/office/drawing/2014/main" id="{2F2CB399-F367-D24D-93F3-16DE37E9C604}"/>
              </a:ext>
            </a:extLst>
          </p:cNvPr>
          <p:cNvSpPr>
            <a:spLocks noGrp="1"/>
          </p:cNvSpPr>
          <p:nvPr>
            <p:ph idx="1"/>
          </p:nvPr>
        </p:nvSpPr>
        <p:spPr>
          <a:xfrm>
            <a:off x="838199" y="3133725"/>
            <a:ext cx="5958821" cy="3043238"/>
          </a:xfrm>
        </p:spPr>
        <p:txBody>
          <a:bodyPr>
            <a:normAutofit/>
          </a:bodyPr>
          <a:lstStyle/>
          <a:p>
            <a:pPr marL="0" indent="0">
              <a:lnSpc>
                <a:spcPct val="100000"/>
              </a:lnSpc>
              <a:buNone/>
            </a:pPr>
            <a:r>
              <a:rPr lang="en-US" sz="1700"/>
              <a:t>The issue of employee dissatisfaction is complex, and it has extensive ramifications for the individuals and the business sector at large. Regardless of its significant and negative impact on wellbeing and on performance, the problem provides an opportunity for development and for implementation of solutions that can drive the commercial industry into new areas of innovation. In conclusion, it is vital to consider the needs of each employee in terms of ensuring effective management; yet a sense of individualism within the company must be </a:t>
            </a:r>
            <a:r>
              <a:rPr lang="en-US" sz="1700" err="1"/>
              <a:t>minimised</a:t>
            </a:r>
            <a:r>
              <a:rPr lang="en-US" sz="1700"/>
              <a:t> as to assure a sense of fairness. </a:t>
            </a:r>
          </a:p>
        </p:txBody>
      </p:sp>
      <p:pic>
        <p:nvPicPr>
          <p:cNvPr id="7" name="Picture 6" descr="Person holding out hand">
            <a:extLst>
              <a:ext uri="{FF2B5EF4-FFF2-40B4-BE49-F238E27FC236}">
                <a16:creationId xmlns:a16="http://schemas.microsoft.com/office/drawing/2014/main" id="{68BE47CF-A7E7-DD4F-9041-70056135F5E5}"/>
              </a:ext>
            </a:extLst>
          </p:cNvPr>
          <p:cNvPicPr>
            <a:picLocks noChangeAspect="1"/>
          </p:cNvPicPr>
          <p:nvPr/>
        </p:nvPicPr>
        <p:blipFill rotWithShape="1">
          <a:blip r:embed="rId2"/>
          <a:srcRect l="36134" r="24134"/>
          <a:stretch/>
        </p:blipFill>
        <p:spPr>
          <a:xfrm>
            <a:off x="7849998" y="589628"/>
            <a:ext cx="3300593" cy="5669639"/>
          </a:xfrm>
          <a:custGeom>
            <a:avLst/>
            <a:gdLst/>
            <a:ahLst/>
            <a:cxnLst/>
            <a:rect l="l" t="t" r="r" b="b"/>
            <a:pathLst>
              <a:path w="2668133" h="4583222">
                <a:moveTo>
                  <a:pt x="1334067" y="0"/>
                </a:moveTo>
                <a:cubicBezTo>
                  <a:pt x="2070852" y="0"/>
                  <a:pt x="2668133" y="597282"/>
                  <a:pt x="2668133" y="1334066"/>
                </a:cubicBezTo>
                <a:lnTo>
                  <a:pt x="2668133" y="1808649"/>
                </a:lnTo>
                <a:lnTo>
                  <a:pt x="2668133" y="3249156"/>
                </a:lnTo>
                <a:cubicBezTo>
                  <a:pt x="2668133" y="3985941"/>
                  <a:pt x="2070852" y="4583222"/>
                  <a:pt x="1334067" y="4583222"/>
                </a:cubicBezTo>
                <a:cubicBezTo>
                  <a:pt x="597282" y="4583222"/>
                  <a:pt x="0" y="3985941"/>
                  <a:pt x="0" y="3249156"/>
                </a:cubicBezTo>
                <a:lnTo>
                  <a:pt x="0" y="2774573"/>
                </a:lnTo>
                <a:lnTo>
                  <a:pt x="0" y="1334066"/>
                </a:lnTo>
                <a:cubicBezTo>
                  <a:pt x="0" y="597282"/>
                  <a:pt x="597282" y="0"/>
                  <a:pt x="1334067" y="0"/>
                </a:cubicBezTo>
                <a:close/>
              </a:path>
            </a:pathLst>
          </a:custGeom>
          <a:ln w="12700">
            <a:solidFill>
              <a:schemeClr val="accent4"/>
            </a:solidFill>
          </a:ln>
        </p:spPr>
      </p:pic>
      <p:grpSp>
        <p:nvGrpSpPr>
          <p:cNvPr id="47" name="Group 28">
            <a:extLst>
              <a:ext uri="{FF2B5EF4-FFF2-40B4-BE49-F238E27FC236}">
                <a16:creationId xmlns:a16="http://schemas.microsoft.com/office/drawing/2014/main" id="{32D203DB-0A86-46BE-8863-3ADAEAAFE2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3816" y="-6437"/>
            <a:ext cx="4133500" cy="6864437"/>
            <a:chOff x="7433816" y="-6437"/>
            <a:chExt cx="4133500" cy="6864437"/>
          </a:xfrm>
        </p:grpSpPr>
        <p:cxnSp>
          <p:nvCxnSpPr>
            <p:cNvPr id="30" name="Straight Connector 29">
              <a:extLst>
                <a:ext uri="{FF2B5EF4-FFF2-40B4-BE49-F238E27FC236}">
                  <a16:creationId xmlns:a16="http://schemas.microsoft.com/office/drawing/2014/main" id="{8B0AC44C-2ED8-4E20-B5A9-1C6C28FB8C4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4228" y="3389697"/>
              <a:ext cx="4133088"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AA1B6941-5982-4DC6-B619-246463FBDAB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4228" y="581337"/>
              <a:ext cx="4133088"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A79D375A-AD6D-4EF5-90DE-A18751F29B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4228" y="6276734"/>
              <a:ext cx="4133088"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B1C0059-D6B2-47F8-9BA7-DF6C5BA93A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3816" y="0"/>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54648D07-9FA7-4204-82F9-8FE9CFBFE8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60990" y="-6437"/>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31729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CC1B9-6EB1-4042-967B-96508285C794}"/>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20D2827C-44B5-704F-A6AE-5BC025DAECCF}"/>
              </a:ext>
            </a:extLst>
          </p:cNvPr>
          <p:cNvSpPr>
            <a:spLocks noGrp="1"/>
          </p:cNvSpPr>
          <p:nvPr>
            <p:ph idx="1"/>
          </p:nvPr>
        </p:nvSpPr>
        <p:spPr/>
        <p:txBody>
          <a:bodyPr>
            <a:normAutofit fontScale="62500" lnSpcReduction="20000"/>
          </a:bodyPr>
          <a:lstStyle/>
          <a:p>
            <a:r>
              <a:rPr lang="en-GB" dirty="0" err="1"/>
              <a:t>Allas</a:t>
            </a:r>
            <a:r>
              <a:rPr lang="en-GB" dirty="0"/>
              <a:t>, T., Chambers, L. and </a:t>
            </a:r>
            <a:r>
              <a:rPr lang="en-GB" dirty="0" err="1"/>
              <a:t>Welchman</a:t>
            </a:r>
            <a:r>
              <a:rPr lang="en-GB" dirty="0"/>
              <a:t>, T., 2019. Confronting overconfidence in talent strategy, management, and development. McKinsey Quarterly, pp.1-7.</a:t>
            </a:r>
          </a:p>
          <a:p>
            <a:r>
              <a:rPr lang="en-GB" dirty="0"/>
              <a:t>Armstrong, M., 2010. Armstrong's handbook of reward management </a:t>
            </a:r>
            <a:r>
              <a:rPr lang="en-GB" i="1" dirty="0"/>
              <a:t>practice: Improving performance through reward</a:t>
            </a:r>
            <a:r>
              <a:rPr lang="en-GB" dirty="0"/>
              <a:t>. Kogan Page Publishers.</a:t>
            </a:r>
          </a:p>
          <a:p>
            <a:r>
              <a:rPr lang="en-GB" dirty="0" err="1"/>
              <a:t>Cropanzano</a:t>
            </a:r>
            <a:r>
              <a:rPr lang="en-GB" dirty="0"/>
              <a:t>, R., Howes, J.C., </a:t>
            </a:r>
            <a:r>
              <a:rPr lang="en-GB" dirty="0" err="1"/>
              <a:t>Grandey</a:t>
            </a:r>
            <a:r>
              <a:rPr lang="en-GB" dirty="0"/>
              <a:t>, A.A. and Toth, P., 1997. The relationship of organizational politics and support to work </a:t>
            </a:r>
            <a:r>
              <a:rPr lang="en-GB" dirty="0" err="1"/>
              <a:t>behaviors</a:t>
            </a:r>
            <a:r>
              <a:rPr lang="en-GB" dirty="0"/>
              <a:t>, attitudes, and stress. </a:t>
            </a:r>
            <a:r>
              <a:rPr lang="en-GB" i="1" dirty="0"/>
              <a:t>Journal of Organizational </a:t>
            </a:r>
            <a:r>
              <a:rPr lang="en-GB" i="1" dirty="0" err="1"/>
              <a:t>Behavior</a:t>
            </a:r>
            <a:r>
              <a:rPr lang="en-GB" i="1" dirty="0"/>
              <a:t>: The International Journal of Industrial, Occupational and Organizational Psychology and </a:t>
            </a:r>
            <a:r>
              <a:rPr lang="en-GB" i="1" dirty="0" err="1"/>
              <a:t>Behavior</a:t>
            </a:r>
            <a:r>
              <a:rPr lang="en-GB" dirty="0"/>
              <a:t>, </a:t>
            </a:r>
            <a:r>
              <a:rPr lang="en-GB" i="1" dirty="0"/>
              <a:t>18</a:t>
            </a:r>
            <a:r>
              <a:rPr lang="en-GB" dirty="0"/>
              <a:t>(2), pp.159-180.</a:t>
            </a:r>
          </a:p>
          <a:p>
            <a:r>
              <a:rPr lang="en-GB" dirty="0" err="1"/>
              <a:t>Henne</a:t>
            </a:r>
            <a:r>
              <a:rPr lang="en-GB" dirty="0"/>
              <a:t>, D. and Locke, E.A., 1985. Job dissatisfaction: What are the consequences?. </a:t>
            </a:r>
            <a:r>
              <a:rPr lang="en-GB" i="1" dirty="0"/>
              <a:t>International Journal of Psychology</a:t>
            </a:r>
            <a:r>
              <a:rPr lang="en-GB" dirty="0"/>
              <a:t>, </a:t>
            </a:r>
            <a:r>
              <a:rPr lang="en-GB" i="1" dirty="0"/>
              <a:t>20</a:t>
            </a:r>
            <a:r>
              <a:rPr lang="en-GB" dirty="0"/>
              <a:t>(2), pp.221-240.</a:t>
            </a:r>
          </a:p>
          <a:p>
            <a:r>
              <a:rPr lang="en-GB" dirty="0"/>
              <a:t>Johnston, R., 1995. The determinants of service quality: satisfiers and dissatisfiers. </a:t>
            </a:r>
            <a:r>
              <a:rPr lang="en-GB" i="1" dirty="0"/>
              <a:t>International journal of service industry management</a:t>
            </a:r>
            <a:r>
              <a:rPr lang="en-GB" dirty="0"/>
              <a:t>.</a:t>
            </a:r>
            <a:endParaRPr lang="en-US" dirty="0"/>
          </a:p>
          <a:p>
            <a:r>
              <a:rPr lang="en-GB" dirty="0"/>
              <a:t>Lemon, L.L. and Macklin, C., 2021. Enriching employee engagement using complexity theory. </a:t>
            </a:r>
            <a:r>
              <a:rPr lang="en-GB" i="1" dirty="0"/>
              <a:t>Public Relations Inquiry</a:t>
            </a:r>
            <a:r>
              <a:rPr lang="en-GB" dirty="0"/>
              <a:t>, </a:t>
            </a:r>
            <a:r>
              <a:rPr lang="en-GB" i="1" dirty="0"/>
              <a:t>10</a:t>
            </a:r>
            <a:r>
              <a:rPr lang="en-GB" dirty="0"/>
              <a:t>(2), pp.221-236.</a:t>
            </a:r>
          </a:p>
          <a:p>
            <a:r>
              <a:rPr lang="en-GB" dirty="0" err="1"/>
              <a:t>Ratri</a:t>
            </a:r>
            <a:r>
              <a:rPr lang="en-GB" dirty="0"/>
              <a:t>, K.G.R. and </a:t>
            </a:r>
            <a:r>
              <a:rPr lang="en-GB" dirty="0" err="1"/>
              <a:t>Wahjudono</a:t>
            </a:r>
            <a:r>
              <a:rPr lang="en-GB" dirty="0"/>
              <a:t>, D.B.K., 2021. THE ROLE OF EMPLOYEE DEMOGRAPHICS, WORK STRESS, AND REWARDS ON JOB SATISFACTION AND EMPLOYEE PERFORMANCE. </a:t>
            </a:r>
            <a:r>
              <a:rPr lang="en-GB" i="1" dirty="0" err="1"/>
              <a:t>Jurnal</a:t>
            </a:r>
            <a:r>
              <a:rPr lang="en-GB" i="1" dirty="0"/>
              <a:t> </a:t>
            </a:r>
            <a:r>
              <a:rPr lang="en-GB" i="1" dirty="0" err="1"/>
              <a:t>Aplikasi</a:t>
            </a:r>
            <a:r>
              <a:rPr lang="en-GB" i="1" dirty="0"/>
              <a:t> </a:t>
            </a:r>
            <a:r>
              <a:rPr lang="en-GB" i="1" dirty="0" err="1"/>
              <a:t>Manajemen</a:t>
            </a:r>
            <a:r>
              <a:rPr lang="en-GB" dirty="0"/>
              <a:t>, </a:t>
            </a:r>
            <a:r>
              <a:rPr lang="en-GB" i="1" dirty="0"/>
              <a:t>19</a:t>
            </a:r>
            <a:r>
              <a:rPr lang="en-GB" dirty="0"/>
              <a:t>(3).</a:t>
            </a:r>
          </a:p>
          <a:p>
            <a:r>
              <a:rPr lang="en-GB" dirty="0"/>
              <a:t>Sahoo, C.K. and </a:t>
            </a:r>
            <a:r>
              <a:rPr lang="en-GB" dirty="0" err="1"/>
              <a:t>Sahu</a:t>
            </a:r>
            <a:r>
              <a:rPr lang="en-GB" dirty="0"/>
              <a:t>, G., 2009. Effective employee engagement: The mantra of achieving organizational excellence. </a:t>
            </a:r>
            <a:r>
              <a:rPr lang="en-GB" i="1" dirty="0"/>
              <a:t>Management and labour studies</a:t>
            </a:r>
            <a:r>
              <a:rPr lang="en-GB" dirty="0"/>
              <a:t>, </a:t>
            </a:r>
            <a:r>
              <a:rPr lang="en-GB" i="1" dirty="0"/>
              <a:t>34</a:t>
            </a:r>
            <a:r>
              <a:rPr lang="en-GB" dirty="0"/>
              <a:t>(1), pp.73-84.</a:t>
            </a:r>
          </a:p>
          <a:p>
            <a:r>
              <a:rPr lang="en-GB" dirty="0" err="1"/>
              <a:t>Staubus</a:t>
            </a:r>
            <a:r>
              <a:rPr lang="en-GB" dirty="0"/>
              <a:t>, M., </a:t>
            </a:r>
            <a:r>
              <a:rPr lang="en-GB" dirty="0" err="1"/>
              <a:t>Beyster</a:t>
            </a:r>
            <a:r>
              <a:rPr lang="en-GB" dirty="0"/>
              <a:t>, M.A. and Blasi, J., 2011, November. Open Systems: Applying Diverse Employee Ownership Theories to Address Today’s Complex Challenges. In </a:t>
            </a:r>
            <a:r>
              <a:rPr lang="en-GB" i="1" dirty="0"/>
              <a:t>Proceedings of </a:t>
            </a:r>
            <a:r>
              <a:rPr lang="en-GB" i="1" dirty="0" err="1"/>
              <a:t>Beyster</a:t>
            </a:r>
            <a:r>
              <a:rPr lang="en-GB" i="1" dirty="0"/>
              <a:t> Fellowship Symposium on Employee Ownership</a:t>
            </a:r>
            <a:r>
              <a:rPr lang="en-GB" dirty="0"/>
              <a:t>.</a:t>
            </a:r>
          </a:p>
          <a:p>
            <a:r>
              <a:rPr lang="en-GB" dirty="0" err="1"/>
              <a:t>Trahant</a:t>
            </a:r>
            <a:r>
              <a:rPr lang="en-GB" dirty="0"/>
              <a:t>, B., 2009. Driving better performance through continuous employee engagement. </a:t>
            </a:r>
            <a:r>
              <a:rPr lang="en-GB" i="1" dirty="0"/>
              <a:t>Public Manager</a:t>
            </a:r>
            <a:r>
              <a:rPr lang="en-GB" dirty="0"/>
              <a:t>, </a:t>
            </a:r>
            <a:r>
              <a:rPr lang="en-GB" i="1" dirty="0"/>
              <a:t>38</a:t>
            </a:r>
            <a:r>
              <a:rPr lang="en-GB" dirty="0"/>
              <a:t>(1), p.54.</a:t>
            </a:r>
            <a:endParaRPr lang="en-US" dirty="0"/>
          </a:p>
        </p:txBody>
      </p:sp>
    </p:spTree>
    <p:extLst>
      <p:ext uri="{BB962C8B-B14F-4D97-AF65-F5344CB8AC3E}">
        <p14:creationId xmlns:p14="http://schemas.microsoft.com/office/powerpoint/2010/main" val="4214051591"/>
      </p:ext>
    </p:extLst>
  </p:cSld>
  <p:clrMapOvr>
    <a:masterClrMapping/>
  </p:clrMapOvr>
</p:sld>
</file>

<file path=ppt/theme/theme1.xml><?xml version="1.0" encoding="utf-8"?>
<a:theme xmlns:a="http://schemas.openxmlformats.org/drawingml/2006/main" name="ArchVTI">
  <a:themeElements>
    <a:clrScheme name="AnalogousFromRegularSeedRightStep">
      <a:dk1>
        <a:srgbClr val="000000"/>
      </a:dk1>
      <a:lt1>
        <a:srgbClr val="FFFFFF"/>
      </a:lt1>
      <a:dk2>
        <a:srgbClr val="3A3621"/>
      </a:dk2>
      <a:lt2>
        <a:srgbClr val="E2E5E8"/>
      </a:lt2>
      <a:accent1>
        <a:srgbClr val="E77B29"/>
      </a:accent1>
      <a:accent2>
        <a:srgbClr val="B9A014"/>
      </a:accent2>
      <a:accent3>
        <a:srgbClr val="87AD1F"/>
      </a:accent3>
      <a:accent4>
        <a:srgbClr val="49BA14"/>
      </a:accent4>
      <a:accent5>
        <a:srgbClr val="21BC31"/>
      </a:accent5>
      <a:accent6>
        <a:srgbClr val="14BA6A"/>
      </a:accent6>
      <a:hlink>
        <a:srgbClr val="3F88BF"/>
      </a:hlink>
      <a:folHlink>
        <a:srgbClr val="7F7F7F"/>
      </a:folHlink>
    </a:clrScheme>
    <a:fontScheme name="Custom 16">
      <a:majorFont>
        <a:latin typeface="Footlight MT Ligh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VTI" id="{23FE938F-4DF0-4C94-8546-C2AC6D26660D}" vid="{62E62DA1-385F-4EE3-8841-58A87FAE206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587267BE17D5146800CABFC3FFB5AF9" ma:contentTypeVersion="7" ma:contentTypeDescription="Create a new document." ma:contentTypeScope="" ma:versionID="1f62858b69daeb2e8cacd0c4a4ec61cb">
  <xsd:schema xmlns:xsd="http://www.w3.org/2001/XMLSchema" xmlns:xs="http://www.w3.org/2001/XMLSchema" xmlns:p="http://schemas.microsoft.com/office/2006/metadata/properties" xmlns:ns3="0340dd18-0450-4afb-b5d1-97b484958e7b" xmlns:ns4="5861d064-84cb-4d90-8285-3b98c6fe9678" targetNamespace="http://schemas.microsoft.com/office/2006/metadata/properties" ma:root="true" ma:fieldsID="37750dadc7d6147283f4be76d4ff2531" ns3:_="" ns4:_="">
    <xsd:import namespace="0340dd18-0450-4afb-b5d1-97b484958e7b"/>
    <xsd:import namespace="5861d064-84cb-4d90-8285-3b98c6fe967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340dd18-0450-4afb-b5d1-97b484958e7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861d064-84cb-4d90-8285-3b98c6fe9678"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9F00F96-5B40-4948-99D0-0BADB26A385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340dd18-0450-4afb-b5d1-97b484958e7b"/>
    <ds:schemaRef ds:uri="5861d064-84cb-4d90-8285-3b98c6fe967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EFE7EA7-897C-4949-97D2-EC52CE730A76}">
  <ds:schemaRefs>
    <ds:schemaRef ds:uri="http://schemas.microsoft.com/sharepoint/v3/contenttype/forms"/>
  </ds:schemaRefs>
</ds:datastoreItem>
</file>

<file path=customXml/itemProps3.xml><?xml version="1.0" encoding="utf-8"?>
<ds:datastoreItem xmlns:ds="http://schemas.openxmlformats.org/officeDocument/2006/customXml" ds:itemID="{EF06B66D-0F55-4C5B-941E-54B52733C1A2}">
  <ds:schemaRefs>
    <ds:schemaRef ds:uri="http://schemas.microsoft.com/office/2006/documentManagement/types"/>
    <ds:schemaRef ds:uri="http://schemas.microsoft.com/office/infopath/2007/PartnerControls"/>
    <ds:schemaRef ds:uri="5861d064-84cb-4d90-8285-3b98c6fe9678"/>
    <ds:schemaRef ds:uri="http://purl.org/dc/terms/"/>
    <ds:schemaRef ds:uri="http://purl.org/dc/elements/1.1/"/>
    <ds:schemaRef ds:uri="http://purl.org/dc/dcmitype/"/>
    <ds:schemaRef ds:uri="0340dd18-0450-4afb-b5d1-97b484958e7b"/>
    <ds:schemaRef ds:uri="http://schemas.microsoft.com/office/2006/metadata/propertie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199</TotalTime>
  <Words>2535</Words>
  <Application>Microsoft Office PowerPoint</Application>
  <PresentationFormat>Widescreen</PresentationFormat>
  <Paragraphs>116</Paragraphs>
  <Slides>9</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Avenir Next LT Pro</vt:lpstr>
      <vt:lpstr>Calibri</vt:lpstr>
      <vt:lpstr>Footlight MT Light</vt:lpstr>
      <vt:lpstr>ArchVTI</vt:lpstr>
      <vt:lpstr>PowerPoint Presentation</vt:lpstr>
      <vt:lpstr>Problem Solving and Decision Making </vt:lpstr>
      <vt:lpstr>Introduction</vt:lpstr>
      <vt:lpstr>Nature and Impact of the Problem</vt:lpstr>
      <vt:lpstr>Cause and Effect Analysis</vt:lpstr>
      <vt:lpstr>PESTLE Analysis</vt:lpstr>
      <vt:lpstr>Solutions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Solving and Decision Making </dc:title>
  <dc:creator>Andreea Stuparu</dc:creator>
  <cp:lastModifiedBy>Cristina Enache (2026057)</cp:lastModifiedBy>
  <cp:revision>3</cp:revision>
  <dcterms:created xsi:type="dcterms:W3CDTF">2021-11-02T15:14:59Z</dcterms:created>
  <dcterms:modified xsi:type="dcterms:W3CDTF">2021-11-07T16:36:35Z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0x0101001587267BE17D5146800CABFC3FFB5AF9</vt:lpwstr>
  </property>
</Properties>
</file>