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32CE03-BF40-4BDB-8720-F55FE341E0EE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6F7936-FB40-49C6-AF1D-A30955969C8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There is an increasing demand for alcohol-free, healthy options; therefore, the market potential for Velvet Elixir is extremely strong. Velvet Elixir meets this demand by offering premium-quality beverage products to its customers.</a:t>
          </a:r>
        </a:p>
      </dgm:t>
    </dgm:pt>
    <dgm:pt modelId="{9308117E-2602-43E7-9B35-C574607BD2D7}" type="parTrans" cxnId="{7E57BD03-8BA4-4150-93B1-FDCC57FA2304}">
      <dgm:prSet/>
      <dgm:spPr/>
      <dgm:t>
        <a:bodyPr/>
        <a:lstStyle/>
        <a:p>
          <a:endParaRPr lang="en-US"/>
        </a:p>
      </dgm:t>
    </dgm:pt>
    <dgm:pt modelId="{7861CF3F-667A-4CF0-9EAC-B19F1C34428A}" type="sibTrans" cxnId="{7E57BD03-8BA4-4150-93B1-FDCC57FA2304}">
      <dgm:prSet/>
      <dgm:spPr/>
      <dgm:t>
        <a:bodyPr/>
        <a:lstStyle/>
        <a:p>
          <a:endParaRPr lang="en-US"/>
        </a:p>
      </dgm:t>
    </dgm:pt>
    <dgm:pt modelId="{8599571C-9F4A-487C-97DF-529E0807076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Velvet Elixir offers a wine bar experience. Still, its foundation includes providing the customer with wellness and sustainability in a safe and healthy environment that separates Velvet Elixir from others in this industry and attracts a diverse customer base of modern-day consumers.</a:t>
          </a:r>
        </a:p>
      </dgm:t>
    </dgm:pt>
    <dgm:pt modelId="{F4BC2684-1426-437B-B4CE-B10BBAAA9B24}" type="parTrans" cxnId="{B3F7E7A3-762A-44CE-9474-24E4D236ADD5}">
      <dgm:prSet/>
      <dgm:spPr/>
      <dgm:t>
        <a:bodyPr/>
        <a:lstStyle/>
        <a:p>
          <a:endParaRPr lang="en-US"/>
        </a:p>
      </dgm:t>
    </dgm:pt>
    <dgm:pt modelId="{82F1E612-34FD-4591-9EE3-A6CFBC98A4EB}" type="sibTrans" cxnId="{B3F7E7A3-762A-44CE-9474-24E4D236ADD5}">
      <dgm:prSet/>
      <dgm:spPr/>
      <dgm:t>
        <a:bodyPr/>
        <a:lstStyle/>
        <a:p>
          <a:endParaRPr lang="en-US"/>
        </a:p>
      </dgm:t>
    </dgm:pt>
    <dgm:pt modelId="{C8F3B4A9-07FC-410D-9BA7-4093AD3DFD2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Velvet Elixir, with a high likely future growth potential due to potential for expansion and new product offerings, will be a highly scalable and highly profitable business for years to come.</a:t>
          </a:r>
        </a:p>
      </dgm:t>
    </dgm:pt>
    <dgm:pt modelId="{BA601E50-F8A7-4585-8218-52B8731E0A21}" type="parTrans" cxnId="{733F3FF9-C36A-4658-ACEA-04096D11815A}">
      <dgm:prSet/>
      <dgm:spPr/>
      <dgm:t>
        <a:bodyPr/>
        <a:lstStyle/>
        <a:p>
          <a:endParaRPr lang="en-US"/>
        </a:p>
      </dgm:t>
    </dgm:pt>
    <dgm:pt modelId="{93821925-D28C-4608-A22B-A31E404EEC18}" type="sibTrans" cxnId="{733F3FF9-C36A-4658-ACEA-04096D11815A}">
      <dgm:prSet/>
      <dgm:spPr/>
      <dgm:t>
        <a:bodyPr/>
        <a:lstStyle/>
        <a:p>
          <a:endParaRPr lang="en-US"/>
        </a:p>
      </dgm:t>
    </dgm:pt>
    <dgm:pt modelId="{42FE8B0C-D057-479E-83A6-5F75D1C35925}" type="pres">
      <dgm:prSet presAssocID="{AE32CE03-BF40-4BDB-8720-F55FE341E0EE}" presName="linear" presStyleCnt="0">
        <dgm:presLayoutVars>
          <dgm:animLvl val="lvl"/>
          <dgm:resizeHandles val="exact"/>
        </dgm:presLayoutVars>
      </dgm:prSet>
      <dgm:spPr/>
    </dgm:pt>
    <dgm:pt modelId="{1792D149-1044-4BB1-B3EA-2631955032E5}" type="pres">
      <dgm:prSet presAssocID="{966F7936-FB40-49C6-AF1D-A30955969C8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5527E7-C111-4F6D-9577-383A678AB296}" type="pres">
      <dgm:prSet presAssocID="{7861CF3F-667A-4CF0-9EAC-B19F1C34428A}" presName="spacer" presStyleCnt="0"/>
      <dgm:spPr/>
    </dgm:pt>
    <dgm:pt modelId="{735DE32E-7665-4BCC-A782-2658F284A4FB}" type="pres">
      <dgm:prSet presAssocID="{8599571C-9F4A-487C-97DF-529E0807076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B541CB-BD02-4589-A687-ACFCD20656A1}" type="pres">
      <dgm:prSet presAssocID="{82F1E612-34FD-4591-9EE3-A6CFBC98A4EB}" presName="spacer" presStyleCnt="0"/>
      <dgm:spPr/>
    </dgm:pt>
    <dgm:pt modelId="{205F8DF9-CD42-4A94-A30D-66F30AEB3D6E}" type="pres">
      <dgm:prSet presAssocID="{C8F3B4A9-07FC-410D-9BA7-4093AD3DFD2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609A803-844E-4CB8-8EC3-7DB6D1BE0589}" type="presOf" srcId="{966F7936-FB40-49C6-AF1D-A30955969C8A}" destId="{1792D149-1044-4BB1-B3EA-2631955032E5}" srcOrd="0" destOrd="0" presId="urn:microsoft.com/office/officeart/2005/8/layout/vList2"/>
    <dgm:cxn modelId="{7E57BD03-8BA4-4150-93B1-FDCC57FA2304}" srcId="{AE32CE03-BF40-4BDB-8720-F55FE341E0EE}" destId="{966F7936-FB40-49C6-AF1D-A30955969C8A}" srcOrd="0" destOrd="0" parTransId="{9308117E-2602-43E7-9B35-C574607BD2D7}" sibTransId="{7861CF3F-667A-4CF0-9EAC-B19F1C34428A}"/>
    <dgm:cxn modelId="{97603378-267C-433E-957B-80483960259C}" type="presOf" srcId="{AE32CE03-BF40-4BDB-8720-F55FE341E0EE}" destId="{42FE8B0C-D057-479E-83A6-5F75D1C35925}" srcOrd="0" destOrd="0" presId="urn:microsoft.com/office/officeart/2005/8/layout/vList2"/>
    <dgm:cxn modelId="{B3F7E7A3-762A-44CE-9474-24E4D236ADD5}" srcId="{AE32CE03-BF40-4BDB-8720-F55FE341E0EE}" destId="{8599571C-9F4A-487C-97DF-529E0807076F}" srcOrd="1" destOrd="0" parTransId="{F4BC2684-1426-437B-B4CE-B10BBAAA9B24}" sibTransId="{82F1E612-34FD-4591-9EE3-A6CFBC98A4EB}"/>
    <dgm:cxn modelId="{A58274D4-0749-4596-BFDC-9420A1C85C21}" type="presOf" srcId="{C8F3B4A9-07FC-410D-9BA7-4093AD3DFD25}" destId="{205F8DF9-CD42-4A94-A30D-66F30AEB3D6E}" srcOrd="0" destOrd="0" presId="urn:microsoft.com/office/officeart/2005/8/layout/vList2"/>
    <dgm:cxn modelId="{6C80F1D6-3690-4955-ABEF-9DBC4C400C7D}" type="presOf" srcId="{8599571C-9F4A-487C-97DF-529E0807076F}" destId="{735DE32E-7665-4BCC-A782-2658F284A4FB}" srcOrd="0" destOrd="0" presId="urn:microsoft.com/office/officeart/2005/8/layout/vList2"/>
    <dgm:cxn modelId="{733F3FF9-C36A-4658-ACEA-04096D11815A}" srcId="{AE32CE03-BF40-4BDB-8720-F55FE341E0EE}" destId="{C8F3B4A9-07FC-410D-9BA7-4093AD3DFD25}" srcOrd="2" destOrd="0" parTransId="{BA601E50-F8A7-4585-8218-52B8731E0A21}" sibTransId="{93821925-D28C-4608-A22B-A31E404EEC18}"/>
    <dgm:cxn modelId="{F9E8ADF6-2900-4601-A7BC-CF406557B478}" type="presParOf" srcId="{42FE8B0C-D057-479E-83A6-5F75D1C35925}" destId="{1792D149-1044-4BB1-B3EA-2631955032E5}" srcOrd="0" destOrd="0" presId="urn:microsoft.com/office/officeart/2005/8/layout/vList2"/>
    <dgm:cxn modelId="{7FDC8543-D11F-477A-9C8F-4D3B755DF07C}" type="presParOf" srcId="{42FE8B0C-D057-479E-83A6-5F75D1C35925}" destId="{425527E7-C111-4F6D-9577-383A678AB296}" srcOrd="1" destOrd="0" presId="urn:microsoft.com/office/officeart/2005/8/layout/vList2"/>
    <dgm:cxn modelId="{3FD8EF0D-3C30-40EC-8CD9-12F7DF6F9EDC}" type="presParOf" srcId="{42FE8B0C-D057-479E-83A6-5F75D1C35925}" destId="{735DE32E-7665-4BCC-A782-2658F284A4FB}" srcOrd="2" destOrd="0" presId="urn:microsoft.com/office/officeart/2005/8/layout/vList2"/>
    <dgm:cxn modelId="{BB153BF5-402F-4E25-9078-55A863F08BD4}" type="presParOf" srcId="{42FE8B0C-D057-479E-83A6-5F75D1C35925}" destId="{9DB541CB-BD02-4589-A687-ACFCD20656A1}" srcOrd="3" destOrd="0" presId="urn:microsoft.com/office/officeart/2005/8/layout/vList2"/>
    <dgm:cxn modelId="{F9DF4089-347C-4686-8FC4-7F0F3E4FC8DA}" type="presParOf" srcId="{42FE8B0C-D057-479E-83A6-5F75D1C35925}" destId="{205F8DF9-CD42-4A94-A30D-66F30AEB3D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2D149-1044-4BB1-B3EA-2631955032E5}">
      <dsp:nvSpPr>
        <dsp:cNvPr id="0" name=""/>
        <dsp:cNvSpPr/>
      </dsp:nvSpPr>
      <dsp:spPr>
        <a:xfrm>
          <a:off x="0" y="100788"/>
          <a:ext cx="4812956" cy="1361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There is an increasing demand for alcohol-free, healthy options; therefore, the market potential for Velvet Elixir is extremely strong. Velvet Elixir meets this demand by offering premium-quality beverage products to its customers.</a:t>
          </a:r>
        </a:p>
      </dsp:txBody>
      <dsp:txXfrm>
        <a:off x="66467" y="167255"/>
        <a:ext cx="4680022" cy="1228653"/>
      </dsp:txXfrm>
    </dsp:sp>
    <dsp:sp modelId="{735DE32E-7665-4BCC-A782-2658F284A4FB}">
      <dsp:nvSpPr>
        <dsp:cNvPr id="0" name=""/>
        <dsp:cNvSpPr/>
      </dsp:nvSpPr>
      <dsp:spPr>
        <a:xfrm>
          <a:off x="0" y="1502695"/>
          <a:ext cx="4812956" cy="1361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Velvet Elixir offers a wine bar experience. Still, its foundation includes providing the customer with wellness and sustainability in a safe and healthy environment that separates Velvet Elixir from others in this industry and attracts a diverse customer base of modern-day consumers.</a:t>
          </a:r>
        </a:p>
      </dsp:txBody>
      <dsp:txXfrm>
        <a:off x="66467" y="1569162"/>
        <a:ext cx="4680022" cy="1228653"/>
      </dsp:txXfrm>
    </dsp:sp>
    <dsp:sp modelId="{205F8DF9-CD42-4A94-A30D-66F30AEB3D6E}">
      <dsp:nvSpPr>
        <dsp:cNvPr id="0" name=""/>
        <dsp:cNvSpPr/>
      </dsp:nvSpPr>
      <dsp:spPr>
        <a:xfrm>
          <a:off x="0" y="2904603"/>
          <a:ext cx="4812956" cy="1361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Velvet Elixir, with a high likely future growth potential due to potential for expansion and new product offerings, will be a highly scalable and highly profitable business for years to come.</a:t>
          </a:r>
        </a:p>
      </dsp:txBody>
      <dsp:txXfrm>
        <a:off x="66467" y="2971070"/>
        <a:ext cx="4680022" cy="1228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5D002-91D1-0348-CAA9-6EDC63CCC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5E5573-BB29-5D4A-F95D-CB90DD8295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014C2-7CFF-A15A-DC99-F8F90FD2C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C214D-4F3E-0D16-3323-0D7BF84F9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7F6E3-9AC8-ACC1-B6C4-91A26BA5E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341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5A8-72DE-F145-CF33-4382CB835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0190A-0E03-8EB2-6360-BF6AAEA17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4CD28-E7B2-BFC3-CBE5-A79F42D92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AA319-EC83-F8E0-2564-C80FE9DA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85200-8744-8F7B-B49C-40F0907C8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442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B0F8F-75C9-CE3D-9257-E59CB53AD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4BAE9-03FA-F750-D0E1-BEB4F2CD6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CAB1C-F134-1FEB-6AA5-8BFD0499E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05EBC-E859-9C2C-4DBF-1B7EDA03E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55FB7-F4AA-4379-137C-DF77CD342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32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E509-2880-D76D-E5B8-DCDE35CC8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EAE75-00B2-02FC-6784-85CCB90FB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87638-D3AF-15EA-D96C-3DAA0BE6B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795647-4CED-DCBF-BD8F-FFAF3C27F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85499-FA91-D91D-0521-0BF7BBD2A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C5C5C1-B56A-C4FD-1F48-F44F073C0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201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2DF4-D713-892D-19E7-70C09F130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AC9FD-AF0A-EF93-07EC-E4FD63DAD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B1F1A-2E85-4E53-5E1A-44F66684EF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BC32EE-9706-6EDE-AEBB-65C9F65189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6E568B-A8DB-F0F1-DD36-493199A10C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16C4FB-3EED-FA73-0BE9-5AE8E8C60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317E47-BDF5-8710-921D-9EC7899DD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3C4234-8CC4-A9E9-BB37-B1CC7428A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7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98136-A84D-57E0-06A4-1F7901F58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DAD6B5-6501-E01A-81CC-71EBD4FD7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9FFFCB-CC57-74FD-70E4-53E4484AC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51B87A-8A74-01D6-E2C0-A2BF416AC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873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77E53A-0D2E-546B-2316-CF349573E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D715BE-95C2-97E6-F951-1F19C9467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E4AE26-87DD-E85F-8A30-B770B66ED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05A32-3F3F-C794-9C8B-A69141E2F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14CE7-AF72-7E57-288A-24A371C37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C34E4F-7124-15D3-A553-C75C13D23C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F6E43-1A23-349D-130F-8179DEEF0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BCBCC-D8F2-11FF-E011-C0E9A8272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52552-ACD7-E191-2365-47DCDF979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68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DBA5E-F68E-277E-BA83-0C9D0287B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FE56B4-6C5D-32E8-0784-EC773DD791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2F0CB-16A2-B280-0759-A0C9430C41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7C613-FDFD-4912-145C-83253450B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99EFBF-1CB8-ADB2-F413-D5B1C8447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4980E0-0B25-9024-6BAC-D5A7B68AD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2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773B4-BDBB-85F0-AC51-0ED3D685F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4415F9-B9A9-BBAD-D079-FC9226C5A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DC559-B501-4E87-7651-79EA377AF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A2246-46C9-AA51-C908-151F115CE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036E0-0C22-871E-CDDE-8649CB06E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12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0DC0D9-3CB5-7321-B222-3E46769F93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DF35C5-0B65-2CEF-2897-71EB02E74D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C794B-4A95-0F57-A716-B96B3AB16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0ECD7-B3A3-5967-DCDD-1E0A8A2A0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BED88-7043-F332-0173-3E9C81A56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67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F1FCEC-2393-B6A3-89AC-8D1F6FCBB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7B9BE-CD9B-F3B3-3DBE-0B6DA8B0F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A17E8-E573-B15B-092F-B47071F921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A27C04-A7DD-46EA-A9BB-799ACA451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950F0-D9BC-C553-6940-C4F58F9C8A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68902-61D6-BC15-BD0A-FE09CD9451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8798A4-8403-42A7-95C5-4FDD98B17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526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12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10.jpeg"/><Relationship Id="rId10" Type="http://schemas.openxmlformats.org/officeDocument/2006/relationships/diagramLayout" Target="../diagrams/layout1.xml"/><Relationship Id="rId4" Type="http://schemas.openxmlformats.org/officeDocument/2006/relationships/image" Target="../media/image9.png"/><Relationship Id="rId9" Type="http://schemas.openxmlformats.org/officeDocument/2006/relationships/diagramData" Target="../diagrams/data1.xml"/><Relationship Id="rId1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5" y="318582"/>
            <a:ext cx="4556762" cy="2028511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9857D-B669-DE2F-8248-3D603F4DF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6" y="637523"/>
            <a:ext cx="3941121" cy="138673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Velvet Elixir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A5F4059-FF10-D7EF-D8F8-68589424BF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3840" r="1" b="1"/>
          <a:stretch>
            <a:fillRect/>
          </a:stretch>
        </p:blipFill>
        <p:spPr>
          <a:xfrm>
            <a:off x="4968250" y="324472"/>
            <a:ext cx="4556762" cy="20123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E06B99-74FA-E8A9-7F16-1291F6DB64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069" r="14314" b="-3"/>
          <a:stretch>
            <a:fillRect/>
          </a:stretch>
        </p:blipFill>
        <p:spPr>
          <a:xfrm>
            <a:off x="9617743" y="333326"/>
            <a:ext cx="2251026" cy="20137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FA00E9-3FE0-DA8A-F8D6-491EB8B0A3F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777" r="9608" b="3"/>
          <a:stretch>
            <a:fillRect/>
          </a:stretch>
        </p:blipFill>
        <p:spPr>
          <a:xfrm>
            <a:off x="320044" y="2429124"/>
            <a:ext cx="4556762" cy="410076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F8BFD3B-29FB-4A95-BB51-220F8A6C5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650" y="2429124"/>
            <a:ext cx="4561251" cy="4108837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22BD6-37E8-33FB-F49E-45546802A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3022" y="2508422"/>
            <a:ext cx="4501990" cy="3705599"/>
          </a:xfrm>
        </p:spPr>
        <p:txBody>
          <a:bodyPr anchor="ctr">
            <a:no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quality, alcohol-free drinks that emulate cocktails, Velvet Elixir is an upscale mocktail and juice bar that serves premium, alcohol-free drinks. Velvet Elixir also offers fresh fruit juice, smoothies, and beverages that look good to a modern audience.</a:t>
            </a: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Velvet Elixir is focused on promoting health and sustainability in its products by using natural ingredients in its drinks, by minimising waste and using eco-friendly product packaging, all of which correspond to the growing consumer trend of supporting ethical and responsible companies.</a:t>
            </a: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Velvet Elixir strives to create a luxurious social atmosphere similar to a cocktail bar without serving alcohol; therefore, it attracts non-drinkers, people who are health-conscious, or young professionals.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B23A755-7AE0-EF27-6CC9-0371E320649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8691" r="6124" b="3"/>
          <a:stretch>
            <a:fillRect/>
          </a:stretch>
        </p:blipFill>
        <p:spPr>
          <a:xfrm>
            <a:off x="9617746" y="2426918"/>
            <a:ext cx="2251025" cy="19984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A96B9E5-81C1-D5C5-890D-F5C7FE5F4B0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5616" r="2" b="34001"/>
          <a:stretch>
            <a:fillRect/>
          </a:stretch>
        </p:blipFill>
        <p:spPr>
          <a:xfrm>
            <a:off x="9617746" y="4499919"/>
            <a:ext cx="2251024" cy="2036361"/>
          </a:xfrm>
          <a:prstGeom prst="rect">
            <a:avLst/>
          </a:prstGeom>
        </p:spPr>
      </p:pic>
      <p:pic>
        <p:nvPicPr>
          <p:cNvPr id="4" name="Tuesday at 11_43 PM">
            <a:hlinkClick r:id="" action="ppaction://media"/>
            <a:extLst>
              <a:ext uri="{FF2B5EF4-FFF2-40B4-BE49-F238E27FC236}">
                <a16:creationId xmlns:a16="http://schemas.microsoft.com/office/drawing/2014/main" id="{1AE4DF35-86A5-EE6E-4D3C-D93BE076E9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37826" y="16946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4760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3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0E579-9682-E789-BC2B-C90DEDE17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369" y="420115"/>
            <a:ext cx="4768463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 Black" panose="020B0A04020102020204" pitchFamily="34" charset="0"/>
              </a:rPr>
              <a:t>Sustainability &amp; 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4C47-D64E-0101-3C11-CE0A58C71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881" y="2533476"/>
            <a:ext cx="5795319" cy="3447832"/>
          </a:xfrm>
        </p:spPr>
        <p:txBody>
          <a:bodyPr anchor="t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Velvet Elixir adopts the triple bottom line approach when establishing its business; therefore, the company strives to create a balanced approach regarding the three areas of the bottom line, People, Planet, and Profit; this will guarantee that Velvet Elixir is a sustainable business on a social level, environmental level, and financial level.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 reduce the environmental impact of its business, Velvet Elixir uses local sourcing for raw materials, recyclable and biodegradable materials for products and packaging, and uses a zero-waste approach in operating its business. Not only do these sustainable business practices enhance operational efficiency, but they also enhance the overall brand positioning of Velvet Elixir.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Digital marketing and brand identity will be important to Velvet Elixir when attracting and maintaining customers; social media platforms will be used to both promote Velvet Elixir’s product offerings and develop customer loyalty.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EF29550-0A03-6812-E092-24276F11BA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" b="8501"/>
          <a:stretch>
            <a:fillRect/>
          </a:stretch>
        </p:blipFill>
        <p:spPr>
          <a:xfrm>
            <a:off x="6543675" y="-15447"/>
            <a:ext cx="5645154" cy="34478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712199-BC82-5B28-F76F-FD9DD1116D9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8322" r="1" b="20971"/>
          <a:stretch>
            <a:fillRect/>
          </a:stretch>
        </p:blipFill>
        <p:spPr>
          <a:xfrm>
            <a:off x="6543675" y="3429000"/>
            <a:ext cx="5648324" cy="3429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40768" y="3211903"/>
            <a:ext cx="1664453" cy="5658638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86000">
                <a:schemeClr val="accent5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235" y="0"/>
            <a:ext cx="1370340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4000">
                <a:schemeClr val="accent5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530" y="-11248"/>
            <a:ext cx="5648324" cy="132321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61635" y="3593533"/>
            <a:ext cx="2743200" cy="3275713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pic>
        <p:nvPicPr>
          <p:cNvPr id="4" name="Tuesday at 11_47 PM">
            <a:hlinkClick r:id="" action="ppaction://media"/>
            <a:extLst>
              <a:ext uri="{FF2B5EF4-FFF2-40B4-BE49-F238E27FC236}">
                <a16:creationId xmlns:a16="http://schemas.microsoft.com/office/drawing/2014/main" id="{96BFDA30-50C3-800C-7755-2CF773BAEB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22850" y="58689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30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13F69C-3D6D-4E72-9289-5BC3584D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2E42D-9121-4689-33AF-992325DFC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0988" y="174129"/>
            <a:ext cx="4892136" cy="1671566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latin typeface="Arial Black" panose="020B0A04020102020204" pitchFamily="34" charset="0"/>
              </a:rPr>
              <a:t>Why Velvet Elixir Will Be Successful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E6BA04-C2D2-B39B-B4E6-75F3710E0E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63" r="21993" b="-3"/>
          <a:stretch>
            <a:fillRect/>
          </a:stretch>
        </p:blipFill>
        <p:spPr>
          <a:xfrm>
            <a:off x="20" y="-1"/>
            <a:ext cx="3997732" cy="44691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A0A105-3250-DB51-6C4A-BBB4F1E1D50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9234" b="1"/>
          <a:stretch>
            <a:fillRect/>
          </a:stretch>
        </p:blipFill>
        <p:spPr>
          <a:xfrm>
            <a:off x="4184069" y="-2"/>
            <a:ext cx="3027239" cy="22262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EFA399-1CBB-2BC2-5D01-0D31E5863A3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470" b="-6"/>
          <a:stretch>
            <a:fillRect/>
          </a:stretch>
        </p:blipFill>
        <p:spPr>
          <a:xfrm>
            <a:off x="4184069" y="2406570"/>
            <a:ext cx="3027239" cy="20509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599C83-D9A3-545B-245B-0E75C8247E3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993" b="2"/>
          <a:stretch>
            <a:fillRect/>
          </a:stretch>
        </p:blipFill>
        <p:spPr>
          <a:xfrm>
            <a:off x="-3717" y="4638290"/>
            <a:ext cx="3020892" cy="22197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0BEA441-A02B-D1D8-0F1B-88A3AA997D6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7388" r="3" b="3"/>
          <a:stretch>
            <a:fillRect/>
          </a:stretch>
        </p:blipFill>
        <p:spPr>
          <a:xfrm>
            <a:off x="3184628" y="4629236"/>
            <a:ext cx="4026679" cy="222876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E405A7-6BCA-34CE-E730-B8DF4CEAA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573411"/>
              </p:ext>
            </p:extLst>
          </p:nvPr>
        </p:nvGraphicFramePr>
        <p:xfrm>
          <a:off x="7265774" y="2316891"/>
          <a:ext cx="4812956" cy="4366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3" name="Tuesday at 11_49 PM">
            <a:hlinkClick r:id="" action="ppaction://media"/>
            <a:extLst>
              <a:ext uri="{FF2B5EF4-FFF2-40B4-BE49-F238E27FC236}">
                <a16:creationId xmlns:a16="http://schemas.microsoft.com/office/drawing/2014/main" id="{1DB4FB4F-1D76-7792-0B73-E519C63C07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558761" y="13278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16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E0166-5616-CE73-A88C-29DC67760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71BDA-D3D1-0366-67D5-09FC5340C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233" y="2007972"/>
            <a:ext cx="11250826" cy="4226011"/>
          </a:xfrm>
        </p:spPr>
        <p:txBody>
          <a:bodyPr anchor="ctr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Amin, A., Peng, 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Magazzino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Sharif, A., &amp; Kamran, H. W. (2025). Driving sustainable development: The impact of energy transition, eco-innovation, mineral resources, and green growth on carbon emissions.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Renewable Energy, 238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121879.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Farida, I., &amp; Setiawan, D. (2022). Business strategies and competitive advantage: The role of performance and innovation.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Open Innovation: Technology, Market, and Complexity, 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163.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Figueiredo, N., Ferreira, B. M., Abrantes, J. L., &amp; Martinez, L. F. (2025). The role of digital marketing in online shopping: A bibliometric analysis for decoding consumer behaviour.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Theoretical and Applied Electronic Commerce Research, 20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25.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Haudi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Rahadjeng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 R.,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Santamoko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R., Putra, R. S., Purwoko, D.,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Nurjannah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D., Koho, I. R.,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Wijoyo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Siagian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O., Cahyono, Y., &amp; Purwanto, A. (2022). The role of e-marketing and e-CRM on e-loyalty of Indonesian companies during the COVID-19 pandemic and the digital era.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Uncertain Supply Chain Management, 10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217–224.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Nicholls, E. (2022). “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You can be a hybrid when it comes to drinking”: The marketing and consumption of no and low alcohol drinks in the UK.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Nica, I.,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Chiriță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N., &amp; Georgescu, I. (2025). Triple bottom line in sustainable development: A comprehensive bibliometric analysis.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(5), 1932.</a:t>
            </a:r>
          </a:p>
        </p:txBody>
      </p:sp>
    </p:spTree>
    <p:extLst>
      <p:ext uri="{BB962C8B-B14F-4D97-AF65-F5344CB8AC3E}">
        <p14:creationId xmlns:p14="http://schemas.microsoft.com/office/powerpoint/2010/main" val="3082496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712</Words>
  <PresentationFormat>Widescreen</PresentationFormat>
  <Paragraphs>23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Calibri</vt:lpstr>
      <vt:lpstr>Office Theme</vt:lpstr>
      <vt:lpstr>Velvet Elixir</vt:lpstr>
      <vt:lpstr>Sustainability &amp; Business Model</vt:lpstr>
      <vt:lpstr>Why Velvet Elixir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2026-04-19T23:00:56Z</dcterms:created>
  <dcterms:modified xsi:type="dcterms:W3CDTF">2026-04-22T18:41:28Z</dcterms:modified>
</cp:coreProperties>
</file>