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ink/ink1.xml" ContentType="application/inkml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8"/>
  </p:notesMasterIdLst>
  <p:sldIdLst>
    <p:sldId id="719" r:id="rId24"/>
    <p:sldId id="301" r:id="rId25"/>
    <p:sldId id="302" r:id="rId26"/>
    <p:sldId id="386" r:id="rId27"/>
    <p:sldId id="387" r:id="rId28"/>
    <p:sldId id="726" r:id="rId29"/>
    <p:sldId id="388" r:id="rId30"/>
    <p:sldId id="396" r:id="rId31"/>
    <p:sldId id="395" r:id="rId32"/>
    <p:sldId id="397" r:id="rId33"/>
    <p:sldId id="732" r:id="rId34"/>
    <p:sldId id="729" r:id="rId35"/>
    <p:sldId id="730" r:id="rId36"/>
    <p:sldId id="721" r:id="rId37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C0F275-C13F-4B00-B3E0-CEA89E2896A4}" v="2" dt="2024-06-18T08:37:08.2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5AC0F275-C13F-4B00-B3E0-CEA89E2896A4}"/>
    <pc:docChg chg="custSel delSld modSld modNotesMaster">
      <pc:chgData name="Stalin Jacob Wilson Packia Dhas" userId="050d7d71-3621-4503-95e8-1c9a9d962492" providerId="ADAL" clId="{5AC0F275-C13F-4B00-B3E0-CEA89E2896A4}" dt="2024-06-18T08:38:50.700" v="7" actId="47"/>
      <pc:docMkLst>
        <pc:docMk/>
      </pc:docMkLst>
      <pc:sldChg chg="modSp mod">
        <pc:chgData name="Stalin Jacob Wilson Packia Dhas" userId="050d7d71-3621-4503-95e8-1c9a9d962492" providerId="ADAL" clId="{5AC0F275-C13F-4B00-B3E0-CEA89E2896A4}" dt="2024-06-18T05:15:30.030" v="3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5AC0F275-C13F-4B00-B3E0-CEA89E2896A4}" dt="2024-06-18T05:15:30.030" v="3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del mod">
        <pc:chgData name="Stalin Jacob Wilson Packia Dhas" userId="050d7d71-3621-4503-95e8-1c9a9d962492" providerId="ADAL" clId="{5AC0F275-C13F-4B00-B3E0-CEA89E2896A4}" dt="2024-06-18T06:31:25.433" v="5" actId="47"/>
        <pc:sldMkLst>
          <pc:docMk/>
          <pc:sldMk cId="1618223965" sldId="727"/>
        </pc:sldMkLst>
        <pc:spChg chg="mod">
          <ac:chgData name="Stalin Jacob Wilson Packia Dhas" userId="050d7d71-3621-4503-95e8-1c9a9d962492" providerId="ADAL" clId="{5AC0F275-C13F-4B00-B3E0-CEA89E2896A4}" dt="2024-06-18T06:30:07.220" v="4" actId="6549"/>
          <ac:spMkLst>
            <pc:docMk/>
            <pc:sldMk cId="1618223965" sldId="727"/>
            <ac:spMk id="8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5AC0F275-C13F-4B00-B3E0-CEA89E2896A4}" dt="2024-06-18T05:15:15.113" v="1" actId="20577"/>
        <pc:sldMkLst>
          <pc:docMk/>
          <pc:sldMk cId="98012058" sldId="730"/>
        </pc:sldMkLst>
        <pc:spChg chg="mod">
          <ac:chgData name="Stalin Jacob Wilson Packia Dhas" userId="050d7d71-3621-4503-95e8-1c9a9d962492" providerId="ADAL" clId="{5AC0F275-C13F-4B00-B3E0-CEA89E2896A4}" dt="2024-06-18T05:15:15.113" v="1" actId="20577"/>
          <ac:spMkLst>
            <pc:docMk/>
            <pc:sldMk cId="98012058" sldId="730"/>
            <ac:spMk id="4" creationId="{00000000-0000-0000-0000-000000000000}"/>
          </ac:spMkLst>
        </pc:spChg>
      </pc:sldChg>
      <pc:sldChg chg="del">
        <pc:chgData name="Stalin Jacob Wilson Packia Dhas" userId="050d7d71-3621-4503-95e8-1c9a9d962492" providerId="ADAL" clId="{5AC0F275-C13F-4B00-B3E0-CEA89E2896A4}" dt="2024-06-18T08:38:50.700" v="7" actId="47"/>
        <pc:sldMkLst>
          <pc:docMk/>
          <pc:sldMk cId="1182186404" sldId="731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6301.34619" units="1/cm"/>
          <inkml:channelProperty channel="Y" name="resolution" value="6301.34619" units="1/cm"/>
          <inkml:channelProperty channel="F" name="resolution" value="3999.51147" units="1/in"/>
          <inkml:channelProperty channel="T" name="resolution" value="1" units="1/dev"/>
        </inkml:channelProperties>
      </inkml:inkSource>
      <inkml:timestamp xml:id="ts0" timeString="2023-06-06T11:01:06.61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22176 10521 62 0,'0'-4'384'0,"-7"-1"31"0,7 0-2 0,-6 1-9 15,-1-4-199-15,7 4-156 0,-7 4-101 16,7-4-83-16,0 4-60 0,-6-5-74 0,6 5-47 16,0 0-12-16,0 0 16 0,0 0 42 15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4760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56378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3476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3877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2678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2769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1628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29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9963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7019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699A2CE-1424-4D92-880F-8A55B2503383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B6FFD-2949-4286-BC34-EB976A3A52EC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E7AB5D1-76C8-4CD3-BC62-3F5CF1D17F7E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88FDB5E-7029-4BAA-8104-0E834FDB1254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FE497-D79E-4C54-BC70-2836FAA15BD2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CC9B5E9-887C-4637-ADD3-D1ABBA6E4851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DAFBCB-2845-437D-81F1-5FDEF68C261F}" type="datetime1">
              <a:rPr lang="en-GB" noProof="0" smtClean="0"/>
              <a:t>18/06/2024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1AF066D-65A4-4018-929B-179E3611441E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F556D-AF3E-4FE5-BC91-6393FE75EFDE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38EA27D-1122-44A0-8AD4-6D57BA2F32A8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208DADC-532E-4DA9-9731-1D54F6CEFED4}" type="datetime1">
              <a:rPr lang="en-GB" noProof="0" smtClean="0"/>
              <a:t>18/06/2024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46AE2C2-FE7A-4E3B-AE41-C3D7E6C1B530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84176-0CDE-4F76-8CEA-D56BE35D742C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E1EDDA3-9896-4D10-848A-F239DE6FBB8C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9E6D2-8ECA-4307-BAA3-7264CE02CAAE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A11-BCAC-496C-9A65-896D2575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68623-267C-47CE-A66E-0286DB0E2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ED06A-2BCA-4D0D-AAD1-A643EBCE3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7A092-8843-4274-B9EC-7A514B3A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EAB5B-D348-4DCD-AC83-0A4C7548930D}" type="datetime1">
              <a:rPr lang="en-GB" smtClean="0"/>
              <a:t>18/06/2024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CC446-6659-452A-A263-E3246197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0D9FF-B056-48D2-B02A-5393221E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92756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007AE42-C2B0-468B-AC5C-56FCBB1DFF71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9F682-2B7B-4CFE-80B5-97C9257B794A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C0A03CE-4869-4145-8165-8A7D0829CE9F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FE90098-08D5-4D34-99E3-A958B9968958}" type="datetime1">
              <a:rPr lang="en-GB" noProof="0" smtClean="0"/>
              <a:t>18/06/2024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3D23E30-59AE-43B5-AE73-5FDFC4CAC994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7BD18-AE11-4BD0-BCF2-9749A1FE832F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48D92D6-E5CA-4E04-93FA-39C5955FCEC1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93410FE-7FA6-4B90-A0B2-99EB6AED8DDD}" type="datetime1">
              <a:rPr lang="en-GB" noProof="0" smtClean="0"/>
              <a:t>18/06/2024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0404E75-9AAD-4651-938A-E389680F2549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CA06A-0D99-45A6-AF41-5AFCD4800270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07F2927-FD47-4BAC-809E-F864328B4840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0C06825-E7B7-42D9-9B07-368E3CD638EA}" type="datetime1">
              <a:rPr lang="en-GB" noProof="0" smtClean="0"/>
              <a:t>18/06/2024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D4ABB50-E3BC-4B09-996C-413EBACFD4C6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2E2DB-5BFC-43CE-88B2-65EA75CAD23F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55D77C-3D01-457A-8F7C-E701D23A0714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650BE4C-B891-46C5-B950-7D6673072E1A}" type="datetime1">
              <a:rPr lang="en-GB" noProof="0" smtClean="0"/>
              <a:t>18/06/2024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10999B7-D69A-4076-A055-50C71FE6E4FF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F25A0-B1C9-4447-B322-4AB6DDCDCD1A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0411B4D-7C31-4907-9885-C80A49F0FE84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60B08AE-01F1-417F-AAF4-A31238B16DBA}" type="datetime1">
              <a:rPr lang="en-GB" noProof="0" smtClean="0"/>
              <a:t>18/06/2024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0966732-C8C4-449E-9C8A-7CBF1BA451EF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CB8F2-B357-4A92-89A2-8995EC889A72}" type="datetime1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63832AC-C163-4CDD-84EE-2D7A66C148AF}" type="datetime1">
              <a:rPr lang="en-GB" smtClean="0"/>
              <a:t>18/06/2024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45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3.png"/><Relationship Id="rId4" Type="http://schemas.openxmlformats.org/officeDocument/2006/relationships/customXml" Target="../ink/ink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29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</a:t>
            </a:r>
            <a:r>
              <a:rPr lang="en-GB" sz="3600" i="1">
                <a:solidFill>
                  <a:srgbClr val="FFC000"/>
                </a:solidFill>
              </a:rPr>
              <a:t>- 4</a:t>
            </a:r>
            <a:endParaRPr lang="en-GB" sz="36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4689501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536575" indent="-447675"/>
            <a:r>
              <a:rPr lang="en-US" sz="4400" b="1" dirty="0">
                <a:latin typeface="+mj-lt"/>
                <a:ea typeface="+mj-ea"/>
                <a:cs typeface="+mj-cs"/>
              </a:rPr>
              <a:t>Current Divider Rule</a:t>
            </a:r>
          </a:p>
          <a:p>
            <a:pPr marL="536575" indent="-447675"/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Voltage Divider Rule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989819" cy="365125"/>
          </a:xfr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600" dirty="0"/>
              <a:t>Define Current divider rule and Voltage divider rule.</a:t>
            </a:r>
          </a:p>
          <a:p>
            <a:r>
              <a:rPr lang="en-IN" sz="3600" dirty="0"/>
              <a:t>Describe Current divider rule and Voltage Divider rule.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73843" y="6461781"/>
            <a:ext cx="6062744" cy="365125"/>
          </a:xfrm>
        </p:spPr>
        <p:txBody>
          <a:bodyPr/>
          <a:lstStyle/>
          <a:p>
            <a:r>
              <a:rPr lang="en-GB" i="1"/>
              <a:t>Lecture 4/ Fundamentals of Electrical and Electronic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3048" y="0"/>
            <a:ext cx="5669559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Voltage divider rule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317997" y="6461781"/>
            <a:ext cx="6718590" cy="365125"/>
          </a:xfr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4620" y="1600201"/>
            <a:ext cx="1069663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539" b="1" dirty="0"/>
              <a:t>Voltage divider rule</a:t>
            </a:r>
          </a:p>
          <a:p>
            <a:pPr marL="0" indent="0">
              <a:buNone/>
            </a:pPr>
            <a:r>
              <a:rPr lang="en-IN" sz="2539" dirty="0"/>
              <a:t>For easy calculation of voltage drop across each resistors in a </a:t>
            </a:r>
            <a:r>
              <a:rPr lang="en-IN" sz="2539" b="1" dirty="0"/>
              <a:t>series circuit</a:t>
            </a:r>
            <a:r>
              <a:rPr lang="en-IN" sz="2539" dirty="0"/>
              <a:t>, Voltage divider rule can be used. Consider the following circuit.</a:t>
            </a:r>
          </a:p>
          <a:p>
            <a:pPr marL="0" indent="0">
              <a:buNone/>
            </a:pPr>
            <a:endParaRPr lang="en-IN" sz="2539" dirty="0"/>
          </a:p>
          <a:p>
            <a:pPr marL="0" indent="0">
              <a:buNone/>
            </a:pPr>
            <a:endParaRPr lang="en-IN" sz="2539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BC82B79-B44D-6C1C-2AAD-EFFB826C6C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2756" y="3078164"/>
            <a:ext cx="576442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994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4887" y="0"/>
            <a:ext cx="4982225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Voltage divider rule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en-IN" sz="2539" dirty="0"/>
                  <a:t>In the above circuit, Using Ohm’s Law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sz="2539" i="1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sz="2539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+ </m:t>
                          </m:r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IN" sz="2539" dirty="0"/>
              </a:p>
              <a:p>
                <a:pPr marL="0" indent="0">
                  <a:buNone/>
                </a:pPr>
                <a:r>
                  <a:rPr lang="en-IN" sz="2539" dirty="0"/>
                  <a:t>Applying Ohms law 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IN" sz="2539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IN" sz="2539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sz="2539" i="1">
                          <a:latin typeface="Cambria Math" panose="02040503050406030204" pitchFamily="18" charset="0"/>
                        </a:rPr>
                        <m:t>𝐼</m:t>
                      </m:r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IN" sz="2539" dirty="0"/>
              </a:p>
              <a:p>
                <a:pPr marL="0" indent="0">
                  <a:buNone/>
                </a:pPr>
                <a:r>
                  <a:rPr lang="en-IN" sz="2539" dirty="0"/>
                  <a:t>Sub I in the above eqn.</a:t>
                </a:r>
              </a:p>
              <a:p>
                <a:pPr marL="0" indent="0" algn="ctr">
                  <a:buNone/>
                </a:pPr>
                <a:r>
                  <a:rPr lang="en-IN" sz="2539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176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sz="2176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sz="2176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IN" sz="2176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+ </m:t>
                        </m:r>
                        <m:sSub>
                          <m:sSubPr>
                            <m:ctrlPr>
                              <a:rPr lang="en-IN" sz="2176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IN" sz="2176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den>
                    </m:f>
                    <m:sSub>
                      <m:sSubPr>
                        <m:ctrlPr>
                          <a:rPr lang="en-IN" sz="2176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IN" sz="2539" dirty="0"/>
              </a:p>
              <a:p>
                <a:pPr marL="0" indent="0" algn="ctr">
                  <a:buNone/>
                </a:pPr>
                <a:endParaRPr lang="en-IN" sz="2539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IN" sz="2539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IN" sz="2539" dirty="0"/>
              </a:p>
              <a:p>
                <a:pPr marL="0" indent="0" algn="ctr">
                  <a:buNone/>
                </a:pPr>
                <a:r>
                  <a:rPr lang="en-IN" sz="2539" dirty="0"/>
                  <a:t>Where,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  <m:r>
                      <a:rPr lang="en-IN" sz="2539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sz="2539" i="1">
                        <a:latin typeface="Cambria Math" panose="02040503050406030204" pitchFamily="18" charset="0"/>
                      </a:rPr>
                      <m:t>+ </m:t>
                    </m:r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IN" sz="2539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endParaRPr lang="en-IN" sz="2539" dirty="0"/>
              </a:p>
              <a:p>
                <a:pPr marL="0" indent="0" algn="ctr">
                  <a:buNone/>
                </a:pPr>
                <a:endParaRPr lang="en-IN" sz="2539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>
                <a:blip r:embed="rId3"/>
                <a:stretch>
                  <a:fillRect l="-1765" t="-1821" b="-26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Rounded Rectangle 6"/>
              <p:cNvSpPr/>
              <p:nvPr/>
            </p:nvSpPr>
            <p:spPr>
              <a:xfrm>
                <a:off x="6701166" y="2285894"/>
                <a:ext cx="3829775" cy="3286423"/>
              </a:xfrm>
              <a:prstGeom prst="round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IN" sz="2176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IN" sz="1632" dirty="0"/>
              </a:p>
              <a:p>
                <a:pPr algn="ctr"/>
                <a:endParaRPr lang="en-IN" sz="1632" dirty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IN" sz="2176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IN" sz="1632" dirty="0"/>
              </a:p>
              <a:p>
                <a:pPr algn="ctr"/>
                <a:endParaRPr lang="en-IN" sz="1632" dirty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IN" sz="2176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IN" sz="1632" dirty="0"/>
              </a:p>
            </p:txBody>
          </p:sp>
        </mc:Choice>
        <mc:Fallback xmlns="">
          <p:sp>
            <p:nvSpPr>
              <p:cNvPr id="7" name="Rounded Rectangle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1166" y="2285894"/>
                <a:ext cx="3829775" cy="3286423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3D48A9E3-704A-1501-D3F2-AFAF59CCB35A}"/>
              </a:ext>
            </a:extLst>
          </p:cNvPr>
          <p:cNvSpPr txBox="1"/>
          <p:nvPr/>
        </p:nvSpPr>
        <p:spPr>
          <a:xfrm>
            <a:off x="2217879" y="6307693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Lecture 5/ Fundamentals of Electrical and Electronic Systems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842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4887" y="0"/>
            <a:ext cx="4982225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Voltage divider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267950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IN" sz="4000" dirty="0"/>
              <a:t>The voltage divider rule states that the voltage drop across any resistor in a </a:t>
            </a:r>
            <a:r>
              <a:rPr lang="en-IN" sz="4000" b="1" dirty="0"/>
              <a:t>series circuit </a:t>
            </a:r>
            <a:r>
              <a:rPr lang="en-IN" sz="4000" dirty="0"/>
              <a:t>is the ratio of the product of the </a:t>
            </a:r>
            <a:r>
              <a:rPr lang="en-IN" sz="4000" b="1" dirty="0"/>
              <a:t>total voltage and its own resistance </a:t>
            </a:r>
            <a:r>
              <a:rPr lang="en-IN" sz="4000" dirty="0"/>
              <a:t>to the </a:t>
            </a:r>
            <a:r>
              <a:rPr lang="en-IN" sz="4000" b="1" dirty="0"/>
              <a:t>total resistance </a:t>
            </a:r>
            <a:r>
              <a:rPr lang="en-IN" sz="4000" dirty="0"/>
              <a:t>of the series circuits. </a:t>
            </a:r>
          </a:p>
          <a:p>
            <a:pPr marL="0" indent="0" algn="ctr">
              <a:buNone/>
            </a:pPr>
            <a:endParaRPr lang="en-IN" sz="2539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48A9E3-704A-1501-D3F2-AFAF59CCB35A}"/>
              </a:ext>
            </a:extLst>
          </p:cNvPr>
          <p:cNvSpPr txBox="1"/>
          <p:nvPr/>
        </p:nvSpPr>
        <p:spPr>
          <a:xfrm>
            <a:off x="2217879" y="6307693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Lecture 5/ Fundamentals of Electrical and Electronic Systems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727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22436" y="31094"/>
            <a:ext cx="4644695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Current divider rule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024292" y="6461781"/>
            <a:ext cx="6012295" cy="365125"/>
          </a:xfrm>
        </p:spPr>
        <p:txBody>
          <a:bodyPr/>
          <a:lstStyle/>
          <a:p>
            <a:r>
              <a:rPr lang="en-GB" i="1"/>
              <a:t>Lecture 4/ Fundamentals of Electrical and Electronic Systems</a:t>
            </a:r>
            <a:endParaRPr lang="en-US" i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950" y="1600202"/>
            <a:ext cx="10972800" cy="2051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Current divider rule:</a:t>
            </a:r>
          </a:p>
          <a:p>
            <a:pPr marL="0" indent="0">
              <a:buNone/>
            </a:pPr>
            <a:r>
              <a:rPr lang="en-IN" dirty="0"/>
              <a:t>Current divider rule is used in </a:t>
            </a:r>
            <a:r>
              <a:rPr lang="en-IN" b="1" dirty="0"/>
              <a:t>parallel circuits </a:t>
            </a:r>
            <a:r>
              <a:rPr lang="en-IN" dirty="0"/>
              <a:t>to find the branch currents, if the </a:t>
            </a:r>
            <a:r>
              <a:rPr lang="en-IN" b="1" dirty="0"/>
              <a:t>total current is known</a:t>
            </a:r>
            <a:r>
              <a:rPr lang="en-IN" dirty="0"/>
              <a:t>. </a:t>
            </a:r>
            <a:endParaRPr lang="en-IN" b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262" y="2951648"/>
            <a:ext cx="4158338" cy="2943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796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9512" y="177274"/>
            <a:ext cx="4853350" cy="1015880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Current divider rule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910781" y="6461781"/>
            <a:ext cx="6125806" cy="365125"/>
          </a:xfr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22347" y="1147604"/>
                <a:ext cx="9635264" cy="4989310"/>
              </a:xfrm>
            </p:spPr>
            <p:txBody>
              <a:bodyPr>
                <a:normAutofit fontScale="55000" lnSpcReduction="20000"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In the circuit, Voltage across AB can be written using Ohms Law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𝑨𝑩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……………….(1)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Total current in the circuit is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………………………….(2)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Rearranging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−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…………….. (3)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Sub </a:t>
                </a:r>
                <a:r>
                  <a:rPr lang="en-IN" b="1" dirty="0" err="1"/>
                  <a:t>eq</a:t>
                </a:r>
                <a:r>
                  <a:rPr lang="en-IN" b="1" dirty="0"/>
                  <a:t> (3) in </a:t>
                </a:r>
                <a:r>
                  <a:rPr lang="en-IN" b="1" dirty="0" err="1"/>
                  <a:t>eq</a:t>
                </a:r>
                <a:r>
                  <a:rPr lang="en-IN" b="1" dirty="0"/>
                  <a:t> (1)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 −</m:t>
                        </m:r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𝑰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𝑰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 −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d>
                      <m:d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𝑰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den>
                    </m:f>
                    <m:r>
                      <a:rPr lang="en-GB" b="1" i="0" smtClean="0">
                        <a:latin typeface="Cambria Math" panose="02040503050406030204" pitchFamily="18" charset="0"/>
                      </a:rPr>
                      <m:t>  </m:t>
                    </m:r>
                  </m:oMath>
                </a14:m>
                <a:r>
                  <a:rPr lang="en-IN" b="1" dirty="0"/>
                  <a:t>………………(4)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22347" y="1147604"/>
                <a:ext cx="9635264" cy="4989310"/>
              </a:xfrm>
              <a:blipFill>
                <a:blip r:embed="rId3"/>
                <a:stretch>
                  <a:fillRect l="-2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6441FAA3-FF72-02D2-A8E7-C172F2ED4543}"/>
                  </a:ext>
                </a:extLst>
              </p14:cNvPr>
              <p14:cNvContentPartPr/>
              <p14:nvPr/>
            </p14:nvContentPartPr>
            <p14:xfrm>
              <a:off x="7971480" y="3773520"/>
              <a:ext cx="12240" cy="1440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6441FAA3-FF72-02D2-A8E7-C172F2ED454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962120" y="3764160"/>
                <a:ext cx="30960" cy="33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24010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5106" y="-39318"/>
            <a:ext cx="5422037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Current divider rule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/>
              <p:cNvSpPr>
                <a:spLocks noGrp="1"/>
              </p:cNvSpPr>
              <p:nvPr>
                <p:ph sz="half" idx="1"/>
              </p:nvPr>
            </p:nvSpPr>
            <p:spPr>
              <a:xfrm>
                <a:off x="838200" y="1352550"/>
                <a:ext cx="5181600" cy="5137150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Equation (3)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 −</m:t>
                      </m:r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en-IN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Sub. </a:t>
                </a:r>
                <a:r>
                  <a:rPr lang="en-IN" b="1" dirty="0" err="1"/>
                  <a:t>Eq</a:t>
                </a:r>
                <a:r>
                  <a:rPr lang="en-IN" b="1" dirty="0"/>
                  <a:t> (4) in the above </a:t>
                </a:r>
                <a:r>
                  <a:rPr lang="en-IN" b="1" dirty="0" err="1"/>
                  <a:t>eqn</a:t>
                </a:r>
                <a:r>
                  <a:rPr lang="en-IN" b="1" dirty="0"/>
                  <a:t> (2)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 −</m:t>
                      </m:r>
                      <m:f>
                        <m:f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𝟏</m:t>
                          </m:r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IN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IN" b="1" dirty="0"/>
              </a:p>
              <a:p>
                <a:pPr marL="0" indent="0" algn="ctr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IN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𝑹</m:t>
                                </m:r>
                              </m:e>
                              <m:sub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IN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𝑹</m:t>
                                </m:r>
                              </m:e>
                              <m:sub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IN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𝑹</m:t>
                                </m:r>
                              </m:e>
                              <m:sub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𝟐</m:t>
                                </m:r>
                              </m:sub>
                            </m:sSub>
                          </m:den>
                        </m:f>
                      </m:e>
                    </m:d>
                  </m:oMath>
                </a14:m>
                <a:r>
                  <a:rPr lang="en-IN" b="1" dirty="0"/>
                  <a:t> ……….. (5)</a:t>
                </a:r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6" name="Content Placeholder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838200" y="1352550"/>
                <a:ext cx="5181600" cy="5137150"/>
              </a:xfrm>
              <a:blipFill>
                <a:blip r:embed="rId3"/>
                <a:stretch>
                  <a:fillRect l="-10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Rounded Rectangle 8"/>
              <p:cNvSpPr/>
              <p:nvPr/>
            </p:nvSpPr>
            <p:spPr>
              <a:xfrm>
                <a:off x="6563981" y="2081792"/>
                <a:ext cx="4190447" cy="3108204"/>
              </a:xfrm>
              <a:prstGeom prst="roundRect">
                <a:avLst/>
              </a:prstGeom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0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sz="20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IN" sz="20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GB" sz="2000" b="1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sz="20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IN" sz="2000" b="1" dirty="0">
                  <a:solidFill>
                    <a:schemeClr val="tx1"/>
                  </a:solidFill>
                </a:endParaRPr>
              </a:p>
              <a:p>
                <a:pPr algn="ctr"/>
                <a:endParaRPr lang="en-IN" sz="2000" b="1" dirty="0">
                  <a:solidFill>
                    <a:schemeClr val="tx1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IN" sz="20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sz="20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IN" sz="2000" dirty="0">
                  <a:solidFill>
                    <a:schemeClr val="tx1"/>
                  </a:solidFill>
                </a:endParaRPr>
              </a:p>
              <a:p>
                <a:pPr algn="ctr"/>
                <a:endParaRPr lang="en-IN" sz="1632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9" name="Rounded Rectangle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3981" y="2081792"/>
                <a:ext cx="4190447" cy="3108204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2974F68F-F9B9-8BA7-3E7E-E14422612176}"/>
              </a:ext>
            </a:extLst>
          </p:cNvPr>
          <p:cNvSpPr txBox="1"/>
          <p:nvPr/>
        </p:nvSpPr>
        <p:spPr>
          <a:xfrm>
            <a:off x="2040523" y="6337788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Lecture 5/ Fundamentals of Electrical and Electronic Systems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367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600201"/>
            <a:ext cx="10133761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Calculate the current flowing through the various resistors in the circuit.</a:t>
            </a:r>
          </a:p>
          <a:p>
            <a:pPr marL="0" indent="0">
              <a:buNone/>
            </a:pPr>
            <a:endParaRPr lang="en-IN" dirty="0"/>
          </a:p>
          <a:p>
            <a:pPr marL="673707" indent="-673707">
              <a:buFont typeface="+mj-lt"/>
              <a:buAutoNum type="arabicPeriod"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644693" y="6461781"/>
            <a:ext cx="6391894" cy="365125"/>
          </a:xfr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0A6450-F6A2-367A-2743-AEEF6195E8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898" y="2867664"/>
            <a:ext cx="4400550" cy="291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116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600201"/>
            <a:ext cx="10133761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Calculate the current flowing through the various resistors in the circuit.</a:t>
            </a:r>
          </a:p>
          <a:p>
            <a:pPr marL="0" indent="0">
              <a:buNone/>
            </a:pPr>
            <a:endParaRPr lang="en-IN" dirty="0"/>
          </a:p>
          <a:p>
            <a:pPr marL="673707" indent="-673707">
              <a:buFont typeface="+mj-lt"/>
              <a:buAutoNum type="arabicPeriod"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798115" y="6461781"/>
            <a:ext cx="6238472" cy="365125"/>
          </a:xfr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23BC9D4-10BA-7FDB-CDB8-866023AE79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50" y="2647950"/>
            <a:ext cx="466725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047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600201"/>
            <a:ext cx="10133761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Calculate the Voltage across various resistors in the circuit.</a:t>
            </a:r>
          </a:p>
          <a:p>
            <a:pPr marL="0" indent="0">
              <a:buNone/>
            </a:pPr>
            <a:endParaRPr lang="en-IN" dirty="0"/>
          </a:p>
          <a:p>
            <a:pPr marL="673707" indent="-673707">
              <a:buFont typeface="+mj-lt"/>
              <a:buAutoNum type="arabicPeriod"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669240" y="6461781"/>
            <a:ext cx="6367347" cy="365125"/>
          </a:xfr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502C9C-CD12-091C-C5F1-BB286E6D6A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112" y="2674021"/>
            <a:ext cx="5934075" cy="260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267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4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23850" y="1600201"/>
                <a:ext cx="10133761" cy="475749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Three resistors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are connected in series to a 250V Voltage Source.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=50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=80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dirty="0"/>
                  <a:t> Total current = 2A. Calculate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</m:oMath>
                </a14:m>
                <a:endParaRPr lang="en-IN" dirty="0"/>
              </a:p>
              <a:p>
                <a:pPr marL="673707" indent="-673707">
                  <a:buFont typeface="+mj-lt"/>
                  <a:buAutoNum type="arabicPeriod"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23850" y="1600201"/>
                <a:ext cx="10133761" cy="4757490"/>
              </a:xfrm>
              <a:blipFill>
                <a:blip r:embed="rId3"/>
                <a:stretch>
                  <a:fillRect l="-1203" t="-21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472859" y="6461781"/>
            <a:ext cx="6563728" cy="365125"/>
          </a:xfrm>
        </p:spPr>
        <p:txBody>
          <a:bodyPr/>
          <a:lstStyle/>
          <a:p>
            <a:r>
              <a:rPr lang="en-GB" dirty="0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120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4/ Fundamentals of Electrical and Electronic Systems</a:t>
            </a:r>
            <a:endParaRPr lang="en-US" sz="1200" kern="120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http://purl.org/dc/terms/"/>
    <ds:schemaRef ds:uri="303dbf9b-b85b-46a0-94f1-894078c07ecd"/>
    <ds:schemaRef ds:uri="http://purl.org/dc/dcmitype/"/>
    <ds:schemaRef ds:uri="http://schemas.microsoft.com/office/infopath/2007/PartnerControls"/>
    <ds:schemaRef ds:uri="211f9404-bca0-4bcf-9c1d-965ccb6f8d2d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606</Words>
  <Application>Microsoft Office PowerPoint</Application>
  <PresentationFormat>Widescreen</PresentationFormat>
  <Paragraphs>107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14</vt:i4>
      </vt:variant>
    </vt:vector>
  </HeadingPairs>
  <TitlesOfParts>
    <vt:vector size="38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Voltage divider rule</vt:lpstr>
      <vt:lpstr>Voltage divider rule</vt:lpstr>
      <vt:lpstr>Voltage divider rule</vt:lpstr>
      <vt:lpstr>Current divider rule</vt:lpstr>
      <vt:lpstr>Current divider rule</vt:lpstr>
      <vt:lpstr>Current divider rule</vt:lpstr>
      <vt:lpstr>Exercise 1</vt:lpstr>
      <vt:lpstr>Exercise 2</vt:lpstr>
      <vt:lpstr>Exercise 3</vt:lpstr>
      <vt:lpstr>Exercise 4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145</cp:revision>
  <cp:lastPrinted>2024-06-18T08:37:10Z</cp:lastPrinted>
  <dcterms:created xsi:type="dcterms:W3CDTF">2021-03-09T15:35:42Z</dcterms:created>
  <dcterms:modified xsi:type="dcterms:W3CDTF">2024-06-18T08:39:04Z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