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1770B5-417B-17E0-8EAB-5EEEDA2DEF89}" v="1059" dt="2026-03-07T21:12:54.7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Ali Jan (2325362)" userId="S::2325362@student.uwtsd.ac.uk::fe130815-dd66-4e83-a7a2-b036184d7928" providerId="AD" clId="Web-{BF1770B5-417B-17E0-8EAB-5EEEDA2DEF89}"/>
    <pc:docChg chg="addSld delSld modSld addMainMaster delMainMaster">
      <pc:chgData name="Muhammad Ali Jan (2325362)" userId="S::2325362@student.uwtsd.ac.uk::fe130815-dd66-4e83-a7a2-b036184d7928" providerId="AD" clId="Web-{BF1770B5-417B-17E0-8EAB-5EEEDA2DEF89}" dt="2026-03-07T21:12:54.724" v="1050" actId="14100"/>
      <pc:docMkLst>
        <pc:docMk/>
      </pc:docMkLst>
      <pc:sldChg chg="addSp delSp modSp mod setBg modClrScheme setClrOvrMap chgLayout">
        <pc:chgData name="Muhammad Ali Jan (2325362)" userId="S::2325362@student.uwtsd.ac.uk::fe130815-dd66-4e83-a7a2-b036184d7928" providerId="AD" clId="Web-{BF1770B5-417B-17E0-8EAB-5EEEDA2DEF89}" dt="2026-03-07T21:12:54.724" v="1050" actId="14100"/>
        <pc:sldMkLst>
          <pc:docMk/>
          <pc:sldMk cId="109857222" sldId="256"/>
        </pc:sldMkLst>
        <pc:spChg chg="mod">
          <ac:chgData name="Muhammad Ali Jan (2325362)" userId="S::2325362@student.uwtsd.ac.uk::fe130815-dd66-4e83-a7a2-b036184d7928" providerId="AD" clId="Web-{BF1770B5-417B-17E0-8EAB-5EEEDA2DEF89}" dt="2026-03-07T21:12:22.613" v="1046" actId="20577"/>
          <ac:spMkLst>
            <pc:docMk/>
            <pc:sldMk cId="109857222" sldId="256"/>
            <ac:spMk id="2" creationId="{00000000-0000-0000-0000-000000000000}"/>
          </ac:spMkLst>
        </pc:spChg>
        <pc:spChg chg="mod">
          <ac:chgData name="Muhammad Ali Jan (2325362)" userId="S::2325362@student.uwtsd.ac.uk::fe130815-dd66-4e83-a7a2-b036184d7928" providerId="AD" clId="Web-{BF1770B5-417B-17E0-8EAB-5EEEDA2DEF89}" dt="2026-03-07T21:02:11.975" v="1001" actId="1076"/>
          <ac:spMkLst>
            <pc:docMk/>
            <pc:sldMk cId="109857222" sldId="256"/>
            <ac:spMk id="3" creationId="{00000000-0000-0000-0000-000000000000}"/>
          </ac:spMkLst>
        </pc:spChg>
        <pc:spChg chg="add mod">
          <ac:chgData name="Muhammad Ali Jan (2325362)" userId="S::2325362@student.uwtsd.ac.uk::fe130815-dd66-4e83-a7a2-b036184d7928" providerId="AD" clId="Web-{BF1770B5-417B-17E0-8EAB-5EEEDA2DEF89}" dt="2026-03-07T21:11:58.779" v="1045" actId="20577"/>
          <ac:spMkLst>
            <pc:docMk/>
            <pc:sldMk cId="109857222" sldId="256"/>
            <ac:spMk id="5" creationId="{DBD9FC17-3522-D93B-E771-121C2C0E384A}"/>
          </ac:spMkLst>
        </pc:spChg>
        <pc:spChg chg="add del">
          <ac:chgData name="Muhammad Ali Jan (2325362)" userId="S::2325362@student.uwtsd.ac.uk::fe130815-dd66-4e83-a7a2-b036184d7928" providerId="AD" clId="Web-{BF1770B5-417B-17E0-8EAB-5EEEDA2DEF89}" dt="2026-03-07T12:59:26.150" v="1"/>
          <ac:spMkLst>
            <pc:docMk/>
            <pc:sldMk cId="109857222" sldId="256"/>
            <ac:spMk id="9" creationId="{80B98925-0550-1AFB-C1DC-02792400FB71}"/>
          </ac:spMkLst>
        </pc:spChg>
        <pc:spChg chg="add del">
          <ac:chgData name="Muhammad Ali Jan (2325362)" userId="S::2325362@student.uwtsd.ac.uk::fe130815-dd66-4e83-a7a2-b036184d7928" providerId="AD" clId="Web-{BF1770B5-417B-17E0-8EAB-5EEEDA2DEF89}" dt="2026-03-07T12:59:26.150" v="1"/>
          <ac:spMkLst>
            <pc:docMk/>
            <pc:sldMk cId="109857222" sldId="256"/>
            <ac:spMk id="11" creationId="{0CCA9273-E74E-A306-1F74-BEF9EDA30500}"/>
          </ac:spMkLst>
        </pc:spChg>
        <pc:spChg chg="add del">
          <ac:chgData name="Muhammad Ali Jan (2325362)" userId="S::2325362@student.uwtsd.ac.uk::fe130815-dd66-4e83-a7a2-b036184d7928" providerId="AD" clId="Web-{BF1770B5-417B-17E0-8EAB-5EEEDA2DEF89}" dt="2026-03-07T12:59:31.384" v="3"/>
          <ac:spMkLst>
            <pc:docMk/>
            <pc:sldMk cId="109857222" sldId="256"/>
            <ac:spMk id="13" creationId="{79F40191-0F44-4FD1-82CC-ACB507C14BE6}"/>
          </ac:spMkLst>
        </pc:spChg>
        <pc:spChg chg="add del">
          <ac:chgData name="Muhammad Ali Jan (2325362)" userId="S::2325362@student.uwtsd.ac.uk::fe130815-dd66-4e83-a7a2-b036184d7928" providerId="AD" clId="Web-{BF1770B5-417B-17E0-8EAB-5EEEDA2DEF89}" dt="2026-03-07T12:59:31.384" v="3"/>
          <ac:spMkLst>
            <pc:docMk/>
            <pc:sldMk cId="109857222" sldId="256"/>
            <ac:spMk id="14" creationId="{5A59F003-E00A-43F9-91DC-CC54E3B87466}"/>
          </ac:spMkLst>
        </pc:spChg>
        <pc:spChg chg="add del">
          <ac:chgData name="Muhammad Ali Jan (2325362)" userId="S::2325362@student.uwtsd.ac.uk::fe130815-dd66-4e83-a7a2-b036184d7928" providerId="AD" clId="Web-{BF1770B5-417B-17E0-8EAB-5EEEDA2DEF89}" dt="2026-03-07T12:59:31.384" v="3"/>
          <ac:spMkLst>
            <pc:docMk/>
            <pc:sldMk cId="109857222" sldId="256"/>
            <ac:spMk id="16" creationId="{D74A4382-E3AD-430A-9A1F-DFA3E0E77A7D}"/>
          </ac:spMkLst>
        </pc:spChg>
        <pc:spChg chg="add del">
          <ac:chgData name="Muhammad Ali Jan (2325362)" userId="S::2325362@student.uwtsd.ac.uk::fe130815-dd66-4e83-a7a2-b036184d7928" providerId="AD" clId="Web-{BF1770B5-417B-17E0-8EAB-5EEEDA2DEF89}" dt="2026-03-07T12:59:39.634" v="5"/>
          <ac:spMkLst>
            <pc:docMk/>
            <pc:sldMk cId="109857222" sldId="256"/>
            <ac:spMk id="18" creationId="{6CA2C65D-0168-1245-86C8-62A8A6F7B813}"/>
          </ac:spMkLst>
        </pc:spChg>
        <pc:spChg chg="add del">
          <ac:chgData name="Muhammad Ali Jan (2325362)" userId="S::2325362@student.uwtsd.ac.uk::fe130815-dd66-4e83-a7a2-b036184d7928" providerId="AD" clId="Web-{BF1770B5-417B-17E0-8EAB-5EEEDA2DEF89}" dt="2026-03-07T12:59:39.634" v="5"/>
          <ac:spMkLst>
            <pc:docMk/>
            <pc:sldMk cId="109857222" sldId="256"/>
            <ac:spMk id="20" creationId="{12E8ED90-6D42-AE40-963A-3924EE2073F0}"/>
          </ac:spMkLst>
        </pc:spChg>
        <pc:spChg chg="add del">
          <ac:chgData name="Muhammad Ali Jan (2325362)" userId="S::2325362@student.uwtsd.ac.uk::fe130815-dd66-4e83-a7a2-b036184d7928" providerId="AD" clId="Web-{BF1770B5-417B-17E0-8EAB-5EEEDA2DEF89}" dt="2026-03-07T12:59:39.634" v="5"/>
          <ac:spMkLst>
            <pc:docMk/>
            <pc:sldMk cId="109857222" sldId="256"/>
            <ac:spMk id="21" creationId="{755E9273-3717-C94C-9BFF-75E87E47C46A}"/>
          </ac:spMkLst>
        </pc:spChg>
        <pc:spChg chg="add">
          <ac:chgData name="Muhammad Ali Jan (2325362)" userId="S::2325362@student.uwtsd.ac.uk::fe130815-dd66-4e83-a7a2-b036184d7928" providerId="AD" clId="Web-{BF1770B5-417B-17E0-8EAB-5EEEDA2DEF89}" dt="2026-03-07T12:59:39.728" v="6"/>
          <ac:spMkLst>
            <pc:docMk/>
            <pc:sldMk cId="109857222" sldId="256"/>
            <ac:spMk id="23" creationId="{764E0904-5ABD-4DC7-8562-C38580C953A2}"/>
          </ac:spMkLst>
        </pc:spChg>
        <pc:picChg chg="add del">
          <ac:chgData name="Muhammad Ali Jan (2325362)" userId="S::2325362@student.uwtsd.ac.uk::fe130815-dd66-4e83-a7a2-b036184d7928" providerId="AD" clId="Web-{BF1770B5-417B-17E0-8EAB-5EEEDA2DEF89}" dt="2026-03-07T12:59:26.150" v="1"/>
          <ac:picMkLst>
            <pc:docMk/>
            <pc:sldMk cId="109857222" sldId="256"/>
            <ac:picMk id="4" creationId="{2768E0FA-13B0-7300-AB51-9872B7EC5BE3}"/>
          </ac:picMkLst>
        </pc:picChg>
        <pc:picChg chg="add del">
          <ac:chgData name="Muhammad Ali Jan (2325362)" userId="S::2325362@student.uwtsd.ac.uk::fe130815-dd66-4e83-a7a2-b036184d7928" providerId="AD" clId="Web-{BF1770B5-417B-17E0-8EAB-5EEEDA2DEF89}" dt="2026-03-07T12:59:31.384" v="3"/>
          <ac:picMkLst>
            <pc:docMk/>
            <pc:sldMk cId="109857222" sldId="256"/>
            <ac:picMk id="15" creationId="{ECAA28EE-7094-D71A-2893-FAE506895F76}"/>
          </ac:picMkLst>
        </pc:picChg>
        <pc:picChg chg="add del">
          <ac:chgData name="Muhammad Ali Jan (2325362)" userId="S::2325362@student.uwtsd.ac.uk::fe130815-dd66-4e83-a7a2-b036184d7928" providerId="AD" clId="Web-{BF1770B5-417B-17E0-8EAB-5EEEDA2DEF89}" dt="2026-03-07T12:59:39.634" v="5"/>
          <ac:picMkLst>
            <pc:docMk/>
            <pc:sldMk cId="109857222" sldId="256"/>
            <ac:picMk id="19" creationId="{1542C34A-B172-E590-9EE4-BA792D34D887}"/>
          </ac:picMkLst>
        </pc:picChg>
        <pc:picChg chg="add mod">
          <ac:chgData name="Muhammad Ali Jan (2325362)" userId="S::2325362@student.uwtsd.ac.uk::fe130815-dd66-4e83-a7a2-b036184d7928" providerId="AD" clId="Web-{BF1770B5-417B-17E0-8EAB-5EEEDA2DEF89}" dt="2026-03-07T21:12:54.724" v="1050" actId="14100"/>
          <ac:picMkLst>
            <pc:docMk/>
            <pc:sldMk cId="109857222" sldId="256"/>
            <ac:picMk id="24" creationId="{61476062-F3CF-1648-83F2-51DA06C77BDB}"/>
          </ac:picMkLst>
        </pc:picChg>
      </pc:sldChg>
      <pc:sldChg chg="modSp new">
        <pc:chgData name="Muhammad Ali Jan (2325362)" userId="S::2325362@student.uwtsd.ac.uk::fe130815-dd66-4e83-a7a2-b036184d7928" providerId="AD" clId="Web-{BF1770B5-417B-17E0-8EAB-5EEEDA2DEF89}" dt="2026-03-07T13:23:14.454" v="246" actId="20577"/>
        <pc:sldMkLst>
          <pc:docMk/>
          <pc:sldMk cId="2986163415" sldId="257"/>
        </pc:sldMkLst>
        <pc:spChg chg="mod">
          <ac:chgData name="Muhammad Ali Jan (2325362)" userId="S::2325362@student.uwtsd.ac.uk::fe130815-dd66-4e83-a7a2-b036184d7928" providerId="AD" clId="Web-{BF1770B5-417B-17E0-8EAB-5EEEDA2DEF89}" dt="2026-03-07T13:23:14.454" v="246" actId="20577"/>
          <ac:spMkLst>
            <pc:docMk/>
            <pc:sldMk cId="2986163415" sldId="257"/>
            <ac:spMk id="2" creationId="{910E951E-7513-8F60-C22A-CE6A3C455ED1}"/>
          </ac:spMkLst>
        </pc:spChg>
        <pc:spChg chg="mod">
          <ac:chgData name="Muhammad Ali Jan (2325362)" userId="S::2325362@student.uwtsd.ac.uk::fe130815-dd66-4e83-a7a2-b036184d7928" providerId="AD" clId="Web-{BF1770B5-417B-17E0-8EAB-5EEEDA2DEF89}" dt="2026-03-07T13:12:04.889" v="185" actId="20577"/>
          <ac:spMkLst>
            <pc:docMk/>
            <pc:sldMk cId="2986163415" sldId="257"/>
            <ac:spMk id="3" creationId="{3EC9ECD8-3B1A-D844-E178-040215B57917}"/>
          </ac:spMkLst>
        </pc:spChg>
      </pc:sldChg>
      <pc:sldChg chg="modSp new">
        <pc:chgData name="Muhammad Ali Jan (2325362)" userId="S::2325362@student.uwtsd.ac.uk::fe130815-dd66-4e83-a7a2-b036184d7928" providerId="AD" clId="Web-{BF1770B5-417B-17E0-8EAB-5EEEDA2DEF89}" dt="2026-03-07T13:23:19.594" v="247" actId="20577"/>
        <pc:sldMkLst>
          <pc:docMk/>
          <pc:sldMk cId="3268140972" sldId="258"/>
        </pc:sldMkLst>
        <pc:spChg chg="mod">
          <ac:chgData name="Muhammad Ali Jan (2325362)" userId="S::2325362@student.uwtsd.ac.uk::fe130815-dd66-4e83-a7a2-b036184d7928" providerId="AD" clId="Web-{BF1770B5-417B-17E0-8EAB-5EEEDA2DEF89}" dt="2026-03-07T13:23:19.594" v="247" actId="20577"/>
          <ac:spMkLst>
            <pc:docMk/>
            <pc:sldMk cId="3268140972" sldId="258"/>
            <ac:spMk id="2" creationId="{8D1697F5-D582-585F-F141-F0A8493E2E28}"/>
          </ac:spMkLst>
        </pc:spChg>
        <pc:spChg chg="mod">
          <ac:chgData name="Muhammad Ali Jan (2325362)" userId="S::2325362@student.uwtsd.ac.uk::fe130815-dd66-4e83-a7a2-b036184d7928" providerId="AD" clId="Web-{BF1770B5-417B-17E0-8EAB-5EEEDA2DEF89}" dt="2026-03-07T13:17:17.556" v="215" actId="20577"/>
          <ac:spMkLst>
            <pc:docMk/>
            <pc:sldMk cId="3268140972" sldId="258"/>
            <ac:spMk id="3" creationId="{80A13281-5CEF-2C2C-742C-E0BB74CC597A}"/>
          </ac:spMkLst>
        </pc:spChg>
      </pc:sldChg>
      <pc:sldChg chg="modSp new">
        <pc:chgData name="Muhammad Ali Jan (2325362)" userId="S::2325362@student.uwtsd.ac.uk::fe130815-dd66-4e83-a7a2-b036184d7928" providerId="AD" clId="Web-{BF1770B5-417B-17E0-8EAB-5EEEDA2DEF89}" dt="2026-03-07T21:03:20.585" v="1004" actId="20577"/>
        <pc:sldMkLst>
          <pc:docMk/>
          <pc:sldMk cId="1884023990" sldId="259"/>
        </pc:sldMkLst>
        <pc:spChg chg="mod">
          <ac:chgData name="Muhammad Ali Jan (2325362)" userId="S::2325362@student.uwtsd.ac.uk::fe130815-dd66-4e83-a7a2-b036184d7928" providerId="AD" clId="Web-{BF1770B5-417B-17E0-8EAB-5EEEDA2DEF89}" dt="2026-03-07T13:23:06.469" v="245" actId="20577"/>
          <ac:spMkLst>
            <pc:docMk/>
            <pc:sldMk cId="1884023990" sldId="259"/>
            <ac:spMk id="2" creationId="{90795AFA-4177-37CF-2F6C-354611A49D8D}"/>
          </ac:spMkLst>
        </pc:spChg>
        <pc:spChg chg="mod">
          <ac:chgData name="Muhammad Ali Jan (2325362)" userId="S::2325362@student.uwtsd.ac.uk::fe130815-dd66-4e83-a7a2-b036184d7928" providerId="AD" clId="Web-{BF1770B5-417B-17E0-8EAB-5EEEDA2DEF89}" dt="2026-03-07T21:03:20.585" v="1004" actId="20577"/>
          <ac:spMkLst>
            <pc:docMk/>
            <pc:sldMk cId="1884023990" sldId="259"/>
            <ac:spMk id="3" creationId="{760A7E79-5159-7F3E-AB8B-A56F551FB07F}"/>
          </ac:spMkLst>
        </pc:spChg>
      </pc:sldChg>
      <pc:sldChg chg="modSp new">
        <pc:chgData name="Muhammad Ali Jan (2325362)" userId="S::2325362@student.uwtsd.ac.uk::fe130815-dd66-4e83-a7a2-b036184d7928" providerId="AD" clId="Web-{BF1770B5-417B-17E0-8EAB-5EEEDA2DEF89}" dt="2026-03-07T13:29:24.729" v="291" actId="20577"/>
        <pc:sldMkLst>
          <pc:docMk/>
          <pc:sldMk cId="2429065580" sldId="260"/>
        </pc:sldMkLst>
        <pc:spChg chg="mod">
          <ac:chgData name="Muhammad Ali Jan (2325362)" userId="S::2325362@student.uwtsd.ac.uk::fe130815-dd66-4e83-a7a2-b036184d7928" providerId="AD" clId="Web-{BF1770B5-417B-17E0-8EAB-5EEEDA2DEF89}" dt="2026-03-07T13:27:12.643" v="275" actId="20577"/>
          <ac:spMkLst>
            <pc:docMk/>
            <pc:sldMk cId="2429065580" sldId="260"/>
            <ac:spMk id="2" creationId="{BEF35B27-6E1E-5F63-4212-70EA31766373}"/>
          </ac:spMkLst>
        </pc:spChg>
        <pc:spChg chg="mod">
          <ac:chgData name="Muhammad Ali Jan (2325362)" userId="S::2325362@student.uwtsd.ac.uk::fe130815-dd66-4e83-a7a2-b036184d7928" providerId="AD" clId="Web-{BF1770B5-417B-17E0-8EAB-5EEEDA2DEF89}" dt="2026-03-07T13:29:24.729" v="291" actId="20577"/>
          <ac:spMkLst>
            <pc:docMk/>
            <pc:sldMk cId="2429065580" sldId="260"/>
            <ac:spMk id="3" creationId="{219F6084-B7B9-098B-6255-82627B071C13}"/>
          </ac:spMkLst>
        </pc:spChg>
      </pc:sldChg>
      <pc:sldChg chg="modSp new">
        <pc:chgData name="Muhammad Ali Jan (2325362)" userId="S::2325362@student.uwtsd.ac.uk::fe130815-dd66-4e83-a7a2-b036184d7928" providerId="AD" clId="Web-{BF1770B5-417B-17E0-8EAB-5EEEDA2DEF89}" dt="2026-03-07T21:03:58.351" v="1007" actId="20577"/>
        <pc:sldMkLst>
          <pc:docMk/>
          <pc:sldMk cId="3469364308" sldId="261"/>
        </pc:sldMkLst>
        <pc:spChg chg="mod">
          <ac:chgData name="Muhammad Ali Jan (2325362)" userId="S::2325362@student.uwtsd.ac.uk::fe130815-dd66-4e83-a7a2-b036184d7928" providerId="AD" clId="Web-{BF1770B5-417B-17E0-8EAB-5EEEDA2DEF89}" dt="2026-03-07T20:48:23.948" v="977" actId="20577"/>
          <ac:spMkLst>
            <pc:docMk/>
            <pc:sldMk cId="3469364308" sldId="261"/>
            <ac:spMk id="2" creationId="{FBB781CB-DFF7-0723-B52B-B2DE9D295CD0}"/>
          </ac:spMkLst>
        </pc:spChg>
        <pc:spChg chg="mod">
          <ac:chgData name="Muhammad Ali Jan (2325362)" userId="S::2325362@student.uwtsd.ac.uk::fe130815-dd66-4e83-a7a2-b036184d7928" providerId="AD" clId="Web-{BF1770B5-417B-17E0-8EAB-5EEEDA2DEF89}" dt="2026-03-07T21:03:58.351" v="1007" actId="20577"/>
          <ac:spMkLst>
            <pc:docMk/>
            <pc:sldMk cId="3469364308" sldId="261"/>
            <ac:spMk id="3" creationId="{E7B92C2F-B8C6-5737-D4F6-83899C0B3528}"/>
          </ac:spMkLst>
        </pc:spChg>
      </pc:sldChg>
      <pc:sldChg chg="modSp new">
        <pc:chgData name="Muhammad Ali Jan (2325362)" userId="S::2325362@student.uwtsd.ac.uk::fe130815-dd66-4e83-a7a2-b036184d7928" providerId="AD" clId="Web-{BF1770B5-417B-17E0-8EAB-5EEEDA2DEF89}" dt="2026-03-07T21:04:22.679" v="1011" actId="20577"/>
        <pc:sldMkLst>
          <pc:docMk/>
          <pc:sldMk cId="4038876329" sldId="262"/>
        </pc:sldMkLst>
        <pc:spChg chg="mod">
          <ac:chgData name="Muhammad Ali Jan (2325362)" userId="S::2325362@student.uwtsd.ac.uk::fe130815-dd66-4e83-a7a2-b036184d7928" providerId="AD" clId="Web-{BF1770B5-417B-17E0-8EAB-5EEEDA2DEF89}" dt="2026-03-07T20:48:30.292" v="978" actId="20577"/>
          <ac:spMkLst>
            <pc:docMk/>
            <pc:sldMk cId="4038876329" sldId="262"/>
            <ac:spMk id="2" creationId="{541B7DCB-440E-D8C5-FEB5-B54F319F078B}"/>
          </ac:spMkLst>
        </pc:spChg>
        <pc:spChg chg="mod">
          <ac:chgData name="Muhammad Ali Jan (2325362)" userId="S::2325362@student.uwtsd.ac.uk::fe130815-dd66-4e83-a7a2-b036184d7928" providerId="AD" clId="Web-{BF1770B5-417B-17E0-8EAB-5EEEDA2DEF89}" dt="2026-03-07T21:04:22.679" v="1011" actId="20577"/>
          <ac:spMkLst>
            <pc:docMk/>
            <pc:sldMk cId="4038876329" sldId="262"/>
            <ac:spMk id="3" creationId="{ED5CCC4F-189F-DA54-03EF-E2DFEB090001}"/>
          </ac:spMkLst>
        </pc:spChg>
      </pc:sldChg>
      <pc:sldChg chg="modSp new">
        <pc:chgData name="Muhammad Ali Jan (2325362)" userId="S::2325362@student.uwtsd.ac.uk::fe130815-dd66-4e83-a7a2-b036184d7928" providerId="AD" clId="Web-{BF1770B5-417B-17E0-8EAB-5EEEDA2DEF89}" dt="2026-03-07T21:04:44.742" v="1013" actId="20577"/>
        <pc:sldMkLst>
          <pc:docMk/>
          <pc:sldMk cId="1048792285" sldId="263"/>
        </pc:sldMkLst>
        <pc:spChg chg="mod">
          <ac:chgData name="Muhammad Ali Jan (2325362)" userId="S::2325362@student.uwtsd.ac.uk::fe130815-dd66-4e83-a7a2-b036184d7928" providerId="AD" clId="Web-{BF1770B5-417B-17E0-8EAB-5EEEDA2DEF89}" dt="2026-03-07T21:04:44.742" v="1013" actId="20577"/>
          <ac:spMkLst>
            <pc:docMk/>
            <pc:sldMk cId="1048792285" sldId="263"/>
            <ac:spMk id="2" creationId="{56563CF8-581A-C0A1-487C-8EEB40354E88}"/>
          </ac:spMkLst>
        </pc:spChg>
        <pc:spChg chg="mod">
          <ac:chgData name="Muhammad Ali Jan (2325362)" userId="S::2325362@student.uwtsd.ac.uk::fe130815-dd66-4e83-a7a2-b036184d7928" providerId="AD" clId="Web-{BF1770B5-417B-17E0-8EAB-5EEEDA2DEF89}" dt="2026-03-07T13:50:41.090" v="439" actId="20577"/>
          <ac:spMkLst>
            <pc:docMk/>
            <pc:sldMk cId="1048792285" sldId="263"/>
            <ac:spMk id="3" creationId="{3AD7D973-2D1F-6F2D-09BB-30F6A4405A12}"/>
          </ac:spMkLst>
        </pc:spChg>
      </pc:sldChg>
      <pc:sldChg chg="addSp delSp modSp new">
        <pc:chgData name="Muhammad Ali Jan (2325362)" userId="S::2325362@student.uwtsd.ac.uk::fe130815-dd66-4e83-a7a2-b036184d7928" providerId="AD" clId="Web-{BF1770B5-417B-17E0-8EAB-5EEEDA2DEF89}" dt="2026-03-07T19:26:43.975" v="801"/>
        <pc:sldMkLst>
          <pc:docMk/>
          <pc:sldMk cId="565330341" sldId="264"/>
        </pc:sldMkLst>
        <pc:spChg chg="mod">
          <ac:chgData name="Muhammad Ali Jan (2325362)" userId="S::2325362@student.uwtsd.ac.uk::fe130815-dd66-4e83-a7a2-b036184d7928" providerId="AD" clId="Web-{BF1770B5-417B-17E0-8EAB-5EEEDA2DEF89}" dt="2026-03-07T13:55:53.742" v="455" actId="14100"/>
          <ac:spMkLst>
            <pc:docMk/>
            <pc:sldMk cId="565330341" sldId="264"/>
            <ac:spMk id="2" creationId="{A62D9742-F39B-FBB3-09AD-948EC39B34F1}"/>
          </ac:spMkLst>
        </pc:spChg>
        <pc:spChg chg="mod">
          <ac:chgData name="Muhammad Ali Jan (2325362)" userId="S::2325362@student.uwtsd.ac.uk::fe130815-dd66-4e83-a7a2-b036184d7928" providerId="AD" clId="Web-{BF1770B5-417B-17E0-8EAB-5EEEDA2DEF89}" dt="2026-03-07T13:57:07.851" v="477" actId="1076"/>
          <ac:spMkLst>
            <pc:docMk/>
            <pc:sldMk cId="565330341" sldId="264"/>
            <ac:spMk id="3" creationId="{B100D4D8-28A3-0067-9B94-4F1F93678591}"/>
          </ac:spMkLst>
        </pc:spChg>
        <pc:spChg chg="add del">
          <ac:chgData name="Muhammad Ali Jan (2325362)" userId="S::2325362@student.uwtsd.ac.uk::fe130815-dd66-4e83-a7a2-b036184d7928" providerId="AD" clId="Web-{BF1770B5-417B-17E0-8EAB-5EEEDA2DEF89}" dt="2026-03-07T14:00:49.968" v="486"/>
          <ac:spMkLst>
            <pc:docMk/>
            <pc:sldMk cId="565330341" sldId="264"/>
            <ac:spMk id="4" creationId="{52D1B734-3E70-0BB6-232D-9CEE73456C5F}"/>
          </ac:spMkLst>
        </pc:spChg>
        <pc:graphicFrameChg chg="add mod modGraphic">
          <ac:chgData name="Muhammad Ali Jan (2325362)" userId="S::2325362@student.uwtsd.ac.uk::fe130815-dd66-4e83-a7a2-b036184d7928" providerId="AD" clId="Web-{BF1770B5-417B-17E0-8EAB-5EEEDA2DEF89}" dt="2026-03-07T19:26:43.975" v="801"/>
          <ac:graphicFrameMkLst>
            <pc:docMk/>
            <pc:sldMk cId="565330341" sldId="264"/>
            <ac:graphicFrameMk id="5" creationId="{6D3E1AC4-F9F0-E7AA-735E-41EDBF21CF0F}"/>
          </ac:graphicFrameMkLst>
        </pc:graphicFrameChg>
      </pc:sldChg>
      <pc:sldChg chg="modSp new del">
        <pc:chgData name="Muhammad Ali Jan (2325362)" userId="S::2325362@student.uwtsd.ac.uk::fe130815-dd66-4e83-a7a2-b036184d7928" providerId="AD" clId="Web-{BF1770B5-417B-17E0-8EAB-5EEEDA2DEF89}" dt="2026-03-07T21:05:00.257" v="1014"/>
        <pc:sldMkLst>
          <pc:docMk/>
          <pc:sldMk cId="2993055418" sldId="265"/>
        </pc:sldMkLst>
        <pc:spChg chg="mod">
          <ac:chgData name="Muhammad Ali Jan (2325362)" userId="S::2325362@student.uwtsd.ac.uk::fe130815-dd66-4e83-a7a2-b036184d7928" providerId="AD" clId="Web-{BF1770B5-417B-17E0-8EAB-5EEEDA2DEF89}" dt="2026-03-07T20:48:47.622" v="980" actId="20577"/>
          <ac:spMkLst>
            <pc:docMk/>
            <pc:sldMk cId="2993055418" sldId="265"/>
            <ac:spMk id="2" creationId="{F7E57D72-79D8-3BE7-F2A1-1FEE98B7485C}"/>
          </ac:spMkLst>
        </pc:spChg>
        <pc:spChg chg="mod">
          <ac:chgData name="Muhammad Ali Jan (2325362)" userId="S::2325362@student.uwtsd.ac.uk::fe130815-dd66-4e83-a7a2-b036184d7928" providerId="AD" clId="Web-{BF1770B5-417B-17E0-8EAB-5EEEDA2DEF89}" dt="2026-03-07T19:37:12.092" v="849" actId="20577"/>
          <ac:spMkLst>
            <pc:docMk/>
            <pc:sldMk cId="2993055418" sldId="265"/>
            <ac:spMk id="3" creationId="{3A9C5F3C-776F-E409-340A-2A9304B93B75}"/>
          </ac:spMkLst>
        </pc:spChg>
      </pc:sldChg>
      <pc:sldChg chg="modSp new">
        <pc:chgData name="Muhammad Ali Jan (2325362)" userId="S::2325362@student.uwtsd.ac.uk::fe130815-dd66-4e83-a7a2-b036184d7928" providerId="AD" clId="Web-{BF1770B5-417B-17E0-8EAB-5EEEDA2DEF89}" dt="2026-03-07T19:49:40.793" v="914" actId="20577"/>
        <pc:sldMkLst>
          <pc:docMk/>
          <pc:sldMk cId="767044167" sldId="266"/>
        </pc:sldMkLst>
        <pc:spChg chg="mod">
          <ac:chgData name="Muhammad Ali Jan (2325362)" userId="S::2325362@student.uwtsd.ac.uk::fe130815-dd66-4e83-a7a2-b036184d7928" providerId="AD" clId="Web-{BF1770B5-417B-17E0-8EAB-5EEEDA2DEF89}" dt="2026-03-07T19:49:40.793" v="914" actId="20577"/>
          <ac:spMkLst>
            <pc:docMk/>
            <pc:sldMk cId="767044167" sldId="266"/>
            <ac:spMk id="2" creationId="{D62B0E29-87DE-CA13-CEF0-EBB7F80EA86D}"/>
          </ac:spMkLst>
        </pc:spChg>
        <pc:spChg chg="mod">
          <ac:chgData name="Muhammad Ali Jan (2325362)" userId="S::2325362@student.uwtsd.ac.uk::fe130815-dd66-4e83-a7a2-b036184d7928" providerId="AD" clId="Web-{BF1770B5-417B-17E0-8EAB-5EEEDA2DEF89}" dt="2026-03-07T19:47:52.649" v="890" actId="20577"/>
          <ac:spMkLst>
            <pc:docMk/>
            <pc:sldMk cId="767044167" sldId="266"/>
            <ac:spMk id="3" creationId="{2B4755A2-3722-393A-960A-B39AAF8CD015}"/>
          </ac:spMkLst>
        </pc:spChg>
      </pc:sldChg>
      <pc:sldChg chg="modSp new">
        <pc:chgData name="Muhammad Ali Jan (2325362)" userId="S::2325362@student.uwtsd.ac.uk::fe130815-dd66-4e83-a7a2-b036184d7928" providerId="AD" clId="Web-{BF1770B5-417B-17E0-8EAB-5EEEDA2DEF89}" dt="2026-03-07T20:05:10.358" v="966" actId="1076"/>
        <pc:sldMkLst>
          <pc:docMk/>
          <pc:sldMk cId="995888070" sldId="267"/>
        </pc:sldMkLst>
        <pc:spChg chg="mod">
          <ac:chgData name="Muhammad Ali Jan (2325362)" userId="S::2325362@student.uwtsd.ac.uk::fe130815-dd66-4e83-a7a2-b036184d7928" providerId="AD" clId="Web-{BF1770B5-417B-17E0-8EAB-5EEEDA2DEF89}" dt="2026-03-07T20:05:10.358" v="966" actId="1076"/>
          <ac:spMkLst>
            <pc:docMk/>
            <pc:sldMk cId="995888070" sldId="267"/>
            <ac:spMk id="2" creationId="{618FA87E-58D7-BC1E-3B3F-85192F6540C9}"/>
          </ac:spMkLst>
        </pc:spChg>
        <pc:spChg chg="mod">
          <ac:chgData name="Muhammad Ali Jan (2325362)" userId="S::2325362@student.uwtsd.ac.uk::fe130815-dd66-4e83-a7a2-b036184d7928" providerId="AD" clId="Web-{BF1770B5-417B-17E0-8EAB-5EEEDA2DEF89}" dt="2026-03-07T20:02:39.023" v="946" actId="20577"/>
          <ac:spMkLst>
            <pc:docMk/>
            <pc:sldMk cId="995888070" sldId="267"/>
            <ac:spMk id="3" creationId="{D3C19EA2-24D1-3824-CC23-FE9BF13CF9CE}"/>
          </ac:spMkLst>
        </pc:spChg>
      </pc:sldChg>
      <pc:sldChg chg="modSp new">
        <pc:chgData name="Muhammad Ali Jan (2325362)" userId="S::2325362@student.uwtsd.ac.uk::fe130815-dd66-4e83-a7a2-b036184d7928" providerId="AD" clId="Web-{BF1770B5-417B-17E0-8EAB-5EEEDA2DEF89}" dt="2026-03-07T21:05:38.322" v="1023" actId="20577"/>
        <pc:sldMkLst>
          <pc:docMk/>
          <pc:sldMk cId="1198353249" sldId="268"/>
        </pc:sldMkLst>
        <pc:spChg chg="mod">
          <ac:chgData name="Muhammad Ali Jan (2325362)" userId="S::2325362@student.uwtsd.ac.uk::fe130815-dd66-4e83-a7a2-b036184d7928" providerId="AD" clId="Web-{BF1770B5-417B-17E0-8EAB-5EEEDA2DEF89}" dt="2026-03-07T20:04:44.091" v="964" actId="20577"/>
          <ac:spMkLst>
            <pc:docMk/>
            <pc:sldMk cId="1198353249" sldId="268"/>
            <ac:spMk id="2" creationId="{02B6A568-F637-D47A-644A-FFC3B87AB7F4}"/>
          </ac:spMkLst>
        </pc:spChg>
        <pc:spChg chg="mod">
          <ac:chgData name="Muhammad Ali Jan (2325362)" userId="S::2325362@student.uwtsd.ac.uk::fe130815-dd66-4e83-a7a2-b036184d7928" providerId="AD" clId="Web-{BF1770B5-417B-17E0-8EAB-5EEEDA2DEF89}" dt="2026-03-07T21:05:38.322" v="1023" actId="20577"/>
          <ac:spMkLst>
            <pc:docMk/>
            <pc:sldMk cId="1198353249" sldId="268"/>
            <ac:spMk id="3" creationId="{9A004099-FE69-6536-6E99-834834995BB9}"/>
          </ac:spMkLst>
        </pc:spChg>
      </pc:sldChg>
      <pc:sldChg chg="modSp new">
        <pc:chgData name="Muhammad Ali Jan (2325362)" userId="S::2325362@student.uwtsd.ac.uk::fe130815-dd66-4e83-a7a2-b036184d7928" providerId="AD" clId="Web-{BF1770B5-417B-17E0-8EAB-5EEEDA2DEF89}" dt="2026-03-07T20:55:55.798" v="1000" actId="1076"/>
        <pc:sldMkLst>
          <pc:docMk/>
          <pc:sldMk cId="1497001233" sldId="269"/>
        </pc:sldMkLst>
        <pc:spChg chg="mod">
          <ac:chgData name="Muhammad Ali Jan (2325362)" userId="S::2325362@student.uwtsd.ac.uk::fe130815-dd66-4e83-a7a2-b036184d7928" providerId="AD" clId="Web-{BF1770B5-417B-17E0-8EAB-5EEEDA2DEF89}" dt="2026-03-07T20:52:51.355" v="991" actId="14100"/>
          <ac:spMkLst>
            <pc:docMk/>
            <pc:sldMk cId="1497001233" sldId="269"/>
            <ac:spMk id="2" creationId="{4D8B72F3-C53E-F56C-0974-678D872FC9CA}"/>
          </ac:spMkLst>
        </pc:spChg>
        <pc:spChg chg="mod">
          <ac:chgData name="Muhammad Ali Jan (2325362)" userId="S::2325362@student.uwtsd.ac.uk::fe130815-dd66-4e83-a7a2-b036184d7928" providerId="AD" clId="Web-{BF1770B5-417B-17E0-8EAB-5EEEDA2DEF89}" dt="2026-03-07T20:55:55.798" v="1000" actId="1076"/>
          <ac:spMkLst>
            <pc:docMk/>
            <pc:sldMk cId="1497001233" sldId="269"/>
            <ac:spMk id="3" creationId="{54E7DD8D-7D72-D4C0-F632-680358991DAC}"/>
          </ac:spMkLst>
        </pc:spChg>
      </pc:sldChg>
      <pc:sldChg chg="new del">
        <pc:chgData name="Muhammad Ali Jan (2325362)" userId="S::2325362@student.uwtsd.ac.uk::fe130815-dd66-4e83-a7a2-b036184d7928" providerId="AD" clId="Web-{BF1770B5-417B-17E0-8EAB-5EEEDA2DEF89}" dt="2026-03-07T21:05:05.429" v="1016"/>
        <pc:sldMkLst>
          <pc:docMk/>
          <pc:sldMk cId="2340723192" sldId="270"/>
        </pc:sldMkLst>
      </pc:sldChg>
      <pc:sldChg chg="new del">
        <pc:chgData name="Muhammad Ali Jan (2325362)" userId="S::2325362@student.uwtsd.ac.uk::fe130815-dd66-4e83-a7a2-b036184d7928" providerId="AD" clId="Web-{BF1770B5-417B-17E0-8EAB-5EEEDA2DEF89}" dt="2026-03-07T21:05:15.758" v="1019"/>
        <pc:sldMkLst>
          <pc:docMk/>
          <pc:sldMk cId="2753458274" sldId="270"/>
        </pc:sldMkLst>
      </pc:sldChg>
      <pc:sldChg chg="new del">
        <pc:chgData name="Muhammad Ali Jan (2325362)" userId="S::2325362@student.uwtsd.ac.uk::fe130815-dd66-4e83-a7a2-b036184d7928" providerId="AD" clId="Web-{BF1770B5-417B-17E0-8EAB-5EEEDA2DEF89}" dt="2026-03-07T21:05:17.617" v="1020"/>
        <pc:sldMkLst>
          <pc:docMk/>
          <pc:sldMk cId="2053733129" sldId="271"/>
        </pc:sldMkLst>
      </pc:sldChg>
      <pc:sldMasterChg chg="add del addSldLayout delSldLayout">
        <pc:chgData name="Muhammad Ali Jan (2325362)" userId="S::2325362@student.uwtsd.ac.uk::fe130815-dd66-4e83-a7a2-b036184d7928" providerId="AD" clId="Web-{BF1770B5-417B-17E0-8EAB-5EEEDA2DEF89}" dt="2026-03-07T12:59:39.728" v="6"/>
        <pc:sldMasterMkLst>
          <pc:docMk/>
          <pc:sldMasterMk cId="2460954070" sldId="2147483660"/>
        </pc:sldMasterMkLst>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2385387890" sldId="2147483661"/>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949138452" sldId="2147483662"/>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2591524520" sldId="2147483663"/>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1203092039" sldId="2147483664"/>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3733172339" sldId="2147483665"/>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3210312558" sldId="2147483666"/>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3146388984" sldId="2147483667"/>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3171841454" sldId="2147483668"/>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1718958274" sldId="2147483669"/>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2202905451" sldId="2147483670"/>
          </pc:sldLayoutMkLst>
        </pc:sldLayoutChg>
        <pc:sldLayoutChg chg="add del">
          <pc:chgData name="Muhammad Ali Jan (2325362)" userId="S::2325362@student.uwtsd.ac.uk::fe130815-dd66-4e83-a7a2-b036184d7928" providerId="AD" clId="Web-{BF1770B5-417B-17E0-8EAB-5EEEDA2DEF89}" dt="2026-03-07T12:59:39.728" v="6"/>
          <pc:sldLayoutMkLst>
            <pc:docMk/>
            <pc:sldMasterMk cId="2460954070" sldId="2147483660"/>
            <pc:sldLayoutMk cId="3479445657" sldId="2147483671"/>
          </pc:sldLayoutMkLst>
        </pc:sldLayoutChg>
      </pc:sldMasterChg>
      <pc:sldMasterChg chg="add del addSldLayout delSldLayout">
        <pc:chgData name="Muhammad Ali Jan (2325362)" userId="S::2325362@student.uwtsd.ac.uk::fe130815-dd66-4e83-a7a2-b036184d7928" providerId="AD" clId="Web-{BF1770B5-417B-17E0-8EAB-5EEEDA2DEF89}" dt="2026-03-07T12:59:26.150" v="1"/>
        <pc:sldMasterMkLst>
          <pc:docMk/>
          <pc:sldMasterMk cId="3697908661" sldId="2147483672"/>
        </pc:sldMasterMkLst>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859612088" sldId="2147483673"/>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3381909938" sldId="2147483674"/>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4061956956" sldId="2147483675"/>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1749980959" sldId="2147483676"/>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2589930039" sldId="2147483677"/>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2420683025" sldId="2147483678"/>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3566039327" sldId="2147483679"/>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740091549" sldId="2147483680"/>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886169221" sldId="2147483681"/>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2960900312" sldId="2147483682"/>
          </pc:sldLayoutMkLst>
        </pc:sldLayoutChg>
        <pc:sldLayoutChg chg="add del">
          <pc:chgData name="Muhammad Ali Jan (2325362)" userId="S::2325362@student.uwtsd.ac.uk::fe130815-dd66-4e83-a7a2-b036184d7928" providerId="AD" clId="Web-{BF1770B5-417B-17E0-8EAB-5EEEDA2DEF89}" dt="2026-03-07T12:59:26.150" v="1"/>
          <pc:sldLayoutMkLst>
            <pc:docMk/>
            <pc:sldMasterMk cId="3697908661" sldId="2147483672"/>
            <pc:sldLayoutMk cId="682185" sldId="2147483683"/>
          </pc:sldLayoutMkLst>
        </pc:sldLayoutChg>
      </pc:sldMasterChg>
      <pc:sldMasterChg chg="add del addSldLayout delSldLayout">
        <pc:chgData name="Muhammad Ali Jan (2325362)" userId="S::2325362@student.uwtsd.ac.uk::fe130815-dd66-4e83-a7a2-b036184d7928" providerId="AD" clId="Web-{BF1770B5-417B-17E0-8EAB-5EEEDA2DEF89}" dt="2026-03-07T12:59:39.634" v="5"/>
        <pc:sldMasterMkLst>
          <pc:docMk/>
          <pc:sldMasterMk cId="189601914" sldId="2147483734"/>
        </pc:sldMasterMkLst>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1699692966" sldId="2147483723"/>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3954689704" sldId="2147483724"/>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154443149" sldId="2147483725"/>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1957772413" sldId="2147483726"/>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382720495" sldId="2147483727"/>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2100438418" sldId="2147483728"/>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4124081809" sldId="2147483729"/>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3122490773" sldId="2147483730"/>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2013942426" sldId="2147483731"/>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384178625" sldId="2147483732"/>
          </pc:sldLayoutMkLst>
        </pc:sldLayoutChg>
        <pc:sldLayoutChg chg="add del">
          <pc:chgData name="Muhammad Ali Jan (2325362)" userId="S::2325362@student.uwtsd.ac.uk::fe130815-dd66-4e83-a7a2-b036184d7928" providerId="AD" clId="Web-{BF1770B5-417B-17E0-8EAB-5EEEDA2DEF89}" dt="2026-03-07T12:59:39.634" v="5"/>
          <pc:sldLayoutMkLst>
            <pc:docMk/>
            <pc:sldMasterMk cId="189601914" sldId="2147483734"/>
            <pc:sldLayoutMk cId="2069268816" sldId="2147483733"/>
          </pc:sldLayoutMkLst>
        </pc:sldLayoutChg>
      </pc:sldMasterChg>
      <pc:sldMasterChg chg="add del addSldLayout delSldLayout">
        <pc:chgData name="Muhammad Ali Jan (2325362)" userId="S::2325362@student.uwtsd.ac.uk::fe130815-dd66-4e83-a7a2-b036184d7928" providerId="AD" clId="Web-{BF1770B5-417B-17E0-8EAB-5EEEDA2DEF89}" dt="2026-03-07T12:59:31.384" v="3"/>
        <pc:sldMasterMkLst>
          <pc:docMk/>
          <pc:sldMasterMk cId="2674697662" sldId="2147483747"/>
        </pc:sldMasterMkLst>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3117988832" sldId="2147483736"/>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2224721509" sldId="2147483737"/>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4099629840" sldId="2147483738"/>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405182436" sldId="2147483739"/>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1035156720" sldId="2147483740"/>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1976653345" sldId="2147483741"/>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330345183" sldId="2147483742"/>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2888387784" sldId="2147483743"/>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880189636" sldId="2147483744"/>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4057958398" sldId="2147483745"/>
          </pc:sldLayoutMkLst>
        </pc:sldLayoutChg>
        <pc:sldLayoutChg chg="add del">
          <pc:chgData name="Muhammad Ali Jan (2325362)" userId="S::2325362@student.uwtsd.ac.uk::fe130815-dd66-4e83-a7a2-b036184d7928" providerId="AD" clId="Web-{BF1770B5-417B-17E0-8EAB-5EEEDA2DEF89}" dt="2026-03-07T12:59:31.384" v="3"/>
          <pc:sldLayoutMkLst>
            <pc:docMk/>
            <pc:sldMasterMk cId="2674697662" sldId="2147483747"/>
            <pc:sldLayoutMk cId="4011689806" sldId="2147483746"/>
          </pc:sldLayoutMkLst>
        </pc:sldLayoutChg>
      </pc:sldMasterChg>
      <pc:sldMasterChg chg="add addSldLayout">
        <pc:chgData name="Muhammad Ali Jan (2325362)" userId="S::2325362@student.uwtsd.ac.uk::fe130815-dd66-4e83-a7a2-b036184d7928" providerId="AD" clId="Web-{BF1770B5-417B-17E0-8EAB-5EEEDA2DEF89}" dt="2026-03-07T12:59:39.728" v="6"/>
        <pc:sldMasterMkLst>
          <pc:docMk/>
          <pc:sldMasterMk cId="1515976584" sldId="2147483774"/>
        </pc:sldMasterMkLst>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3258234376" sldId="2147483762"/>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285920833" sldId="2147483763"/>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303296736" sldId="2147483764"/>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511574049" sldId="2147483765"/>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821429279" sldId="2147483766"/>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1865897916" sldId="2147483767"/>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1787520276" sldId="2147483768"/>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531532261" sldId="2147483769"/>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1311399018" sldId="2147483770"/>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404428822" sldId="2147483771"/>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1749265475" sldId="2147483772"/>
          </pc:sldLayoutMkLst>
        </pc:sldLayoutChg>
        <pc:sldLayoutChg chg="add">
          <pc:chgData name="Muhammad Ali Jan (2325362)" userId="S::2325362@student.uwtsd.ac.uk::fe130815-dd66-4e83-a7a2-b036184d7928" providerId="AD" clId="Web-{BF1770B5-417B-17E0-8EAB-5EEEDA2DEF89}" dt="2026-03-07T12:59:39.728" v="6"/>
          <pc:sldLayoutMkLst>
            <pc:docMk/>
            <pc:sldMasterMk cId="1515976584" sldId="2147483774"/>
            <pc:sldLayoutMk cId="903485909" sldId="214748377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31532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11399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4428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9265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03485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65897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58234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5920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3296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11574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21429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3/7/2026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87520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3/7/2026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51597658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2" r:id="rId7"/>
    <p:sldLayoutId id="2147483763" r:id="rId8"/>
    <p:sldLayoutId id="2147483764" r:id="rId9"/>
    <p:sldLayoutId id="2147483765" r:id="rId10"/>
    <p:sldLayoutId id="2147483766" r:id="rId11"/>
    <p:sldLayoutId id="2147483768"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igital.nhs.uk/services/nhs-app/nhs-app-features" TargetMode="External"/><Relationship Id="rId2" Type="http://schemas.openxmlformats.org/officeDocument/2006/relationships/hyperlink" Target="https://www.england.nhs.uk/2025/12/record-numbers-using-nhs-app-to-manage-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64E0904-5ABD-4DC7-8562-C38580C95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61476062-F3CF-1648-83F2-51DA06C77BDB}"/>
              </a:ext>
            </a:extLst>
          </p:cNvPr>
          <p:cNvPicPr>
            <a:picLocks noChangeAspect="1"/>
          </p:cNvPicPr>
          <p:nvPr/>
        </p:nvPicPr>
        <p:blipFill>
          <a:blip r:embed="rId2"/>
          <a:srcRect t="1623" r="-2" b="-2"/>
          <a:stretch>
            <a:fillRect/>
          </a:stretch>
        </p:blipFill>
        <p:spPr>
          <a:xfrm>
            <a:off x="-632584" y="-100632"/>
            <a:ext cx="12695187"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p:cNvSpPr>
            <a:spLocks noGrp="1"/>
          </p:cNvSpPr>
          <p:nvPr>
            <p:ph type="ctrTitle"/>
          </p:nvPr>
        </p:nvSpPr>
        <p:spPr>
          <a:xfrm>
            <a:off x="6095999" y="2957155"/>
            <a:ext cx="5257800" cy="1701570"/>
          </a:xfrm>
        </p:spPr>
        <p:txBody>
          <a:bodyPr anchor="b">
            <a:normAutofit/>
          </a:bodyPr>
          <a:lstStyle/>
          <a:p>
            <a:r>
              <a:rPr lang="en-US" sz="3200" dirty="0"/>
              <a:t>Digital Innovation in Health </a:t>
            </a:r>
            <a:r>
              <a:rPr lang="en-US" sz="3200"/>
              <a:t>and social care – The NHS App</a:t>
            </a:r>
          </a:p>
        </p:txBody>
      </p:sp>
      <p:sp>
        <p:nvSpPr>
          <p:cNvPr id="3" name="Subtitle 2"/>
          <p:cNvSpPr>
            <a:spLocks noGrp="1"/>
          </p:cNvSpPr>
          <p:nvPr>
            <p:ph type="subTitle" idx="1"/>
          </p:nvPr>
        </p:nvSpPr>
        <p:spPr>
          <a:xfrm>
            <a:off x="0" y="5736273"/>
            <a:ext cx="5147960" cy="646785"/>
          </a:xfrm>
        </p:spPr>
        <p:txBody>
          <a:bodyPr vert="horz" lIns="91440" tIns="45720" rIns="91440" bIns="45720" rtlCol="0" anchor="t">
            <a:normAutofit fontScale="92500" lnSpcReduction="10000"/>
          </a:bodyPr>
          <a:lstStyle/>
          <a:p>
            <a:r>
              <a:rPr lang="en-US" sz="1600" dirty="0">
                <a:latin typeface="Arial"/>
                <a:ea typeface="Calibri"/>
                <a:cs typeface="Arial"/>
              </a:rPr>
              <a:t>Student name: </a:t>
            </a:r>
            <a:r>
              <a:rPr lang="en-US" sz="1600" dirty="0" err="1">
                <a:latin typeface="Arial"/>
                <a:ea typeface="Calibri"/>
                <a:cs typeface="Arial"/>
              </a:rPr>
              <a:t>muhammad</a:t>
            </a:r>
            <a:r>
              <a:rPr lang="en-US" sz="1600" dirty="0">
                <a:latin typeface="Arial"/>
                <a:ea typeface="Calibri"/>
                <a:cs typeface="Arial"/>
              </a:rPr>
              <a:t> </a:t>
            </a:r>
            <a:r>
              <a:rPr lang="en-US" sz="1600" dirty="0" err="1">
                <a:latin typeface="Arial"/>
                <a:ea typeface="Calibri"/>
                <a:cs typeface="Arial"/>
              </a:rPr>
              <a:t>ali</a:t>
            </a:r>
            <a:r>
              <a:rPr lang="en-US" sz="1600" dirty="0">
                <a:latin typeface="Arial"/>
                <a:ea typeface="Calibri"/>
                <a:cs typeface="Arial"/>
              </a:rPr>
              <a:t> </a:t>
            </a:r>
            <a:r>
              <a:rPr lang="en-US" sz="1600" dirty="0" err="1">
                <a:latin typeface="Arial"/>
                <a:ea typeface="Calibri"/>
                <a:cs typeface="Arial"/>
              </a:rPr>
              <a:t>jan</a:t>
            </a:r>
            <a:endParaRPr lang="en-US" sz="1600">
              <a:latin typeface="Arial"/>
              <a:ea typeface="Calibri"/>
              <a:cs typeface="Arial"/>
            </a:endParaRPr>
          </a:p>
          <a:p>
            <a:r>
              <a:rPr lang="en-US" sz="1600">
                <a:latin typeface="Arial"/>
                <a:ea typeface="Calibri"/>
                <a:cs typeface="Arial"/>
              </a:rPr>
              <a:t>Student number: 2325362</a:t>
            </a:r>
            <a:endParaRPr lang="en-US" sz="1600" dirty="0">
              <a:latin typeface="Arial"/>
              <a:ea typeface="Calibri"/>
              <a:cs typeface="Arial"/>
            </a:endParaRPr>
          </a:p>
        </p:txBody>
      </p:sp>
      <p:sp>
        <p:nvSpPr>
          <p:cNvPr id="5" name="TextBox 4">
            <a:extLst>
              <a:ext uri="{FF2B5EF4-FFF2-40B4-BE49-F238E27FC236}">
                <a16:creationId xmlns:a16="http://schemas.microsoft.com/office/drawing/2014/main" id="{DBD9FC17-3522-D93B-E771-121C2C0E384A}"/>
              </a:ext>
            </a:extLst>
          </p:cNvPr>
          <p:cNvSpPr txBox="1"/>
          <p:nvPr/>
        </p:nvSpPr>
        <p:spPr>
          <a:xfrm>
            <a:off x="5892719" y="5641947"/>
            <a:ext cx="5668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MODULE NAME &amp; CODE DIGITAL TRANSFORMATION IN </a:t>
            </a:r>
            <a:r>
              <a:rPr lang="en-US" sz="1600">
                <a:latin typeface="Arial"/>
                <a:cs typeface="Arial"/>
              </a:rPr>
              <a:t>HEALTH AND CARE PROFESSIONS BMHP6026</a:t>
            </a:r>
          </a:p>
          <a:p>
            <a:r>
              <a:rPr lang="en-US" sz="1600">
                <a:latin typeface="Arial"/>
                <a:cs typeface="Arial"/>
              </a:rPr>
              <a:t>LECTURER: JOANNE DAVES</a:t>
            </a:r>
            <a:endParaRPr lang="en-US" sz="1600" dirty="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E951E-7513-8F60-C22A-CE6A3C455ED1}"/>
              </a:ext>
            </a:extLst>
          </p:cNvPr>
          <p:cNvSpPr>
            <a:spLocks noGrp="1"/>
          </p:cNvSpPr>
          <p:nvPr>
            <p:ph type="title"/>
          </p:nvPr>
        </p:nvSpPr>
        <p:spPr>
          <a:xfrm>
            <a:off x="838200" y="365125"/>
            <a:ext cx="10515600" cy="1081148"/>
          </a:xfrm>
        </p:spPr>
        <p:txBody>
          <a:bodyPr>
            <a:normAutofit/>
          </a:bodyPr>
          <a:lstStyle/>
          <a:p>
            <a:r>
              <a:rPr lang="en-US" sz="2400" b="1">
                <a:latin typeface="Arial"/>
                <a:cs typeface="Arial"/>
              </a:rPr>
              <a:t>INTRODUCTION ON THE NHS APP</a:t>
            </a:r>
            <a:endParaRPr lang="en-US" b="1"/>
          </a:p>
        </p:txBody>
      </p:sp>
      <p:sp>
        <p:nvSpPr>
          <p:cNvPr id="3" name="Content Placeholder 2">
            <a:extLst>
              <a:ext uri="{FF2B5EF4-FFF2-40B4-BE49-F238E27FC236}">
                <a16:creationId xmlns:a16="http://schemas.microsoft.com/office/drawing/2014/main" id="{3EC9ECD8-3B1A-D844-E178-040215B57917}"/>
              </a:ext>
            </a:extLst>
          </p:cNvPr>
          <p:cNvSpPr>
            <a:spLocks noGrp="1"/>
          </p:cNvSpPr>
          <p:nvPr>
            <p:ph idx="1"/>
          </p:nvPr>
        </p:nvSpPr>
        <p:spPr/>
        <p:txBody>
          <a:bodyPr vert="horz" lIns="91440" tIns="45720" rIns="91440" bIns="45720" rtlCol="0" anchor="t">
            <a:normAutofit/>
          </a:bodyPr>
          <a:lstStyle/>
          <a:p>
            <a:r>
              <a:rPr lang="en-US" sz="2000">
                <a:latin typeface="Arial"/>
                <a:ea typeface="+mn-lt"/>
                <a:cs typeface="Arial"/>
              </a:rPr>
              <a:t>To increase healthcare services' access, effectiveness, and quality, digital transformation becomes progressively more important in the health and social care sectors (Wachter, 2016).</a:t>
            </a:r>
            <a:endParaRPr lang="en-US" sz="2000">
              <a:latin typeface="Arial"/>
              <a:cs typeface="Arial"/>
            </a:endParaRPr>
          </a:p>
          <a:p>
            <a:r>
              <a:rPr lang="en-US" sz="2000">
                <a:latin typeface="Arial"/>
                <a:ea typeface="+mn-lt"/>
                <a:cs typeface="Arial"/>
              </a:rPr>
              <a:t> Patients can use digital devices to access services like GP appointments, repeat prescriptions, and health records thanks to the NHS App, which was launched in England in 2018 (NHS England, 2026).</a:t>
            </a:r>
            <a:endParaRPr lang="en-US" sz="2000">
              <a:latin typeface="Arial"/>
              <a:cs typeface="Arial"/>
            </a:endParaRPr>
          </a:p>
          <a:p>
            <a:r>
              <a:rPr lang="en-US" sz="2000" dirty="0">
                <a:latin typeface="Arial"/>
                <a:ea typeface="+mn-lt"/>
                <a:cs typeface="Arial"/>
              </a:rPr>
              <a:t> According to Buntin et al. (2011), digital healthcare technologies are intended to promote patient-centered treatment and assist medical facilities in managing growing patient demand.</a:t>
            </a:r>
            <a:endParaRPr lang="en-US" sz="2000">
              <a:latin typeface="Arial"/>
              <a:cs typeface="Arial"/>
            </a:endParaRPr>
          </a:p>
          <a:p>
            <a:r>
              <a:rPr lang="en-US" sz="2000">
                <a:latin typeface="Arial"/>
                <a:ea typeface="+mn-lt"/>
                <a:cs typeface="Arial"/>
              </a:rPr>
              <a:t>This talk will assess how the NHS App affects the patient experience, service delivery, and healthcare workers.</a:t>
            </a:r>
            <a:endParaRPr lang="en-US" sz="2000">
              <a:latin typeface="Arial"/>
              <a:cs typeface="Arial"/>
            </a:endParaRPr>
          </a:p>
        </p:txBody>
      </p:sp>
    </p:spTree>
    <p:extLst>
      <p:ext uri="{BB962C8B-B14F-4D97-AF65-F5344CB8AC3E}">
        <p14:creationId xmlns:p14="http://schemas.microsoft.com/office/powerpoint/2010/main" val="2986163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697F5-D582-585F-F141-F0A8493E2E28}"/>
              </a:ext>
            </a:extLst>
          </p:cNvPr>
          <p:cNvSpPr>
            <a:spLocks noGrp="1"/>
          </p:cNvSpPr>
          <p:nvPr>
            <p:ph type="title"/>
          </p:nvPr>
        </p:nvSpPr>
        <p:spPr>
          <a:xfrm>
            <a:off x="2764766" y="250106"/>
            <a:ext cx="6863751" cy="1339940"/>
          </a:xfrm>
        </p:spPr>
        <p:txBody>
          <a:bodyPr>
            <a:normAutofit/>
          </a:bodyPr>
          <a:lstStyle/>
          <a:p>
            <a:r>
              <a:rPr lang="en-US" sz="2400" b="1">
                <a:latin typeface="Arial"/>
                <a:cs typeface="Arial"/>
              </a:rPr>
              <a:t>BACKGROUND ON THE NHS APP</a:t>
            </a:r>
          </a:p>
        </p:txBody>
      </p:sp>
      <p:sp>
        <p:nvSpPr>
          <p:cNvPr id="3" name="Content Placeholder 2">
            <a:extLst>
              <a:ext uri="{FF2B5EF4-FFF2-40B4-BE49-F238E27FC236}">
                <a16:creationId xmlns:a16="http://schemas.microsoft.com/office/drawing/2014/main" id="{80A13281-5CEF-2C2C-742C-E0BB74CC597A}"/>
              </a:ext>
            </a:extLst>
          </p:cNvPr>
          <p:cNvSpPr>
            <a:spLocks noGrp="1"/>
          </p:cNvSpPr>
          <p:nvPr>
            <p:ph idx="1"/>
          </p:nvPr>
        </p:nvSpPr>
        <p:spPr/>
        <p:txBody>
          <a:bodyPr vert="horz" lIns="91440" tIns="45720" rIns="91440" bIns="45720" rtlCol="0" anchor="t">
            <a:normAutofit/>
          </a:bodyPr>
          <a:lstStyle/>
          <a:p>
            <a:r>
              <a:rPr lang="en-US" sz="2000">
                <a:latin typeface="Arial"/>
                <a:ea typeface="+mn-lt"/>
                <a:cs typeface="Arial"/>
              </a:rPr>
              <a:t>Patients in England can use smartphones or other digital devices to access NHS services thanks to the NHS App (NHS England, 2026).</a:t>
            </a:r>
            <a:endParaRPr lang="en-US" sz="2000">
              <a:latin typeface="Arial"/>
              <a:cs typeface="Arial"/>
            </a:endParaRPr>
          </a:p>
          <a:p>
            <a:r>
              <a:rPr lang="en-US" sz="2000">
                <a:latin typeface="Arial"/>
                <a:ea typeface="+mn-lt"/>
                <a:cs typeface="Arial"/>
              </a:rPr>
              <a:t>As part of the NHS's digital transformation plan to increase access to healthcare services, it went into effect nationwide in 2018 (Wachter, 2016).</a:t>
            </a:r>
            <a:endParaRPr lang="en-US" sz="2000">
              <a:latin typeface="Arial"/>
              <a:cs typeface="Arial"/>
            </a:endParaRPr>
          </a:p>
          <a:p>
            <a:r>
              <a:rPr lang="en-US" sz="2000">
                <a:latin typeface="Arial"/>
                <a:ea typeface="+mn-lt"/>
                <a:cs typeface="Arial"/>
              </a:rPr>
              <a:t>Patients can control healthcare services and obtain online health information through the app's integrated platform.</a:t>
            </a:r>
            <a:endParaRPr lang="en-US" sz="2000">
              <a:latin typeface="Arial"/>
              <a:cs typeface="Arial"/>
            </a:endParaRPr>
          </a:p>
          <a:p>
            <a:r>
              <a:rPr lang="en-US" sz="2000">
                <a:latin typeface="Arial"/>
                <a:ea typeface="+mn-lt"/>
                <a:cs typeface="Arial"/>
              </a:rPr>
              <a:t> It gained popularity during the COVID-19 pandemic, when access to and contact with digital healthcare services became essential (Greenhalgh et al., 2020).</a:t>
            </a:r>
            <a:endParaRPr lang="en-US">
              <a:latin typeface="Arial"/>
              <a:cs typeface="Arial"/>
            </a:endParaRPr>
          </a:p>
        </p:txBody>
      </p:sp>
    </p:spTree>
    <p:extLst>
      <p:ext uri="{BB962C8B-B14F-4D97-AF65-F5344CB8AC3E}">
        <p14:creationId xmlns:p14="http://schemas.microsoft.com/office/powerpoint/2010/main" val="3268140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95AFA-4177-37CF-2F6C-354611A49D8D}"/>
              </a:ext>
            </a:extLst>
          </p:cNvPr>
          <p:cNvSpPr>
            <a:spLocks noGrp="1"/>
          </p:cNvSpPr>
          <p:nvPr>
            <p:ph type="title"/>
          </p:nvPr>
        </p:nvSpPr>
        <p:spPr>
          <a:xfrm>
            <a:off x="2879785" y="365125"/>
            <a:ext cx="7898921" cy="1339940"/>
          </a:xfrm>
        </p:spPr>
        <p:txBody>
          <a:bodyPr>
            <a:normAutofit/>
          </a:bodyPr>
          <a:lstStyle/>
          <a:p>
            <a:r>
              <a:rPr lang="en-US" sz="2400" b="1">
                <a:latin typeface="Arial"/>
                <a:cs typeface="Arial"/>
              </a:rPr>
              <a:t>KEY FEATURES OF THE NHS APP</a:t>
            </a:r>
          </a:p>
        </p:txBody>
      </p:sp>
      <p:sp>
        <p:nvSpPr>
          <p:cNvPr id="3" name="Content Placeholder 2">
            <a:extLst>
              <a:ext uri="{FF2B5EF4-FFF2-40B4-BE49-F238E27FC236}">
                <a16:creationId xmlns:a16="http://schemas.microsoft.com/office/drawing/2014/main" id="{760A7E79-5159-7F3E-AB8B-A56F551FB07F}"/>
              </a:ext>
            </a:extLst>
          </p:cNvPr>
          <p:cNvSpPr>
            <a:spLocks noGrp="1"/>
          </p:cNvSpPr>
          <p:nvPr>
            <p:ph idx="1"/>
          </p:nvPr>
        </p:nvSpPr>
        <p:spPr/>
        <p:txBody>
          <a:bodyPr vert="horz" lIns="91440" tIns="45720" rIns="91440" bIns="45720" rtlCol="0" anchor="t">
            <a:normAutofit/>
          </a:bodyPr>
          <a:lstStyle/>
          <a:p>
            <a:r>
              <a:rPr lang="en-US" sz="2000">
                <a:latin typeface="Arial"/>
                <a:ea typeface="+mn-lt"/>
                <a:cs typeface="Arial"/>
              </a:rPr>
              <a:t>The software reduces the need for phone calls and in-person visits by allowing patients to schedule and manage GP appointments (NHS England, 2026).</a:t>
            </a:r>
            <a:endParaRPr lang="en-US" sz="2000">
              <a:latin typeface="Arial"/>
              <a:cs typeface="Arial"/>
            </a:endParaRPr>
          </a:p>
          <a:p>
            <a:r>
              <a:rPr lang="en-US" sz="2000">
                <a:latin typeface="Arial"/>
                <a:ea typeface="+mn-lt"/>
                <a:cs typeface="Arial"/>
              </a:rPr>
              <a:t> Patients can more easily manage long-term medication by requesting repeat prescriptions online (NHS England, 2026).</a:t>
            </a:r>
            <a:endParaRPr lang="en-US" sz="2000">
              <a:latin typeface="Arial"/>
              <a:cs typeface="Arial"/>
            </a:endParaRPr>
          </a:p>
          <a:p>
            <a:r>
              <a:rPr lang="en-US" sz="2000">
                <a:latin typeface="Arial"/>
                <a:ea typeface="+mn-lt"/>
                <a:cs typeface="Arial"/>
              </a:rPr>
              <a:t>Patients can access portions of their medical records through the app, </a:t>
            </a:r>
            <a:r>
              <a:rPr lang="en-US" sz="2000" dirty="0">
                <a:latin typeface="Arial"/>
                <a:ea typeface="+mn-lt"/>
                <a:cs typeface="Arial"/>
              </a:rPr>
              <a:t>which helps people learn more about their conditions and treatments (NHS England, 2026).</a:t>
            </a:r>
            <a:endParaRPr lang="en-US" sz="2000">
              <a:latin typeface="Arial"/>
              <a:cs typeface="Arial"/>
            </a:endParaRPr>
          </a:p>
          <a:p>
            <a:r>
              <a:rPr lang="en-US" sz="2000">
                <a:latin typeface="Arial"/>
                <a:ea typeface="+mn-lt"/>
                <a:cs typeface="Arial"/>
              </a:rPr>
              <a:t> It also offers access to NHS services, health advice, and vaccination information on a single digital platform.</a:t>
            </a:r>
            <a:endParaRPr lang="en-US" sz="2000">
              <a:latin typeface="Arial"/>
              <a:cs typeface="Arial"/>
            </a:endParaRPr>
          </a:p>
        </p:txBody>
      </p:sp>
    </p:spTree>
    <p:extLst>
      <p:ext uri="{BB962C8B-B14F-4D97-AF65-F5344CB8AC3E}">
        <p14:creationId xmlns:p14="http://schemas.microsoft.com/office/powerpoint/2010/main" val="1884023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35B27-6E1E-5F63-4212-70EA31766373}"/>
              </a:ext>
            </a:extLst>
          </p:cNvPr>
          <p:cNvSpPr>
            <a:spLocks noGrp="1"/>
          </p:cNvSpPr>
          <p:nvPr>
            <p:ph type="title"/>
          </p:nvPr>
        </p:nvSpPr>
        <p:spPr/>
        <p:txBody>
          <a:bodyPr>
            <a:normAutofit/>
          </a:bodyPr>
          <a:lstStyle/>
          <a:p>
            <a:r>
              <a:rPr lang="en-US" sz="2400" b="1">
                <a:latin typeface="Arial"/>
                <a:cs typeface="Arial"/>
              </a:rPr>
              <a:t>IMPACT ON  HEALTHCARE WORKFORCE (SWOT PERSPECTIVE)</a:t>
            </a:r>
          </a:p>
        </p:txBody>
      </p:sp>
      <p:sp>
        <p:nvSpPr>
          <p:cNvPr id="3" name="Content Placeholder 2">
            <a:extLst>
              <a:ext uri="{FF2B5EF4-FFF2-40B4-BE49-F238E27FC236}">
                <a16:creationId xmlns:a16="http://schemas.microsoft.com/office/drawing/2014/main" id="{219F6084-B7B9-098B-6255-82627B071C13}"/>
              </a:ext>
            </a:extLst>
          </p:cNvPr>
          <p:cNvSpPr>
            <a:spLocks noGrp="1"/>
          </p:cNvSpPr>
          <p:nvPr>
            <p:ph idx="1"/>
          </p:nvPr>
        </p:nvSpPr>
        <p:spPr/>
        <p:txBody>
          <a:bodyPr vert="horz" lIns="91440" tIns="45720" rIns="91440" bIns="45720" rtlCol="0" anchor="t">
            <a:normAutofit/>
          </a:bodyPr>
          <a:lstStyle/>
          <a:p>
            <a:pPr>
              <a:buNone/>
            </a:pPr>
            <a:r>
              <a:rPr lang="en-US" sz="2000" b="1">
                <a:latin typeface="Arial"/>
                <a:ea typeface="+mn-lt"/>
                <a:cs typeface="Arial"/>
              </a:rPr>
              <a:t>Strengths </a:t>
            </a:r>
            <a:endParaRPr lang="en-US" sz="2000" b="1">
              <a:latin typeface="Arial"/>
              <a:cs typeface="Arial"/>
            </a:endParaRPr>
          </a:p>
          <a:p>
            <a:pPr>
              <a:buNone/>
            </a:pPr>
            <a:r>
              <a:rPr lang="en-US" sz="2000">
                <a:latin typeface="Arial"/>
                <a:ea typeface="+mn-lt"/>
                <a:cs typeface="Arial"/>
              </a:rPr>
              <a:t>• Reduces administrative burden by using digital medication requests and appointment scheduling (Topol, 2019).</a:t>
            </a:r>
            <a:endParaRPr lang="en-US" sz="2000">
              <a:latin typeface="Arial"/>
              <a:cs typeface="Arial"/>
            </a:endParaRPr>
          </a:p>
          <a:p>
            <a:pPr>
              <a:buNone/>
            </a:pPr>
            <a:r>
              <a:rPr lang="en-US" sz="2000">
                <a:latin typeface="Arial"/>
                <a:ea typeface="+mn-lt"/>
                <a:cs typeface="Arial"/>
              </a:rPr>
              <a:t>• Makes it possible for healthcare providers to concentrate more on clinical care rather than administrative duties.</a:t>
            </a:r>
            <a:endParaRPr lang="en-US" sz="2000">
              <a:latin typeface="Arial"/>
              <a:cs typeface="Arial"/>
            </a:endParaRPr>
          </a:p>
          <a:p>
            <a:pPr>
              <a:buNone/>
            </a:pPr>
            <a:r>
              <a:rPr lang="en-US" sz="2000">
                <a:latin typeface="Arial"/>
                <a:ea typeface="+mn-lt"/>
                <a:cs typeface="Arial"/>
              </a:rPr>
              <a:t>• Encourages the growth of digital skills and contemporary medical procedures.</a:t>
            </a:r>
            <a:endParaRPr lang="en-US" sz="2000">
              <a:latin typeface="Arial"/>
              <a:cs typeface="Arial"/>
            </a:endParaRPr>
          </a:p>
          <a:p>
            <a:pPr>
              <a:buNone/>
            </a:pPr>
            <a:r>
              <a:rPr lang="en-US" sz="2000" b="1">
                <a:latin typeface="Arial"/>
                <a:ea typeface="+mn-lt"/>
                <a:cs typeface="Arial"/>
              </a:rPr>
              <a:t>Weaknesses </a:t>
            </a:r>
            <a:endParaRPr lang="en-US" sz="2000" b="1">
              <a:latin typeface="Arial"/>
              <a:cs typeface="Arial"/>
            </a:endParaRPr>
          </a:p>
          <a:p>
            <a:pPr>
              <a:buNone/>
            </a:pPr>
            <a:r>
              <a:rPr lang="en-US" sz="2000">
                <a:latin typeface="Arial"/>
                <a:ea typeface="+mn-lt"/>
                <a:cs typeface="Arial"/>
              </a:rPr>
              <a:t>• It could be difficult for certain healthcare providers to adjust to new digital systems.</a:t>
            </a:r>
            <a:endParaRPr lang="en-US" sz="2000">
              <a:latin typeface="Arial"/>
              <a:cs typeface="Arial"/>
            </a:endParaRPr>
          </a:p>
          <a:p>
            <a:pPr>
              <a:buNone/>
            </a:pPr>
            <a:r>
              <a:rPr lang="en-US" sz="2000">
                <a:latin typeface="Arial"/>
                <a:ea typeface="+mn-lt"/>
                <a:cs typeface="Arial"/>
              </a:rPr>
              <a:t>• Needs investment in the development of digital skills and training (Topol, 2019).</a:t>
            </a:r>
            <a:endParaRPr lang="en-US" sz="2000">
              <a:latin typeface="Arial"/>
              <a:cs typeface="Arial"/>
            </a:endParaRPr>
          </a:p>
          <a:p>
            <a:pPr marL="0" indent="0">
              <a:buNone/>
            </a:pPr>
            <a:r>
              <a:rPr lang="en-US" sz="2000">
                <a:latin typeface="Arial"/>
                <a:ea typeface="+mn-lt"/>
                <a:cs typeface="Arial"/>
              </a:rPr>
              <a:t>• A greater reliance on technology could lead to problems with systems or technology.</a:t>
            </a:r>
            <a:endParaRPr lang="en-US">
              <a:latin typeface="Arial"/>
              <a:cs typeface="Arial"/>
            </a:endParaRPr>
          </a:p>
        </p:txBody>
      </p:sp>
    </p:spTree>
    <p:extLst>
      <p:ext uri="{BB962C8B-B14F-4D97-AF65-F5344CB8AC3E}">
        <p14:creationId xmlns:p14="http://schemas.microsoft.com/office/powerpoint/2010/main" val="2429065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781CB-DFF7-0723-B52B-B2DE9D295CD0}"/>
              </a:ext>
            </a:extLst>
          </p:cNvPr>
          <p:cNvSpPr>
            <a:spLocks noGrp="1"/>
          </p:cNvSpPr>
          <p:nvPr>
            <p:ph type="title"/>
          </p:nvPr>
        </p:nvSpPr>
        <p:spPr/>
        <p:txBody>
          <a:bodyPr>
            <a:normAutofit/>
          </a:bodyPr>
          <a:lstStyle/>
          <a:p>
            <a:r>
              <a:rPr lang="en-US" sz="2400" b="1">
                <a:latin typeface="Arial"/>
                <a:cs typeface="Arial"/>
              </a:rPr>
              <a:t>IMPACT ON SERVICE DELIEVERY (SWOT PERSPECTIVE)</a:t>
            </a:r>
            <a:endParaRPr lang="en-US" sz="2400" b="1" dirty="0">
              <a:latin typeface="Arial"/>
              <a:cs typeface="Arial"/>
            </a:endParaRPr>
          </a:p>
        </p:txBody>
      </p:sp>
      <p:sp>
        <p:nvSpPr>
          <p:cNvPr id="3" name="Content Placeholder 2">
            <a:extLst>
              <a:ext uri="{FF2B5EF4-FFF2-40B4-BE49-F238E27FC236}">
                <a16:creationId xmlns:a16="http://schemas.microsoft.com/office/drawing/2014/main" id="{E7B92C2F-B8C6-5737-D4F6-83899C0B3528}"/>
              </a:ext>
            </a:extLst>
          </p:cNvPr>
          <p:cNvSpPr>
            <a:spLocks noGrp="1"/>
          </p:cNvSpPr>
          <p:nvPr>
            <p:ph idx="1"/>
          </p:nvPr>
        </p:nvSpPr>
        <p:spPr>
          <a:xfrm>
            <a:off x="176842" y="1436586"/>
            <a:ext cx="11852694" cy="4893765"/>
          </a:xfrm>
        </p:spPr>
        <p:txBody>
          <a:bodyPr vert="horz" lIns="91440" tIns="45720" rIns="91440" bIns="45720" rtlCol="0" anchor="t">
            <a:normAutofit fontScale="77500" lnSpcReduction="20000"/>
          </a:bodyPr>
          <a:lstStyle/>
          <a:p>
            <a:pPr>
              <a:buNone/>
            </a:pPr>
            <a:r>
              <a:rPr lang="en-US" sz="2000" b="1">
                <a:latin typeface="Arial"/>
                <a:ea typeface="+mn-lt"/>
                <a:cs typeface="Arial"/>
              </a:rPr>
              <a:t>Benefits</a:t>
            </a:r>
            <a:endParaRPr lang="en-US" sz="2000" b="1">
              <a:latin typeface="Arial"/>
              <a:cs typeface="Arial"/>
            </a:endParaRPr>
          </a:p>
          <a:p>
            <a:pPr>
              <a:buNone/>
            </a:pPr>
            <a:r>
              <a:rPr lang="en-US" sz="2000">
                <a:latin typeface="Arial"/>
                <a:ea typeface="+mn-lt"/>
                <a:cs typeface="Arial"/>
              </a:rPr>
              <a:t>• Increases efficiency by enabling digital service access for patients (Buntin et al., 2011).</a:t>
            </a:r>
            <a:endParaRPr lang="en-US" sz="2000">
              <a:latin typeface="Arial"/>
              <a:cs typeface="Arial"/>
            </a:endParaRPr>
          </a:p>
          <a:p>
            <a:pPr>
              <a:buNone/>
            </a:pPr>
            <a:r>
              <a:rPr lang="en-US" sz="2000">
                <a:latin typeface="Arial"/>
                <a:ea typeface="+mn-lt"/>
                <a:cs typeface="Arial"/>
              </a:rPr>
              <a:t>• Cuts down on needless GP visits for administrative duties.</a:t>
            </a:r>
          </a:p>
          <a:p>
            <a:pPr>
              <a:buNone/>
            </a:pPr>
            <a:r>
              <a:rPr lang="en-US" sz="2000">
                <a:latin typeface="Arial"/>
                <a:ea typeface="+mn-lt"/>
                <a:cs typeface="Arial"/>
              </a:rPr>
              <a:t>• faster access to services like prescription drugs and appointments.</a:t>
            </a:r>
            <a:endParaRPr lang="en-US" sz="2000">
              <a:latin typeface="Arial"/>
              <a:cs typeface="Arial"/>
            </a:endParaRPr>
          </a:p>
          <a:p>
            <a:pPr>
              <a:buNone/>
            </a:pPr>
            <a:endParaRPr lang="en-US" sz="2000" dirty="0">
              <a:latin typeface="Arial"/>
              <a:cs typeface="Arial"/>
            </a:endParaRPr>
          </a:p>
          <a:p>
            <a:pPr>
              <a:buNone/>
            </a:pPr>
            <a:r>
              <a:rPr lang="en-US" sz="2000" b="1">
                <a:latin typeface="Arial"/>
                <a:ea typeface="+mn-lt"/>
                <a:cs typeface="Arial"/>
              </a:rPr>
              <a:t>Weaknesses</a:t>
            </a:r>
          </a:p>
          <a:p>
            <a:pPr>
              <a:buNone/>
            </a:pPr>
            <a:r>
              <a:rPr lang="en-US" sz="2000">
                <a:latin typeface="Arial"/>
                <a:ea typeface="+mn-lt"/>
                <a:cs typeface="Arial"/>
              </a:rPr>
              <a:t>• Access to healthcare may be hampered by technical problems or system malfunctions.</a:t>
            </a:r>
            <a:endParaRPr lang="en-US" sz="2000">
              <a:latin typeface="Arial"/>
              <a:cs typeface="Arial"/>
            </a:endParaRPr>
          </a:p>
          <a:p>
            <a:pPr>
              <a:buNone/>
            </a:pPr>
            <a:r>
              <a:rPr lang="en-US" sz="2000">
                <a:latin typeface="Arial"/>
                <a:ea typeface="+mn-lt"/>
                <a:cs typeface="Arial"/>
              </a:rPr>
              <a:t>• In-person consultations are still necessary for certain services (Atherton et al., 2018).</a:t>
            </a:r>
            <a:endParaRPr lang="en-US" sz="2000">
              <a:latin typeface="Arial"/>
              <a:cs typeface="Arial"/>
            </a:endParaRPr>
          </a:p>
          <a:p>
            <a:pPr>
              <a:buNone/>
            </a:pPr>
            <a:endParaRPr lang="en-US" sz="2000" dirty="0">
              <a:latin typeface="Arial"/>
              <a:cs typeface="Arial"/>
            </a:endParaRPr>
          </a:p>
          <a:p>
            <a:pPr>
              <a:buNone/>
            </a:pPr>
            <a:r>
              <a:rPr lang="en-US" sz="2000" b="1">
                <a:latin typeface="Arial"/>
                <a:ea typeface="+mn-lt"/>
                <a:cs typeface="Arial"/>
              </a:rPr>
              <a:t>Opportunities</a:t>
            </a:r>
            <a:endParaRPr lang="en-US" sz="2000" b="1">
              <a:latin typeface="Arial"/>
              <a:cs typeface="Arial"/>
            </a:endParaRPr>
          </a:p>
          <a:p>
            <a:pPr>
              <a:buNone/>
            </a:pPr>
            <a:r>
              <a:rPr lang="en-US" sz="2000">
                <a:latin typeface="Arial"/>
                <a:ea typeface="+mn-lt"/>
                <a:cs typeface="Arial"/>
              </a:rPr>
              <a:t>• The NHS's expansion of digital health services.</a:t>
            </a:r>
            <a:endParaRPr lang="en-US" sz="2000">
              <a:latin typeface="Arial"/>
              <a:cs typeface="Arial"/>
            </a:endParaRPr>
          </a:p>
          <a:p>
            <a:pPr>
              <a:buNone/>
            </a:pPr>
            <a:r>
              <a:rPr lang="en-US" sz="2000">
                <a:latin typeface="Arial"/>
                <a:ea typeface="+mn-lt"/>
                <a:cs typeface="Arial"/>
              </a:rPr>
              <a:t>• Integration with next technologies like remote monitoring and artificial intelligence.</a:t>
            </a:r>
            <a:endParaRPr lang="en-US" sz="2000">
              <a:latin typeface="Arial"/>
              <a:cs typeface="Arial"/>
            </a:endParaRPr>
          </a:p>
          <a:p>
            <a:pPr>
              <a:buNone/>
            </a:pPr>
            <a:endParaRPr lang="en-US" sz="2000" dirty="0">
              <a:latin typeface="Arial"/>
              <a:cs typeface="Arial"/>
            </a:endParaRPr>
          </a:p>
          <a:p>
            <a:pPr marL="0" indent="0">
              <a:buNone/>
            </a:pPr>
            <a:r>
              <a:rPr lang="en-US" sz="2000" b="1">
                <a:latin typeface="Arial"/>
                <a:ea typeface="+mn-lt"/>
                <a:cs typeface="Arial"/>
              </a:rPr>
              <a:t>Threats</a:t>
            </a:r>
            <a:endParaRPr lang="en-US" sz="2000">
              <a:latin typeface="Arial"/>
              <a:ea typeface="+mn-lt"/>
              <a:cs typeface="Arial"/>
            </a:endParaRPr>
          </a:p>
          <a:p>
            <a:pPr marL="0" indent="0">
              <a:buNone/>
            </a:pPr>
            <a:r>
              <a:rPr lang="en-US" sz="2000">
                <a:latin typeface="Arial"/>
                <a:ea typeface="+mn-lt"/>
                <a:cs typeface="Arial"/>
              </a:rPr>
              <a:t>• Digital exclusion among underprivileged or elderly populations (Davies et al., 2021).</a:t>
            </a:r>
            <a:endParaRPr lang="en-US">
              <a:latin typeface="Arial"/>
              <a:cs typeface="Arial"/>
            </a:endParaRPr>
          </a:p>
        </p:txBody>
      </p:sp>
    </p:spTree>
    <p:extLst>
      <p:ext uri="{BB962C8B-B14F-4D97-AF65-F5344CB8AC3E}">
        <p14:creationId xmlns:p14="http://schemas.microsoft.com/office/powerpoint/2010/main" val="3469364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7DCB-440E-D8C5-FEB5-B54F319F078B}"/>
              </a:ext>
            </a:extLst>
          </p:cNvPr>
          <p:cNvSpPr>
            <a:spLocks noGrp="1"/>
          </p:cNvSpPr>
          <p:nvPr>
            <p:ph type="title"/>
          </p:nvPr>
        </p:nvSpPr>
        <p:spPr/>
        <p:txBody>
          <a:bodyPr>
            <a:normAutofit/>
          </a:bodyPr>
          <a:lstStyle/>
          <a:p>
            <a:r>
              <a:rPr lang="en-US" sz="2400" b="1">
                <a:latin typeface="Arial"/>
                <a:cs typeface="Arial"/>
              </a:rPr>
              <a:t>IMPACT ON PATIENTS (SWOT PERSPECTIVE)</a:t>
            </a:r>
            <a:endParaRPr lang="en-US" sz="2400" b="1" dirty="0">
              <a:latin typeface="Arial"/>
              <a:cs typeface="Arial"/>
            </a:endParaRPr>
          </a:p>
        </p:txBody>
      </p:sp>
      <p:sp>
        <p:nvSpPr>
          <p:cNvPr id="3" name="Content Placeholder 2">
            <a:extLst>
              <a:ext uri="{FF2B5EF4-FFF2-40B4-BE49-F238E27FC236}">
                <a16:creationId xmlns:a16="http://schemas.microsoft.com/office/drawing/2014/main" id="{ED5CCC4F-189F-DA54-03EF-E2DFEB090001}"/>
              </a:ext>
            </a:extLst>
          </p:cNvPr>
          <p:cNvSpPr>
            <a:spLocks noGrp="1"/>
          </p:cNvSpPr>
          <p:nvPr>
            <p:ph idx="1"/>
          </p:nvPr>
        </p:nvSpPr>
        <p:spPr>
          <a:xfrm>
            <a:off x="838200" y="1709755"/>
            <a:ext cx="10515600" cy="4519954"/>
          </a:xfrm>
        </p:spPr>
        <p:txBody>
          <a:bodyPr vert="horz" lIns="91440" tIns="45720" rIns="91440" bIns="45720" rtlCol="0" anchor="t">
            <a:normAutofit fontScale="85000" lnSpcReduction="20000"/>
          </a:bodyPr>
          <a:lstStyle/>
          <a:p>
            <a:pPr marL="0" indent="0">
              <a:buNone/>
            </a:pPr>
            <a:r>
              <a:rPr lang="en-US" sz="2000" b="1">
                <a:latin typeface="Arial"/>
                <a:ea typeface="+mn-lt"/>
                <a:cs typeface="Arial"/>
              </a:rPr>
              <a:t>Advantages</a:t>
            </a:r>
            <a:endParaRPr lang="en-US" sz="2000" b="1" dirty="0">
              <a:latin typeface="Arial"/>
              <a:cs typeface="Arial"/>
            </a:endParaRPr>
          </a:p>
          <a:p>
            <a:pPr marL="0" indent="0">
              <a:buNone/>
            </a:pPr>
            <a:r>
              <a:rPr lang="en-US" sz="2000">
                <a:latin typeface="Arial"/>
                <a:ea typeface="+mn-lt"/>
                <a:cs typeface="Arial"/>
              </a:rPr>
              <a:t>• Digital platforms provide patients with easier access to healthcare services (Atherton et al., 2018).</a:t>
            </a:r>
            <a:endParaRPr lang="en-US" sz="2000">
              <a:latin typeface="Arial"/>
              <a:cs typeface="Arial"/>
            </a:endParaRPr>
          </a:p>
          <a:p>
            <a:pPr marL="0" indent="0">
              <a:buNone/>
            </a:pPr>
            <a:r>
              <a:rPr lang="en-US" sz="2000">
                <a:latin typeface="Arial"/>
                <a:ea typeface="+mn-lt"/>
                <a:cs typeface="Arial"/>
              </a:rPr>
              <a:t>• Increased availability of individual health records and information (NHS England, 2026).</a:t>
            </a:r>
            <a:endParaRPr lang="en-US" sz="2000">
              <a:latin typeface="Arial"/>
              <a:cs typeface="Arial"/>
            </a:endParaRPr>
          </a:p>
          <a:p>
            <a:pPr marL="0" indent="0">
              <a:buNone/>
            </a:pPr>
            <a:r>
              <a:rPr lang="en-US" sz="2000">
                <a:latin typeface="Arial"/>
                <a:ea typeface="+mn-lt"/>
                <a:cs typeface="Arial"/>
              </a:rPr>
              <a:t> Motivates patients to manage their health more actively.</a:t>
            </a:r>
            <a:endParaRPr lang="en-US" sz="2000">
              <a:latin typeface="Arial"/>
              <a:cs typeface="Arial"/>
            </a:endParaRPr>
          </a:p>
          <a:p>
            <a:pPr marL="0" indent="0">
              <a:buNone/>
            </a:pPr>
            <a:endParaRPr lang="en-US" sz="2000" dirty="0">
              <a:latin typeface="Arial"/>
              <a:ea typeface="+mn-lt"/>
              <a:cs typeface="Arial"/>
            </a:endParaRPr>
          </a:p>
          <a:p>
            <a:pPr marL="0" indent="0">
              <a:buNone/>
            </a:pPr>
            <a:r>
              <a:rPr lang="en-US" sz="2000" b="1">
                <a:latin typeface="Arial"/>
                <a:ea typeface="+mn-lt"/>
                <a:cs typeface="Arial"/>
              </a:rPr>
              <a:t>Weaknesses</a:t>
            </a:r>
            <a:endParaRPr lang="en-US" sz="2000" b="1">
              <a:latin typeface="Arial"/>
              <a:cs typeface="Arial"/>
            </a:endParaRPr>
          </a:p>
          <a:p>
            <a:pPr marL="0" indent="0">
              <a:buNone/>
            </a:pPr>
            <a:r>
              <a:rPr lang="en-US" sz="2000">
                <a:latin typeface="Arial"/>
                <a:ea typeface="+mn-lt"/>
                <a:cs typeface="Arial"/>
              </a:rPr>
              <a:t>• Some patients can have trouble using technology or being digitally literate.</a:t>
            </a:r>
            <a:endParaRPr lang="en-US" sz="2000" dirty="0">
              <a:latin typeface="Arial"/>
              <a:cs typeface="Arial"/>
            </a:endParaRPr>
          </a:p>
          <a:p>
            <a:pPr marL="0" indent="0">
              <a:buNone/>
            </a:pPr>
            <a:endParaRPr lang="en-US" sz="2000" dirty="0">
              <a:latin typeface="Arial"/>
              <a:cs typeface="Arial"/>
            </a:endParaRPr>
          </a:p>
          <a:p>
            <a:pPr marL="0" indent="0">
              <a:buNone/>
            </a:pPr>
            <a:r>
              <a:rPr lang="en-US" sz="2000" b="1">
                <a:latin typeface="Arial"/>
                <a:cs typeface="Arial"/>
              </a:rPr>
              <a:t>Opportunities</a:t>
            </a:r>
            <a:r>
              <a:rPr lang="en-US" sz="2000" b="1" dirty="0">
                <a:latin typeface="Arial"/>
                <a:cs typeface="Arial"/>
              </a:rPr>
              <a:t> </a:t>
            </a:r>
            <a:endParaRPr lang="en-US" sz="2000" b="1">
              <a:latin typeface="Arial"/>
              <a:cs typeface="Arial"/>
            </a:endParaRPr>
          </a:p>
          <a:p>
            <a:pPr marL="0" indent="0">
              <a:buNone/>
            </a:pPr>
            <a:r>
              <a:rPr lang="en-US" sz="2000">
                <a:latin typeface="Arial"/>
                <a:ea typeface="+mn-lt"/>
                <a:cs typeface="Arial"/>
              </a:rPr>
              <a:t>• Patient engagement and communication with healthcare services can be enhanced by digital tools.</a:t>
            </a:r>
            <a:endParaRPr lang="en-US" sz="2000" dirty="0">
              <a:latin typeface="Arial"/>
              <a:cs typeface="Arial"/>
            </a:endParaRPr>
          </a:p>
          <a:p>
            <a:pPr marL="0" indent="0">
              <a:buNone/>
            </a:pPr>
            <a:endParaRPr lang="en-US" sz="2000" dirty="0">
              <a:latin typeface="Arial"/>
              <a:ea typeface="+mn-lt"/>
              <a:cs typeface="Arial"/>
            </a:endParaRPr>
          </a:p>
          <a:p>
            <a:pPr marL="0" indent="0">
              <a:buNone/>
            </a:pPr>
            <a:r>
              <a:rPr lang="en-US" sz="2000" b="1">
                <a:latin typeface="Arial"/>
                <a:ea typeface="+mn-lt"/>
                <a:cs typeface="Arial"/>
              </a:rPr>
              <a:t>Threats</a:t>
            </a:r>
          </a:p>
          <a:p>
            <a:pPr marL="0" indent="0">
              <a:buNone/>
            </a:pPr>
            <a:r>
              <a:rPr lang="en-US" sz="2000">
                <a:latin typeface="Arial"/>
                <a:ea typeface="+mn-lt"/>
                <a:cs typeface="Arial"/>
              </a:rPr>
              <a:t>• Older persons and communities with limited resources may be affected</a:t>
            </a:r>
            <a:r>
              <a:rPr lang="en-US" sz="2000" dirty="0">
                <a:latin typeface="Arial"/>
                <a:ea typeface="+mn-lt"/>
                <a:cs typeface="Arial"/>
              </a:rPr>
              <a:t> by digital isolation (Davies et al., 2021).</a:t>
            </a:r>
            <a:endParaRPr lang="en-US" sz="2000">
              <a:latin typeface="Arial"/>
              <a:cs typeface="Arial"/>
            </a:endParaRPr>
          </a:p>
        </p:txBody>
      </p:sp>
    </p:spTree>
    <p:extLst>
      <p:ext uri="{BB962C8B-B14F-4D97-AF65-F5344CB8AC3E}">
        <p14:creationId xmlns:p14="http://schemas.microsoft.com/office/powerpoint/2010/main" val="4038876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63CF8-581A-C0A1-487C-8EEB40354E88}"/>
              </a:ext>
            </a:extLst>
          </p:cNvPr>
          <p:cNvSpPr>
            <a:spLocks noGrp="1"/>
          </p:cNvSpPr>
          <p:nvPr>
            <p:ph type="title"/>
          </p:nvPr>
        </p:nvSpPr>
        <p:spPr/>
        <p:txBody>
          <a:bodyPr>
            <a:normAutofit/>
          </a:bodyPr>
          <a:lstStyle/>
          <a:p>
            <a:r>
              <a:rPr lang="en-US" sz="2400" b="1">
                <a:latin typeface="Arial"/>
                <a:cs typeface="Arial"/>
              </a:rPr>
              <a:t>BARRIES AND LIMITATIONS OF THE NHS APP</a:t>
            </a:r>
            <a:endParaRPr lang="en-US" sz="2400" b="1" dirty="0">
              <a:latin typeface="Arial"/>
              <a:cs typeface="Arial"/>
            </a:endParaRPr>
          </a:p>
        </p:txBody>
      </p:sp>
      <p:sp>
        <p:nvSpPr>
          <p:cNvPr id="3" name="Content Placeholder 2">
            <a:extLst>
              <a:ext uri="{FF2B5EF4-FFF2-40B4-BE49-F238E27FC236}">
                <a16:creationId xmlns:a16="http://schemas.microsoft.com/office/drawing/2014/main" id="{3AD7D973-2D1F-6F2D-09BB-30F6A4405A12}"/>
              </a:ext>
            </a:extLst>
          </p:cNvPr>
          <p:cNvSpPr>
            <a:spLocks noGrp="1"/>
          </p:cNvSpPr>
          <p:nvPr>
            <p:ph idx="1"/>
          </p:nvPr>
        </p:nvSpPr>
        <p:spPr/>
        <p:txBody>
          <a:bodyPr vert="horz" lIns="91440" tIns="45720" rIns="91440" bIns="45720" rtlCol="0" anchor="t">
            <a:normAutofit/>
          </a:bodyPr>
          <a:lstStyle/>
          <a:p>
            <a:r>
              <a:rPr lang="en-US" sz="2000">
                <a:latin typeface="Arial"/>
                <a:ea typeface="+mn-lt"/>
                <a:cs typeface="Arial"/>
              </a:rPr>
              <a:t>Certain patients, especially elderly persons or those without internet connection, may not be able to use the NHS App due to digital exclusion (Davies et al., 2021).</a:t>
            </a:r>
            <a:endParaRPr lang="en-US" sz="2000">
              <a:latin typeface="Arial"/>
              <a:cs typeface="Arial"/>
            </a:endParaRPr>
          </a:p>
          <a:p>
            <a:pPr>
              <a:buNone/>
            </a:pPr>
            <a:r>
              <a:rPr lang="en-US" sz="2000">
                <a:latin typeface="Arial"/>
                <a:ea typeface="+mn-lt"/>
                <a:cs typeface="Arial"/>
              </a:rPr>
              <a:t>• Some patients may find it difficult to successfully use healthcare technologies due to digital literacy difficulties.</a:t>
            </a:r>
            <a:endParaRPr lang="en-US" sz="2000">
              <a:latin typeface="Arial"/>
              <a:cs typeface="Arial"/>
            </a:endParaRPr>
          </a:p>
          <a:p>
            <a:pPr>
              <a:buNone/>
            </a:pPr>
            <a:r>
              <a:rPr lang="en-US" sz="2000">
                <a:latin typeface="Arial"/>
                <a:ea typeface="+mn-lt"/>
                <a:cs typeface="Arial"/>
              </a:rPr>
              <a:t>• Patients may have less faith in digital healthcare systems due to privacy and data security issues (Wachter, 2016).</a:t>
            </a:r>
            <a:endParaRPr lang="en-US" sz="2000">
              <a:latin typeface="Arial"/>
              <a:cs typeface="Arial"/>
            </a:endParaRPr>
          </a:p>
          <a:p>
            <a:pPr marL="0" indent="0">
              <a:buNone/>
            </a:pPr>
            <a:r>
              <a:rPr lang="en-US" sz="2000">
                <a:latin typeface="Arial"/>
                <a:ea typeface="+mn-lt"/>
                <a:cs typeface="Arial"/>
              </a:rPr>
              <a:t>• Digital tools cannot completely replace traditional treatment since some healthcare services still require in-person consultations (Atherton et al., 2018).</a:t>
            </a:r>
            <a:endParaRPr lang="en-US">
              <a:latin typeface="Arial"/>
              <a:cs typeface="Arial"/>
            </a:endParaRPr>
          </a:p>
        </p:txBody>
      </p:sp>
    </p:spTree>
    <p:extLst>
      <p:ext uri="{BB962C8B-B14F-4D97-AF65-F5344CB8AC3E}">
        <p14:creationId xmlns:p14="http://schemas.microsoft.com/office/powerpoint/2010/main" val="1048792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D9742-F39B-FBB3-09AD-948EC39B34F1}"/>
              </a:ext>
            </a:extLst>
          </p:cNvPr>
          <p:cNvSpPr>
            <a:spLocks noGrp="1"/>
          </p:cNvSpPr>
          <p:nvPr>
            <p:ph type="title"/>
          </p:nvPr>
        </p:nvSpPr>
        <p:spPr>
          <a:xfrm>
            <a:off x="3339860" y="365125"/>
            <a:ext cx="8013940" cy="1339940"/>
          </a:xfrm>
        </p:spPr>
        <p:txBody>
          <a:bodyPr>
            <a:normAutofit/>
          </a:bodyPr>
          <a:lstStyle/>
          <a:p>
            <a:r>
              <a:rPr lang="en-US" sz="2400">
                <a:latin typeface="Arial"/>
                <a:cs typeface="Arial"/>
              </a:rPr>
              <a:t>THE NHS APP USAGE STATISTIC</a:t>
            </a:r>
            <a:endParaRPr lang="en-US" sz="2400" dirty="0">
              <a:latin typeface="Arial"/>
              <a:cs typeface="Arial"/>
            </a:endParaRPr>
          </a:p>
        </p:txBody>
      </p:sp>
      <p:sp>
        <p:nvSpPr>
          <p:cNvPr id="3" name="Content Placeholder 2">
            <a:extLst>
              <a:ext uri="{FF2B5EF4-FFF2-40B4-BE49-F238E27FC236}">
                <a16:creationId xmlns:a16="http://schemas.microsoft.com/office/drawing/2014/main" id="{B100D4D8-28A3-0067-9B94-4F1F93678591}"/>
              </a:ext>
            </a:extLst>
          </p:cNvPr>
          <p:cNvSpPr>
            <a:spLocks noGrp="1"/>
          </p:cNvSpPr>
          <p:nvPr>
            <p:ph idx="1"/>
          </p:nvPr>
        </p:nvSpPr>
        <p:spPr>
          <a:xfrm>
            <a:off x="708804" y="1709755"/>
            <a:ext cx="5253487" cy="4850634"/>
          </a:xfrm>
        </p:spPr>
        <p:txBody>
          <a:bodyPr vert="horz" lIns="91440" tIns="45720" rIns="91440" bIns="45720" rtlCol="0" anchor="t">
            <a:normAutofit/>
          </a:bodyPr>
          <a:lstStyle/>
          <a:p>
            <a:r>
              <a:rPr lang="en-US" sz="2000">
                <a:ea typeface="+mn-lt"/>
                <a:cs typeface="+mn-lt"/>
              </a:rPr>
              <a:t>The engagement of users with the NHS App has increased dramatically throughout England (NHS England, 2025).</a:t>
            </a:r>
            <a:endParaRPr lang="en-US"/>
          </a:p>
          <a:p>
            <a:r>
              <a:rPr lang="en-US" sz="2000">
                <a:ea typeface="+mn-lt"/>
                <a:cs typeface="+mn-lt"/>
              </a:rPr>
              <a:t>The app had more than 39 million registered users by 2025.</a:t>
            </a:r>
            <a:endParaRPr lang="en-US"/>
          </a:p>
          <a:p>
            <a:r>
              <a:rPr lang="en-US" sz="2000">
                <a:ea typeface="+mn-lt"/>
                <a:cs typeface="+mn-lt"/>
              </a:rPr>
              <a:t>The technology is used to digitally handle millions of repeat prescriptions and </a:t>
            </a:r>
            <a:r>
              <a:rPr lang="en-US" sz="2000" dirty="0">
                <a:ea typeface="+mn-lt"/>
                <a:cs typeface="+mn-lt"/>
              </a:rPr>
              <a:t>appointments.</a:t>
            </a:r>
            <a:endParaRPr lang="en-US" dirty="0"/>
          </a:p>
          <a:p>
            <a:r>
              <a:rPr lang="en-US" sz="2000">
                <a:ea typeface="+mn-lt"/>
                <a:cs typeface="+mn-lt"/>
              </a:rPr>
              <a:t>Growing use reflects the NHS's increasing reliance on digital healthcare services.</a:t>
            </a:r>
            <a:endParaRPr lang="en-US"/>
          </a:p>
        </p:txBody>
      </p:sp>
      <p:graphicFrame>
        <p:nvGraphicFramePr>
          <p:cNvPr id="5" name="Table 4">
            <a:extLst>
              <a:ext uri="{FF2B5EF4-FFF2-40B4-BE49-F238E27FC236}">
                <a16:creationId xmlns:a16="http://schemas.microsoft.com/office/drawing/2014/main" id="{6D3E1AC4-F9F0-E7AA-735E-41EDBF21CF0F}"/>
              </a:ext>
            </a:extLst>
          </p:cNvPr>
          <p:cNvGraphicFramePr>
            <a:graphicFrameLocks noGrp="1"/>
          </p:cNvGraphicFramePr>
          <p:nvPr>
            <p:extLst>
              <p:ext uri="{D42A27DB-BD31-4B8C-83A1-F6EECF244321}">
                <p14:modId xmlns:p14="http://schemas.microsoft.com/office/powerpoint/2010/main" val="1240833677"/>
              </p:ext>
            </p:extLst>
          </p:nvPr>
        </p:nvGraphicFramePr>
        <p:xfrm>
          <a:off x="6096000" y="1710905"/>
          <a:ext cx="5674761" cy="4181924"/>
        </p:xfrm>
        <a:graphic>
          <a:graphicData uri="http://schemas.openxmlformats.org/drawingml/2006/table">
            <a:tbl>
              <a:tblPr firstRow="1" bandRow="1">
                <a:tableStyleId>{5C22544A-7EE6-4342-B048-85BDC9FD1C3A}</a:tableStyleId>
              </a:tblPr>
              <a:tblGrid>
                <a:gridCol w="2560132">
                  <a:extLst>
                    <a:ext uri="{9D8B030D-6E8A-4147-A177-3AD203B41FA5}">
                      <a16:colId xmlns:a16="http://schemas.microsoft.com/office/drawing/2014/main" val="1282255382"/>
                    </a:ext>
                  </a:extLst>
                </a:gridCol>
                <a:gridCol w="1490296">
                  <a:extLst>
                    <a:ext uri="{9D8B030D-6E8A-4147-A177-3AD203B41FA5}">
                      <a16:colId xmlns:a16="http://schemas.microsoft.com/office/drawing/2014/main" val="1244537853"/>
                    </a:ext>
                  </a:extLst>
                </a:gridCol>
                <a:gridCol w="1624333">
                  <a:extLst>
                    <a:ext uri="{9D8B030D-6E8A-4147-A177-3AD203B41FA5}">
                      <a16:colId xmlns:a16="http://schemas.microsoft.com/office/drawing/2014/main" val="3134495788"/>
                    </a:ext>
                  </a:extLst>
                </a:gridCol>
              </a:tblGrid>
              <a:tr h="816881">
                <a:tc>
                  <a:txBody>
                    <a:bodyPr/>
                    <a:lstStyle/>
                    <a:p>
                      <a:r>
                        <a:rPr lang="en-US"/>
                        <a:t>NHS APP ACTIVITY</a:t>
                      </a:r>
                    </a:p>
                  </a:txBody>
                  <a:tcPr/>
                </a:tc>
                <a:tc>
                  <a:txBody>
                    <a:bodyPr/>
                    <a:lstStyle/>
                    <a:p>
                      <a:r>
                        <a:rPr lang="en-US"/>
                        <a:t>DATA</a:t>
                      </a:r>
                    </a:p>
                  </a:txBody>
                  <a:tcPr/>
                </a:tc>
                <a:tc>
                  <a:txBody>
                    <a:bodyPr/>
                    <a:lstStyle/>
                    <a:p>
                      <a:r>
                        <a:rPr lang="en-US"/>
                        <a:t>YEAR</a:t>
                      </a:r>
                    </a:p>
                  </a:txBody>
                  <a:tcPr/>
                </a:tc>
                <a:extLst>
                  <a:ext uri="{0D108BD9-81ED-4DB2-BD59-A6C34878D82A}">
                    <a16:rowId xmlns:a16="http://schemas.microsoft.com/office/drawing/2014/main" val="224556827"/>
                  </a:ext>
                </a:extLst>
              </a:tr>
              <a:tr h="816881">
                <a:tc>
                  <a:txBody>
                    <a:bodyPr/>
                    <a:lstStyle/>
                    <a:p>
                      <a:r>
                        <a:rPr lang="en-US">
                          <a:latin typeface="Arial"/>
                          <a:cs typeface="Arial"/>
                        </a:rPr>
                        <a:t>Registered users</a:t>
                      </a:r>
                    </a:p>
                  </a:txBody>
                  <a:tcPr/>
                </a:tc>
                <a:tc>
                  <a:txBody>
                    <a:bodyPr/>
                    <a:lstStyle/>
                    <a:p>
                      <a:r>
                        <a:rPr lang="en-US"/>
                        <a:t>39+ Million</a:t>
                      </a:r>
                    </a:p>
                  </a:txBody>
                  <a:tcPr/>
                </a:tc>
                <a:tc>
                  <a:txBody>
                    <a:bodyPr/>
                    <a:lstStyle/>
                    <a:p>
                      <a:r>
                        <a:rPr lang="en-US"/>
                        <a:t>2025</a:t>
                      </a:r>
                    </a:p>
                  </a:txBody>
                  <a:tcPr/>
                </a:tc>
                <a:extLst>
                  <a:ext uri="{0D108BD9-81ED-4DB2-BD59-A6C34878D82A}">
                    <a16:rowId xmlns:a16="http://schemas.microsoft.com/office/drawing/2014/main" val="2496608660"/>
                  </a:ext>
                </a:extLst>
              </a:tr>
              <a:tr h="816881">
                <a:tc>
                  <a:txBody>
                    <a:bodyPr/>
                    <a:lstStyle/>
                    <a:p>
                      <a:r>
                        <a:rPr lang="en-US" dirty="0"/>
                        <a:t>Repeat </a:t>
                      </a:r>
                      <a:r>
                        <a:rPr lang="en-US"/>
                        <a:t>Prescription ordered</a:t>
                      </a:r>
                      <a:endParaRPr lang="en-US" dirty="0"/>
                    </a:p>
                  </a:txBody>
                  <a:tcPr/>
                </a:tc>
                <a:tc>
                  <a:txBody>
                    <a:bodyPr/>
                    <a:lstStyle/>
                    <a:p>
                      <a:r>
                        <a:rPr lang="en-US"/>
                        <a:t>67.8 Million</a:t>
                      </a:r>
                    </a:p>
                  </a:txBody>
                  <a:tcPr/>
                </a:tc>
                <a:tc>
                  <a:txBody>
                    <a:bodyPr/>
                    <a:lstStyle/>
                    <a:p>
                      <a:r>
                        <a:rPr lang="en-US"/>
                        <a:t>Dec 2024 – Nov 2025</a:t>
                      </a:r>
                      <a:br>
                        <a:rPr lang="en-US" dirty="0"/>
                      </a:br>
                      <a:endParaRPr lang="en-US" dirty="0"/>
                    </a:p>
                  </a:txBody>
                  <a:tcPr/>
                </a:tc>
                <a:extLst>
                  <a:ext uri="{0D108BD9-81ED-4DB2-BD59-A6C34878D82A}">
                    <a16:rowId xmlns:a16="http://schemas.microsoft.com/office/drawing/2014/main" val="1556930176"/>
                  </a:ext>
                </a:extLst>
              </a:tr>
              <a:tr h="816881">
                <a:tc>
                  <a:txBody>
                    <a:bodyPr/>
                    <a:lstStyle/>
                    <a:p>
                      <a:r>
                        <a:rPr lang="en-US" dirty="0"/>
                        <a:t>Monthl</a:t>
                      </a:r>
                      <a:r>
                        <a:rPr lang="en-US"/>
                        <a:t>y logins</a:t>
                      </a:r>
                    </a:p>
                  </a:txBody>
                  <a:tcPr/>
                </a:tc>
                <a:tc>
                  <a:txBody>
                    <a:bodyPr/>
                    <a:lstStyle/>
                    <a:p>
                      <a:r>
                        <a:rPr lang="en-US"/>
                        <a:t>62.3 Million</a:t>
                      </a:r>
                    </a:p>
                  </a:txBody>
                  <a:tcPr/>
                </a:tc>
                <a:tc>
                  <a:txBody>
                    <a:bodyPr/>
                    <a:lstStyle/>
                    <a:p>
                      <a:r>
                        <a:rPr lang="en-US"/>
                        <a:t>Nov 2025</a:t>
                      </a:r>
                      <a:endParaRPr lang="en-US" dirty="0"/>
                    </a:p>
                  </a:txBody>
                  <a:tcPr/>
                </a:tc>
                <a:extLst>
                  <a:ext uri="{0D108BD9-81ED-4DB2-BD59-A6C34878D82A}">
                    <a16:rowId xmlns:a16="http://schemas.microsoft.com/office/drawing/2014/main" val="460475763"/>
                  </a:ext>
                </a:extLst>
              </a:tr>
              <a:tr h="816881">
                <a:tc>
                  <a:txBody>
                    <a:bodyPr/>
                    <a:lstStyle/>
                    <a:p>
                      <a:r>
                        <a:rPr lang="en-US"/>
                        <a:t>Appointments</a:t>
                      </a:r>
                      <a:r>
                        <a:rPr lang="en-US" dirty="0"/>
                        <a:t> Managed</a:t>
                      </a:r>
                    </a:p>
                  </a:txBody>
                  <a:tcPr/>
                </a:tc>
                <a:tc>
                  <a:txBody>
                    <a:bodyPr/>
                    <a:lstStyle/>
                    <a:p>
                      <a:r>
                        <a:rPr lang="en-US"/>
                        <a:t>6.6 Million</a:t>
                      </a:r>
                    </a:p>
                  </a:txBody>
                  <a:tcPr/>
                </a:tc>
                <a:tc>
                  <a:txBody>
                    <a:bodyPr/>
                    <a:lstStyle/>
                    <a:p>
                      <a:r>
                        <a:rPr lang="en-US"/>
                        <a:t>Nov 2025</a:t>
                      </a:r>
                    </a:p>
                  </a:txBody>
                  <a:tcPr/>
                </a:tc>
                <a:extLst>
                  <a:ext uri="{0D108BD9-81ED-4DB2-BD59-A6C34878D82A}">
                    <a16:rowId xmlns:a16="http://schemas.microsoft.com/office/drawing/2014/main" val="2509192162"/>
                  </a:ext>
                </a:extLst>
              </a:tr>
            </a:tbl>
          </a:graphicData>
        </a:graphic>
      </p:graphicFrame>
    </p:spTree>
    <p:extLst>
      <p:ext uri="{BB962C8B-B14F-4D97-AF65-F5344CB8AC3E}">
        <p14:creationId xmlns:p14="http://schemas.microsoft.com/office/powerpoint/2010/main" val="565330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B0E29-87DE-CA13-CEF0-EBB7F80EA86D}"/>
              </a:ext>
            </a:extLst>
          </p:cNvPr>
          <p:cNvSpPr>
            <a:spLocks noGrp="1"/>
          </p:cNvSpPr>
          <p:nvPr>
            <p:ph type="title"/>
          </p:nvPr>
        </p:nvSpPr>
        <p:spPr/>
        <p:txBody>
          <a:bodyPr>
            <a:normAutofit/>
          </a:bodyPr>
          <a:lstStyle/>
          <a:p>
            <a:r>
              <a:rPr lang="en-US" sz="2400" i="0">
                <a:latin typeface="Arial"/>
                <a:cs typeface="Arial"/>
              </a:rPr>
              <a:t>KEY BARRIERS TO THE NHS APP IMPLENTATION</a:t>
            </a:r>
            <a:endParaRPr lang="en-US" sz="2400" i="0" dirty="0">
              <a:latin typeface="Arial"/>
              <a:cs typeface="Arial"/>
            </a:endParaRPr>
          </a:p>
        </p:txBody>
      </p:sp>
      <p:sp>
        <p:nvSpPr>
          <p:cNvPr id="3" name="Content Placeholder 2">
            <a:extLst>
              <a:ext uri="{FF2B5EF4-FFF2-40B4-BE49-F238E27FC236}">
                <a16:creationId xmlns:a16="http://schemas.microsoft.com/office/drawing/2014/main" id="{2B4755A2-3722-393A-960A-B39AAF8CD015}"/>
              </a:ext>
            </a:extLst>
          </p:cNvPr>
          <p:cNvSpPr>
            <a:spLocks noGrp="1"/>
          </p:cNvSpPr>
          <p:nvPr>
            <p:ph idx="1"/>
          </p:nvPr>
        </p:nvSpPr>
        <p:spPr/>
        <p:txBody>
          <a:bodyPr vert="horz" lIns="91440" tIns="45720" rIns="91440" bIns="45720" rtlCol="0" anchor="t">
            <a:normAutofit/>
          </a:bodyPr>
          <a:lstStyle/>
          <a:p>
            <a:r>
              <a:rPr lang="en-US" sz="2000">
                <a:latin typeface="Arial"/>
                <a:ea typeface="+mn-lt"/>
                <a:cs typeface="Arial"/>
              </a:rPr>
              <a:t>Digital exclusion: S</a:t>
            </a:r>
            <a:r>
              <a:rPr lang="en-US" sz="2000" dirty="0">
                <a:latin typeface="Arial"/>
                <a:ea typeface="+mn-lt"/>
                <a:cs typeface="Arial"/>
              </a:rPr>
              <a:t>ome patients do not have access to cellphones, internet services, or </a:t>
            </a:r>
            <a:r>
              <a:rPr lang="en-US" sz="2000">
                <a:latin typeface="Arial"/>
                <a:ea typeface="+mn-lt"/>
                <a:cs typeface="Arial"/>
              </a:rPr>
              <a:t>the digital skills necessary to use online healthcare platforms.(Daves et al, 2021)</a:t>
            </a:r>
            <a:endParaRPr lang="en-US" sz="2000">
              <a:latin typeface="Arial"/>
              <a:cs typeface="Arial"/>
            </a:endParaRPr>
          </a:p>
          <a:p>
            <a:r>
              <a:rPr lang="en-US" sz="2000">
                <a:latin typeface="Arial"/>
                <a:ea typeface="+mn-lt"/>
                <a:cs typeface="Arial"/>
              </a:rPr>
              <a:t>Difficulties with digital literacy: vulnerable groups and senior citizens may find it difficult to use digital healthcare apps.</a:t>
            </a:r>
            <a:endParaRPr lang="en-US" sz="2000">
              <a:latin typeface="Arial"/>
              <a:cs typeface="Arial"/>
            </a:endParaRPr>
          </a:p>
          <a:p>
            <a:r>
              <a:rPr lang="en-US" sz="2000">
                <a:latin typeface="Arial"/>
                <a:ea typeface="+mn-lt"/>
                <a:cs typeface="Arial"/>
              </a:rPr>
              <a:t>Data security and privacy issues: The NHS App keeps private patient data, demanding comprehensive cybersecurity and data protection measures (Wachter, 2016).</a:t>
            </a:r>
            <a:endParaRPr lang="en-US" sz="2000">
              <a:latin typeface="Arial"/>
              <a:cs typeface="Arial"/>
            </a:endParaRPr>
          </a:p>
          <a:p>
            <a:r>
              <a:rPr lang="en-US" sz="2000">
                <a:latin typeface="Arial"/>
                <a:ea typeface="+mn-lt"/>
                <a:cs typeface="Arial"/>
              </a:rPr>
              <a:t>Technological barriers: Access to healthcare services may be hampered by system malfunctions, connectivity problems, or technical malfunctions.</a:t>
            </a:r>
            <a:endParaRPr lang="en-US" sz="2000">
              <a:latin typeface="Arial"/>
              <a:cs typeface="Arial"/>
            </a:endParaRPr>
          </a:p>
        </p:txBody>
      </p:sp>
    </p:spTree>
    <p:extLst>
      <p:ext uri="{BB962C8B-B14F-4D97-AF65-F5344CB8AC3E}">
        <p14:creationId xmlns:p14="http://schemas.microsoft.com/office/powerpoint/2010/main" val="767044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FA87E-58D7-BC1E-3B3F-85192F6540C9}"/>
              </a:ext>
            </a:extLst>
          </p:cNvPr>
          <p:cNvSpPr>
            <a:spLocks noGrp="1"/>
          </p:cNvSpPr>
          <p:nvPr>
            <p:ph type="title"/>
          </p:nvPr>
        </p:nvSpPr>
        <p:spPr>
          <a:xfrm>
            <a:off x="4087483" y="365125"/>
            <a:ext cx="4433978" cy="1339940"/>
          </a:xfrm>
        </p:spPr>
        <p:txBody>
          <a:bodyPr>
            <a:normAutofit/>
          </a:bodyPr>
          <a:lstStyle/>
          <a:p>
            <a:r>
              <a:rPr lang="en-US" sz="2400">
                <a:latin typeface="Arial"/>
                <a:cs typeface="Arial"/>
              </a:rPr>
              <a:t>RECOMENDATIONS</a:t>
            </a:r>
          </a:p>
        </p:txBody>
      </p:sp>
      <p:sp>
        <p:nvSpPr>
          <p:cNvPr id="3" name="Content Placeholder 2">
            <a:extLst>
              <a:ext uri="{FF2B5EF4-FFF2-40B4-BE49-F238E27FC236}">
                <a16:creationId xmlns:a16="http://schemas.microsoft.com/office/drawing/2014/main" id="{D3C19EA2-24D1-3824-CC23-FE9BF13CF9CE}"/>
              </a:ext>
            </a:extLst>
          </p:cNvPr>
          <p:cNvSpPr>
            <a:spLocks noGrp="1"/>
          </p:cNvSpPr>
          <p:nvPr>
            <p:ph idx="1"/>
          </p:nvPr>
        </p:nvSpPr>
        <p:spPr/>
        <p:txBody>
          <a:bodyPr vert="horz" lIns="91440" tIns="45720" rIns="91440" bIns="45720" rtlCol="0" anchor="t">
            <a:noAutofit/>
          </a:bodyPr>
          <a:lstStyle/>
          <a:p>
            <a:r>
              <a:rPr lang="en-US" sz="2000" dirty="0">
                <a:latin typeface="Arial"/>
                <a:ea typeface="+mn-lt"/>
                <a:cs typeface="Arial"/>
              </a:rPr>
              <a:t>Implement strategies for digital inclusion to </a:t>
            </a:r>
            <a:r>
              <a:rPr lang="en-US" sz="2000">
                <a:latin typeface="Arial"/>
                <a:ea typeface="+mn-lt"/>
                <a:cs typeface="Arial"/>
              </a:rPr>
              <a:t>help</a:t>
            </a:r>
            <a:r>
              <a:rPr lang="en-US" sz="2000" dirty="0">
                <a:latin typeface="Arial"/>
                <a:ea typeface="+mn-lt"/>
                <a:cs typeface="Arial"/>
              </a:rPr>
              <a:t> patients who have limited access to technology or digital abilities.</a:t>
            </a:r>
            <a:endParaRPr lang="en-US" sz="2000" dirty="0">
              <a:latin typeface="Arial"/>
              <a:cs typeface="Arial"/>
            </a:endParaRPr>
          </a:p>
          <a:p>
            <a:endParaRPr lang="en-US" sz="2000" dirty="0">
              <a:latin typeface="Arial"/>
              <a:cs typeface="Arial"/>
            </a:endParaRPr>
          </a:p>
          <a:p>
            <a:r>
              <a:rPr lang="en-US" sz="2000">
                <a:latin typeface="Arial"/>
                <a:ea typeface="+mn-lt"/>
                <a:cs typeface="Arial"/>
              </a:rPr>
              <a:t>To guarantee the efficient use of digital healthcare systems, give healthcare providers ongoing digital training (Topol, 2019).</a:t>
            </a:r>
            <a:endParaRPr lang="en-US" sz="2000" dirty="0">
              <a:latin typeface="Arial"/>
              <a:cs typeface="Arial"/>
            </a:endParaRPr>
          </a:p>
          <a:p>
            <a:endParaRPr lang="en-US" sz="2000" dirty="0">
              <a:latin typeface="Arial"/>
              <a:cs typeface="Arial"/>
            </a:endParaRPr>
          </a:p>
          <a:p>
            <a:r>
              <a:rPr lang="en-US" sz="2000" dirty="0">
                <a:latin typeface="Arial"/>
                <a:ea typeface="+mn-lt"/>
                <a:cs typeface="Arial"/>
              </a:rPr>
              <a:t>To </a:t>
            </a:r>
            <a:r>
              <a:rPr lang="en-US" sz="2000">
                <a:latin typeface="Arial"/>
                <a:ea typeface="+mn-lt"/>
                <a:cs typeface="Arial"/>
              </a:rPr>
              <a:t>support</a:t>
            </a:r>
            <a:r>
              <a:rPr lang="en-US" sz="2000" dirty="0">
                <a:latin typeface="Arial"/>
                <a:ea typeface="+mn-lt"/>
                <a:cs typeface="Arial"/>
              </a:rPr>
              <a:t> patient confidence in digital healthcare services, improve cybersecurity and data protection protocols (Wachter, 2016).</a:t>
            </a:r>
            <a:endParaRPr lang="en-US" sz="2000" dirty="0">
              <a:latin typeface="Arial"/>
              <a:cs typeface="Arial"/>
            </a:endParaRPr>
          </a:p>
          <a:p>
            <a:endParaRPr lang="en-US" sz="2000" dirty="0">
              <a:latin typeface="Arial"/>
              <a:cs typeface="Arial"/>
            </a:endParaRPr>
          </a:p>
          <a:p>
            <a:r>
              <a:rPr lang="en-US" sz="2000" dirty="0">
                <a:latin typeface="Arial"/>
                <a:ea typeface="+mn-lt"/>
                <a:cs typeface="Arial"/>
              </a:rPr>
              <a:t>To provide equitable access for all patients, keep up alternate healthcare access channels including phone calls or in-person consultations.</a:t>
            </a:r>
            <a:endParaRPr lang="en-US" sz="2000" dirty="0">
              <a:latin typeface="Arial"/>
              <a:cs typeface="Arial"/>
            </a:endParaRPr>
          </a:p>
        </p:txBody>
      </p:sp>
    </p:spTree>
    <p:extLst>
      <p:ext uri="{BB962C8B-B14F-4D97-AF65-F5344CB8AC3E}">
        <p14:creationId xmlns:p14="http://schemas.microsoft.com/office/powerpoint/2010/main" val="995888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6A568-F637-D47A-644A-FFC3B87AB7F4}"/>
              </a:ext>
            </a:extLst>
          </p:cNvPr>
          <p:cNvSpPr>
            <a:spLocks noGrp="1"/>
          </p:cNvSpPr>
          <p:nvPr>
            <p:ph type="title"/>
          </p:nvPr>
        </p:nvSpPr>
        <p:spPr>
          <a:xfrm>
            <a:off x="4691331" y="365125"/>
            <a:ext cx="2794960" cy="1339940"/>
          </a:xfrm>
        </p:spPr>
        <p:txBody>
          <a:bodyPr>
            <a:normAutofit/>
          </a:bodyPr>
          <a:lstStyle/>
          <a:p>
            <a:r>
              <a:rPr lang="en-US" sz="2400">
                <a:latin typeface="Arial"/>
                <a:cs typeface="Arial"/>
              </a:rPr>
              <a:t>   Conclusion </a:t>
            </a:r>
            <a:endParaRPr lang="en-US" sz="2400" dirty="0">
              <a:latin typeface="Arial"/>
              <a:cs typeface="Arial"/>
            </a:endParaRPr>
          </a:p>
        </p:txBody>
      </p:sp>
      <p:sp>
        <p:nvSpPr>
          <p:cNvPr id="3" name="Content Placeholder 2">
            <a:extLst>
              <a:ext uri="{FF2B5EF4-FFF2-40B4-BE49-F238E27FC236}">
                <a16:creationId xmlns:a16="http://schemas.microsoft.com/office/drawing/2014/main" id="{9A004099-FE69-6536-6E99-834834995BB9}"/>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
            </a:pPr>
            <a:r>
              <a:rPr lang="en-US" sz="2000">
                <a:ea typeface="+mn-lt"/>
                <a:cs typeface="+mn-lt"/>
              </a:rPr>
              <a:t>A key digital innovation inside the NHS that enhances access to healthcare services is the NHS App.</a:t>
            </a:r>
            <a:endParaRPr lang="en-US"/>
          </a:p>
          <a:p>
            <a:pPr>
              <a:buNone/>
            </a:pPr>
            <a:r>
              <a:rPr lang="en-US" sz="2000">
                <a:ea typeface="+mn-lt"/>
                <a:cs typeface="+mn-lt"/>
              </a:rPr>
              <a:t>• Digital platforms for healthcare can improve patient involvement, service effectiveness, and accessibility.</a:t>
            </a:r>
            <a:endParaRPr lang="en-US"/>
          </a:p>
          <a:p>
            <a:pPr>
              <a:buNone/>
            </a:pPr>
            <a:r>
              <a:rPr lang="en-US" sz="2000">
                <a:ea typeface="+mn-lt"/>
                <a:cs typeface="+mn-lt"/>
              </a:rPr>
              <a:t>• However, issues including data security concerns, technological constraints, and digital inequality need to be addressed.</a:t>
            </a:r>
            <a:endParaRPr lang="en-US"/>
          </a:p>
          <a:p>
            <a:pPr marL="0" indent="0">
              <a:buNone/>
            </a:pPr>
            <a:r>
              <a:rPr lang="en-US" sz="2000" dirty="0">
                <a:ea typeface="+mn-lt"/>
                <a:cs typeface="+mn-lt"/>
              </a:rPr>
              <a:t>• Future healthcare delivery will depend on ongoing investments in digital technologies, employee training, and patient assistance.</a:t>
            </a:r>
            <a:endParaRPr lang="en-US" dirty="0"/>
          </a:p>
        </p:txBody>
      </p:sp>
    </p:spTree>
    <p:extLst>
      <p:ext uri="{BB962C8B-B14F-4D97-AF65-F5344CB8AC3E}">
        <p14:creationId xmlns:p14="http://schemas.microsoft.com/office/powerpoint/2010/main" val="1198353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B72F3-C53E-F56C-0974-678D872FC9CA}"/>
              </a:ext>
            </a:extLst>
          </p:cNvPr>
          <p:cNvSpPr>
            <a:spLocks noGrp="1"/>
          </p:cNvSpPr>
          <p:nvPr>
            <p:ph type="title"/>
          </p:nvPr>
        </p:nvSpPr>
        <p:spPr>
          <a:xfrm>
            <a:off x="4921369" y="365125"/>
            <a:ext cx="2809337" cy="1339940"/>
          </a:xfrm>
        </p:spPr>
        <p:txBody>
          <a:bodyPr>
            <a:normAutofit/>
          </a:bodyPr>
          <a:lstStyle/>
          <a:p>
            <a:r>
              <a:rPr lang="en-US" sz="2400">
                <a:latin typeface="Arial"/>
                <a:ea typeface="Calibri"/>
                <a:cs typeface="Arial"/>
              </a:rPr>
              <a:t>References</a:t>
            </a:r>
            <a:endParaRPr lang="en-US" sz="2400" dirty="0">
              <a:latin typeface="Arial"/>
              <a:ea typeface="Calibri"/>
              <a:cs typeface="Arial"/>
            </a:endParaRPr>
          </a:p>
        </p:txBody>
      </p:sp>
      <p:sp>
        <p:nvSpPr>
          <p:cNvPr id="3" name="Content Placeholder 2">
            <a:extLst>
              <a:ext uri="{FF2B5EF4-FFF2-40B4-BE49-F238E27FC236}">
                <a16:creationId xmlns:a16="http://schemas.microsoft.com/office/drawing/2014/main" id="{54E7DD8D-7D72-D4C0-F632-680358991DAC}"/>
              </a:ext>
            </a:extLst>
          </p:cNvPr>
          <p:cNvSpPr>
            <a:spLocks noGrp="1"/>
          </p:cNvSpPr>
          <p:nvPr>
            <p:ph idx="1"/>
          </p:nvPr>
        </p:nvSpPr>
        <p:spPr>
          <a:xfrm>
            <a:off x="838200" y="1350322"/>
            <a:ext cx="10515600" cy="4160520"/>
          </a:xfrm>
        </p:spPr>
        <p:txBody>
          <a:bodyPr vert="horz" lIns="91440" tIns="45720" rIns="91440" bIns="45720" rtlCol="0" anchor="t">
            <a:noAutofit/>
          </a:bodyPr>
          <a:lstStyle/>
          <a:p>
            <a:pPr>
              <a:buAutoNum type="arabicPeriod"/>
            </a:pPr>
            <a:r>
              <a:rPr lang="en-US" sz="1600" dirty="0">
                <a:solidFill>
                  <a:srgbClr val="222222"/>
                </a:solidFill>
                <a:highlight>
                  <a:srgbClr val="FFFFFF"/>
                </a:highlight>
                <a:latin typeface="Arial"/>
                <a:cs typeface="Arial"/>
              </a:rPr>
              <a:t>Atherton, H., Brant, H., </a:t>
            </a:r>
            <a:r>
              <a:rPr lang="en-US" sz="1600" dirty="0" err="1">
                <a:solidFill>
                  <a:srgbClr val="222222"/>
                </a:solidFill>
                <a:highlight>
                  <a:srgbClr val="FFFFFF"/>
                </a:highlight>
                <a:latin typeface="Arial"/>
                <a:cs typeface="Arial"/>
              </a:rPr>
              <a:t>Ziebland</a:t>
            </a:r>
            <a:r>
              <a:rPr lang="en-US" sz="1600" dirty="0">
                <a:solidFill>
                  <a:srgbClr val="222222"/>
                </a:solidFill>
                <a:highlight>
                  <a:srgbClr val="FFFFFF"/>
                </a:highlight>
                <a:latin typeface="Arial"/>
                <a:cs typeface="Arial"/>
              </a:rPr>
              <a:t>, S., Bikker, A., Campbell, J., Gibson, A., McKinstry, B., </a:t>
            </a:r>
            <a:r>
              <a:rPr lang="en-US" sz="1600" dirty="0" err="1">
                <a:solidFill>
                  <a:srgbClr val="222222"/>
                </a:solidFill>
                <a:highlight>
                  <a:srgbClr val="FFFFFF"/>
                </a:highlight>
                <a:latin typeface="Arial"/>
                <a:cs typeface="Arial"/>
              </a:rPr>
              <a:t>Porqueddu</a:t>
            </a:r>
            <a:r>
              <a:rPr lang="en-US" sz="1600" dirty="0">
                <a:solidFill>
                  <a:srgbClr val="222222"/>
                </a:solidFill>
                <a:highlight>
                  <a:srgbClr val="FFFFFF"/>
                </a:highlight>
                <a:latin typeface="Arial"/>
                <a:cs typeface="Arial"/>
              </a:rPr>
              <a:t>, T. and Salisbury, C., 2018. Alternatives to the face-to-face consultation in general practice: focused ethnographic case study. </a:t>
            </a:r>
            <a:r>
              <a:rPr lang="en-US" sz="1600" i="1" dirty="0">
                <a:solidFill>
                  <a:srgbClr val="222222"/>
                </a:solidFill>
                <a:highlight>
                  <a:srgbClr val="FFFFFF"/>
                </a:highlight>
                <a:latin typeface="Arial"/>
                <a:cs typeface="Arial"/>
              </a:rPr>
              <a:t>British Journal of General Practice</a:t>
            </a:r>
            <a:r>
              <a:rPr lang="en-US" sz="1600" dirty="0">
                <a:solidFill>
                  <a:srgbClr val="222222"/>
                </a:solidFill>
                <a:highlight>
                  <a:srgbClr val="FFFFFF"/>
                </a:highlight>
                <a:latin typeface="Arial"/>
                <a:cs typeface="Arial"/>
              </a:rPr>
              <a:t>.</a:t>
            </a:r>
            <a:endParaRPr lang="en-US" sz="1600" dirty="0"/>
          </a:p>
          <a:p>
            <a:pPr>
              <a:buAutoNum type="arabicPeriod"/>
            </a:pPr>
            <a:r>
              <a:rPr lang="en-US" sz="1600" dirty="0">
                <a:solidFill>
                  <a:srgbClr val="222222"/>
                </a:solidFill>
                <a:highlight>
                  <a:srgbClr val="FFFFFF"/>
                </a:highlight>
                <a:latin typeface="Arial"/>
                <a:cs typeface="Arial"/>
              </a:rPr>
              <a:t>Buntin, M.B., Burke, M.F., Hoaglin, M.C. and Blumenthal, D., 2011. The benefits of health information technology: a review of the recent literature shows predominantly positive results. </a:t>
            </a:r>
            <a:r>
              <a:rPr lang="en-US" sz="1600" i="1" dirty="0">
                <a:solidFill>
                  <a:srgbClr val="222222"/>
                </a:solidFill>
                <a:highlight>
                  <a:srgbClr val="FFFFFF"/>
                </a:highlight>
                <a:latin typeface="Arial"/>
                <a:cs typeface="Arial"/>
              </a:rPr>
              <a:t>Health affairs</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30</a:t>
            </a:r>
            <a:r>
              <a:rPr lang="en-US" sz="1600" dirty="0">
                <a:solidFill>
                  <a:srgbClr val="222222"/>
                </a:solidFill>
                <a:highlight>
                  <a:srgbClr val="FFFFFF"/>
                </a:highlight>
                <a:latin typeface="Arial"/>
                <a:cs typeface="Arial"/>
              </a:rPr>
              <a:t>(3), pp.464-471.</a:t>
            </a:r>
          </a:p>
          <a:p>
            <a:pPr>
              <a:buAutoNum type="arabicPeriod"/>
            </a:pPr>
            <a:r>
              <a:rPr lang="en-US" sz="1600" dirty="0">
                <a:solidFill>
                  <a:srgbClr val="222222"/>
                </a:solidFill>
                <a:highlight>
                  <a:srgbClr val="FFFFFF"/>
                </a:highlight>
                <a:latin typeface="Arial"/>
                <a:cs typeface="Arial"/>
              </a:rPr>
              <a:t>Davies, A.R., Honeyman, M. and Gann, B., 2021. Addressing the digital inverse care law in the time of COVID-19: potential for digital technology to exacerbate or mitigate health inequalities. </a:t>
            </a:r>
            <a:r>
              <a:rPr lang="en-US" sz="1600" i="1" dirty="0">
                <a:solidFill>
                  <a:srgbClr val="222222"/>
                </a:solidFill>
                <a:highlight>
                  <a:srgbClr val="FFFFFF"/>
                </a:highlight>
                <a:latin typeface="Arial"/>
                <a:cs typeface="Arial"/>
              </a:rPr>
              <a:t>Journal of Medical Internet Research</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23</a:t>
            </a:r>
            <a:r>
              <a:rPr lang="en-US" sz="1600" dirty="0">
                <a:solidFill>
                  <a:srgbClr val="222222"/>
                </a:solidFill>
                <a:highlight>
                  <a:srgbClr val="FFFFFF"/>
                </a:highlight>
                <a:latin typeface="Arial"/>
                <a:cs typeface="Arial"/>
              </a:rPr>
              <a:t>(4), p.e21726.</a:t>
            </a:r>
          </a:p>
          <a:p>
            <a:pPr>
              <a:buAutoNum type="arabicPeriod"/>
            </a:pPr>
            <a:r>
              <a:rPr lang="en-US" sz="1600" dirty="0">
                <a:solidFill>
                  <a:srgbClr val="222222"/>
                </a:solidFill>
                <a:highlight>
                  <a:srgbClr val="FFFFFF"/>
                </a:highlight>
                <a:latin typeface="Arial"/>
                <a:cs typeface="Arial"/>
              </a:rPr>
              <a:t>England, N.H.S., 2025. Fit for the future: 10 year health plan for England. </a:t>
            </a:r>
            <a:r>
              <a:rPr lang="en-US" sz="1600" i="1" dirty="0">
                <a:solidFill>
                  <a:srgbClr val="222222"/>
                </a:solidFill>
                <a:highlight>
                  <a:srgbClr val="FFFFFF"/>
                </a:highlight>
                <a:latin typeface="Arial"/>
                <a:cs typeface="Arial"/>
              </a:rPr>
              <a:t>NHS England</a:t>
            </a:r>
            <a:r>
              <a:rPr lang="en-US" sz="1600" dirty="0">
                <a:solidFill>
                  <a:srgbClr val="222222"/>
                </a:solidFill>
                <a:highlight>
                  <a:srgbClr val="FFFFFF"/>
                </a:highlight>
                <a:latin typeface="Arial"/>
                <a:cs typeface="Arial"/>
              </a:rPr>
              <a:t>.</a:t>
            </a:r>
          </a:p>
          <a:p>
            <a:pPr>
              <a:buAutoNum type="arabicPeriod"/>
            </a:pPr>
            <a:r>
              <a:rPr lang="en-US" sz="1600" dirty="0">
                <a:solidFill>
                  <a:srgbClr val="222222"/>
                </a:solidFill>
                <a:highlight>
                  <a:srgbClr val="FFFFFF"/>
                </a:highlight>
                <a:latin typeface="Arial"/>
                <a:cs typeface="Arial"/>
              </a:rPr>
              <a:t>Greenhalgh, T., </a:t>
            </a:r>
            <a:r>
              <a:rPr lang="en-US" sz="1600" dirty="0" err="1">
                <a:solidFill>
                  <a:srgbClr val="222222"/>
                </a:solidFill>
                <a:highlight>
                  <a:srgbClr val="FFFFFF"/>
                </a:highlight>
                <a:latin typeface="Arial"/>
                <a:cs typeface="Arial"/>
              </a:rPr>
              <a:t>Wherton</a:t>
            </a:r>
            <a:r>
              <a:rPr lang="en-US" sz="1600" dirty="0">
                <a:solidFill>
                  <a:srgbClr val="222222"/>
                </a:solidFill>
                <a:highlight>
                  <a:srgbClr val="FFFFFF"/>
                </a:highlight>
                <a:latin typeface="Arial"/>
                <a:cs typeface="Arial"/>
              </a:rPr>
              <a:t>, J., Shaw, S. and Morrison, C., 2020. Video consultations for covid-19. </a:t>
            </a:r>
            <a:r>
              <a:rPr lang="en-US" sz="1600" i="1" dirty="0" err="1">
                <a:solidFill>
                  <a:srgbClr val="222222"/>
                </a:solidFill>
                <a:highlight>
                  <a:srgbClr val="FFFFFF"/>
                </a:highlight>
                <a:latin typeface="Arial"/>
                <a:cs typeface="Arial"/>
              </a:rPr>
              <a:t>Bmj</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368</a:t>
            </a:r>
            <a:endParaRPr lang="en-US" sz="1600" dirty="0">
              <a:solidFill>
                <a:srgbClr val="222222"/>
              </a:solidFill>
              <a:highlight>
                <a:srgbClr val="FFFFFF"/>
              </a:highlight>
              <a:latin typeface="Arial"/>
              <a:cs typeface="Arial"/>
            </a:endParaRPr>
          </a:p>
          <a:p>
            <a:pPr>
              <a:buAutoNum type="arabicPeriod"/>
            </a:pPr>
            <a:r>
              <a:rPr lang="en-US" sz="1600">
                <a:highlight>
                  <a:srgbClr val="FFFFFF"/>
                </a:highlight>
                <a:latin typeface="Arial"/>
                <a:cs typeface="Arial"/>
              </a:rPr>
              <a:t>(NHS ENGLAND, 2025) </a:t>
            </a:r>
            <a:r>
              <a:rPr lang="en-US" sz="1600" u="sng" dirty="0">
                <a:highlight>
                  <a:srgbClr val="FFFFFF"/>
                </a:highlight>
                <a:latin typeface="Arial"/>
                <a:cs typeface="Arial"/>
                <a:hlinkClick r:id="rId2"/>
              </a:rPr>
              <a:t>NHS England » Record numbers using NHS App to manage health</a:t>
            </a:r>
            <a:endParaRPr lang="en-US" sz="1600">
              <a:highlight>
                <a:srgbClr val="FFFFFF"/>
              </a:highlight>
              <a:latin typeface="Arial"/>
              <a:cs typeface="Arial"/>
            </a:endParaRPr>
          </a:p>
          <a:p>
            <a:pPr>
              <a:buAutoNum type="arabicPeriod"/>
            </a:pPr>
            <a:r>
              <a:rPr lang="en-US" sz="1600">
                <a:highlight>
                  <a:srgbClr val="FFFFFF"/>
                </a:highlight>
                <a:latin typeface="Arial"/>
                <a:cs typeface="Arial"/>
              </a:rPr>
              <a:t>(NHS ENGLAND 2026) </a:t>
            </a:r>
            <a:r>
              <a:rPr lang="en-US" sz="1600" u="sng" dirty="0">
                <a:highlight>
                  <a:srgbClr val="FFFFFF"/>
                </a:highlight>
                <a:latin typeface="Arial"/>
                <a:cs typeface="Arial"/>
                <a:hlinkClick r:id="rId3"/>
              </a:rPr>
              <a:t>NHS App features - NHS England Digital</a:t>
            </a:r>
            <a:endParaRPr lang="en-US" sz="1600">
              <a:highlight>
                <a:srgbClr val="FFFFFF"/>
              </a:highlight>
              <a:latin typeface="Arial"/>
              <a:cs typeface="Arial"/>
            </a:endParaRPr>
          </a:p>
          <a:p>
            <a:pPr>
              <a:buAutoNum type="arabicPeriod"/>
            </a:pPr>
            <a:r>
              <a:rPr lang="en-US" sz="1600" dirty="0">
                <a:solidFill>
                  <a:srgbClr val="222222"/>
                </a:solidFill>
                <a:highlight>
                  <a:srgbClr val="FFFFFF"/>
                </a:highlight>
                <a:latin typeface="Arial"/>
                <a:cs typeface="Arial"/>
              </a:rPr>
              <a:t>Topol, E., 2019. The </a:t>
            </a:r>
            <a:r>
              <a:rPr lang="en-US" sz="1600" dirty="0" err="1">
                <a:solidFill>
                  <a:srgbClr val="222222"/>
                </a:solidFill>
                <a:highlight>
                  <a:srgbClr val="FFFFFF"/>
                </a:highlight>
                <a:latin typeface="Arial"/>
                <a:cs typeface="Arial"/>
              </a:rPr>
              <a:t>topol</a:t>
            </a:r>
            <a:r>
              <a:rPr lang="en-US" sz="1600" dirty="0">
                <a:solidFill>
                  <a:srgbClr val="222222"/>
                </a:solidFill>
                <a:highlight>
                  <a:srgbClr val="FFFFFF"/>
                </a:highlight>
                <a:latin typeface="Arial"/>
                <a:cs typeface="Arial"/>
              </a:rPr>
              <a:t> review. </a:t>
            </a:r>
            <a:r>
              <a:rPr lang="en-US" sz="1600" i="1" dirty="0">
                <a:solidFill>
                  <a:srgbClr val="222222"/>
                </a:solidFill>
                <a:highlight>
                  <a:srgbClr val="FFFFFF"/>
                </a:highlight>
                <a:latin typeface="Arial"/>
                <a:cs typeface="Arial"/>
              </a:rPr>
              <a:t>Preparing the healthcare workforce to deliver the digital future</a:t>
            </a:r>
            <a:r>
              <a:rPr lang="en-US" sz="1600" dirty="0">
                <a:solidFill>
                  <a:srgbClr val="222222"/>
                </a:solidFill>
                <a:highlight>
                  <a:srgbClr val="FFFFFF"/>
                </a:highlight>
                <a:latin typeface="Arial"/>
                <a:cs typeface="Arial"/>
              </a:rPr>
              <a:t>, pp.1-48.</a:t>
            </a:r>
          </a:p>
          <a:p>
            <a:pPr>
              <a:buAutoNum type="arabicPeriod"/>
            </a:pPr>
            <a:r>
              <a:rPr lang="en-US" sz="1600">
                <a:solidFill>
                  <a:srgbClr val="222222"/>
                </a:solidFill>
                <a:highlight>
                  <a:srgbClr val="FFFFFF"/>
                </a:highlight>
                <a:latin typeface="Arial"/>
                <a:cs typeface="Arial"/>
              </a:rPr>
              <a:t>Wachter, R., 2016. Making IT work: harnessing the power of health information technology to improve care in England. </a:t>
            </a:r>
            <a:r>
              <a:rPr lang="en-US" sz="1600" i="1">
                <a:solidFill>
                  <a:srgbClr val="222222"/>
                </a:solidFill>
                <a:highlight>
                  <a:srgbClr val="FFFFFF"/>
                </a:highlight>
                <a:latin typeface="Arial"/>
                <a:cs typeface="Arial"/>
              </a:rPr>
              <a:t>London, UK: Department of Health</a:t>
            </a:r>
            <a:r>
              <a:rPr lang="en-US" sz="1600">
                <a:solidFill>
                  <a:srgbClr val="222222"/>
                </a:solidFill>
                <a:highlight>
                  <a:srgbClr val="FFFFFF"/>
                </a:highlight>
                <a:latin typeface="Arial"/>
                <a:cs typeface="Arial"/>
              </a:rPr>
              <a:t>, pp.1-71.</a:t>
            </a:r>
          </a:p>
          <a:p>
            <a:pPr marL="0" indent="0">
              <a:buNone/>
            </a:pPr>
            <a:endParaRPr lang="en-US" sz="2000" dirty="0"/>
          </a:p>
        </p:txBody>
      </p:sp>
    </p:spTree>
    <p:extLst>
      <p:ext uri="{BB962C8B-B14F-4D97-AF65-F5344CB8AC3E}">
        <p14:creationId xmlns:p14="http://schemas.microsoft.com/office/powerpoint/2010/main" val="1497001233"/>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BrushVTI</vt:lpstr>
      <vt:lpstr>Digital Innovation in Health and social care – The NHS App</vt:lpstr>
      <vt:lpstr>INTRODUCTION ON THE NHS APP</vt:lpstr>
      <vt:lpstr>BACKGROUND ON THE NHS APP</vt:lpstr>
      <vt:lpstr>KEY FEATURES OF THE NHS APP</vt:lpstr>
      <vt:lpstr>IMPACT ON  HEALTHCARE WORKFORCE (SWOT PERSPECTIVE)</vt:lpstr>
      <vt:lpstr>IMPACT ON SERVICE DELIEVERY (SWOT PERSPECTIVE)</vt:lpstr>
      <vt:lpstr>IMPACT ON PATIENTS (SWOT PERSPECTIVE)</vt:lpstr>
      <vt:lpstr>BARRIES AND LIMITATIONS OF THE NHS APP</vt:lpstr>
      <vt:lpstr>THE NHS APP USAGE STATISTIC</vt:lpstr>
      <vt:lpstr>KEY BARRIERS TO THE NHS APP IMPLENTATION</vt:lpstr>
      <vt:lpstr>RECOMENDATIONS</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389</cp:revision>
  <dcterms:created xsi:type="dcterms:W3CDTF">2026-03-07T12:57:30Z</dcterms:created>
  <dcterms:modified xsi:type="dcterms:W3CDTF">2026-03-07T21:12:58Z</dcterms:modified>
</cp:coreProperties>
</file>