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5" r:id="rId18"/>
    <p:sldId id="280" r:id="rId19"/>
    <p:sldId id="281" r:id="rId20"/>
    <p:sldId id="28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98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ADBBD4B-7978-4E4E-8172-A05FA05CC919}" type="datetimeFigureOut">
              <a:rPr lang="en-GB" smtClean="0"/>
              <a:pPr/>
              <a:t>05/10/2017</a:t>
            </a:fld>
            <a:endParaRPr lang="en-GB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3128862-F9C5-4741-93D9-CDBDFC75AA2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lgc.org.uk/" TargetMode="External"/><Relationship Id="rId2" Type="http://schemas.openxmlformats.org/officeDocument/2006/relationships/hyperlink" Target="http://www2.trinitysaintdavid.ac.uk/en/departmentsservices/learningresourcescentre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irtuallyislamic.com/" TargetMode="External"/><Relationship Id="rId3" Type="http://schemas.openxmlformats.org/officeDocument/2006/relationships/hyperlink" Target="http://www.google.co.uk/" TargetMode="External"/><Relationship Id="rId7" Type="http://schemas.openxmlformats.org/officeDocument/2006/relationships/hyperlink" Target="http://stdeiniols.mavadatest.co.uk/the-library/about-st-deiniol.htm" TargetMode="External"/><Relationship Id="rId2" Type="http://schemas.openxmlformats.org/officeDocument/2006/relationships/hyperlink" Target="http://www.ushmm.org/research/library/weblinks/?content=resear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onasticdialog.com/index.php" TargetMode="External"/><Relationship Id="rId5" Type="http://schemas.openxmlformats.org/officeDocument/2006/relationships/hyperlink" Target="http://celts.mrdonn.org/druids.html" TargetMode="External"/><Relationship Id="rId4" Type="http://schemas.openxmlformats.org/officeDocument/2006/relationships/hyperlink" Target="http://www.clarifyingchristianity.com/index.s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Lecture 2: FINDING RESOURCES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13385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Before we look for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The internet has significantly and permanently changed what information we can obtain, how we obtain it, how we assess it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965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Before we look for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The internet has significantly and permanently changed what information we can obtain, how we obtain it, how we assess it </a:t>
            </a:r>
          </a:p>
          <a:p>
            <a:endParaRPr lang="en-GB" sz="2800" dirty="0" smtClean="0"/>
          </a:p>
          <a:p>
            <a:r>
              <a:rPr lang="en-GB" sz="2800" dirty="0" smtClean="0"/>
              <a:t>Our task is often not to find information, but to filter it so as to not be overwhelmed by it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814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Before we look for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26840"/>
          </a:xfrm>
        </p:spPr>
        <p:txBody>
          <a:bodyPr>
            <a:normAutofit lnSpcReduction="10000"/>
          </a:bodyPr>
          <a:lstStyle/>
          <a:p>
            <a:r>
              <a:rPr lang="en-GB" sz="2800" dirty="0" smtClean="0"/>
              <a:t>The internet has significantly and permanently changed what information we can obtain, how we obtain it, how we assess it </a:t>
            </a:r>
          </a:p>
          <a:p>
            <a:endParaRPr lang="en-GB" sz="2800" dirty="0" smtClean="0"/>
          </a:p>
          <a:p>
            <a:r>
              <a:rPr lang="en-GB" sz="2800" dirty="0" smtClean="0"/>
              <a:t>Our task is often not to find information, but to filter it so as to not be overwhelmed by it</a:t>
            </a:r>
          </a:p>
          <a:p>
            <a:endParaRPr lang="en-GB" sz="2800" dirty="0" smtClean="0"/>
          </a:p>
          <a:p>
            <a:r>
              <a:rPr lang="en-GB" sz="2800" dirty="0" smtClean="0"/>
              <a:t>We need to consider information from a huge variety of sources and points of view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213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Before we look for information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98848"/>
          </a:xfrm>
        </p:spPr>
        <p:txBody>
          <a:bodyPr>
            <a:normAutofit fontScale="85000" lnSpcReduction="10000"/>
          </a:bodyPr>
          <a:lstStyle/>
          <a:p>
            <a:r>
              <a:rPr lang="en-GB" sz="2800" dirty="0" smtClean="0"/>
              <a:t>The internet has significantly and permanently changed what information we can obtain, how we obtain it, how we assess it </a:t>
            </a:r>
          </a:p>
          <a:p>
            <a:endParaRPr lang="en-GB" sz="2800" dirty="0" smtClean="0"/>
          </a:p>
          <a:p>
            <a:r>
              <a:rPr lang="en-GB" sz="2800" dirty="0" smtClean="0"/>
              <a:t>Our task is often not to find information, but to filter it so as to not be overwhelmed by it</a:t>
            </a:r>
          </a:p>
          <a:p>
            <a:endParaRPr lang="en-GB" sz="2800" dirty="0" smtClean="0"/>
          </a:p>
          <a:p>
            <a:r>
              <a:rPr lang="en-GB" sz="2800" dirty="0" smtClean="0"/>
              <a:t>We need to consider information from a huge variety of sources and points of view</a:t>
            </a:r>
          </a:p>
          <a:p>
            <a:endParaRPr lang="en-GB" sz="2800" dirty="0" smtClean="0"/>
          </a:p>
          <a:p>
            <a:r>
              <a:rPr lang="en-GB" sz="2800" dirty="0" smtClean="0">
                <a:solidFill>
                  <a:srgbClr val="FF0000"/>
                </a:solidFill>
              </a:rPr>
              <a:t>Our own purposes </a:t>
            </a:r>
            <a:r>
              <a:rPr lang="en-GB" sz="2800" dirty="0" smtClean="0"/>
              <a:t>are </a:t>
            </a:r>
            <a:r>
              <a:rPr lang="en-GB" sz="2800" dirty="0" smtClean="0">
                <a:solidFill>
                  <a:srgbClr val="FF0000"/>
                </a:solidFill>
              </a:rPr>
              <a:t>academic</a:t>
            </a:r>
            <a:r>
              <a:rPr lang="en-GB" sz="2800" dirty="0" smtClean="0"/>
              <a:t> and </a:t>
            </a:r>
            <a:r>
              <a:rPr lang="en-GB" sz="2800" dirty="0" smtClean="0">
                <a:solidFill>
                  <a:srgbClr val="FF0000"/>
                </a:solidFill>
              </a:rPr>
              <a:t>critical</a:t>
            </a:r>
            <a:r>
              <a:rPr lang="en-GB" sz="2800" dirty="0" smtClean="0"/>
              <a:t>, but we need to consider our sources in their own contexts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892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Hierarchies of information for academic purposes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3362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Hierarchies of information for academic purposes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Module reading lists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3811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Hierarchies of information for academic purposes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Module reading lists</a:t>
            </a:r>
          </a:p>
          <a:p>
            <a:r>
              <a:rPr lang="en-GB" sz="2800" dirty="0" smtClean="0"/>
              <a:t>Library resources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512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Hierarchies of information for academic purposes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Module reading lists</a:t>
            </a:r>
          </a:p>
          <a:p>
            <a:r>
              <a:rPr lang="en-GB" sz="2800" dirty="0" smtClean="0">
                <a:hlinkClick r:id="rId2"/>
              </a:rPr>
              <a:t>Library resources</a:t>
            </a:r>
            <a:endParaRPr lang="en-GB" sz="2800" dirty="0" smtClean="0"/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Books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E-resources onsite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E-resources offsite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Helpful staff!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Other libraries—especially National Library of Wales  </a:t>
            </a:r>
            <a:r>
              <a:rPr lang="en-GB" sz="2600" dirty="0" smtClean="0">
                <a:hlinkClick r:id="rId3"/>
              </a:rPr>
              <a:t>http</a:t>
            </a:r>
            <a:r>
              <a:rPr lang="en-GB" sz="2600" dirty="0">
                <a:hlinkClick r:id="rId3"/>
              </a:rPr>
              <a:t>://www.llgc.org.uk/</a:t>
            </a:r>
            <a:endParaRPr lang="en-GB" sz="2600" dirty="0" smtClean="0"/>
          </a:p>
        </p:txBody>
      </p:sp>
    </p:spTree>
    <p:extLst>
      <p:ext uri="{BB962C8B-B14F-4D97-AF65-F5344CB8AC3E}">
        <p14:creationId xmlns:p14="http://schemas.microsoft.com/office/powerpoint/2010/main" val="3654396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 methodological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Most library materials (but not all) are </a:t>
            </a:r>
            <a:r>
              <a:rPr lang="en-GB" b="1" dirty="0" smtClean="0"/>
              <a:t>peer-reviewed</a:t>
            </a:r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4807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 methodological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Most library materials (but not all) are </a:t>
            </a:r>
            <a:r>
              <a:rPr lang="en-GB" b="1" dirty="0" smtClean="0"/>
              <a:t>peer-reviewed</a:t>
            </a:r>
          </a:p>
          <a:p>
            <a:endParaRPr lang="en-GB" dirty="0"/>
          </a:p>
          <a:p>
            <a:r>
              <a:rPr lang="en-GB" dirty="0" smtClean="0"/>
              <a:t>Difference between primary and secondary sources: </a:t>
            </a:r>
          </a:p>
          <a:p>
            <a:r>
              <a:rPr lang="en-GB" dirty="0" smtClean="0"/>
              <a:t>primary sources are sources of </a:t>
            </a:r>
            <a:r>
              <a:rPr lang="en-GB" b="1" dirty="0" smtClean="0"/>
              <a:t>information</a:t>
            </a:r>
            <a:r>
              <a:rPr lang="en-GB" dirty="0" smtClean="0"/>
              <a:t>; </a:t>
            </a:r>
          </a:p>
          <a:p>
            <a:r>
              <a:rPr lang="en-GB" dirty="0" smtClean="0"/>
              <a:t>secondary sources are sources of </a:t>
            </a:r>
            <a:r>
              <a:rPr lang="en-GB" b="1" dirty="0" smtClean="0"/>
              <a:t>interpretation</a:t>
            </a:r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6188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Basic methodological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Most library materials (but not all) are </a:t>
            </a:r>
            <a:r>
              <a:rPr lang="en-GB" b="1" dirty="0" smtClean="0"/>
              <a:t>peer-reviewed</a:t>
            </a:r>
          </a:p>
          <a:p>
            <a:endParaRPr lang="en-GB" dirty="0"/>
          </a:p>
          <a:p>
            <a:r>
              <a:rPr lang="en-GB" dirty="0" smtClean="0"/>
              <a:t>Difference between primary and secondary sources: primary sources are sources of </a:t>
            </a:r>
            <a:r>
              <a:rPr lang="en-GB" b="1" dirty="0" smtClean="0"/>
              <a:t>information</a:t>
            </a:r>
            <a:r>
              <a:rPr lang="en-GB" dirty="0" smtClean="0"/>
              <a:t>; secondary sources are sources of </a:t>
            </a:r>
            <a:r>
              <a:rPr lang="en-GB" b="1" dirty="0" smtClean="0"/>
              <a:t>interpretation</a:t>
            </a:r>
          </a:p>
          <a:p>
            <a:endParaRPr lang="en-GB" dirty="0" smtClean="0"/>
          </a:p>
          <a:p>
            <a:r>
              <a:rPr lang="en-GB" dirty="0" smtClean="0"/>
              <a:t>The difference between information </a:t>
            </a:r>
            <a:r>
              <a:rPr lang="en-GB" dirty="0" err="1" smtClean="0"/>
              <a:t>vs</a:t>
            </a:r>
            <a:r>
              <a:rPr lang="en-GB" dirty="0" smtClean="0"/>
              <a:t> interpretation can be straightforward but can also be less easily categorised:  for example </a:t>
            </a:r>
          </a:p>
          <a:p>
            <a:r>
              <a:rPr lang="en-GB" i="1" dirty="0" smtClean="0">
                <a:solidFill>
                  <a:srgbClr val="FF0000"/>
                </a:solidFill>
              </a:rPr>
              <a:t>The Four Books </a:t>
            </a:r>
            <a:r>
              <a:rPr lang="en-GB" dirty="0" err="1" smtClean="0"/>
              <a:t>vs</a:t>
            </a:r>
            <a:r>
              <a:rPr lang="en-GB" dirty="0" smtClean="0"/>
              <a:t> </a:t>
            </a:r>
            <a:r>
              <a:rPr lang="en-GB" dirty="0" err="1" smtClean="0"/>
              <a:t>Zhuxi’s</a:t>
            </a:r>
            <a:r>
              <a:rPr lang="en-GB" dirty="0" smtClean="0"/>
              <a:t> </a:t>
            </a:r>
            <a:r>
              <a:rPr lang="en-GB" i="1" dirty="0" smtClean="0">
                <a:solidFill>
                  <a:srgbClr val="FF0000"/>
                </a:solidFill>
              </a:rPr>
              <a:t>Commentary of the Four Books</a:t>
            </a:r>
            <a:r>
              <a:rPr lang="en-GB" dirty="0" smtClean="0"/>
              <a:t> 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612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practical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How to cite material—see Referencing Guide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2154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practical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How to cite material—see Referencing Guide</a:t>
            </a:r>
          </a:p>
          <a:p>
            <a:endParaRPr lang="en-GB" sz="2800" dirty="0"/>
          </a:p>
          <a:p>
            <a:r>
              <a:rPr lang="en-GB" sz="2800" dirty="0" smtClean="0"/>
              <a:t>How not to plagiarise material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084870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practical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How to cite material—see Referencing Guide</a:t>
            </a:r>
          </a:p>
          <a:p>
            <a:endParaRPr lang="en-GB" sz="2800" dirty="0"/>
          </a:p>
          <a:p>
            <a:r>
              <a:rPr lang="en-GB" sz="2800" dirty="0" smtClean="0"/>
              <a:t>How not to plagiarise material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Take careful notes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Do not cut and paste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Either quote accurately and indicate you are doing so ‘by using inverted commas’, or paraphrase </a:t>
            </a:r>
            <a:r>
              <a:rPr lang="en-GB" sz="2600" b="1" dirty="0" smtClean="0"/>
              <a:t>fully</a:t>
            </a:r>
          </a:p>
          <a:p>
            <a:endParaRPr lang="en-GB" dirty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95607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Hierarchies of information for academic purposes continued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 smtClean="0"/>
          </a:p>
          <a:p>
            <a:r>
              <a:rPr lang="en-GB" sz="2800" dirty="0" smtClean="0"/>
              <a:t>The internet comes at a cost: </a:t>
            </a:r>
          </a:p>
          <a:p>
            <a:r>
              <a:rPr lang="en-GB" sz="2800" dirty="0" smtClean="0"/>
              <a:t>Time for researching; authenticity, academic quality </a:t>
            </a:r>
          </a:p>
          <a:p>
            <a:endParaRPr lang="en-GB" sz="2800" dirty="0" smtClean="0"/>
          </a:p>
          <a:p>
            <a:r>
              <a:rPr lang="en-GB" sz="2800" dirty="0"/>
              <a:t>The internet is a free-for-all</a:t>
            </a:r>
          </a:p>
          <a:p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230664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 the internet a good thing?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2800" dirty="0" smtClean="0"/>
          </a:p>
          <a:p>
            <a:r>
              <a:rPr lang="en-GB" sz="2800" dirty="0" smtClean="0"/>
              <a:t>The internet comes at a cost:</a:t>
            </a:r>
          </a:p>
          <a:p>
            <a:endParaRPr lang="en-GB" sz="2800" dirty="0" smtClean="0"/>
          </a:p>
          <a:p>
            <a:r>
              <a:rPr lang="en-GB" sz="2800" dirty="0"/>
              <a:t>The internet is a </a:t>
            </a:r>
            <a:r>
              <a:rPr lang="en-GB" sz="2800" dirty="0" smtClean="0"/>
              <a:t>free-for-all, so you may end up with similar argument with your peers</a:t>
            </a:r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Wikipedia can be your friend if used sensibly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8361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Moving beyond academic 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Critical academic tools can be applied to websites as well as texts: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Date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Authorship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Purpose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Genre</a:t>
            </a:r>
          </a:p>
          <a:p>
            <a:pPr lvl="1">
              <a:buFont typeface="Wingdings" pitchFamily="2" charset="2"/>
              <a:buChar char="v"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21665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Moving beyond academic sites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Critical academic tools can be applied to websites as well as texts: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Date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Authorship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Purpose</a:t>
            </a:r>
          </a:p>
          <a:p>
            <a:pPr lvl="1">
              <a:buFont typeface="Wingdings" pitchFamily="2" charset="2"/>
              <a:buChar char="v"/>
            </a:pPr>
            <a:r>
              <a:rPr lang="en-GB" sz="2600" dirty="0" smtClean="0"/>
              <a:t>Genre</a:t>
            </a:r>
          </a:p>
          <a:p>
            <a:r>
              <a:rPr lang="en-GB" sz="2800" dirty="0" smtClean="0"/>
              <a:t>It is essential to consider websites in a critical context!</a:t>
            </a:r>
          </a:p>
          <a:p>
            <a:pPr lvl="1">
              <a:buFont typeface="Wingdings" pitchFamily="2" charset="2"/>
              <a:buChar char="v"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51115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case studies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>
                <a:hlinkClick r:id="rId2"/>
              </a:rPr>
              <a:t>Too much information?</a:t>
            </a:r>
            <a:endParaRPr lang="en-GB" sz="2800" dirty="0"/>
          </a:p>
          <a:p>
            <a:r>
              <a:rPr lang="en-GB" sz="2800" dirty="0" smtClean="0">
                <a:hlinkClick r:id="rId3"/>
              </a:rPr>
              <a:t>Google, hierarchies of searches, mainstream </a:t>
            </a:r>
            <a:r>
              <a:rPr lang="en-GB" sz="2800" dirty="0" err="1" smtClean="0">
                <a:hlinkClick r:id="rId3"/>
              </a:rPr>
              <a:t>vs</a:t>
            </a:r>
            <a:r>
              <a:rPr lang="en-GB" sz="2800" dirty="0">
                <a:hlinkClick r:id="rId3"/>
              </a:rPr>
              <a:t> </a:t>
            </a:r>
            <a:r>
              <a:rPr lang="en-GB" sz="2800" dirty="0" smtClean="0">
                <a:hlinkClick r:id="rId3"/>
              </a:rPr>
              <a:t>fringe</a:t>
            </a:r>
            <a:endParaRPr lang="en-GB" sz="2800" dirty="0"/>
          </a:p>
          <a:p>
            <a:r>
              <a:rPr lang="en-GB" sz="2800" dirty="0" smtClean="0">
                <a:hlinkClick r:id="rId4"/>
              </a:rPr>
              <a:t>Who is providing the information, and if this isn’t clear, why might that be?</a:t>
            </a:r>
            <a:endParaRPr lang="en-GB" sz="2800" dirty="0"/>
          </a:p>
          <a:p>
            <a:r>
              <a:rPr lang="en-GB" sz="2800" dirty="0" smtClean="0">
                <a:hlinkClick r:id="rId5"/>
              </a:rPr>
              <a:t>Amateurs</a:t>
            </a:r>
            <a:r>
              <a:rPr lang="en-GB" sz="2800" dirty="0" smtClean="0"/>
              <a:t> </a:t>
            </a:r>
            <a:r>
              <a:rPr lang="en-GB" sz="2800" dirty="0" err="1" smtClean="0"/>
              <a:t>vs</a:t>
            </a:r>
            <a:r>
              <a:rPr lang="en-GB" sz="2800" dirty="0" smtClean="0"/>
              <a:t> </a:t>
            </a:r>
            <a:r>
              <a:rPr lang="en-GB" sz="2800" dirty="0" smtClean="0">
                <a:hlinkClick r:id="rId6"/>
              </a:rPr>
              <a:t>professionals</a:t>
            </a:r>
            <a:r>
              <a:rPr lang="en-GB" sz="2800" dirty="0"/>
              <a:t> </a:t>
            </a:r>
            <a:r>
              <a:rPr lang="en-GB" sz="2800" dirty="0" smtClean="0"/>
              <a:t>and all the stuff in between</a:t>
            </a:r>
          </a:p>
          <a:p>
            <a:r>
              <a:rPr lang="en-GB" sz="2800" dirty="0" smtClean="0">
                <a:hlinkClick r:id="rId7"/>
              </a:rPr>
              <a:t>Expectations </a:t>
            </a:r>
            <a:r>
              <a:rPr lang="en-GB" sz="2800" dirty="0" err="1" smtClean="0">
                <a:hlinkClick r:id="rId7"/>
              </a:rPr>
              <a:t>vs</a:t>
            </a:r>
            <a:r>
              <a:rPr lang="en-GB" sz="2800" dirty="0" smtClean="0">
                <a:hlinkClick r:id="rId7"/>
              </a:rPr>
              <a:t> reality</a:t>
            </a:r>
            <a:endParaRPr lang="en-GB" sz="2800" dirty="0" smtClean="0"/>
          </a:p>
          <a:p>
            <a:r>
              <a:rPr lang="en-GB" sz="2800" dirty="0" smtClean="0">
                <a:hlinkClick r:id="rId8"/>
              </a:rPr>
              <a:t>A closer look</a:t>
            </a:r>
            <a:r>
              <a:rPr lang="en-GB" sz="2800" dirty="0" smtClean="0"/>
              <a:t> at an example of an academic site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183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457</TotalTime>
  <Words>625</Words>
  <Application>Microsoft Office PowerPoint</Application>
  <PresentationFormat>On-screen Show (4:3)</PresentationFormat>
  <Paragraphs>99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Verdana</vt:lpstr>
      <vt:lpstr>Wingdings</vt:lpstr>
      <vt:lpstr>Wingdings 2</vt:lpstr>
      <vt:lpstr>Aspect</vt:lpstr>
      <vt:lpstr>Lecture 2: FINDING RESOURCES </vt:lpstr>
      <vt:lpstr>Before we look for information</vt:lpstr>
      <vt:lpstr>Before we look for information</vt:lpstr>
      <vt:lpstr>Before we look for information</vt:lpstr>
      <vt:lpstr>Before we look for information</vt:lpstr>
      <vt:lpstr>Hierarchies of information for academic purposes</vt:lpstr>
      <vt:lpstr>Hierarchies of information for academic purposes</vt:lpstr>
      <vt:lpstr>Hierarchies of information for academic purposes</vt:lpstr>
      <vt:lpstr>Hierarchies of information for academic purposes</vt:lpstr>
      <vt:lpstr>Basic methodological issues</vt:lpstr>
      <vt:lpstr>Basic methodological issues</vt:lpstr>
      <vt:lpstr>Basic methodological issues</vt:lpstr>
      <vt:lpstr>Important practical issues</vt:lpstr>
      <vt:lpstr>Important practical issues</vt:lpstr>
      <vt:lpstr>Important practical issues</vt:lpstr>
      <vt:lpstr>Hierarchies of information for academic purposes continued </vt:lpstr>
      <vt:lpstr>Is the internet a good thing?</vt:lpstr>
      <vt:lpstr>Moving beyond academic sites</vt:lpstr>
      <vt:lpstr>Moving beyond academic sites</vt:lpstr>
      <vt:lpstr>Some case studies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HUSK5001 TRIS</dc:title>
  <dc:creator>Karen Jankulak</dc:creator>
  <cp:lastModifiedBy>Yanxia Zhao</cp:lastModifiedBy>
  <cp:revision>25</cp:revision>
  <dcterms:created xsi:type="dcterms:W3CDTF">2012-09-26T09:05:31Z</dcterms:created>
  <dcterms:modified xsi:type="dcterms:W3CDTF">2017-10-05T14:05:02Z</dcterms:modified>
</cp:coreProperties>
</file>