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0" r:id="rId4"/>
    <p:sldId id="259" r:id="rId5"/>
    <p:sldId id="258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80"/>
  </p:normalViewPr>
  <p:slideViewPr>
    <p:cSldViewPr snapToGrid="0" snapToObjects="1">
      <p:cViewPr varScale="1">
        <p:scale>
          <a:sx n="92" d="100"/>
          <a:sy n="92" d="100"/>
        </p:scale>
        <p:origin x="7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379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229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26134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0230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5072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7402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325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5860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1894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177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842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13D4A-3CEF-DD40-A262-8DD16B695A03}" type="datetimeFigureOut">
              <a:rPr lang="en-US" smtClean="0"/>
              <a:t>11/11/25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CC4D801-9A6C-6C41-8938-BF19D3E9318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1007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d.com/article/tool-for-boss-spying-on-you/" TargetMode="External"/><Relationship Id="rId3" Type="http://schemas.openxmlformats.org/officeDocument/2006/relationships/hyperlink" Target="https://www.davidsonmorris.com/monitoring-employees/" TargetMode="External"/><Relationship Id="rId7" Type="http://schemas.openxmlformats.org/officeDocument/2006/relationships/hyperlink" Target="https://www.cipd.org/uk/views-and-insights/thought-leadership/the-world-of-work/employee-monitoring/" TargetMode="External"/><Relationship Id="rId2" Type="http://schemas.openxmlformats.org/officeDocument/2006/relationships/hyperlink" Target="https://legalvision.co.uk/employment/pros-and-cons-to-using-ai-in-employee-monitor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urofound.europa.eu/en/publications/all/employee-monitoring-moving-target-regulation" TargetMode="External"/><Relationship Id="rId5" Type="http://schemas.openxmlformats.org/officeDocument/2006/relationships/hyperlink" Target="https://www.scribbr.co.uk/research-methods/ethical-considerations/" TargetMode="External"/><Relationship Id="rId4" Type="http://schemas.openxmlformats.org/officeDocument/2006/relationships/hyperlink" Target="https://www.privacycompliancehub.com/gdpr-resources/five-reasons-why-fintechs-need-to-prioritise-privac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98563-E949-9E4A-B264-768CB8460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989773"/>
            <a:ext cx="8637073" cy="2541431"/>
          </a:xfrm>
        </p:spPr>
        <p:txBody>
          <a:bodyPr>
            <a:normAutofit/>
          </a:bodyPr>
          <a:lstStyle/>
          <a:p>
            <a:r>
              <a:rPr lang="en-GB" sz="2800" dirty="0">
                <a:effectLst/>
                <a:latin typeface="Helvetica Neue" panose="02000503000000020004" pitchFamily="2" charset="0"/>
              </a:rPr>
              <a:t>ethical considerations</a:t>
            </a:r>
            <a:br>
              <a:rPr lang="en-GB" sz="2800" dirty="0">
                <a:effectLst/>
                <a:latin typeface="Helvetica Neue" panose="02000503000000020004" pitchFamily="2" charset="0"/>
              </a:rPr>
            </a:br>
            <a:br>
              <a:rPr lang="en-GB" sz="2800" dirty="0">
                <a:effectLst/>
                <a:latin typeface="Helvetica Neue" panose="02000503000000020004" pitchFamily="2" charset="0"/>
              </a:rPr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977384-6514-A645-90FD-D4A91A443E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17779" y="3531203"/>
            <a:ext cx="8998366" cy="1941341"/>
          </a:xfrm>
        </p:spPr>
        <p:txBody>
          <a:bodyPr>
            <a:normAutofit/>
          </a:bodyPr>
          <a:lstStyle/>
          <a:p>
            <a:r>
              <a:rPr lang="en-US" dirty="0"/>
              <a:t>Ericson Nanque</a:t>
            </a:r>
          </a:p>
          <a:p>
            <a:r>
              <a:rPr lang="en-US" dirty="0"/>
              <a:t>ID: 2223493</a:t>
            </a:r>
          </a:p>
          <a:p>
            <a:r>
              <a:rPr lang="en-US" dirty="0"/>
              <a:t>LCLM5004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9651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B8499-8BF2-C84F-ABCC-CBE0E2889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652119"/>
            <a:ext cx="9603275" cy="1049235"/>
          </a:xfrm>
        </p:spPr>
        <p:txBody>
          <a:bodyPr>
            <a:noAutofit/>
          </a:bodyPr>
          <a:lstStyle/>
          <a:p>
            <a:r>
              <a:rPr lang="en-GB" sz="2800" dirty="0">
                <a:effectLst/>
                <a:latin typeface="Helvetica Neue" panose="02000503000000020004" pitchFamily="2" charset="0"/>
              </a:rPr>
              <a:t>data privacy</a:t>
            </a:r>
            <a:br>
              <a:rPr lang="en-GB" sz="2800" dirty="0">
                <a:effectLst/>
                <a:latin typeface="Helvetica Neue" panose="02000503000000020004" pitchFamily="2" charset="0"/>
              </a:rPr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AADD-B5EE-394F-800C-57EB86E70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Nowadays our enterprises works with more sensitive data than before due to the adoption of AI agents, data intensive applications and increasingly distributed architectures.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The risk are high, and each interaction can give a potential vulnerability. The perimeter-based security models are getting outdated. There are too many breach risks not only because of attackers, but by integration sprawl and system complexity. Rapid growth without a cohesive strategy.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How CRM will adapt and emerge in the future? </a:t>
            </a:r>
          </a:p>
          <a:p>
            <a:pPr marL="0" indent="0">
              <a:buNone/>
            </a:pPr>
            <a:r>
              <a:rPr lang="en-GB" dirty="0">
                <a:effectLst/>
                <a:latin typeface="Helvetica Neue" panose="02000503000000020004" pitchFamily="2" charset="0"/>
              </a:rPr>
              <a:t>With Social media, business relationship can be taking to a new level, with more personalised and intimate and fair data treatment. Companies must keep an eye on their CRM system depending on the business situation (Santos, 2025).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923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15010-CF5A-D442-A656-B0AFA4E63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effectLst/>
                <a:latin typeface="Helvetica Neue" panose="02000503000000020004" pitchFamily="2" charset="0"/>
              </a:rPr>
              <a:t>security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54C4B-D3F9-A94D-9DA9-8860B5DC9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CRM comes with some ethical issues such data security and breaches, privacy and consent, algorithmic bias, and lack of transparency in data collection and usage.</a:t>
            </a:r>
          </a:p>
          <a:p>
            <a:pPr algn="l" fontAlgn="base"/>
            <a:r>
              <a:rPr lang="en-GB" dirty="0">
                <a:effectLst/>
                <a:latin typeface="Helvetica Neue" panose="02000503000000020004" pitchFamily="2" charset="0"/>
              </a:rPr>
              <a:t>90% of UK data breaches are due to human error to reduce this number companies can adopt new methods such as </a:t>
            </a:r>
            <a:r>
              <a:rPr lang="en-GB" b="1" dirty="0">
                <a:effectLst/>
                <a:latin typeface="Helvetica Neue" panose="02000503000000020004" pitchFamily="2" charset="0"/>
              </a:rPr>
              <a:t>Zero Trust Architecture, Leveraging AI for continuous threat detection and response, use of behavioural biometrics, Proactive threat hunting, Predictive analytics, </a:t>
            </a:r>
            <a:r>
              <a:rPr lang="en-GB" dirty="0">
                <a:effectLst/>
                <a:latin typeface="Helvetica Neue" panose="02000503000000020004" pitchFamily="2" charset="0"/>
              </a:rPr>
              <a:t>continuous risk assessment and monitoring, comprehensive data discovery and classification. These methods will enforce</a:t>
            </a:r>
            <a:r>
              <a:rPr lang="en-GB" b="0" i="0" dirty="0">
                <a:solidFill>
                  <a:srgbClr val="161616"/>
                </a:solidFill>
                <a:effectLst/>
                <a:latin typeface="inherit"/>
              </a:rPr>
              <a:t> </a:t>
            </a:r>
            <a:r>
              <a:rPr lang="en-GB" b="0" i="0" dirty="0">
                <a:solidFill>
                  <a:srgbClr val="161616"/>
                </a:solidFill>
                <a:effectLst/>
                <a:latin typeface="Helvetica" pitchFamily="2" charset="0"/>
              </a:rPr>
              <a:t>security policies for each individual connection between users, devices, applications and data (Lindemulder, </a:t>
            </a:r>
            <a:r>
              <a:rPr lang="en-GB" b="0" i="0">
                <a:solidFill>
                  <a:srgbClr val="161616"/>
                </a:solidFill>
                <a:effectLst/>
                <a:latin typeface="Helvetica" pitchFamily="2" charset="0"/>
              </a:rPr>
              <a:t>2024).</a:t>
            </a:r>
            <a:endParaRPr lang="en-GB" dirty="0">
              <a:effectLst/>
              <a:latin typeface="Helvetica" pitchFamily="2" charset="0"/>
            </a:endParaRPr>
          </a:p>
          <a:p>
            <a:pPr marL="0" indent="0">
              <a:buNone/>
            </a:pPr>
            <a:endParaRPr lang="en-GB" dirty="0">
              <a:effectLst/>
              <a:latin typeface="Helvetica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025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CF93F-A8B2-1A43-92B1-C7838E5DC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effectLst/>
                <a:latin typeface="Helvetica Neue" panose="02000503000000020004" pitchFamily="2" charset="0"/>
              </a:rPr>
              <a:t>AI decision-making and ethical concerns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EF26-4FB8-A347-930D-2D33AEAD89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With the advance of the technology, companies are implementing artificial intelligence in their workplace. This brings new benefits such as cost reduction, improve accuracy and increase efficiency. 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AI can provide a valuable insight and data but is up to management to make decisions and take action according to the data. The company must balance the use of AI and maintain a human touch in monitoring practices ( </a:t>
            </a:r>
            <a:r>
              <a:rPr lang="en-GB" i="0" dirty="0">
                <a:solidFill>
                  <a:srgbClr val="2F2F2F"/>
                </a:solidFill>
                <a:effectLst/>
                <a:latin typeface="brother-1816"/>
              </a:rPr>
              <a:t>Sutherland, 2024).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AI also brings some disadvantages such as </a:t>
            </a:r>
            <a:r>
              <a:rPr lang="en-GB" b="1" dirty="0">
                <a:effectLst/>
                <a:latin typeface="Helvetica Neue" panose="02000503000000020004" pitchFamily="2" charset="0"/>
              </a:rPr>
              <a:t>Lack of privacy</a:t>
            </a:r>
            <a:r>
              <a:rPr lang="en-GB" dirty="0">
                <a:effectLst/>
                <a:latin typeface="Helvetica Neue" panose="02000503000000020004" pitchFamily="2" charset="0"/>
              </a:rPr>
              <a:t>, </a:t>
            </a:r>
            <a:r>
              <a:rPr lang="en-GB" b="1" dirty="0">
                <a:effectLst/>
                <a:latin typeface="Helvetica Neue" panose="02000503000000020004" pitchFamily="2" charset="0"/>
              </a:rPr>
              <a:t>Lack of transparency</a:t>
            </a:r>
            <a:r>
              <a:rPr lang="en-GB" b="1" dirty="0">
                <a:latin typeface="Helvetica Neue" panose="02000503000000020004" pitchFamily="2" charset="0"/>
              </a:rPr>
              <a:t> </a:t>
            </a:r>
            <a:r>
              <a:rPr lang="en-GB" dirty="0">
                <a:latin typeface="Helvetica Neue" panose="02000503000000020004" pitchFamily="2" charset="0"/>
              </a:rPr>
              <a:t>if not used correctly.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511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C0C57-78D5-2B45-93C5-EB41780780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Employee monitoring 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4DF68-BBD8-D248-BF4A-AA3254FCF7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Monitoring employers can help the company prevent many problems. The use of different methods can reduce incidence of malpractice or misconduct at work.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 The monitoring process need to be done properly so the employers don’t feel any type for discomfort. 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The company must ensure that the monitoring process does not break worker rights and privacy and must follow UK data protection rules, including UK GPDR.</a:t>
            </a:r>
          </a:p>
          <a:p>
            <a:pPr algn="just"/>
            <a:r>
              <a:rPr lang="en-GB" dirty="0">
                <a:effectLst/>
                <a:latin typeface="Helvetica Neue" panose="02000503000000020004" pitchFamily="2" charset="0"/>
              </a:rPr>
              <a:t> The company must let the employers know which type of monitoring system are being used. </a:t>
            </a:r>
            <a:endParaRPr lang="en-GB" dirty="0"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b="1" dirty="0">
                <a:effectLst/>
                <a:latin typeface="Helvetica Neue" panose="02000503000000020004" pitchFamily="2" charset="0"/>
              </a:rPr>
              <a:t>Examples: </a:t>
            </a:r>
            <a:r>
              <a:rPr lang="en-GB" dirty="0">
                <a:effectLst/>
                <a:latin typeface="Helvetica Neue" panose="02000503000000020004" pitchFamily="2" charset="0"/>
              </a:rPr>
              <a:t>CCTV, </a:t>
            </a:r>
            <a:r>
              <a:rPr lang="en-GB" dirty="0">
                <a:solidFill>
                  <a:srgbClr val="0A0A0A"/>
                </a:solidFill>
                <a:latin typeface="Google Sans"/>
              </a:rPr>
              <a:t>C</a:t>
            </a:r>
            <a:r>
              <a:rPr lang="en-GB" i="0" dirty="0">
                <a:solidFill>
                  <a:srgbClr val="0A0A0A"/>
                </a:solidFill>
                <a:effectLst/>
                <a:latin typeface="Google Sans"/>
              </a:rPr>
              <a:t>ommunication monitoring, Time tracking.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56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C1D2-7296-EC49-BD81-C9681E527B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80586-5117-3749-841E-C8EB87FF0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978421" cy="4037749"/>
          </a:xfrm>
        </p:spPr>
        <p:txBody>
          <a:bodyPr>
            <a:normAutofit fontScale="55000" lnSpcReduction="20000"/>
          </a:bodyPr>
          <a:lstStyle/>
          <a:p>
            <a:r>
              <a:rPr lang="en-GB" dirty="0">
                <a:effectLst/>
                <a:latin typeface="Helvetica Neue" panose="02000503000000020004" pitchFamily="2" charset="0"/>
              </a:rPr>
              <a:t>Laudon, K. And Laudon, J. MANAGEMENT INFORMATION SYSTEMS, Managing the digital firm. Twelfth Edition.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LEGALVISON. (2024) USING AI IN EMPLOYEE MONITORING IN THE UK.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2"/>
              </a:rPr>
              <a:t>https://legalvision.co.uk/employment/pros-and-cons-to-using-ai-in-employee-monitoring/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7 November 2025).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AVIDSONMORRIS. (2025) MONITORING EMPLOYEES: GUIDE FOR UK EMPLOYERS,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3"/>
              </a:rPr>
              <a:t>https://www.davidsonmorris.com/monitoring-employees/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4 November 2025).</a:t>
            </a: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THE PRIVACY COMPLIANCE HUB. (2021) FIVE REASONS WHY FINTECHS NEED TO PRIORITISE PRIVACY,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4"/>
              </a:rPr>
              <a:t>https://www.privacycompliancehub.com/gdpr-resources/five-reasons-why-fintechs-need-to-prioritise-privacy/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SCRIBBR. (2022) ETHICAL CONSIDERATIONS IN RESEARCH/ TYPES AND EXAMPLES,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5"/>
              </a:rPr>
              <a:t>https://www.scribbr.co.uk/research-methods/ethical-considerations/</a:t>
            </a:r>
            <a:r>
              <a:rPr lang="en-GB" dirty="0">
                <a:effectLst/>
                <a:latin typeface="Helvetica Neue" panose="02000503000000020004" pitchFamily="2" charset="0"/>
              </a:rPr>
              <a:t> ( Accessed 5 November 2025).</a:t>
            </a:r>
            <a:br>
              <a:rPr lang="en-GB" dirty="0">
                <a:effectLst/>
                <a:latin typeface="Helvetica Neue" panose="02000503000000020004" pitchFamily="2" charset="0"/>
              </a:rPr>
            </a:b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EUROFOUND (2024) EMPLOYEE MONITORING: A MOVING TARGET FOR REGULATION,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6"/>
              </a:rPr>
              <a:t>https://www.eurofound.europa.eu/en/publications/all/employee-monitoring-moving-target-regulation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</a:p>
          <a:p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CIPD (2020) EMPLOYEE MONITORING: WHATS ACCEPTABLE, AVAILABLE AT: </a:t>
            </a: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  <a:hlinkClick r:id="rId7"/>
              </a:rPr>
              <a:t>https://www.cipd.org/uk/views-and-insights/thought-leadership/the-world-of-work/employee-monitoring/</a:t>
            </a:r>
            <a:r>
              <a:rPr lang="en-GB" dirty="0">
                <a:solidFill>
                  <a:srgbClr val="000000"/>
                </a:solidFill>
                <a:effectLst/>
                <a:latin typeface="Helvetica Neue" panose="02000503000000020004" pitchFamily="2" charset="0"/>
              </a:rPr>
              <a:t> (Accessed 5 November 2025).</a:t>
            </a:r>
            <a:endParaRPr lang="en-GB" dirty="0">
              <a:effectLst/>
              <a:latin typeface="Helvetica Neue" panose="02000503000000020004" pitchFamily="2" charset="0"/>
            </a:endParaRPr>
          </a:p>
          <a:p>
            <a:r>
              <a:rPr lang="en-GB" dirty="0">
                <a:effectLst/>
                <a:latin typeface="Helvetica Neue" panose="02000503000000020004" pitchFamily="2" charset="0"/>
              </a:rPr>
              <a:t>READERS DIGEST, Saltzman, M. (2025) YOUR BOSS HAS A NEW WAY OF SPYING ON YOU-AND YOU’RE NOT GOING TO BE HAPPY ABOUT IT. AVAILABLE AT: </a:t>
            </a:r>
            <a:r>
              <a:rPr lang="en-GB" dirty="0">
                <a:solidFill>
                  <a:srgbClr val="DCA10D"/>
                </a:solidFill>
                <a:effectLst/>
                <a:latin typeface="Helvetica Neue" panose="02000503000000020004" pitchFamily="2" charset="0"/>
                <a:hlinkClick r:id="rId8"/>
              </a:rPr>
              <a:t>https://www.rd.com/article/tool-for-boss-spying-on-you/</a:t>
            </a:r>
            <a:r>
              <a:rPr lang="en-GB" dirty="0">
                <a:effectLst/>
                <a:latin typeface="Helvetica Neue" panose="02000503000000020004" pitchFamily="2" charset="0"/>
              </a:rPr>
              <a:t> (Accessed 5 November 2025).</a:t>
            </a:r>
          </a:p>
          <a:p>
            <a:endParaRPr lang="en-GB" i="0" dirty="0">
              <a:effectLst/>
              <a:latin typeface="brother-1816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  <a:p>
            <a:endParaRPr lang="en-GB" dirty="0">
              <a:effectLst/>
              <a:latin typeface="Helvetica Neue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163059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{20DB790C-BB19-B14F-8B13-D52A0A599C88}tf10001119</Template>
  <TotalTime>3500</TotalTime>
  <Words>746</Words>
  <Application>Microsoft Macintosh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brother-1816</vt:lpstr>
      <vt:lpstr>Gill Sans MT</vt:lpstr>
      <vt:lpstr>Google Sans</vt:lpstr>
      <vt:lpstr>Helvetica</vt:lpstr>
      <vt:lpstr>Helvetica Neue</vt:lpstr>
      <vt:lpstr>inherit</vt:lpstr>
      <vt:lpstr>Gallery</vt:lpstr>
      <vt:lpstr>ethical considerations  </vt:lpstr>
      <vt:lpstr>data privacy </vt:lpstr>
      <vt:lpstr>security</vt:lpstr>
      <vt:lpstr>AI decision-making and ethical concerns</vt:lpstr>
      <vt:lpstr>Employee monitoring 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considerations  </dc:title>
  <dc:creator>Ericson Dos Santos Nanque (2223493)</dc:creator>
  <cp:lastModifiedBy>Ericson Dos Santos Nanque (2223493)</cp:lastModifiedBy>
  <cp:revision>4</cp:revision>
  <dcterms:created xsi:type="dcterms:W3CDTF">2025-10-31T11:05:18Z</dcterms:created>
  <dcterms:modified xsi:type="dcterms:W3CDTF">2025-11-12T18:25:26Z</dcterms:modified>
</cp:coreProperties>
</file>