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 Rehman Khan (2419101)" userId="5b8ff0b0-764e-40bf-9484-8d0c6968c386" providerId="ADAL" clId="{1C353A4E-0524-4971-A9EF-09864047A6A3}"/>
    <pc:docChg chg="undo custSel addSld delSld modSld">
      <pc:chgData name="Abdul Rehman Khan (2419101)" userId="5b8ff0b0-764e-40bf-9484-8d0c6968c386" providerId="ADAL" clId="{1C353A4E-0524-4971-A9EF-09864047A6A3}" dt="2025-11-08T14:54:44.800" v="74" actId="1076"/>
      <pc:docMkLst>
        <pc:docMk/>
      </pc:docMkLst>
      <pc:sldChg chg="modSp mod">
        <pc:chgData name="Abdul Rehman Khan (2419101)" userId="5b8ff0b0-764e-40bf-9484-8d0c6968c386" providerId="ADAL" clId="{1C353A4E-0524-4971-A9EF-09864047A6A3}" dt="2025-11-08T14:46:03.318" v="13" actId="20577"/>
        <pc:sldMkLst>
          <pc:docMk/>
          <pc:sldMk cId="1375953748" sldId="259"/>
        </pc:sldMkLst>
        <pc:spChg chg="mod">
          <ac:chgData name="Abdul Rehman Khan (2419101)" userId="5b8ff0b0-764e-40bf-9484-8d0c6968c386" providerId="ADAL" clId="{1C353A4E-0524-4971-A9EF-09864047A6A3}" dt="2025-11-08T14:46:03.318" v="13" actId="20577"/>
          <ac:spMkLst>
            <pc:docMk/>
            <pc:sldMk cId="1375953748" sldId="259"/>
            <ac:spMk id="3" creationId="{99F9F0C7-B2D9-F4C0-044A-225D8416BFFB}"/>
          </ac:spMkLst>
        </pc:spChg>
      </pc:sldChg>
      <pc:sldChg chg="addSp delSp modSp new mod setBg">
        <pc:chgData name="Abdul Rehman Khan (2419101)" userId="5b8ff0b0-764e-40bf-9484-8d0c6968c386" providerId="ADAL" clId="{1C353A4E-0524-4971-A9EF-09864047A6A3}" dt="2025-11-08T14:54:44.800" v="74" actId="1076"/>
        <pc:sldMkLst>
          <pc:docMk/>
          <pc:sldMk cId="504435553" sldId="269"/>
        </pc:sldMkLst>
        <pc:spChg chg="mod">
          <ac:chgData name="Abdul Rehman Khan (2419101)" userId="5b8ff0b0-764e-40bf-9484-8d0c6968c386" providerId="ADAL" clId="{1C353A4E-0524-4971-A9EF-09864047A6A3}" dt="2025-11-08T14:54:44.800" v="74" actId="1076"/>
          <ac:spMkLst>
            <pc:docMk/>
            <pc:sldMk cId="504435553" sldId="269"/>
            <ac:spMk id="2" creationId="{37A9D78B-056F-A9BF-6335-86E48F284534}"/>
          </ac:spMkLst>
        </pc:spChg>
        <pc:spChg chg="del">
          <ac:chgData name="Abdul Rehman Khan (2419101)" userId="5b8ff0b0-764e-40bf-9484-8d0c6968c386" providerId="ADAL" clId="{1C353A4E-0524-4971-A9EF-09864047A6A3}" dt="2025-11-08T14:53:53.501" v="23" actId="22"/>
          <ac:spMkLst>
            <pc:docMk/>
            <pc:sldMk cId="504435553" sldId="269"/>
            <ac:spMk id="3" creationId="{5538A175-7259-DB8A-5812-EA55B614A094}"/>
          </ac:spMkLst>
        </pc:spChg>
        <pc:spChg chg="add del">
          <ac:chgData name="Abdul Rehman Khan (2419101)" userId="5b8ff0b0-764e-40bf-9484-8d0c6968c386" providerId="ADAL" clId="{1C353A4E-0524-4971-A9EF-09864047A6A3}" dt="2025-11-08T14:54:33.225" v="72" actId="26606"/>
          <ac:spMkLst>
            <pc:docMk/>
            <pc:sldMk cId="504435553" sldId="269"/>
            <ac:spMk id="10" creationId="{79CBD3C9-4E66-426D-948E-7CF4778107E8}"/>
          </ac:spMkLst>
        </pc:spChg>
        <pc:spChg chg="add del">
          <ac:chgData name="Abdul Rehman Khan (2419101)" userId="5b8ff0b0-764e-40bf-9484-8d0c6968c386" providerId="ADAL" clId="{1C353A4E-0524-4971-A9EF-09864047A6A3}" dt="2025-11-08T14:54:33.225" v="72" actId="26606"/>
          <ac:spMkLst>
            <pc:docMk/>
            <pc:sldMk cId="504435553" sldId="269"/>
            <ac:spMk id="12" creationId="{DDB95FCF-AD96-482F-9FB8-CD95725E6EFF}"/>
          </ac:spMkLst>
        </pc:spChg>
        <pc:spChg chg="add del">
          <ac:chgData name="Abdul Rehman Khan (2419101)" userId="5b8ff0b0-764e-40bf-9484-8d0c6968c386" providerId="ADAL" clId="{1C353A4E-0524-4971-A9EF-09864047A6A3}" dt="2025-11-08T14:54:33.225" v="72" actId="26606"/>
          <ac:spMkLst>
            <pc:docMk/>
            <pc:sldMk cId="504435553" sldId="269"/>
            <ac:spMk id="16" creationId="{2ED84DD6-8A68-4994-8094-8DDBE89BF353}"/>
          </ac:spMkLst>
        </pc:spChg>
        <pc:spChg chg="add del">
          <ac:chgData name="Abdul Rehman Khan (2419101)" userId="5b8ff0b0-764e-40bf-9484-8d0c6968c386" providerId="ADAL" clId="{1C353A4E-0524-4971-A9EF-09864047A6A3}" dt="2025-11-08T14:54:33.225" v="72" actId="26606"/>
          <ac:spMkLst>
            <pc:docMk/>
            <pc:sldMk cId="504435553" sldId="269"/>
            <ac:spMk id="18" creationId="{176049D7-366E-4AC9-B689-460CC28F8E70}"/>
          </ac:spMkLst>
        </pc:spChg>
        <pc:spChg chg="add del">
          <ac:chgData name="Abdul Rehman Khan (2419101)" userId="5b8ff0b0-764e-40bf-9484-8d0c6968c386" providerId="ADAL" clId="{1C353A4E-0524-4971-A9EF-09864047A6A3}" dt="2025-11-08T14:54:33.225" v="72" actId="26606"/>
          <ac:spMkLst>
            <pc:docMk/>
            <pc:sldMk cId="504435553" sldId="269"/>
            <ac:spMk id="22" creationId="{4AD45A04-4150-4943-BB06-EEEDDD73BFCE}"/>
          </ac:spMkLst>
        </pc:spChg>
        <pc:picChg chg="add mod ord">
          <ac:chgData name="Abdul Rehman Khan (2419101)" userId="5b8ff0b0-764e-40bf-9484-8d0c6968c386" providerId="ADAL" clId="{1C353A4E-0524-4971-A9EF-09864047A6A3}" dt="2025-11-08T14:54:38.488" v="73" actId="1076"/>
          <ac:picMkLst>
            <pc:docMk/>
            <pc:sldMk cId="504435553" sldId="269"/>
            <ac:picMk id="5" creationId="{EC0DD537-80EB-5FE7-10BE-AB1436CEBD2B}"/>
          </ac:picMkLst>
        </pc:picChg>
        <pc:cxnChg chg="add del">
          <ac:chgData name="Abdul Rehman Khan (2419101)" userId="5b8ff0b0-764e-40bf-9484-8d0c6968c386" providerId="ADAL" clId="{1C353A4E-0524-4971-A9EF-09864047A6A3}" dt="2025-11-08T14:54:33.225" v="72" actId="26606"/>
          <ac:cxnSpMkLst>
            <pc:docMk/>
            <pc:sldMk cId="504435553" sldId="269"/>
            <ac:cxnSpMk id="14" creationId="{64EEEC00-AD80-4734-BEE6-04CBDEC830C9}"/>
          </ac:cxnSpMkLst>
        </pc:cxnChg>
        <pc:cxnChg chg="add del">
          <ac:chgData name="Abdul Rehman Khan (2419101)" userId="5b8ff0b0-764e-40bf-9484-8d0c6968c386" providerId="ADAL" clId="{1C353A4E-0524-4971-A9EF-09864047A6A3}" dt="2025-11-08T14:54:33.225" v="72" actId="26606"/>
          <ac:cxnSpMkLst>
            <pc:docMk/>
            <pc:sldMk cId="504435553" sldId="269"/>
            <ac:cxnSpMk id="20" creationId="{BC9E91F8-C4AE-4EB0-8B76-FF3F3FC7183D}"/>
          </ac:cxnSpMkLst>
        </pc:cxnChg>
      </pc:sldChg>
      <pc:sldChg chg="new add del">
        <pc:chgData name="Abdul Rehman Khan (2419101)" userId="5b8ff0b0-764e-40bf-9484-8d0c6968c386" providerId="ADAL" clId="{1C353A4E-0524-4971-A9EF-09864047A6A3}" dt="2025-11-08T14:54:32.063" v="71" actId="680"/>
        <pc:sldMkLst>
          <pc:docMk/>
          <pc:sldMk cId="2253004274" sldId="27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2850049-1DE4-49D8-9818-33C211C39A2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E5A55E2-A88E-468C-B662-76EC3A4E16A3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1505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50049-1DE4-49D8-9818-33C211C39A2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55E2-A88E-468C-B662-76EC3A4E16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486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50049-1DE4-49D8-9818-33C211C39A2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55E2-A88E-468C-B662-76EC3A4E16A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5433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50049-1DE4-49D8-9818-33C211C39A2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55E2-A88E-468C-B662-76EC3A4E16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702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50049-1DE4-49D8-9818-33C211C39A2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55E2-A88E-468C-B662-76EC3A4E16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418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50049-1DE4-49D8-9818-33C211C39A2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55E2-A88E-468C-B662-76EC3A4E16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561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50049-1DE4-49D8-9818-33C211C39A2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55E2-A88E-468C-B662-76EC3A4E16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822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50049-1DE4-49D8-9818-33C211C39A2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55E2-A88E-468C-B662-76EC3A4E16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079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50049-1DE4-49D8-9818-33C211C39A2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55E2-A88E-468C-B662-76EC3A4E16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950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50049-1DE4-49D8-9818-33C211C39A2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55E2-A88E-468C-B662-76EC3A4E16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37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50049-1DE4-49D8-9818-33C211C39A2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55E2-A88E-468C-B662-76EC3A4E16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256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E2850049-1DE4-49D8-9818-33C211C39A2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1E5A55E2-A88E-468C-B662-76EC3A4E16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748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10639-738F-2A72-9537-1EA9FF0A43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ReCup Refill Café – Sustainable Business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05607F-D1CE-65A0-4E41-E803DB45CB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Certificate in Higher Education Business Skills for the Workplace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Enterprise and Entrepreneurship (LCLM4006)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Johnny Wan &amp;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Balendran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Kandasamy</a:t>
            </a:r>
          </a:p>
        </p:txBody>
      </p:sp>
    </p:spTree>
    <p:extLst>
      <p:ext uri="{BB962C8B-B14F-4D97-AF65-F5344CB8AC3E}">
        <p14:creationId xmlns:p14="http://schemas.microsoft.com/office/powerpoint/2010/main" val="4037158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E7793-E41C-0EA9-8301-5CE81D9E8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12B60-1671-B977-80BC-12E9E50F9D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  <a:defRPr sz="1800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Overview of Business Idea</a:t>
            </a:r>
          </a:p>
          <a:p>
            <a:pPr marL="0" indent="0">
              <a:spcAft>
                <a:spcPts val="800"/>
              </a:spcAft>
              <a:buNone/>
              <a:defRPr sz="1800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Legal Format &amp; Management Structure</a:t>
            </a:r>
          </a:p>
          <a:p>
            <a:pPr marL="0" indent="0">
              <a:spcAft>
                <a:spcPts val="800"/>
              </a:spcAft>
              <a:buNone/>
              <a:defRPr sz="1800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PESTEL Analysis</a:t>
            </a:r>
          </a:p>
          <a:p>
            <a:pPr marL="0" indent="0">
              <a:spcAft>
                <a:spcPts val="800"/>
              </a:spcAft>
              <a:buNone/>
              <a:defRPr sz="1800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Marketing Strategy</a:t>
            </a:r>
          </a:p>
          <a:p>
            <a:pPr marL="0" indent="0">
              <a:spcAft>
                <a:spcPts val="800"/>
              </a:spcAft>
              <a:buNone/>
              <a:defRPr sz="1800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Funding &amp; Expenses</a:t>
            </a:r>
          </a:p>
          <a:p>
            <a:pPr marL="0" indent="0">
              <a:spcAft>
                <a:spcPts val="800"/>
              </a:spcAft>
              <a:buNone/>
              <a:defRPr sz="1800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Critical Evaluation</a:t>
            </a:r>
          </a:p>
          <a:p>
            <a:pPr marL="0" indent="0">
              <a:spcAft>
                <a:spcPts val="800"/>
              </a:spcAft>
              <a:buNone/>
              <a:defRPr sz="1800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Conclusion</a:t>
            </a:r>
          </a:p>
          <a:p>
            <a:pPr marL="0" indent="0">
              <a:spcAft>
                <a:spcPts val="800"/>
              </a:spcAft>
              <a:buNone/>
              <a:defRPr sz="1800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8. References</a:t>
            </a:r>
          </a:p>
          <a:p>
            <a:pPr marL="0" indent="0">
              <a:buNone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2555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23CD4-AE40-CBD1-1439-20339D8B1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Business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08C55-A255-7645-1A77-6671E5292E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Name: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ReCup Refill Café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Zero-waste coffee shop &amp; refill store in Manchester.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Mission: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 single-use plastics &amp; promote circular economy.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Services: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Organic coffee, teas, snacks, refillable eco-products.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USP: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Combines convenience with sustainability.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person behind a counter in a coffee shop&#10;&#10;AI-generated content may be incorrect.">
            <a:extLst>
              <a:ext uri="{FF2B5EF4-FFF2-40B4-BE49-F238E27FC236}">
                <a16:creationId xmlns:a16="http://schemas.microsoft.com/office/drawing/2014/main" id="{2FE5E713-DB10-03A6-7BA4-0091327240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0277" y="1690688"/>
            <a:ext cx="3920613" cy="392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911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AB041-5A7F-A8D7-6514-C1D749C8D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 Format &amp; Management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9F0C7-B2D9-F4C0-044A-225D8416B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7697" y="2057400"/>
            <a:ext cx="9872871" cy="4038600"/>
          </a:xfrm>
        </p:spPr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 Format: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Company (LTD)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Reason: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Protects personal assets &amp; boosts investor confidence.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Director, Finance &amp; Operations Manager, Marketing Lead.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Flat hierarchy enabling fast decisions and teamwork.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diagram of a company">
            <a:extLst>
              <a:ext uri="{FF2B5EF4-FFF2-40B4-BE49-F238E27FC236}">
                <a16:creationId xmlns:a16="http://schemas.microsoft.com/office/drawing/2014/main" id="{4F0534AC-7633-4608-5B66-C0D18EEA2D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51"/>
          <a:stretch/>
        </p:blipFill>
        <p:spPr>
          <a:xfrm>
            <a:off x="8428704" y="1825625"/>
            <a:ext cx="3480850" cy="2943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953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FAE5C-D2E9-7F4B-D0D2-91B599001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8CA86-E968-F77F-7903-E3630F6E6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019" y="2047568"/>
            <a:ext cx="9872871" cy="4038600"/>
          </a:xfrm>
        </p:spPr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Green Business Finance Fund – access to low-interest funding.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Stable inflation improves disposable income.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Rise in ethical consumption drives brand loyalty.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loyalty app for retention.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Recycling laws support zero-waste model.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Compliance builds operational trust.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circular chart with text&#10;&#10;AI-generated content may be incorrect.">
            <a:extLst>
              <a:ext uri="{FF2B5EF4-FFF2-40B4-BE49-F238E27FC236}">
                <a16:creationId xmlns:a16="http://schemas.microsoft.com/office/drawing/2014/main" id="{D6A5880C-718A-9900-D7BF-151DF88D11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89" t="20501" r="20322" b="9931"/>
          <a:stretch/>
        </p:blipFill>
        <p:spPr>
          <a:xfrm>
            <a:off x="8573730" y="1959513"/>
            <a:ext cx="3057832" cy="3499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4963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F0D95-B7CA-7563-CE33-573C8835F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Strategy (4Ps)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30786-8D72-7C6F-BAE4-4C836FCE1E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Organic drinks &amp; refillable goods in compostable packaging.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Price: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Value-based (£3–4 coffee, supermarket-level refill prices).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Place: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Northern Quarter, Manchester (high footfall).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Promotion: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media, community events, loyalty app.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3466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980F9-08E9-195F-49D9-33D02341F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Funding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51B95-6E0F-E8DB-F75B-3E5E623E5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Required: £95,000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Sources: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£50,000 Owner’s Equity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£25,000 Start-Up Loan (British Business Bank)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£20,000 Green Business Grant (Manchester City Council)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89671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C013E-F1D3-0FDB-ACB5-EE2611E07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Startup Cost Breakdown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736B9-EDE3-2C88-6FB5-7D8F7BBD7B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Café Equipment &amp; Furniture – £30,000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Inventory – £15,000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Lease &amp; Refurbishment – £20,000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&amp; Website – £10,000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Licenses &amp; Insurance – £5,000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Capital – £15,000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– £95,000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3893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9E1B3-F40A-C7BF-F301-30A70C9D6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Projection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3E832-4AA3-F91D-683F-515FCB5896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1 Revenue: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£270,000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Gross Profit: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£162,000 (60%)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 Profit: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£42,000 (15.5%)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ROI Year 2: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28%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Break-even: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Within 6 months.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460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9D78B-056F-A9BF-6335-86E48F284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006" y="2526891"/>
            <a:ext cx="9875520" cy="1356360"/>
          </a:xfrm>
        </p:spPr>
        <p:txBody>
          <a:bodyPr/>
          <a:lstStyle/>
          <a:p>
            <a:r>
              <a:rPr lang="en-GB" dirty="0"/>
              <a:t> Cashflow</a:t>
            </a:r>
          </a:p>
        </p:txBody>
      </p:sp>
      <p:pic>
        <p:nvPicPr>
          <p:cNvPr id="5" name="Content Placeholder 4" descr="A screenshot of a document&#10;&#10;Description automatically generated">
            <a:extLst>
              <a:ext uri="{FF2B5EF4-FFF2-40B4-BE49-F238E27FC236}">
                <a16:creationId xmlns:a16="http://schemas.microsoft.com/office/drawing/2014/main" id="{EC0DD537-80EB-5FE7-10BE-AB1436CEBD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63505" y="1409700"/>
            <a:ext cx="4161167" cy="4038600"/>
          </a:xfrm>
        </p:spPr>
      </p:pic>
    </p:spTree>
    <p:extLst>
      <p:ext uri="{BB962C8B-B14F-4D97-AF65-F5344CB8AC3E}">
        <p14:creationId xmlns:p14="http://schemas.microsoft.com/office/powerpoint/2010/main" val="5044355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D871B-81A6-2EC4-27F8-F13E89A04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55770-67CB-65CF-5056-50ABF561A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Risks: Low turnout, supplier volatility, regulation changes.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Mitigation: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Supplier diversification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£15,000 reserve fund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Seasonal promotions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- 10% profit reinvested in sustainability certifications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847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73B7F-D1BE-8E0E-B0AD-3B606A683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0597A-4CA5-BF3A-95B8-FBD2AAE809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support: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Porter’s Five Forces, PESTEL, Osterwalder’s model.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advantage via ethical branding &amp; community engagement.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saturation, price sensitivity.</a:t>
            </a:r>
          </a:p>
          <a:p>
            <a:pPr>
              <a:spcAft>
                <a:spcPts val="800"/>
              </a:spcAft>
              <a:defRPr sz="18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Growth: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Refill subscriptions, merchandise, franchising (Year 3).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71551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85B6F-4067-D376-D6B9-B6532EC0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DCA16-7281-5DE1-18B3-BD5DB6E09F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ReCup is a sustainable, profitable startup aligned with Net Zero 2050.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Combines community service with financial viability.</a:t>
            </a:r>
          </a:p>
          <a:p>
            <a:pPr>
              <a:spcAft>
                <a:spcPts val="800"/>
              </a:spcAft>
              <a:defRPr sz="18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Represents modern, zero-waste retail leadership in the UK.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26338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82A13-84F0-F6B4-71A6-F84580070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52CF1-F7BC-0A2A-3CA2-7C1BF36A7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Alevizou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 (2023) ‘Decoding consumers' grocery lists: exploring consumers’ engagement with sustainability labelling in the food industry’, in </a:t>
            </a:r>
            <a:r>
              <a:rPr lang="en-US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Handbook on Ethical Consumption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Cheltenham: Edward Elgar Publishing, pp. 270–286.</a:t>
            </a:r>
          </a:p>
          <a:p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Brealey, R.A., Myers, S.C., Allen, F. and Mohanty, P. (2018) </a:t>
            </a:r>
            <a:r>
              <a:rPr lang="en-US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Principles of Corporate Finance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12th </a:t>
            </a:r>
            <a:r>
              <a:rPr lang="en-US" sz="1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New York: McGraw-Hill Education.</a:t>
            </a:r>
          </a:p>
          <a:p>
            <a:r>
              <a:rPr lang="en-US" sz="1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Hollensen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 (2003) </a:t>
            </a:r>
            <a:r>
              <a:rPr lang="en-US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Management: A Relationship Approach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 Education.</a:t>
            </a:r>
          </a:p>
          <a:p>
            <a:r>
              <a:rPr lang="en-US" sz="1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Küfeoğlu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 (2024) </a:t>
            </a:r>
            <a:r>
              <a:rPr lang="en-US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Net Zero: Decarbonizing the Global Economies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Cham: Springer Nature.</a:t>
            </a:r>
          </a:p>
          <a:p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Lynch, J. (2025) ‘Procurement as a strategic lever of small business growth: A review of public procurement spend with micro and small businesses in the UK (2019–2024)’. </a:t>
            </a:r>
            <a:r>
              <a:rPr lang="en-US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Small Business and Enterprise Development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Mukherjee, A., Owen, R., Scott, J.M. and Lyon, F. (2024) ‘Financing green innovation startups: A systematic literature review on early-stage SME funding’. </a:t>
            </a:r>
            <a:r>
              <a:rPr lang="en-US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Venture Capital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pp. 1–27.</a:t>
            </a:r>
          </a:p>
          <a:p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Porter, M.E. (1980) </a:t>
            </a:r>
            <a:r>
              <a:rPr lang="en-US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Competitive Strategy: Techniques for Analyzing Industries and Competitors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New York: Free Press.</a:t>
            </a:r>
          </a:p>
          <a:p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Sadri, I. and </a:t>
            </a:r>
            <a:r>
              <a:rPr lang="en-US" sz="1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Aprianingsih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 (2025) ‘Strategic marketing approaches leveraging the 7P marketing mix framework to overcome sales challenges and enhance purchase intention for IELTS programs at Athena English Course’. </a:t>
            </a:r>
            <a:r>
              <a:rPr lang="en-US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Research in Social Science and Humanities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5(1), pp. 120–125.</a:t>
            </a:r>
          </a:p>
          <a:p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Searle, N. and White, G. (2013) ‘Business models’, in </a:t>
            </a:r>
            <a:r>
              <a:rPr lang="en-US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Handbook on the Digital Creative Economy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Cheltenham: Edward Elgar Publishing, pp. 45–56.</a:t>
            </a:r>
          </a:p>
          <a:p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Statista. (2024) </a:t>
            </a:r>
            <a:r>
              <a:rPr lang="en-US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Consumer Attitudes Toward Sustainable Products in the UK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[insert access date]).</a:t>
            </a:r>
          </a:p>
          <a:p>
            <a:endParaRPr lang="en-US" sz="1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388635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20</TotalTime>
  <Words>849</Words>
  <Application>Microsoft Office PowerPoint</Application>
  <PresentationFormat>Widescreen</PresentationFormat>
  <Paragraphs>95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Corbel</vt:lpstr>
      <vt:lpstr>Times New Roman</vt:lpstr>
      <vt:lpstr>Basis</vt:lpstr>
      <vt:lpstr>ReCup Refill Café – Sustainable Business Plan</vt:lpstr>
      <vt:lpstr>Table of Contents</vt:lpstr>
      <vt:lpstr>Overview of the Business Idea</vt:lpstr>
      <vt:lpstr>Legal Format &amp; Management Structure</vt:lpstr>
      <vt:lpstr>PESTEL Analysis</vt:lpstr>
      <vt:lpstr>Marketing Strategy (4Ps)</vt:lpstr>
      <vt:lpstr>Funding Requirements</vt:lpstr>
      <vt:lpstr>Startup Cost Breakdown</vt:lpstr>
      <vt:lpstr>Financial Projection</vt:lpstr>
      <vt:lpstr> Cashflow</vt:lpstr>
      <vt:lpstr>Risk Management</vt:lpstr>
      <vt:lpstr>Critical Evaluation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ReCup Refill Café – Sustainable Business Plan</dc:title>
  <dc:creator>saaddmasud@gmail.com</dc:creator>
  <cp:lastModifiedBy>Abdul Rehman Khan (2419101)</cp:lastModifiedBy>
  <cp:revision>1</cp:revision>
  <dcterms:created xsi:type="dcterms:W3CDTF">2025-11-01T21:24:07Z</dcterms:created>
  <dcterms:modified xsi:type="dcterms:W3CDTF">2025-11-08T14:59:13Z</dcterms:modified>
</cp:coreProperties>
</file>