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4"/>
  </p:notesMasterIdLst>
  <p:sldIdLst>
    <p:sldId id="270" r:id="rId3"/>
    <p:sldId id="274" r:id="rId4"/>
    <p:sldId id="275" r:id="rId5"/>
    <p:sldId id="257" r:id="rId6"/>
    <p:sldId id="258" r:id="rId7"/>
    <p:sldId id="259" r:id="rId8"/>
    <p:sldId id="261" r:id="rId9"/>
    <p:sldId id="262" r:id="rId10"/>
    <p:sldId id="276" r:id="rId11"/>
    <p:sldId id="263" r:id="rId12"/>
    <p:sldId id="264" r:id="rId13"/>
    <p:sldId id="265" r:id="rId14"/>
    <p:sldId id="277" r:id="rId15"/>
    <p:sldId id="266" r:id="rId16"/>
    <p:sldId id="267" r:id="rId17"/>
    <p:sldId id="268" r:id="rId18"/>
    <p:sldId id="269" r:id="rId19"/>
    <p:sldId id="272" r:id="rId20"/>
    <p:sldId id="260" r:id="rId21"/>
    <p:sldId id="271" r:id="rId22"/>
    <p:sldId id="27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8295" autoAdjust="0"/>
  </p:normalViewPr>
  <p:slideViewPr>
    <p:cSldViewPr snapToGrid="0">
      <p:cViewPr varScale="1">
        <p:scale>
          <a:sx n="89" d="100"/>
          <a:sy n="89" d="100"/>
        </p:scale>
        <p:origin x="620" y="64"/>
      </p:cViewPr>
      <p:guideLst/>
    </p:cSldViewPr>
  </p:slideViewPr>
  <p:notesTextViewPr>
    <p:cViewPr>
      <p:scale>
        <a:sx n="1" d="1"/>
        <a:sy n="1" d="1"/>
      </p:scale>
      <p:origin x="0" y="-2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C7C87C-373C-4E6D-9D7E-B9E6E52EC25D}" type="datetimeFigureOut">
              <a:rPr lang="en-GB" smtClean="0"/>
              <a:t>30/06/2022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CCF09A-5212-48FC-884E-04228CB90B23}" type="slidenum">
              <a:rPr lang="en-GB" smtClean="0"/>
              <a:t>‹#›</a:t>
            </a:fld>
            <a:endParaRPr lang="en-GB"/>
          </a:p>
        </p:txBody>
      </p:sp>
    </p:spTree>
    <p:extLst>
      <p:ext uri="{BB962C8B-B14F-4D97-AF65-F5344CB8AC3E}">
        <p14:creationId xmlns:p14="http://schemas.microsoft.com/office/powerpoint/2010/main" val="479752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tsd-c.worldcat.org/search?q=au%3ALowenthal%2C+David%2C&amp;qt=hot_author"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4F4C94E3-3909-4D8F-A51B-55F09AA74D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B35807F8-1AEF-4E1F-A48A-C8A3443B63F8}"/>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b="1" dirty="0"/>
              <a:t>Bullet one - </a:t>
            </a:r>
            <a:r>
              <a:rPr lang="en-GB" altLang="en-US" dirty="0">
                <a:latin typeface="Comic Sans MS" panose="030F0702030302020204" pitchFamily="66" charset="0"/>
              </a:rPr>
              <a:t>Tuan (1966) – Landscapes do not have specific or universal meanings – their messages vary with culture and personal temperament. </a:t>
            </a:r>
            <a:br>
              <a:rPr lang="en-GB" altLang="en-US" dirty="0">
                <a:latin typeface="Comic Sans MS" panose="030F0702030302020204" pitchFamily="66" charset="0"/>
              </a:rPr>
            </a:br>
            <a:r>
              <a:rPr lang="en-GB" altLang="en-US" b="1" dirty="0"/>
              <a:t>Need to think what Tuan was on about</a:t>
            </a:r>
          </a:p>
          <a:p>
            <a:pPr eaLnBrk="1" hangingPunct="1">
              <a:spcBef>
                <a:spcPct val="0"/>
              </a:spcBef>
              <a:defRPr/>
            </a:pPr>
            <a:r>
              <a:rPr lang="en-GB" altLang="en-US" b="1" dirty="0"/>
              <a:t>Yi-Fu Tuan. Space and Place – The Perspective of Experience, University of Minnesota Press</a:t>
            </a:r>
          </a:p>
          <a:p>
            <a:pPr eaLnBrk="1" hangingPunct="1">
              <a:spcBef>
                <a:spcPct val="0"/>
              </a:spcBef>
              <a:defRPr/>
            </a:pPr>
            <a:endParaRPr lang="en-GB" altLang="en-US" b="1" dirty="0"/>
          </a:p>
          <a:p>
            <a:pPr eaLnBrk="1" hangingPunct="1">
              <a:spcBef>
                <a:spcPct val="0"/>
              </a:spcBef>
              <a:defRPr/>
            </a:pPr>
            <a:endParaRPr lang="en-GB" altLang="en-US" b="1" dirty="0"/>
          </a:p>
          <a:p>
            <a:pPr eaLnBrk="1" hangingPunct="1">
              <a:spcBef>
                <a:spcPct val="0"/>
              </a:spcBef>
              <a:defRPr/>
            </a:pPr>
            <a:r>
              <a:rPr lang="en-GB" altLang="en-US" b="1" dirty="0"/>
              <a:t>Bullet two – </a:t>
            </a:r>
          </a:p>
          <a:p>
            <a:pPr eaLnBrk="1" hangingPunct="1">
              <a:spcBef>
                <a:spcPct val="0"/>
              </a:spcBef>
              <a:defRPr/>
            </a:pPr>
            <a:r>
              <a:rPr lang="en-GB" altLang="en-US" b="1" dirty="0"/>
              <a:t>Environmental perception and </a:t>
            </a:r>
            <a:r>
              <a:rPr lang="en-GB" altLang="en-US" b="1" dirty="0" err="1"/>
              <a:t>behavior</a:t>
            </a:r>
            <a:r>
              <a:rPr lang="en-GB" altLang="en-US" b="1" dirty="0"/>
              <a:t>. [Ed. by] David Lowenthal ...</a:t>
            </a:r>
          </a:p>
          <a:p>
            <a:pPr eaLnBrk="1" hangingPunct="1">
              <a:spcBef>
                <a:spcPct val="0"/>
              </a:spcBef>
              <a:defRPr/>
            </a:pPr>
            <a:r>
              <a:rPr lang="en-GB" altLang="en-US" dirty="0" err="1"/>
              <a:t>Author:</a:t>
            </a:r>
            <a:r>
              <a:rPr lang="en-GB" altLang="en-US" dirty="0" err="1">
                <a:hlinkClick r:id="rId3" tooltip="Search for more by this author"/>
              </a:rPr>
              <a:t>David</a:t>
            </a:r>
            <a:r>
              <a:rPr lang="en-GB" altLang="en-US" dirty="0">
                <a:hlinkClick r:id="rId3" tooltip="Search for more by this author"/>
              </a:rPr>
              <a:t> </a:t>
            </a:r>
            <a:r>
              <a:rPr lang="en-GB" altLang="en-US" dirty="0" err="1">
                <a:hlinkClick r:id="rId3" tooltip="Search for more by this author"/>
              </a:rPr>
              <a:t>Lowenthal</a:t>
            </a:r>
            <a:r>
              <a:rPr lang="en-GB" altLang="en-US" dirty="0" err="1"/>
              <a:t>Publisher:Chicago</a:t>
            </a:r>
            <a:r>
              <a:rPr lang="en-GB" altLang="en-US" dirty="0"/>
              <a:t> : [Ill.], 1967.</a:t>
            </a:r>
          </a:p>
          <a:p>
            <a:pPr eaLnBrk="1" hangingPunct="1">
              <a:spcBef>
                <a:spcPct val="0"/>
              </a:spcBef>
              <a:defRPr/>
            </a:pPr>
            <a:endParaRPr lang="en-GB" altLang="en-US" dirty="0"/>
          </a:p>
          <a:p>
            <a:pPr eaLnBrk="1" hangingPunct="1">
              <a:spcBef>
                <a:spcPct val="0"/>
              </a:spcBef>
              <a:defRPr/>
            </a:pPr>
            <a:r>
              <a:rPr lang="en-GB" altLang="en-US" dirty="0"/>
              <a:t>Text below taken from Rural Geography: An Introductory Survey (relates to Lowenthal)</a:t>
            </a:r>
          </a:p>
          <a:p>
            <a:pPr eaLnBrk="1" hangingPunct="1">
              <a:spcBef>
                <a:spcPct val="0"/>
              </a:spcBef>
              <a:defRPr/>
            </a:pPr>
            <a:r>
              <a:rPr lang="en-GB" altLang="en-US" dirty="0"/>
              <a:t>By H. D. Clout</a:t>
            </a:r>
          </a:p>
          <a:p>
            <a:pPr eaLnBrk="1" hangingPunct="1">
              <a:spcBef>
                <a:spcPct val="0"/>
              </a:spcBef>
              <a:defRPr/>
            </a:pPr>
            <a:endParaRPr lang="en-GB" altLang="en-US" dirty="0"/>
          </a:p>
          <a:p>
            <a:pPr eaLnBrk="1" hangingPunct="1">
              <a:spcBef>
                <a:spcPct val="0"/>
              </a:spcBef>
              <a:defRPr/>
            </a:pPr>
            <a:r>
              <a:rPr lang="en-GB" altLang="en-US" dirty="0"/>
              <a:t>LANDSCAPE forms a valuable but vulnerable resource, especially in densely </a:t>
            </a:r>
            <a:r>
              <a:rPr lang="en-GB" altLang="en-US" dirty="0" err="1"/>
              <a:t>popu-lated</a:t>
            </a:r>
            <a:r>
              <a:rPr lang="en-GB" altLang="en-US" dirty="0"/>
              <a:t> countries such as England and Wales where 15,000 ha of countryside are abstracted from "rural" uses each year for various forms of "development". Formidable landscape changes result. Planners are in the difficult position of having to establish a checklist of landscape qualities that will help them decide which proposals for development they will sanction and which they will refuse on the grounds of landscape "erosion". Particular attention needs to be paid to the future of "beautiful" landscapes. In the words of R. J. S. </a:t>
            </a:r>
            <a:r>
              <a:rPr lang="en-GB" altLang="en-US" dirty="0" err="1"/>
              <a:t>Hookway</a:t>
            </a:r>
            <a:r>
              <a:rPr lang="en-GB" altLang="en-US" dirty="0"/>
              <a:t> and J. Davidson (1970): "some identification of the most valued areas must be made and adequate provision ensured for their protection or re-creation" (p. 18). It is true that nation-al parks and "areas of outstanding natural beauty" have been defined, but such designations were achieved without recourse to any recognized methodology for the evaluation of rural resources. What is now needed is a technique for classifying landscapes so that appropriate planning action may be taken for their future management. A. E. Weddle (1969) argues that methods of landscape evaluation "should give a perception that is sharper than that of the casual observer, and a clear understanding of the general response likely to be aroused by landscape qualities, or indeed by their loss" (p. 387). S. B. K. Clark (1968) has suggested that the following range of landscape types might usefully be identified: (</a:t>
            </a:r>
            <a:r>
              <a:rPr lang="en-GB" altLang="en-US" dirty="0" err="1"/>
              <a:t>i</a:t>
            </a:r>
            <a:r>
              <a:rPr lang="en-GB" altLang="en-US" dirty="0"/>
              <a:t>) land-</a:t>
            </a:r>
            <a:r>
              <a:rPr lang="en-GB" altLang="en-US" dirty="0" err="1"/>
              <a:t>scapes</a:t>
            </a:r>
            <a:r>
              <a:rPr lang="en-GB" altLang="en-US" dirty="0"/>
              <a:t> with special characteristics to be preserved in their existing conditions at all costs; (ii) beautiful areas where development should be very carefully controlled; (iii) monotonous agricultural areas; and (iv) other areas with no special landscape interest. </a:t>
            </a:r>
          </a:p>
          <a:p>
            <a:pPr eaLnBrk="1" hangingPunct="1">
              <a:spcBef>
                <a:spcPct val="0"/>
              </a:spcBef>
              <a:defRPr/>
            </a:pPr>
            <a:endParaRPr lang="en-GB" altLang="en-US" dirty="0"/>
          </a:p>
          <a:p>
            <a:pPr eaLnBrk="1" hangingPunct="1">
              <a:spcBef>
                <a:spcPct val="0"/>
              </a:spcBef>
              <a:defRPr/>
            </a:pPr>
            <a:r>
              <a:rPr lang="en-GB" altLang="en-US" dirty="0"/>
              <a:t>Experimental studies have been undertaken in recent years in order to evaluate rural resources in various parts of Britain and abroad. Clearly such an evaluation operation involves more than simply identifying and mapping land-use variations. But such an approach is a fundamental contribution to the total investigation. The second part of the operation has been explained by S. B. K. Clark who stressed that the values that people attach to landscapes and to the countryside in general must be sampled in an attempt to arrive at the "mean of people's comparative reactions" for given areas of terrain. In other words, "whichever way it is looked at, landscape can be classified from a human as well as a purely factual aspect" (p. 19). This is where the real complications are encountered since each individual has his own subjective perception and appraisal of different landscapes. D. Lowenthal- </a:t>
            </a:r>
          </a:p>
          <a:p>
            <a:pPr eaLnBrk="1" hangingPunct="1">
              <a:spcBef>
                <a:spcPct val="0"/>
              </a:spcBef>
              <a:defRPr/>
            </a:pPr>
            <a:r>
              <a:rPr lang="en-GB" altLang="en-US" dirty="0"/>
              <a:t>that (1967) has explained: "in daily practice, we all subordinate reality to the world we perceive, experience, and act in. We respond to and affect the environ-</a:t>
            </a:r>
            <a:r>
              <a:rPr lang="en-GB" altLang="en-US" dirty="0" err="1"/>
              <a:t>ment</a:t>
            </a:r>
            <a:r>
              <a:rPr lang="en-GB" altLang="en-US" dirty="0"/>
              <a: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 To understand perceptual processes requires examination of all these facets of human </a:t>
            </a:r>
            <a:r>
              <a:rPr lang="en-GB" altLang="en-US" dirty="0" err="1"/>
              <a:t>behavior</a:t>
            </a:r>
            <a:r>
              <a:rPr lang="en-GB" altLang="en-US" dirty="0"/>
              <a:t>" (P. 3).</a:t>
            </a:r>
          </a:p>
          <a:p>
            <a:pPr eaLnBrk="1" hangingPunct="1">
              <a:spcBef>
                <a:spcPct val="0"/>
              </a:spcBef>
              <a:defRPr/>
            </a:pPr>
            <a:endParaRPr lang="en-GB" altLang="en-US" dirty="0"/>
          </a:p>
          <a:p>
            <a:pPr eaLnBrk="1" hangingPunct="1">
              <a:spcBef>
                <a:spcPct val="0"/>
              </a:spcBef>
              <a:defRPr/>
            </a:pPr>
            <a:r>
              <a:rPr lang="en-GB" altLang="en-US" dirty="0"/>
              <a:t>In the particular context of attempts at landscape evaluation, K. D. Fines (1968) has outlined: (</a:t>
            </a:r>
            <a:r>
              <a:rPr lang="en-GB" altLang="en-US" dirty="0" err="1"/>
              <a:t>i</a:t>
            </a:r>
            <a:r>
              <a:rPr lang="en-GB" altLang="en-US" dirty="0"/>
              <a:t>) the complexity of stimuli transmitted by landscapes to all, or a certain number of the five senses; (ii) the fact that individuals compare different landscapes and also appraise any given landscape in differing ways according to varying atmospheric conditions; and (iii) that their responses are conditioned by both inborn and culturally acquired characteristics. Faced with such a formidable array of problems it is not surprising that all methods for evaluating rural resources in general, and landscapes in particular, remain at an experimental stage and are thus open to considerable criticism. The following discussion will outline some of the approaches that have been pursued so far. </a:t>
            </a:r>
          </a:p>
          <a:p>
            <a:pPr eaLnBrk="1" hangingPunct="1">
              <a:spcBef>
                <a:spcPct val="0"/>
              </a:spcBef>
              <a:defRPr/>
            </a:pPr>
            <a:endParaRPr lang="en-GB" altLang="en-US" b="1" dirty="0"/>
          </a:p>
          <a:p>
            <a:pPr eaLnBrk="1" hangingPunct="1">
              <a:spcBef>
                <a:spcPct val="0"/>
              </a:spcBef>
              <a:defRPr/>
            </a:pPr>
            <a:endParaRPr lang="en-GB" altLang="en-US" b="1" dirty="0"/>
          </a:p>
          <a:p>
            <a:pPr eaLnBrk="1" hangingPunct="1">
              <a:spcBef>
                <a:spcPct val="0"/>
              </a:spcBef>
              <a:defRPr/>
            </a:pPr>
            <a:r>
              <a:rPr lang="en-GB" altLang="en-US" b="1" dirty="0"/>
              <a:t>Bullet three – </a:t>
            </a:r>
            <a:r>
              <a:rPr lang="en-GB" altLang="en-US" dirty="0"/>
              <a:t>Our memories and experiences give extra meaning and depth to our view of landscapes – in general and specific. These can be positive or negative</a:t>
            </a:r>
          </a:p>
          <a:p>
            <a:pPr marL="171450" indent="-171450" eaLnBrk="1" hangingPunct="1">
              <a:spcBef>
                <a:spcPct val="0"/>
              </a:spcBef>
              <a:buFontTx/>
              <a:buChar char="-"/>
              <a:defRPr/>
            </a:pPr>
            <a:r>
              <a:rPr lang="en-GB" altLang="en-US" dirty="0"/>
              <a:t>Woods = scary or peaceful</a:t>
            </a:r>
          </a:p>
          <a:p>
            <a:pPr marL="171450" indent="-171450" eaLnBrk="1" hangingPunct="1">
              <a:spcBef>
                <a:spcPct val="0"/>
              </a:spcBef>
              <a:buFontTx/>
              <a:buChar char="-"/>
              <a:defRPr/>
            </a:pPr>
            <a:r>
              <a:rPr lang="en-GB" altLang="en-US" dirty="0"/>
              <a:t>Open spaces = calm or claustrophobic </a:t>
            </a:r>
            <a:endParaRPr lang="en-GB" altLang="en-US" b="1" dirty="0"/>
          </a:p>
          <a:p>
            <a:pPr eaLnBrk="1" hangingPunct="1">
              <a:spcBef>
                <a:spcPct val="0"/>
              </a:spcBef>
              <a:defRPr/>
            </a:pPr>
            <a:endParaRPr lang="en-GB" altLang="en-US" b="1" dirty="0"/>
          </a:p>
          <a:p>
            <a:pPr eaLnBrk="1" hangingPunct="1">
              <a:spcBef>
                <a:spcPct val="0"/>
              </a:spcBef>
              <a:defRPr/>
            </a:pPr>
            <a:endParaRPr lang="en-GB" altLang="en-US" b="1" dirty="0"/>
          </a:p>
          <a:p>
            <a:pPr eaLnBrk="1" hangingPunct="1">
              <a:spcBef>
                <a:spcPct val="0"/>
              </a:spcBef>
              <a:defRPr/>
            </a:pPr>
            <a:r>
              <a:rPr lang="en-GB" altLang="en-US" b="1" dirty="0"/>
              <a:t>Bullet four</a:t>
            </a:r>
          </a:p>
          <a:p>
            <a:pPr eaLnBrk="1" hangingPunct="1">
              <a:spcBef>
                <a:spcPct val="0"/>
              </a:spcBef>
              <a:defRPr/>
            </a:pPr>
            <a:r>
              <a:rPr lang="en-GB" altLang="en-US" b="1" dirty="0"/>
              <a:t>To cite this article: Barrie B. </a:t>
            </a:r>
            <a:r>
              <a:rPr lang="en-GB" altLang="en-US" b="1" dirty="0" err="1"/>
              <a:t>Greenbie</a:t>
            </a:r>
            <a:r>
              <a:rPr lang="en-GB" altLang="en-US" b="1" dirty="0"/>
              <a:t> (1988) The landscape of social symbols, Landscape Research, </a:t>
            </a:r>
            <a:r>
              <a:rPr lang="en-GB" altLang="en-US" b="1" dirty="0" err="1"/>
              <a:t>Routlege</a:t>
            </a:r>
            <a:endParaRPr lang="en-GB" altLang="en-US" b="1" dirty="0"/>
          </a:p>
          <a:p>
            <a:pPr eaLnBrk="1" hangingPunct="1">
              <a:spcBef>
                <a:spcPct val="0"/>
              </a:spcBef>
              <a:defRPr/>
            </a:pPr>
            <a:r>
              <a:rPr lang="en-GB" altLang="en-US" dirty="0"/>
              <a:t>What we perceive as the environment is, in fact, a synthesis in which our current perceptions of what is actually out there are combined with a complex tapestry </a:t>
            </a:r>
            <a:r>
              <a:rPr lang="en-GB" altLang="en-US" dirty="0" err="1"/>
              <a:t>ol</a:t>
            </a:r>
            <a:r>
              <a:rPr lang="en-GB" altLang="en-US" dirty="0"/>
              <a:t> associations based on our experience both of the physical world and of other people. This applies to even the most detached and rational inventory of landscape features. When it comes to </a:t>
            </a:r>
            <a:r>
              <a:rPr lang="en-GB" altLang="en-US" dirty="0" err="1"/>
              <a:t>analyzing</a:t>
            </a:r>
            <a:r>
              <a:rPr lang="en-GB" altLang="en-US" dirty="0"/>
              <a:t> subjective responses to an existing or a proposed landscape design, the problem of logical analysis becomes almost unsurmountable. It has eluded philosophers for millennia. And yet such analysis is precisely what landscape architects and other environmental designers are requiring their profession to achieve, and they have no choice but to continue in the attempt (</a:t>
            </a:r>
            <a:r>
              <a:rPr lang="en-GB" altLang="en-US" dirty="0" err="1"/>
              <a:t>Greenbie</a:t>
            </a:r>
            <a:r>
              <a:rPr lang="en-GB" altLang="en-US" dirty="0"/>
              <a:t> 1988). </a:t>
            </a:r>
          </a:p>
          <a:p>
            <a:pPr eaLnBrk="1" hangingPunct="1">
              <a:spcBef>
                <a:spcPct val="0"/>
              </a:spcBef>
              <a:defRPr/>
            </a:pPr>
            <a:endParaRPr lang="en-GB" altLang="en-US" b="1" dirty="0"/>
          </a:p>
          <a:p>
            <a:pPr eaLnBrk="1" hangingPunct="1">
              <a:spcBef>
                <a:spcPct val="0"/>
              </a:spcBef>
              <a:defRPr/>
            </a:pPr>
            <a:endParaRPr lang="en-GB" altLang="en-US" b="1" dirty="0"/>
          </a:p>
          <a:p>
            <a:pPr eaLnBrk="1" hangingPunct="1">
              <a:spcBef>
                <a:spcPct val="0"/>
              </a:spcBef>
              <a:defRPr/>
            </a:pPr>
            <a:endParaRPr lang="en-GB" altLang="en-US" dirty="0"/>
          </a:p>
          <a:p>
            <a:pPr eaLnBrk="1" hangingPunct="1">
              <a:spcBef>
                <a:spcPct val="0"/>
              </a:spcBef>
              <a:defRPr/>
            </a:pPr>
            <a:endParaRPr lang="en-GB" altLang="en-US" dirty="0"/>
          </a:p>
          <a:p>
            <a:pPr eaLnBrk="1" hangingPunct="1">
              <a:spcBef>
                <a:spcPct val="0"/>
              </a:spcBef>
              <a:defRPr/>
            </a:pPr>
            <a:endParaRPr lang="en-GB" altLang="en-US" dirty="0"/>
          </a:p>
        </p:txBody>
      </p:sp>
      <p:sp>
        <p:nvSpPr>
          <p:cNvPr id="6148" name="Slide Number Placeholder 3">
            <a:extLst>
              <a:ext uri="{FF2B5EF4-FFF2-40B4-BE49-F238E27FC236}">
                <a16:creationId xmlns:a16="http://schemas.microsoft.com/office/drawing/2014/main" id="{4DA53973-D7B7-4DDF-8C88-2D5E5BAD7B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ADF2651B-BBFD-4E6F-8202-DD18829D676C}"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have a better understanding of what perception actually is, it is useful to make sense of the factors which influence our perception. Various studies have acknowledged the influence of personal history and culture on perception (Aoki, 1999; Damasio, 2001; Jacobs, 2006; Taylor &amp; Lennon, 2012). Jacobs (2006) divides the landscape in three separate realities: </a:t>
            </a:r>
            <a:r>
              <a:rPr lang="en-GB" dirty="0" err="1"/>
              <a:t>Matterscape</a:t>
            </a:r>
            <a:r>
              <a:rPr lang="en-GB" dirty="0"/>
              <a:t>, </a:t>
            </a:r>
            <a:r>
              <a:rPr lang="en-GB" dirty="0" err="1"/>
              <a:t>Powerscape</a:t>
            </a:r>
            <a:r>
              <a:rPr lang="en-GB" dirty="0"/>
              <a:t> and Mindscape. </a:t>
            </a:r>
            <a:r>
              <a:rPr lang="en-GB" dirty="0" err="1"/>
              <a:t>Matterscape</a:t>
            </a:r>
            <a:r>
              <a:rPr lang="en-GB" dirty="0"/>
              <a:t> is the physical reality, </a:t>
            </a:r>
            <a:r>
              <a:rPr lang="en-GB" dirty="0" err="1"/>
              <a:t>Powerscape</a:t>
            </a:r>
            <a:r>
              <a:rPr lang="en-GB" dirty="0"/>
              <a:t> the social reality and Mindscape is the inner reality. These factors are not only of use to understand the landscape itself, but also to be able to understand which factors influence people’s perception of the landscape. Figure 5 shows a simplified model of the influence that certain factors have on perception. The factor physical </a:t>
            </a:r>
            <a:r>
              <a:rPr lang="en-GB" dirty="0" err="1"/>
              <a:t>andscape</a:t>
            </a:r>
            <a:r>
              <a:rPr lang="en-GB" dirty="0"/>
              <a:t> is about the tangible, objective elements of a landscape. It is about the material reality, the fact that certain matter exists. For example rocks exist, animals exist, and trees exist. The fact that this landscape exists, is the first factor that makes us able to perceive. However, the physical landscape does not stand alone. The physical landscape affects culture and culture on its turn influences the landscape. For instance fishing cultures flourish near the seascape, but people from these fishing cultures will build their houses near the sea and change the physical landscape. Culture is about the social interaction between individuals. It is about shared values, shared interests and shared rules. These are all created by the ones who form the social group. To make it even more complex, an individual can be part of different cultures which then influences the individual. Therefore the individual influences culture, but culture also influences the individual. The individual factor is about personal background of an individual human being. It is about the inner, subjective intake of information such as individual values, judgements, feelings and meanings. An individual inevitably reacts to its environment: we cannot walk through a wall. The other way around, the individual forms its landscape as well. Think for example about a garden, one person can decide how the garden is going to look like. To make the circle round again, how the garden looks like is decided by the individual, culture and the physical landscape. It should be clear that all factors influence each other and through this interaction, certain perceptions about the environment will derive. </a:t>
            </a:r>
          </a:p>
        </p:txBody>
      </p:sp>
      <p:sp>
        <p:nvSpPr>
          <p:cNvPr id="4" name="Slide Number Placeholder 3"/>
          <p:cNvSpPr>
            <a:spLocks noGrp="1"/>
          </p:cNvSpPr>
          <p:nvPr>
            <p:ph type="sldNum" sz="quarter" idx="5"/>
          </p:nvPr>
        </p:nvSpPr>
        <p:spPr/>
        <p:txBody>
          <a:bodyPr/>
          <a:lstStyle/>
          <a:p>
            <a:fld id="{1DCCF09A-5212-48FC-884E-04228CB90B23}" type="slidenum">
              <a:rPr lang="en-GB" smtClean="0"/>
              <a:t>4</a:t>
            </a:fld>
            <a:endParaRPr lang="en-GB"/>
          </a:p>
        </p:txBody>
      </p:sp>
    </p:spTree>
    <p:extLst>
      <p:ext uri="{BB962C8B-B14F-4D97-AF65-F5344CB8AC3E}">
        <p14:creationId xmlns:p14="http://schemas.microsoft.com/office/powerpoint/2010/main" val="1804605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objective and material reality is the starting point for perception. In order to give a certain meaning to an object, the object itself must exist. A tree and water exist, even though we are taught that a tree is called a tree, and that water is called water. It still is there: you can see it, touch it, smell it, hear it and taste it. The physical landscape is a system of facts to which laws of nature apply. Disciplines related to investigating the physical landscape are ecology, geology, hydrology, soil science and environmental science. The fact and laws that describe the true landscape apply to everyone. Of course there can be disagreement about whether a certain statement is true or not, but this does not mean that true facts, agreed on or not, do not apply to everyone. For example it is true that water flows downhill. This is true for everyone regardless of what an individual may believe. </a:t>
            </a:r>
          </a:p>
          <a:p>
            <a:endParaRPr lang="en-GB" dirty="0"/>
          </a:p>
          <a:p>
            <a:r>
              <a:rPr lang="en-GB" dirty="0"/>
              <a:t>The physical landscape plays an inferential role in the perception of a conscious being. The way people perceive the landscape is related to the properties of the physical landscape. Perception of the landscape is therefore influenced by the physical landscape.</a:t>
            </a:r>
          </a:p>
        </p:txBody>
      </p:sp>
      <p:sp>
        <p:nvSpPr>
          <p:cNvPr id="4" name="Slide Number Placeholder 3"/>
          <p:cNvSpPr>
            <a:spLocks noGrp="1"/>
          </p:cNvSpPr>
          <p:nvPr>
            <p:ph type="sldNum" sz="quarter" idx="5"/>
          </p:nvPr>
        </p:nvSpPr>
        <p:spPr/>
        <p:txBody>
          <a:bodyPr/>
          <a:lstStyle/>
          <a:p>
            <a:fld id="{1DCCF09A-5212-48FC-884E-04228CB90B23}" type="slidenum">
              <a:rPr lang="en-GB" smtClean="0"/>
              <a:t>5</a:t>
            </a:fld>
            <a:endParaRPr lang="en-GB"/>
          </a:p>
        </p:txBody>
      </p:sp>
    </p:spTree>
    <p:extLst>
      <p:ext uri="{BB962C8B-B14F-4D97-AF65-F5344CB8AC3E}">
        <p14:creationId xmlns:p14="http://schemas.microsoft.com/office/powerpoint/2010/main" val="3581306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European Landscape Convention (2000) definition of landscape as ‘an area perceived by people’ does not mention which people perceive the area. It does presume that all people are valid contributors to the meanings which will define the quality of the landscape. Some of the activities are much related to a certain type of landscape. For example bird watchers perceive the landscape quite differently than farmers, because their activity makes them focus on different things. </a:t>
            </a:r>
          </a:p>
          <a:p>
            <a:endParaRPr lang="en-GB" dirty="0"/>
          </a:p>
          <a:p>
            <a:r>
              <a:rPr lang="en-GB" dirty="0"/>
              <a:t>Academic background(Kent, 1993 in Aoki, 1999) How people perceive the landscape is highly influenced by the knowledge people have. A study about human perception of in-channel wood showed that first year students perceived riverscapes with wood to be less aesthetic, more dangerous and need for improvement. However, many aspects of the riverscape perception are subject to changes as the student progresses in studying. The negative perception of wood at the riverside is reduced after the education of geography and biology students, but enhanced after water engineering studies (</a:t>
            </a:r>
            <a:r>
              <a:rPr lang="en-GB" dirty="0" err="1"/>
              <a:t>Wyzga</a:t>
            </a:r>
            <a:r>
              <a:rPr lang="en-GB" dirty="0"/>
              <a:t>, 2009). This makes clear that differences in education will stimulate different views on the landscape. </a:t>
            </a:r>
          </a:p>
          <a:p>
            <a:endParaRPr lang="en-GB" dirty="0"/>
          </a:p>
          <a:p>
            <a:r>
              <a:rPr lang="en-GB" dirty="0"/>
              <a:t>Hobbies(Kaplan &amp; Herbert, 1987 in Aoki, 1999) People enjoy living or being in an environment with possibilities to have hobbies. Obviously a space which provides leisure activities, will be preferred from a place where no hobbies are possible. We have to keep in mind though that places that offer room for many different hobbies, clashes might occur between different hobby practitioners. </a:t>
            </a:r>
          </a:p>
        </p:txBody>
      </p:sp>
      <p:sp>
        <p:nvSpPr>
          <p:cNvPr id="4" name="Slide Number Placeholder 3"/>
          <p:cNvSpPr>
            <a:spLocks noGrp="1"/>
          </p:cNvSpPr>
          <p:nvPr>
            <p:ph type="sldNum" sz="quarter" idx="5"/>
          </p:nvPr>
        </p:nvSpPr>
        <p:spPr/>
        <p:txBody>
          <a:bodyPr/>
          <a:lstStyle/>
          <a:p>
            <a:fld id="{1DCCF09A-5212-48FC-884E-04228CB90B23}" type="slidenum">
              <a:rPr lang="en-GB" smtClean="0"/>
              <a:t>6</a:t>
            </a:fld>
            <a:endParaRPr lang="en-GB"/>
          </a:p>
        </p:txBody>
      </p:sp>
    </p:spTree>
    <p:extLst>
      <p:ext uri="{BB962C8B-B14F-4D97-AF65-F5344CB8AC3E}">
        <p14:creationId xmlns:p14="http://schemas.microsoft.com/office/powerpoint/2010/main" val="2123261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Interest in the area (</a:t>
            </a:r>
            <a:r>
              <a:rPr lang="en-GB" dirty="0" err="1"/>
              <a:t>Zube</a:t>
            </a:r>
            <a:r>
              <a:rPr lang="en-GB" dirty="0"/>
              <a:t>, 1987) To be able to understand people’s perception of an area, it is needed to understand the difference in interest between people. Some people who use the landscape are attracted to the landscape because they are interested in it, while others might use the landscape because they live close to the place they work and have no further interest in the landscape. So there is distinction between people who are interested in the landscape and people who are not. However, even in the section of people who are interested, variances occur. </a:t>
            </a:r>
          </a:p>
          <a:p>
            <a:endParaRPr lang="en-GB" dirty="0"/>
          </a:p>
          <a:p>
            <a:r>
              <a:rPr lang="en-GB" dirty="0"/>
              <a:t>Age(Balling &amp; Falk, 1982) We can simply state that when you are a child, you perceive the landscape different from when you are an adult. This has a lot to do with height. When you are small, the world outside seems optically bigger. Furthermore age has a lot to do with life perception. For example, when a newcomer looks at old photos in the company of a long-time resident, he will notice that the old-stager sees much more than he does. However, the long-time resident might have difficulties in putting his place in a wider context. </a:t>
            </a:r>
          </a:p>
          <a:p>
            <a:endParaRPr lang="en-GB" dirty="0"/>
          </a:p>
          <a:p>
            <a:r>
              <a:rPr lang="en-GB" dirty="0"/>
              <a:t>Gender(</a:t>
            </a:r>
            <a:r>
              <a:rPr lang="en-GB" dirty="0" err="1"/>
              <a:t>Macia</a:t>
            </a:r>
            <a:r>
              <a:rPr lang="en-GB" dirty="0"/>
              <a:t>, 1979)</a:t>
            </a:r>
          </a:p>
          <a:p>
            <a:r>
              <a:rPr lang="en-GB" dirty="0"/>
              <a:t>No reliable studies are known about the difference between male and female perceptions of the </a:t>
            </a:r>
          </a:p>
          <a:p>
            <a:r>
              <a:rPr lang="en-GB" dirty="0"/>
              <a:t>landscape. The earth and the landscape are worldwide very often referred to as being feminine. </a:t>
            </a:r>
          </a:p>
          <a:p>
            <a:r>
              <a:rPr lang="en-GB" dirty="0"/>
              <a:t>However, when it comes to perception we know not much about it except for prejudices. Some say </a:t>
            </a:r>
          </a:p>
          <a:p>
            <a:r>
              <a:rPr lang="en-GB" dirty="0"/>
              <a:t>that men biologically are better in orientating, because of their ancient role as hunters. Nevertheless</a:t>
            </a:r>
          </a:p>
          <a:p>
            <a:r>
              <a:rPr lang="en-GB" dirty="0"/>
              <a:t>research (Burke et al, 2012) has shown that there is no significant difference between males and </a:t>
            </a:r>
          </a:p>
          <a:p>
            <a:r>
              <a:rPr lang="en-GB" dirty="0"/>
              <a:t>females.</a:t>
            </a:r>
          </a:p>
        </p:txBody>
      </p:sp>
      <p:sp>
        <p:nvSpPr>
          <p:cNvPr id="4" name="Slide Number Placeholder 3"/>
          <p:cNvSpPr>
            <a:spLocks noGrp="1"/>
          </p:cNvSpPr>
          <p:nvPr>
            <p:ph type="sldNum" sz="quarter" idx="5"/>
          </p:nvPr>
        </p:nvSpPr>
        <p:spPr/>
        <p:txBody>
          <a:bodyPr/>
          <a:lstStyle/>
          <a:p>
            <a:fld id="{1DCCF09A-5212-48FC-884E-04228CB90B23}" type="slidenum">
              <a:rPr lang="en-GB" smtClean="0"/>
              <a:t>7</a:t>
            </a:fld>
            <a:endParaRPr lang="en-GB"/>
          </a:p>
        </p:txBody>
      </p:sp>
    </p:spTree>
    <p:extLst>
      <p:ext uri="{BB962C8B-B14F-4D97-AF65-F5344CB8AC3E}">
        <p14:creationId xmlns:p14="http://schemas.microsoft.com/office/powerpoint/2010/main" val="4251282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Nationality (</a:t>
            </a:r>
            <a:r>
              <a:rPr lang="en-GB" dirty="0" err="1"/>
              <a:t>Buyhoff</a:t>
            </a:r>
            <a:r>
              <a:rPr lang="en-GB" dirty="0"/>
              <a:t> et al. 1983 in Aoki, 1999) Belonging to a certain nation means that people will probably have some shared values. Even though people with the same nationality are different in many ways, they are influenced by their national government, education system and other </a:t>
            </a:r>
            <a:r>
              <a:rPr lang="en-GB" dirty="0" err="1"/>
              <a:t>powerscapes</a:t>
            </a:r>
            <a:r>
              <a:rPr lang="en-GB" dirty="0"/>
              <a:t>. </a:t>
            </a:r>
          </a:p>
          <a:p>
            <a:endParaRPr lang="en-GB" dirty="0"/>
          </a:p>
          <a:p>
            <a:r>
              <a:rPr lang="en-GB" dirty="0"/>
              <a:t>Residential background of urbanization (Schroeder, 1983) The study of Schroeder revealed two predominant groups of individuals. One favouring </a:t>
            </a:r>
            <a:r>
              <a:rPr lang="en-GB" dirty="0" err="1"/>
              <a:t>naturalappearing</a:t>
            </a:r>
            <a:r>
              <a:rPr lang="en-GB" dirty="0"/>
              <a:t> forest settings and the other preferring well-developed city parks. People who have spent most of their lives in urban areas were more likely to prefer developed parks, while people who have spent most of their lives in suburban rural areas were more likely to prefer natural forests. </a:t>
            </a:r>
          </a:p>
          <a:p>
            <a:endParaRPr lang="en-GB" dirty="0"/>
          </a:p>
          <a:p>
            <a:r>
              <a:rPr lang="en-GB" dirty="0"/>
              <a:t>Politics (Taylor &amp; Lennon, 2012)</a:t>
            </a:r>
          </a:p>
          <a:p>
            <a:r>
              <a:rPr lang="en-GB" dirty="0"/>
              <a:t>Political attitudes can change the landscape, and therefore influence the perception of people </a:t>
            </a:r>
          </a:p>
          <a:p>
            <a:r>
              <a:rPr lang="en-GB" dirty="0"/>
              <a:t>towards the landscape. For example nature associated landscape is a symbol or political and social </a:t>
            </a:r>
          </a:p>
          <a:p>
            <a:r>
              <a:rPr lang="en-GB" dirty="0"/>
              <a:t>space for the Chinese. The social elites cultivated their moralities or healed their wounds in nature </a:t>
            </a:r>
          </a:p>
          <a:p>
            <a:r>
              <a:rPr lang="en-GB" dirty="0"/>
              <a:t>while waiting for the call of the emperor to devote themselves to the society again. The houses of </a:t>
            </a:r>
          </a:p>
          <a:p>
            <a:r>
              <a:rPr lang="en-GB" dirty="0"/>
              <a:t>intellectuals in mountains, the scholars ‘city gardens’, were typical space to show their political </a:t>
            </a:r>
          </a:p>
          <a:p>
            <a:r>
              <a:rPr lang="en-GB" dirty="0"/>
              <a:t>attitudes. Politics also constructs boundaries between landscapes which are significant and </a:t>
            </a:r>
          </a:p>
          <a:p>
            <a:r>
              <a:rPr lang="en-GB" dirty="0"/>
              <a:t>insignificant and influences therefore the meaning, interpretation and priorities of stakeholders. </a:t>
            </a:r>
          </a:p>
          <a:p>
            <a:r>
              <a:rPr lang="en-GB" dirty="0"/>
              <a:t>Politics does not only influence the landscape in a direct way. Cultural history itself can be altered by </a:t>
            </a:r>
          </a:p>
          <a:p>
            <a:r>
              <a:rPr lang="en-GB" dirty="0"/>
              <a:t>political intentions such as propaganda and indoctrination. This is mostly due to political and social </a:t>
            </a:r>
          </a:p>
          <a:p>
            <a:r>
              <a:rPr lang="en-GB" dirty="0"/>
              <a:t>purposes. Cultural history is generally changed to maintain social control, transfer social values and </a:t>
            </a:r>
          </a:p>
          <a:p>
            <a:r>
              <a:rPr lang="en-GB" dirty="0"/>
              <a:t>ideologies, and to legitimate political practices (</a:t>
            </a:r>
            <a:r>
              <a:rPr lang="en-GB" dirty="0" err="1"/>
              <a:t>Duineveld</a:t>
            </a:r>
            <a:r>
              <a:rPr lang="en-GB" dirty="0"/>
              <a:t>, 2006). </a:t>
            </a:r>
          </a:p>
        </p:txBody>
      </p:sp>
      <p:sp>
        <p:nvSpPr>
          <p:cNvPr id="4" name="Slide Number Placeholder 3"/>
          <p:cNvSpPr>
            <a:spLocks noGrp="1"/>
          </p:cNvSpPr>
          <p:nvPr>
            <p:ph type="sldNum" sz="quarter" idx="5"/>
          </p:nvPr>
        </p:nvSpPr>
        <p:spPr/>
        <p:txBody>
          <a:bodyPr/>
          <a:lstStyle/>
          <a:p>
            <a:fld id="{1DCCF09A-5212-48FC-884E-04228CB90B23}" type="slidenum">
              <a:rPr lang="en-GB" smtClean="0"/>
              <a:t>8</a:t>
            </a:fld>
            <a:endParaRPr lang="en-GB"/>
          </a:p>
        </p:txBody>
      </p:sp>
    </p:spTree>
    <p:extLst>
      <p:ext uri="{BB962C8B-B14F-4D97-AF65-F5344CB8AC3E}">
        <p14:creationId xmlns:p14="http://schemas.microsoft.com/office/powerpoint/2010/main" val="3013804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Interest in the area (</a:t>
            </a:r>
            <a:r>
              <a:rPr lang="en-GB" dirty="0" err="1"/>
              <a:t>Zube</a:t>
            </a:r>
            <a:r>
              <a:rPr lang="en-GB" dirty="0"/>
              <a:t>, 1987) To be able to understand people’s perception of an area, it is needed to understand the difference in interest between people. Some people who use the landscape are attracted to the landscape because they are interested in it, while others might use the landscape because they live close to the place they work and have no further interest in the landscape. So there is distinction between people who are interested in the landscape and people who are not. However, even in the section of people who are interested, variances occur. </a:t>
            </a:r>
          </a:p>
          <a:p>
            <a:endParaRPr lang="en-GB" dirty="0"/>
          </a:p>
          <a:p>
            <a:r>
              <a:rPr lang="en-GB" dirty="0"/>
              <a:t>Professional experience (</a:t>
            </a:r>
            <a:r>
              <a:rPr lang="en-GB" dirty="0" err="1"/>
              <a:t>Buyhoff</a:t>
            </a:r>
            <a:r>
              <a:rPr lang="en-GB" dirty="0"/>
              <a:t> et al. 1978 in Aoki, 1999)</a:t>
            </a:r>
          </a:p>
          <a:p>
            <a:r>
              <a:rPr lang="en-GB" dirty="0"/>
              <a:t>A person who has lived his entire life in a certain landscape will inevitably look at the landscape differently from a person who has only studied the area. Both have a different sort of knowledge: the inhabitant has the experience with the landscape , while the scholar has the facts about the landscape. The knowledge that an individual or group possesses about their own environment can be called local knowledge. Professionals have a more universal scientific knowledge which can be called expert knowledge. Local knowledge has two separate dimensions: individual and collective. It is subjective and highly influenced by the social, spatial and historic context in which an individual or group is located. Local knowledge relates most of the time closely to the personal life history of the individual, and has therefore a strong emotional connection. Experts look at the landscape in a more analytic way. They use their knowledge to dissect a landscape into multiple elements, structures and patterns and try to understand them. Lay men, or locals, look at the landscape from a more holistic view. They see the landscape as one whole, as a collection of elements which are inextricably connected (</a:t>
            </a:r>
            <a:r>
              <a:rPr lang="en-GB" dirty="0" err="1"/>
              <a:t>Hidding</a:t>
            </a:r>
            <a:r>
              <a:rPr lang="en-GB" dirty="0"/>
              <a:t>, 2001 in </a:t>
            </a:r>
            <a:r>
              <a:rPr lang="en-GB" dirty="0" err="1"/>
              <a:t>Duineveld</a:t>
            </a:r>
            <a:r>
              <a:rPr lang="en-GB" dirty="0"/>
              <a:t>, 2006). </a:t>
            </a:r>
            <a:r>
              <a:rPr lang="en-GB" dirty="0" err="1"/>
              <a:t>Duineveld</a:t>
            </a:r>
            <a:r>
              <a:rPr lang="en-GB" dirty="0"/>
              <a:t> (2006) argues however that there is no substantial difference between experts and non-experts when it comes to the access they have to reality. Possible differences are created by variances of practice in which they produce knowledge. Scientists are people whose knowledge is produced within an academic environment in which a certain way of producing knowledge is demanded. Non-scientists produce knowledge outside academic practices, which does not always mean that the outcome is different from the knowledge produced by experts.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DCCF09A-5212-48FC-884E-04228CB90B23}" type="slidenum">
              <a:rPr lang="en-GB" smtClean="0"/>
              <a:t>9</a:t>
            </a:fld>
            <a:endParaRPr lang="en-GB"/>
          </a:p>
        </p:txBody>
      </p:sp>
    </p:spTree>
    <p:extLst>
      <p:ext uri="{BB962C8B-B14F-4D97-AF65-F5344CB8AC3E}">
        <p14:creationId xmlns:p14="http://schemas.microsoft.com/office/powerpoint/2010/main" val="408617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Preparatory information (</a:t>
            </a:r>
            <a:r>
              <a:rPr lang="en-GB" dirty="0" err="1"/>
              <a:t>Danfort</a:t>
            </a:r>
            <a:r>
              <a:rPr lang="en-GB" dirty="0"/>
              <a:t> &amp; Willens, 1975 in Aoki, 1999) Preferences can be influenced by information. For example in a study by </a:t>
            </a:r>
            <a:r>
              <a:rPr lang="en-GB" dirty="0" err="1"/>
              <a:t>Eiter</a:t>
            </a:r>
            <a:r>
              <a:rPr lang="en-GB" dirty="0"/>
              <a:t> (2010) tourists disliked sheet-metal roofs. When people are aware that sheet metal is the authentic material used in many summer farming cottages dating from at least 1920, it may become more positive. Also people might view a body of water differently when it is described as a lake or a reservoir.</a:t>
            </a:r>
          </a:p>
          <a:p>
            <a:endParaRPr lang="en-GB" dirty="0"/>
          </a:p>
          <a:p>
            <a:r>
              <a:rPr lang="en-GB" dirty="0"/>
              <a:t>Professional experience (</a:t>
            </a:r>
            <a:r>
              <a:rPr lang="en-GB" dirty="0" err="1"/>
              <a:t>Buyhoff</a:t>
            </a:r>
            <a:r>
              <a:rPr lang="en-GB" dirty="0"/>
              <a:t> et al. 1978 in Aoki, 1999)</a:t>
            </a:r>
          </a:p>
          <a:p>
            <a:r>
              <a:rPr lang="en-GB" dirty="0"/>
              <a:t>A person who has lived his entire life in a certain landscape will inevitably look at the landscape differently from a person who has only studied the area. Both have a different sort of knowledge: the inhabitant has the experience with the landscape , while the scholar has the facts about the landscape. The knowledge that an individual or group possesses about their own environment can be called local knowledge. Professionals have a more universal scientific knowledge which can be called expert knowledge. Local knowledge has two separate dimensions: individual and collective. It is subjective and highly influenced by the social, spatial and historic context in which an individual or group is located. Local knowledge relates most of the time closely to the personal life history of the individual, and has therefore a strong emotional connection. Experts look at the landscape in a more analytic way. They use their knowledge to dissect a landscape into multiple elements, structures and patterns and try to understand them. Lay men, or locals, look at the landscape from a more holistic view. They see the landscape as one whole, as a collection of elements which are inextricably connected (</a:t>
            </a:r>
            <a:r>
              <a:rPr lang="en-GB" dirty="0" err="1"/>
              <a:t>Hidding</a:t>
            </a:r>
            <a:r>
              <a:rPr lang="en-GB" dirty="0"/>
              <a:t>, 2001 in </a:t>
            </a:r>
            <a:r>
              <a:rPr lang="en-GB" dirty="0" err="1"/>
              <a:t>Duineveld</a:t>
            </a:r>
            <a:r>
              <a:rPr lang="en-GB" dirty="0"/>
              <a:t>, 2006). </a:t>
            </a:r>
            <a:r>
              <a:rPr lang="en-GB" dirty="0" err="1"/>
              <a:t>Duineveld</a:t>
            </a:r>
            <a:r>
              <a:rPr lang="en-GB" dirty="0"/>
              <a:t> (2006) argues however that there is no substantial difference between experts and non-experts when it comes to the access they have to reality. Possible differences are created by variances of practice in which they produce knowledge. Scientists are people whose knowledge is produced within an academic environment in which a certain way of producing knowledge is demanded. Non-scientists produce knowledge outside academic practices, which does not always mean that the outcome is different from the knowledge produced by experts. </a:t>
            </a:r>
          </a:p>
          <a:p>
            <a:endParaRPr lang="en-GB" dirty="0"/>
          </a:p>
          <a:p>
            <a:r>
              <a:rPr lang="en-GB" dirty="0"/>
              <a:t>We should keep in mind that the difference between experts and non-experts is not black and white. There is a big amount of people who have the experiential knowledge of their environment, without having local knowledge as described above. For example, people drive the same route to work every day. They know that landscape from the experience of driving within it, but have no knowledge of the physical landscape itself. Looking from another perspective, an historic geographer who has lived in a certain landscape for a long time and has done research on the area, might call himself a real ‘expert’. </a:t>
            </a:r>
          </a:p>
          <a:p>
            <a:endParaRPr lang="en-GB" dirty="0"/>
          </a:p>
          <a:p>
            <a:r>
              <a:rPr lang="en-GB" dirty="0"/>
              <a:t>Daily accessibility to the landscape (Nieman, 1980 in Aoki, 1999) The daily landscape, for example where you walk your dog every day is perceived quite differently from the landscape you visit on a holiday and have never seen before. Both are appreciated highly. Daily accessibility will eventually enhance familiarity with the area. </a:t>
            </a:r>
          </a:p>
        </p:txBody>
      </p:sp>
      <p:sp>
        <p:nvSpPr>
          <p:cNvPr id="4" name="Slide Number Placeholder 3"/>
          <p:cNvSpPr>
            <a:spLocks noGrp="1"/>
          </p:cNvSpPr>
          <p:nvPr>
            <p:ph type="sldNum" sz="quarter" idx="5"/>
          </p:nvPr>
        </p:nvSpPr>
        <p:spPr/>
        <p:txBody>
          <a:bodyPr/>
          <a:lstStyle/>
          <a:p>
            <a:fld id="{1DCCF09A-5212-48FC-884E-04228CB90B23}" type="slidenum">
              <a:rPr lang="en-GB" smtClean="0"/>
              <a:t>10</a:t>
            </a:fld>
            <a:endParaRPr lang="en-GB"/>
          </a:p>
        </p:txBody>
      </p:sp>
    </p:spTree>
    <p:extLst>
      <p:ext uri="{BB962C8B-B14F-4D97-AF65-F5344CB8AC3E}">
        <p14:creationId xmlns:p14="http://schemas.microsoft.com/office/powerpoint/2010/main" val="3233691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Familiarity with the area (Wellman &amp; </a:t>
            </a:r>
            <a:r>
              <a:rPr lang="en-GB" dirty="0" err="1"/>
              <a:t>Buyhoff</a:t>
            </a:r>
            <a:r>
              <a:rPr lang="en-GB" dirty="0"/>
              <a:t>, 1980) People appear to make comparisons based on information of the area with which they are familiar to. Also familiarity is related to the individual feeling of belonging. Nieman (1980) states that people who are familiar with a certain landscape, time might blur the perception, blur the visual misfits and undesirable characteristics. Therefore the norm of the day to day existence becomes a comfortable situation which may partially account for the maintenance of the idea that the present residential environment is certainly the one with the highest visual quality. </a:t>
            </a:r>
          </a:p>
          <a:p>
            <a:r>
              <a:rPr lang="en-GB" dirty="0"/>
              <a:t>Sub bullet 3 – </a:t>
            </a:r>
            <a:r>
              <a:rPr lang="en-GB" dirty="0" err="1"/>
              <a:t>Afan</a:t>
            </a:r>
            <a:r>
              <a:rPr lang="en-GB" dirty="0"/>
              <a:t> Valley called a forest park for tourists, “A very pretty prison” by a teenage resident.</a:t>
            </a:r>
          </a:p>
          <a:p>
            <a:r>
              <a:rPr lang="en-GB" dirty="0"/>
              <a:t>Sub bullet 4 – What makes you feel relaxed:</a:t>
            </a:r>
          </a:p>
          <a:p>
            <a:r>
              <a:rPr lang="en-GB" dirty="0"/>
              <a:t>Urban</a:t>
            </a:r>
          </a:p>
          <a:p>
            <a:r>
              <a:rPr lang="en-GB" dirty="0"/>
              <a:t>Rural</a:t>
            </a:r>
          </a:p>
          <a:p>
            <a:r>
              <a:rPr lang="en-GB" dirty="0"/>
              <a:t>Coastal</a:t>
            </a:r>
          </a:p>
          <a:p>
            <a:r>
              <a:rPr lang="en-GB" dirty="0"/>
              <a:t>Woodland</a:t>
            </a:r>
          </a:p>
          <a:p>
            <a:r>
              <a:rPr lang="en-GB" dirty="0"/>
              <a:t>Valleys/Mountains etc. etc.</a:t>
            </a:r>
          </a:p>
          <a:p>
            <a:endParaRPr lang="en-GB" dirty="0"/>
          </a:p>
          <a:p>
            <a:endParaRPr lang="en-GB" dirty="0"/>
          </a:p>
          <a:p>
            <a:r>
              <a:rPr lang="en-GB" dirty="0"/>
              <a:t>Economics (Taylor &amp; Lennon, 2012) A lot of landscapes are formed for economic reasons: making the soil arable will provide the farmer an economic prospect and a way of living. This impact is intensely seen today in developments related to young people moving to the cities instead of staying in the countryside with no economic livelihood. Economists value landscapes in three different ways:</a:t>
            </a:r>
          </a:p>
          <a:p>
            <a:pPr marL="228600" indent="-228600">
              <a:buAutoNum type="arabicPeriod"/>
            </a:pPr>
            <a:r>
              <a:rPr lang="en-GB" dirty="0"/>
              <a:t>Optional value: People appreciate a landscape because of its opportunity to occasionally come there. For example somebody who loves the AONB High Weald but does not come there very often, would find it dreadful to find it build up with industry and houses erasing the woodlands and grasslands. He wants to retain the option of coming there. </a:t>
            </a:r>
          </a:p>
          <a:p>
            <a:pPr marL="0" indent="0">
              <a:buNone/>
            </a:pPr>
            <a:r>
              <a:rPr lang="en-GB" dirty="0"/>
              <a:t>2. Existential value: People can appreciate a landscape that they never will experience themselves. For example people may think of the Chinese wall as beautiful and valuable, without having the intention of going there themselves. </a:t>
            </a:r>
          </a:p>
          <a:p>
            <a:pPr marL="0" indent="0">
              <a:buNone/>
            </a:pPr>
            <a:r>
              <a:rPr lang="en-GB" dirty="0"/>
              <a:t>3. Bequest value: This is the value that a landscape has for future generations, and reflects how people value it from the current generation. These values are difficult to realise through market mechanisms. For example people do not pay for the existential value of the Chinese wall. However, if you ask people what they would be willing to pay to secure it from being demolished you might have a better result (</a:t>
            </a:r>
            <a:r>
              <a:rPr lang="en-GB" dirty="0" err="1"/>
              <a:t>Klamer</a:t>
            </a:r>
            <a:r>
              <a:rPr lang="en-GB" dirty="0"/>
              <a:t>, 2009). </a:t>
            </a:r>
          </a:p>
        </p:txBody>
      </p:sp>
      <p:sp>
        <p:nvSpPr>
          <p:cNvPr id="4" name="Slide Number Placeholder 3"/>
          <p:cNvSpPr>
            <a:spLocks noGrp="1"/>
          </p:cNvSpPr>
          <p:nvPr>
            <p:ph type="sldNum" sz="quarter" idx="5"/>
          </p:nvPr>
        </p:nvSpPr>
        <p:spPr/>
        <p:txBody>
          <a:bodyPr/>
          <a:lstStyle/>
          <a:p>
            <a:fld id="{1DCCF09A-5212-48FC-884E-04228CB90B23}" type="slidenum">
              <a:rPr lang="en-GB" smtClean="0"/>
              <a:t>11</a:t>
            </a:fld>
            <a:endParaRPr lang="en-GB"/>
          </a:p>
        </p:txBody>
      </p:sp>
    </p:spTree>
    <p:extLst>
      <p:ext uri="{BB962C8B-B14F-4D97-AF65-F5344CB8AC3E}">
        <p14:creationId xmlns:p14="http://schemas.microsoft.com/office/powerpoint/2010/main" val="37291875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Religion In the previous chapter, 3 different religions are described and how they perceive their environment. Nowadays a lot of these religions are practiced in other countries than they are originated. In Britain for example, you will find temples and mosques belonging to Hindus and Muslims. Christians feel a sense of foreignness towards mosques and temples and such buildings are symbols of otherness to outsiders (Shore, 2007). Part of this feeling of outsideness is not knowing how to behave. Many places and landscapes have a code of conduct that people may, or may not know. </a:t>
            </a:r>
          </a:p>
          <a:p>
            <a:endParaRPr lang="en-GB" dirty="0"/>
          </a:p>
          <a:p>
            <a:r>
              <a:rPr lang="en-GB" dirty="0"/>
              <a:t>Social values/rules (Taylor &amp; Lennon, 2012) Expression of culture is possible because of knowledge. For example you know that it is ‘not done’ to shout in a church or a funeral. As a child you have been taught how to ‘behave’: your family, teachers and friends provided you with knowledge on how to behave. This knowledge determined by culture. For example, during funerals in the West-European Christian culture you are supposed to be silent, while Balinese funerals are a true fiesta in which people do make a lot of noise. The way people experience and behave is intensively influenced by culture. As we have seen before, cultural factors such as religion have influenced human perception of the landscape greatly. Culture consists of a set of collective habits and views. This means that culture contributes to the shaping of concepts in the individual’s mind. Subjects encounter and interpret public expressions of people, leading to alterations of the mental concepts of the subjects. These are embodied in social rules. They are powerful and seen everywhere. Mostly they are part of our cognitive structure, which means that even perception is shaped by social context. When we consider perception, it is about attending to some things and ignoring others, in which we separate the relevant from the irrelevant. This ‘foregrounding’ and ‘backgrounding’ is influenced by social rules. For example in social relations, not each person is equally relevant, such as children. Social rules are highly complex and depend on the context and related status. They are carried out by verbal and nonverbal communication in which we create, send, receive and interpret signs and symbols (Jacobs, 2006).</a:t>
            </a:r>
          </a:p>
          <a:p>
            <a:endParaRPr lang="en-GB" dirty="0"/>
          </a:p>
          <a:p>
            <a:r>
              <a:rPr lang="en-GB" dirty="0"/>
              <a:t>Class </a:t>
            </a:r>
            <a:r>
              <a:rPr lang="en-GB" dirty="0" err="1"/>
              <a:t>Class</a:t>
            </a:r>
            <a:r>
              <a:rPr lang="en-GB" dirty="0"/>
              <a:t> is a word not much used these days in polite discussions of social issues. We more seem to discuss power relations between different groups in society. Howard (2011) states that just as with all aspects of heritage, the wealthy buy a landscape or convert it to their own purposes, and has always been done. Landscape conservation remains firmly rooted in an aristocratic past. The National Parks are used primarily by those with the cultural capital, the education and the mindset to appreciate their purpose and there is a significant degree of social exclusion operating here, which extends into ethnic and urban exclusion, much of it self-imposed. A lot of these national parks are extensive moorland landscapes. The attractiveness of these places, to most users, is ‘getting away from it al’, whereas a considerable number of potential visitors from the cities have no wish to expose themselves to such environments. To clarify this a bit, imagine being in a big city full with visual clues for survival and enjoyment. Rural people will often feel ill at ease in urban situations where they cannot read the clues. The countryside also has such clues, and many urban visitors are well aware that they do not have this set of skills. The National Trust has largely been equated with this view on an aristocratic past and landscape, though the organisation is now attempting to move away from that relationship. They believed that it was the English country house, the rural homes of the landed, titled and wealthy, that most represented the English heritage and were most in need of saving. In England the attitude remains deeply rooted among rich and poor alike, that the rich largely own the land and the poor want access to it. </a:t>
            </a:r>
          </a:p>
          <a:p>
            <a:endParaRPr lang="en-GB" dirty="0"/>
          </a:p>
          <a:p>
            <a:r>
              <a:rPr lang="en-GB" dirty="0"/>
              <a:t>Rural gentrification is a result of this difference between rich and poor. Heritage is owned by the rich, and the ability to work from home using the internet has attracted people to move to the countryside. Local people often feel aggrieved that the result is an increase in house prices to levels that cannot be afforded by their own children. A lot of these people move to the country following retirement, and become socially very active. Also others buy second homes in the countryside with great impact on house prices. These incomers are those most keen to protect local landscapes. There are many who rail against the gentrification of the countryside. Howard (2011) states that the UK’s National Parks and Areas of Outstanding Natural Beauty have become a place for the wealthy to inhabit and the slightly less wealthy to visit. Landscapes can be seen as public museums or public libraries; services largely patronised by educated groups who are more than capable of campaigning to keep these services free of charge, always of course for the benefit of the pour. Unlike our forests and moors, the seaside is the most popular amongst the urban poor. </a:t>
            </a:r>
          </a:p>
        </p:txBody>
      </p:sp>
      <p:sp>
        <p:nvSpPr>
          <p:cNvPr id="4" name="Slide Number Placeholder 3"/>
          <p:cNvSpPr>
            <a:spLocks noGrp="1"/>
          </p:cNvSpPr>
          <p:nvPr>
            <p:ph type="sldNum" sz="quarter" idx="5"/>
          </p:nvPr>
        </p:nvSpPr>
        <p:spPr/>
        <p:txBody>
          <a:bodyPr/>
          <a:lstStyle/>
          <a:p>
            <a:fld id="{1DCCF09A-5212-48FC-884E-04228CB90B23}" type="slidenum">
              <a:rPr lang="en-GB" smtClean="0"/>
              <a:t>12</a:t>
            </a:fld>
            <a:endParaRPr lang="en-GB"/>
          </a:p>
        </p:txBody>
      </p:sp>
    </p:spTree>
    <p:extLst>
      <p:ext uri="{BB962C8B-B14F-4D97-AF65-F5344CB8AC3E}">
        <p14:creationId xmlns:p14="http://schemas.microsoft.com/office/powerpoint/2010/main" val="3835544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B46757AE-469C-4875-B433-768D8B4BAA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0A1F2C07-CB02-43B8-B2F5-5454ABBE0DFA}"/>
              </a:ext>
            </a:extLst>
          </p:cNvPr>
          <p:cNvSpPr>
            <a:spLocks noGrp="1"/>
          </p:cNvSpPr>
          <p:nvPr>
            <p:ph type="body" idx="1"/>
          </p:nvPr>
        </p:nvSpPr>
        <p:spPr/>
        <p:txBody>
          <a:bodyPr/>
          <a:lstStyle/>
          <a:p>
            <a:pPr eaLnBrk="1" hangingPunct="1">
              <a:defRPr/>
            </a:pPr>
            <a:r>
              <a:rPr lang="en-GB" dirty="0"/>
              <a:t>Bullet one sub bullet one – its all new and potentially interesting (not always positive though can see neglect). A resident on the other hand can become “Blind” to the landscape around them, and this will be affected by their personal situation – psychological (historic and family ties and experiences as well as their state of mind on any given day) and economic (can they afford to enjoy the landscape around them are they economically tied to it)</a:t>
            </a:r>
          </a:p>
          <a:p>
            <a:pPr eaLnBrk="1" hangingPunct="1">
              <a:defRPr/>
            </a:pPr>
            <a:r>
              <a:rPr lang="en-GB" dirty="0"/>
              <a:t>Sub bullet two – key small features show the progress of the journey – a tree, house, bridge etc..</a:t>
            </a:r>
          </a:p>
          <a:p>
            <a:pPr eaLnBrk="1" hangingPunct="1">
              <a:defRPr/>
            </a:pPr>
            <a:endParaRPr lang="en-GB" dirty="0"/>
          </a:p>
          <a:p>
            <a:pPr eaLnBrk="1" hangingPunct="1">
              <a:defRPr/>
            </a:pPr>
            <a:r>
              <a:rPr lang="en-GB" dirty="0"/>
              <a:t>Bullet two – Can see cultural changes over time:</a:t>
            </a:r>
          </a:p>
          <a:p>
            <a:pPr marL="171450" indent="-171450" eaLnBrk="1" hangingPunct="1">
              <a:buFontTx/>
              <a:buChar char="-"/>
              <a:defRPr/>
            </a:pPr>
            <a:r>
              <a:rPr lang="en-GB" dirty="0"/>
              <a:t>18</a:t>
            </a:r>
            <a:r>
              <a:rPr lang="en-GB" baseline="30000" dirty="0"/>
              <a:t>th</a:t>
            </a:r>
            <a:r>
              <a:rPr lang="en-GB" dirty="0"/>
              <a:t> century calm landscapes – nature contained and managed. This is accompanied by the Enclosure Acts which changed the British Landscape forever. The calm expanses surrounding Country Houses designed by Capability Brown</a:t>
            </a:r>
          </a:p>
          <a:p>
            <a:pPr marL="171450" indent="-171450" eaLnBrk="1" hangingPunct="1">
              <a:buFontTx/>
              <a:buChar char="-"/>
              <a:defRPr/>
            </a:pPr>
            <a:r>
              <a:rPr lang="en-GB" dirty="0"/>
              <a:t>19</a:t>
            </a:r>
            <a:r>
              <a:rPr lang="en-GB" baseline="30000" dirty="0"/>
              <a:t>th</a:t>
            </a:r>
            <a:r>
              <a:rPr lang="en-GB" dirty="0"/>
              <a:t> century wild, dramatic and full of meaning, art and literature reflecting this -  The Romantics, Pre-</a:t>
            </a:r>
            <a:r>
              <a:rPr lang="en-GB" dirty="0" err="1"/>
              <a:t>Raphallite’s</a:t>
            </a:r>
            <a:r>
              <a:rPr lang="en-GB" dirty="0"/>
              <a:t> (Frankenstein, Dracula, Turner etc.)</a:t>
            </a:r>
          </a:p>
          <a:p>
            <a:pPr marL="171450" indent="-171450" eaLnBrk="1" hangingPunct="1">
              <a:buFontTx/>
              <a:buChar char="-"/>
              <a:defRPr/>
            </a:pPr>
            <a:r>
              <a:rPr lang="en-GB" dirty="0"/>
              <a:t>Early 20</a:t>
            </a:r>
            <a:r>
              <a:rPr lang="en-GB" baseline="30000" dirty="0"/>
              <a:t>th</a:t>
            </a:r>
            <a:r>
              <a:rPr lang="en-GB" dirty="0"/>
              <a:t> century detailed, narrower perception.</a:t>
            </a:r>
          </a:p>
          <a:p>
            <a:pPr marL="171450" indent="-171450" eaLnBrk="1" hangingPunct="1">
              <a:buFontTx/>
              <a:buChar char="-"/>
              <a:defRPr/>
            </a:pPr>
            <a:endParaRPr lang="en-GB" dirty="0"/>
          </a:p>
          <a:p>
            <a:pPr marL="171450" indent="-171450" eaLnBrk="1" hangingPunct="1">
              <a:buFontTx/>
              <a:buChar char="-"/>
              <a:defRPr/>
            </a:pPr>
            <a:endParaRPr lang="en-GB" dirty="0"/>
          </a:p>
        </p:txBody>
      </p:sp>
      <p:sp>
        <p:nvSpPr>
          <p:cNvPr id="8196" name="Slide Number Placeholder 3">
            <a:extLst>
              <a:ext uri="{FF2B5EF4-FFF2-40B4-BE49-F238E27FC236}">
                <a16:creationId xmlns:a16="http://schemas.microsoft.com/office/drawing/2014/main" id="{4FE139F2-7F6C-406A-B8E9-2EE5FEDD0E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50E995A3-AF08-4D97-ABC3-06DDC3808731}"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clear that landscape perception is influenced by many factors. It is not only about the environment: it is about the meaning you give to the sensations you perceive. The story told before, is even though it is already simplified, a complex narrative about how the brain works and processes information. Therefore I have produced a very basic visual model of how landscape perception works (figure 6). It must be addressed that the process of perception is heavily simplified and does not represent the entire procedure of perception. However, this model can give an elementary insight in the complex study of human landscape perception. </a:t>
            </a:r>
          </a:p>
          <a:p>
            <a:endParaRPr lang="en-GB" dirty="0"/>
          </a:p>
          <a:p>
            <a:r>
              <a:rPr lang="en-GB" dirty="0"/>
              <a:t>Picture yourself walking past an orchard in august on a sunny day. This is where the process of perception begins. First, you spot an apple. This is because your senses, whether that is vision, scent or sound, record an object. You see that this object is red, round and seems to be a fruit because it is hanging in a tree. You know this is an apple because the memory from a previous experience tells you that this is an apple. This memory can be called a mental concept. This mental concept recognizes the shape, form, smell, structure, context, feel etc. and identifies the object as being an apple. After the process of being aware of the fact that this object is an apple you start to process this information. Individual and cultural factors influence this processing of information. For example, it is culturally determined that you come from a place where we eat apples. Individually you might now something about how apples grow, or about the environment where it grows. A learned emotion might be that you particularly like red apples, learned from previous experiences. Your basic emotion is for example having the need to eat in order to survive. You might then experience that you feel the urge of eating the apple. When perception derives from this, you are trying to make sense out of the situation and understanding your experience. When you feel the urge of wanting to eat the apple, this entire process will start all over again. Mental concepts may tell you that the tree where the apple is hanging in, is not yours. Culturally it is determined that we are not allowed to steal. However, from an individual perspective, you might think that you have to ability to be so quick that nobody will notice that you have stolen the apple. Then, emotionally by seeing the apple, you start feeling hungry: your stomach might respond or you start producing saliva. This is indirectly also a learned emotion: as a baby you will probably not had this response when you first saw an apple, you have been learned to associate (conditioning) apples with food. As a result you might experience and be conscious of the fact that you are feeling hungry. In perception this entire process comes together, weighing all these emotions, mental concepts and information, by making sense out of the situation. Out if this perception, sometimes and action may derive: you might start picking the apple and start eating it. </a:t>
            </a:r>
          </a:p>
          <a:p>
            <a:endParaRPr lang="en-GB" dirty="0"/>
          </a:p>
          <a:p>
            <a:r>
              <a:rPr lang="en-GB" dirty="0"/>
              <a:t>As you might have noticed, this description is incomplete as well. For example, making the decision of picking the apple, brings a new sense to the model: touching. Touching the apple triggers again the entire process of perception: mental concept for apple, processing the feel of the apple, you have a certain emotion related to the apple resulting in an experience of feeling the apple. The same reaction will happen when you start eating the apple. This circle of perception will take place almost every time your senses pick up on something. Thus, this process will only take your brain a few seconds, after starting again and again. And every time this process takes place, you learn something, forming new mental concepts in your brain. </a:t>
            </a:r>
          </a:p>
          <a:p>
            <a:endParaRPr lang="en-GB" dirty="0"/>
          </a:p>
          <a:p>
            <a:r>
              <a:rPr lang="en-GB" dirty="0"/>
              <a:t>This process does also not always take place in the same routine. For example, basic emotions sometimes trigger a direct reaction, without information processing and using mental concepts. For example, seeing a lion triggers fear. A direct bodily reaction is an increasing heart rate and sweating. After seeing that the lion is behind bars and not of any threat to you, you start with the mental concept, information processing again, calming you down (Jacobs, 2006). </a:t>
            </a:r>
          </a:p>
        </p:txBody>
      </p:sp>
      <p:sp>
        <p:nvSpPr>
          <p:cNvPr id="4" name="Slide Number Placeholder 3"/>
          <p:cNvSpPr>
            <a:spLocks noGrp="1"/>
          </p:cNvSpPr>
          <p:nvPr>
            <p:ph type="sldNum" sz="quarter" idx="5"/>
          </p:nvPr>
        </p:nvSpPr>
        <p:spPr/>
        <p:txBody>
          <a:bodyPr/>
          <a:lstStyle/>
          <a:p>
            <a:fld id="{1DCCF09A-5212-48FC-884E-04228CB90B23}" type="slidenum">
              <a:rPr lang="en-GB" smtClean="0"/>
              <a:t>14</a:t>
            </a:fld>
            <a:endParaRPr lang="en-GB"/>
          </a:p>
        </p:txBody>
      </p:sp>
    </p:spTree>
    <p:extLst>
      <p:ext uri="{BB962C8B-B14F-4D97-AF65-F5344CB8AC3E}">
        <p14:creationId xmlns:p14="http://schemas.microsoft.com/office/powerpoint/2010/main" val="11427501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Prospect-refuge theory Appleton is a geographer who was interested in questions like ‘What landscapes do we like?’ and ‘Why do we like them?’ The prospect-refuge theory by Appleton proposes that human beings experience pleasure and satisfaction with landscapes that responds to their biological needs (Porteous, 1996, cited in </a:t>
            </a:r>
            <a:r>
              <a:rPr lang="en-GB" dirty="0" err="1"/>
              <a:t>Kaymaz</a:t>
            </a:r>
            <a:r>
              <a:rPr lang="en-GB" dirty="0"/>
              <a:t>, 2012). According to Appleton, aesthetic satisfaction is ‘a spontaneous reaction to landscape as a habitat’ (Porteous, 1996). This theory also states that people show a preference for landscapes that provide prospect and refuge opportunities. Humans, as well as most other living organisms have an urge to feel safe and to survive. For example when humans were still hunters and gatherers, a broad view would help to find food supplies, while shelter was necessary to </a:t>
            </a:r>
            <a:r>
              <a:rPr lang="en-GB"/>
              <a:t>feel safe</a:t>
            </a:r>
            <a:r>
              <a:rPr lang="en-GB" dirty="0"/>
              <a:t>. Human senses are somewhat limited, and therefore the environment is used to protect us from harm. Therefore, according to this theory, humans prefer environments where we can observe and hide. However, there should be a balance between being able to observe and to hide. Places with low prospect and high refuge lead to feelings of fear and unsafety (Fisher and Nasar, 1992, cited in </a:t>
            </a:r>
            <a:r>
              <a:rPr lang="en-GB" dirty="0" err="1"/>
              <a:t>Kaymaz</a:t>
            </a:r>
            <a:r>
              <a:rPr lang="en-GB" dirty="0"/>
              <a:t>, 2012). Because this aspect of feeling safe, this theory can both be used for planning and design in urban environments as in rural areas (</a:t>
            </a:r>
            <a:r>
              <a:rPr lang="en-GB" dirty="0" err="1"/>
              <a:t>Kaymaz</a:t>
            </a:r>
            <a:r>
              <a:rPr lang="en-GB" dirty="0"/>
              <a:t>, 2012). </a:t>
            </a:r>
          </a:p>
          <a:p>
            <a:endParaRPr lang="en-GB" dirty="0"/>
          </a:p>
          <a:p>
            <a:r>
              <a:rPr lang="en-GB" dirty="0" err="1"/>
              <a:t>Berlyne’s</a:t>
            </a:r>
            <a:r>
              <a:rPr lang="en-GB" dirty="0"/>
              <a:t> arousal theory According to </a:t>
            </a:r>
            <a:r>
              <a:rPr lang="en-GB" dirty="0" err="1"/>
              <a:t>Berlyne</a:t>
            </a:r>
            <a:r>
              <a:rPr lang="en-GB" dirty="0"/>
              <a:t>, environmental perception is linked to the amount of conflict or uncertainty in the environment (Chang, 2009 in </a:t>
            </a:r>
            <a:r>
              <a:rPr lang="en-GB" dirty="0" err="1"/>
              <a:t>Kaymaz</a:t>
            </a:r>
            <a:r>
              <a:rPr lang="en-GB" dirty="0"/>
              <a:t> 2012). This theoretical framework consists of two main concepts: arousal potential and hedonic response. Arousal is being defined as the level of excitement and alertness, while hedonic response is something which is pleasant and rewarding to keep in touch with. This connection is revealed in figure 7. He established four factors which he called collative properties that determine the arousal potential of a stimulus: complexity (diversity of elements), novelty (presence of novel elements), incongruity (extent of miss-matching of elements) and </a:t>
            </a:r>
            <a:r>
              <a:rPr lang="en-GB" dirty="0" err="1"/>
              <a:t>suprisingness</a:t>
            </a:r>
            <a:r>
              <a:rPr lang="en-GB" dirty="0"/>
              <a:t> (presence of the unexpected). This hypothesis is U-shaped: a medium degree of arousal potential has a positive effect on preference, while low or high degrees of arousal potential cause negative response (Martindale, 1996). </a:t>
            </a:r>
          </a:p>
        </p:txBody>
      </p:sp>
      <p:sp>
        <p:nvSpPr>
          <p:cNvPr id="4" name="Slide Number Placeholder 3"/>
          <p:cNvSpPr>
            <a:spLocks noGrp="1"/>
          </p:cNvSpPr>
          <p:nvPr>
            <p:ph type="sldNum" sz="quarter" idx="5"/>
          </p:nvPr>
        </p:nvSpPr>
        <p:spPr/>
        <p:txBody>
          <a:bodyPr/>
          <a:lstStyle/>
          <a:p>
            <a:fld id="{1DCCF09A-5212-48FC-884E-04228CB90B23}" type="slidenum">
              <a:rPr lang="en-GB" smtClean="0"/>
              <a:t>15</a:t>
            </a:fld>
            <a:endParaRPr lang="en-GB"/>
          </a:p>
        </p:txBody>
      </p:sp>
    </p:spTree>
    <p:extLst>
      <p:ext uri="{BB962C8B-B14F-4D97-AF65-F5344CB8AC3E}">
        <p14:creationId xmlns:p14="http://schemas.microsoft.com/office/powerpoint/2010/main" val="2315713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processing theory This theory by Kaplan &amp; Kaplan (1989) is amongst the most well-known theories on landscape preferences. Information is the central concept of this approach. Humans gather information from their environment through senses, of which the mostly used is the visual sense. Kaplan suggests that information is derived through the content and organization of the environment. Organisation of the environment is important since it affects the degree of making sense of a place. The Kaplans came up with four informational factors which affect preferences of landscape: - </a:t>
            </a:r>
          </a:p>
          <a:p>
            <a:r>
              <a:rPr lang="en-GB" dirty="0"/>
              <a:t>- Coherence: Coherence of a setting is about the order and organization of its elements. When a place is coherent, people can make sense out of the setting easily. Examples are the repetition of themes and unifying textures. </a:t>
            </a:r>
          </a:p>
          <a:p>
            <a:pPr marL="0" indent="0">
              <a:buFontTx/>
              <a:buNone/>
            </a:pPr>
            <a:r>
              <a:rPr lang="en-GB" dirty="0"/>
              <a:t>- Complexity: Complexity looks at the degree of diversity of landscape elements. A complex landscape provides more information. </a:t>
            </a:r>
          </a:p>
          <a:p>
            <a:pPr marL="0" indent="0">
              <a:buFontTx/>
              <a:buNone/>
            </a:pPr>
            <a:r>
              <a:rPr lang="en-GB" dirty="0"/>
              <a:t>- Legibility: Legibility is about orientation. People need to find their way in order to feel safe and secure. You can think of distinctiveness, landmarks and spaciousness. </a:t>
            </a:r>
          </a:p>
          <a:p>
            <a:pPr marL="0" indent="0">
              <a:buFontTx/>
              <a:buNone/>
            </a:pPr>
            <a:r>
              <a:rPr lang="en-GB" dirty="0"/>
              <a:t>- Mystery: Mystery is related to the preference of humans to explore. Mystery motivates people to gain more and new information from a place.</a:t>
            </a:r>
          </a:p>
          <a:p>
            <a:pPr marL="171450" indent="-171450">
              <a:buFontTx/>
              <a:buChar char="-"/>
            </a:pPr>
            <a:endParaRPr lang="en-GB" dirty="0"/>
          </a:p>
          <a:p>
            <a:pPr marL="0" indent="0">
              <a:buFontTx/>
              <a:buNone/>
            </a:pPr>
            <a:r>
              <a:rPr lang="en-GB" dirty="0"/>
              <a:t>The preference matrix (figure 8) consists of two pairs of categories. First understanding and exploration. To gain knowledge, we must be able to understand what we see. To continue gaining this knowledge, a scene must invite exploration. Second, the direct and the inferred scene. The direct scene refers to the information that is directly available from the point of view. The inferred scene is the expectation of information to be found if one changes the point of view. According to Kaplan and Kaplan, we prefer those landscapes that score high values on all four factors.</a:t>
            </a:r>
          </a:p>
        </p:txBody>
      </p:sp>
      <p:sp>
        <p:nvSpPr>
          <p:cNvPr id="4" name="Slide Number Placeholder 3"/>
          <p:cNvSpPr>
            <a:spLocks noGrp="1"/>
          </p:cNvSpPr>
          <p:nvPr>
            <p:ph type="sldNum" sz="quarter" idx="5"/>
          </p:nvPr>
        </p:nvSpPr>
        <p:spPr/>
        <p:txBody>
          <a:bodyPr/>
          <a:lstStyle/>
          <a:p>
            <a:fld id="{1DCCF09A-5212-48FC-884E-04228CB90B23}" type="slidenum">
              <a:rPr lang="en-GB" smtClean="0"/>
              <a:t>16</a:t>
            </a:fld>
            <a:endParaRPr lang="en-GB"/>
          </a:p>
        </p:txBody>
      </p:sp>
    </p:spTree>
    <p:extLst>
      <p:ext uri="{BB962C8B-B14F-4D97-AF65-F5344CB8AC3E}">
        <p14:creationId xmlns:p14="http://schemas.microsoft.com/office/powerpoint/2010/main" val="3637166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biophilia hypothesis This hypothesis by Wilson (1984) proclaims that human beings have an inherent need for connection with their natural environment and the other forms of life within. This human preference for the natural environment can be explained by the biological foundation as a result of evolutionary processes. If we look back many years ago, humans have been hunters and gatherers for the greater part of their evolutionary history. Therefore it makes sense that humans establish an emotional bond with nature and living organisms. Ulrich (1993) explains that during evolution certain natural settings provided rewards and advantages for humans. Positive responses to natural settings such as liking, might be influenced by biologically prepared learning (</a:t>
            </a:r>
            <a:r>
              <a:rPr lang="en-GB" dirty="0" err="1"/>
              <a:t>Kaymaz</a:t>
            </a:r>
            <a:r>
              <a:rPr lang="en-GB" dirty="0"/>
              <a:t>, 2012). </a:t>
            </a:r>
          </a:p>
          <a:p>
            <a:endParaRPr lang="en-GB" dirty="0"/>
          </a:p>
          <a:p>
            <a:r>
              <a:rPr lang="en-GB" dirty="0"/>
              <a:t>Gibson’s Theory of Affordances The theory by Gibson uses the term ‘affordance’ as a possible action which properties of an object allows or suggest for the observer. For example, a bin affords putting litter in it. Gibson states that although the needs of the observer can change, the affordance of an object does not change. This theory has received a lot of critique, but is still applicable for assessing landscape preferences and opportunities in relation to functionality. </a:t>
            </a:r>
          </a:p>
          <a:p>
            <a:endParaRPr lang="en-GB" dirty="0"/>
          </a:p>
          <a:p>
            <a:r>
              <a:rPr lang="en-GB" dirty="0"/>
              <a:t>Topophilia Tuan (1974) focusses with his theory on the cultural dimension of landscape preference. Through the repeated occurrence of ordinary events one can accumulate a strong sentiment for a place which is termed topophilia. Thus this theory focusses on the historical factor of landscape perception.</a:t>
            </a:r>
          </a:p>
        </p:txBody>
      </p:sp>
      <p:sp>
        <p:nvSpPr>
          <p:cNvPr id="4" name="Slide Number Placeholder 3"/>
          <p:cNvSpPr>
            <a:spLocks noGrp="1"/>
          </p:cNvSpPr>
          <p:nvPr>
            <p:ph type="sldNum" sz="quarter" idx="5"/>
          </p:nvPr>
        </p:nvSpPr>
        <p:spPr/>
        <p:txBody>
          <a:bodyPr/>
          <a:lstStyle/>
          <a:p>
            <a:fld id="{1DCCF09A-5212-48FC-884E-04228CB90B23}" type="slidenum">
              <a:rPr lang="en-GB" smtClean="0"/>
              <a:t>17</a:t>
            </a:fld>
            <a:endParaRPr lang="en-GB"/>
          </a:p>
        </p:txBody>
      </p:sp>
    </p:spTree>
    <p:extLst>
      <p:ext uri="{BB962C8B-B14F-4D97-AF65-F5344CB8AC3E}">
        <p14:creationId xmlns:p14="http://schemas.microsoft.com/office/powerpoint/2010/main" val="1257109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B8D74A49-03E2-4007-9046-6A5006BC13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86F94592-33C5-40E8-88B2-9B74B83778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Bullet one – is an urban or rural landscape. Valuable or to be encouraged- depends on location and background of the people deciding.</a:t>
            </a:r>
          </a:p>
          <a:p>
            <a:pPr eaLnBrk="1" hangingPunct="1"/>
            <a:endParaRPr lang="en-GB" altLang="en-US" dirty="0"/>
          </a:p>
          <a:p>
            <a:pPr eaLnBrk="1" hangingPunct="1"/>
            <a:r>
              <a:rPr lang="en-GB" altLang="en-US" dirty="0"/>
              <a:t>Bullet two – how to promote, protect or develop.</a:t>
            </a:r>
          </a:p>
        </p:txBody>
      </p:sp>
      <p:sp>
        <p:nvSpPr>
          <p:cNvPr id="24580" name="Slide Number Placeholder 3">
            <a:extLst>
              <a:ext uri="{FF2B5EF4-FFF2-40B4-BE49-F238E27FC236}">
                <a16:creationId xmlns:a16="http://schemas.microsoft.com/office/drawing/2014/main" id="{314D58FE-E6EB-4BE5-BCFF-E936CF6327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5825E587-E0CC-42B6-B6B7-47063079A72F}"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422077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4E300E55-EEE4-455F-B2CE-D9888CD7C363}"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733785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6DE5-13C6-4E33-8FF9-F8F39B2D2F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BAF6EA-59ED-4885-8CE7-36F5400A82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0D6245-A0CF-4B21-9E23-837F7494D751}"/>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5" name="Footer Placeholder 4">
            <a:extLst>
              <a:ext uri="{FF2B5EF4-FFF2-40B4-BE49-F238E27FC236}">
                <a16:creationId xmlns:a16="http://schemas.microsoft.com/office/drawing/2014/main" id="{08F5CD1E-6E45-483D-890F-EB235A737A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BD8EFA-C702-4B4A-8FB5-BDFE125459F5}"/>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2533172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F0B43-359B-418B-A032-74B3F266CD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886DBA-4557-4CA9-8959-48F8FDD6C4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7BCAB1-6E9F-401F-95F9-64EAF5D771A0}"/>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5" name="Footer Placeholder 4">
            <a:extLst>
              <a:ext uri="{FF2B5EF4-FFF2-40B4-BE49-F238E27FC236}">
                <a16:creationId xmlns:a16="http://schemas.microsoft.com/office/drawing/2014/main" id="{85F0C4DA-8D05-4D57-933D-FE50C2BD4E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975DB-2677-4D91-99F1-5F1E836F0710}"/>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90691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BDD05-94B5-4BEE-A1A2-2B11F93BAC5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0E094C-40D8-4383-A839-48365BBE13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9B1140-8838-4296-AEC5-496CFE751F53}"/>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5" name="Footer Placeholder 4">
            <a:extLst>
              <a:ext uri="{FF2B5EF4-FFF2-40B4-BE49-F238E27FC236}">
                <a16:creationId xmlns:a16="http://schemas.microsoft.com/office/drawing/2014/main" id="{D9531BF0-EB54-4555-9FFD-384E0BAFF6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65366-8B55-4235-B197-42424156844C}"/>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469514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AB635-63B9-47F9-9EEB-DAE66506A1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250834-B854-4BD9-8481-23F86BC4C3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4A418F-428F-4A66-A981-19DD20B7ED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C53D59-D3B7-4F7C-B6B7-1529D02F5E62}"/>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6" name="Footer Placeholder 5">
            <a:extLst>
              <a:ext uri="{FF2B5EF4-FFF2-40B4-BE49-F238E27FC236}">
                <a16:creationId xmlns:a16="http://schemas.microsoft.com/office/drawing/2014/main" id="{34FD67DE-35D9-4E5A-8E68-BAAB645B3B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604867-CDB1-4C8A-830A-ACC5DF9E06C2}"/>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3012222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62230-0A6F-4C1A-8C13-5836D066AF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26C323-9C11-485E-8163-21FE5E4670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A1DAAD-E8F9-437F-9B5D-E47D33E252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083187-CB99-4F0D-905F-F996674803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20A9C3-2060-4D50-B243-FB80E1D194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16824B-ED25-4383-8C99-2ED596FB3CF4}"/>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8" name="Footer Placeholder 7">
            <a:extLst>
              <a:ext uri="{FF2B5EF4-FFF2-40B4-BE49-F238E27FC236}">
                <a16:creationId xmlns:a16="http://schemas.microsoft.com/office/drawing/2014/main" id="{AE441E24-AD99-47A9-8EFF-7BCDCF3A2C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1AC8E12-6A07-46A0-8680-25640A994BD7}"/>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973274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BE1D-E293-4637-B7A9-E7ED129DD5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9C69B6-3B7B-4020-BF44-B7061DC272EE}"/>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4" name="Footer Placeholder 3">
            <a:extLst>
              <a:ext uri="{FF2B5EF4-FFF2-40B4-BE49-F238E27FC236}">
                <a16:creationId xmlns:a16="http://schemas.microsoft.com/office/drawing/2014/main" id="{439AEDCC-B98E-47E5-9638-D62506AFE4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B4FEF6-70F1-4467-A63E-BFA89C91BC79}"/>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7632053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47F9BF-780E-4C3C-9405-C512502B6032}"/>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3" name="Footer Placeholder 2">
            <a:extLst>
              <a:ext uri="{FF2B5EF4-FFF2-40B4-BE49-F238E27FC236}">
                <a16:creationId xmlns:a16="http://schemas.microsoft.com/office/drawing/2014/main" id="{6D3D8E69-5E84-4BD0-8720-5731FBD6A5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6321CF-DB38-4493-B4BC-8C4DE98F63EE}"/>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3454943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71DF0-A773-417C-92B5-6A8548A0CB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2C1296A-E4E7-4DCA-9585-1714977DF8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0380C1-CD77-40C1-92D4-8C29DDF8A6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37B67C-B11D-425B-8352-92B45F0DEFF0}"/>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6" name="Footer Placeholder 5">
            <a:extLst>
              <a:ext uri="{FF2B5EF4-FFF2-40B4-BE49-F238E27FC236}">
                <a16:creationId xmlns:a16="http://schemas.microsoft.com/office/drawing/2014/main" id="{1356F5C3-82D4-46D9-A82E-8840639236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8994AC-93FB-4E58-88EE-D343019A2DA0}"/>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3390982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BA70E-EB2A-46C2-A66A-3C7A49F6D4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90E1829-A667-4CBE-9411-01D5506DFB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4C5CD3-6272-4CBE-B642-50B25890C8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0E932F-0742-4968-863A-6041C0782267}"/>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6" name="Footer Placeholder 5">
            <a:extLst>
              <a:ext uri="{FF2B5EF4-FFF2-40B4-BE49-F238E27FC236}">
                <a16:creationId xmlns:a16="http://schemas.microsoft.com/office/drawing/2014/main" id="{20B4E308-F092-4FC6-A01F-69B546EFCF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678A32-08A6-44FC-ADCD-B5F09D48CCE8}"/>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2288961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1064-2306-488D-98DF-E3DD5AAC95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C286A5-1CE7-42B2-AB5A-0D78D4CFCE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BEB9D7-D4C9-4EF5-8217-41C91455EBC0}"/>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5" name="Footer Placeholder 4">
            <a:extLst>
              <a:ext uri="{FF2B5EF4-FFF2-40B4-BE49-F238E27FC236}">
                <a16:creationId xmlns:a16="http://schemas.microsoft.com/office/drawing/2014/main" id="{F7A4C328-3CEF-4BD6-BF52-3D7BAEA1D1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E78DA7-A86F-4F92-B4BE-8E762B93022E}"/>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4037394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BC6C5B-9605-4AF1-9814-4611E62F73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09F0FD-A2CB-4D70-ADE6-46C418688F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FE78B8-0011-4271-AB48-4E2F2C5D0FA3}"/>
              </a:ext>
            </a:extLst>
          </p:cNvPr>
          <p:cNvSpPr>
            <a:spLocks noGrp="1"/>
          </p:cNvSpPr>
          <p:nvPr>
            <p:ph type="dt" sz="half" idx="10"/>
          </p:nvPr>
        </p:nvSpPr>
        <p:spPr/>
        <p:txBody>
          <a:bodyPr/>
          <a:lstStyle/>
          <a:p>
            <a:fld id="{6E0C12D5-5B3F-4C0C-8080-869A5AFD7F6A}" type="datetimeFigureOut">
              <a:rPr lang="en-GB" smtClean="0"/>
              <a:t>30/06/2022</a:t>
            </a:fld>
            <a:endParaRPr lang="en-GB"/>
          </a:p>
        </p:txBody>
      </p:sp>
      <p:sp>
        <p:nvSpPr>
          <p:cNvPr id="5" name="Footer Placeholder 4">
            <a:extLst>
              <a:ext uri="{FF2B5EF4-FFF2-40B4-BE49-F238E27FC236}">
                <a16:creationId xmlns:a16="http://schemas.microsoft.com/office/drawing/2014/main" id="{74A29E57-0BC7-4C87-97C5-8CC5679323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6F7B30-BD26-4C19-B4E9-B12782B9BA12}"/>
              </a:ext>
            </a:extLst>
          </p:cNvPr>
          <p:cNvSpPr>
            <a:spLocks noGrp="1"/>
          </p:cNvSpPr>
          <p:nvPr>
            <p:ph type="sldNum" sz="quarter" idx="12"/>
          </p:nvPr>
        </p:nvSpPr>
        <p:spPr/>
        <p:txBody>
          <a:bodyPr/>
          <a:lstStyle/>
          <a:p>
            <a:fld id="{E849BB55-DD06-4213-8B63-94A6B30E12D4}" type="slidenum">
              <a:rPr lang="en-GB" smtClean="0"/>
              <a:t>‹#›</a:t>
            </a:fld>
            <a:endParaRPr lang="en-GB"/>
          </a:p>
        </p:txBody>
      </p:sp>
    </p:spTree>
    <p:extLst>
      <p:ext uri="{BB962C8B-B14F-4D97-AF65-F5344CB8AC3E}">
        <p14:creationId xmlns:p14="http://schemas.microsoft.com/office/powerpoint/2010/main" val="22736859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0456131-C8D1-4230-8957-E585D86B37B3}"/>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2C5609C5-2339-402C-A883-0431389731BA}"/>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FEFC91F2-B760-403D-A55A-269461157EEA}"/>
              </a:ext>
            </a:extLst>
          </p:cNvPr>
          <p:cNvSpPr>
            <a:spLocks noGrp="1"/>
          </p:cNvSpPr>
          <p:nvPr>
            <p:ph type="sldNum" sz="quarter" idx="12"/>
          </p:nvPr>
        </p:nvSpPr>
        <p:spPr/>
        <p:txBody>
          <a:bodyPr/>
          <a:lstStyle>
            <a:lvl1pPr>
              <a:defRPr/>
            </a:lvl1pPr>
          </a:lstStyle>
          <a:p>
            <a:fld id="{90AB08DA-E9A7-4798-9E80-3A2DC96D49CB}" type="slidenum">
              <a:rPr lang="en-GB" altLang="en-US"/>
              <a:pPr/>
              <a:t>‹#›</a:t>
            </a:fld>
            <a:endParaRPr lang="en-GB" altLang="en-US"/>
          </a:p>
        </p:txBody>
      </p:sp>
    </p:spTree>
    <p:extLst>
      <p:ext uri="{BB962C8B-B14F-4D97-AF65-F5344CB8AC3E}">
        <p14:creationId xmlns:p14="http://schemas.microsoft.com/office/powerpoint/2010/main" val="3612950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C2612AA-2D47-40FA-ABE1-4F7C67E8A0B7}"/>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368926AE-605C-45D2-91E0-F493D3164831}"/>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C7423B1F-A867-491F-AB95-4E9F3FCA7DFC}"/>
              </a:ext>
            </a:extLst>
          </p:cNvPr>
          <p:cNvSpPr>
            <a:spLocks noGrp="1"/>
          </p:cNvSpPr>
          <p:nvPr>
            <p:ph type="sldNum" sz="quarter" idx="12"/>
          </p:nvPr>
        </p:nvSpPr>
        <p:spPr/>
        <p:txBody>
          <a:bodyPr/>
          <a:lstStyle>
            <a:lvl1pPr>
              <a:defRPr/>
            </a:lvl1pPr>
          </a:lstStyle>
          <a:p>
            <a:fld id="{1F2A5F99-397A-4D4B-AA39-C66CBF9903C7}" type="slidenum">
              <a:rPr lang="en-GB" altLang="en-US"/>
              <a:pPr/>
              <a:t>‹#›</a:t>
            </a:fld>
            <a:endParaRPr lang="en-GB" altLang="en-US"/>
          </a:p>
        </p:txBody>
      </p:sp>
    </p:spTree>
    <p:extLst>
      <p:ext uri="{BB962C8B-B14F-4D97-AF65-F5344CB8AC3E}">
        <p14:creationId xmlns:p14="http://schemas.microsoft.com/office/powerpoint/2010/main" val="315194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A9A4256-7CE4-4E3E-B62C-09052D63302F}"/>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B6B94485-4D49-463D-B00F-F3638FC0D1C3}"/>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EC6E6BC-AFD2-4CD2-B56C-22218BF80A6B}"/>
              </a:ext>
            </a:extLst>
          </p:cNvPr>
          <p:cNvSpPr>
            <a:spLocks noGrp="1"/>
          </p:cNvSpPr>
          <p:nvPr>
            <p:ph type="sldNum" sz="quarter" idx="12"/>
          </p:nvPr>
        </p:nvSpPr>
        <p:spPr/>
        <p:txBody>
          <a:bodyPr/>
          <a:lstStyle>
            <a:lvl1pPr>
              <a:defRPr/>
            </a:lvl1pPr>
          </a:lstStyle>
          <a:p>
            <a:fld id="{9D408AAC-2642-405E-B995-F1F1C3314ED7}" type="slidenum">
              <a:rPr lang="en-GB" altLang="en-US"/>
              <a:pPr/>
              <a:t>‹#›</a:t>
            </a:fld>
            <a:endParaRPr lang="en-GB" altLang="en-US"/>
          </a:p>
        </p:txBody>
      </p:sp>
    </p:spTree>
    <p:extLst>
      <p:ext uri="{BB962C8B-B14F-4D97-AF65-F5344CB8AC3E}">
        <p14:creationId xmlns:p14="http://schemas.microsoft.com/office/powerpoint/2010/main" val="849596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DDA97741-6B38-45DA-97A6-EE275B24B7D4}"/>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92F48D1A-3D23-49DF-8CD7-E8CB9E2DBAD3}"/>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7837F0C3-2089-4523-A9ED-21533CA191BA}"/>
              </a:ext>
            </a:extLst>
          </p:cNvPr>
          <p:cNvSpPr>
            <a:spLocks noGrp="1"/>
          </p:cNvSpPr>
          <p:nvPr>
            <p:ph type="sldNum" sz="quarter" idx="12"/>
          </p:nvPr>
        </p:nvSpPr>
        <p:spPr/>
        <p:txBody>
          <a:bodyPr/>
          <a:lstStyle>
            <a:lvl1pPr>
              <a:defRPr/>
            </a:lvl1pPr>
          </a:lstStyle>
          <a:p>
            <a:fld id="{26F1D19F-0A7A-41C1-9C41-FE0B83344D11}" type="slidenum">
              <a:rPr lang="en-GB" altLang="en-US"/>
              <a:pPr/>
              <a:t>‹#›</a:t>
            </a:fld>
            <a:endParaRPr lang="en-GB" altLang="en-US"/>
          </a:p>
        </p:txBody>
      </p:sp>
    </p:spTree>
    <p:extLst>
      <p:ext uri="{BB962C8B-B14F-4D97-AF65-F5344CB8AC3E}">
        <p14:creationId xmlns:p14="http://schemas.microsoft.com/office/powerpoint/2010/main" val="31076122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63138B87-FF6A-439D-B0FA-4A52DFB09977}"/>
              </a:ext>
            </a:extLst>
          </p:cNvPr>
          <p:cNvSpPr>
            <a:spLocks noGrp="1"/>
          </p:cNvSpPr>
          <p:nvPr>
            <p:ph type="dt" sz="half" idx="10"/>
          </p:nvPr>
        </p:nvSpPr>
        <p:spPr/>
        <p:txBody>
          <a:bodyPr/>
          <a:lstStyle>
            <a:lvl1pPr>
              <a:defRPr/>
            </a:lvl1pPr>
          </a:lstStyle>
          <a:p>
            <a:pPr>
              <a:defRPr/>
            </a:pPr>
            <a:endParaRPr lang="en-GB" altLang="en-US"/>
          </a:p>
        </p:txBody>
      </p:sp>
      <p:sp>
        <p:nvSpPr>
          <p:cNvPr id="8" name="Footer Placeholder 4">
            <a:extLst>
              <a:ext uri="{FF2B5EF4-FFF2-40B4-BE49-F238E27FC236}">
                <a16:creationId xmlns:a16="http://schemas.microsoft.com/office/drawing/2014/main" id="{ADC33B5C-9024-43FB-94C0-20E9B5CC2AD7}"/>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A8555CFD-CFB1-4021-AEA8-8E26A5E86061}"/>
              </a:ext>
            </a:extLst>
          </p:cNvPr>
          <p:cNvSpPr>
            <a:spLocks noGrp="1"/>
          </p:cNvSpPr>
          <p:nvPr>
            <p:ph type="sldNum" sz="quarter" idx="12"/>
          </p:nvPr>
        </p:nvSpPr>
        <p:spPr/>
        <p:txBody>
          <a:bodyPr/>
          <a:lstStyle>
            <a:lvl1pPr>
              <a:defRPr/>
            </a:lvl1pPr>
          </a:lstStyle>
          <a:p>
            <a:fld id="{AD77DEBC-7DDB-4151-8CE2-D32085D4523C}" type="slidenum">
              <a:rPr lang="en-GB" altLang="en-US"/>
              <a:pPr/>
              <a:t>‹#›</a:t>
            </a:fld>
            <a:endParaRPr lang="en-GB" altLang="en-US"/>
          </a:p>
        </p:txBody>
      </p:sp>
    </p:spTree>
    <p:extLst>
      <p:ext uri="{BB962C8B-B14F-4D97-AF65-F5344CB8AC3E}">
        <p14:creationId xmlns:p14="http://schemas.microsoft.com/office/powerpoint/2010/main" val="3391681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E83CCF93-6490-4A8D-8FE4-37D9B9A22B1A}"/>
              </a:ext>
            </a:extLst>
          </p:cNvPr>
          <p:cNvSpPr>
            <a:spLocks noGrp="1"/>
          </p:cNvSpPr>
          <p:nvPr>
            <p:ph type="dt" sz="half" idx="10"/>
          </p:nvPr>
        </p:nvSpPr>
        <p:spPr/>
        <p:txBody>
          <a:bodyPr/>
          <a:lstStyle>
            <a:lvl1pPr>
              <a:defRPr/>
            </a:lvl1pPr>
          </a:lstStyle>
          <a:p>
            <a:pPr>
              <a:defRPr/>
            </a:pPr>
            <a:endParaRPr lang="en-GB" altLang="en-US"/>
          </a:p>
        </p:txBody>
      </p:sp>
      <p:sp>
        <p:nvSpPr>
          <p:cNvPr id="4" name="Footer Placeholder 4">
            <a:extLst>
              <a:ext uri="{FF2B5EF4-FFF2-40B4-BE49-F238E27FC236}">
                <a16:creationId xmlns:a16="http://schemas.microsoft.com/office/drawing/2014/main" id="{B279032C-0F73-4A06-B523-0AE263490E70}"/>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33BEB181-1A87-41BC-9DAD-CDC82AF6F201}"/>
              </a:ext>
            </a:extLst>
          </p:cNvPr>
          <p:cNvSpPr>
            <a:spLocks noGrp="1"/>
          </p:cNvSpPr>
          <p:nvPr>
            <p:ph type="sldNum" sz="quarter" idx="12"/>
          </p:nvPr>
        </p:nvSpPr>
        <p:spPr/>
        <p:txBody>
          <a:bodyPr/>
          <a:lstStyle>
            <a:lvl1pPr>
              <a:defRPr/>
            </a:lvl1pPr>
          </a:lstStyle>
          <a:p>
            <a:fld id="{99050F93-31DB-471E-9DEB-0F3A67ED0FB9}" type="slidenum">
              <a:rPr lang="en-GB" altLang="en-US"/>
              <a:pPr/>
              <a:t>‹#›</a:t>
            </a:fld>
            <a:endParaRPr lang="en-GB" altLang="en-US"/>
          </a:p>
        </p:txBody>
      </p:sp>
    </p:spTree>
    <p:extLst>
      <p:ext uri="{BB962C8B-B14F-4D97-AF65-F5344CB8AC3E}">
        <p14:creationId xmlns:p14="http://schemas.microsoft.com/office/powerpoint/2010/main" val="1844638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7C2CDBC-4B67-4EE2-885E-B1ABA68431C1}"/>
              </a:ext>
            </a:extLst>
          </p:cNvPr>
          <p:cNvSpPr>
            <a:spLocks noGrp="1"/>
          </p:cNvSpPr>
          <p:nvPr>
            <p:ph type="dt" sz="half" idx="10"/>
          </p:nvPr>
        </p:nvSpPr>
        <p:spPr/>
        <p:txBody>
          <a:bodyPr/>
          <a:lstStyle>
            <a:lvl1pPr>
              <a:defRPr/>
            </a:lvl1pPr>
          </a:lstStyle>
          <a:p>
            <a:pPr>
              <a:defRPr/>
            </a:pPr>
            <a:endParaRPr lang="en-GB" altLang="en-US"/>
          </a:p>
        </p:txBody>
      </p:sp>
      <p:sp>
        <p:nvSpPr>
          <p:cNvPr id="3" name="Footer Placeholder 4">
            <a:extLst>
              <a:ext uri="{FF2B5EF4-FFF2-40B4-BE49-F238E27FC236}">
                <a16:creationId xmlns:a16="http://schemas.microsoft.com/office/drawing/2014/main" id="{325E9841-B0FE-482D-913F-7ECCD8B86D2F}"/>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15006D9C-2675-4EE0-9A6B-513E0BCD00DA}"/>
              </a:ext>
            </a:extLst>
          </p:cNvPr>
          <p:cNvSpPr>
            <a:spLocks noGrp="1"/>
          </p:cNvSpPr>
          <p:nvPr>
            <p:ph type="sldNum" sz="quarter" idx="12"/>
          </p:nvPr>
        </p:nvSpPr>
        <p:spPr/>
        <p:txBody>
          <a:bodyPr/>
          <a:lstStyle>
            <a:lvl1pPr>
              <a:defRPr/>
            </a:lvl1pPr>
          </a:lstStyle>
          <a:p>
            <a:fld id="{AA04235B-E0F0-4D18-949A-1C0D8F1FD767}" type="slidenum">
              <a:rPr lang="en-GB" altLang="en-US"/>
              <a:pPr/>
              <a:t>‹#›</a:t>
            </a:fld>
            <a:endParaRPr lang="en-GB" altLang="en-US"/>
          </a:p>
        </p:txBody>
      </p:sp>
    </p:spTree>
    <p:extLst>
      <p:ext uri="{BB962C8B-B14F-4D97-AF65-F5344CB8AC3E}">
        <p14:creationId xmlns:p14="http://schemas.microsoft.com/office/powerpoint/2010/main" val="36829297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74FAC093-4927-43D5-A5B4-4BEA99B99E51}"/>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CCB4BA3D-1E85-45AD-AAC8-835DD580C8B9}"/>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E4E071A9-69C7-4BD2-B27C-CE29359D3090}"/>
              </a:ext>
            </a:extLst>
          </p:cNvPr>
          <p:cNvSpPr>
            <a:spLocks noGrp="1"/>
          </p:cNvSpPr>
          <p:nvPr>
            <p:ph type="sldNum" sz="quarter" idx="12"/>
          </p:nvPr>
        </p:nvSpPr>
        <p:spPr/>
        <p:txBody>
          <a:bodyPr/>
          <a:lstStyle>
            <a:lvl1pPr>
              <a:defRPr/>
            </a:lvl1pPr>
          </a:lstStyle>
          <a:p>
            <a:fld id="{F70D0D51-B581-4353-ACE3-C588AB7E3985}" type="slidenum">
              <a:rPr lang="en-GB" altLang="en-US"/>
              <a:pPr/>
              <a:t>‹#›</a:t>
            </a:fld>
            <a:endParaRPr lang="en-GB" altLang="en-US"/>
          </a:p>
        </p:txBody>
      </p:sp>
    </p:spTree>
    <p:extLst>
      <p:ext uri="{BB962C8B-B14F-4D97-AF65-F5344CB8AC3E}">
        <p14:creationId xmlns:p14="http://schemas.microsoft.com/office/powerpoint/2010/main" val="26578577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44EA5DE9-A3C0-409B-BC58-1B965B75FB6C}"/>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4">
            <a:extLst>
              <a:ext uri="{FF2B5EF4-FFF2-40B4-BE49-F238E27FC236}">
                <a16:creationId xmlns:a16="http://schemas.microsoft.com/office/drawing/2014/main" id="{74A6D59A-628C-417E-BBD3-1E0AAB1A2B2D}"/>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07EFA6B7-5FD9-49B8-9D34-0CF622105732}"/>
              </a:ext>
            </a:extLst>
          </p:cNvPr>
          <p:cNvSpPr>
            <a:spLocks noGrp="1"/>
          </p:cNvSpPr>
          <p:nvPr>
            <p:ph type="sldNum" sz="quarter" idx="12"/>
          </p:nvPr>
        </p:nvSpPr>
        <p:spPr/>
        <p:txBody>
          <a:bodyPr/>
          <a:lstStyle>
            <a:lvl1pPr>
              <a:defRPr/>
            </a:lvl1pPr>
          </a:lstStyle>
          <a:p>
            <a:fld id="{49F85B91-EC8F-4B8D-8B2A-A6517EDC6F0D}" type="slidenum">
              <a:rPr lang="en-GB" altLang="en-US"/>
              <a:pPr/>
              <a:t>‹#›</a:t>
            </a:fld>
            <a:endParaRPr lang="en-GB" altLang="en-US"/>
          </a:p>
        </p:txBody>
      </p:sp>
    </p:spTree>
    <p:extLst>
      <p:ext uri="{BB962C8B-B14F-4D97-AF65-F5344CB8AC3E}">
        <p14:creationId xmlns:p14="http://schemas.microsoft.com/office/powerpoint/2010/main" val="28160525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DADE6F0-86AF-43AB-B1F5-7BE1C1692B0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360C9302-0BD1-480B-9081-ECC47DFB742C}"/>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21888F60-D48F-4E4D-B7B3-FA200B472395}"/>
              </a:ext>
            </a:extLst>
          </p:cNvPr>
          <p:cNvSpPr>
            <a:spLocks noGrp="1"/>
          </p:cNvSpPr>
          <p:nvPr>
            <p:ph type="sldNum" sz="quarter" idx="12"/>
          </p:nvPr>
        </p:nvSpPr>
        <p:spPr/>
        <p:txBody>
          <a:bodyPr/>
          <a:lstStyle>
            <a:lvl1pPr>
              <a:defRPr/>
            </a:lvl1pPr>
          </a:lstStyle>
          <a:p>
            <a:fld id="{FE1675D2-76C2-433A-B33B-EE8801A6F4E6}" type="slidenum">
              <a:rPr lang="en-GB" altLang="en-US"/>
              <a:pPr/>
              <a:t>‹#›</a:t>
            </a:fld>
            <a:endParaRPr lang="en-GB" altLang="en-US"/>
          </a:p>
        </p:txBody>
      </p:sp>
    </p:spTree>
    <p:extLst>
      <p:ext uri="{BB962C8B-B14F-4D97-AF65-F5344CB8AC3E}">
        <p14:creationId xmlns:p14="http://schemas.microsoft.com/office/powerpoint/2010/main" val="10190314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D9FAF8B-CD67-4F7A-AAE2-A924078DBE79}"/>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CA6E3CA6-31F4-499F-A16A-B47CD3697E0F}"/>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360AF73A-A49F-4625-814F-7D69376FB9AC}"/>
              </a:ext>
            </a:extLst>
          </p:cNvPr>
          <p:cNvSpPr>
            <a:spLocks noGrp="1"/>
          </p:cNvSpPr>
          <p:nvPr>
            <p:ph type="sldNum" sz="quarter" idx="12"/>
          </p:nvPr>
        </p:nvSpPr>
        <p:spPr/>
        <p:txBody>
          <a:bodyPr/>
          <a:lstStyle>
            <a:lvl1pPr>
              <a:defRPr/>
            </a:lvl1pPr>
          </a:lstStyle>
          <a:p>
            <a:fld id="{10F85009-D643-4CB8-AB8E-EDC32EEB03F8}" type="slidenum">
              <a:rPr lang="en-GB" altLang="en-US"/>
              <a:pPr/>
              <a:t>‹#›</a:t>
            </a:fld>
            <a:endParaRPr lang="en-GB" altLang="en-US"/>
          </a:p>
        </p:txBody>
      </p:sp>
    </p:spTree>
    <p:extLst>
      <p:ext uri="{BB962C8B-B14F-4D97-AF65-F5344CB8AC3E}">
        <p14:creationId xmlns:p14="http://schemas.microsoft.com/office/powerpoint/2010/main" val="1661809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78CC29-21A4-4557-9CD7-43D0107598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67C69A-DA2F-466B-8D0E-D148A29A77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06AC6C-2CF5-4702-8885-BDA1DDAD2A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0C12D5-5B3F-4C0C-8080-869A5AFD7F6A}" type="datetimeFigureOut">
              <a:rPr lang="en-GB" smtClean="0"/>
              <a:t>30/06/2022</a:t>
            </a:fld>
            <a:endParaRPr lang="en-GB"/>
          </a:p>
        </p:txBody>
      </p:sp>
      <p:sp>
        <p:nvSpPr>
          <p:cNvPr id="5" name="Footer Placeholder 4">
            <a:extLst>
              <a:ext uri="{FF2B5EF4-FFF2-40B4-BE49-F238E27FC236}">
                <a16:creationId xmlns:a16="http://schemas.microsoft.com/office/drawing/2014/main" id="{ED89A329-39B1-4892-B078-3E31BA32A2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9053FA8-F96F-4649-9D80-D88ABF8B7D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49BB55-DD06-4213-8B63-94A6B30E12D4}" type="slidenum">
              <a:rPr lang="en-GB" smtClean="0"/>
              <a:t>‹#›</a:t>
            </a:fld>
            <a:endParaRPr lang="en-GB"/>
          </a:p>
        </p:txBody>
      </p:sp>
    </p:spTree>
    <p:extLst>
      <p:ext uri="{BB962C8B-B14F-4D97-AF65-F5344CB8AC3E}">
        <p14:creationId xmlns:p14="http://schemas.microsoft.com/office/powerpoint/2010/main" val="3915782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C8DAD85-CE3C-4DC5-9276-2C529B41F12A}"/>
              </a:ext>
            </a:extLst>
          </p:cNvPr>
          <p:cNvSpPr>
            <a:spLocks noGrp="1"/>
          </p:cNvSpPr>
          <p:nvPr>
            <p:ph type="title"/>
          </p:nvPr>
        </p:nvSpPr>
        <p:spPr bwMode="auto">
          <a:xfrm>
            <a:off x="838200" y="365126"/>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12B3CC62-E5C3-4040-83A7-5D408F06387F}"/>
              </a:ext>
            </a:extLst>
          </p:cNvPr>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FED306E9-7E3D-4F14-85F7-D4CB3733D99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endParaRPr lang="en-GB" altLang="en-US"/>
          </a:p>
        </p:txBody>
      </p:sp>
      <p:sp>
        <p:nvSpPr>
          <p:cNvPr id="5" name="Footer Placeholder 4">
            <a:extLst>
              <a:ext uri="{FF2B5EF4-FFF2-40B4-BE49-F238E27FC236}">
                <a16:creationId xmlns:a16="http://schemas.microsoft.com/office/drawing/2014/main" id="{99E23B6E-605E-4343-AA15-E03950E1D1AC}"/>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GB" altLang="en-US"/>
          </a:p>
        </p:txBody>
      </p:sp>
      <p:sp>
        <p:nvSpPr>
          <p:cNvPr id="6" name="Slide Number Placeholder 5">
            <a:extLst>
              <a:ext uri="{FF2B5EF4-FFF2-40B4-BE49-F238E27FC236}">
                <a16:creationId xmlns:a16="http://schemas.microsoft.com/office/drawing/2014/main" id="{00860CF0-5BDE-4B78-8215-75D82C76C2A1}"/>
              </a:ext>
            </a:extLst>
          </p:cNvPr>
          <p:cNvSpPr>
            <a:spLocks noGrp="1"/>
          </p:cNvSpPr>
          <p:nvPr>
            <p:ph type="sldNum" sz="quarter" idx="4"/>
          </p:nvPr>
        </p:nvSpPr>
        <p:spPr>
          <a:xfrm>
            <a:off x="8610600" y="6356351"/>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2D4E0436-F4CD-42F3-BA86-D2580BB9DE8F}" type="slidenum">
              <a:rPr lang="en-GB" altLang="en-US"/>
              <a:pPr/>
              <a:t>‹#›</a:t>
            </a:fld>
            <a:endParaRPr lang="en-GB" altLang="en-US"/>
          </a:p>
        </p:txBody>
      </p:sp>
    </p:spTree>
    <p:extLst>
      <p:ext uri="{BB962C8B-B14F-4D97-AF65-F5344CB8AC3E}">
        <p14:creationId xmlns:p14="http://schemas.microsoft.com/office/powerpoint/2010/main" val="20168675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DC3E6"/>
        </a:solidFill>
        <a:effectLst/>
      </p:bgPr>
    </p:bg>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41F88427-646C-4642-9D88-9B31E2A4761D}"/>
              </a:ext>
            </a:extLst>
          </p:cNvPr>
          <p:cNvSpPr>
            <a:spLocks noGrp="1"/>
          </p:cNvSpPr>
          <p:nvPr>
            <p:ph type="ctrTitle"/>
          </p:nvPr>
        </p:nvSpPr>
        <p:spPr>
          <a:xfrm>
            <a:off x="1997075" y="3176"/>
            <a:ext cx="8229600" cy="1736725"/>
          </a:xfrm>
        </p:spPr>
        <p:txBody>
          <a:bodyPr/>
          <a:lstStyle/>
          <a:p>
            <a:pPr eaLnBrk="1" hangingPunct="1"/>
            <a:r>
              <a:rPr lang="en-GB" altLang="en-US">
                <a:latin typeface="Comic Sans MS" panose="030F0702030302020204" pitchFamily="66" charset="0"/>
              </a:rPr>
              <a:t>Landscape Perception</a:t>
            </a:r>
          </a:p>
        </p:txBody>
      </p:sp>
      <p:pic>
        <p:nvPicPr>
          <p:cNvPr id="3075" name="Picture 1">
            <a:extLst>
              <a:ext uri="{FF2B5EF4-FFF2-40B4-BE49-F238E27FC236}">
                <a16:creationId xmlns:a16="http://schemas.microsoft.com/office/drawing/2014/main" id="{B6608389-4F44-4224-A8EC-D4004187B2F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536700" y="1700214"/>
            <a:ext cx="9151938" cy="5157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DC3E6"/>
        </a:solidFill>
        <a:effectLst/>
      </p:bgPr>
    </p:bg>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E18B702C-1A69-42D9-9551-913323CC0037}"/>
              </a:ext>
            </a:extLst>
          </p:cNvPr>
          <p:cNvSpPr>
            <a:spLocks noGrp="1"/>
          </p:cNvSpPr>
          <p:nvPr>
            <p:ph type="title"/>
          </p:nvPr>
        </p:nvSpPr>
        <p:spPr/>
        <p:txBody>
          <a:bodyPr/>
          <a:lstStyle/>
          <a:p>
            <a:pPr eaLnBrk="1" hangingPunct="1"/>
            <a:r>
              <a:rPr lang="en-GB" altLang="en-US"/>
              <a:t>Recap from week one</a:t>
            </a:r>
          </a:p>
        </p:txBody>
      </p:sp>
      <p:sp>
        <p:nvSpPr>
          <p:cNvPr id="4099" name="Content Placeholder 2">
            <a:extLst>
              <a:ext uri="{FF2B5EF4-FFF2-40B4-BE49-F238E27FC236}">
                <a16:creationId xmlns:a16="http://schemas.microsoft.com/office/drawing/2014/main" id="{061944AC-CCBA-4BA7-ACBC-E134DE824DE9}"/>
              </a:ext>
            </a:extLst>
          </p:cNvPr>
          <p:cNvSpPr>
            <a:spLocks noGrp="1"/>
          </p:cNvSpPr>
          <p:nvPr>
            <p:ph idx="1"/>
          </p:nvPr>
        </p:nvSpPr>
        <p:spPr/>
        <p:txBody>
          <a:bodyPr/>
          <a:lstStyle/>
          <a:p>
            <a:pPr eaLnBrk="1" hangingPunct="1"/>
            <a:r>
              <a:rPr lang="en-GB" altLang="en-US"/>
              <a:t>Landscape perception formed from societies:</a:t>
            </a:r>
          </a:p>
          <a:p>
            <a:pPr lvl="1" eaLnBrk="1" hangingPunct="1"/>
            <a:r>
              <a:rPr lang="en-GB" altLang="en-US"/>
              <a:t>Beliefs;</a:t>
            </a:r>
          </a:p>
          <a:p>
            <a:pPr lvl="1" eaLnBrk="1" hangingPunct="1"/>
            <a:r>
              <a:rPr lang="en-GB" altLang="en-US"/>
              <a:t>Values;</a:t>
            </a:r>
          </a:p>
          <a:p>
            <a:pPr lvl="1" eaLnBrk="1" hangingPunct="1"/>
            <a:r>
              <a:rPr lang="en-GB" altLang="en-US"/>
              <a:t>Norms,</a:t>
            </a:r>
          </a:p>
          <a:p>
            <a:pPr lvl="1" eaLnBrk="1" hangingPunct="1"/>
            <a:r>
              <a:rPr lang="en-GB" altLang="en-US"/>
              <a:t>Technologies;</a:t>
            </a:r>
          </a:p>
          <a:p>
            <a:pPr lvl="1" eaLnBrk="1" hangingPunct="1"/>
            <a:r>
              <a:rPr lang="en-GB" altLang="en-US"/>
              <a:t>Cooking;</a:t>
            </a:r>
          </a:p>
          <a:p>
            <a:pPr lvl="1" eaLnBrk="1" hangingPunct="1"/>
            <a:r>
              <a:rPr lang="en-GB" altLang="en-US"/>
              <a:t>Shelter;</a:t>
            </a:r>
          </a:p>
          <a:p>
            <a:pPr lvl="1" eaLnBrk="1" hangingPunct="1"/>
            <a:r>
              <a:rPr lang="en-GB" altLang="en-US"/>
              <a:t>Clothing;</a:t>
            </a:r>
          </a:p>
          <a:p>
            <a:pPr lvl="1" eaLnBrk="1" hangingPunct="1"/>
            <a:r>
              <a:rPr lang="en-GB" altLang="en-US"/>
              <a:t>Laws;</a:t>
            </a:r>
          </a:p>
          <a:p>
            <a:pPr lvl="1" eaLnBrk="1" hangingPunct="1"/>
            <a:r>
              <a:rPr lang="en-GB" altLang="en-US"/>
              <a:t>Politics;</a:t>
            </a:r>
          </a:p>
          <a:p>
            <a:pPr lvl="1" eaLnBrk="1" hangingPunct="1"/>
            <a:r>
              <a:rPr lang="en-GB" altLang="en-US"/>
              <a:t>Knowledge.</a:t>
            </a:r>
          </a:p>
          <a:p>
            <a:pPr lvl="1" eaLnBrk="1" hangingPunct="1"/>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DC3E6"/>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7927197-209C-44DC-B74C-E25A5DA308D4}"/>
              </a:ext>
            </a:extLst>
          </p:cNvPr>
          <p:cNvSpPr>
            <a:spLocks noGrp="1"/>
          </p:cNvSpPr>
          <p:nvPr>
            <p:ph type="title"/>
          </p:nvPr>
        </p:nvSpPr>
        <p:spPr/>
        <p:txBody>
          <a:bodyPr/>
          <a:lstStyle/>
          <a:p>
            <a:pPr eaLnBrk="1" hangingPunct="1"/>
            <a:r>
              <a:rPr lang="en-GB" altLang="en-US" sz="2000">
                <a:latin typeface="Comic Sans MS" panose="030F0702030302020204" pitchFamily="66" charset="0"/>
              </a:rPr>
              <a:t>Tuan (1966) – Landscapes do not have specific or universal meanings – their messages vary with culture and personal temperament</a:t>
            </a:r>
          </a:p>
        </p:txBody>
      </p:sp>
      <p:sp>
        <p:nvSpPr>
          <p:cNvPr id="5123" name="Rectangle 3">
            <a:extLst>
              <a:ext uri="{FF2B5EF4-FFF2-40B4-BE49-F238E27FC236}">
                <a16:creationId xmlns:a16="http://schemas.microsoft.com/office/drawing/2014/main" id="{2C9FC78E-766F-442F-8712-C2176091B113}"/>
              </a:ext>
            </a:extLst>
          </p:cNvPr>
          <p:cNvSpPr>
            <a:spLocks noGrp="1" noChangeArrowheads="1"/>
          </p:cNvSpPr>
          <p:nvPr>
            <p:ph idx="1"/>
          </p:nvPr>
        </p:nvSpPr>
        <p:spPr/>
        <p:txBody>
          <a:bodyPr rtlCol="0">
            <a:normAutofit fontScale="92500" lnSpcReduction="20000"/>
          </a:bodyPr>
          <a:lstStyle/>
          <a:p>
            <a:pPr eaLnBrk="1" fontAlgn="auto" hangingPunct="1">
              <a:spcAft>
                <a:spcPts val="0"/>
              </a:spcAft>
              <a:buNone/>
              <a:defRPr/>
            </a:pPr>
            <a:r>
              <a:rPr lang="en-GB" altLang="en-US" sz="2000" dirty="0" err="1">
                <a:latin typeface="Comic Sans MS" panose="030F0702030302020204" pitchFamily="66" charset="0"/>
              </a:rPr>
              <a:t>Lowenthal</a:t>
            </a:r>
            <a:r>
              <a:rPr lang="en-GB" altLang="en-US" sz="2000" dirty="0">
                <a:latin typeface="Comic Sans MS" panose="030F0702030302020204" pitchFamily="66" charset="0"/>
              </a:rPr>
              <a:t> (1967, p1) believes that:</a:t>
            </a:r>
          </a:p>
          <a:p>
            <a:pPr eaLnBrk="1" fontAlgn="auto" hangingPunct="1">
              <a:spcAft>
                <a:spcPts val="0"/>
              </a:spcAft>
              <a:buNone/>
              <a:defRPr/>
            </a:pPr>
            <a:r>
              <a:rPr lang="en-GB" altLang="en-US" sz="2000" i="1" dirty="0">
                <a:latin typeface="Comic Sans MS" panose="030F0702030302020204" pitchFamily="66" charset="0"/>
              </a:rPr>
              <a:t>“we respond to and affect the environment not directly, but through the medium of a personally apprehended milieu.  This milieu differs for each of us according to his personal history; and for each of us it varies also with mood, with purpose and with attentiveness.  What we see, what we study, and the way we shape and build in the landscape is selected and structured for each of us by custom, culture, desire and faith.”</a:t>
            </a:r>
          </a:p>
          <a:p>
            <a:pPr eaLnBrk="1" fontAlgn="auto" hangingPunct="1">
              <a:spcAft>
                <a:spcPts val="0"/>
              </a:spcAft>
              <a:buNone/>
              <a:defRPr/>
            </a:pPr>
            <a:endParaRPr lang="en-GB" altLang="en-US" sz="2000" i="1" dirty="0">
              <a:latin typeface="Comic Sans MS" panose="030F0702030302020204" pitchFamily="66" charset="0"/>
            </a:endParaRPr>
          </a:p>
          <a:p>
            <a:pPr eaLnBrk="1" fontAlgn="auto" hangingPunct="1">
              <a:spcAft>
                <a:spcPts val="0"/>
              </a:spcAft>
              <a:defRPr/>
            </a:pPr>
            <a:r>
              <a:rPr lang="en-GB" altLang="en-US" sz="2000" i="1">
                <a:latin typeface="Comic Sans MS" panose="030F0702030302020204" pitchFamily="66" charset="0"/>
              </a:rPr>
              <a:t>Milieu - the people, physical, and social conditions and events that provide the environment in which someone acts or lives:</a:t>
            </a:r>
          </a:p>
          <a:p>
            <a:pPr eaLnBrk="1" fontAlgn="auto" hangingPunct="1">
              <a:spcAft>
                <a:spcPts val="0"/>
              </a:spcAft>
              <a:buNone/>
              <a:defRPr/>
            </a:pPr>
            <a:endParaRPr lang="en-GB" altLang="en-US" sz="2000" i="1" dirty="0">
              <a:latin typeface="Comic Sans MS" panose="030F0702030302020204" pitchFamily="66" charset="0"/>
            </a:endParaRPr>
          </a:p>
          <a:p>
            <a:pPr eaLnBrk="1" fontAlgn="auto" hangingPunct="1">
              <a:spcAft>
                <a:spcPts val="0"/>
              </a:spcAft>
              <a:buNone/>
              <a:defRPr/>
            </a:pPr>
            <a:endParaRPr lang="en-GB" altLang="en-US" sz="2000" i="1" dirty="0">
              <a:latin typeface="Comic Sans MS" panose="030F0702030302020204" pitchFamily="66" charset="0"/>
            </a:endParaRPr>
          </a:p>
          <a:p>
            <a:pPr eaLnBrk="1" fontAlgn="auto" hangingPunct="1">
              <a:spcAft>
                <a:spcPts val="0"/>
              </a:spcAft>
              <a:buNone/>
              <a:defRPr/>
            </a:pPr>
            <a:r>
              <a:rPr lang="en-GB" altLang="en-US" sz="2000" dirty="0" err="1">
                <a:latin typeface="Comic Sans MS" panose="030F0702030302020204" pitchFamily="66" charset="0"/>
              </a:rPr>
              <a:t>Greenbie</a:t>
            </a:r>
            <a:r>
              <a:rPr lang="en-GB" altLang="en-US" sz="2000" dirty="0">
                <a:latin typeface="Comic Sans MS" panose="030F0702030302020204" pitchFamily="66" charset="0"/>
              </a:rPr>
              <a:t> (1988, p65) suggests:</a:t>
            </a:r>
          </a:p>
          <a:p>
            <a:pPr eaLnBrk="1" fontAlgn="auto" hangingPunct="1">
              <a:spcAft>
                <a:spcPts val="0"/>
              </a:spcAft>
              <a:buNone/>
              <a:defRPr/>
            </a:pPr>
            <a:r>
              <a:rPr lang="en-GB" altLang="en-US" sz="2000" i="1" dirty="0">
                <a:latin typeface="Comic Sans MS" panose="030F0702030302020204" pitchFamily="66" charset="0"/>
              </a:rPr>
              <a:t>“what we perceive as the environment is, in fact a synthesis in which our current perceptions of what is actually out there are combined with a complex tapestry of associations based on our experience both of the physical world and of other people.”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5923-34B9-4500-A43F-2C7AD782A965}"/>
              </a:ext>
            </a:extLst>
          </p:cNvPr>
          <p:cNvSpPr>
            <a:spLocks noGrp="1"/>
          </p:cNvSpPr>
          <p:nvPr>
            <p:ph type="title"/>
          </p:nvPr>
        </p:nvSpPr>
        <p:spPr/>
        <p:txBody>
          <a:bodyPr/>
          <a:lstStyle/>
          <a:p>
            <a:r>
              <a:rPr lang="en-GB" dirty="0"/>
              <a:t>What influences our landscape perception?</a:t>
            </a:r>
            <a:br>
              <a:rPr lang="en-GB" dirty="0"/>
            </a:br>
            <a:endParaRPr lang="en-GB" dirty="0"/>
          </a:p>
        </p:txBody>
      </p:sp>
      <p:sp>
        <p:nvSpPr>
          <p:cNvPr id="3" name="Content Placeholder 2">
            <a:extLst>
              <a:ext uri="{FF2B5EF4-FFF2-40B4-BE49-F238E27FC236}">
                <a16:creationId xmlns:a16="http://schemas.microsoft.com/office/drawing/2014/main" id="{5CD4E911-CC82-49AD-97CD-D738606ABB4F}"/>
              </a:ext>
            </a:extLst>
          </p:cNvPr>
          <p:cNvSpPr>
            <a:spLocks noGrp="1"/>
          </p:cNvSpPr>
          <p:nvPr>
            <p:ph idx="1"/>
          </p:nvPr>
        </p:nvSpPr>
        <p:spPr/>
        <p:txBody>
          <a:bodyPr/>
          <a:lstStyle/>
          <a:p>
            <a:r>
              <a:rPr lang="en-GB" dirty="0"/>
              <a:t> Landscape perception is influenced by individual factors, cultural factors and the physical landscape</a:t>
            </a:r>
          </a:p>
        </p:txBody>
      </p:sp>
      <p:pic>
        <p:nvPicPr>
          <p:cNvPr id="5" name="Picture 4">
            <a:extLst>
              <a:ext uri="{FF2B5EF4-FFF2-40B4-BE49-F238E27FC236}">
                <a16:creationId xmlns:a16="http://schemas.microsoft.com/office/drawing/2014/main" id="{15D4F237-8940-4FFF-A190-F9D2ED7D5B19}"/>
              </a:ext>
            </a:extLst>
          </p:cNvPr>
          <p:cNvPicPr>
            <a:picLocks noChangeAspect="1"/>
          </p:cNvPicPr>
          <p:nvPr/>
        </p:nvPicPr>
        <p:blipFill rotWithShape="1">
          <a:blip r:embed="rId3"/>
          <a:srcRect l="31154" t="45574" r="30850" b="19454"/>
          <a:stretch/>
        </p:blipFill>
        <p:spPr>
          <a:xfrm>
            <a:off x="2660755" y="2783031"/>
            <a:ext cx="6543206" cy="3870289"/>
          </a:xfrm>
          <a:prstGeom prst="rect">
            <a:avLst/>
          </a:prstGeom>
        </p:spPr>
      </p:pic>
    </p:spTree>
    <p:extLst>
      <p:ext uri="{BB962C8B-B14F-4D97-AF65-F5344CB8AC3E}">
        <p14:creationId xmlns:p14="http://schemas.microsoft.com/office/powerpoint/2010/main" val="1439246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D674B-FA62-47A7-8C96-367EBF415E98}"/>
              </a:ext>
            </a:extLst>
          </p:cNvPr>
          <p:cNvSpPr>
            <a:spLocks noGrp="1"/>
          </p:cNvSpPr>
          <p:nvPr>
            <p:ph type="title"/>
          </p:nvPr>
        </p:nvSpPr>
        <p:spPr/>
        <p:txBody>
          <a:bodyPr/>
          <a:lstStyle/>
          <a:p>
            <a:r>
              <a:rPr lang="en-GB" dirty="0"/>
              <a:t>Physical landscape influence on perception</a:t>
            </a:r>
          </a:p>
        </p:txBody>
      </p:sp>
      <p:sp>
        <p:nvSpPr>
          <p:cNvPr id="3" name="Content Placeholder 2">
            <a:extLst>
              <a:ext uri="{FF2B5EF4-FFF2-40B4-BE49-F238E27FC236}">
                <a16:creationId xmlns:a16="http://schemas.microsoft.com/office/drawing/2014/main" id="{68625C8C-9884-4BF5-A4D9-A6EFCD952270}"/>
              </a:ext>
            </a:extLst>
          </p:cNvPr>
          <p:cNvSpPr>
            <a:spLocks noGrp="1"/>
          </p:cNvSpPr>
          <p:nvPr>
            <p:ph idx="1"/>
          </p:nvPr>
        </p:nvSpPr>
        <p:spPr/>
        <p:txBody>
          <a:bodyPr/>
          <a:lstStyle/>
          <a:p>
            <a:r>
              <a:rPr lang="en-GB" dirty="0"/>
              <a:t>The objective and material reality is the starting point for perception. In order to give a certain meaning to an object, the object itself must exist. </a:t>
            </a:r>
          </a:p>
          <a:p>
            <a:endParaRPr lang="en-GB" dirty="0"/>
          </a:p>
          <a:p>
            <a:r>
              <a:rPr lang="en-GB" dirty="0"/>
              <a:t>The physical landscape plays an inferential role in the perception of a conscious being. </a:t>
            </a:r>
          </a:p>
          <a:p>
            <a:endParaRPr lang="en-GB" dirty="0"/>
          </a:p>
          <a:p>
            <a:endParaRPr lang="en-GB" dirty="0"/>
          </a:p>
        </p:txBody>
      </p:sp>
    </p:spTree>
    <p:extLst>
      <p:ext uri="{BB962C8B-B14F-4D97-AF65-F5344CB8AC3E}">
        <p14:creationId xmlns:p14="http://schemas.microsoft.com/office/powerpoint/2010/main" val="8715067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DD16E-1B3C-4CDF-891B-0538710BEC5F}"/>
              </a:ext>
            </a:extLst>
          </p:cNvPr>
          <p:cNvSpPr>
            <a:spLocks noGrp="1"/>
          </p:cNvSpPr>
          <p:nvPr>
            <p:ph type="title"/>
          </p:nvPr>
        </p:nvSpPr>
        <p:spPr/>
        <p:txBody>
          <a:bodyPr/>
          <a:lstStyle/>
          <a:p>
            <a:r>
              <a:rPr lang="en-GB" dirty="0"/>
              <a:t>Individual influence on perception</a:t>
            </a:r>
          </a:p>
        </p:txBody>
      </p:sp>
      <p:sp>
        <p:nvSpPr>
          <p:cNvPr id="3" name="Content Placeholder 2">
            <a:extLst>
              <a:ext uri="{FF2B5EF4-FFF2-40B4-BE49-F238E27FC236}">
                <a16:creationId xmlns:a16="http://schemas.microsoft.com/office/drawing/2014/main" id="{21E04D42-FDC8-42EE-A4F0-986E470015B5}"/>
              </a:ext>
            </a:extLst>
          </p:cNvPr>
          <p:cNvSpPr>
            <a:spLocks noGrp="1"/>
          </p:cNvSpPr>
          <p:nvPr>
            <p:ph idx="1"/>
          </p:nvPr>
        </p:nvSpPr>
        <p:spPr/>
        <p:txBody>
          <a:bodyPr/>
          <a:lstStyle/>
          <a:p>
            <a:r>
              <a:rPr lang="en-GB" dirty="0"/>
              <a:t>The European Landscape Convention (2000) definition of landscape as ‘an area perceived by people’ </a:t>
            </a:r>
          </a:p>
          <a:p>
            <a:endParaRPr lang="en-GB" dirty="0"/>
          </a:p>
          <a:p>
            <a:r>
              <a:rPr lang="en-GB" dirty="0"/>
              <a:t>Academic background</a:t>
            </a:r>
          </a:p>
          <a:p>
            <a:endParaRPr lang="en-GB" dirty="0"/>
          </a:p>
          <a:p>
            <a:r>
              <a:rPr lang="en-GB" dirty="0"/>
              <a:t>Hobbies</a:t>
            </a:r>
          </a:p>
          <a:p>
            <a:endParaRPr lang="en-GB" dirty="0"/>
          </a:p>
          <a:p>
            <a:endParaRPr lang="en-GB" dirty="0"/>
          </a:p>
        </p:txBody>
      </p:sp>
    </p:spTree>
    <p:extLst>
      <p:ext uri="{BB962C8B-B14F-4D97-AF65-F5344CB8AC3E}">
        <p14:creationId xmlns:p14="http://schemas.microsoft.com/office/powerpoint/2010/main" val="3903568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3B347-FE86-4931-8B6F-7D8AEF89219F}"/>
              </a:ext>
            </a:extLst>
          </p:cNvPr>
          <p:cNvSpPr>
            <a:spLocks noGrp="1"/>
          </p:cNvSpPr>
          <p:nvPr>
            <p:ph type="title"/>
          </p:nvPr>
        </p:nvSpPr>
        <p:spPr/>
        <p:txBody>
          <a:bodyPr/>
          <a:lstStyle/>
          <a:p>
            <a:r>
              <a:rPr lang="en-GB" dirty="0"/>
              <a:t>Individual influence on perception</a:t>
            </a:r>
          </a:p>
        </p:txBody>
      </p:sp>
      <p:sp>
        <p:nvSpPr>
          <p:cNvPr id="3" name="Content Placeholder 2">
            <a:extLst>
              <a:ext uri="{FF2B5EF4-FFF2-40B4-BE49-F238E27FC236}">
                <a16:creationId xmlns:a16="http://schemas.microsoft.com/office/drawing/2014/main" id="{3FEA89CD-AC8D-4792-A325-F9BC8FF183AD}"/>
              </a:ext>
            </a:extLst>
          </p:cNvPr>
          <p:cNvSpPr>
            <a:spLocks noGrp="1"/>
          </p:cNvSpPr>
          <p:nvPr>
            <p:ph idx="1"/>
          </p:nvPr>
        </p:nvSpPr>
        <p:spPr/>
        <p:txBody>
          <a:bodyPr/>
          <a:lstStyle/>
          <a:p>
            <a:endParaRPr lang="en-GB" dirty="0"/>
          </a:p>
          <a:p>
            <a:r>
              <a:rPr lang="en-GB" dirty="0"/>
              <a:t>Age</a:t>
            </a:r>
          </a:p>
          <a:p>
            <a:endParaRPr lang="en-GB" dirty="0"/>
          </a:p>
          <a:p>
            <a:r>
              <a:rPr lang="en-GB" dirty="0"/>
              <a:t>Gender</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21543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78092-7CAE-403B-BE30-77718B27064E}"/>
              </a:ext>
            </a:extLst>
          </p:cNvPr>
          <p:cNvSpPr>
            <a:spLocks noGrp="1"/>
          </p:cNvSpPr>
          <p:nvPr>
            <p:ph type="title"/>
          </p:nvPr>
        </p:nvSpPr>
        <p:spPr/>
        <p:txBody>
          <a:bodyPr/>
          <a:lstStyle/>
          <a:p>
            <a:r>
              <a:rPr lang="en-GB" dirty="0"/>
              <a:t>Cultural influence on perception</a:t>
            </a:r>
          </a:p>
        </p:txBody>
      </p:sp>
      <p:sp>
        <p:nvSpPr>
          <p:cNvPr id="3" name="Content Placeholder 2">
            <a:extLst>
              <a:ext uri="{FF2B5EF4-FFF2-40B4-BE49-F238E27FC236}">
                <a16:creationId xmlns:a16="http://schemas.microsoft.com/office/drawing/2014/main" id="{4F01B872-82D5-404B-AF9C-7153DE2ED2A8}"/>
              </a:ext>
            </a:extLst>
          </p:cNvPr>
          <p:cNvSpPr>
            <a:spLocks noGrp="1"/>
          </p:cNvSpPr>
          <p:nvPr>
            <p:ph idx="1"/>
          </p:nvPr>
        </p:nvSpPr>
        <p:spPr/>
        <p:txBody>
          <a:bodyPr/>
          <a:lstStyle/>
          <a:p>
            <a:r>
              <a:rPr lang="en-GB" dirty="0"/>
              <a:t>Nationality</a:t>
            </a:r>
          </a:p>
          <a:p>
            <a:endParaRPr lang="en-GB" dirty="0"/>
          </a:p>
          <a:p>
            <a:r>
              <a:rPr lang="en-GB" dirty="0"/>
              <a:t>Residential background of urbanization</a:t>
            </a:r>
          </a:p>
          <a:p>
            <a:pPr lvl="1"/>
            <a:r>
              <a:rPr lang="en-GB" dirty="0"/>
              <a:t>‘natural’ landscape to a city dweller may be an area of cultivated parkland</a:t>
            </a:r>
          </a:p>
          <a:p>
            <a:pPr lvl="1"/>
            <a:r>
              <a:rPr lang="en-GB" dirty="0"/>
              <a:t>to a rural dweller ‘natural’ may mean wilderness</a:t>
            </a:r>
          </a:p>
          <a:p>
            <a:pPr marL="0" indent="0">
              <a:buNone/>
            </a:pPr>
            <a:endParaRPr lang="en-GB" dirty="0"/>
          </a:p>
          <a:p>
            <a:r>
              <a:rPr lang="en-GB" dirty="0"/>
              <a:t>Politics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46745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BF885-92AA-4615-AF5C-F3040B576F0B}"/>
              </a:ext>
            </a:extLst>
          </p:cNvPr>
          <p:cNvSpPr>
            <a:spLocks noGrp="1"/>
          </p:cNvSpPr>
          <p:nvPr>
            <p:ph type="title"/>
          </p:nvPr>
        </p:nvSpPr>
        <p:spPr>
          <a:xfrm>
            <a:off x="640080" y="325369"/>
            <a:ext cx="4368602" cy="1956841"/>
          </a:xfrm>
        </p:spPr>
        <p:txBody>
          <a:bodyPr anchor="b">
            <a:normAutofit/>
          </a:bodyPr>
          <a:lstStyle/>
          <a:p>
            <a:r>
              <a:rPr lang="en-GB" sz="4600"/>
              <a:t>Cultural influence on perception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D6DE22-13EC-468A-82AA-4B590F9B8B2B}"/>
              </a:ext>
            </a:extLst>
          </p:cNvPr>
          <p:cNvSpPr>
            <a:spLocks noGrp="1"/>
          </p:cNvSpPr>
          <p:nvPr>
            <p:ph idx="1"/>
          </p:nvPr>
        </p:nvSpPr>
        <p:spPr>
          <a:xfrm>
            <a:off x="640080" y="2872899"/>
            <a:ext cx="4243589" cy="3320668"/>
          </a:xfrm>
        </p:spPr>
        <p:txBody>
          <a:bodyPr>
            <a:normAutofit/>
          </a:bodyPr>
          <a:lstStyle/>
          <a:p>
            <a:r>
              <a:rPr lang="en-GB" sz="1400" dirty="0"/>
              <a:t>Interest</a:t>
            </a:r>
          </a:p>
          <a:p>
            <a:r>
              <a:rPr lang="en-GB" sz="1400" dirty="0"/>
              <a:t>Professional experience</a:t>
            </a:r>
          </a:p>
          <a:p>
            <a:pPr marL="0" indent="0">
              <a:buNone/>
            </a:pPr>
            <a:r>
              <a:rPr lang="en-GB" sz="1400" dirty="0"/>
              <a:t>“Every river is more than just one river.  Every rock is more than just one rock.  Why does a real estate developer look across an open field and see comfortable suburban ranch homes nestled in quiet cul-de-sacs, while a farmer envisions endless rows of waving wheat…the open field is the same physical thing, but it carries multiple symbolic meanings that emanate from the values by which people define themselves.”  (</a:t>
            </a:r>
            <a:r>
              <a:rPr lang="en-GB" sz="1400" dirty="0" err="1"/>
              <a:t>Greider</a:t>
            </a:r>
            <a:r>
              <a:rPr lang="en-GB" sz="1400" dirty="0"/>
              <a:t> and </a:t>
            </a:r>
            <a:r>
              <a:rPr lang="en-GB" sz="1400" dirty="0" err="1"/>
              <a:t>Garkovich</a:t>
            </a:r>
            <a:r>
              <a:rPr lang="en-GB" sz="1400" dirty="0"/>
              <a:t>, 1994, p1)</a:t>
            </a:r>
          </a:p>
          <a:p>
            <a:pPr marL="0" indent="0">
              <a:buNone/>
            </a:pPr>
            <a:r>
              <a:rPr lang="en-GB" sz="1400" dirty="0"/>
              <a:t>- a botanist, geologist or artist would pick out different facets of the same environment </a:t>
            </a:r>
            <a:r>
              <a:rPr lang="en-GB" sz="1400" b="1" dirty="0"/>
              <a:t>see right picture</a:t>
            </a:r>
          </a:p>
          <a:p>
            <a:pPr marL="0" indent="0">
              <a:buNone/>
            </a:pPr>
            <a:endParaRPr lang="en-GB" sz="1400" dirty="0"/>
          </a:p>
          <a:p>
            <a:endParaRPr lang="en-GB" sz="1400" dirty="0"/>
          </a:p>
        </p:txBody>
      </p:sp>
      <p:pic>
        <p:nvPicPr>
          <p:cNvPr id="4" name="Picture 3">
            <a:extLst>
              <a:ext uri="{FF2B5EF4-FFF2-40B4-BE49-F238E27FC236}">
                <a16:creationId xmlns:a16="http://schemas.microsoft.com/office/drawing/2014/main" id="{5F0D01A5-71D0-43B2-AEF1-64AC9352D506}"/>
              </a:ext>
            </a:extLst>
          </p:cNvPr>
          <p:cNvPicPr>
            <a:picLocks noChangeAspect="1"/>
          </p:cNvPicPr>
          <p:nvPr/>
        </p:nvPicPr>
        <p:blipFill rotWithShape="1">
          <a:blip r:embed="rId3"/>
          <a:srcRect l="8878" r="251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704749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94842B0-684D-44CC-B4BC-D13331CFD2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A01430-BEA0-4F57-96B7-C4373EB987D0}"/>
              </a:ext>
            </a:extLst>
          </p:cNvPr>
          <p:cNvSpPr>
            <a:spLocks noGrp="1"/>
          </p:cNvSpPr>
          <p:nvPr>
            <p:ph type="title"/>
          </p:nvPr>
        </p:nvSpPr>
        <p:spPr>
          <a:xfrm>
            <a:off x="640080" y="329184"/>
            <a:ext cx="6894576" cy="1783080"/>
          </a:xfrm>
        </p:spPr>
        <p:txBody>
          <a:bodyPr anchor="b">
            <a:normAutofit/>
          </a:bodyPr>
          <a:lstStyle/>
          <a:p>
            <a:r>
              <a:rPr lang="en-GB" sz="6100"/>
              <a:t>Cultural influence on perception</a:t>
            </a:r>
          </a:p>
        </p:txBody>
      </p:sp>
      <p:sp>
        <p:nvSpPr>
          <p:cNvPr id="33" name="sketch line">
            <a:extLst>
              <a:ext uri="{FF2B5EF4-FFF2-40B4-BE49-F238E27FC236}">
                <a16:creationId xmlns:a16="http://schemas.microsoft.com/office/drawing/2014/main" id="{4C2A3DC3-F495-4B99-9FF3-3FB30D632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020FB6-D63F-439E-8544-099CB8B4DAE4}"/>
              </a:ext>
            </a:extLst>
          </p:cNvPr>
          <p:cNvSpPr>
            <a:spLocks noGrp="1"/>
          </p:cNvSpPr>
          <p:nvPr>
            <p:ph idx="1"/>
          </p:nvPr>
        </p:nvSpPr>
        <p:spPr>
          <a:xfrm>
            <a:off x="640080" y="2706624"/>
            <a:ext cx="6894576" cy="3483864"/>
          </a:xfrm>
        </p:spPr>
        <p:txBody>
          <a:bodyPr>
            <a:normAutofit/>
          </a:bodyPr>
          <a:lstStyle/>
          <a:p>
            <a:r>
              <a:rPr lang="en-GB" sz="2200"/>
              <a:t>Preparatory information</a:t>
            </a:r>
          </a:p>
          <a:p>
            <a:pPr marL="0" indent="0">
              <a:buNone/>
            </a:pPr>
            <a:endParaRPr lang="en-GB" sz="2200"/>
          </a:p>
          <a:p>
            <a:r>
              <a:rPr lang="en-GB" sz="2200"/>
              <a:t>Daily accessibility to the landscape</a:t>
            </a:r>
          </a:p>
          <a:p>
            <a:endParaRPr lang="en-GB" sz="2200"/>
          </a:p>
          <a:p>
            <a:r>
              <a:rPr lang="en-GB" sz="2200"/>
              <a:t>Mood and Circumstance </a:t>
            </a:r>
            <a:r>
              <a:rPr lang="en-GB" sz="2200" b="1"/>
              <a:t>see right hand photos</a:t>
            </a:r>
          </a:p>
          <a:p>
            <a:pPr lvl="1"/>
            <a:r>
              <a:rPr lang="en-GB" sz="2200"/>
              <a:t>weather and light</a:t>
            </a:r>
          </a:p>
          <a:p>
            <a:pPr lvl="1"/>
            <a:r>
              <a:rPr lang="en-GB" sz="2200"/>
              <a:t>time of day, time of year</a:t>
            </a:r>
          </a:p>
          <a:p>
            <a:pPr lvl="1"/>
            <a:r>
              <a:rPr lang="en-GB" sz="2200"/>
              <a:t>views on foot, cycle or vehicle</a:t>
            </a:r>
          </a:p>
          <a:p>
            <a:endParaRPr lang="en-GB" sz="2200"/>
          </a:p>
          <a:p>
            <a:endParaRPr lang="en-GB" sz="2200"/>
          </a:p>
          <a:p>
            <a:endParaRPr lang="en-GB" sz="2200"/>
          </a:p>
          <a:p>
            <a:endParaRPr lang="en-GB" sz="2200"/>
          </a:p>
          <a:p>
            <a:endParaRPr lang="en-GB" sz="2200"/>
          </a:p>
          <a:p>
            <a:endParaRPr lang="en-GB" sz="2200"/>
          </a:p>
          <a:p>
            <a:endParaRPr lang="en-GB" sz="2200"/>
          </a:p>
          <a:p>
            <a:endParaRPr lang="en-GB" sz="2200"/>
          </a:p>
          <a:p>
            <a:endParaRPr lang="en-GB" sz="2200"/>
          </a:p>
          <a:p>
            <a:endParaRPr lang="en-GB" sz="2200"/>
          </a:p>
        </p:txBody>
      </p:sp>
      <p:pic>
        <p:nvPicPr>
          <p:cNvPr id="7" name="Picture 2">
            <a:extLst>
              <a:ext uri="{FF2B5EF4-FFF2-40B4-BE49-F238E27FC236}">
                <a16:creationId xmlns:a16="http://schemas.microsoft.com/office/drawing/2014/main" id="{88CC9ADA-0DF1-4497-8DA5-B34FB41558CF}"/>
              </a:ext>
            </a:extLst>
          </p:cNvPr>
          <p:cNvPicPr>
            <a:picLocks noChangeAspect="1"/>
          </p:cNvPicPr>
          <p:nvPr/>
        </p:nvPicPr>
        <p:blipFill rotWithShape="1">
          <a:blip r:embed="rId3">
            <a:extLst>
              <a:ext uri="{28A0092B-C50C-407E-A947-70E740481C1C}">
                <a14:useLocalDpi xmlns:a14="http://schemas.microsoft.com/office/drawing/2010/main" val="0"/>
              </a:ext>
            </a:extLst>
          </a:blip>
          <a:srcRect l="10911" r="22698" b="2"/>
          <a:stretch/>
        </p:blipFill>
        <p:spPr bwMode="auto">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
            <a:extLst>
              <a:ext uri="{FF2B5EF4-FFF2-40B4-BE49-F238E27FC236}">
                <a16:creationId xmlns:a16="http://schemas.microsoft.com/office/drawing/2014/main" id="{82206082-D1E0-47D2-8D64-68203718755A}"/>
              </a:ext>
            </a:extLst>
          </p:cNvPr>
          <p:cNvPicPr>
            <a:picLocks noChangeAspect="1"/>
          </p:cNvPicPr>
          <p:nvPr/>
        </p:nvPicPr>
        <p:blipFill rotWithShape="1">
          <a:blip r:embed="rId4">
            <a:extLst>
              <a:ext uri="{28A0092B-C50C-407E-A947-70E740481C1C}">
                <a14:useLocalDpi xmlns:a14="http://schemas.microsoft.com/office/drawing/2010/main" val="0"/>
              </a:ext>
            </a:extLst>
          </a:blip>
          <a:srcRect t="5174" r="-1" b="-1"/>
          <a:stretch/>
        </p:blipFill>
        <p:spPr bwMode="auto">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88561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152D-AF09-4F13-B4AB-CE7096769AF7}"/>
              </a:ext>
            </a:extLst>
          </p:cNvPr>
          <p:cNvSpPr>
            <a:spLocks noGrp="1"/>
          </p:cNvSpPr>
          <p:nvPr>
            <p:ph type="title"/>
          </p:nvPr>
        </p:nvSpPr>
        <p:spPr/>
        <p:txBody>
          <a:bodyPr/>
          <a:lstStyle/>
          <a:p>
            <a:r>
              <a:rPr lang="en-GB" dirty="0"/>
              <a:t>Cultural influence on perception</a:t>
            </a:r>
          </a:p>
        </p:txBody>
      </p:sp>
      <p:sp>
        <p:nvSpPr>
          <p:cNvPr id="3" name="Content Placeholder 2">
            <a:extLst>
              <a:ext uri="{FF2B5EF4-FFF2-40B4-BE49-F238E27FC236}">
                <a16:creationId xmlns:a16="http://schemas.microsoft.com/office/drawing/2014/main" id="{98476175-AECD-4623-98BE-E6993078BF78}"/>
              </a:ext>
            </a:extLst>
          </p:cNvPr>
          <p:cNvSpPr>
            <a:spLocks noGrp="1"/>
          </p:cNvSpPr>
          <p:nvPr>
            <p:ph idx="1"/>
          </p:nvPr>
        </p:nvSpPr>
        <p:spPr/>
        <p:txBody>
          <a:bodyPr>
            <a:normAutofit lnSpcReduction="10000"/>
          </a:bodyPr>
          <a:lstStyle/>
          <a:p>
            <a:r>
              <a:rPr lang="en-GB" dirty="0"/>
              <a:t>Familiarity with the area</a:t>
            </a:r>
          </a:p>
          <a:p>
            <a:pPr lvl="1"/>
            <a:r>
              <a:rPr lang="en-GB" dirty="0"/>
              <a:t>greater familiarity may generate greater knowledge</a:t>
            </a:r>
          </a:p>
          <a:p>
            <a:pPr lvl="1"/>
            <a:r>
              <a:rPr lang="en-GB" dirty="0"/>
              <a:t>a regular observer may overlook an element of landscape</a:t>
            </a:r>
          </a:p>
          <a:p>
            <a:pPr lvl="1"/>
            <a:r>
              <a:rPr lang="en-GB" dirty="0"/>
              <a:t>people like what they know, but familiarity also breeds contempt</a:t>
            </a:r>
          </a:p>
          <a:p>
            <a:pPr lvl="1"/>
            <a:r>
              <a:rPr lang="en-GB" dirty="0"/>
              <a:t>childhood memories</a:t>
            </a:r>
          </a:p>
          <a:p>
            <a:pPr lvl="1"/>
            <a:endParaRPr lang="en-GB" dirty="0"/>
          </a:p>
          <a:p>
            <a:endParaRPr lang="en-GB" dirty="0"/>
          </a:p>
          <a:p>
            <a:r>
              <a:rPr lang="en-GB" dirty="0"/>
              <a:t>Economics:</a:t>
            </a:r>
          </a:p>
          <a:p>
            <a:pPr lvl="1"/>
            <a:r>
              <a:rPr lang="en-GB" dirty="0"/>
              <a:t>Optional value</a:t>
            </a:r>
          </a:p>
          <a:p>
            <a:pPr lvl="1"/>
            <a:r>
              <a:rPr lang="en-GB" dirty="0"/>
              <a:t>Existential value</a:t>
            </a:r>
          </a:p>
          <a:p>
            <a:pPr lvl="1"/>
            <a:r>
              <a:rPr lang="en-GB" dirty="0"/>
              <a:t>Bequest value </a:t>
            </a:r>
          </a:p>
          <a:p>
            <a:endParaRPr lang="en-GB" dirty="0"/>
          </a:p>
          <a:p>
            <a:endParaRPr lang="en-GB" dirty="0"/>
          </a:p>
        </p:txBody>
      </p:sp>
    </p:spTree>
    <p:extLst>
      <p:ext uri="{BB962C8B-B14F-4D97-AF65-F5344CB8AC3E}">
        <p14:creationId xmlns:p14="http://schemas.microsoft.com/office/powerpoint/2010/main" val="3873489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6631F-8E81-4661-A8E6-AD2AA5303BA4}"/>
              </a:ext>
            </a:extLst>
          </p:cNvPr>
          <p:cNvSpPr>
            <a:spLocks noGrp="1"/>
          </p:cNvSpPr>
          <p:nvPr>
            <p:ph type="title"/>
          </p:nvPr>
        </p:nvSpPr>
        <p:spPr/>
        <p:txBody>
          <a:bodyPr/>
          <a:lstStyle/>
          <a:p>
            <a:r>
              <a:rPr lang="en-GB" dirty="0"/>
              <a:t>Cultural influence on perception</a:t>
            </a:r>
          </a:p>
        </p:txBody>
      </p:sp>
      <p:sp>
        <p:nvSpPr>
          <p:cNvPr id="3" name="Content Placeholder 2">
            <a:extLst>
              <a:ext uri="{FF2B5EF4-FFF2-40B4-BE49-F238E27FC236}">
                <a16:creationId xmlns:a16="http://schemas.microsoft.com/office/drawing/2014/main" id="{B8A21DAE-C927-4D02-BDD9-5F512D12C473}"/>
              </a:ext>
            </a:extLst>
          </p:cNvPr>
          <p:cNvSpPr>
            <a:spLocks noGrp="1"/>
          </p:cNvSpPr>
          <p:nvPr>
            <p:ph idx="1"/>
          </p:nvPr>
        </p:nvSpPr>
        <p:spPr/>
        <p:txBody>
          <a:bodyPr/>
          <a:lstStyle/>
          <a:p>
            <a:r>
              <a:rPr lang="en-GB" dirty="0"/>
              <a:t>Religion</a:t>
            </a:r>
          </a:p>
          <a:p>
            <a:endParaRPr lang="en-GB" dirty="0"/>
          </a:p>
          <a:p>
            <a:r>
              <a:rPr lang="en-GB" dirty="0"/>
              <a:t>Social values/rules</a:t>
            </a:r>
          </a:p>
          <a:p>
            <a:endParaRPr lang="en-GB" dirty="0"/>
          </a:p>
          <a:p>
            <a:r>
              <a:rPr lang="en-GB" dirty="0"/>
              <a:t>Class</a:t>
            </a:r>
          </a:p>
          <a:p>
            <a:endParaRPr lang="en-GB" dirty="0"/>
          </a:p>
          <a:p>
            <a:endParaRPr lang="en-GB" dirty="0"/>
          </a:p>
        </p:txBody>
      </p:sp>
    </p:spTree>
    <p:extLst>
      <p:ext uri="{BB962C8B-B14F-4D97-AF65-F5344CB8AC3E}">
        <p14:creationId xmlns:p14="http://schemas.microsoft.com/office/powerpoint/2010/main" val="3618560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9DC3E6"/>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9D755E0-7379-48A1-A103-AD48438FD3D7}"/>
              </a:ext>
            </a:extLst>
          </p:cNvPr>
          <p:cNvSpPr>
            <a:spLocks noGrp="1"/>
          </p:cNvSpPr>
          <p:nvPr>
            <p:ph type="title"/>
          </p:nvPr>
        </p:nvSpPr>
        <p:spPr/>
        <p:txBody>
          <a:bodyPr/>
          <a:lstStyle/>
          <a:p>
            <a:pPr eaLnBrk="1" hangingPunct="1"/>
            <a:r>
              <a:rPr lang="en-GB" altLang="en-US" sz="2000">
                <a:latin typeface="Comic Sans MS" panose="030F0702030302020204" pitchFamily="66" charset="0"/>
              </a:rPr>
              <a:t>What factors affect the way in which we perceive particular landscapes?</a:t>
            </a:r>
          </a:p>
        </p:txBody>
      </p:sp>
      <p:sp>
        <p:nvSpPr>
          <p:cNvPr id="7171" name="Rectangle 3">
            <a:extLst>
              <a:ext uri="{FF2B5EF4-FFF2-40B4-BE49-F238E27FC236}">
                <a16:creationId xmlns:a16="http://schemas.microsoft.com/office/drawing/2014/main" id="{D44ACB2D-0C12-4358-80C6-0A9506F9A155}"/>
              </a:ext>
            </a:extLst>
          </p:cNvPr>
          <p:cNvSpPr>
            <a:spLocks noGrp="1" noChangeArrowheads="1"/>
          </p:cNvSpPr>
          <p:nvPr>
            <p:ph idx="1"/>
          </p:nvPr>
        </p:nvSpPr>
        <p:spPr/>
        <p:txBody>
          <a:bodyPr rtlCol="0">
            <a:normAutofit/>
          </a:bodyPr>
          <a:lstStyle/>
          <a:p>
            <a:pPr eaLnBrk="1" fontAlgn="auto" hangingPunct="1">
              <a:spcAft>
                <a:spcPts val="0"/>
              </a:spcAft>
              <a:defRPr/>
            </a:pPr>
            <a:r>
              <a:rPr lang="en-GB" altLang="en-US" sz="2000" dirty="0">
                <a:latin typeface="Comic Sans MS" panose="030F0702030302020204" pitchFamily="66" charset="0"/>
              </a:rPr>
              <a:t>Visitor or resident</a:t>
            </a:r>
          </a:p>
          <a:p>
            <a:pPr eaLnBrk="1" fontAlgn="auto" hangingPunct="1">
              <a:spcAft>
                <a:spcPts val="0"/>
              </a:spcAft>
              <a:buNone/>
              <a:defRPr/>
            </a:pPr>
            <a:r>
              <a:rPr lang="en-GB" altLang="en-US" sz="2000" dirty="0">
                <a:latin typeface="Comic Sans MS" panose="030F0702030302020204" pitchFamily="66" charset="0"/>
              </a:rPr>
              <a:t>	- tourist sees the landscape with a fresh eye</a:t>
            </a:r>
          </a:p>
          <a:p>
            <a:pPr eaLnBrk="1" fontAlgn="auto" hangingPunct="1">
              <a:spcAft>
                <a:spcPts val="0"/>
              </a:spcAft>
              <a:buNone/>
              <a:defRPr/>
            </a:pPr>
            <a:r>
              <a:rPr lang="en-GB" altLang="en-US" sz="2000" dirty="0">
                <a:latin typeface="Comic Sans MS" panose="030F0702030302020204" pitchFamily="66" charset="0"/>
              </a:rPr>
              <a:t>	- a commuter is likely to ignore larger landscape features</a:t>
            </a:r>
          </a:p>
          <a:p>
            <a:pPr eaLnBrk="1" fontAlgn="auto" hangingPunct="1">
              <a:spcAft>
                <a:spcPts val="0"/>
              </a:spcAft>
              <a:buNone/>
              <a:defRPr/>
            </a:pPr>
            <a:endParaRPr lang="en-GB" altLang="en-US" sz="2000" dirty="0">
              <a:latin typeface="Comic Sans MS" panose="030F0702030302020204" pitchFamily="66" charset="0"/>
            </a:endParaRPr>
          </a:p>
          <a:p>
            <a:pPr eaLnBrk="1" fontAlgn="auto" hangingPunct="1">
              <a:spcAft>
                <a:spcPts val="0"/>
              </a:spcAft>
              <a:defRPr/>
            </a:pPr>
            <a:r>
              <a:rPr lang="en-GB" altLang="en-US" sz="2000" dirty="0">
                <a:latin typeface="Comic Sans MS" panose="030F0702030302020204" pitchFamily="66" charset="0"/>
              </a:rPr>
              <a:t>Visions evoked by artists, novelists or the media</a:t>
            </a:r>
          </a:p>
          <a:p>
            <a:pPr eaLnBrk="1" fontAlgn="auto" hangingPunct="1">
              <a:spcAft>
                <a:spcPts val="0"/>
              </a:spcAft>
              <a:buNone/>
              <a:defRPr/>
            </a:pPr>
            <a:r>
              <a:rPr lang="en-GB" altLang="en-US" sz="2000" dirty="0">
                <a:latin typeface="Comic Sans MS" panose="030F0702030302020204" pitchFamily="66" charset="0"/>
              </a:rPr>
              <a:t>	- pre-conceived ideas derived from images</a:t>
            </a:r>
          </a:p>
          <a:p>
            <a:pPr eaLnBrk="1" fontAlgn="auto" hangingPunct="1">
              <a:spcAft>
                <a:spcPts val="0"/>
              </a:spcAft>
              <a:buNone/>
              <a:defRPr/>
            </a:pPr>
            <a:endParaRPr lang="en-GB" altLang="en-US" sz="2000" dirty="0">
              <a:latin typeface="Comic Sans MS" panose="030F0702030302020204" pitchFamily="66" charset="0"/>
            </a:endParaRPr>
          </a:p>
          <a:p>
            <a:pPr eaLnBrk="1" fontAlgn="auto" hangingPunct="1">
              <a:spcAft>
                <a:spcPts val="0"/>
              </a:spcAft>
              <a:buNone/>
              <a:defRPr/>
            </a:pPr>
            <a:endParaRPr lang="en-GB" altLang="en-US" sz="2000" dirty="0">
              <a:latin typeface="Comic Sans MS" panose="030F0702030302020204" pitchFamily="66"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0F6A8-83C1-42AB-A8D2-059CD2E8B76B}"/>
              </a:ext>
            </a:extLst>
          </p:cNvPr>
          <p:cNvSpPr>
            <a:spLocks noGrp="1"/>
          </p:cNvSpPr>
          <p:nvPr>
            <p:ph type="title"/>
          </p:nvPr>
        </p:nvSpPr>
        <p:spPr/>
        <p:txBody>
          <a:bodyPr/>
          <a:lstStyle/>
          <a:p>
            <a:r>
              <a:rPr lang="en-GB" dirty="0"/>
              <a:t>How does landscape perception work? </a:t>
            </a:r>
          </a:p>
        </p:txBody>
      </p:sp>
      <p:sp>
        <p:nvSpPr>
          <p:cNvPr id="3" name="Content Placeholder 2">
            <a:extLst>
              <a:ext uri="{FF2B5EF4-FFF2-40B4-BE49-F238E27FC236}">
                <a16:creationId xmlns:a16="http://schemas.microsoft.com/office/drawing/2014/main" id="{06BC18AA-1ECA-4692-9A4D-3311F979CCA4}"/>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FDE9502F-33B6-47C7-9930-2644BFA705E4}"/>
              </a:ext>
            </a:extLst>
          </p:cNvPr>
          <p:cNvPicPr>
            <a:picLocks noChangeAspect="1"/>
          </p:cNvPicPr>
          <p:nvPr/>
        </p:nvPicPr>
        <p:blipFill rotWithShape="1">
          <a:blip r:embed="rId3"/>
          <a:srcRect l="26238" t="24653" r="30218" b="17268"/>
          <a:stretch/>
        </p:blipFill>
        <p:spPr>
          <a:xfrm>
            <a:off x="1214438" y="1262404"/>
            <a:ext cx="9301162" cy="5595596"/>
          </a:xfrm>
          <a:prstGeom prst="rect">
            <a:avLst/>
          </a:prstGeom>
        </p:spPr>
      </p:pic>
    </p:spTree>
    <p:extLst>
      <p:ext uri="{BB962C8B-B14F-4D97-AF65-F5344CB8AC3E}">
        <p14:creationId xmlns:p14="http://schemas.microsoft.com/office/powerpoint/2010/main" val="284175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DAB3C-1639-4310-92CA-0647A953D2C5}"/>
              </a:ext>
            </a:extLst>
          </p:cNvPr>
          <p:cNvSpPr>
            <a:spLocks noGrp="1"/>
          </p:cNvSpPr>
          <p:nvPr>
            <p:ph type="title"/>
          </p:nvPr>
        </p:nvSpPr>
        <p:spPr/>
        <p:txBody>
          <a:bodyPr/>
          <a:lstStyle/>
          <a:p>
            <a:r>
              <a:rPr lang="en-GB" dirty="0"/>
              <a:t>Theories and frameworks on landscape perception and preferences</a:t>
            </a:r>
          </a:p>
        </p:txBody>
      </p:sp>
      <p:sp>
        <p:nvSpPr>
          <p:cNvPr id="3" name="Content Placeholder 2">
            <a:extLst>
              <a:ext uri="{FF2B5EF4-FFF2-40B4-BE49-F238E27FC236}">
                <a16:creationId xmlns:a16="http://schemas.microsoft.com/office/drawing/2014/main" id="{A03097E4-90C5-474B-8CA6-36445EBE6F13}"/>
              </a:ext>
            </a:extLst>
          </p:cNvPr>
          <p:cNvSpPr>
            <a:spLocks noGrp="1"/>
          </p:cNvSpPr>
          <p:nvPr>
            <p:ph idx="1"/>
          </p:nvPr>
        </p:nvSpPr>
        <p:spPr/>
        <p:txBody>
          <a:bodyPr/>
          <a:lstStyle/>
          <a:p>
            <a:r>
              <a:rPr lang="en-GB" dirty="0"/>
              <a:t>Prospect-refuge theory </a:t>
            </a:r>
          </a:p>
          <a:p>
            <a:endParaRPr lang="en-GB" dirty="0"/>
          </a:p>
          <a:p>
            <a:r>
              <a:rPr lang="en-GB" dirty="0" err="1"/>
              <a:t>Berlyne’s</a:t>
            </a:r>
            <a:r>
              <a:rPr lang="en-GB" dirty="0"/>
              <a:t> arousal theory</a:t>
            </a:r>
          </a:p>
          <a:p>
            <a:endParaRPr lang="en-GB" dirty="0"/>
          </a:p>
          <a:p>
            <a:pPr marL="0" indent="0">
              <a:buNone/>
            </a:pPr>
            <a:endParaRPr lang="en-GB" dirty="0"/>
          </a:p>
          <a:p>
            <a:endParaRPr lang="en-GB" dirty="0"/>
          </a:p>
          <a:p>
            <a:endParaRPr lang="en-GB" dirty="0"/>
          </a:p>
        </p:txBody>
      </p:sp>
      <p:pic>
        <p:nvPicPr>
          <p:cNvPr id="5" name="Picture 4">
            <a:extLst>
              <a:ext uri="{FF2B5EF4-FFF2-40B4-BE49-F238E27FC236}">
                <a16:creationId xmlns:a16="http://schemas.microsoft.com/office/drawing/2014/main" id="{A8888641-4367-4EF2-849B-BABBE94C82D1}"/>
              </a:ext>
            </a:extLst>
          </p:cNvPr>
          <p:cNvPicPr>
            <a:picLocks noChangeAspect="1"/>
          </p:cNvPicPr>
          <p:nvPr/>
        </p:nvPicPr>
        <p:blipFill rotWithShape="1">
          <a:blip r:embed="rId3"/>
          <a:srcRect l="30663" t="56940" r="45388" b="21858"/>
          <a:stretch/>
        </p:blipFill>
        <p:spPr>
          <a:xfrm>
            <a:off x="4084820" y="3563910"/>
            <a:ext cx="5448924" cy="3099975"/>
          </a:xfrm>
          <a:prstGeom prst="rect">
            <a:avLst/>
          </a:prstGeom>
        </p:spPr>
      </p:pic>
    </p:spTree>
    <p:extLst>
      <p:ext uri="{BB962C8B-B14F-4D97-AF65-F5344CB8AC3E}">
        <p14:creationId xmlns:p14="http://schemas.microsoft.com/office/powerpoint/2010/main" val="1510628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342AD-31AA-4F98-AA78-56885DCA6D6F}"/>
              </a:ext>
            </a:extLst>
          </p:cNvPr>
          <p:cNvSpPr>
            <a:spLocks noGrp="1"/>
          </p:cNvSpPr>
          <p:nvPr>
            <p:ph type="title"/>
          </p:nvPr>
        </p:nvSpPr>
        <p:spPr/>
        <p:txBody>
          <a:bodyPr/>
          <a:lstStyle/>
          <a:p>
            <a:r>
              <a:rPr lang="en-GB" dirty="0"/>
              <a:t>Theories and frameworks on landscape perception and preferences</a:t>
            </a:r>
          </a:p>
        </p:txBody>
      </p:sp>
      <p:sp>
        <p:nvSpPr>
          <p:cNvPr id="3" name="Content Placeholder 2">
            <a:extLst>
              <a:ext uri="{FF2B5EF4-FFF2-40B4-BE49-F238E27FC236}">
                <a16:creationId xmlns:a16="http://schemas.microsoft.com/office/drawing/2014/main" id="{7E19FE71-61A6-4871-AF8A-7A2C209183E7}"/>
              </a:ext>
            </a:extLst>
          </p:cNvPr>
          <p:cNvSpPr>
            <a:spLocks noGrp="1"/>
          </p:cNvSpPr>
          <p:nvPr>
            <p:ph idx="1"/>
          </p:nvPr>
        </p:nvSpPr>
        <p:spPr/>
        <p:txBody>
          <a:bodyPr/>
          <a:lstStyle/>
          <a:p>
            <a:r>
              <a:rPr lang="en-GB" dirty="0"/>
              <a:t>Information processing theory, four informational factors:</a:t>
            </a:r>
          </a:p>
          <a:p>
            <a:pPr lvl="1"/>
            <a:r>
              <a:rPr lang="en-GB" dirty="0"/>
              <a:t>Coherence</a:t>
            </a:r>
          </a:p>
          <a:p>
            <a:pPr lvl="1"/>
            <a:r>
              <a:rPr lang="en-GB" dirty="0"/>
              <a:t>Complexity </a:t>
            </a:r>
          </a:p>
          <a:p>
            <a:pPr lvl="1"/>
            <a:r>
              <a:rPr lang="en-GB" dirty="0"/>
              <a:t>Legibility</a:t>
            </a:r>
          </a:p>
          <a:p>
            <a:pPr lvl="1"/>
            <a:r>
              <a:rPr lang="en-GB" dirty="0"/>
              <a:t>Mystery</a:t>
            </a:r>
          </a:p>
        </p:txBody>
      </p:sp>
      <p:pic>
        <p:nvPicPr>
          <p:cNvPr id="5" name="Picture 4">
            <a:extLst>
              <a:ext uri="{FF2B5EF4-FFF2-40B4-BE49-F238E27FC236}">
                <a16:creationId xmlns:a16="http://schemas.microsoft.com/office/drawing/2014/main" id="{5FCB2A68-00C2-499E-90AB-FA5BEC3C73A6}"/>
              </a:ext>
            </a:extLst>
          </p:cNvPr>
          <p:cNvPicPr>
            <a:picLocks noChangeAspect="1"/>
          </p:cNvPicPr>
          <p:nvPr/>
        </p:nvPicPr>
        <p:blipFill rotWithShape="1">
          <a:blip r:embed="rId3"/>
          <a:srcRect l="31014" t="54536" r="39980" b="35628"/>
          <a:stretch/>
        </p:blipFill>
        <p:spPr>
          <a:xfrm>
            <a:off x="1424068" y="4691922"/>
            <a:ext cx="9119098" cy="1987212"/>
          </a:xfrm>
          <a:prstGeom prst="rect">
            <a:avLst/>
          </a:prstGeom>
        </p:spPr>
      </p:pic>
    </p:spTree>
    <p:extLst>
      <p:ext uri="{BB962C8B-B14F-4D97-AF65-F5344CB8AC3E}">
        <p14:creationId xmlns:p14="http://schemas.microsoft.com/office/powerpoint/2010/main" val="1346271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517ED-BEA9-4B5C-AC65-176A24F7458C}"/>
              </a:ext>
            </a:extLst>
          </p:cNvPr>
          <p:cNvSpPr>
            <a:spLocks noGrp="1"/>
          </p:cNvSpPr>
          <p:nvPr>
            <p:ph type="title"/>
          </p:nvPr>
        </p:nvSpPr>
        <p:spPr/>
        <p:txBody>
          <a:bodyPr/>
          <a:lstStyle/>
          <a:p>
            <a:r>
              <a:rPr lang="en-GB" dirty="0"/>
              <a:t>Theories and frameworks on landscape perception and preferences</a:t>
            </a:r>
          </a:p>
        </p:txBody>
      </p:sp>
      <p:sp>
        <p:nvSpPr>
          <p:cNvPr id="3" name="Content Placeholder 2">
            <a:extLst>
              <a:ext uri="{FF2B5EF4-FFF2-40B4-BE49-F238E27FC236}">
                <a16:creationId xmlns:a16="http://schemas.microsoft.com/office/drawing/2014/main" id="{62D32E75-E218-4469-BD1F-6B48E08EA972}"/>
              </a:ext>
            </a:extLst>
          </p:cNvPr>
          <p:cNvSpPr>
            <a:spLocks noGrp="1"/>
          </p:cNvSpPr>
          <p:nvPr>
            <p:ph idx="1"/>
          </p:nvPr>
        </p:nvSpPr>
        <p:spPr/>
        <p:txBody>
          <a:bodyPr/>
          <a:lstStyle/>
          <a:p>
            <a:r>
              <a:rPr lang="en-GB" dirty="0"/>
              <a:t>The biophilia hypothesis</a:t>
            </a:r>
          </a:p>
          <a:p>
            <a:endParaRPr lang="en-GB" dirty="0"/>
          </a:p>
          <a:p>
            <a:r>
              <a:rPr lang="en-GB" dirty="0"/>
              <a:t>Gibson’s Theory of Affordances</a:t>
            </a:r>
          </a:p>
          <a:p>
            <a:endParaRPr lang="en-GB" dirty="0"/>
          </a:p>
          <a:p>
            <a:r>
              <a:rPr lang="en-GB" dirty="0"/>
              <a:t>Topophilia by Tuan</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333611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9DC3E6"/>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90BABE3-A2AA-498A-8D31-0E18E122684E}"/>
              </a:ext>
            </a:extLst>
          </p:cNvPr>
          <p:cNvSpPr>
            <a:spLocks noGrp="1"/>
          </p:cNvSpPr>
          <p:nvPr>
            <p:ph type="title"/>
          </p:nvPr>
        </p:nvSpPr>
        <p:spPr/>
        <p:txBody>
          <a:bodyPr/>
          <a:lstStyle/>
          <a:p>
            <a:pPr eaLnBrk="1" hangingPunct="1"/>
            <a:r>
              <a:rPr lang="en-GB" altLang="en-US" sz="2000">
                <a:latin typeface="Comic Sans MS" panose="030F0702030302020204" pitchFamily="66" charset="0"/>
              </a:rPr>
              <a:t>Why is understanding landscape perception important?</a:t>
            </a:r>
          </a:p>
        </p:txBody>
      </p:sp>
      <p:sp>
        <p:nvSpPr>
          <p:cNvPr id="23555" name="Rectangle 3">
            <a:extLst>
              <a:ext uri="{FF2B5EF4-FFF2-40B4-BE49-F238E27FC236}">
                <a16:creationId xmlns:a16="http://schemas.microsoft.com/office/drawing/2014/main" id="{D827D70D-7AF1-4022-97F6-BDB4AC6A502E}"/>
              </a:ext>
            </a:extLst>
          </p:cNvPr>
          <p:cNvSpPr>
            <a:spLocks noGrp="1"/>
          </p:cNvSpPr>
          <p:nvPr>
            <p:ph idx="1"/>
          </p:nvPr>
        </p:nvSpPr>
        <p:spPr/>
        <p:txBody>
          <a:bodyPr/>
          <a:lstStyle/>
          <a:p>
            <a:pPr eaLnBrk="1" hangingPunct="1"/>
            <a:r>
              <a:rPr lang="en-GB" altLang="en-US" sz="2000">
                <a:latin typeface="Comic Sans MS" panose="030F0702030302020204" pitchFamily="66" charset="0"/>
              </a:rPr>
              <a:t>Policymakers </a:t>
            </a:r>
          </a:p>
          <a:p>
            <a:pPr eaLnBrk="1" hangingPunct="1">
              <a:buFontTx/>
              <a:buNone/>
            </a:pPr>
            <a:r>
              <a:rPr lang="en-GB" altLang="en-US" sz="2000">
                <a:latin typeface="Comic Sans MS" panose="030F0702030302020204" pitchFamily="66" charset="0"/>
              </a:rPr>
              <a:t>	- decisions about the future of places are often based on perceptions of them</a:t>
            </a:r>
          </a:p>
          <a:p>
            <a:pPr eaLnBrk="1" hangingPunct="1">
              <a:buFontTx/>
              <a:buNone/>
            </a:pPr>
            <a:endParaRPr lang="en-GB" altLang="en-US" sz="2000">
              <a:latin typeface="Comic Sans MS" panose="030F0702030302020204" pitchFamily="66" charset="0"/>
            </a:endParaRPr>
          </a:p>
          <a:p>
            <a:pPr eaLnBrk="1" hangingPunct="1">
              <a:buFontTx/>
              <a:buNone/>
            </a:pPr>
            <a:endParaRPr lang="en-GB" altLang="en-US" sz="2000">
              <a:latin typeface="Comic Sans MS" panose="030F0702030302020204" pitchFamily="66" charset="0"/>
            </a:endParaRPr>
          </a:p>
          <a:p>
            <a:pPr eaLnBrk="1" hangingPunct="1"/>
            <a:r>
              <a:rPr lang="en-GB" altLang="en-US" sz="2000">
                <a:latin typeface="Comic Sans MS" panose="030F0702030302020204" pitchFamily="66" charset="0"/>
              </a:rPr>
              <a:t>Users </a:t>
            </a:r>
          </a:p>
          <a:p>
            <a:pPr lvl="1" eaLnBrk="1" hangingPunct="1"/>
            <a:r>
              <a:rPr lang="en-GB" altLang="en-US" sz="1800">
                <a:latin typeface="Comic Sans MS" panose="030F0702030302020204" pitchFamily="66" charset="0"/>
              </a:rPr>
              <a:t>Influenced by perception and image</a:t>
            </a:r>
          </a:p>
          <a:p>
            <a:pPr lvl="1" eaLnBrk="1" hangingPunct="1"/>
            <a:r>
              <a:rPr lang="en-GB" altLang="en-US" sz="1800">
                <a:latin typeface="Comic Sans MS" panose="030F0702030302020204" pitchFamily="66" charset="0"/>
              </a:rPr>
              <a:t>Buy into an experience – part of that experience is landscape</a:t>
            </a:r>
          </a:p>
        </p:txBody>
      </p:sp>
    </p:spTree>
    <p:extLst>
      <p:ext uri="{BB962C8B-B14F-4D97-AF65-F5344CB8AC3E}">
        <p14:creationId xmlns:p14="http://schemas.microsoft.com/office/powerpoint/2010/main" val="1609044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84371-5FED-4C6B-94B1-ABEB0EFF924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419828-0184-4601-868E-981155CDDED5}"/>
              </a:ext>
            </a:extLst>
          </p:cNvPr>
          <p:cNvSpPr>
            <a:spLocks noGrp="1"/>
          </p:cNvSpPr>
          <p:nvPr>
            <p:ph idx="1"/>
          </p:nvPr>
        </p:nvSpPr>
        <p:spPr>
          <a:xfrm>
            <a:off x="157163" y="1493044"/>
            <a:ext cx="11801475" cy="5207794"/>
          </a:xfrm>
        </p:spPr>
        <p:txBody>
          <a:bodyPr>
            <a:normAutofit fontScale="40000" lnSpcReduction="20000"/>
          </a:bodyPr>
          <a:lstStyle/>
          <a:p>
            <a:pPr marL="0" indent="0">
              <a:buNone/>
            </a:pPr>
            <a:r>
              <a:rPr lang="en-GB" dirty="0"/>
              <a:t>Aoki, Y. (1999). Review article: Trends in the study of the psychological evaluation of landscape,  Landscape Research, 24, 85-94.</a:t>
            </a:r>
          </a:p>
          <a:p>
            <a:pPr marL="0" indent="0">
              <a:buNone/>
            </a:pPr>
            <a:r>
              <a:rPr lang="en-GB" dirty="0"/>
              <a:t>European Landscape Convention (2000) Council of Europa, Florence. http://www.coe.int/t/dg4/cultureheritage/heritage/landscape/presentation_en.asp consulted on  13-2-2013</a:t>
            </a:r>
          </a:p>
          <a:p>
            <a:pPr marL="0" indent="0">
              <a:buNone/>
            </a:pPr>
            <a:endParaRPr lang="en-GB" dirty="0"/>
          </a:p>
          <a:p>
            <a:pPr marL="0" indent="0">
              <a:buNone/>
            </a:pPr>
            <a:r>
              <a:rPr lang="en-GB" dirty="0"/>
              <a:t>Balling, J.D. &amp; Falk, J.H. (1982). Development of visual preference for natural environments, </a:t>
            </a:r>
          </a:p>
          <a:p>
            <a:pPr marL="0" indent="0">
              <a:buNone/>
            </a:pPr>
            <a:r>
              <a:rPr lang="en-GB" dirty="0"/>
              <a:t>Environment and </a:t>
            </a:r>
            <a:r>
              <a:rPr lang="en-GB" dirty="0" err="1"/>
              <a:t>Behavior</a:t>
            </a:r>
            <a:r>
              <a:rPr lang="en-GB" dirty="0"/>
              <a:t>, 14(1), pp. 5-28.</a:t>
            </a:r>
          </a:p>
          <a:p>
            <a:pPr marL="0" indent="0">
              <a:buNone/>
            </a:pPr>
            <a:endParaRPr lang="en-GB" dirty="0"/>
          </a:p>
          <a:p>
            <a:pPr marL="0" indent="0">
              <a:buNone/>
            </a:pPr>
            <a:r>
              <a:rPr lang="en-GB" dirty="0" err="1"/>
              <a:t>Buhyoff</a:t>
            </a:r>
            <a:r>
              <a:rPr lang="en-GB" dirty="0"/>
              <a:t>, G.J., Wellman, J.D., Koch, N.E., Gauthier, L. &amp; </a:t>
            </a:r>
            <a:r>
              <a:rPr lang="en-GB" dirty="0" err="1"/>
              <a:t>Hultman</a:t>
            </a:r>
            <a:r>
              <a:rPr lang="en-GB" dirty="0"/>
              <a:t>, S. (1983). Landscape preference metrics: an international comparison, Journal of Environmental Management, 16, pp. 181-190</a:t>
            </a:r>
          </a:p>
          <a:p>
            <a:pPr marL="0" indent="0">
              <a:buNone/>
            </a:pPr>
            <a:endParaRPr lang="en-GB" dirty="0"/>
          </a:p>
          <a:p>
            <a:pPr marL="0" indent="0">
              <a:buNone/>
            </a:pPr>
            <a:r>
              <a:rPr lang="en-GB" dirty="0" err="1"/>
              <a:t>Buhyoff</a:t>
            </a:r>
            <a:r>
              <a:rPr lang="en-GB" dirty="0"/>
              <a:t>, G.J., Wellman, J.D., Harvey, H. &amp; Fraser, R.A. (1978). Landscape architects' interpretation of people's landscape preference, Journal of Environmental Management, 6, pp. 255-2</a:t>
            </a:r>
          </a:p>
          <a:p>
            <a:pPr marL="0" indent="0">
              <a:buNone/>
            </a:pPr>
            <a:endParaRPr lang="en-GB" dirty="0"/>
          </a:p>
          <a:p>
            <a:pPr marL="0" indent="0">
              <a:buNone/>
            </a:pPr>
            <a:r>
              <a:rPr lang="en-GB" dirty="0" err="1"/>
              <a:t>Danford</a:t>
            </a:r>
            <a:r>
              <a:rPr lang="en-GB" dirty="0"/>
              <a:t>, S. &amp; Willems, E.P. (1975). Subjective responses to architectural displays; a question of validity, Environment and </a:t>
            </a:r>
            <a:r>
              <a:rPr lang="en-GB" dirty="0" err="1"/>
              <a:t>Behavior</a:t>
            </a:r>
            <a:r>
              <a:rPr lang="en-GB" dirty="0"/>
              <a:t>, 7(4), pp. 486-516 </a:t>
            </a:r>
          </a:p>
          <a:p>
            <a:pPr marL="0" indent="0">
              <a:buNone/>
            </a:pPr>
            <a:endParaRPr lang="en-GB" dirty="0"/>
          </a:p>
          <a:p>
            <a:pPr marL="0" indent="0">
              <a:buNone/>
            </a:pPr>
            <a:r>
              <a:rPr lang="en-GB" dirty="0"/>
              <a:t>Howard, P.J. (2011). An introduction to Landscape. Ashgate. </a:t>
            </a:r>
          </a:p>
          <a:p>
            <a:pPr marL="0" indent="0">
              <a:buNone/>
            </a:pPr>
            <a:endParaRPr lang="en-GB" dirty="0"/>
          </a:p>
          <a:p>
            <a:pPr marL="0" indent="0">
              <a:buNone/>
            </a:pPr>
            <a:r>
              <a:rPr lang="en-GB" dirty="0"/>
              <a:t>Jacobs, M.H. (2006). The production of mindscapes: a comprehensive theory of landscape experience.  Thesis, </a:t>
            </a:r>
            <a:r>
              <a:rPr lang="en-GB" dirty="0" err="1"/>
              <a:t>Wageningen.Kaymaz</a:t>
            </a:r>
            <a:r>
              <a:rPr lang="en-GB" dirty="0"/>
              <a:t>, I.C. (2012). Landscape Perception. Landscape Planning, In Tech.</a:t>
            </a:r>
          </a:p>
          <a:p>
            <a:pPr marL="0" indent="0">
              <a:buNone/>
            </a:pPr>
            <a:endParaRPr lang="en-GB" dirty="0"/>
          </a:p>
          <a:p>
            <a:pPr marL="0" indent="0">
              <a:buNone/>
            </a:pPr>
            <a:r>
              <a:rPr lang="en-GB" dirty="0"/>
              <a:t>Kaplan, R. &amp; Herbert, E.J. (1987). Cultural and sub-cultural comparison in preferences for natural settings, Landscape and Urban Planning, 14, pp. 281-293</a:t>
            </a:r>
          </a:p>
          <a:p>
            <a:pPr marL="0" indent="0">
              <a:buNone/>
            </a:pPr>
            <a:endParaRPr lang="nl-NL" dirty="0"/>
          </a:p>
          <a:p>
            <a:pPr marL="0" indent="0">
              <a:buNone/>
            </a:pPr>
            <a:r>
              <a:rPr lang="nl-NL" dirty="0"/>
              <a:t>Klamer, A. (2009) Het cultuurhistorisch argument: essaybundel. Projectbureau Belvedere. </a:t>
            </a:r>
            <a:endParaRPr lang="en-GB" dirty="0"/>
          </a:p>
          <a:p>
            <a:pPr marL="0" indent="0">
              <a:buNone/>
            </a:pPr>
            <a:endParaRPr lang="en-GB" dirty="0"/>
          </a:p>
          <a:p>
            <a:pPr marL="0" indent="0">
              <a:buNone/>
            </a:pPr>
            <a:r>
              <a:rPr lang="en-GB" dirty="0"/>
              <a:t>Kent, R.L. (1993). Attributes, features and reasons for enjoyment of scenic routes: a comparison of experts, residents, and citizens, Landscape Research, 18(2), pp. 92-102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344523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341F-EC20-45CF-98D2-398A1537C5C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474ECC-7D36-4A30-B0BC-B18216819E20}"/>
              </a:ext>
            </a:extLst>
          </p:cNvPr>
          <p:cNvSpPr>
            <a:spLocks noGrp="1"/>
          </p:cNvSpPr>
          <p:nvPr>
            <p:ph idx="1"/>
          </p:nvPr>
        </p:nvSpPr>
        <p:spPr>
          <a:xfrm>
            <a:off x="307181" y="1825625"/>
            <a:ext cx="11708607" cy="4351338"/>
          </a:xfrm>
        </p:spPr>
        <p:txBody>
          <a:bodyPr>
            <a:normAutofit fontScale="47500" lnSpcReduction="20000"/>
          </a:bodyPr>
          <a:lstStyle/>
          <a:p>
            <a:pPr marL="0" indent="0">
              <a:buNone/>
            </a:pPr>
            <a:r>
              <a:rPr lang="en-GB" dirty="0" err="1"/>
              <a:t>Macia</a:t>
            </a:r>
            <a:r>
              <a:rPr lang="en-GB" dirty="0"/>
              <a:t>, A. (1979). Visual perception of landscape: sex and personality differences, in: Our National Landscape, pp. 279-285 (Berkeley Pacific Southwest Forest and Range Experiment Station).</a:t>
            </a:r>
          </a:p>
          <a:p>
            <a:pPr marL="0" indent="0">
              <a:buNone/>
            </a:pPr>
            <a:r>
              <a:rPr lang="en-GB" dirty="0"/>
              <a:t>Martindale, C. (1996). How can we measure a society’s creativity? In: Dimensions of Creativity, </a:t>
            </a:r>
            <a:r>
              <a:rPr lang="en-GB" dirty="0" err="1"/>
              <a:t>M.A.Boden</a:t>
            </a:r>
            <a:r>
              <a:rPr lang="en-GB" dirty="0"/>
              <a:t>, pp.159-198, MIT Press</a:t>
            </a:r>
          </a:p>
          <a:p>
            <a:pPr marL="0" indent="0">
              <a:buNone/>
            </a:pPr>
            <a:r>
              <a:rPr lang="en-GB" dirty="0"/>
              <a:t>Nieman, T.J. (1980). The visual environment of the New York coastal zone: user preferences and perceptions, Coastal Zone Management Journal, 8(1), pp. 45-6</a:t>
            </a:r>
          </a:p>
          <a:p>
            <a:pPr marL="0" indent="0">
              <a:buNone/>
            </a:pPr>
            <a:endParaRPr lang="en-GB" dirty="0"/>
          </a:p>
          <a:p>
            <a:pPr marL="0" indent="0">
              <a:buNone/>
            </a:pPr>
            <a:r>
              <a:rPr lang="en-GB" dirty="0"/>
              <a:t>Shore, N. (2007). ‘Whose Heritage? The Construction of Cultural Built Heritage in a Pluralist Multicultural England’, unpublished PhD thesis, Newcastle University.</a:t>
            </a:r>
          </a:p>
          <a:p>
            <a:pPr marL="0" indent="0">
              <a:buNone/>
            </a:pPr>
            <a:endParaRPr lang="en-GB" dirty="0"/>
          </a:p>
          <a:p>
            <a:pPr marL="0" indent="0">
              <a:buNone/>
            </a:pPr>
            <a:r>
              <a:rPr lang="en-GB" dirty="0"/>
              <a:t>Taylor, K. &amp; Lennon, J. (2012). Managing Cultural Landscapes. Routledge, Abingdon. </a:t>
            </a:r>
          </a:p>
          <a:p>
            <a:pPr marL="0" indent="0">
              <a:buNone/>
            </a:pPr>
            <a:endParaRPr lang="en-GB" dirty="0"/>
          </a:p>
          <a:p>
            <a:pPr marL="0" indent="0">
              <a:buNone/>
            </a:pPr>
            <a:r>
              <a:rPr lang="en-GB" dirty="0"/>
              <a:t>Tuan, Y-F. (1974). Topophilia: A Study of Environmental Perception, Attitudes, and Values. </a:t>
            </a:r>
            <a:r>
              <a:rPr lang="en-GB" dirty="0" err="1"/>
              <a:t>PrenticeHall</a:t>
            </a:r>
            <a:r>
              <a:rPr lang="en-GB" dirty="0"/>
              <a:t>, Englewood Cliffs, NJ</a:t>
            </a:r>
          </a:p>
          <a:p>
            <a:pPr marL="0" indent="0">
              <a:buNone/>
            </a:pPr>
            <a:endParaRPr lang="en-GB" dirty="0"/>
          </a:p>
          <a:p>
            <a:pPr marL="0" indent="0">
              <a:buNone/>
            </a:pPr>
            <a:r>
              <a:rPr lang="en-GB" dirty="0"/>
              <a:t>Wellman, J.D. &amp; </a:t>
            </a:r>
            <a:r>
              <a:rPr lang="en-GB" dirty="0" err="1"/>
              <a:t>Buhyoff</a:t>
            </a:r>
            <a:r>
              <a:rPr lang="en-GB" dirty="0"/>
              <a:t>, G.J. (1980). Effects of regional familiarity on landscape preferences, Journal of Environmental Management, 11, pp. 105-1</a:t>
            </a:r>
          </a:p>
          <a:p>
            <a:pPr marL="0" indent="0">
              <a:buNone/>
            </a:pPr>
            <a:endParaRPr lang="en-GB" dirty="0"/>
          </a:p>
          <a:p>
            <a:pPr marL="0" indent="0">
              <a:buNone/>
            </a:pPr>
            <a:r>
              <a:rPr lang="en-GB" dirty="0"/>
              <a:t>Ulrich, R.S. (1993). Biophilia, </a:t>
            </a:r>
            <a:r>
              <a:rPr lang="en-GB" dirty="0" err="1"/>
              <a:t>biophobia</a:t>
            </a:r>
            <a:r>
              <a:rPr lang="en-GB" dirty="0"/>
              <a:t> and natural landscapes. In: The Biophilia Hypothesis, Stephen R. Kellert &amp; Edward O. Wilson, pp. 73-137, Island Press, 147-3, Washington DC.</a:t>
            </a:r>
          </a:p>
          <a:p>
            <a:pPr marL="0" indent="0">
              <a:buNone/>
            </a:pPr>
            <a:endParaRPr lang="en-GB" dirty="0"/>
          </a:p>
          <a:p>
            <a:pPr marL="0" indent="0">
              <a:buNone/>
            </a:pPr>
            <a:r>
              <a:rPr lang="en-GB" dirty="0" err="1"/>
              <a:t>Zube</a:t>
            </a:r>
            <a:r>
              <a:rPr lang="en-GB" dirty="0"/>
              <a:t>, E.H. (1987). Perceived land use patterns and landscape values, Landscape Ecology, 1(1),</a:t>
            </a:r>
          </a:p>
        </p:txBody>
      </p:sp>
    </p:spTree>
    <p:extLst>
      <p:ext uri="{BB962C8B-B14F-4D97-AF65-F5344CB8AC3E}">
        <p14:creationId xmlns:p14="http://schemas.microsoft.com/office/powerpoint/2010/main" val="6120401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9DC3E6"/>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8029E01-1824-4853-96AF-852E833C1EFD}"/>
              </a:ext>
            </a:extLst>
          </p:cNvPr>
          <p:cNvSpPr>
            <a:spLocks noGrp="1"/>
          </p:cNvSpPr>
          <p:nvPr>
            <p:ph type="title"/>
          </p:nvPr>
        </p:nvSpPr>
        <p:spPr/>
        <p:txBody>
          <a:bodyPr/>
          <a:lstStyle/>
          <a:p>
            <a:pPr eaLnBrk="1" hangingPunct="1"/>
            <a:r>
              <a:rPr lang="en-GB" altLang="en-US"/>
              <a:t>References</a:t>
            </a:r>
          </a:p>
        </p:txBody>
      </p:sp>
      <p:sp>
        <p:nvSpPr>
          <p:cNvPr id="25603" name="Content Placeholder 2">
            <a:extLst>
              <a:ext uri="{FF2B5EF4-FFF2-40B4-BE49-F238E27FC236}">
                <a16:creationId xmlns:a16="http://schemas.microsoft.com/office/drawing/2014/main" id="{E8DE6F2E-4F0E-4ACA-8A20-DFE4EDE95B8A}"/>
              </a:ext>
            </a:extLst>
          </p:cNvPr>
          <p:cNvSpPr>
            <a:spLocks noGrp="1"/>
          </p:cNvSpPr>
          <p:nvPr>
            <p:ph idx="1"/>
          </p:nvPr>
        </p:nvSpPr>
        <p:spPr/>
        <p:txBody>
          <a:bodyPr/>
          <a:lstStyle/>
          <a:p>
            <a:pPr eaLnBrk="1" hangingPunct="1"/>
            <a:r>
              <a:rPr lang="en-GB" altLang="en-US" sz="2400"/>
              <a:t>Yi-Fu Tuan (1966), Space and Place – The Perspective of Experience, University of Minnesota Press</a:t>
            </a:r>
          </a:p>
          <a:p>
            <a:pPr eaLnBrk="1" hangingPunct="1"/>
            <a:r>
              <a:rPr lang="en-GB" altLang="en-US" sz="2400"/>
              <a:t>Lowenthal, D (1967), Environmental perception and behaviour, Publisher:Chicago</a:t>
            </a:r>
          </a:p>
          <a:p>
            <a:pPr eaLnBrk="1" hangingPunct="1"/>
            <a:r>
              <a:rPr lang="en-GB" altLang="en-US" sz="2400"/>
              <a:t>Barrie B. Greenbie (1988) The landscape of social symbols, Landscape Research, Routlege</a:t>
            </a:r>
          </a:p>
          <a:p>
            <a:pPr eaLnBrk="1" hangingPunct="1"/>
            <a:r>
              <a:rPr lang="en-GB" altLang="en-US" sz="2400"/>
              <a:t>T Greider, L Garkovich - Rural sociology, 1994 - Wiley Online Library</a:t>
            </a:r>
          </a:p>
          <a:p>
            <a:pPr eaLnBrk="1" hangingPunct="1"/>
            <a:endParaRPr lang="en-GB" altLang="en-US"/>
          </a:p>
          <a:p>
            <a:pPr eaLnBrk="1" hangingPunct="1"/>
            <a:endParaRPr lang="en-GB" altLang="en-US"/>
          </a:p>
          <a:p>
            <a:pPr eaLnBrk="1" hangingPunct="1"/>
            <a:endParaRPr lang="en-GB" alt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TotalTime>
  <Words>8503</Words>
  <Application>Microsoft Office PowerPoint</Application>
  <PresentationFormat>Widescreen</PresentationFormat>
  <Paragraphs>320</Paragraphs>
  <Slides>21</Slides>
  <Notes>17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Comic Sans MS</vt:lpstr>
      <vt:lpstr>Office Theme</vt:lpstr>
      <vt:lpstr>1_Office Theme</vt:lpstr>
      <vt:lpstr>Landscape Perception</vt:lpstr>
      <vt:lpstr>Recap from week one</vt:lpstr>
      <vt:lpstr>Tuan (1966) – Landscapes do not have specific or universal meanings – their messages vary with culture and personal temperament</vt:lpstr>
      <vt:lpstr>What influences our landscape perception? </vt:lpstr>
      <vt:lpstr>Physical landscape influence on perception</vt:lpstr>
      <vt:lpstr>Individual influence on perception</vt:lpstr>
      <vt:lpstr>Individual influence on perception</vt:lpstr>
      <vt:lpstr>Cultural influence on perception</vt:lpstr>
      <vt:lpstr>Cultural influence on perception</vt:lpstr>
      <vt:lpstr>Cultural influence on perception</vt:lpstr>
      <vt:lpstr>Cultural influence on perception</vt:lpstr>
      <vt:lpstr>Cultural influence on perception</vt:lpstr>
      <vt:lpstr>What factors affect the way in which we perceive particular landscapes?</vt:lpstr>
      <vt:lpstr>How does landscape perception work? </vt:lpstr>
      <vt:lpstr>Theories and frameworks on landscape perception and preferences</vt:lpstr>
      <vt:lpstr>Theories and frameworks on landscape perception and preferences</vt:lpstr>
      <vt:lpstr>Theories and frameworks on landscape perception and preferences</vt:lpstr>
      <vt:lpstr>Why is understanding landscape perception important?</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Anthony Burns</dc:creator>
  <cp:lastModifiedBy>Anthony Burns</cp:lastModifiedBy>
  <cp:revision>14</cp:revision>
  <dcterms:created xsi:type="dcterms:W3CDTF">2022-06-09T08:56:20Z</dcterms:created>
  <dcterms:modified xsi:type="dcterms:W3CDTF">2022-06-30T13:52:15Z</dcterms:modified>
</cp:coreProperties>
</file>