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50"/>
  </p:notesMasterIdLst>
  <p:sldIdLst>
    <p:sldId id="332" r:id="rId2"/>
    <p:sldId id="275" r:id="rId3"/>
    <p:sldId id="308" r:id="rId4"/>
    <p:sldId id="331" r:id="rId5"/>
    <p:sldId id="355" r:id="rId6"/>
    <p:sldId id="358" r:id="rId7"/>
    <p:sldId id="363" r:id="rId8"/>
    <p:sldId id="359" r:id="rId9"/>
    <p:sldId id="540" r:id="rId10"/>
    <p:sldId id="536" r:id="rId11"/>
    <p:sldId id="502" r:id="rId12"/>
    <p:sldId id="531" r:id="rId13"/>
    <p:sldId id="366" r:id="rId14"/>
    <p:sldId id="537" r:id="rId15"/>
    <p:sldId id="532" r:id="rId16"/>
    <p:sldId id="367" r:id="rId17"/>
    <p:sldId id="503" r:id="rId18"/>
    <p:sldId id="533" r:id="rId19"/>
    <p:sldId id="368" r:id="rId20"/>
    <p:sldId id="538" r:id="rId21"/>
    <p:sldId id="534" r:id="rId22"/>
    <p:sldId id="369" r:id="rId23"/>
    <p:sldId id="504" r:id="rId24"/>
    <p:sldId id="535" r:id="rId25"/>
    <p:sldId id="361" r:id="rId26"/>
    <p:sldId id="376" r:id="rId27"/>
    <p:sldId id="362" r:id="rId28"/>
    <p:sldId id="370" r:id="rId29"/>
    <p:sldId id="505" r:id="rId30"/>
    <p:sldId id="364" r:id="rId31"/>
    <p:sldId id="378" r:id="rId32"/>
    <p:sldId id="379" r:id="rId33"/>
    <p:sldId id="380" r:id="rId34"/>
    <p:sldId id="381" r:id="rId35"/>
    <p:sldId id="510" r:id="rId36"/>
    <p:sldId id="506" r:id="rId37"/>
    <p:sldId id="508" r:id="rId38"/>
    <p:sldId id="507" r:id="rId39"/>
    <p:sldId id="509" r:id="rId40"/>
    <p:sldId id="511" r:id="rId41"/>
    <p:sldId id="512" r:id="rId42"/>
    <p:sldId id="514" r:id="rId43"/>
    <p:sldId id="513" r:id="rId44"/>
    <p:sldId id="515" r:id="rId45"/>
    <p:sldId id="516" r:id="rId46"/>
    <p:sldId id="518" r:id="rId47"/>
    <p:sldId id="519" r:id="rId48"/>
    <p:sldId id="517"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209" autoAdjust="0"/>
    <p:restoredTop sz="83896" autoAdjust="0"/>
  </p:normalViewPr>
  <p:slideViewPr>
    <p:cSldViewPr snapToGrid="0">
      <p:cViewPr varScale="1">
        <p:scale>
          <a:sx n="82" d="100"/>
          <a:sy n="82" d="100"/>
        </p:scale>
        <p:origin x="10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6EED78-499A-499D-BB10-31EA6D461B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A604110-99EF-43CD-9E03-CE1CD8872314}">
      <dgm:prSet custT="1"/>
      <dgm:spPr/>
      <dgm:t>
        <a:bodyPr/>
        <a:lstStyle/>
        <a:p>
          <a:r>
            <a:rPr lang="en-GB" sz="1700" b="0" i="0" dirty="0"/>
            <a:t>Porter’s Five Forces analysis is a framework that helps analyse the level of competition within a certain industry. </a:t>
          </a:r>
          <a:endParaRPr lang="en-US" sz="1700" dirty="0"/>
        </a:p>
      </dgm:t>
    </dgm:pt>
    <dgm:pt modelId="{EA962305-A8C9-4D54-A77A-689519E7D0F8}" type="parTrans" cxnId="{4D5FF8C7-D442-42B3-90B7-D9980E514BD1}">
      <dgm:prSet/>
      <dgm:spPr/>
      <dgm:t>
        <a:bodyPr/>
        <a:lstStyle/>
        <a:p>
          <a:endParaRPr lang="en-US"/>
        </a:p>
      </dgm:t>
    </dgm:pt>
    <dgm:pt modelId="{9A90442E-6F11-48CF-9185-FE89D476605E}" type="sibTrans" cxnId="{4D5FF8C7-D442-42B3-90B7-D9980E514BD1}">
      <dgm:prSet/>
      <dgm:spPr/>
      <dgm:t>
        <a:bodyPr/>
        <a:lstStyle/>
        <a:p>
          <a:endParaRPr lang="en-US"/>
        </a:p>
      </dgm:t>
    </dgm:pt>
    <dgm:pt modelId="{B1FBDEDF-5BD1-405F-B36D-6EA4F9DD63BE}">
      <dgm:prSet custT="1"/>
      <dgm:spPr/>
      <dgm:t>
        <a:bodyPr/>
        <a:lstStyle/>
        <a:p>
          <a:r>
            <a:rPr lang="en-GB" sz="1700" b="0" i="0" dirty="0"/>
            <a:t>It is especially useful when starting a new business or when entering a new industry sector. </a:t>
          </a:r>
          <a:endParaRPr lang="en-US" sz="1700" dirty="0"/>
        </a:p>
      </dgm:t>
    </dgm:pt>
    <dgm:pt modelId="{CE9931F4-92F1-4C27-BA65-0DAC64360E32}" type="parTrans" cxnId="{4FDBBCBC-3B42-4675-BF21-715FC8F2CF09}">
      <dgm:prSet/>
      <dgm:spPr/>
      <dgm:t>
        <a:bodyPr/>
        <a:lstStyle/>
        <a:p>
          <a:endParaRPr lang="en-US"/>
        </a:p>
      </dgm:t>
    </dgm:pt>
    <dgm:pt modelId="{9D91C1EB-68C5-4DA2-A137-3393478D6F83}" type="sibTrans" cxnId="{4FDBBCBC-3B42-4675-BF21-715FC8F2CF09}">
      <dgm:prSet/>
      <dgm:spPr/>
      <dgm:t>
        <a:bodyPr/>
        <a:lstStyle/>
        <a:p>
          <a:endParaRPr lang="en-US"/>
        </a:p>
      </dgm:t>
    </dgm:pt>
    <dgm:pt modelId="{9C6BFBD9-1BD5-48BB-9B27-C02EE260CB88}">
      <dgm:prSet custT="1"/>
      <dgm:spPr/>
      <dgm:t>
        <a:bodyPr/>
        <a:lstStyle/>
        <a:p>
          <a:r>
            <a:rPr lang="en-GB" sz="1700" b="0" i="0" dirty="0"/>
            <a:t>According to this framework, </a:t>
          </a:r>
          <a:r>
            <a:rPr lang="en-GB" sz="1700" b="1" i="0" dirty="0"/>
            <a:t>competitiveness does not only come from competitors but from five forces </a:t>
          </a:r>
          <a:endParaRPr lang="en-US" sz="1700" dirty="0"/>
        </a:p>
      </dgm:t>
    </dgm:pt>
    <dgm:pt modelId="{DD41E65B-4C19-4573-AE84-5F042DAD2535}" type="parTrans" cxnId="{A8A20A2F-4B42-4885-B35B-3C3607EC6DAD}">
      <dgm:prSet/>
      <dgm:spPr/>
      <dgm:t>
        <a:bodyPr/>
        <a:lstStyle/>
        <a:p>
          <a:endParaRPr lang="en-US"/>
        </a:p>
      </dgm:t>
    </dgm:pt>
    <dgm:pt modelId="{A8DCC660-01C8-40B9-95B5-02FAB29615E4}" type="sibTrans" cxnId="{A8A20A2F-4B42-4885-B35B-3C3607EC6DAD}">
      <dgm:prSet/>
      <dgm:spPr/>
      <dgm:t>
        <a:bodyPr/>
        <a:lstStyle/>
        <a:p>
          <a:endParaRPr lang="en-US"/>
        </a:p>
      </dgm:t>
    </dgm:pt>
    <dgm:pt modelId="{F29ED716-E3A0-4A03-9FB9-D41BBF01D588}">
      <dgm:prSet custT="1"/>
      <dgm:spPr/>
      <dgm:t>
        <a:bodyPr/>
        <a:lstStyle/>
        <a:p>
          <a:r>
            <a:rPr lang="en-GB" sz="1600" b="0" i="0" dirty="0"/>
            <a:t>The collective strength of these forces determines the competitive intensity and profit potential of an industry and thus its attractiveness. </a:t>
          </a:r>
          <a:endParaRPr lang="en-US" sz="1600" dirty="0"/>
        </a:p>
      </dgm:t>
    </dgm:pt>
    <dgm:pt modelId="{10BC79E1-40A9-4AE1-AB35-B83315B08682}" type="parTrans" cxnId="{ED2FB0C4-2D50-4E67-BDE3-6FDF1C9CB572}">
      <dgm:prSet/>
      <dgm:spPr/>
      <dgm:t>
        <a:bodyPr/>
        <a:lstStyle/>
        <a:p>
          <a:endParaRPr lang="en-US"/>
        </a:p>
      </dgm:t>
    </dgm:pt>
    <dgm:pt modelId="{529C3CF8-F050-44DC-88DC-5E73A28DB5E6}" type="sibTrans" cxnId="{ED2FB0C4-2D50-4E67-BDE3-6FDF1C9CB572}">
      <dgm:prSet/>
      <dgm:spPr/>
      <dgm:t>
        <a:bodyPr/>
        <a:lstStyle/>
        <a:p>
          <a:endParaRPr lang="en-US"/>
        </a:p>
      </dgm:t>
    </dgm:pt>
    <dgm:pt modelId="{39262DF7-22A3-4FCD-8D4B-7FD4955CD6DE}">
      <dgm:prSet/>
      <dgm:spPr/>
      <dgm:t>
        <a:bodyPr/>
        <a:lstStyle/>
        <a:p>
          <a:r>
            <a:rPr lang="en-GB" b="0" i="0" dirty="0"/>
            <a:t>If the five forces are intense, almost no company in the industry earns attractive returns on investments. If the forces are mild however, there is room for higher returns. </a:t>
          </a:r>
          <a:endParaRPr lang="en-US" dirty="0"/>
        </a:p>
      </dgm:t>
    </dgm:pt>
    <dgm:pt modelId="{90E3BE47-34C2-4ECD-93D5-38829C34E4EF}" type="parTrans" cxnId="{8AB6711C-D20A-4D83-8F9A-E474CD5F3FE4}">
      <dgm:prSet/>
      <dgm:spPr/>
      <dgm:t>
        <a:bodyPr/>
        <a:lstStyle/>
        <a:p>
          <a:endParaRPr lang="en-US"/>
        </a:p>
      </dgm:t>
    </dgm:pt>
    <dgm:pt modelId="{57FEE0AC-AD5B-4ECB-B20A-ED621A312D6A}" type="sibTrans" cxnId="{8AB6711C-D20A-4D83-8F9A-E474CD5F3FE4}">
      <dgm:prSet/>
      <dgm:spPr/>
      <dgm:t>
        <a:bodyPr/>
        <a:lstStyle/>
        <a:p>
          <a:endParaRPr lang="en-US"/>
        </a:p>
      </dgm:t>
    </dgm:pt>
    <dgm:pt modelId="{3FF2D7DE-C589-46B5-9FE4-563D19FD1C8B}" type="pres">
      <dgm:prSet presAssocID="{A66EED78-499A-499D-BB10-31EA6D461BC3}" presName="root" presStyleCnt="0">
        <dgm:presLayoutVars>
          <dgm:dir/>
          <dgm:resizeHandles val="exact"/>
        </dgm:presLayoutVars>
      </dgm:prSet>
      <dgm:spPr/>
    </dgm:pt>
    <dgm:pt modelId="{6C250829-7C79-4E94-960C-57B9C3271036}" type="pres">
      <dgm:prSet presAssocID="{6A604110-99EF-43CD-9E03-CE1CD8872314}" presName="compNode" presStyleCnt="0"/>
      <dgm:spPr/>
    </dgm:pt>
    <dgm:pt modelId="{0DCC5502-ABA5-4984-B622-1A3E0EF5B63E}" type="pres">
      <dgm:prSet presAssocID="{6A604110-99EF-43CD-9E03-CE1CD8872314}" presName="bgRect" presStyleLbl="bgShp" presStyleIdx="0" presStyleCnt="5"/>
      <dgm:spPr/>
    </dgm:pt>
    <dgm:pt modelId="{4A758D45-0318-42BE-A3D5-9C60E58BC534}" type="pres">
      <dgm:prSet presAssocID="{6A604110-99EF-43CD-9E03-CE1CD88723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66F46B17-DF5E-4B31-BE2B-802CC2BD7A33}" type="pres">
      <dgm:prSet presAssocID="{6A604110-99EF-43CD-9E03-CE1CD8872314}" presName="spaceRect" presStyleCnt="0"/>
      <dgm:spPr/>
    </dgm:pt>
    <dgm:pt modelId="{1D8936E2-2D8E-463D-8E4A-E9F41185944D}" type="pres">
      <dgm:prSet presAssocID="{6A604110-99EF-43CD-9E03-CE1CD8872314}" presName="parTx" presStyleLbl="revTx" presStyleIdx="0" presStyleCnt="5">
        <dgm:presLayoutVars>
          <dgm:chMax val="0"/>
          <dgm:chPref val="0"/>
        </dgm:presLayoutVars>
      </dgm:prSet>
      <dgm:spPr/>
    </dgm:pt>
    <dgm:pt modelId="{08D93FB5-8440-41A4-9F67-1F6C10EFBE9B}" type="pres">
      <dgm:prSet presAssocID="{9A90442E-6F11-48CF-9185-FE89D476605E}" presName="sibTrans" presStyleCnt="0"/>
      <dgm:spPr/>
    </dgm:pt>
    <dgm:pt modelId="{03FF4869-564D-441F-8F59-C8FF7D281FE0}" type="pres">
      <dgm:prSet presAssocID="{B1FBDEDF-5BD1-405F-B36D-6EA4F9DD63BE}" presName="compNode" presStyleCnt="0"/>
      <dgm:spPr/>
    </dgm:pt>
    <dgm:pt modelId="{5D2459EE-537E-4C8D-9A2C-15DB0194E54E}" type="pres">
      <dgm:prSet presAssocID="{B1FBDEDF-5BD1-405F-B36D-6EA4F9DD63BE}" presName="bgRect" presStyleLbl="bgShp" presStyleIdx="1" presStyleCnt="5"/>
      <dgm:spPr/>
    </dgm:pt>
    <dgm:pt modelId="{1770BD7F-D312-4E96-9601-BD01F00D80E0}" type="pres">
      <dgm:prSet presAssocID="{B1FBDEDF-5BD1-405F-B36D-6EA4F9DD63B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598CB9CF-1EC3-4417-940A-737EA67D1723}" type="pres">
      <dgm:prSet presAssocID="{B1FBDEDF-5BD1-405F-B36D-6EA4F9DD63BE}" presName="spaceRect" presStyleCnt="0"/>
      <dgm:spPr/>
    </dgm:pt>
    <dgm:pt modelId="{EE0904C9-0386-413A-9533-9D97DD511442}" type="pres">
      <dgm:prSet presAssocID="{B1FBDEDF-5BD1-405F-B36D-6EA4F9DD63BE}" presName="parTx" presStyleLbl="revTx" presStyleIdx="1" presStyleCnt="5">
        <dgm:presLayoutVars>
          <dgm:chMax val="0"/>
          <dgm:chPref val="0"/>
        </dgm:presLayoutVars>
      </dgm:prSet>
      <dgm:spPr/>
    </dgm:pt>
    <dgm:pt modelId="{A2F06CE2-9A57-43A2-AE28-53EC8484214F}" type="pres">
      <dgm:prSet presAssocID="{9D91C1EB-68C5-4DA2-A137-3393478D6F83}" presName="sibTrans" presStyleCnt="0"/>
      <dgm:spPr/>
    </dgm:pt>
    <dgm:pt modelId="{E74519FD-448C-412E-A3EB-F5E1B1AEB36A}" type="pres">
      <dgm:prSet presAssocID="{9C6BFBD9-1BD5-48BB-9B27-C02EE260CB88}" presName="compNode" presStyleCnt="0"/>
      <dgm:spPr/>
    </dgm:pt>
    <dgm:pt modelId="{D10CC5D9-E28D-49F4-8B43-74A80EAEE71A}" type="pres">
      <dgm:prSet presAssocID="{9C6BFBD9-1BD5-48BB-9B27-C02EE260CB88}" presName="bgRect" presStyleLbl="bgShp" presStyleIdx="2" presStyleCnt="5"/>
      <dgm:spPr/>
    </dgm:pt>
    <dgm:pt modelId="{7AB767A7-B2A6-4C75-9768-EDF90CE3A8CC}" type="pres">
      <dgm:prSet presAssocID="{9C6BFBD9-1BD5-48BB-9B27-C02EE260CB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678E6D4-424D-401F-AE4C-AFBB4AC76031}" type="pres">
      <dgm:prSet presAssocID="{9C6BFBD9-1BD5-48BB-9B27-C02EE260CB88}" presName="spaceRect" presStyleCnt="0"/>
      <dgm:spPr/>
    </dgm:pt>
    <dgm:pt modelId="{A8D28BDD-1E53-4DF3-92E7-CE03A30A6535}" type="pres">
      <dgm:prSet presAssocID="{9C6BFBD9-1BD5-48BB-9B27-C02EE260CB88}" presName="parTx" presStyleLbl="revTx" presStyleIdx="2" presStyleCnt="5">
        <dgm:presLayoutVars>
          <dgm:chMax val="0"/>
          <dgm:chPref val="0"/>
        </dgm:presLayoutVars>
      </dgm:prSet>
      <dgm:spPr/>
    </dgm:pt>
    <dgm:pt modelId="{7DECDCD3-47EB-4024-B8CC-7A6876F79FD5}" type="pres">
      <dgm:prSet presAssocID="{A8DCC660-01C8-40B9-95B5-02FAB29615E4}" presName="sibTrans" presStyleCnt="0"/>
      <dgm:spPr/>
    </dgm:pt>
    <dgm:pt modelId="{7633BDF2-44A7-4196-A9E2-4F84408E5AFD}" type="pres">
      <dgm:prSet presAssocID="{F29ED716-E3A0-4A03-9FB9-D41BBF01D588}" presName="compNode" presStyleCnt="0"/>
      <dgm:spPr/>
    </dgm:pt>
    <dgm:pt modelId="{CD0ECF2C-8084-42F3-8576-28CC75B3A299}" type="pres">
      <dgm:prSet presAssocID="{F29ED716-E3A0-4A03-9FB9-D41BBF01D588}" presName="bgRect" presStyleLbl="bgShp" presStyleIdx="3" presStyleCnt="5"/>
      <dgm:spPr/>
    </dgm:pt>
    <dgm:pt modelId="{66C87658-D593-4575-95DA-FA8C49F712D1}" type="pres">
      <dgm:prSet presAssocID="{F29ED716-E3A0-4A03-9FB9-D41BBF01D58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ze"/>
        </a:ext>
      </dgm:extLst>
    </dgm:pt>
    <dgm:pt modelId="{57EB5BE6-4E85-42BD-B9EB-F78796CFC914}" type="pres">
      <dgm:prSet presAssocID="{F29ED716-E3A0-4A03-9FB9-D41BBF01D588}" presName="spaceRect" presStyleCnt="0"/>
      <dgm:spPr/>
    </dgm:pt>
    <dgm:pt modelId="{BDD1EECD-7C54-43BC-971C-D77BFF0CA576}" type="pres">
      <dgm:prSet presAssocID="{F29ED716-E3A0-4A03-9FB9-D41BBF01D588}" presName="parTx" presStyleLbl="revTx" presStyleIdx="3" presStyleCnt="5">
        <dgm:presLayoutVars>
          <dgm:chMax val="0"/>
          <dgm:chPref val="0"/>
        </dgm:presLayoutVars>
      </dgm:prSet>
      <dgm:spPr/>
    </dgm:pt>
    <dgm:pt modelId="{9B787345-8D9C-48D1-BAC5-33AB1448EE3E}" type="pres">
      <dgm:prSet presAssocID="{529C3CF8-F050-44DC-88DC-5E73A28DB5E6}" presName="sibTrans" presStyleCnt="0"/>
      <dgm:spPr/>
    </dgm:pt>
    <dgm:pt modelId="{7EC94DB2-F23B-41AA-8F67-045C82AD9287}" type="pres">
      <dgm:prSet presAssocID="{39262DF7-22A3-4FCD-8D4B-7FD4955CD6DE}" presName="compNode" presStyleCnt="0"/>
      <dgm:spPr/>
    </dgm:pt>
    <dgm:pt modelId="{1CA199BF-A560-4770-BF45-7C00B2BBF473}" type="pres">
      <dgm:prSet presAssocID="{39262DF7-22A3-4FCD-8D4B-7FD4955CD6DE}" presName="bgRect" presStyleLbl="bgShp" presStyleIdx="4" presStyleCnt="5" custLinFactNeighborX="1499" custLinFactNeighborY="10571"/>
      <dgm:spPr/>
    </dgm:pt>
    <dgm:pt modelId="{903416B4-9654-4F68-83CA-AB729CB10A53}" type="pres">
      <dgm:prSet presAssocID="{39262DF7-22A3-4FCD-8D4B-7FD4955CD6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F69B2F67-820E-4214-A59C-1C3D249F9434}" type="pres">
      <dgm:prSet presAssocID="{39262DF7-22A3-4FCD-8D4B-7FD4955CD6DE}" presName="spaceRect" presStyleCnt="0"/>
      <dgm:spPr/>
    </dgm:pt>
    <dgm:pt modelId="{64E92775-5EA6-44A9-81A5-4B6323907BE7}" type="pres">
      <dgm:prSet presAssocID="{39262DF7-22A3-4FCD-8D4B-7FD4955CD6DE}" presName="parTx" presStyleLbl="revTx" presStyleIdx="4" presStyleCnt="5">
        <dgm:presLayoutVars>
          <dgm:chMax val="0"/>
          <dgm:chPref val="0"/>
        </dgm:presLayoutVars>
      </dgm:prSet>
      <dgm:spPr/>
    </dgm:pt>
  </dgm:ptLst>
  <dgm:cxnLst>
    <dgm:cxn modelId="{8AB6711C-D20A-4D83-8F9A-E474CD5F3FE4}" srcId="{A66EED78-499A-499D-BB10-31EA6D461BC3}" destId="{39262DF7-22A3-4FCD-8D4B-7FD4955CD6DE}" srcOrd="4" destOrd="0" parTransId="{90E3BE47-34C2-4ECD-93D5-38829C34E4EF}" sibTransId="{57FEE0AC-AD5B-4ECB-B20A-ED621A312D6A}"/>
    <dgm:cxn modelId="{A8A20A2F-4B42-4885-B35B-3C3607EC6DAD}" srcId="{A66EED78-499A-499D-BB10-31EA6D461BC3}" destId="{9C6BFBD9-1BD5-48BB-9B27-C02EE260CB88}" srcOrd="2" destOrd="0" parTransId="{DD41E65B-4C19-4573-AE84-5F042DAD2535}" sibTransId="{A8DCC660-01C8-40B9-95B5-02FAB29615E4}"/>
    <dgm:cxn modelId="{CE7E167F-ED19-4AA0-A3FE-2E5443289BB9}" type="presOf" srcId="{6A604110-99EF-43CD-9E03-CE1CD8872314}" destId="{1D8936E2-2D8E-463D-8E4A-E9F41185944D}" srcOrd="0" destOrd="0" presId="urn:microsoft.com/office/officeart/2018/2/layout/IconVerticalSolidList"/>
    <dgm:cxn modelId="{E9876CAF-9219-443A-B4B0-E2D38B7C4153}" type="presOf" srcId="{9C6BFBD9-1BD5-48BB-9B27-C02EE260CB88}" destId="{A8D28BDD-1E53-4DF3-92E7-CE03A30A6535}" srcOrd="0" destOrd="0" presId="urn:microsoft.com/office/officeart/2018/2/layout/IconVerticalSolidList"/>
    <dgm:cxn modelId="{88B3F8B0-CB86-4AF4-B15D-A0BE7BBCCF10}" type="presOf" srcId="{39262DF7-22A3-4FCD-8D4B-7FD4955CD6DE}" destId="{64E92775-5EA6-44A9-81A5-4B6323907BE7}" srcOrd="0" destOrd="0" presId="urn:microsoft.com/office/officeart/2018/2/layout/IconVerticalSolidList"/>
    <dgm:cxn modelId="{4FDBBCBC-3B42-4675-BF21-715FC8F2CF09}" srcId="{A66EED78-499A-499D-BB10-31EA6D461BC3}" destId="{B1FBDEDF-5BD1-405F-B36D-6EA4F9DD63BE}" srcOrd="1" destOrd="0" parTransId="{CE9931F4-92F1-4C27-BA65-0DAC64360E32}" sibTransId="{9D91C1EB-68C5-4DA2-A137-3393478D6F83}"/>
    <dgm:cxn modelId="{ED2FB0C4-2D50-4E67-BDE3-6FDF1C9CB572}" srcId="{A66EED78-499A-499D-BB10-31EA6D461BC3}" destId="{F29ED716-E3A0-4A03-9FB9-D41BBF01D588}" srcOrd="3" destOrd="0" parTransId="{10BC79E1-40A9-4AE1-AB35-B83315B08682}" sibTransId="{529C3CF8-F050-44DC-88DC-5E73A28DB5E6}"/>
    <dgm:cxn modelId="{007BD4C5-67F7-4CAE-AC3E-48001D400CEA}" type="presOf" srcId="{F29ED716-E3A0-4A03-9FB9-D41BBF01D588}" destId="{BDD1EECD-7C54-43BC-971C-D77BFF0CA576}" srcOrd="0" destOrd="0" presId="urn:microsoft.com/office/officeart/2018/2/layout/IconVerticalSolidList"/>
    <dgm:cxn modelId="{4D5FF8C7-D442-42B3-90B7-D9980E514BD1}" srcId="{A66EED78-499A-499D-BB10-31EA6D461BC3}" destId="{6A604110-99EF-43CD-9E03-CE1CD8872314}" srcOrd="0" destOrd="0" parTransId="{EA962305-A8C9-4D54-A77A-689519E7D0F8}" sibTransId="{9A90442E-6F11-48CF-9185-FE89D476605E}"/>
    <dgm:cxn modelId="{5ABA1DC8-0CEE-47F3-84A6-6B5886081913}" type="presOf" srcId="{A66EED78-499A-499D-BB10-31EA6D461BC3}" destId="{3FF2D7DE-C589-46B5-9FE4-563D19FD1C8B}" srcOrd="0" destOrd="0" presId="urn:microsoft.com/office/officeart/2018/2/layout/IconVerticalSolidList"/>
    <dgm:cxn modelId="{034B97EB-F177-4EEF-8622-06FBE2716153}" type="presOf" srcId="{B1FBDEDF-5BD1-405F-B36D-6EA4F9DD63BE}" destId="{EE0904C9-0386-413A-9533-9D97DD511442}" srcOrd="0" destOrd="0" presId="urn:microsoft.com/office/officeart/2018/2/layout/IconVerticalSolidList"/>
    <dgm:cxn modelId="{6A5192DA-5B7A-4A5A-B972-DE78AE1D71C9}" type="presParOf" srcId="{3FF2D7DE-C589-46B5-9FE4-563D19FD1C8B}" destId="{6C250829-7C79-4E94-960C-57B9C3271036}" srcOrd="0" destOrd="0" presId="urn:microsoft.com/office/officeart/2018/2/layout/IconVerticalSolidList"/>
    <dgm:cxn modelId="{1F864BA3-5070-4FC5-AACA-029A945647E8}" type="presParOf" srcId="{6C250829-7C79-4E94-960C-57B9C3271036}" destId="{0DCC5502-ABA5-4984-B622-1A3E0EF5B63E}" srcOrd="0" destOrd="0" presId="urn:microsoft.com/office/officeart/2018/2/layout/IconVerticalSolidList"/>
    <dgm:cxn modelId="{E7498440-0ACE-4CE3-A2F2-F8212A952744}" type="presParOf" srcId="{6C250829-7C79-4E94-960C-57B9C3271036}" destId="{4A758D45-0318-42BE-A3D5-9C60E58BC534}" srcOrd="1" destOrd="0" presId="urn:microsoft.com/office/officeart/2018/2/layout/IconVerticalSolidList"/>
    <dgm:cxn modelId="{6FF1CA42-C466-467D-BC4F-38DC2BEA339D}" type="presParOf" srcId="{6C250829-7C79-4E94-960C-57B9C3271036}" destId="{66F46B17-DF5E-4B31-BE2B-802CC2BD7A33}" srcOrd="2" destOrd="0" presId="urn:microsoft.com/office/officeart/2018/2/layout/IconVerticalSolidList"/>
    <dgm:cxn modelId="{AFA667B2-892E-49F7-9BEF-BDB48C349C32}" type="presParOf" srcId="{6C250829-7C79-4E94-960C-57B9C3271036}" destId="{1D8936E2-2D8E-463D-8E4A-E9F41185944D}" srcOrd="3" destOrd="0" presId="urn:microsoft.com/office/officeart/2018/2/layout/IconVerticalSolidList"/>
    <dgm:cxn modelId="{362A3D6D-628C-488C-9CFD-49BD6036F5FE}" type="presParOf" srcId="{3FF2D7DE-C589-46B5-9FE4-563D19FD1C8B}" destId="{08D93FB5-8440-41A4-9F67-1F6C10EFBE9B}" srcOrd="1" destOrd="0" presId="urn:microsoft.com/office/officeart/2018/2/layout/IconVerticalSolidList"/>
    <dgm:cxn modelId="{3091A0BD-CCB3-4368-9D3D-67EAD502F5A0}" type="presParOf" srcId="{3FF2D7DE-C589-46B5-9FE4-563D19FD1C8B}" destId="{03FF4869-564D-441F-8F59-C8FF7D281FE0}" srcOrd="2" destOrd="0" presId="urn:microsoft.com/office/officeart/2018/2/layout/IconVerticalSolidList"/>
    <dgm:cxn modelId="{B5979E3B-8063-4460-A95A-124F630606C3}" type="presParOf" srcId="{03FF4869-564D-441F-8F59-C8FF7D281FE0}" destId="{5D2459EE-537E-4C8D-9A2C-15DB0194E54E}" srcOrd="0" destOrd="0" presId="urn:microsoft.com/office/officeart/2018/2/layout/IconVerticalSolidList"/>
    <dgm:cxn modelId="{9DCA1F6C-88FC-431F-8380-CDB685C779B6}" type="presParOf" srcId="{03FF4869-564D-441F-8F59-C8FF7D281FE0}" destId="{1770BD7F-D312-4E96-9601-BD01F00D80E0}" srcOrd="1" destOrd="0" presId="urn:microsoft.com/office/officeart/2018/2/layout/IconVerticalSolidList"/>
    <dgm:cxn modelId="{81FAB9C8-F714-4C95-A8E2-02A1DE310611}" type="presParOf" srcId="{03FF4869-564D-441F-8F59-C8FF7D281FE0}" destId="{598CB9CF-1EC3-4417-940A-737EA67D1723}" srcOrd="2" destOrd="0" presId="urn:microsoft.com/office/officeart/2018/2/layout/IconVerticalSolidList"/>
    <dgm:cxn modelId="{DF3E99AB-1EF1-479B-A259-4F9CD4728242}" type="presParOf" srcId="{03FF4869-564D-441F-8F59-C8FF7D281FE0}" destId="{EE0904C9-0386-413A-9533-9D97DD511442}" srcOrd="3" destOrd="0" presId="urn:microsoft.com/office/officeart/2018/2/layout/IconVerticalSolidList"/>
    <dgm:cxn modelId="{E97FB723-41F3-4479-B5F1-49B47C5EBD97}" type="presParOf" srcId="{3FF2D7DE-C589-46B5-9FE4-563D19FD1C8B}" destId="{A2F06CE2-9A57-43A2-AE28-53EC8484214F}" srcOrd="3" destOrd="0" presId="urn:microsoft.com/office/officeart/2018/2/layout/IconVerticalSolidList"/>
    <dgm:cxn modelId="{8475DA00-B385-4873-9D9F-FFB81217E90C}" type="presParOf" srcId="{3FF2D7DE-C589-46B5-9FE4-563D19FD1C8B}" destId="{E74519FD-448C-412E-A3EB-F5E1B1AEB36A}" srcOrd="4" destOrd="0" presId="urn:microsoft.com/office/officeart/2018/2/layout/IconVerticalSolidList"/>
    <dgm:cxn modelId="{FD4979CB-0399-44C8-B67D-B05D7C4D0C7C}" type="presParOf" srcId="{E74519FD-448C-412E-A3EB-F5E1B1AEB36A}" destId="{D10CC5D9-E28D-49F4-8B43-74A80EAEE71A}" srcOrd="0" destOrd="0" presId="urn:microsoft.com/office/officeart/2018/2/layout/IconVerticalSolidList"/>
    <dgm:cxn modelId="{5D0FAB16-F267-4A11-BB0B-8C99872C3C89}" type="presParOf" srcId="{E74519FD-448C-412E-A3EB-F5E1B1AEB36A}" destId="{7AB767A7-B2A6-4C75-9768-EDF90CE3A8CC}" srcOrd="1" destOrd="0" presId="urn:microsoft.com/office/officeart/2018/2/layout/IconVerticalSolidList"/>
    <dgm:cxn modelId="{C5255A2E-E098-4ED2-8589-0D909C38CCCA}" type="presParOf" srcId="{E74519FD-448C-412E-A3EB-F5E1B1AEB36A}" destId="{9678E6D4-424D-401F-AE4C-AFBB4AC76031}" srcOrd="2" destOrd="0" presId="urn:microsoft.com/office/officeart/2018/2/layout/IconVerticalSolidList"/>
    <dgm:cxn modelId="{C094713E-81F0-4016-B59A-6FFE20B7B952}" type="presParOf" srcId="{E74519FD-448C-412E-A3EB-F5E1B1AEB36A}" destId="{A8D28BDD-1E53-4DF3-92E7-CE03A30A6535}" srcOrd="3" destOrd="0" presId="urn:microsoft.com/office/officeart/2018/2/layout/IconVerticalSolidList"/>
    <dgm:cxn modelId="{682CB4F9-D640-430A-B637-A2BF01300145}" type="presParOf" srcId="{3FF2D7DE-C589-46B5-9FE4-563D19FD1C8B}" destId="{7DECDCD3-47EB-4024-B8CC-7A6876F79FD5}" srcOrd="5" destOrd="0" presId="urn:microsoft.com/office/officeart/2018/2/layout/IconVerticalSolidList"/>
    <dgm:cxn modelId="{EDE9FF82-C52B-4DE9-9D9C-B1A1C31935DA}" type="presParOf" srcId="{3FF2D7DE-C589-46B5-9FE4-563D19FD1C8B}" destId="{7633BDF2-44A7-4196-A9E2-4F84408E5AFD}" srcOrd="6" destOrd="0" presId="urn:microsoft.com/office/officeart/2018/2/layout/IconVerticalSolidList"/>
    <dgm:cxn modelId="{A28AA01B-003E-4599-9554-E4E204B54350}" type="presParOf" srcId="{7633BDF2-44A7-4196-A9E2-4F84408E5AFD}" destId="{CD0ECF2C-8084-42F3-8576-28CC75B3A299}" srcOrd="0" destOrd="0" presId="urn:microsoft.com/office/officeart/2018/2/layout/IconVerticalSolidList"/>
    <dgm:cxn modelId="{308E8CC2-9FE1-4865-A0CD-4EF228FAB3C1}" type="presParOf" srcId="{7633BDF2-44A7-4196-A9E2-4F84408E5AFD}" destId="{66C87658-D593-4575-95DA-FA8C49F712D1}" srcOrd="1" destOrd="0" presId="urn:microsoft.com/office/officeart/2018/2/layout/IconVerticalSolidList"/>
    <dgm:cxn modelId="{430FFC60-2EF6-4435-BA65-2AC68CD2DDAD}" type="presParOf" srcId="{7633BDF2-44A7-4196-A9E2-4F84408E5AFD}" destId="{57EB5BE6-4E85-42BD-B9EB-F78796CFC914}" srcOrd="2" destOrd="0" presId="urn:microsoft.com/office/officeart/2018/2/layout/IconVerticalSolidList"/>
    <dgm:cxn modelId="{E102AEDF-DFB5-4CC0-8AF2-E65541A53660}" type="presParOf" srcId="{7633BDF2-44A7-4196-A9E2-4F84408E5AFD}" destId="{BDD1EECD-7C54-43BC-971C-D77BFF0CA576}" srcOrd="3" destOrd="0" presId="urn:microsoft.com/office/officeart/2018/2/layout/IconVerticalSolidList"/>
    <dgm:cxn modelId="{E8A5ED6E-BB69-4B2F-B153-D28213B94523}" type="presParOf" srcId="{3FF2D7DE-C589-46B5-9FE4-563D19FD1C8B}" destId="{9B787345-8D9C-48D1-BAC5-33AB1448EE3E}" srcOrd="7" destOrd="0" presId="urn:microsoft.com/office/officeart/2018/2/layout/IconVerticalSolidList"/>
    <dgm:cxn modelId="{94A987E1-EDBC-417E-A214-2E05FFBA0C9D}" type="presParOf" srcId="{3FF2D7DE-C589-46B5-9FE4-563D19FD1C8B}" destId="{7EC94DB2-F23B-41AA-8F67-045C82AD9287}" srcOrd="8" destOrd="0" presId="urn:microsoft.com/office/officeart/2018/2/layout/IconVerticalSolidList"/>
    <dgm:cxn modelId="{C0D42A9B-744D-4BCB-B6E9-0B5BAFD34DA4}" type="presParOf" srcId="{7EC94DB2-F23B-41AA-8F67-045C82AD9287}" destId="{1CA199BF-A560-4770-BF45-7C00B2BBF473}" srcOrd="0" destOrd="0" presId="urn:microsoft.com/office/officeart/2018/2/layout/IconVerticalSolidList"/>
    <dgm:cxn modelId="{7BF79E05-FB75-425F-9EC0-3C85D371EE36}" type="presParOf" srcId="{7EC94DB2-F23B-41AA-8F67-045C82AD9287}" destId="{903416B4-9654-4F68-83CA-AB729CB10A53}" srcOrd="1" destOrd="0" presId="urn:microsoft.com/office/officeart/2018/2/layout/IconVerticalSolidList"/>
    <dgm:cxn modelId="{AFCE87E7-38EE-407F-8AF4-7B7B759C51BB}" type="presParOf" srcId="{7EC94DB2-F23B-41AA-8F67-045C82AD9287}" destId="{F69B2F67-820E-4214-A59C-1C3D249F9434}" srcOrd="2" destOrd="0" presId="urn:microsoft.com/office/officeart/2018/2/layout/IconVerticalSolidList"/>
    <dgm:cxn modelId="{356D23E1-47F3-46A2-AAC8-CF9C723B013C}" type="presParOf" srcId="{7EC94DB2-F23B-41AA-8F67-045C82AD9287}" destId="{64E92775-5EA6-44A9-81A5-4B6323907B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DCAA89-E04A-45BE-937D-E38628EB890C}" type="doc">
      <dgm:prSet loTypeId="urn:microsoft.com/office/officeart/2005/8/layout/hChevron3" loCatId="process" qsTypeId="urn:microsoft.com/office/officeart/2005/8/quickstyle/simple4" qsCatId="simple" csTypeId="urn:microsoft.com/office/officeart/2005/8/colors/colorful2" csCatId="colorful" phldr="1"/>
      <dgm:spPr/>
      <dgm:t>
        <a:bodyPr/>
        <a:lstStyle/>
        <a:p>
          <a:endParaRPr lang="en-US"/>
        </a:p>
      </dgm:t>
    </dgm:pt>
    <dgm:pt modelId="{D3B5AD31-E08A-4F5A-B28A-F9695D9E0392}">
      <dgm:prSet custT="1"/>
      <dgm:spPr/>
      <dgm:t>
        <a:bodyPr/>
        <a:lstStyle/>
        <a:p>
          <a:r>
            <a:rPr lang="en-GB" sz="3200" b="1" i="0" dirty="0"/>
            <a:t>What benefits does Porter’s Five Forces analysis provide?</a:t>
          </a:r>
          <a:endParaRPr lang="en-US" sz="3200" dirty="0"/>
        </a:p>
      </dgm:t>
    </dgm:pt>
    <dgm:pt modelId="{4E301756-9B2A-4A46-B775-FBA895B7FC14}" type="parTrans" cxnId="{65ECBD81-3F99-4A48-A135-7FCF0F1C69D6}">
      <dgm:prSet/>
      <dgm:spPr/>
      <dgm:t>
        <a:bodyPr/>
        <a:lstStyle/>
        <a:p>
          <a:endParaRPr lang="en-US"/>
        </a:p>
      </dgm:t>
    </dgm:pt>
    <dgm:pt modelId="{A40E7816-34E2-420D-BDA6-FA8BB6CA2A44}" type="sibTrans" cxnId="{65ECBD81-3F99-4A48-A135-7FCF0F1C69D6}">
      <dgm:prSet/>
      <dgm:spPr/>
      <dgm:t>
        <a:bodyPr/>
        <a:lstStyle/>
        <a:p>
          <a:endParaRPr lang="en-US"/>
        </a:p>
      </dgm:t>
    </dgm:pt>
    <dgm:pt modelId="{FE01D88B-DEE3-425B-8DFD-9B3134430953}">
      <dgm:prSet custT="1"/>
      <dgm:spPr/>
      <dgm:t>
        <a:bodyPr/>
        <a:lstStyle/>
        <a:p>
          <a:r>
            <a:rPr lang="en-GB" sz="2400" b="0" i="0" dirty="0"/>
            <a:t>Five forces analysis helps a business to understand the factors affecting profitability in a specific industry</a:t>
          </a:r>
          <a:r>
            <a:rPr lang="en-GB" sz="2000" b="0" i="0" dirty="0"/>
            <a:t>.</a:t>
          </a:r>
          <a:endParaRPr lang="en-US" sz="2000" dirty="0"/>
        </a:p>
      </dgm:t>
    </dgm:pt>
    <dgm:pt modelId="{4B4D7604-0187-4153-B2CB-059EDF13F4C5}" type="parTrans" cxnId="{77CEA4DC-79D0-4A48-9DCC-DC0B877A36EF}">
      <dgm:prSet/>
      <dgm:spPr/>
      <dgm:t>
        <a:bodyPr/>
        <a:lstStyle/>
        <a:p>
          <a:endParaRPr lang="en-US"/>
        </a:p>
      </dgm:t>
    </dgm:pt>
    <dgm:pt modelId="{F83FBE0D-2493-403F-BE47-1DBB1CAD3745}" type="sibTrans" cxnId="{77CEA4DC-79D0-4A48-9DCC-DC0B877A36EF}">
      <dgm:prSet/>
      <dgm:spPr/>
      <dgm:t>
        <a:bodyPr/>
        <a:lstStyle/>
        <a:p>
          <a:endParaRPr lang="en-US"/>
        </a:p>
      </dgm:t>
    </dgm:pt>
    <dgm:pt modelId="{FA1C83F7-539C-4FDC-9D9F-8637E4BAD404}">
      <dgm:prSet custT="1"/>
      <dgm:spPr/>
      <dgm:t>
        <a:bodyPr/>
        <a:lstStyle/>
        <a:p>
          <a:r>
            <a:rPr lang="en-GB" sz="2400" b="0" i="0" dirty="0"/>
            <a:t>It can help to inform decisions relating to: </a:t>
          </a:r>
          <a:endParaRPr lang="en-US" sz="2400" dirty="0"/>
        </a:p>
      </dgm:t>
    </dgm:pt>
    <dgm:pt modelId="{458852F4-9343-4613-9FBF-EC53E0A3BDEC}" type="parTrans" cxnId="{BA8C30FE-C012-449F-AFD1-6310123CFB13}">
      <dgm:prSet/>
      <dgm:spPr/>
      <dgm:t>
        <a:bodyPr/>
        <a:lstStyle/>
        <a:p>
          <a:endParaRPr lang="en-US"/>
        </a:p>
      </dgm:t>
    </dgm:pt>
    <dgm:pt modelId="{C6466B2D-3402-45C0-B6BC-55757F432A67}" type="sibTrans" cxnId="{BA8C30FE-C012-449F-AFD1-6310123CFB13}">
      <dgm:prSet/>
      <dgm:spPr/>
      <dgm:t>
        <a:bodyPr/>
        <a:lstStyle/>
        <a:p>
          <a:endParaRPr lang="en-US"/>
        </a:p>
      </dgm:t>
    </dgm:pt>
    <dgm:pt modelId="{E7495C42-12BD-4CFF-A2D0-C860A93EEAA8}">
      <dgm:prSet custT="1"/>
      <dgm:spPr/>
      <dgm:t>
        <a:bodyPr/>
        <a:lstStyle/>
        <a:p>
          <a:pPr>
            <a:buFont typeface="Arial" panose="020B0604020202020204" pitchFamily="34" charset="0"/>
            <a:buNone/>
          </a:pPr>
          <a:r>
            <a:rPr lang="en-GB" sz="1400" b="0" i="0" dirty="0"/>
            <a:t>- </a:t>
          </a:r>
          <a:r>
            <a:rPr lang="en-GB" sz="1600" b="0" i="0" dirty="0"/>
            <a:t>Whether to enter a specific industry </a:t>
          </a:r>
          <a:endParaRPr lang="en-US" sz="1600" dirty="0"/>
        </a:p>
      </dgm:t>
    </dgm:pt>
    <dgm:pt modelId="{19B968E3-A484-4639-9BC4-F3542F77718C}" type="parTrans" cxnId="{6B6DDE22-505D-4F22-849C-7BAE79866EDB}">
      <dgm:prSet/>
      <dgm:spPr/>
      <dgm:t>
        <a:bodyPr/>
        <a:lstStyle/>
        <a:p>
          <a:endParaRPr lang="en-US"/>
        </a:p>
      </dgm:t>
    </dgm:pt>
    <dgm:pt modelId="{F0354EA9-CB5B-4A59-B9A6-3F41375120BC}" type="sibTrans" cxnId="{6B6DDE22-505D-4F22-849C-7BAE79866EDB}">
      <dgm:prSet/>
      <dgm:spPr/>
      <dgm:t>
        <a:bodyPr/>
        <a:lstStyle/>
        <a:p>
          <a:endParaRPr lang="en-US"/>
        </a:p>
      </dgm:t>
    </dgm:pt>
    <dgm:pt modelId="{476F8AF1-D2D1-4C4C-B128-FCBADD348811}">
      <dgm:prSet custT="1"/>
      <dgm:spPr/>
      <dgm:t>
        <a:bodyPr/>
        <a:lstStyle/>
        <a:p>
          <a:pPr>
            <a:buNone/>
          </a:pPr>
          <a:r>
            <a:rPr lang="en-GB" sz="1600" b="0" i="0" dirty="0"/>
            <a:t>- Whether to increase capacity in a specific industry</a:t>
          </a:r>
          <a:endParaRPr lang="en-US" sz="1600" dirty="0"/>
        </a:p>
      </dgm:t>
    </dgm:pt>
    <dgm:pt modelId="{E7BBB9EC-1E04-443C-AD09-8085B0CF68CD}" type="parTrans" cxnId="{A61A1393-8782-457F-AE99-4B5AC98F45F7}">
      <dgm:prSet/>
      <dgm:spPr/>
      <dgm:t>
        <a:bodyPr/>
        <a:lstStyle/>
        <a:p>
          <a:endParaRPr lang="en-US"/>
        </a:p>
      </dgm:t>
    </dgm:pt>
    <dgm:pt modelId="{80E22743-7C7B-4186-9AF0-663AD20A3E55}" type="sibTrans" cxnId="{A61A1393-8782-457F-AE99-4B5AC98F45F7}">
      <dgm:prSet/>
      <dgm:spPr/>
      <dgm:t>
        <a:bodyPr/>
        <a:lstStyle/>
        <a:p>
          <a:endParaRPr lang="en-US"/>
        </a:p>
      </dgm:t>
    </dgm:pt>
    <dgm:pt modelId="{BE99DECC-25DD-4DB5-A8E5-0D451AE684BE}">
      <dgm:prSet custT="1"/>
      <dgm:spPr/>
      <dgm:t>
        <a:bodyPr/>
        <a:lstStyle/>
        <a:p>
          <a:pPr>
            <a:buNone/>
          </a:pPr>
          <a:r>
            <a:rPr lang="en-GB" sz="1600" b="0" i="0" dirty="0"/>
            <a:t>- Developing competitive strategies.</a:t>
          </a:r>
          <a:endParaRPr lang="en-US" sz="1600" dirty="0"/>
        </a:p>
      </dgm:t>
    </dgm:pt>
    <dgm:pt modelId="{9B38133D-6C08-4414-B586-1F6CCCA2B407}" type="parTrans" cxnId="{1F8948E5-0099-45E6-91BC-43EBB078F3C4}">
      <dgm:prSet/>
      <dgm:spPr/>
      <dgm:t>
        <a:bodyPr/>
        <a:lstStyle/>
        <a:p>
          <a:endParaRPr lang="en-US"/>
        </a:p>
      </dgm:t>
    </dgm:pt>
    <dgm:pt modelId="{60267AC9-FBD7-4910-97A4-36E5F476AD67}" type="sibTrans" cxnId="{1F8948E5-0099-45E6-91BC-43EBB078F3C4}">
      <dgm:prSet/>
      <dgm:spPr/>
      <dgm:t>
        <a:bodyPr/>
        <a:lstStyle/>
        <a:p>
          <a:endParaRPr lang="en-US"/>
        </a:p>
      </dgm:t>
    </dgm:pt>
    <dgm:pt modelId="{53585BBB-4AEC-407D-90C8-64CB641A01AF}" type="pres">
      <dgm:prSet presAssocID="{98DCAA89-E04A-45BE-937D-E38628EB890C}" presName="Name0" presStyleCnt="0">
        <dgm:presLayoutVars>
          <dgm:dir/>
          <dgm:resizeHandles val="exact"/>
        </dgm:presLayoutVars>
      </dgm:prSet>
      <dgm:spPr/>
    </dgm:pt>
    <dgm:pt modelId="{A28B82CA-CF3C-4552-937C-02E18C6C0D9F}" type="pres">
      <dgm:prSet presAssocID="{D3B5AD31-E08A-4F5A-B28A-F9695D9E0392}" presName="parAndChTx" presStyleLbl="node1" presStyleIdx="0" presStyleCnt="3" custScaleY="116460">
        <dgm:presLayoutVars>
          <dgm:bulletEnabled val="1"/>
        </dgm:presLayoutVars>
      </dgm:prSet>
      <dgm:spPr/>
    </dgm:pt>
    <dgm:pt modelId="{992BED40-C8B3-4CF4-9A12-FFA5E41805B8}" type="pres">
      <dgm:prSet presAssocID="{A40E7816-34E2-420D-BDA6-FA8BB6CA2A44}" presName="parAndChSpace" presStyleCnt="0"/>
      <dgm:spPr/>
    </dgm:pt>
    <dgm:pt modelId="{AEB05971-EC3C-4736-859C-DA2F7B6247CF}" type="pres">
      <dgm:prSet presAssocID="{FE01D88B-DEE3-425B-8DFD-9B3134430953}" presName="parAndChTx" presStyleLbl="node1" presStyleIdx="1" presStyleCnt="3" custScaleY="116460" custLinFactNeighborX="-3123">
        <dgm:presLayoutVars>
          <dgm:bulletEnabled val="1"/>
        </dgm:presLayoutVars>
      </dgm:prSet>
      <dgm:spPr/>
    </dgm:pt>
    <dgm:pt modelId="{F429AE4F-741D-4A64-8576-01E698DB6908}" type="pres">
      <dgm:prSet presAssocID="{F83FBE0D-2493-403F-BE47-1DBB1CAD3745}" presName="parAndChSpace" presStyleCnt="0"/>
      <dgm:spPr/>
    </dgm:pt>
    <dgm:pt modelId="{AC049FCF-5706-44F3-AE91-258770244568}" type="pres">
      <dgm:prSet presAssocID="{FA1C83F7-539C-4FDC-9D9F-8637E4BAD404}" presName="parAndChTx" presStyleLbl="node1" presStyleIdx="2" presStyleCnt="3" custScaleY="117130">
        <dgm:presLayoutVars>
          <dgm:bulletEnabled val="1"/>
        </dgm:presLayoutVars>
      </dgm:prSet>
      <dgm:spPr/>
    </dgm:pt>
  </dgm:ptLst>
  <dgm:cxnLst>
    <dgm:cxn modelId="{585D301F-E7B1-491F-81EF-3531BB0CE99C}" type="presOf" srcId="{D3B5AD31-E08A-4F5A-B28A-F9695D9E0392}" destId="{A28B82CA-CF3C-4552-937C-02E18C6C0D9F}" srcOrd="0" destOrd="0" presId="urn:microsoft.com/office/officeart/2005/8/layout/hChevron3"/>
    <dgm:cxn modelId="{6B6DDE22-505D-4F22-849C-7BAE79866EDB}" srcId="{FA1C83F7-539C-4FDC-9D9F-8637E4BAD404}" destId="{E7495C42-12BD-4CFF-A2D0-C860A93EEAA8}" srcOrd="0" destOrd="0" parTransId="{19B968E3-A484-4639-9BC4-F3542F77718C}" sibTransId="{F0354EA9-CB5B-4A59-B9A6-3F41375120BC}"/>
    <dgm:cxn modelId="{17913441-D764-4561-BA45-F7968A187F8D}" type="presOf" srcId="{476F8AF1-D2D1-4C4C-B128-FCBADD348811}" destId="{AC049FCF-5706-44F3-AE91-258770244568}" srcOrd="0" destOrd="2" presId="urn:microsoft.com/office/officeart/2005/8/layout/hChevron3"/>
    <dgm:cxn modelId="{AFDA5043-A3BE-41A6-8AA1-ABDAA1D11556}" type="presOf" srcId="{FA1C83F7-539C-4FDC-9D9F-8637E4BAD404}" destId="{AC049FCF-5706-44F3-AE91-258770244568}" srcOrd="0" destOrd="0" presId="urn:microsoft.com/office/officeart/2005/8/layout/hChevron3"/>
    <dgm:cxn modelId="{00E6627F-76CF-4BEC-BA7A-49F27D4A6ECE}" type="presOf" srcId="{BE99DECC-25DD-4DB5-A8E5-0D451AE684BE}" destId="{AC049FCF-5706-44F3-AE91-258770244568}" srcOrd="0" destOrd="3" presId="urn:microsoft.com/office/officeart/2005/8/layout/hChevron3"/>
    <dgm:cxn modelId="{65ECBD81-3F99-4A48-A135-7FCF0F1C69D6}" srcId="{98DCAA89-E04A-45BE-937D-E38628EB890C}" destId="{D3B5AD31-E08A-4F5A-B28A-F9695D9E0392}" srcOrd="0" destOrd="0" parTransId="{4E301756-9B2A-4A46-B775-FBA895B7FC14}" sibTransId="{A40E7816-34E2-420D-BDA6-FA8BB6CA2A44}"/>
    <dgm:cxn modelId="{53F50E8B-D06B-4CEC-B3BB-3DDEB5A25F0E}" type="presOf" srcId="{98DCAA89-E04A-45BE-937D-E38628EB890C}" destId="{53585BBB-4AEC-407D-90C8-64CB641A01AF}" srcOrd="0" destOrd="0" presId="urn:microsoft.com/office/officeart/2005/8/layout/hChevron3"/>
    <dgm:cxn modelId="{A61A1393-8782-457F-AE99-4B5AC98F45F7}" srcId="{FA1C83F7-539C-4FDC-9D9F-8637E4BAD404}" destId="{476F8AF1-D2D1-4C4C-B128-FCBADD348811}" srcOrd="1" destOrd="0" parTransId="{E7BBB9EC-1E04-443C-AD09-8085B0CF68CD}" sibTransId="{80E22743-7C7B-4186-9AF0-663AD20A3E55}"/>
    <dgm:cxn modelId="{FF5907A8-5695-42A8-95B7-FB9925576ED3}" type="presOf" srcId="{E7495C42-12BD-4CFF-A2D0-C860A93EEAA8}" destId="{AC049FCF-5706-44F3-AE91-258770244568}" srcOrd="0" destOrd="1" presId="urn:microsoft.com/office/officeart/2005/8/layout/hChevron3"/>
    <dgm:cxn modelId="{952E40C6-FB93-472A-B5BE-C6B79C6EF258}" type="presOf" srcId="{FE01D88B-DEE3-425B-8DFD-9B3134430953}" destId="{AEB05971-EC3C-4736-859C-DA2F7B6247CF}" srcOrd="0" destOrd="0" presId="urn:microsoft.com/office/officeart/2005/8/layout/hChevron3"/>
    <dgm:cxn modelId="{77CEA4DC-79D0-4A48-9DCC-DC0B877A36EF}" srcId="{98DCAA89-E04A-45BE-937D-E38628EB890C}" destId="{FE01D88B-DEE3-425B-8DFD-9B3134430953}" srcOrd="1" destOrd="0" parTransId="{4B4D7604-0187-4153-B2CB-059EDF13F4C5}" sibTransId="{F83FBE0D-2493-403F-BE47-1DBB1CAD3745}"/>
    <dgm:cxn modelId="{1F8948E5-0099-45E6-91BC-43EBB078F3C4}" srcId="{FA1C83F7-539C-4FDC-9D9F-8637E4BAD404}" destId="{BE99DECC-25DD-4DB5-A8E5-0D451AE684BE}" srcOrd="2" destOrd="0" parTransId="{9B38133D-6C08-4414-B586-1F6CCCA2B407}" sibTransId="{60267AC9-FBD7-4910-97A4-36E5F476AD67}"/>
    <dgm:cxn modelId="{BA8C30FE-C012-449F-AFD1-6310123CFB13}" srcId="{98DCAA89-E04A-45BE-937D-E38628EB890C}" destId="{FA1C83F7-539C-4FDC-9D9F-8637E4BAD404}" srcOrd="2" destOrd="0" parTransId="{458852F4-9343-4613-9FBF-EC53E0A3BDEC}" sibTransId="{C6466B2D-3402-45C0-B6BC-55757F432A67}"/>
    <dgm:cxn modelId="{2EB79FC0-5293-4772-8F86-41FF2178D8A1}" type="presParOf" srcId="{53585BBB-4AEC-407D-90C8-64CB641A01AF}" destId="{A28B82CA-CF3C-4552-937C-02E18C6C0D9F}" srcOrd="0" destOrd="0" presId="urn:microsoft.com/office/officeart/2005/8/layout/hChevron3"/>
    <dgm:cxn modelId="{0249138A-09BB-4435-8E78-4FCE0EFFEE50}" type="presParOf" srcId="{53585BBB-4AEC-407D-90C8-64CB641A01AF}" destId="{992BED40-C8B3-4CF4-9A12-FFA5E41805B8}" srcOrd="1" destOrd="0" presId="urn:microsoft.com/office/officeart/2005/8/layout/hChevron3"/>
    <dgm:cxn modelId="{DDB19FB4-BDCA-4316-AA58-CF0B08910815}" type="presParOf" srcId="{53585BBB-4AEC-407D-90C8-64CB641A01AF}" destId="{AEB05971-EC3C-4736-859C-DA2F7B6247CF}" srcOrd="2" destOrd="0" presId="urn:microsoft.com/office/officeart/2005/8/layout/hChevron3"/>
    <dgm:cxn modelId="{9A3C12AD-FDE7-40DA-AF40-537E439F768A}" type="presParOf" srcId="{53585BBB-4AEC-407D-90C8-64CB641A01AF}" destId="{F429AE4F-741D-4A64-8576-01E698DB6908}" srcOrd="3" destOrd="0" presId="urn:microsoft.com/office/officeart/2005/8/layout/hChevron3"/>
    <dgm:cxn modelId="{536444F4-361C-4E8C-882B-A7BEA953DF2C}" type="presParOf" srcId="{53585BBB-4AEC-407D-90C8-64CB641A01AF}" destId="{AC049FCF-5706-44F3-AE91-258770244568}" srcOrd="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510CA-F3EA-4447-AD35-D3A0327CAA13}" type="doc">
      <dgm:prSet loTypeId="urn:microsoft.com/office/officeart/2016/7/layout/RepeatingBendingProcessNew" loCatId="process" qsTypeId="urn:microsoft.com/office/officeart/2005/8/quickstyle/simple1" qsCatId="simple" csTypeId="urn:microsoft.com/office/officeart/2018/5/colors/Iconchunking_neutralicontext_colorful1" csCatId="colorful" phldr="1"/>
      <dgm:spPr/>
      <dgm:t>
        <a:bodyPr/>
        <a:lstStyle/>
        <a:p>
          <a:endParaRPr lang="en-US"/>
        </a:p>
      </dgm:t>
    </dgm:pt>
    <dgm:pt modelId="{945BBEBF-1CE3-4A79-9697-A6F35DCB268F}">
      <dgm:prSet/>
      <dgm:spPr/>
      <dgm:t>
        <a:bodyPr/>
        <a:lstStyle/>
        <a:p>
          <a:pPr>
            <a:lnSpc>
              <a:spcPct val="100000"/>
            </a:lnSpc>
          </a:pPr>
          <a:r>
            <a:rPr lang="en-GB" b="0" i="0" dirty="0"/>
            <a:t>Work in small groups</a:t>
          </a:r>
          <a:endParaRPr lang="en-US" dirty="0"/>
        </a:p>
      </dgm:t>
    </dgm:pt>
    <dgm:pt modelId="{526F34EC-2061-455B-BB7A-842DA839A2F3}" type="parTrans" cxnId="{4C7218E4-64A7-446D-855E-D36ABF79C18B}">
      <dgm:prSet/>
      <dgm:spPr/>
      <dgm:t>
        <a:bodyPr/>
        <a:lstStyle/>
        <a:p>
          <a:endParaRPr lang="en-US"/>
        </a:p>
      </dgm:t>
    </dgm:pt>
    <dgm:pt modelId="{2068CC32-82D5-46CD-8C53-291D312BEBC1}" type="sibTrans" cxnId="{4C7218E4-64A7-446D-855E-D36ABF79C18B}">
      <dgm:prSet/>
      <dgm:spPr/>
      <dgm:t>
        <a:bodyPr/>
        <a:lstStyle/>
        <a:p>
          <a:endParaRPr lang="en-US"/>
        </a:p>
      </dgm:t>
    </dgm:pt>
    <dgm:pt modelId="{51CC0D3E-F05A-41B6-BFA7-10A9771D43AA}">
      <dgm:prSet/>
      <dgm:spPr/>
      <dgm:t>
        <a:bodyPr/>
        <a:lstStyle/>
        <a:p>
          <a:pPr>
            <a:lnSpc>
              <a:spcPct val="100000"/>
            </a:lnSpc>
          </a:pPr>
          <a:r>
            <a:rPr lang="en-GB" b="0" i="0"/>
            <a:t>Choose an organisation with which you are familiar</a:t>
          </a:r>
          <a:endParaRPr lang="en-US"/>
        </a:p>
      </dgm:t>
    </dgm:pt>
    <dgm:pt modelId="{C0B5470C-2238-480C-BE69-CEE1799728D0}" type="parTrans" cxnId="{B105F828-9831-4238-9F4F-426514CFBBB9}">
      <dgm:prSet/>
      <dgm:spPr/>
      <dgm:t>
        <a:bodyPr/>
        <a:lstStyle/>
        <a:p>
          <a:endParaRPr lang="en-US"/>
        </a:p>
      </dgm:t>
    </dgm:pt>
    <dgm:pt modelId="{587B53BF-A005-4B14-AEE1-48B3CFF3DFBE}" type="sibTrans" cxnId="{B105F828-9831-4238-9F4F-426514CFBBB9}">
      <dgm:prSet/>
      <dgm:spPr/>
      <dgm:t>
        <a:bodyPr/>
        <a:lstStyle/>
        <a:p>
          <a:endParaRPr lang="en-US"/>
        </a:p>
      </dgm:t>
    </dgm:pt>
    <dgm:pt modelId="{ED00AAC0-0CAF-4E39-A874-44304C8F060E}">
      <dgm:prSet/>
      <dgm:spPr/>
      <dgm:t>
        <a:bodyPr/>
        <a:lstStyle/>
        <a:p>
          <a:pPr>
            <a:lnSpc>
              <a:spcPct val="100000"/>
            </a:lnSpc>
          </a:pPr>
          <a:r>
            <a:rPr lang="en-GB" b="0" i="0"/>
            <a:t>Discuss the ‘Threat of New Entrants’ in relation to that organisation’s industry</a:t>
          </a:r>
          <a:endParaRPr lang="en-US"/>
        </a:p>
      </dgm:t>
    </dgm:pt>
    <dgm:pt modelId="{042FC935-491A-4EE7-809E-D93BE4DAA442}" type="parTrans" cxnId="{BD03B303-A7C4-4EB8-A638-B7B20F91E627}">
      <dgm:prSet/>
      <dgm:spPr/>
      <dgm:t>
        <a:bodyPr/>
        <a:lstStyle/>
        <a:p>
          <a:endParaRPr lang="en-US"/>
        </a:p>
      </dgm:t>
    </dgm:pt>
    <dgm:pt modelId="{0354AADB-EADA-4FA0-B583-6817E6D8E899}" type="sibTrans" cxnId="{BD03B303-A7C4-4EB8-A638-B7B20F91E627}">
      <dgm:prSet/>
      <dgm:spPr/>
      <dgm:t>
        <a:bodyPr/>
        <a:lstStyle/>
        <a:p>
          <a:endParaRPr lang="en-US"/>
        </a:p>
      </dgm:t>
    </dgm:pt>
    <dgm:pt modelId="{6374DE88-3909-4F9A-B6F8-37DF220BDE18}">
      <dgm:prSet/>
      <dgm:spPr/>
      <dgm:t>
        <a:bodyPr/>
        <a:lstStyle/>
        <a:p>
          <a:pPr>
            <a:lnSpc>
              <a:spcPct val="100000"/>
            </a:lnSpc>
          </a:pPr>
          <a:r>
            <a:rPr lang="en-GB" b="0" i="0"/>
            <a:t>Make a bullet point list of key factors </a:t>
          </a:r>
          <a:endParaRPr lang="en-US"/>
        </a:p>
      </dgm:t>
    </dgm:pt>
    <dgm:pt modelId="{22B789C9-32EC-4842-9259-DF76BD9DBB1A}" type="parTrans" cxnId="{C9ED8629-113F-451B-B0C1-5BF6F6A06C8B}">
      <dgm:prSet/>
      <dgm:spPr/>
      <dgm:t>
        <a:bodyPr/>
        <a:lstStyle/>
        <a:p>
          <a:endParaRPr lang="en-US"/>
        </a:p>
      </dgm:t>
    </dgm:pt>
    <dgm:pt modelId="{96D89DEF-9959-41A7-82BC-9054226892CF}" type="sibTrans" cxnId="{C9ED8629-113F-451B-B0C1-5BF6F6A06C8B}">
      <dgm:prSet/>
      <dgm:spPr/>
      <dgm:t>
        <a:bodyPr/>
        <a:lstStyle/>
        <a:p>
          <a:endParaRPr lang="en-US"/>
        </a:p>
      </dgm:t>
    </dgm:pt>
    <dgm:pt modelId="{EAF823A3-DF84-4C98-B7B7-B238849B025D}">
      <dgm:prSet/>
      <dgm:spPr/>
      <dgm:t>
        <a:bodyPr/>
        <a:lstStyle/>
        <a:p>
          <a:pPr>
            <a:lnSpc>
              <a:spcPct val="100000"/>
            </a:lnSpc>
          </a:pPr>
          <a:r>
            <a:rPr lang="en-GB" b="0" i="0"/>
            <a:t>Evaluate if the ‘Threat of New Entrants’ is a high, moderate or low threat.</a:t>
          </a:r>
          <a:endParaRPr lang="en-US"/>
        </a:p>
      </dgm:t>
    </dgm:pt>
    <dgm:pt modelId="{6DD05FFF-4980-42F1-B61D-CF62B609DCDA}" type="parTrans" cxnId="{500A22D4-21EE-4BB6-9A85-D95BEBA92D13}">
      <dgm:prSet/>
      <dgm:spPr/>
      <dgm:t>
        <a:bodyPr/>
        <a:lstStyle/>
        <a:p>
          <a:endParaRPr lang="en-US"/>
        </a:p>
      </dgm:t>
    </dgm:pt>
    <dgm:pt modelId="{4A65287B-E350-4361-8F47-3CBD47EFE39C}" type="sibTrans" cxnId="{500A22D4-21EE-4BB6-9A85-D95BEBA92D13}">
      <dgm:prSet/>
      <dgm:spPr/>
      <dgm:t>
        <a:bodyPr/>
        <a:lstStyle/>
        <a:p>
          <a:endParaRPr lang="en-US"/>
        </a:p>
      </dgm:t>
    </dgm:pt>
    <dgm:pt modelId="{4FE1B1DF-B4FC-4119-8BF5-B9187F118281}">
      <dgm:prSet/>
      <dgm:spPr/>
      <dgm:t>
        <a:bodyPr/>
        <a:lstStyle/>
        <a:p>
          <a:pPr>
            <a:lnSpc>
              <a:spcPct val="100000"/>
            </a:lnSpc>
          </a:pPr>
          <a:r>
            <a:rPr lang="en-GB" b="0" i="0"/>
            <a:t>Share your views with the class</a:t>
          </a:r>
          <a:endParaRPr lang="en-US"/>
        </a:p>
      </dgm:t>
    </dgm:pt>
    <dgm:pt modelId="{DF4B614B-30C5-4905-A9D1-135DA5F3D916}" type="parTrans" cxnId="{14B0BAB1-CD4B-4ED5-A1F0-F47AA814D8B9}">
      <dgm:prSet/>
      <dgm:spPr/>
      <dgm:t>
        <a:bodyPr/>
        <a:lstStyle/>
        <a:p>
          <a:endParaRPr lang="en-US"/>
        </a:p>
      </dgm:t>
    </dgm:pt>
    <dgm:pt modelId="{FF4AB8ED-819E-4F34-817E-85CE27BC8D32}" type="sibTrans" cxnId="{14B0BAB1-CD4B-4ED5-A1F0-F47AA814D8B9}">
      <dgm:prSet/>
      <dgm:spPr/>
      <dgm:t>
        <a:bodyPr/>
        <a:lstStyle/>
        <a:p>
          <a:endParaRPr lang="en-US"/>
        </a:p>
      </dgm:t>
    </dgm:pt>
    <dgm:pt modelId="{36E1F590-F6DC-4F05-BBA0-DC4A78313EA9}" type="pres">
      <dgm:prSet presAssocID="{1FE510CA-F3EA-4447-AD35-D3A0327CAA13}" presName="Name0" presStyleCnt="0">
        <dgm:presLayoutVars>
          <dgm:dir/>
          <dgm:resizeHandles val="exact"/>
        </dgm:presLayoutVars>
      </dgm:prSet>
      <dgm:spPr/>
    </dgm:pt>
    <dgm:pt modelId="{62686822-3F28-4E66-8639-20A97D841656}" type="pres">
      <dgm:prSet presAssocID="{945BBEBF-1CE3-4A79-9697-A6F35DCB268F}" presName="node" presStyleLbl="node1" presStyleIdx="0" presStyleCnt="6">
        <dgm:presLayoutVars>
          <dgm:bulletEnabled val="1"/>
        </dgm:presLayoutVars>
      </dgm:prSet>
      <dgm:spPr/>
    </dgm:pt>
    <dgm:pt modelId="{035C4945-C74F-4635-B7EA-7B9AB00ED1A0}" type="pres">
      <dgm:prSet presAssocID="{2068CC32-82D5-46CD-8C53-291D312BEBC1}" presName="sibTrans" presStyleLbl="sibTrans1D1" presStyleIdx="0" presStyleCnt="5"/>
      <dgm:spPr/>
    </dgm:pt>
    <dgm:pt modelId="{33A2073B-0B50-4497-BD80-D37F05CA9705}" type="pres">
      <dgm:prSet presAssocID="{2068CC32-82D5-46CD-8C53-291D312BEBC1}" presName="connectorText" presStyleLbl="sibTrans1D1" presStyleIdx="0" presStyleCnt="5"/>
      <dgm:spPr/>
    </dgm:pt>
    <dgm:pt modelId="{836BFF91-C244-4967-AAEC-7D110CC0205D}" type="pres">
      <dgm:prSet presAssocID="{51CC0D3E-F05A-41B6-BFA7-10A9771D43AA}" presName="node" presStyleLbl="node1" presStyleIdx="1" presStyleCnt="6">
        <dgm:presLayoutVars>
          <dgm:bulletEnabled val="1"/>
        </dgm:presLayoutVars>
      </dgm:prSet>
      <dgm:spPr/>
    </dgm:pt>
    <dgm:pt modelId="{24CF941F-8627-4D37-A50C-466C77A7710A}" type="pres">
      <dgm:prSet presAssocID="{587B53BF-A005-4B14-AEE1-48B3CFF3DFBE}" presName="sibTrans" presStyleLbl="sibTrans1D1" presStyleIdx="1" presStyleCnt="5"/>
      <dgm:spPr/>
    </dgm:pt>
    <dgm:pt modelId="{BDCEC3A0-D421-4114-92D3-7170A28378C2}" type="pres">
      <dgm:prSet presAssocID="{587B53BF-A005-4B14-AEE1-48B3CFF3DFBE}" presName="connectorText" presStyleLbl="sibTrans1D1" presStyleIdx="1" presStyleCnt="5"/>
      <dgm:spPr/>
    </dgm:pt>
    <dgm:pt modelId="{137C1154-7C60-47B0-A220-9223BD9262C2}" type="pres">
      <dgm:prSet presAssocID="{ED00AAC0-0CAF-4E39-A874-44304C8F060E}" presName="node" presStyleLbl="node1" presStyleIdx="2" presStyleCnt="6">
        <dgm:presLayoutVars>
          <dgm:bulletEnabled val="1"/>
        </dgm:presLayoutVars>
      </dgm:prSet>
      <dgm:spPr/>
    </dgm:pt>
    <dgm:pt modelId="{C073F5E0-F0A7-4E92-B0F5-D7159564312D}" type="pres">
      <dgm:prSet presAssocID="{0354AADB-EADA-4FA0-B583-6817E6D8E899}" presName="sibTrans" presStyleLbl="sibTrans1D1" presStyleIdx="2" presStyleCnt="5"/>
      <dgm:spPr/>
    </dgm:pt>
    <dgm:pt modelId="{5A08367C-69FA-49D7-B8DF-8E470D379C7D}" type="pres">
      <dgm:prSet presAssocID="{0354AADB-EADA-4FA0-B583-6817E6D8E899}" presName="connectorText" presStyleLbl="sibTrans1D1" presStyleIdx="2" presStyleCnt="5"/>
      <dgm:spPr/>
    </dgm:pt>
    <dgm:pt modelId="{3871C1A3-3E20-46B2-B306-CBB2402BE5BF}" type="pres">
      <dgm:prSet presAssocID="{6374DE88-3909-4F9A-B6F8-37DF220BDE18}" presName="node" presStyleLbl="node1" presStyleIdx="3" presStyleCnt="6">
        <dgm:presLayoutVars>
          <dgm:bulletEnabled val="1"/>
        </dgm:presLayoutVars>
      </dgm:prSet>
      <dgm:spPr/>
    </dgm:pt>
    <dgm:pt modelId="{BE04FE22-B183-4126-AE0E-9EF1C04FAF68}" type="pres">
      <dgm:prSet presAssocID="{96D89DEF-9959-41A7-82BC-9054226892CF}" presName="sibTrans" presStyleLbl="sibTrans1D1" presStyleIdx="3" presStyleCnt="5"/>
      <dgm:spPr/>
    </dgm:pt>
    <dgm:pt modelId="{E0BFF9F0-5854-4B8F-900B-7F802F4E0C0C}" type="pres">
      <dgm:prSet presAssocID="{96D89DEF-9959-41A7-82BC-9054226892CF}" presName="connectorText" presStyleLbl="sibTrans1D1" presStyleIdx="3" presStyleCnt="5"/>
      <dgm:spPr/>
    </dgm:pt>
    <dgm:pt modelId="{BBEC7378-F14F-4EE2-BA87-9565DA9B4629}" type="pres">
      <dgm:prSet presAssocID="{EAF823A3-DF84-4C98-B7B7-B238849B025D}" presName="node" presStyleLbl="node1" presStyleIdx="4" presStyleCnt="6">
        <dgm:presLayoutVars>
          <dgm:bulletEnabled val="1"/>
        </dgm:presLayoutVars>
      </dgm:prSet>
      <dgm:spPr/>
    </dgm:pt>
    <dgm:pt modelId="{B6D85EA1-15AE-4CDC-B4E6-36042D23E9BD}" type="pres">
      <dgm:prSet presAssocID="{4A65287B-E350-4361-8F47-3CBD47EFE39C}" presName="sibTrans" presStyleLbl="sibTrans1D1" presStyleIdx="4" presStyleCnt="5"/>
      <dgm:spPr/>
    </dgm:pt>
    <dgm:pt modelId="{729633EF-B2DC-49B4-8F9E-2DCE2EF3ABB9}" type="pres">
      <dgm:prSet presAssocID="{4A65287B-E350-4361-8F47-3CBD47EFE39C}" presName="connectorText" presStyleLbl="sibTrans1D1" presStyleIdx="4" presStyleCnt="5"/>
      <dgm:spPr/>
    </dgm:pt>
    <dgm:pt modelId="{AF904DC6-8B7F-45F3-A965-C658C4C49717}" type="pres">
      <dgm:prSet presAssocID="{4FE1B1DF-B4FC-4119-8BF5-B9187F118281}" presName="node" presStyleLbl="node1" presStyleIdx="5" presStyleCnt="6">
        <dgm:presLayoutVars>
          <dgm:bulletEnabled val="1"/>
        </dgm:presLayoutVars>
      </dgm:prSet>
      <dgm:spPr/>
    </dgm:pt>
  </dgm:ptLst>
  <dgm:cxnLst>
    <dgm:cxn modelId="{BD03B303-A7C4-4EB8-A638-B7B20F91E627}" srcId="{1FE510CA-F3EA-4447-AD35-D3A0327CAA13}" destId="{ED00AAC0-0CAF-4E39-A874-44304C8F060E}" srcOrd="2" destOrd="0" parTransId="{042FC935-491A-4EE7-809E-D93BE4DAA442}" sibTransId="{0354AADB-EADA-4FA0-B583-6817E6D8E899}"/>
    <dgm:cxn modelId="{0AF23505-4A22-484B-8C6C-E95DA81B1B29}" type="presOf" srcId="{945BBEBF-1CE3-4A79-9697-A6F35DCB268F}" destId="{62686822-3F28-4E66-8639-20A97D841656}" srcOrd="0" destOrd="0" presId="urn:microsoft.com/office/officeart/2016/7/layout/RepeatingBendingProcessNew"/>
    <dgm:cxn modelId="{4F47A80A-14B0-44D7-88B8-1674A09B5A90}" type="presOf" srcId="{96D89DEF-9959-41A7-82BC-9054226892CF}" destId="{BE04FE22-B183-4126-AE0E-9EF1C04FAF68}" srcOrd="0" destOrd="0" presId="urn:microsoft.com/office/officeart/2016/7/layout/RepeatingBendingProcessNew"/>
    <dgm:cxn modelId="{E3F59B0D-A4C5-4BCE-ADF8-C92F3F473F88}" type="presOf" srcId="{587B53BF-A005-4B14-AEE1-48B3CFF3DFBE}" destId="{BDCEC3A0-D421-4114-92D3-7170A28378C2}" srcOrd="1" destOrd="0" presId="urn:microsoft.com/office/officeart/2016/7/layout/RepeatingBendingProcessNew"/>
    <dgm:cxn modelId="{042E1921-8467-491C-AFBA-22C9F1978AB2}" type="presOf" srcId="{51CC0D3E-F05A-41B6-BFA7-10A9771D43AA}" destId="{836BFF91-C244-4967-AAEC-7D110CC0205D}" srcOrd="0" destOrd="0" presId="urn:microsoft.com/office/officeart/2016/7/layout/RepeatingBendingProcessNew"/>
    <dgm:cxn modelId="{B105F828-9831-4238-9F4F-426514CFBBB9}" srcId="{1FE510CA-F3EA-4447-AD35-D3A0327CAA13}" destId="{51CC0D3E-F05A-41B6-BFA7-10A9771D43AA}" srcOrd="1" destOrd="0" parTransId="{C0B5470C-2238-480C-BE69-CEE1799728D0}" sibTransId="{587B53BF-A005-4B14-AEE1-48B3CFF3DFBE}"/>
    <dgm:cxn modelId="{C9ED8629-113F-451B-B0C1-5BF6F6A06C8B}" srcId="{1FE510CA-F3EA-4447-AD35-D3A0327CAA13}" destId="{6374DE88-3909-4F9A-B6F8-37DF220BDE18}" srcOrd="3" destOrd="0" parTransId="{22B789C9-32EC-4842-9259-DF76BD9DBB1A}" sibTransId="{96D89DEF-9959-41A7-82BC-9054226892CF}"/>
    <dgm:cxn modelId="{ADAD9F2B-274B-4B40-99B8-88833F8273E1}" type="presOf" srcId="{6374DE88-3909-4F9A-B6F8-37DF220BDE18}" destId="{3871C1A3-3E20-46B2-B306-CBB2402BE5BF}" srcOrd="0" destOrd="0" presId="urn:microsoft.com/office/officeart/2016/7/layout/RepeatingBendingProcessNew"/>
    <dgm:cxn modelId="{74631134-75E4-40D4-963F-4AA1D44CAA99}" type="presOf" srcId="{96D89DEF-9959-41A7-82BC-9054226892CF}" destId="{E0BFF9F0-5854-4B8F-900B-7F802F4E0C0C}" srcOrd="1" destOrd="0" presId="urn:microsoft.com/office/officeart/2016/7/layout/RepeatingBendingProcessNew"/>
    <dgm:cxn modelId="{A8F45C55-A635-4043-B17B-00AB8650DD9D}" type="presOf" srcId="{2068CC32-82D5-46CD-8C53-291D312BEBC1}" destId="{33A2073B-0B50-4497-BD80-D37F05CA9705}" srcOrd="1" destOrd="0" presId="urn:microsoft.com/office/officeart/2016/7/layout/RepeatingBendingProcessNew"/>
    <dgm:cxn modelId="{90AD0276-9D55-41EE-A44C-33CB091B41F7}" type="presOf" srcId="{2068CC32-82D5-46CD-8C53-291D312BEBC1}" destId="{035C4945-C74F-4635-B7EA-7B9AB00ED1A0}" srcOrd="0" destOrd="0" presId="urn:microsoft.com/office/officeart/2016/7/layout/RepeatingBendingProcessNew"/>
    <dgm:cxn modelId="{DC5853A8-2E2C-414A-9A41-9D60276E51DB}" type="presOf" srcId="{EAF823A3-DF84-4C98-B7B7-B238849B025D}" destId="{BBEC7378-F14F-4EE2-BA87-9565DA9B4629}" srcOrd="0" destOrd="0" presId="urn:microsoft.com/office/officeart/2016/7/layout/RepeatingBendingProcessNew"/>
    <dgm:cxn modelId="{B16E85A8-E3C0-4C50-88C2-9B054E286627}" type="presOf" srcId="{4A65287B-E350-4361-8F47-3CBD47EFE39C}" destId="{729633EF-B2DC-49B4-8F9E-2DCE2EF3ABB9}" srcOrd="1" destOrd="0" presId="urn:microsoft.com/office/officeart/2016/7/layout/RepeatingBendingProcessNew"/>
    <dgm:cxn modelId="{FB62B0AA-3EEA-4C0C-A0D6-64C81AE16850}" type="presOf" srcId="{587B53BF-A005-4B14-AEE1-48B3CFF3DFBE}" destId="{24CF941F-8627-4D37-A50C-466C77A7710A}" srcOrd="0" destOrd="0" presId="urn:microsoft.com/office/officeart/2016/7/layout/RepeatingBendingProcessNew"/>
    <dgm:cxn modelId="{14B0BAB1-CD4B-4ED5-A1F0-F47AA814D8B9}" srcId="{1FE510CA-F3EA-4447-AD35-D3A0327CAA13}" destId="{4FE1B1DF-B4FC-4119-8BF5-B9187F118281}" srcOrd="5" destOrd="0" parTransId="{DF4B614B-30C5-4905-A9D1-135DA5F3D916}" sibTransId="{FF4AB8ED-819E-4F34-817E-85CE27BC8D32}"/>
    <dgm:cxn modelId="{DD67A3BB-3C2C-4852-8D8F-134E12EA635B}" type="presOf" srcId="{ED00AAC0-0CAF-4E39-A874-44304C8F060E}" destId="{137C1154-7C60-47B0-A220-9223BD9262C2}" srcOrd="0" destOrd="0" presId="urn:microsoft.com/office/officeart/2016/7/layout/RepeatingBendingProcessNew"/>
    <dgm:cxn modelId="{BF6E05C5-6A48-42F8-AB95-E25695C14776}" type="presOf" srcId="{4A65287B-E350-4361-8F47-3CBD47EFE39C}" destId="{B6D85EA1-15AE-4CDC-B4E6-36042D23E9BD}" srcOrd="0" destOrd="0" presId="urn:microsoft.com/office/officeart/2016/7/layout/RepeatingBendingProcessNew"/>
    <dgm:cxn modelId="{500A22D4-21EE-4BB6-9A85-D95BEBA92D13}" srcId="{1FE510CA-F3EA-4447-AD35-D3A0327CAA13}" destId="{EAF823A3-DF84-4C98-B7B7-B238849B025D}" srcOrd="4" destOrd="0" parTransId="{6DD05FFF-4980-42F1-B61D-CF62B609DCDA}" sibTransId="{4A65287B-E350-4361-8F47-3CBD47EFE39C}"/>
    <dgm:cxn modelId="{1071B9DD-BA73-48FE-82B8-3ECC3916B4B7}" type="presOf" srcId="{0354AADB-EADA-4FA0-B583-6817E6D8E899}" destId="{C073F5E0-F0A7-4E92-B0F5-D7159564312D}" srcOrd="0" destOrd="0" presId="urn:microsoft.com/office/officeart/2016/7/layout/RepeatingBendingProcessNew"/>
    <dgm:cxn modelId="{47C7C8DE-7E12-4E4E-9287-97EE2D5B50C8}" type="presOf" srcId="{1FE510CA-F3EA-4447-AD35-D3A0327CAA13}" destId="{36E1F590-F6DC-4F05-BBA0-DC4A78313EA9}" srcOrd="0" destOrd="0" presId="urn:microsoft.com/office/officeart/2016/7/layout/RepeatingBendingProcessNew"/>
    <dgm:cxn modelId="{4C7218E4-64A7-446D-855E-D36ABF79C18B}" srcId="{1FE510CA-F3EA-4447-AD35-D3A0327CAA13}" destId="{945BBEBF-1CE3-4A79-9697-A6F35DCB268F}" srcOrd="0" destOrd="0" parTransId="{526F34EC-2061-455B-BB7A-842DA839A2F3}" sibTransId="{2068CC32-82D5-46CD-8C53-291D312BEBC1}"/>
    <dgm:cxn modelId="{8D734CE5-5E3D-4A82-A1BC-57D386E48D34}" type="presOf" srcId="{4FE1B1DF-B4FC-4119-8BF5-B9187F118281}" destId="{AF904DC6-8B7F-45F3-A965-C658C4C49717}" srcOrd="0" destOrd="0" presId="urn:microsoft.com/office/officeart/2016/7/layout/RepeatingBendingProcessNew"/>
    <dgm:cxn modelId="{686191F0-3A66-480A-8274-03D4575F5DB0}" type="presOf" srcId="{0354AADB-EADA-4FA0-B583-6817E6D8E899}" destId="{5A08367C-69FA-49D7-B8DF-8E470D379C7D}" srcOrd="1" destOrd="0" presId="urn:microsoft.com/office/officeart/2016/7/layout/RepeatingBendingProcessNew"/>
    <dgm:cxn modelId="{28EEBB2C-4C79-446A-B77D-085D0837A7AF}" type="presParOf" srcId="{36E1F590-F6DC-4F05-BBA0-DC4A78313EA9}" destId="{62686822-3F28-4E66-8639-20A97D841656}" srcOrd="0" destOrd="0" presId="urn:microsoft.com/office/officeart/2016/7/layout/RepeatingBendingProcessNew"/>
    <dgm:cxn modelId="{002AA7D7-7714-4629-9E43-1AB655433C9B}" type="presParOf" srcId="{36E1F590-F6DC-4F05-BBA0-DC4A78313EA9}" destId="{035C4945-C74F-4635-B7EA-7B9AB00ED1A0}" srcOrd="1" destOrd="0" presId="urn:microsoft.com/office/officeart/2016/7/layout/RepeatingBendingProcessNew"/>
    <dgm:cxn modelId="{FF953194-22E4-46FF-A87D-2CC5BA5939E5}" type="presParOf" srcId="{035C4945-C74F-4635-B7EA-7B9AB00ED1A0}" destId="{33A2073B-0B50-4497-BD80-D37F05CA9705}" srcOrd="0" destOrd="0" presId="urn:microsoft.com/office/officeart/2016/7/layout/RepeatingBendingProcessNew"/>
    <dgm:cxn modelId="{DB58E8AF-EFA9-461D-A192-A4D798234C50}" type="presParOf" srcId="{36E1F590-F6DC-4F05-BBA0-DC4A78313EA9}" destId="{836BFF91-C244-4967-AAEC-7D110CC0205D}" srcOrd="2" destOrd="0" presId="urn:microsoft.com/office/officeart/2016/7/layout/RepeatingBendingProcessNew"/>
    <dgm:cxn modelId="{658CCDE4-7EE4-492B-89F1-783B9B685653}" type="presParOf" srcId="{36E1F590-F6DC-4F05-BBA0-DC4A78313EA9}" destId="{24CF941F-8627-4D37-A50C-466C77A7710A}" srcOrd="3" destOrd="0" presId="urn:microsoft.com/office/officeart/2016/7/layout/RepeatingBendingProcessNew"/>
    <dgm:cxn modelId="{6C63C318-826C-4AA8-870B-A6EA41D92A8D}" type="presParOf" srcId="{24CF941F-8627-4D37-A50C-466C77A7710A}" destId="{BDCEC3A0-D421-4114-92D3-7170A28378C2}" srcOrd="0" destOrd="0" presId="urn:microsoft.com/office/officeart/2016/7/layout/RepeatingBendingProcessNew"/>
    <dgm:cxn modelId="{AF04BC84-9911-48F4-9C9A-B2361ADD4B6B}" type="presParOf" srcId="{36E1F590-F6DC-4F05-BBA0-DC4A78313EA9}" destId="{137C1154-7C60-47B0-A220-9223BD9262C2}" srcOrd="4" destOrd="0" presId="urn:microsoft.com/office/officeart/2016/7/layout/RepeatingBendingProcessNew"/>
    <dgm:cxn modelId="{637EF509-387E-415D-982B-D0BD2AC8F63F}" type="presParOf" srcId="{36E1F590-F6DC-4F05-BBA0-DC4A78313EA9}" destId="{C073F5E0-F0A7-4E92-B0F5-D7159564312D}" srcOrd="5" destOrd="0" presId="urn:microsoft.com/office/officeart/2016/7/layout/RepeatingBendingProcessNew"/>
    <dgm:cxn modelId="{D05B7060-3AF7-45D0-A2D4-3E12EA78B8CF}" type="presParOf" srcId="{C073F5E0-F0A7-4E92-B0F5-D7159564312D}" destId="{5A08367C-69FA-49D7-B8DF-8E470D379C7D}" srcOrd="0" destOrd="0" presId="urn:microsoft.com/office/officeart/2016/7/layout/RepeatingBendingProcessNew"/>
    <dgm:cxn modelId="{625ED1C8-5AE9-4019-AE83-E8F73A7CD8C5}" type="presParOf" srcId="{36E1F590-F6DC-4F05-BBA0-DC4A78313EA9}" destId="{3871C1A3-3E20-46B2-B306-CBB2402BE5BF}" srcOrd="6" destOrd="0" presId="urn:microsoft.com/office/officeart/2016/7/layout/RepeatingBendingProcessNew"/>
    <dgm:cxn modelId="{CEB6511A-7FD9-4E3D-AD71-19B65AA486DB}" type="presParOf" srcId="{36E1F590-F6DC-4F05-BBA0-DC4A78313EA9}" destId="{BE04FE22-B183-4126-AE0E-9EF1C04FAF68}" srcOrd="7" destOrd="0" presId="urn:microsoft.com/office/officeart/2016/7/layout/RepeatingBendingProcessNew"/>
    <dgm:cxn modelId="{E9AEE3B2-56D3-46D5-9AEA-C13BD943BD43}" type="presParOf" srcId="{BE04FE22-B183-4126-AE0E-9EF1C04FAF68}" destId="{E0BFF9F0-5854-4B8F-900B-7F802F4E0C0C}" srcOrd="0" destOrd="0" presId="urn:microsoft.com/office/officeart/2016/7/layout/RepeatingBendingProcessNew"/>
    <dgm:cxn modelId="{C228F0DC-176F-4890-99B1-E3C04111AA15}" type="presParOf" srcId="{36E1F590-F6DC-4F05-BBA0-DC4A78313EA9}" destId="{BBEC7378-F14F-4EE2-BA87-9565DA9B4629}" srcOrd="8" destOrd="0" presId="urn:microsoft.com/office/officeart/2016/7/layout/RepeatingBendingProcessNew"/>
    <dgm:cxn modelId="{26DB321E-DF27-4312-B8C3-F07C2E59B0FA}" type="presParOf" srcId="{36E1F590-F6DC-4F05-BBA0-DC4A78313EA9}" destId="{B6D85EA1-15AE-4CDC-B4E6-36042D23E9BD}" srcOrd="9" destOrd="0" presId="urn:microsoft.com/office/officeart/2016/7/layout/RepeatingBendingProcessNew"/>
    <dgm:cxn modelId="{EF81DE91-3E55-4F02-AA90-07E30A22A526}" type="presParOf" srcId="{B6D85EA1-15AE-4CDC-B4E6-36042D23E9BD}" destId="{729633EF-B2DC-49B4-8F9E-2DCE2EF3ABB9}" srcOrd="0" destOrd="0" presId="urn:microsoft.com/office/officeart/2016/7/layout/RepeatingBendingProcessNew"/>
    <dgm:cxn modelId="{0D80B4E4-2F5D-416B-85AD-C336C46421C4}" type="presParOf" srcId="{36E1F590-F6DC-4F05-BBA0-DC4A78313EA9}" destId="{AF904DC6-8B7F-45F3-A965-C658C4C49717}"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2F4428-D8BD-4E66-A295-F21BB2C2C58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19EDE1-140C-415C-B50A-1A23C443E0C9}">
      <dgm:prSet/>
      <dgm:spPr/>
      <dgm:t>
        <a:bodyPr/>
        <a:lstStyle/>
        <a:p>
          <a:r>
            <a:rPr lang="en-GB" b="0" i="0"/>
            <a:t>Make an overall evaluation of the competitive forces in your chosen example company</a:t>
          </a:r>
          <a:endParaRPr lang="en-US"/>
        </a:p>
      </dgm:t>
    </dgm:pt>
    <dgm:pt modelId="{8BCDF661-6BE9-4367-9758-D0017313C524}" type="parTrans" cxnId="{8DFE0E04-82B8-4610-B1F7-FC2DA4BA5F75}">
      <dgm:prSet/>
      <dgm:spPr/>
      <dgm:t>
        <a:bodyPr/>
        <a:lstStyle/>
        <a:p>
          <a:endParaRPr lang="en-US"/>
        </a:p>
      </dgm:t>
    </dgm:pt>
    <dgm:pt modelId="{0AECE113-9C71-49C2-B6E6-DDEE7F9D95BB}" type="sibTrans" cxnId="{8DFE0E04-82B8-4610-B1F7-FC2DA4BA5F75}">
      <dgm:prSet/>
      <dgm:spPr/>
      <dgm:t>
        <a:bodyPr/>
        <a:lstStyle/>
        <a:p>
          <a:endParaRPr lang="en-US"/>
        </a:p>
      </dgm:t>
    </dgm:pt>
    <dgm:pt modelId="{90EC5465-8844-44EE-8765-8A746A036494}">
      <dgm:prSet/>
      <dgm:spPr/>
      <dgm:t>
        <a:bodyPr/>
        <a:lstStyle/>
        <a:p>
          <a:r>
            <a:rPr lang="en-GB" b="0" i="0"/>
            <a:t>Do you consider the overall competitive forces to be high, moderate or low.</a:t>
          </a:r>
          <a:endParaRPr lang="en-US"/>
        </a:p>
      </dgm:t>
    </dgm:pt>
    <dgm:pt modelId="{0079E8DA-38AE-4ADE-9822-D0AE7D89ECC7}" type="parTrans" cxnId="{FACB4B33-542A-4BFB-8C91-F0EF4CB5A823}">
      <dgm:prSet/>
      <dgm:spPr/>
      <dgm:t>
        <a:bodyPr/>
        <a:lstStyle/>
        <a:p>
          <a:endParaRPr lang="en-US"/>
        </a:p>
      </dgm:t>
    </dgm:pt>
    <dgm:pt modelId="{9DA67DEF-B6E8-4717-8919-D15EF8A8F7A5}" type="sibTrans" cxnId="{FACB4B33-542A-4BFB-8C91-F0EF4CB5A823}">
      <dgm:prSet/>
      <dgm:spPr/>
      <dgm:t>
        <a:bodyPr/>
        <a:lstStyle/>
        <a:p>
          <a:endParaRPr lang="en-US"/>
        </a:p>
      </dgm:t>
    </dgm:pt>
    <dgm:pt modelId="{2BE38A69-50CF-46AE-90A8-E130D25179B8}">
      <dgm:prSet/>
      <dgm:spPr/>
      <dgm:t>
        <a:bodyPr/>
        <a:lstStyle/>
        <a:p>
          <a:r>
            <a:rPr lang="en-GB" b="0" i="0"/>
            <a:t>Consider how this would impact on strategies followed by the company</a:t>
          </a:r>
          <a:endParaRPr lang="en-US"/>
        </a:p>
      </dgm:t>
    </dgm:pt>
    <dgm:pt modelId="{7343CB54-05BE-4751-8A80-C127D1E8BA2A}" type="parTrans" cxnId="{DA206F1A-8D85-4542-98EB-679B8461988B}">
      <dgm:prSet/>
      <dgm:spPr/>
      <dgm:t>
        <a:bodyPr/>
        <a:lstStyle/>
        <a:p>
          <a:endParaRPr lang="en-US"/>
        </a:p>
      </dgm:t>
    </dgm:pt>
    <dgm:pt modelId="{F23EAFD2-CF08-438F-B2A2-1580FD9D7CF2}" type="sibTrans" cxnId="{DA206F1A-8D85-4542-98EB-679B8461988B}">
      <dgm:prSet/>
      <dgm:spPr/>
      <dgm:t>
        <a:bodyPr/>
        <a:lstStyle/>
        <a:p>
          <a:endParaRPr lang="en-US"/>
        </a:p>
      </dgm:t>
    </dgm:pt>
    <dgm:pt modelId="{D2445985-CA20-4991-9D61-9557ADF05251}">
      <dgm:prSet/>
      <dgm:spPr/>
      <dgm:t>
        <a:bodyPr/>
        <a:lstStyle/>
        <a:p>
          <a:r>
            <a:rPr lang="en-GB" b="0" i="0"/>
            <a:t>Share your views with the class</a:t>
          </a:r>
          <a:endParaRPr lang="en-US"/>
        </a:p>
      </dgm:t>
    </dgm:pt>
    <dgm:pt modelId="{9F18EECA-4EC1-4AEA-AF7F-310D0A16A1DC}" type="parTrans" cxnId="{AA9E473E-71BF-49F7-AA74-CC249BFEFF78}">
      <dgm:prSet/>
      <dgm:spPr/>
      <dgm:t>
        <a:bodyPr/>
        <a:lstStyle/>
        <a:p>
          <a:endParaRPr lang="en-US"/>
        </a:p>
      </dgm:t>
    </dgm:pt>
    <dgm:pt modelId="{7A9FC00D-0F2B-477E-85D7-8174ECDECB44}" type="sibTrans" cxnId="{AA9E473E-71BF-49F7-AA74-CC249BFEFF78}">
      <dgm:prSet/>
      <dgm:spPr/>
      <dgm:t>
        <a:bodyPr/>
        <a:lstStyle/>
        <a:p>
          <a:endParaRPr lang="en-US"/>
        </a:p>
      </dgm:t>
    </dgm:pt>
    <dgm:pt modelId="{8D379B1C-5D01-48BF-9836-DF3F41A00143}" type="pres">
      <dgm:prSet presAssocID="{4B2F4428-D8BD-4E66-A295-F21BB2C2C589}" presName="root" presStyleCnt="0">
        <dgm:presLayoutVars>
          <dgm:dir/>
          <dgm:resizeHandles val="exact"/>
        </dgm:presLayoutVars>
      </dgm:prSet>
      <dgm:spPr/>
    </dgm:pt>
    <dgm:pt modelId="{5D7155EA-4EA7-4A4A-BA64-62FC87634F9F}" type="pres">
      <dgm:prSet presAssocID="{4A19EDE1-140C-415C-B50A-1A23C443E0C9}" presName="compNode" presStyleCnt="0"/>
      <dgm:spPr/>
    </dgm:pt>
    <dgm:pt modelId="{71E525F5-B136-4440-AD0F-CE85D3DE847A}" type="pres">
      <dgm:prSet presAssocID="{4A19EDE1-140C-415C-B50A-1A23C443E0C9}" presName="bgRect" presStyleLbl="bgShp" presStyleIdx="0" presStyleCnt="4"/>
      <dgm:spPr/>
    </dgm:pt>
    <dgm:pt modelId="{C19DAEE9-1791-4FBA-92F6-B04BBE27860C}" type="pres">
      <dgm:prSet presAssocID="{4A19EDE1-140C-415C-B50A-1A23C443E0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1335AB2-B23A-4B7E-B357-01541212DDB1}" type="pres">
      <dgm:prSet presAssocID="{4A19EDE1-140C-415C-B50A-1A23C443E0C9}" presName="spaceRect" presStyleCnt="0"/>
      <dgm:spPr/>
    </dgm:pt>
    <dgm:pt modelId="{398C94B1-011E-4A7B-A55F-C9AAD5A0A8EF}" type="pres">
      <dgm:prSet presAssocID="{4A19EDE1-140C-415C-B50A-1A23C443E0C9}" presName="parTx" presStyleLbl="revTx" presStyleIdx="0" presStyleCnt="4">
        <dgm:presLayoutVars>
          <dgm:chMax val="0"/>
          <dgm:chPref val="0"/>
        </dgm:presLayoutVars>
      </dgm:prSet>
      <dgm:spPr/>
    </dgm:pt>
    <dgm:pt modelId="{8BD94737-11E1-4F0C-A483-77506894E6D0}" type="pres">
      <dgm:prSet presAssocID="{0AECE113-9C71-49C2-B6E6-DDEE7F9D95BB}" presName="sibTrans" presStyleCnt="0"/>
      <dgm:spPr/>
    </dgm:pt>
    <dgm:pt modelId="{701691F5-A5EE-4336-AF05-B20B078B4284}" type="pres">
      <dgm:prSet presAssocID="{90EC5465-8844-44EE-8765-8A746A036494}" presName="compNode" presStyleCnt="0"/>
      <dgm:spPr/>
    </dgm:pt>
    <dgm:pt modelId="{C89B849F-972E-4D9B-B31D-82449237B433}" type="pres">
      <dgm:prSet presAssocID="{90EC5465-8844-44EE-8765-8A746A036494}" presName="bgRect" presStyleLbl="bgShp" presStyleIdx="1" presStyleCnt="4"/>
      <dgm:spPr/>
    </dgm:pt>
    <dgm:pt modelId="{14D47D49-640A-480E-9EC1-4946FC956442}" type="pres">
      <dgm:prSet presAssocID="{90EC5465-8844-44EE-8765-8A746A0364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41AD367E-EF8F-4E22-9FEC-56BD6EB393B6}" type="pres">
      <dgm:prSet presAssocID="{90EC5465-8844-44EE-8765-8A746A036494}" presName="spaceRect" presStyleCnt="0"/>
      <dgm:spPr/>
    </dgm:pt>
    <dgm:pt modelId="{60DB9CC6-7163-48A9-B50C-15E95302427E}" type="pres">
      <dgm:prSet presAssocID="{90EC5465-8844-44EE-8765-8A746A036494}" presName="parTx" presStyleLbl="revTx" presStyleIdx="1" presStyleCnt="4">
        <dgm:presLayoutVars>
          <dgm:chMax val="0"/>
          <dgm:chPref val="0"/>
        </dgm:presLayoutVars>
      </dgm:prSet>
      <dgm:spPr/>
    </dgm:pt>
    <dgm:pt modelId="{64401F58-9F79-4CE7-BA73-62A60C793C93}" type="pres">
      <dgm:prSet presAssocID="{9DA67DEF-B6E8-4717-8919-D15EF8A8F7A5}" presName="sibTrans" presStyleCnt="0"/>
      <dgm:spPr/>
    </dgm:pt>
    <dgm:pt modelId="{54A7FF9C-F5BA-4823-BD90-507C502848AC}" type="pres">
      <dgm:prSet presAssocID="{2BE38A69-50CF-46AE-90A8-E130D25179B8}" presName="compNode" presStyleCnt="0"/>
      <dgm:spPr/>
    </dgm:pt>
    <dgm:pt modelId="{8A5C24D7-ED98-4F07-BFD2-F43A14B038B7}" type="pres">
      <dgm:prSet presAssocID="{2BE38A69-50CF-46AE-90A8-E130D25179B8}" presName="bgRect" presStyleLbl="bgShp" presStyleIdx="2" presStyleCnt="4"/>
      <dgm:spPr/>
    </dgm:pt>
    <dgm:pt modelId="{CF28B995-F4BE-437F-AE35-079B4DA5D603}" type="pres">
      <dgm:prSet presAssocID="{2BE38A69-50CF-46AE-90A8-E130D25179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40DCFB3-BF49-4297-8321-B2F1D5166C1F}" type="pres">
      <dgm:prSet presAssocID="{2BE38A69-50CF-46AE-90A8-E130D25179B8}" presName="spaceRect" presStyleCnt="0"/>
      <dgm:spPr/>
    </dgm:pt>
    <dgm:pt modelId="{1FA36C2A-A4C1-49EA-B21E-18BEA9C45422}" type="pres">
      <dgm:prSet presAssocID="{2BE38A69-50CF-46AE-90A8-E130D25179B8}" presName="parTx" presStyleLbl="revTx" presStyleIdx="2" presStyleCnt="4">
        <dgm:presLayoutVars>
          <dgm:chMax val="0"/>
          <dgm:chPref val="0"/>
        </dgm:presLayoutVars>
      </dgm:prSet>
      <dgm:spPr/>
    </dgm:pt>
    <dgm:pt modelId="{D6B222F4-D8EB-4CDC-9719-7FFE4E77BBD2}" type="pres">
      <dgm:prSet presAssocID="{F23EAFD2-CF08-438F-B2A2-1580FD9D7CF2}" presName="sibTrans" presStyleCnt="0"/>
      <dgm:spPr/>
    </dgm:pt>
    <dgm:pt modelId="{A54F693A-7C4C-4233-A9E5-496E905A6E45}" type="pres">
      <dgm:prSet presAssocID="{D2445985-CA20-4991-9D61-9557ADF05251}" presName="compNode" presStyleCnt="0"/>
      <dgm:spPr/>
    </dgm:pt>
    <dgm:pt modelId="{073FD9BB-9C9B-45C5-AE35-ECCDC5DFC20E}" type="pres">
      <dgm:prSet presAssocID="{D2445985-CA20-4991-9D61-9557ADF05251}" presName="bgRect" presStyleLbl="bgShp" presStyleIdx="3" presStyleCnt="4"/>
      <dgm:spPr/>
    </dgm:pt>
    <dgm:pt modelId="{20773A12-E209-4B3E-910E-D5A24A844B5E}" type="pres">
      <dgm:prSet presAssocID="{D2445985-CA20-4991-9D61-9557ADF052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AD428CBF-24E2-4618-AE67-CF876EF8A594}" type="pres">
      <dgm:prSet presAssocID="{D2445985-CA20-4991-9D61-9557ADF05251}" presName="spaceRect" presStyleCnt="0"/>
      <dgm:spPr/>
    </dgm:pt>
    <dgm:pt modelId="{9B1387CD-D8D8-416F-97E0-BCEA18B4689F}" type="pres">
      <dgm:prSet presAssocID="{D2445985-CA20-4991-9D61-9557ADF05251}" presName="parTx" presStyleLbl="revTx" presStyleIdx="3" presStyleCnt="4">
        <dgm:presLayoutVars>
          <dgm:chMax val="0"/>
          <dgm:chPref val="0"/>
        </dgm:presLayoutVars>
      </dgm:prSet>
      <dgm:spPr/>
    </dgm:pt>
  </dgm:ptLst>
  <dgm:cxnLst>
    <dgm:cxn modelId="{8DFE0E04-82B8-4610-B1F7-FC2DA4BA5F75}" srcId="{4B2F4428-D8BD-4E66-A295-F21BB2C2C589}" destId="{4A19EDE1-140C-415C-B50A-1A23C443E0C9}" srcOrd="0" destOrd="0" parTransId="{8BCDF661-6BE9-4367-9758-D0017313C524}" sibTransId="{0AECE113-9C71-49C2-B6E6-DDEE7F9D95BB}"/>
    <dgm:cxn modelId="{DA206F1A-8D85-4542-98EB-679B8461988B}" srcId="{4B2F4428-D8BD-4E66-A295-F21BB2C2C589}" destId="{2BE38A69-50CF-46AE-90A8-E130D25179B8}" srcOrd="2" destOrd="0" parTransId="{7343CB54-05BE-4751-8A80-C127D1E8BA2A}" sibTransId="{F23EAFD2-CF08-438F-B2A2-1580FD9D7CF2}"/>
    <dgm:cxn modelId="{A70A3C2B-BA41-4C91-8ECA-2A8320FB3FE4}" type="presOf" srcId="{4A19EDE1-140C-415C-B50A-1A23C443E0C9}" destId="{398C94B1-011E-4A7B-A55F-C9AAD5A0A8EF}" srcOrd="0" destOrd="0" presId="urn:microsoft.com/office/officeart/2018/2/layout/IconVerticalSolidList"/>
    <dgm:cxn modelId="{FACB4B33-542A-4BFB-8C91-F0EF4CB5A823}" srcId="{4B2F4428-D8BD-4E66-A295-F21BB2C2C589}" destId="{90EC5465-8844-44EE-8765-8A746A036494}" srcOrd="1" destOrd="0" parTransId="{0079E8DA-38AE-4ADE-9822-D0AE7D89ECC7}" sibTransId="{9DA67DEF-B6E8-4717-8919-D15EF8A8F7A5}"/>
    <dgm:cxn modelId="{AA9E473E-71BF-49F7-AA74-CC249BFEFF78}" srcId="{4B2F4428-D8BD-4E66-A295-F21BB2C2C589}" destId="{D2445985-CA20-4991-9D61-9557ADF05251}" srcOrd="3" destOrd="0" parTransId="{9F18EECA-4EC1-4AEA-AF7F-310D0A16A1DC}" sibTransId="{7A9FC00D-0F2B-477E-85D7-8174ECDECB44}"/>
    <dgm:cxn modelId="{519F8298-535B-486A-8B97-4FF629FDEB55}" type="presOf" srcId="{2BE38A69-50CF-46AE-90A8-E130D25179B8}" destId="{1FA36C2A-A4C1-49EA-B21E-18BEA9C45422}" srcOrd="0" destOrd="0" presId="urn:microsoft.com/office/officeart/2018/2/layout/IconVerticalSolidList"/>
    <dgm:cxn modelId="{1C9C82AD-778D-48FF-9616-25959262360E}" type="presOf" srcId="{90EC5465-8844-44EE-8765-8A746A036494}" destId="{60DB9CC6-7163-48A9-B50C-15E95302427E}" srcOrd="0" destOrd="0" presId="urn:microsoft.com/office/officeart/2018/2/layout/IconVerticalSolidList"/>
    <dgm:cxn modelId="{869D31BD-CFA4-4416-8278-E242850C5D77}" type="presOf" srcId="{D2445985-CA20-4991-9D61-9557ADF05251}" destId="{9B1387CD-D8D8-416F-97E0-BCEA18B4689F}" srcOrd="0" destOrd="0" presId="urn:microsoft.com/office/officeart/2018/2/layout/IconVerticalSolidList"/>
    <dgm:cxn modelId="{9D8EF8BD-CFBD-41B3-88BB-A3CD296A2475}" type="presOf" srcId="{4B2F4428-D8BD-4E66-A295-F21BB2C2C589}" destId="{8D379B1C-5D01-48BF-9836-DF3F41A00143}" srcOrd="0" destOrd="0" presId="urn:microsoft.com/office/officeart/2018/2/layout/IconVerticalSolidList"/>
    <dgm:cxn modelId="{5702E6D1-7A2D-4781-8D1D-8B066F2DA6B5}" type="presParOf" srcId="{8D379B1C-5D01-48BF-9836-DF3F41A00143}" destId="{5D7155EA-4EA7-4A4A-BA64-62FC87634F9F}" srcOrd="0" destOrd="0" presId="urn:microsoft.com/office/officeart/2018/2/layout/IconVerticalSolidList"/>
    <dgm:cxn modelId="{A98CAF81-A834-4C7A-AD61-A01227B6E944}" type="presParOf" srcId="{5D7155EA-4EA7-4A4A-BA64-62FC87634F9F}" destId="{71E525F5-B136-4440-AD0F-CE85D3DE847A}" srcOrd="0" destOrd="0" presId="urn:microsoft.com/office/officeart/2018/2/layout/IconVerticalSolidList"/>
    <dgm:cxn modelId="{3EF4D860-8E35-4F38-A764-20B64A8E9C5A}" type="presParOf" srcId="{5D7155EA-4EA7-4A4A-BA64-62FC87634F9F}" destId="{C19DAEE9-1791-4FBA-92F6-B04BBE27860C}" srcOrd="1" destOrd="0" presId="urn:microsoft.com/office/officeart/2018/2/layout/IconVerticalSolidList"/>
    <dgm:cxn modelId="{1E3C7B04-09CB-4F86-9379-81BCA407DE94}" type="presParOf" srcId="{5D7155EA-4EA7-4A4A-BA64-62FC87634F9F}" destId="{51335AB2-B23A-4B7E-B357-01541212DDB1}" srcOrd="2" destOrd="0" presId="urn:microsoft.com/office/officeart/2018/2/layout/IconVerticalSolidList"/>
    <dgm:cxn modelId="{DA6BB2D1-31F4-45B9-986E-1BDE4F6BFCF6}" type="presParOf" srcId="{5D7155EA-4EA7-4A4A-BA64-62FC87634F9F}" destId="{398C94B1-011E-4A7B-A55F-C9AAD5A0A8EF}" srcOrd="3" destOrd="0" presId="urn:microsoft.com/office/officeart/2018/2/layout/IconVerticalSolidList"/>
    <dgm:cxn modelId="{3C4585F3-D7F9-4CBE-9A76-BB410E83C173}" type="presParOf" srcId="{8D379B1C-5D01-48BF-9836-DF3F41A00143}" destId="{8BD94737-11E1-4F0C-A483-77506894E6D0}" srcOrd="1" destOrd="0" presId="urn:microsoft.com/office/officeart/2018/2/layout/IconVerticalSolidList"/>
    <dgm:cxn modelId="{DA698B19-A9C7-4BDA-B64F-2638C96F68C5}" type="presParOf" srcId="{8D379B1C-5D01-48BF-9836-DF3F41A00143}" destId="{701691F5-A5EE-4336-AF05-B20B078B4284}" srcOrd="2" destOrd="0" presId="urn:microsoft.com/office/officeart/2018/2/layout/IconVerticalSolidList"/>
    <dgm:cxn modelId="{9DA0D136-56DD-4275-BDBA-08F4C36FBF79}" type="presParOf" srcId="{701691F5-A5EE-4336-AF05-B20B078B4284}" destId="{C89B849F-972E-4D9B-B31D-82449237B433}" srcOrd="0" destOrd="0" presId="urn:microsoft.com/office/officeart/2018/2/layout/IconVerticalSolidList"/>
    <dgm:cxn modelId="{63E05FC7-72E4-4580-A533-28229492D6F4}" type="presParOf" srcId="{701691F5-A5EE-4336-AF05-B20B078B4284}" destId="{14D47D49-640A-480E-9EC1-4946FC956442}" srcOrd="1" destOrd="0" presId="urn:microsoft.com/office/officeart/2018/2/layout/IconVerticalSolidList"/>
    <dgm:cxn modelId="{B6B612F1-3369-4994-964B-DFEED3AA77E7}" type="presParOf" srcId="{701691F5-A5EE-4336-AF05-B20B078B4284}" destId="{41AD367E-EF8F-4E22-9FEC-56BD6EB393B6}" srcOrd="2" destOrd="0" presId="urn:microsoft.com/office/officeart/2018/2/layout/IconVerticalSolidList"/>
    <dgm:cxn modelId="{232BAB3B-D98A-4B12-9359-9E04D6B3D018}" type="presParOf" srcId="{701691F5-A5EE-4336-AF05-B20B078B4284}" destId="{60DB9CC6-7163-48A9-B50C-15E95302427E}" srcOrd="3" destOrd="0" presId="urn:microsoft.com/office/officeart/2018/2/layout/IconVerticalSolidList"/>
    <dgm:cxn modelId="{A7153B50-FE50-4BE2-B8DB-BA06E10F0FE2}" type="presParOf" srcId="{8D379B1C-5D01-48BF-9836-DF3F41A00143}" destId="{64401F58-9F79-4CE7-BA73-62A60C793C93}" srcOrd="3" destOrd="0" presId="urn:microsoft.com/office/officeart/2018/2/layout/IconVerticalSolidList"/>
    <dgm:cxn modelId="{F4B6AD01-8DCB-4576-8E6D-C24F6D6C7976}" type="presParOf" srcId="{8D379B1C-5D01-48BF-9836-DF3F41A00143}" destId="{54A7FF9C-F5BA-4823-BD90-507C502848AC}" srcOrd="4" destOrd="0" presId="urn:microsoft.com/office/officeart/2018/2/layout/IconVerticalSolidList"/>
    <dgm:cxn modelId="{1A87BCBD-CB2A-46FD-8AC7-E2BBA9ED73F9}" type="presParOf" srcId="{54A7FF9C-F5BA-4823-BD90-507C502848AC}" destId="{8A5C24D7-ED98-4F07-BFD2-F43A14B038B7}" srcOrd="0" destOrd="0" presId="urn:microsoft.com/office/officeart/2018/2/layout/IconVerticalSolidList"/>
    <dgm:cxn modelId="{F7438045-773A-4CEC-B7BA-ABDCFC42A6E5}" type="presParOf" srcId="{54A7FF9C-F5BA-4823-BD90-507C502848AC}" destId="{CF28B995-F4BE-437F-AE35-079B4DA5D603}" srcOrd="1" destOrd="0" presId="urn:microsoft.com/office/officeart/2018/2/layout/IconVerticalSolidList"/>
    <dgm:cxn modelId="{C22963CF-E529-43E8-ABBA-DEBBE47C737B}" type="presParOf" srcId="{54A7FF9C-F5BA-4823-BD90-507C502848AC}" destId="{940DCFB3-BF49-4297-8321-B2F1D5166C1F}" srcOrd="2" destOrd="0" presId="urn:microsoft.com/office/officeart/2018/2/layout/IconVerticalSolidList"/>
    <dgm:cxn modelId="{6FBE12AA-8E8C-432D-928C-A37D07ACDBB4}" type="presParOf" srcId="{54A7FF9C-F5BA-4823-BD90-507C502848AC}" destId="{1FA36C2A-A4C1-49EA-B21E-18BEA9C45422}" srcOrd="3" destOrd="0" presId="urn:microsoft.com/office/officeart/2018/2/layout/IconVerticalSolidList"/>
    <dgm:cxn modelId="{401D15DE-4415-404F-A566-831E0B20D7A4}" type="presParOf" srcId="{8D379B1C-5D01-48BF-9836-DF3F41A00143}" destId="{D6B222F4-D8EB-4CDC-9719-7FFE4E77BBD2}" srcOrd="5" destOrd="0" presId="urn:microsoft.com/office/officeart/2018/2/layout/IconVerticalSolidList"/>
    <dgm:cxn modelId="{F507A17D-1E66-4CEF-87AF-1C441CF2C359}" type="presParOf" srcId="{8D379B1C-5D01-48BF-9836-DF3F41A00143}" destId="{A54F693A-7C4C-4233-A9E5-496E905A6E45}" srcOrd="6" destOrd="0" presId="urn:microsoft.com/office/officeart/2018/2/layout/IconVerticalSolidList"/>
    <dgm:cxn modelId="{74EC041D-ECF6-4928-B27F-E741BB2B9479}" type="presParOf" srcId="{A54F693A-7C4C-4233-A9E5-496E905A6E45}" destId="{073FD9BB-9C9B-45C5-AE35-ECCDC5DFC20E}" srcOrd="0" destOrd="0" presId="urn:microsoft.com/office/officeart/2018/2/layout/IconVerticalSolidList"/>
    <dgm:cxn modelId="{B467CA66-8E67-454C-8E79-E11C5131B69A}" type="presParOf" srcId="{A54F693A-7C4C-4233-A9E5-496E905A6E45}" destId="{20773A12-E209-4B3E-910E-D5A24A844B5E}" srcOrd="1" destOrd="0" presId="urn:microsoft.com/office/officeart/2018/2/layout/IconVerticalSolidList"/>
    <dgm:cxn modelId="{03E30E78-EFBA-4CF2-87B8-702F054BE5D6}" type="presParOf" srcId="{A54F693A-7C4C-4233-A9E5-496E905A6E45}" destId="{AD428CBF-24E2-4618-AE67-CF876EF8A594}" srcOrd="2" destOrd="0" presId="urn:microsoft.com/office/officeart/2018/2/layout/IconVerticalSolidList"/>
    <dgm:cxn modelId="{4A8FB85C-B5D8-4B9E-B494-CC4A4E8B7FED}" type="presParOf" srcId="{A54F693A-7C4C-4233-A9E5-496E905A6E45}" destId="{9B1387CD-D8D8-416F-97E0-BCEA18B468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C38D88-2C83-415E-A105-FE72C1A105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85DC40-1DF4-460A-88A6-B1571B870D45}">
      <dgm:prSet/>
      <dgm:spPr/>
      <dgm:t>
        <a:bodyPr/>
        <a:lstStyle/>
        <a:p>
          <a:r>
            <a:rPr lang="en-GB"/>
            <a:t>Intermediaries within your distribution chain</a:t>
          </a:r>
          <a:endParaRPr lang="en-US"/>
        </a:p>
      </dgm:t>
    </dgm:pt>
    <dgm:pt modelId="{E0BEC3EF-29EA-4BAE-A9D8-ED12E47D937C}" type="parTrans" cxnId="{9E7D073E-C18C-4D34-BCBF-EAA4DEE1DDD0}">
      <dgm:prSet/>
      <dgm:spPr/>
      <dgm:t>
        <a:bodyPr/>
        <a:lstStyle/>
        <a:p>
          <a:endParaRPr lang="en-US"/>
        </a:p>
      </dgm:t>
    </dgm:pt>
    <dgm:pt modelId="{16A30EFE-4CB0-4B47-93BD-7FD72BE87930}" type="sibTrans" cxnId="{9E7D073E-C18C-4D34-BCBF-EAA4DEE1DDD0}">
      <dgm:prSet/>
      <dgm:spPr/>
      <dgm:t>
        <a:bodyPr/>
        <a:lstStyle/>
        <a:p>
          <a:endParaRPr lang="en-US"/>
        </a:p>
      </dgm:t>
    </dgm:pt>
    <dgm:pt modelId="{B4831B53-627E-4667-8500-93EF21793885}">
      <dgm:prSet/>
      <dgm:spPr/>
      <dgm:t>
        <a:bodyPr/>
        <a:lstStyle/>
        <a:p>
          <a:r>
            <a:rPr lang="en-GB"/>
            <a:t>Analyse the effectiveness of each channel in terms of sales levels, cost and control.</a:t>
          </a:r>
          <a:endParaRPr lang="en-US"/>
        </a:p>
      </dgm:t>
    </dgm:pt>
    <dgm:pt modelId="{14D43883-C86C-4216-9459-4D91255D1466}" type="parTrans" cxnId="{3C2AC86E-6088-4478-A100-A0C177700071}">
      <dgm:prSet/>
      <dgm:spPr/>
      <dgm:t>
        <a:bodyPr/>
        <a:lstStyle/>
        <a:p>
          <a:endParaRPr lang="en-US"/>
        </a:p>
      </dgm:t>
    </dgm:pt>
    <dgm:pt modelId="{40FB2E2B-7986-472F-BA5A-CD55F32D4594}" type="sibTrans" cxnId="{3C2AC86E-6088-4478-A100-A0C177700071}">
      <dgm:prSet/>
      <dgm:spPr/>
      <dgm:t>
        <a:bodyPr/>
        <a:lstStyle/>
        <a:p>
          <a:endParaRPr lang="en-US"/>
        </a:p>
      </dgm:t>
    </dgm:pt>
    <dgm:pt modelId="{436916F5-06AE-4958-AD4C-3829563B2EB0}" type="pres">
      <dgm:prSet presAssocID="{46C38D88-2C83-415E-A105-FE72C1A10560}" presName="root" presStyleCnt="0">
        <dgm:presLayoutVars>
          <dgm:dir/>
          <dgm:resizeHandles val="exact"/>
        </dgm:presLayoutVars>
      </dgm:prSet>
      <dgm:spPr/>
    </dgm:pt>
    <dgm:pt modelId="{4A0B6A5E-C5C2-45FC-BE74-5B3036807151}" type="pres">
      <dgm:prSet presAssocID="{5F85DC40-1DF4-460A-88A6-B1571B870D45}" presName="compNode" presStyleCnt="0"/>
      <dgm:spPr/>
    </dgm:pt>
    <dgm:pt modelId="{8C11A7F7-3B9E-4C1F-B832-ECCE08F45B2F}" type="pres">
      <dgm:prSet presAssocID="{5F85DC40-1DF4-460A-88A6-B1571B870D45}" presName="bgRect" presStyleLbl="bgShp" presStyleIdx="0" presStyleCnt="2"/>
      <dgm:spPr/>
    </dgm:pt>
    <dgm:pt modelId="{9A2DD000-5C29-451B-B618-BFFAF0116B39}" type="pres">
      <dgm:prSet presAssocID="{5F85DC40-1DF4-460A-88A6-B1571B870D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uck"/>
        </a:ext>
      </dgm:extLst>
    </dgm:pt>
    <dgm:pt modelId="{0936D130-7BDD-4E8F-8E45-DC43809365E7}" type="pres">
      <dgm:prSet presAssocID="{5F85DC40-1DF4-460A-88A6-B1571B870D45}" presName="spaceRect" presStyleCnt="0"/>
      <dgm:spPr/>
    </dgm:pt>
    <dgm:pt modelId="{36A22A35-AF8B-471C-AEF8-A8599F7588F9}" type="pres">
      <dgm:prSet presAssocID="{5F85DC40-1DF4-460A-88A6-B1571B870D45}" presName="parTx" presStyleLbl="revTx" presStyleIdx="0" presStyleCnt="2">
        <dgm:presLayoutVars>
          <dgm:chMax val="0"/>
          <dgm:chPref val="0"/>
        </dgm:presLayoutVars>
      </dgm:prSet>
      <dgm:spPr/>
    </dgm:pt>
    <dgm:pt modelId="{97F89855-A818-47A4-823F-998B392A12CD}" type="pres">
      <dgm:prSet presAssocID="{16A30EFE-4CB0-4B47-93BD-7FD72BE87930}" presName="sibTrans" presStyleCnt="0"/>
      <dgm:spPr/>
    </dgm:pt>
    <dgm:pt modelId="{160E07A0-C400-43F5-B893-C2E34D506813}" type="pres">
      <dgm:prSet presAssocID="{B4831B53-627E-4667-8500-93EF21793885}" presName="compNode" presStyleCnt="0"/>
      <dgm:spPr/>
    </dgm:pt>
    <dgm:pt modelId="{269292E3-414A-4625-ADF9-14F78AD9296F}" type="pres">
      <dgm:prSet presAssocID="{B4831B53-627E-4667-8500-93EF21793885}" presName="bgRect" presStyleLbl="bgShp" presStyleIdx="1" presStyleCnt="2"/>
      <dgm:spPr/>
    </dgm:pt>
    <dgm:pt modelId="{A1045BD0-CE1D-48EC-A3B2-C880845756CE}" type="pres">
      <dgm:prSet presAssocID="{B4831B53-627E-4667-8500-93EF217938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13523B51-4C02-48DA-9BE1-7D16F0210EC6}" type="pres">
      <dgm:prSet presAssocID="{B4831B53-627E-4667-8500-93EF21793885}" presName="spaceRect" presStyleCnt="0"/>
      <dgm:spPr/>
    </dgm:pt>
    <dgm:pt modelId="{E45FEA99-1052-49EB-9EBC-145E81E2565D}" type="pres">
      <dgm:prSet presAssocID="{B4831B53-627E-4667-8500-93EF21793885}" presName="parTx" presStyleLbl="revTx" presStyleIdx="1" presStyleCnt="2">
        <dgm:presLayoutVars>
          <dgm:chMax val="0"/>
          <dgm:chPref val="0"/>
        </dgm:presLayoutVars>
      </dgm:prSet>
      <dgm:spPr/>
    </dgm:pt>
  </dgm:ptLst>
  <dgm:cxnLst>
    <dgm:cxn modelId="{26E6D108-BEBC-4DA1-94D4-BFAF99009469}" type="presOf" srcId="{5F85DC40-1DF4-460A-88A6-B1571B870D45}" destId="{36A22A35-AF8B-471C-AEF8-A8599F7588F9}" srcOrd="0" destOrd="0" presId="urn:microsoft.com/office/officeart/2018/2/layout/IconVerticalSolidList"/>
    <dgm:cxn modelId="{7102ED2E-C729-4372-AA75-A97200E8337B}" type="presOf" srcId="{B4831B53-627E-4667-8500-93EF21793885}" destId="{E45FEA99-1052-49EB-9EBC-145E81E2565D}" srcOrd="0" destOrd="0" presId="urn:microsoft.com/office/officeart/2018/2/layout/IconVerticalSolidList"/>
    <dgm:cxn modelId="{9E7D073E-C18C-4D34-BCBF-EAA4DEE1DDD0}" srcId="{46C38D88-2C83-415E-A105-FE72C1A10560}" destId="{5F85DC40-1DF4-460A-88A6-B1571B870D45}" srcOrd="0" destOrd="0" parTransId="{E0BEC3EF-29EA-4BAE-A9D8-ED12E47D937C}" sibTransId="{16A30EFE-4CB0-4B47-93BD-7FD72BE87930}"/>
    <dgm:cxn modelId="{3C2AC86E-6088-4478-A100-A0C177700071}" srcId="{46C38D88-2C83-415E-A105-FE72C1A10560}" destId="{B4831B53-627E-4667-8500-93EF21793885}" srcOrd="1" destOrd="0" parTransId="{14D43883-C86C-4216-9459-4D91255D1466}" sibTransId="{40FB2E2B-7986-472F-BA5A-CD55F32D4594}"/>
    <dgm:cxn modelId="{61B7DA57-4BEA-46D8-81DE-F099333A2458}" type="presOf" srcId="{46C38D88-2C83-415E-A105-FE72C1A10560}" destId="{436916F5-06AE-4958-AD4C-3829563B2EB0}" srcOrd="0" destOrd="0" presId="urn:microsoft.com/office/officeart/2018/2/layout/IconVerticalSolidList"/>
    <dgm:cxn modelId="{2291BF61-E9A6-4855-818D-B8D9275192A7}" type="presParOf" srcId="{436916F5-06AE-4958-AD4C-3829563B2EB0}" destId="{4A0B6A5E-C5C2-45FC-BE74-5B3036807151}" srcOrd="0" destOrd="0" presId="urn:microsoft.com/office/officeart/2018/2/layout/IconVerticalSolidList"/>
    <dgm:cxn modelId="{5D75FE74-554D-48E6-A392-C85413CB55A4}" type="presParOf" srcId="{4A0B6A5E-C5C2-45FC-BE74-5B3036807151}" destId="{8C11A7F7-3B9E-4C1F-B832-ECCE08F45B2F}" srcOrd="0" destOrd="0" presId="urn:microsoft.com/office/officeart/2018/2/layout/IconVerticalSolidList"/>
    <dgm:cxn modelId="{D8CC0D0A-5D99-4756-93E5-3AC2A38FF2E8}" type="presParOf" srcId="{4A0B6A5E-C5C2-45FC-BE74-5B3036807151}" destId="{9A2DD000-5C29-451B-B618-BFFAF0116B39}" srcOrd="1" destOrd="0" presId="urn:microsoft.com/office/officeart/2018/2/layout/IconVerticalSolidList"/>
    <dgm:cxn modelId="{FC14DC76-1A59-4622-AD27-31F59370FAB4}" type="presParOf" srcId="{4A0B6A5E-C5C2-45FC-BE74-5B3036807151}" destId="{0936D130-7BDD-4E8F-8E45-DC43809365E7}" srcOrd="2" destOrd="0" presId="urn:microsoft.com/office/officeart/2018/2/layout/IconVerticalSolidList"/>
    <dgm:cxn modelId="{E658E99B-0303-4D0B-85B6-4F497A2228B2}" type="presParOf" srcId="{4A0B6A5E-C5C2-45FC-BE74-5B3036807151}" destId="{36A22A35-AF8B-471C-AEF8-A8599F7588F9}" srcOrd="3" destOrd="0" presId="urn:microsoft.com/office/officeart/2018/2/layout/IconVerticalSolidList"/>
    <dgm:cxn modelId="{72E656C1-CA2D-467D-8C3B-9BEFA3DA1594}" type="presParOf" srcId="{436916F5-06AE-4958-AD4C-3829563B2EB0}" destId="{97F89855-A818-47A4-823F-998B392A12CD}" srcOrd="1" destOrd="0" presId="urn:microsoft.com/office/officeart/2018/2/layout/IconVerticalSolidList"/>
    <dgm:cxn modelId="{AAA77202-C9A5-4EEB-B2DE-8612493E3AFF}" type="presParOf" srcId="{436916F5-06AE-4958-AD4C-3829563B2EB0}" destId="{160E07A0-C400-43F5-B893-C2E34D506813}" srcOrd="2" destOrd="0" presId="urn:microsoft.com/office/officeart/2018/2/layout/IconVerticalSolidList"/>
    <dgm:cxn modelId="{8D1822BD-35C2-4DC4-87D4-222793436328}" type="presParOf" srcId="{160E07A0-C400-43F5-B893-C2E34D506813}" destId="{269292E3-414A-4625-ADF9-14F78AD9296F}" srcOrd="0" destOrd="0" presId="urn:microsoft.com/office/officeart/2018/2/layout/IconVerticalSolidList"/>
    <dgm:cxn modelId="{846729EA-EFEA-429B-AA59-3070B38710C6}" type="presParOf" srcId="{160E07A0-C400-43F5-B893-C2E34D506813}" destId="{A1045BD0-CE1D-48EC-A3B2-C880845756CE}" srcOrd="1" destOrd="0" presId="urn:microsoft.com/office/officeart/2018/2/layout/IconVerticalSolidList"/>
    <dgm:cxn modelId="{D0A31321-B39E-45D9-A43D-62830664477B}" type="presParOf" srcId="{160E07A0-C400-43F5-B893-C2E34D506813}" destId="{13523B51-4C02-48DA-9BE1-7D16F0210EC6}" srcOrd="2" destOrd="0" presId="urn:microsoft.com/office/officeart/2018/2/layout/IconVerticalSolidList"/>
    <dgm:cxn modelId="{CF2E6D06-5E65-40F3-8A81-AB79D2865F96}" type="presParOf" srcId="{160E07A0-C400-43F5-B893-C2E34D506813}" destId="{E45FEA99-1052-49EB-9EBC-145E81E256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C5502-ABA5-4984-B622-1A3E0EF5B63E}">
      <dsp:nvSpPr>
        <dsp:cNvPr id="0" name=""/>
        <dsp:cNvSpPr/>
      </dsp:nvSpPr>
      <dsp:spPr>
        <a:xfrm>
          <a:off x="0" y="6656"/>
          <a:ext cx="6391275" cy="8209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58D45-0318-42BE-A3D5-9C60E58BC534}">
      <dsp:nvSpPr>
        <dsp:cNvPr id="0" name=""/>
        <dsp:cNvSpPr/>
      </dsp:nvSpPr>
      <dsp:spPr>
        <a:xfrm>
          <a:off x="248328" y="191364"/>
          <a:ext cx="451948" cy="4515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8936E2-2D8E-463D-8E4A-E9F41185944D}">
      <dsp:nvSpPr>
        <dsp:cNvPr id="0" name=""/>
        <dsp:cNvSpPr/>
      </dsp:nvSpPr>
      <dsp:spPr>
        <a:xfrm>
          <a:off x="948605" y="6656"/>
          <a:ext cx="5413937" cy="872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311" tIns="92311" rIns="92311" bIns="92311" numCol="1" spcCol="1270" anchor="ctr" anchorCtr="0">
          <a:noAutofit/>
        </a:bodyPr>
        <a:lstStyle/>
        <a:p>
          <a:pPr marL="0" lvl="0" indent="0" algn="l" defTabSz="755650">
            <a:lnSpc>
              <a:spcPct val="90000"/>
            </a:lnSpc>
            <a:spcBef>
              <a:spcPct val="0"/>
            </a:spcBef>
            <a:spcAft>
              <a:spcPct val="35000"/>
            </a:spcAft>
            <a:buNone/>
          </a:pPr>
          <a:r>
            <a:rPr lang="en-GB" sz="1700" b="0" i="0" kern="1200" dirty="0"/>
            <a:t>Porter’s Five Forces analysis is a framework that helps analyse the level of competition within a certain industry. </a:t>
          </a:r>
          <a:endParaRPr lang="en-US" sz="1700" kern="1200" dirty="0"/>
        </a:p>
      </dsp:txBody>
      <dsp:txXfrm>
        <a:off x="948605" y="6656"/>
        <a:ext cx="5413937" cy="872228"/>
      </dsp:txXfrm>
    </dsp:sp>
    <dsp:sp modelId="{5D2459EE-537E-4C8D-9A2C-15DB0194E54E}">
      <dsp:nvSpPr>
        <dsp:cNvPr id="0" name=""/>
        <dsp:cNvSpPr/>
      </dsp:nvSpPr>
      <dsp:spPr>
        <a:xfrm>
          <a:off x="0" y="1096942"/>
          <a:ext cx="6391275" cy="8209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0BD7F-D312-4E96-9601-BD01F00D80E0}">
      <dsp:nvSpPr>
        <dsp:cNvPr id="0" name=""/>
        <dsp:cNvSpPr/>
      </dsp:nvSpPr>
      <dsp:spPr>
        <a:xfrm>
          <a:off x="248328" y="1281650"/>
          <a:ext cx="451948" cy="4515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0904C9-0386-413A-9533-9D97DD511442}">
      <dsp:nvSpPr>
        <dsp:cNvPr id="0" name=""/>
        <dsp:cNvSpPr/>
      </dsp:nvSpPr>
      <dsp:spPr>
        <a:xfrm>
          <a:off x="948605" y="1096942"/>
          <a:ext cx="5413937" cy="872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311" tIns="92311" rIns="92311" bIns="92311" numCol="1" spcCol="1270" anchor="ctr" anchorCtr="0">
          <a:noAutofit/>
        </a:bodyPr>
        <a:lstStyle/>
        <a:p>
          <a:pPr marL="0" lvl="0" indent="0" algn="l" defTabSz="755650">
            <a:lnSpc>
              <a:spcPct val="90000"/>
            </a:lnSpc>
            <a:spcBef>
              <a:spcPct val="0"/>
            </a:spcBef>
            <a:spcAft>
              <a:spcPct val="35000"/>
            </a:spcAft>
            <a:buNone/>
          </a:pPr>
          <a:r>
            <a:rPr lang="en-GB" sz="1700" b="0" i="0" kern="1200" dirty="0"/>
            <a:t>It is especially useful when starting a new business or when entering a new industry sector. </a:t>
          </a:r>
          <a:endParaRPr lang="en-US" sz="1700" kern="1200" dirty="0"/>
        </a:p>
      </dsp:txBody>
      <dsp:txXfrm>
        <a:off x="948605" y="1096942"/>
        <a:ext cx="5413937" cy="872228"/>
      </dsp:txXfrm>
    </dsp:sp>
    <dsp:sp modelId="{D10CC5D9-E28D-49F4-8B43-74A80EAEE71A}">
      <dsp:nvSpPr>
        <dsp:cNvPr id="0" name=""/>
        <dsp:cNvSpPr/>
      </dsp:nvSpPr>
      <dsp:spPr>
        <a:xfrm>
          <a:off x="0" y="2187229"/>
          <a:ext cx="6391275" cy="8209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767A7-B2A6-4C75-9768-EDF90CE3A8CC}">
      <dsp:nvSpPr>
        <dsp:cNvPr id="0" name=""/>
        <dsp:cNvSpPr/>
      </dsp:nvSpPr>
      <dsp:spPr>
        <a:xfrm>
          <a:off x="248328" y="2371936"/>
          <a:ext cx="451948" cy="4515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D28BDD-1E53-4DF3-92E7-CE03A30A6535}">
      <dsp:nvSpPr>
        <dsp:cNvPr id="0" name=""/>
        <dsp:cNvSpPr/>
      </dsp:nvSpPr>
      <dsp:spPr>
        <a:xfrm>
          <a:off x="948605" y="2187229"/>
          <a:ext cx="5413937" cy="872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311" tIns="92311" rIns="92311" bIns="92311" numCol="1" spcCol="1270" anchor="ctr" anchorCtr="0">
          <a:noAutofit/>
        </a:bodyPr>
        <a:lstStyle/>
        <a:p>
          <a:pPr marL="0" lvl="0" indent="0" algn="l" defTabSz="755650">
            <a:lnSpc>
              <a:spcPct val="90000"/>
            </a:lnSpc>
            <a:spcBef>
              <a:spcPct val="0"/>
            </a:spcBef>
            <a:spcAft>
              <a:spcPct val="35000"/>
            </a:spcAft>
            <a:buNone/>
          </a:pPr>
          <a:r>
            <a:rPr lang="en-GB" sz="1700" b="0" i="0" kern="1200" dirty="0"/>
            <a:t>According to this framework, </a:t>
          </a:r>
          <a:r>
            <a:rPr lang="en-GB" sz="1700" b="1" i="0" kern="1200" dirty="0"/>
            <a:t>competitiveness does not only come from competitors but from five forces </a:t>
          </a:r>
          <a:endParaRPr lang="en-US" sz="1700" kern="1200" dirty="0"/>
        </a:p>
      </dsp:txBody>
      <dsp:txXfrm>
        <a:off x="948605" y="2187229"/>
        <a:ext cx="5413937" cy="872228"/>
      </dsp:txXfrm>
    </dsp:sp>
    <dsp:sp modelId="{CD0ECF2C-8084-42F3-8576-28CC75B3A299}">
      <dsp:nvSpPr>
        <dsp:cNvPr id="0" name=""/>
        <dsp:cNvSpPr/>
      </dsp:nvSpPr>
      <dsp:spPr>
        <a:xfrm>
          <a:off x="0" y="3277515"/>
          <a:ext cx="6391275" cy="82092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87658-D593-4575-95DA-FA8C49F712D1}">
      <dsp:nvSpPr>
        <dsp:cNvPr id="0" name=""/>
        <dsp:cNvSpPr/>
      </dsp:nvSpPr>
      <dsp:spPr>
        <a:xfrm>
          <a:off x="248328" y="3462222"/>
          <a:ext cx="451948" cy="4515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D1EECD-7C54-43BC-971C-D77BFF0CA576}">
      <dsp:nvSpPr>
        <dsp:cNvPr id="0" name=""/>
        <dsp:cNvSpPr/>
      </dsp:nvSpPr>
      <dsp:spPr>
        <a:xfrm>
          <a:off x="948605" y="3277515"/>
          <a:ext cx="5413937" cy="872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311" tIns="92311" rIns="92311" bIns="92311" numCol="1" spcCol="1270" anchor="ctr" anchorCtr="0">
          <a:noAutofit/>
        </a:bodyPr>
        <a:lstStyle/>
        <a:p>
          <a:pPr marL="0" lvl="0" indent="0" algn="l" defTabSz="711200">
            <a:lnSpc>
              <a:spcPct val="90000"/>
            </a:lnSpc>
            <a:spcBef>
              <a:spcPct val="0"/>
            </a:spcBef>
            <a:spcAft>
              <a:spcPct val="35000"/>
            </a:spcAft>
            <a:buNone/>
          </a:pPr>
          <a:r>
            <a:rPr lang="en-GB" sz="1600" b="0" i="0" kern="1200" dirty="0"/>
            <a:t>The collective strength of these forces determines the competitive intensity and profit potential of an industry and thus its attractiveness. </a:t>
          </a:r>
          <a:endParaRPr lang="en-US" sz="1600" kern="1200" dirty="0"/>
        </a:p>
      </dsp:txBody>
      <dsp:txXfrm>
        <a:off x="948605" y="3277515"/>
        <a:ext cx="5413937" cy="872228"/>
      </dsp:txXfrm>
    </dsp:sp>
    <dsp:sp modelId="{1CA199BF-A560-4770-BF45-7C00B2BBF473}">
      <dsp:nvSpPr>
        <dsp:cNvPr id="0" name=""/>
        <dsp:cNvSpPr/>
      </dsp:nvSpPr>
      <dsp:spPr>
        <a:xfrm>
          <a:off x="0" y="4425765"/>
          <a:ext cx="6391275" cy="82092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416B4-9654-4F68-83CA-AB729CB10A53}">
      <dsp:nvSpPr>
        <dsp:cNvPr id="0" name=""/>
        <dsp:cNvSpPr/>
      </dsp:nvSpPr>
      <dsp:spPr>
        <a:xfrm>
          <a:off x="248328" y="4552508"/>
          <a:ext cx="451948" cy="4515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E92775-5EA6-44A9-81A5-4B6323907BE7}">
      <dsp:nvSpPr>
        <dsp:cNvPr id="0" name=""/>
        <dsp:cNvSpPr/>
      </dsp:nvSpPr>
      <dsp:spPr>
        <a:xfrm>
          <a:off x="948605" y="4367801"/>
          <a:ext cx="5413937" cy="872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311" tIns="92311" rIns="92311" bIns="92311" numCol="1" spcCol="1270" anchor="ctr" anchorCtr="0">
          <a:noAutofit/>
        </a:bodyPr>
        <a:lstStyle/>
        <a:p>
          <a:pPr marL="0" lvl="0" indent="0" algn="l" defTabSz="666750">
            <a:lnSpc>
              <a:spcPct val="90000"/>
            </a:lnSpc>
            <a:spcBef>
              <a:spcPct val="0"/>
            </a:spcBef>
            <a:spcAft>
              <a:spcPct val="35000"/>
            </a:spcAft>
            <a:buNone/>
          </a:pPr>
          <a:r>
            <a:rPr lang="en-GB" sz="1500" b="0" i="0" kern="1200" dirty="0"/>
            <a:t>If the five forces are intense, almost no company in the industry earns attractive returns on investments. If the forces are mild however, there is room for higher returns. </a:t>
          </a:r>
          <a:endParaRPr lang="en-US" sz="1500" kern="1200" dirty="0"/>
        </a:p>
      </dsp:txBody>
      <dsp:txXfrm>
        <a:off x="948605" y="4367801"/>
        <a:ext cx="5413937" cy="872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B82CA-CF3C-4552-937C-02E18C6C0D9F}">
      <dsp:nvSpPr>
        <dsp:cNvPr id="0" name=""/>
        <dsp:cNvSpPr/>
      </dsp:nvSpPr>
      <dsp:spPr>
        <a:xfrm>
          <a:off x="4763" y="211879"/>
          <a:ext cx="4165176" cy="3880611"/>
        </a:xfrm>
        <a:prstGeom prst="homePlate">
          <a:avLst>
            <a:gd name="adj" fmla="val 2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6938" tIns="81280" rIns="587753" bIns="81280" numCol="1" spcCol="1270" anchor="ctr" anchorCtr="0">
          <a:noAutofit/>
        </a:bodyPr>
        <a:lstStyle/>
        <a:p>
          <a:pPr marL="0" lvl="0" indent="0" algn="ctr" defTabSz="1422400">
            <a:lnSpc>
              <a:spcPct val="90000"/>
            </a:lnSpc>
            <a:spcBef>
              <a:spcPct val="0"/>
            </a:spcBef>
            <a:spcAft>
              <a:spcPct val="35000"/>
            </a:spcAft>
            <a:buNone/>
          </a:pPr>
          <a:r>
            <a:rPr lang="en-GB" sz="3200" b="1" i="0" kern="1200" dirty="0"/>
            <a:t>What benefits does Porter’s Five Forces analysis provide?</a:t>
          </a:r>
          <a:endParaRPr lang="en-US" sz="3200" kern="1200" dirty="0"/>
        </a:p>
      </dsp:txBody>
      <dsp:txXfrm>
        <a:off x="4763" y="211879"/>
        <a:ext cx="3680100" cy="3880611"/>
      </dsp:txXfrm>
    </dsp:sp>
    <dsp:sp modelId="{AEB05971-EC3C-4736-859C-DA2F7B6247CF}">
      <dsp:nvSpPr>
        <dsp:cNvPr id="0" name=""/>
        <dsp:cNvSpPr/>
      </dsp:nvSpPr>
      <dsp:spPr>
        <a:xfrm>
          <a:off x="3310888" y="211879"/>
          <a:ext cx="4165176" cy="3880611"/>
        </a:xfrm>
        <a:prstGeom prst="chevron">
          <a:avLst>
            <a:gd name="adj" fmla="val 25000"/>
          </a:avLst>
        </a:prstGeom>
        <a:gradFill rotWithShape="0">
          <a:gsLst>
            <a:gs pos="0">
              <a:schemeClr val="accent2">
                <a:hueOff val="-419062"/>
                <a:satOff val="-4829"/>
                <a:lumOff val="1079"/>
                <a:alphaOff val="0"/>
                <a:tint val="98000"/>
                <a:lumMod val="114000"/>
              </a:schemeClr>
            </a:gs>
            <a:gs pos="100000">
              <a:schemeClr val="accent2">
                <a:hueOff val="-419062"/>
                <a:satOff val="-4829"/>
                <a:lumOff val="107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6938" tIns="60960" rIns="146938" bIns="60960" numCol="1" spcCol="1270" anchor="ctr" anchorCtr="0">
          <a:noAutofit/>
        </a:bodyPr>
        <a:lstStyle/>
        <a:p>
          <a:pPr marL="0" lvl="0" indent="0" algn="ctr" defTabSz="1066800">
            <a:lnSpc>
              <a:spcPct val="90000"/>
            </a:lnSpc>
            <a:spcBef>
              <a:spcPct val="0"/>
            </a:spcBef>
            <a:spcAft>
              <a:spcPct val="35000"/>
            </a:spcAft>
            <a:buNone/>
          </a:pPr>
          <a:r>
            <a:rPr lang="en-GB" sz="2400" b="0" i="0" kern="1200" dirty="0"/>
            <a:t>Five forces analysis helps a business to understand the factors affecting profitability in a specific industry</a:t>
          </a:r>
          <a:r>
            <a:rPr lang="en-GB" sz="2000" b="0" i="0" kern="1200" dirty="0"/>
            <a:t>.</a:t>
          </a:r>
          <a:endParaRPr lang="en-US" sz="2000" kern="1200" dirty="0"/>
        </a:p>
      </dsp:txBody>
      <dsp:txXfrm>
        <a:off x="4281041" y="211879"/>
        <a:ext cx="2224870" cy="3880611"/>
      </dsp:txXfrm>
    </dsp:sp>
    <dsp:sp modelId="{AC049FCF-5706-44F3-AE91-258770244568}">
      <dsp:nvSpPr>
        <dsp:cNvPr id="0" name=""/>
        <dsp:cNvSpPr/>
      </dsp:nvSpPr>
      <dsp:spPr>
        <a:xfrm>
          <a:off x="6669045" y="200716"/>
          <a:ext cx="4165176" cy="3902936"/>
        </a:xfrm>
        <a:prstGeom prst="chevron">
          <a:avLst>
            <a:gd name="adj" fmla="val 25000"/>
          </a:avLst>
        </a:prstGeom>
        <a:gradFill rotWithShape="0">
          <a:gsLst>
            <a:gs pos="0">
              <a:schemeClr val="accent2">
                <a:hueOff val="-838123"/>
                <a:satOff val="-9658"/>
                <a:lumOff val="2159"/>
                <a:alphaOff val="0"/>
                <a:tint val="98000"/>
                <a:lumMod val="114000"/>
              </a:schemeClr>
            </a:gs>
            <a:gs pos="100000">
              <a:schemeClr val="accent2">
                <a:hueOff val="-838123"/>
                <a:satOff val="-9658"/>
                <a:lumOff val="215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6938" tIns="60960" rIns="146938" bIns="60960" numCol="1" spcCol="1270" anchor="t" anchorCtr="0">
          <a:noAutofit/>
        </a:bodyPr>
        <a:lstStyle/>
        <a:p>
          <a:pPr marL="0" lvl="0" indent="0" algn="l" defTabSz="1066800">
            <a:lnSpc>
              <a:spcPct val="90000"/>
            </a:lnSpc>
            <a:spcBef>
              <a:spcPct val="0"/>
            </a:spcBef>
            <a:spcAft>
              <a:spcPct val="35000"/>
            </a:spcAft>
            <a:buNone/>
          </a:pPr>
          <a:r>
            <a:rPr lang="en-GB" sz="2400" b="0" i="0" kern="1200" dirty="0"/>
            <a:t>It can help to inform decisions relating to: </a:t>
          </a:r>
          <a:endParaRPr lang="en-US" sz="2400" kern="1200" dirty="0"/>
        </a:p>
        <a:p>
          <a:pPr marL="114300" lvl="1" indent="-114300" algn="l" defTabSz="622300">
            <a:lnSpc>
              <a:spcPct val="90000"/>
            </a:lnSpc>
            <a:spcBef>
              <a:spcPct val="0"/>
            </a:spcBef>
            <a:spcAft>
              <a:spcPct val="15000"/>
            </a:spcAft>
            <a:buFont typeface="Arial" panose="020B0604020202020204" pitchFamily="34" charset="0"/>
            <a:buNone/>
          </a:pPr>
          <a:r>
            <a:rPr lang="en-GB" sz="1400" b="0" i="0" kern="1200" dirty="0"/>
            <a:t>- </a:t>
          </a:r>
          <a:r>
            <a:rPr lang="en-GB" sz="1600" b="0" i="0" kern="1200" dirty="0"/>
            <a:t>Whether to enter a specific industry </a:t>
          </a:r>
          <a:endParaRPr lang="en-US" sz="1600" kern="1200" dirty="0"/>
        </a:p>
        <a:p>
          <a:pPr marL="171450" lvl="1" indent="-171450" algn="l" defTabSz="711200">
            <a:lnSpc>
              <a:spcPct val="90000"/>
            </a:lnSpc>
            <a:spcBef>
              <a:spcPct val="0"/>
            </a:spcBef>
            <a:spcAft>
              <a:spcPct val="15000"/>
            </a:spcAft>
            <a:buNone/>
          </a:pPr>
          <a:r>
            <a:rPr lang="en-GB" sz="1600" b="0" i="0" kern="1200" dirty="0"/>
            <a:t>- Whether to increase capacity in a specific industry</a:t>
          </a:r>
          <a:endParaRPr lang="en-US" sz="1600" kern="1200" dirty="0"/>
        </a:p>
        <a:p>
          <a:pPr marL="171450" lvl="1" indent="-171450" algn="l" defTabSz="711200">
            <a:lnSpc>
              <a:spcPct val="90000"/>
            </a:lnSpc>
            <a:spcBef>
              <a:spcPct val="0"/>
            </a:spcBef>
            <a:spcAft>
              <a:spcPct val="15000"/>
            </a:spcAft>
            <a:buNone/>
          </a:pPr>
          <a:r>
            <a:rPr lang="en-GB" sz="1600" b="0" i="0" kern="1200" dirty="0"/>
            <a:t>- Developing competitive strategies.</a:t>
          </a:r>
          <a:endParaRPr lang="en-US" sz="1600" kern="1200" dirty="0"/>
        </a:p>
      </dsp:txBody>
      <dsp:txXfrm>
        <a:off x="7644779" y="200716"/>
        <a:ext cx="2213708" cy="39029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C4945-C74F-4635-B7EA-7B9AB00ED1A0}">
      <dsp:nvSpPr>
        <dsp:cNvPr id="0" name=""/>
        <dsp:cNvSpPr/>
      </dsp:nvSpPr>
      <dsp:spPr>
        <a:xfrm>
          <a:off x="2927185" y="653094"/>
          <a:ext cx="502703" cy="91440"/>
        </a:xfrm>
        <a:custGeom>
          <a:avLst/>
          <a:gdLst/>
          <a:ahLst/>
          <a:cxnLst/>
          <a:rect l="0" t="0" r="0" b="0"/>
          <a:pathLst>
            <a:path>
              <a:moveTo>
                <a:pt x="0" y="45720"/>
              </a:moveTo>
              <a:lnTo>
                <a:pt x="502703"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696147"/>
        <a:ext cx="26665" cy="5333"/>
      </dsp:txXfrm>
    </dsp:sp>
    <dsp:sp modelId="{62686822-3F28-4E66-8639-20A97D841656}">
      <dsp:nvSpPr>
        <dsp:cNvPr id="0" name=""/>
        <dsp:cNvSpPr/>
      </dsp:nvSpPr>
      <dsp:spPr>
        <a:xfrm>
          <a:off x="610276" y="3201"/>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dirty="0"/>
            <a:t>Work in small groups</a:t>
          </a:r>
          <a:endParaRPr lang="en-US" sz="1500" kern="1200" dirty="0"/>
        </a:p>
      </dsp:txBody>
      <dsp:txXfrm>
        <a:off x="610276" y="3201"/>
        <a:ext cx="2318709" cy="1391225"/>
      </dsp:txXfrm>
    </dsp:sp>
    <dsp:sp modelId="{24CF941F-8627-4D37-A50C-466C77A7710A}">
      <dsp:nvSpPr>
        <dsp:cNvPr id="0" name=""/>
        <dsp:cNvSpPr/>
      </dsp:nvSpPr>
      <dsp:spPr>
        <a:xfrm>
          <a:off x="1769631" y="1392627"/>
          <a:ext cx="2852012" cy="502703"/>
        </a:xfrm>
        <a:custGeom>
          <a:avLst/>
          <a:gdLst/>
          <a:ahLst/>
          <a:cxnLst/>
          <a:rect l="0" t="0" r="0" b="0"/>
          <a:pathLst>
            <a:path>
              <a:moveTo>
                <a:pt x="2852012" y="0"/>
              </a:moveTo>
              <a:lnTo>
                <a:pt x="2852012" y="268451"/>
              </a:lnTo>
              <a:lnTo>
                <a:pt x="0" y="268451"/>
              </a:lnTo>
              <a:lnTo>
                <a:pt x="0" y="502703"/>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3101" y="1641312"/>
        <a:ext cx="145072" cy="5333"/>
      </dsp:txXfrm>
    </dsp:sp>
    <dsp:sp modelId="{836BFF91-C244-4967-AAEC-7D110CC0205D}">
      <dsp:nvSpPr>
        <dsp:cNvPr id="0" name=""/>
        <dsp:cNvSpPr/>
      </dsp:nvSpPr>
      <dsp:spPr>
        <a:xfrm>
          <a:off x="3462289" y="3201"/>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a:t>Choose an organisation with which you are familiar</a:t>
          </a:r>
          <a:endParaRPr lang="en-US" sz="1500" kern="1200"/>
        </a:p>
      </dsp:txBody>
      <dsp:txXfrm>
        <a:off x="3462289" y="3201"/>
        <a:ext cx="2318709" cy="1391225"/>
      </dsp:txXfrm>
    </dsp:sp>
    <dsp:sp modelId="{C073F5E0-F0A7-4E92-B0F5-D7159564312D}">
      <dsp:nvSpPr>
        <dsp:cNvPr id="0" name=""/>
        <dsp:cNvSpPr/>
      </dsp:nvSpPr>
      <dsp:spPr>
        <a:xfrm>
          <a:off x="2927185" y="2577623"/>
          <a:ext cx="502703" cy="91440"/>
        </a:xfrm>
        <a:custGeom>
          <a:avLst/>
          <a:gdLst/>
          <a:ahLst/>
          <a:cxnLst/>
          <a:rect l="0" t="0" r="0" b="0"/>
          <a:pathLst>
            <a:path>
              <a:moveTo>
                <a:pt x="0" y="45720"/>
              </a:moveTo>
              <a:lnTo>
                <a:pt x="502703"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2620676"/>
        <a:ext cx="26665" cy="5333"/>
      </dsp:txXfrm>
    </dsp:sp>
    <dsp:sp modelId="{137C1154-7C60-47B0-A220-9223BD9262C2}">
      <dsp:nvSpPr>
        <dsp:cNvPr id="0" name=""/>
        <dsp:cNvSpPr/>
      </dsp:nvSpPr>
      <dsp:spPr>
        <a:xfrm>
          <a:off x="610276" y="1927730"/>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a:t>Discuss the ‘Threat of New Entrants’ in relation to that organisation’s industry</a:t>
          </a:r>
          <a:endParaRPr lang="en-US" sz="1500" kern="1200"/>
        </a:p>
      </dsp:txBody>
      <dsp:txXfrm>
        <a:off x="610276" y="1927730"/>
        <a:ext cx="2318709" cy="1391225"/>
      </dsp:txXfrm>
    </dsp:sp>
    <dsp:sp modelId="{BE04FE22-B183-4126-AE0E-9EF1C04FAF68}">
      <dsp:nvSpPr>
        <dsp:cNvPr id="0" name=""/>
        <dsp:cNvSpPr/>
      </dsp:nvSpPr>
      <dsp:spPr>
        <a:xfrm>
          <a:off x="1769631" y="3317156"/>
          <a:ext cx="2852012" cy="502703"/>
        </a:xfrm>
        <a:custGeom>
          <a:avLst/>
          <a:gdLst/>
          <a:ahLst/>
          <a:cxnLst/>
          <a:rect l="0" t="0" r="0" b="0"/>
          <a:pathLst>
            <a:path>
              <a:moveTo>
                <a:pt x="2852012" y="0"/>
              </a:moveTo>
              <a:lnTo>
                <a:pt x="2852012" y="268451"/>
              </a:lnTo>
              <a:lnTo>
                <a:pt x="0" y="268451"/>
              </a:lnTo>
              <a:lnTo>
                <a:pt x="0" y="502703"/>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3101" y="3565841"/>
        <a:ext cx="145072" cy="5333"/>
      </dsp:txXfrm>
    </dsp:sp>
    <dsp:sp modelId="{3871C1A3-3E20-46B2-B306-CBB2402BE5BF}">
      <dsp:nvSpPr>
        <dsp:cNvPr id="0" name=""/>
        <dsp:cNvSpPr/>
      </dsp:nvSpPr>
      <dsp:spPr>
        <a:xfrm>
          <a:off x="3462289" y="1927730"/>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a:t>Make a bullet point list of key factors </a:t>
          </a:r>
          <a:endParaRPr lang="en-US" sz="1500" kern="1200"/>
        </a:p>
      </dsp:txBody>
      <dsp:txXfrm>
        <a:off x="3462289" y="1927730"/>
        <a:ext cx="2318709" cy="1391225"/>
      </dsp:txXfrm>
    </dsp:sp>
    <dsp:sp modelId="{B6D85EA1-15AE-4CDC-B4E6-36042D23E9BD}">
      <dsp:nvSpPr>
        <dsp:cNvPr id="0" name=""/>
        <dsp:cNvSpPr/>
      </dsp:nvSpPr>
      <dsp:spPr>
        <a:xfrm>
          <a:off x="2927185" y="4502152"/>
          <a:ext cx="502703" cy="91440"/>
        </a:xfrm>
        <a:custGeom>
          <a:avLst/>
          <a:gdLst/>
          <a:ahLst/>
          <a:cxnLst/>
          <a:rect l="0" t="0" r="0" b="0"/>
          <a:pathLst>
            <a:path>
              <a:moveTo>
                <a:pt x="0" y="45720"/>
              </a:moveTo>
              <a:lnTo>
                <a:pt x="502703"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4545205"/>
        <a:ext cx="26665" cy="5333"/>
      </dsp:txXfrm>
    </dsp:sp>
    <dsp:sp modelId="{BBEC7378-F14F-4EE2-BA87-9565DA9B4629}">
      <dsp:nvSpPr>
        <dsp:cNvPr id="0" name=""/>
        <dsp:cNvSpPr/>
      </dsp:nvSpPr>
      <dsp:spPr>
        <a:xfrm>
          <a:off x="610276" y="3852259"/>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a:t>Evaluate if the ‘Threat of New Entrants’ is a high, moderate or low threat.</a:t>
          </a:r>
          <a:endParaRPr lang="en-US" sz="1500" kern="1200"/>
        </a:p>
      </dsp:txBody>
      <dsp:txXfrm>
        <a:off x="610276" y="3852259"/>
        <a:ext cx="2318709" cy="1391225"/>
      </dsp:txXfrm>
    </dsp:sp>
    <dsp:sp modelId="{AF904DC6-8B7F-45F3-A965-C658C4C49717}">
      <dsp:nvSpPr>
        <dsp:cNvPr id="0" name=""/>
        <dsp:cNvSpPr/>
      </dsp:nvSpPr>
      <dsp:spPr>
        <a:xfrm>
          <a:off x="3462289" y="3852259"/>
          <a:ext cx="2318709" cy="139122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100000"/>
            </a:lnSpc>
            <a:spcBef>
              <a:spcPct val="0"/>
            </a:spcBef>
            <a:spcAft>
              <a:spcPct val="35000"/>
            </a:spcAft>
            <a:buNone/>
          </a:pPr>
          <a:r>
            <a:rPr lang="en-GB" sz="1500" b="0" i="0" kern="1200"/>
            <a:t>Share your views with the class</a:t>
          </a:r>
          <a:endParaRPr lang="en-US" sz="1500" kern="1200"/>
        </a:p>
      </dsp:txBody>
      <dsp:txXfrm>
        <a:off x="3462289" y="3852259"/>
        <a:ext cx="2318709" cy="1391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525F5-B136-4440-AD0F-CE85D3DE847A}">
      <dsp:nvSpPr>
        <dsp:cNvPr id="0" name=""/>
        <dsp:cNvSpPr/>
      </dsp:nvSpPr>
      <dsp:spPr>
        <a:xfrm>
          <a:off x="0" y="2177"/>
          <a:ext cx="6391275" cy="1103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DAEE9-1791-4FBA-92F6-B04BBE27860C}">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8C94B1-011E-4A7B-A55F-C9AAD5A0A8EF}">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Make an overall evaluation of the competitive forces in your chosen example company</a:t>
          </a:r>
          <a:endParaRPr lang="en-US" sz="2000" kern="1200"/>
        </a:p>
      </dsp:txBody>
      <dsp:txXfrm>
        <a:off x="1274714" y="2177"/>
        <a:ext cx="5116560" cy="1103648"/>
      </dsp:txXfrm>
    </dsp:sp>
    <dsp:sp modelId="{C89B849F-972E-4D9B-B31D-82449237B433}">
      <dsp:nvSpPr>
        <dsp:cNvPr id="0" name=""/>
        <dsp:cNvSpPr/>
      </dsp:nvSpPr>
      <dsp:spPr>
        <a:xfrm>
          <a:off x="0" y="1381738"/>
          <a:ext cx="6391275" cy="1103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47D49-640A-480E-9EC1-4946FC956442}">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DB9CC6-7163-48A9-B50C-15E95302427E}">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Do you consider the overall competitive forces to be high, moderate or low.</a:t>
          </a:r>
          <a:endParaRPr lang="en-US" sz="2000" kern="1200"/>
        </a:p>
      </dsp:txBody>
      <dsp:txXfrm>
        <a:off x="1274714" y="1381738"/>
        <a:ext cx="5116560" cy="1103648"/>
      </dsp:txXfrm>
    </dsp:sp>
    <dsp:sp modelId="{8A5C24D7-ED98-4F07-BFD2-F43A14B038B7}">
      <dsp:nvSpPr>
        <dsp:cNvPr id="0" name=""/>
        <dsp:cNvSpPr/>
      </dsp:nvSpPr>
      <dsp:spPr>
        <a:xfrm>
          <a:off x="0" y="2761299"/>
          <a:ext cx="6391275" cy="1103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8B995-F4BE-437F-AE35-079B4DA5D603}">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A36C2A-A4C1-49EA-B21E-18BEA9C45422}">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Consider how this would impact on strategies followed by the company</a:t>
          </a:r>
          <a:endParaRPr lang="en-US" sz="2000" kern="1200"/>
        </a:p>
      </dsp:txBody>
      <dsp:txXfrm>
        <a:off x="1274714" y="2761299"/>
        <a:ext cx="5116560" cy="1103648"/>
      </dsp:txXfrm>
    </dsp:sp>
    <dsp:sp modelId="{073FD9BB-9C9B-45C5-AE35-ECCDC5DFC20E}">
      <dsp:nvSpPr>
        <dsp:cNvPr id="0" name=""/>
        <dsp:cNvSpPr/>
      </dsp:nvSpPr>
      <dsp:spPr>
        <a:xfrm>
          <a:off x="0" y="4140860"/>
          <a:ext cx="6391275" cy="1103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73A12-E209-4B3E-910E-D5A24A844B5E}">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1387CD-D8D8-416F-97E0-BCEA18B4689F}">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Share your views with the class</a:t>
          </a:r>
          <a:endParaRPr lang="en-US" sz="2000" kern="1200"/>
        </a:p>
      </dsp:txBody>
      <dsp:txXfrm>
        <a:off x="1274714" y="4140860"/>
        <a:ext cx="5116560" cy="1103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1A7F7-3B9E-4C1F-B832-ECCE08F45B2F}">
      <dsp:nvSpPr>
        <dsp:cNvPr id="0" name=""/>
        <dsp:cNvSpPr/>
      </dsp:nvSpPr>
      <dsp:spPr>
        <a:xfrm>
          <a:off x="0" y="852586"/>
          <a:ext cx="6391275" cy="15740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DD000-5C29-451B-B618-BFFAF0116B39}">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A22A35-AF8B-471C-AEF8-A8599F7588F9}">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022350">
            <a:lnSpc>
              <a:spcPct val="90000"/>
            </a:lnSpc>
            <a:spcBef>
              <a:spcPct val="0"/>
            </a:spcBef>
            <a:spcAft>
              <a:spcPct val="35000"/>
            </a:spcAft>
            <a:buNone/>
          </a:pPr>
          <a:r>
            <a:rPr lang="en-GB" sz="2300" kern="1200"/>
            <a:t>Intermediaries within your distribution chain</a:t>
          </a:r>
          <a:endParaRPr lang="en-US" sz="2300" kern="1200"/>
        </a:p>
      </dsp:txBody>
      <dsp:txXfrm>
        <a:off x="1817977" y="852586"/>
        <a:ext cx="4573297" cy="1574006"/>
      </dsp:txXfrm>
    </dsp:sp>
    <dsp:sp modelId="{269292E3-414A-4625-ADF9-14F78AD9296F}">
      <dsp:nvSpPr>
        <dsp:cNvPr id="0" name=""/>
        <dsp:cNvSpPr/>
      </dsp:nvSpPr>
      <dsp:spPr>
        <a:xfrm>
          <a:off x="0" y="2820094"/>
          <a:ext cx="6391275" cy="15740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045BD0-CE1D-48EC-A3B2-C880845756CE}">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5FEA99-1052-49EB-9EBC-145E81E2565D}">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022350">
            <a:lnSpc>
              <a:spcPct val="90000"/>
            </a:lnSpc>
            <a:spcBef>
              <a:spcPct val="0"/>
            </a:spcBef>
            <a:spcAft>
              <a:spcPct val="35000"/>
            </a:spcAft>
            <a:buNone/>
          </a:pPr>
          <a:r>
            <a:rPr lang="en-GB" sz="2300" kern="1200"/>
            <a:t>Analyse the effectiveness of each channel in terms of sales levels, cost and control.</a:t>
          </a:r>
          <a:endParaRPr lang="en-US" sz="2300" kern="1200"/>
        </a:p>
      </dsp:txBody>
      <dsp:txXfrm>
        <a:off x="1817977" y="2820094"/>
        <a:ext cx="4573297" cy="1574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B8662-D688-4048-9B7F-119044EB1F52}"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7C5FC-B97B-4A75-8A22-62E02F0EDC52}" type="slidenum">
              <a:rPr lang="en-GB" smtClean="0"/>
              <a:t>‹#›</a:t>
            </a:fld>
            <a:endParaRPr lang="en-GB"/>
          </a:p>
        </p:txBody>
      </p:sp>
    </p:spTree>
    <p:extLst>
      <p:ext uri="{BB962C8B-B14F-4D97-AF65-F5344CB8AC3E}">
        <p14:creationId xmlns:p14="http://schemas.microsoft.com/office/powerpoint/2010/main" val="1129416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7C5FC-B97B-4A75-8A22-62E02F0EDC52}" type="slidenum">
              <a:rPr lang="en-GB" smtClean="0"/>
              <a:t>3</a:t>
            </a:fld>
            <a:endParaRPr lang="en-GB"/>
          </a:p>
        </p:txBody>
      </p:sp>
    </p:spTree>
    <p:extLst>
      <p:ext uri="{BB962C8B-B14F-4D97-AF65-F5344CB8AC3E}">
        <p14:creationId xmlns:p14="http://schemas.microsoft.com/office/powerpoint/2010/main" val="773733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7C5FC-B97B-4A75-8A22-62E02F0EDC52}" type="slidenum">
              <a:rPr lang="en-GB" smtClean="0"/>
              <a:t>8</a:t>
            </a:fld>
            <a:endParaRPr lang="en-GB"/>
          </a:p>
        </p:txBody>
      </p:sp>
    </p:spTree>
    <p:extLst>
      <p:ext uri="{BB962C8B-B14F-4D97-AF65-F5344CB8AC3E}">
        <p14:creationId xmlns:p14="http://schemas.microsoft.com/office/powerpoint/2010/main" val="573034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7C5FC-B97B-4A75-8A22-62E02F0EDC52}" type="slidenum">
              <a:rPr lang="en-GB" smtClean="0"/>
              <a:t>12</a:t>
            </a:fld>
            <a:endParaRPr lang="en-GB"/>
          </a:p>
        </p:txBody>
      </p:sp>
    </p:spTree>
    <p:extLst>
      <p:ext uri="{BB962C8B-B14F-4D97-AF65-F5344CB8AC3E}">
        <p14:creationId xmlns:p14="http://schemas.microsoft.com/office/powerpoint/2010/main" val="2791424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47</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2130110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48</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1093209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189795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92447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6641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961353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11/02/2026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37856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11/02/2026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5138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11/02/2026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92878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78628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075515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11/02/2026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454435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78051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403726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479602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16CE93C-C27F-47FB-8BD7-BB9D3FBEA839}" type="datetimeFigureOut">
              <a:rPr lang="en-GB" smtClean="0"/>
              <a:t>11/02/2026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849209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16CE93C-C27F-47FB-8BD7-BB9D3FBEA839}" type="datetimeFigureOut">
              <a:rPr lang="en-GB" smtClean="0"/>
              <a:t>11/02/2026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488674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819817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16CE93C-C27F-47FB-8BD7-BB9D3FBEA839}"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8599458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11/02/2026</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78416613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16CE93C-C27F-47FB-8BD7-BB9D3FBEA839}" type="datetimeFigureOut">
              <a:rPr lang="en-GB" smtClean="0"/>
              <a:t>11/02/2026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135081457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 id="2147483747"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Dfp23xSqpdk?start=117&amp;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BMBM6016  </a:t>
            </a:r>
            <a:br>
              <a:rPr lang="en-GB" dirty="0"/>
            </a:br>
            <a:r>
              <a:rPr lang="en-GB" dirty="0"/>
              <a:t>Strategic Marketing</a:t>
            </a:r>
          </a:p>
        </p:txBody>
      </p:sp>
      <p:sp>
        <p:nvSpPr>
          <p:cNvPr id="3" name="Subtitle 2"/>
          <p:cNvSpPr>
            <a:spLocks noGrp="1"/>
          </p:cNvSpPr>
          <p:nvPr>
            <p:ph type="subTitle" idx="1"/>
          </p:nvPr>
        </p:nvSpPr>
        <p:spPr>
          <a:xfrm>
            <a:off x="1261872" y="5628068"/>
            <a:ext cx="9418320" cy="864172"/>
          </a:xfrm>
        </p:spPr>
        <p:txBody>
          <a:bodyPr>
            <a:normAutofit/>
          </a:bodyPr>
          <a:lstStyle/>
          <a:p>
            <a:r>
              <a:rPr lang="en-GB" sz="2800" dirty="0"/>
              <a:t>Lecturer: Gwyneth Jones</a:t>
            </a:r>
          </a:p>
        </p:txBody>
      </p:sp>
    </p:spTree>
    <p:extLst>
      <p:ext uri="{BB962C8B-B14F-4D97-AF65-F5344CB8AC3E}">
        <p14:creationId xmlns:p14="http://schemas.microsoft.com/office/powerpoint/2010/main" val="3091892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lstStyle/>
          <a:p>
            <a:r>
              <a:rPr lang="en-GB" b="1" u="sng" dirty="0">
                <a:latin typeface="Calibri" panose="020F0502020204030204" pitchFamily="34" charset="0"/>
                <a:cs typeface="Calibri" panose="020F0502020204030204" pitchFamily="34" charset="0"/>
              </a:rPr>
              <a:t>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7" y="814039"/>
            <a:ext cx="8390675" cy="1025912"/>
          </a:xfrm>
          <a:noFill/>
        </p:spPr>
        <p:txBody>
          <a:bodyPr anchor="t">
            <a:normAutofit/>
          </a:bodyPr>
          <a:lstStyle/>
          <a:p>
            <a:r>
              <a:rPr lang="en-GB" sz="4400" b="1" u="sng" dirty="0">
                <a:solidFill>
                  <a:srgbClr val="FFFFFF"/>
                </a:solidFill>
                <a:latin typeface="Calibri" panose="020F0502020204030204" pitchFamily="34" charset="0"/>
                <a:cs typeface="Calibri" panose="020F0502020204030204" pitchFamily="34" charset="0"/>
              </a:rPr>
              <a:t>Lecture 3 - The Marketing Audit</a:t>
            </a:r>
          </a:p>
        </p:txBody>
      </p:sp>
      <p:sp>
        <p:nvSpPr>
          <p:cNvPr id="3" name="Content Placeholder 2"/>
          <p:cNvSpPr>
            <a:spLocks noGrp="1"/>
          </p:cNvSpPr>
          <p:nvPr>
            <p:ph idx="1"/>
          </p:nvPr>
        </p:nvSpPr>
        <p:spPr>
          <a:xfrm>
            <a:off x="965197" y="2453268"/>
            <a:ext cx="9684173" cy="3761265"/>
          </a:xfrm>
        </p:spPr>
        <p:txBody>
          <a:bodyPr>
            <a:normAutofit fontScale="92500" lnSpcReduction="10000"/>
          </a:bodyPr>
          <a:lstStyle/>
          <a:p>
            <a:pPr marL="0" indent="0">
              <a:buNone/>
            </a:pPr>
            <a:r>
              <a:rPr lang="en-GB" sz="2800" b="1" dirty="0">
                <a:latin typeface="Calibri" panose="020F0502020204030204" pitchFamily="34" charset="0"/>
                <a:cs typeface="Calibri" panose="020F0502020204030204" pitchFamily="34" charset="0"/>
              </a:rPr>
              <a:t>Last week we looked at the MACRO environmental audit using a PESTLE ANALYSIS</a:t>
            </a:r>
          </a:p>
          <a:p>
            <a:pPr marL="0" indent="0">
              <a:buNone/>
            </a:pPr>
            <a:r>
              <a:rPr lang="en-GB" sz="2800" b="1" dirty="0">
                <a:latin typeface="Calibri" panose="020F0502020204030204" pitchFamily="34" charset="0"/>
                <a:cs typeface="Calibri" panose="020F0502020204030204" pitchFamily="34" charset="0"/>
              </a:rPr>
              <a:t>Today we will explore tools used for the MICRO environmental audit:</a:t>
            </a:r>
          </a:p>
          <a:p>
            <a:pPr marL="0" indent="0">
              <a:buNone/>
            </a:pPr>
            <a:endParaRPr lang="en-GB" sz="2800" b="1" dirty="0">
              <a:latin typeface="Calibri" panose="020F0502020204030204" pitchFamily="34" charset="0"/>
              <a:cs typeface="Calibri" panose="020F0502020204030204" pitchFamily="34" charset="0"/>
            </a:endParaRPr>
          </a:p>
          <a:p>
            <a:r>
              <a:rPr lang="en-GB" sz="3200" b="1" dirty="0">
                <a:latin typeface="Calibri" panose="020F0502020204030204" pitchFamily="34" charset="0"/>
                <a:cs typeface="Calibri" panose="020F0502020204030204" pitchFamily="34" charset="0"/>
              </a:rPr>
              <a:t>Porter’s Five Forces</a:t>
            </a:r>
          </a:p>
          <a:p>
            <a:pPr marL="0" indent="0">
              <a:buNone/>
            </a:pPr>
            <a:endParaRPr lang="en-GB" sz="3200" b="1"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In assignment 1 you must complete a PESTLE Analysis, 2 further analysis of your choice, and a SWOT Analysis. You may choose Porter’s 5 Forces as one of your analysis.</a:t>
            </a:r>
          </a:p>
          <a:p>
            <a:pPr marL="0" indent="0">
              <a:buNone/>
            </a:pPr>
            <a:endParaRPr lang="en-GB" sz="2400" b="1" dirty="0">
              <a:latin typeface="Calibri" panose="020F0502020204030204" pitchFamily="34" charset="0"/>
              <a:cs typeface="Calibri" panose="020F0502020204030204" pitchFamily="34" charset="0"/>
            </a:endParaRPr>
          </a:p>
          <a:p>
            <a:pPr marL="0" indent="0">
              <a:buNone/>
            </a:pPr>
            <a:endParaRPr lang="en-GB" sz="2400" b="1"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p>
        </p:txBody>
      </p:sp>
    </p:spTree>
    <p:extLst>
      <p:ext uri="{BB962C8B-B14F-4D97-AF65-F5344CB8AC3E}">
        <p14:creationId xmlns:p14="http://schemas.microsoft.com/office/powerpoint/2010/main" val="3969402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DD88220-F034-455C-904C-4EF0F13A177B}"/>
              </a:ext>
            </a:extLst>
          </p:cNvPr>
          <p:cNvPicPr>
            <a:picLocks noChangeAspect="1"/>
          </p:cNvPicPr>
          <p:nvPr/>
        </p:nvPicPr>
        <p:blipFill>
          <a:blip r:embed="rId2"/>
          <a:stretch>
            <a:fillRect/>
          </a:stretch>
        </p:blipFill>
        <p:spPr>
          <a:xfrm>
            <a:off x="643466" y="762000"/>
            <a:ext cx="10649374" cy="5452532"/>
          </a:xfrm>
          <a:prstGeom prst="rect">
            <a:avLst/>
          </a:prstGeom>
          <a:noFill/>
        </p:spPr>
      </p:pic>
    </p:spTree>
    <p:extLst>
      <p:ext uri="{BB962C8B-B14F-4D97-AF65-F5344CB8AC3E}">
        <p14:creationId xmlns:p14="http://schemas.microsoft.com/office/powerpoint/2010/main" val="1875564606"/>
      </p:ext>
    </p:extLst>
  </p:cSld>
  <p:clrMapOvr>
    <a:overrideClrMapping bg1="dk1" tx1="lt1" bg2="dk2" tx2="lt2" accent1="accent1" accent2="accent2" accent3="accent3" accent4="accent4" accent5="accent5" accent6="accent6" hlink="hlink" folHlink="folHlink"/>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Rectangle 1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2F3E98A-D597-7D31-B1F4-074638A6F3E9}"/>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The Micro Environment  Audit</a:t>
            </a:r>
          </a:p>
        </p:txBody>
      </p:sp>
      <p:grpSp>
        <p:nvGrpSpPr>
          <p:cNvPr id="18" name="Group 17">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9" name="Rectangle 18">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7" name="Graphic 6" descr="Magnifying glass">
            <a:extLst>
              <a:ext uri="{FF2B5EF4-FFF2-40B4-BE49-F238E27FC236}">
                <a16:creationId xmlns:a16="http://schemas.microsoft.com/office/drawing/2014/main" id="{3EAB5E67-76A0-E3E7-8DD0-5C087DFE9E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7252" y="1114621"/>
            <a:ext cx="4628758" cy="4628758"/>
          </a:xfrm>
          <a:prstGeom prst="rect">
            <a:avLst/>
          </a:prstGeom>
        </p:spPr>
      </p:pic>
    </p:spTree>
    <p:extLst>
      <p:ext uri="{BB962C8B-B14F-4D97-AF65-F5344CB8AC3E}">
        <p14:creationId xmlns:p14="http://schemas.microsoft.com/office/powerpoint/2010/main" val="1155953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81964D4-4BDF-2E2C-8CB5-CBAAF01CACD8}"/>
              </a:ext>
            </a:extLst>
          </p:cNvPr>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Calibri" panose="020F0502020204030204" pitchFamily="34" charset="0"/>
                <a:cs typeface="Calibri" panose="020F0502020204030204" pitchFamily="34" charset="0"/>
              </a:rPr>
              <a:t>Porter’s Five Forces Analysis</a:t>
            </a:r>
          </a:p>
        </p:txBody>
      </p:sp>
      <p:sp>
        <p:nvSpPr>
          <p:cNvPr id="3" name="Content Placeholder 2">
            <a:extLst>
              <a:ext uri="{FF2B5EF4-FFF2-40B4-BE49-F238E27FC236}">
                <a16:creationId xmlns:a16="http://schemas.microsoft.com/office/drawing/2014/main" id="{0F9BC8BD-B7D4-4BAC-B0BC-9482B21DDA26}"/>
              </a:ext>
            </a:extLst>
          </p:cNvPr>
          <p:cNvSpPr>
            <a:spLocks noGrp="1"/>
          </p:cNvSpPr>
          <p:nvPr>
            <p:ph idx="1"/>
          </p:nvPr>
        </p:nvSpPr>
        <p:spPr>
          <a:xfrm>
            <a:off x="5290076" y="437513"/>
            <a:ext cx="6362947" cy="5954325"/>
          </a:xfrm>
        </p:spPr>
        <p:txBody>
          <a:bodyPr anchor="ctr">
            <a:normAutofit/>
          </a:bodyPr>
          <a:lstStyle/>
          <a:p>
            <a:endParaRPr lang="en-GB" sz="2000" b="0" i="0" dirty="0">
              <a:effectLst/>
              <a:latin typeface="Calibri" panose="020F0502020204030204" pitchFamily="34" charset="0"/>
              <a:cs typeface="Calibri" panose="020F0502020204030204" pitchFamily="34" charset="0"/>
            </a:endParaRPr>
          </a:p>
          <a:p>
            <a:r>
              <a:rPr lang="en-GB" sz="3600" b="0" i="0" dirty="0">
                <a:effectLst/>
                <a:latin typeface="Calibri" panose="020F0502020204030204" pitchFamily="34" charset="0"/>
                <a:cs typeface="Calibri" panose="020F0502020204030204" pitchFamily="34" charset="0"/>
              </a:rPr>
              <a:t>This is a useful analytical framework </a:t>
            </a:r>
            <a:r>
              <a:rPr lang="en-GB" sz="3600" dirty="0">
                <a:latin typeface="Calibri" panose="020F0502020204030204" pitchFamily="34" charset="0"/>
                <a:cs typeface="Calibri" panose="020F0502020204030204" pitchFamily="34" charset="0"/>
              </a:rPr>
              <a:t>to understand:</a:t>
            </a:r>
          </a:p>
          <a:p>
            <a:pPr lvl="1"/>
            <a:r>
              <a:rPr lang="en-GB" sz="3400" b="0" i="0" dirty="0">
                <a:effectLst/>
                <a:latin typeface="Calibri" panose="020F0502020204030204" pitchFamily="34" charset="0"/>
                <a:cs typeface="Calibri" panose="020F0502020204030204" pitchFamily="34" charset="0"/>
              </a:rPr>
              <a:t> </a:t>
            </a:r>
            <a:r>
              <a:rPr lang="en-GB" sz="3400" dirty="0">
                <a:latin typeface="Calibri" panose="020F0502020204030204" pitchFamily="34" charset="0"/>
                <a:cs typeface="Calibri" panose="020F0502020204030204" pitchFamily="34" charset="0"/>
              </a:rPr>
              <a:t>	T</a:t>
            </a:r>
            <a:r>
              <a:rPr lang="en-GB" sz="3400" b="0" i="0" dirty="0">
                <a:effectLst/>
                <a:latin typeface="Calibri" panose="020F0502020204030204" pitchFamily="34" charset="0"/>
                <a:cs typeface="Calibri" panose="020F0502020204030204" pitchFamily="34" charset="0"/>
              </a:rPr>
              <a:t>he strength of an organisation’s current competitive position</a:t>
            </a:r>
            <a:r>
              <a:rPr lang="en-GB" sz="3400" dirty="0">
                <a:latin typeface="Calibri" panose="020F0502020204030204" pitchFamily="34" charset="0"/>
                <a:cs typeface="Calibri" panose="020F0502020204030204" pitchFamily="34" charset="0"/>
              </a:rPr>
              <a:t>.</a:t>
            </a:r>
          </a:p>
          <a:p>
            <a:pPr lvl="1"/>
            <a:r>
              <a:rPr lang="en-GB" sz="3400" b="0" i="0" dirty="0">
                <a:effectLst/>
                <a:latin typeface="Calibri" panose="020F0502020204030204" pitchFamily="34" charset="0"/>
                <a:cs typeface="Calibri" panose="020F0502020204030204" pitchFamily="34" charset="0"/>
              </a:rPr>
              <a:t> </a:t>
            </a:r>
            <a:r>
              <a:rPr lang="en-GB" sz="3400" dirty="0">
                <a:latin typeface="Calibri" panose="020F0502020204030204" pitchFamily="34" charset="0"/>
                <a:cs typeface="Calibri" panose="020F0502020204030204" pitchFamily="34" charset="0"/>
              </a:rPr>
              <a:t>T</a:t>
            </a:r>
            <a:r>
              <a:rPr lang="en-GB" sz="3400" b="0" i="0" dirty="0">
                <a:effectLst/>
                <a:latin typeface="Calibri" panose="020F0502020204030204" pitchFamily="34" charset="0"/>
                <a:cs typeface="Calibri" panose="020F0502020204030204" pitchFamily="34" charset="0"/>
              </a:rPr>
              <a:t>he strength of a position that an organisation may look to move into.</a:t>
            </a:r>
            <a:endParaRPr lang="en-GB" sz="3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33563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81964D4-4BDF-2E2C-8CB5-CBAAF01CACD8}"/>
              </a:ext>
            </a:extLst>
          </p:cNvPr>
          <p:cNvSpPr>
            <a:spLocks noGrp="1"/>
          </p:cNvSpPr>
          <p:nvPr>
            <p:ph type="title"/>
          </p:nvPr>
        </p:nvSpPr>
        <p:spPr>
          <a:xfrm>
            <a:off x="1154955" y="973667"/>
            <a:ext cx="2942210" cy="4833745"/>
          </a:xfrm>
        </p:spPr>
        <p:txBody>
          <a:bodyPr>
            <a:normAutofit/>
          </a:bodyPr>
          <a:lstStyle/>
          <a:p>
            <a:r>
              <a:rPr lang="en-GB" b="1" u="sng">
                <a:solidFill>
                  <a:srgbClr val="EBEBEB"/>
                </a:solidFill>
                <a:latin typeface="Calibri" panose="020F0502020204030204" pitchFamily="34" charset="0"/>
                <a:cs typeface="Calibri" panose="020F0502020204030204" pitchFamily="34" charset="0"/>
              </a:rPr>
              <a:t>Porter’s Five Forces Analysis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4519F88-6203-93C9-C8FD-F04868229BC4}"/>
              </a:ext>
            </a:extLst>
          </p:cNvPr>
          <p:cNvGraphicFramePr>
            <a:graphicFrameLocks noGrp="1"/>
          </p:cNvGraphicFramePr>
          <p:nvPr>
            <p:ph idx="1"/>
            <p:extLst>
              <p:ext uri="{D42A27DB-BD31-4B8C-83A1-F6EECF244321}">
                <p14:modId xmlns:p14="http://schemas.microsoft.com/office/powerpoint/2010/main" val="263868133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3857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581964D4-4BDF-2E2C-8CB5-CBAAF01CACD8}"/>
              </a:ext>
            </a:extLst>
          </p:cNvPr>
          <p:cNvSpPr>
            <a:spLocks noGrp="1"/>
          </p:cNvSpPr>
          <p:nvPr>
            <p:ph type="title"/>
          </p:nvPr>
        </p:nvSpPr>
        <p:spPr>
          <a:xfrm>
            <a:off x="702528" y="747132"/>
            <a:ext cx="9213840" cy="858644"/>
          </a:xfrm>
        </p:spPr>
        <p:txBody>
          <a:bodyPr>
            <a:normAutofit/>
          </a:bodyPr>
          <a:lstStyle/>
          <a:p>
            <a:r>
              <a:rPr lang="en-GB" b="1" u="sng" dirty="0">
                <a:solidFill>
                  <a:srgbClr val="FFFFFF"/>
                </a:solidFill>
                <a:latin typeface="Calibri" panose="020F0502020204030204" pitchFamily="34" charset="0"/>
                <a:cs typeface="Calibri" panose="020F0502020204030204" pitchFamily="34" charset="0"/>
              </a:rPr>
              <a:t>Porter’s Five Forces Analysis </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BF5464A-A651-4E35-8B44-1309EA0F5E62}"/>
              </a:ext>
            </a:extLst>
          </p:cNvPr>
          <p:cNvGraphicFramePr>
            <a:graphicFrameLocks noGrp="1"/>
          </p:cNvGraphicFramePr>
          <p:nvPr>
            <p:ph idx="1"/>
            <p:extLst>
              <p:ext uri="{D42A27DB-BD31-4B8C-83A1-F6EECF244321}">
                <p14:modId xmlns:p14="http://schemas.microsoft.com/office/powerpoint/2010/main" val="1973165441"/>
              </p:ext>
            </p:extLst>
          </p:nvPr>
        </p:nvGraphicFramePr>
        <p:xfrm>
          <a:off x="702527" y="1806498"/>
          <a:ext cx="10838985" cy="43043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050174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83" name="Group 2082">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84" name="Rectangle 2083">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85"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87" name="Rectangle 2086">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A8CA02-30C9-48CA-8F15-9E88EA0EE8B0}"/>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Porter’s Five Forces</a:t>
            </a:r>
          </a:p>
        </p:txBody>
      </p:sp>
      <p:grpSp>
        <p:nvGrpSpPr>
          <p:cNvPr id="2089" name="Group 2088">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090" name="Rectangle 2089">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1"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92"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2050" name="Picture 2" descr="A4 Porter's Five Forces Analysis — Your Business Room">
            <a:extLst>
              <a:ext uri="{FF2B5EF4-FFF2-40B4-BE49-F238E27FC236}">
                <a16:creationId xmlns:a16="http://schemas.microsoft.com/office/drawing/2014/main" id="{77CA9E71-7E83-0106-8ADB-EDAD94D7ABA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0" y="402164"/>
            <a:ext cx="8030308" cy="5963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298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906F9E9-BD9B-C83B-29CD-43140B149F22}"/>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cs typeface="Calibri" panose="020F0502020204030204" pitchFamily="34" charset="0"/>
              </a:rPr>
              <a:t>The Five Forces:</a:t>
            </a:r>
            <a:br>
              <a:rPr lang="en-GB" sz="4400" b="1" u="sng" dirty="0">
                <a:solidFill>
                  <a:srgbClr val="EBEBEB"/>
                </a:solidFill>
                <a:latin typeface="Calibri" panose="020F0502020204030204" pitchFamily="34" charset="0"/>
                <a:cs typeface="Calibri" panose="020F0502020204030204" pitchFamily="34" charset="0"/>
              </a:rPr>
            </a:br>
            <a:br>
              <a:rPr lang="en-GB" sz="4400" b="1" u="sng" dirty="0">
                <a:solidFill>
                  <a:srgbClr val="EBEBEB"/>
                </a:solidFill>
                <a:latin typeface="Calibri" panose="020F0502020204030204" pitchFamily="34" charset="0"/>
                <a:cs typeface="Calibri" panose="020F0502020204030204" pitchFamily="34" charset="0"/>
              </a:rPr>
            </a:br>
            <a:r>
              <a:rPr lang="en-GB" sz="4400" b="1" u="sng" dirty="0">
                <a:solidFill>
                  <a:srgbClr val="EBEBEB"/>
                </a:solidFill>
                <a:latin typeface="Calibri" panose="020F0502020204030204" pitchFamily="34" charset="0"/>
                <a:cs typeface="Calibri" panose="020F0502020204030204" pitchFamily="34" charset="0"/>
              </a:rPr>
              <a:t>The Threat of New Entrants </a:t>
            </a:r>
          </a:p>
        </p:txBody>
      </p:sp>
      <p:sp>
        <p:nvSpPr>
          <p:cNvPr id="3" name="Content Placeholder 2">
            <a:extLst>
              <a:ext uri="{FF2B5EF4-FFF2-40B4-BE49-F238E27FC236}">
                <a16:creationId xmlns:a16="http://schemas.microsoft.com/office/drawing/2014/main" id="{CFB03E28-F1F0-F050-F69D-6E87B895AC4D}"/>
              </a:ext>
            </a:extLst>
          </p:cNvPr>
          <p:cNvSpPr>
            <a:spLocks noGrp="1"/>
          </p:cNvSpPr>
          <p:nvPr>
            <p:ph idx="1"/>
          </p:nvPr>
        </p:nvSpPr>
        <p:spPr>
          <a:xfrm>
            <a:off x="5142960" y="437513"/>
            <a:ext cx="6918109" cy="6314016"/>
          </a:xfrm>
        </p:spPr>
        <p:txBody>
          <a:bodyPr anchor="ctr">
            <a:normAutofit/>
          </a:bodyPr>
          <a:lstStyle/>
          <a:p>
            <a:pPr>
              <a:lnSpc>
                <a:spcPct val="90000"/>
              </a:lnSpc>
            </a:pPr>
            <a:r>
              <a:rPr lang="en-GB" sz="2400" dirty="0">
                <a:latin typeface="Calibri" panose="020F0502020204030204" pitchFamily="34" charset="0"/>
                <a:cs typeface="Calibri" panose="020F0502020204030204" pitchFamily="34" charset="0"/>
              </a:rPr>
              <a:t>New entrants in an industry will want to </a:t>
            </a:r>
            <a:r>
              <a:rPr lang="en-GB" sz="2400" b="1" dirty="0">
                <a:latin typeface="Calibri" panose="020F0502020204030204" pitchFamily="34" charset="0"/>
                <a:cs typeface="Calibri" panose="020F0502020204030204" pitchFamily="34" charset="0"/>
              </a:rPr>
              <a:t>gain</a:t>
            </a:r>
            <a:r>
              <a:rPr lang="en-GB" sz="2400"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rPr>
              <a:t>market share </a:t>
            </a:r>
            <a:r>
              <a:rPr lang="en-GB" sz="2400" dirty="0">
                <a:latin typeface="Calibri" panose="020F0502020204030204" pitchFamily="34" charset="0"/>
                <a:cs typeface="Calibri" panose="020F0502020204030204" pitchFamily="34" charset="0"/>
              </a:rPr>
              <a:t>from existing competitors</a:t>
            </a:r>
            <a:endParaRPr lang="en-GB" sz="2400" b="0" i="0" dirty="0">
              <a:effectLst/>
              <a:latin typeface="Calibri" panose="020F0502020204030204" pitchFamily="34" charset="0"/>
              <a:cs typeface="Calibri" panose="020F0502020204030204" pitchFamily="34" charset="0"/>
            </a:endParaRP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400" dirty="0">
                <a:latin typeface="Calibri" panose="020F0502020204030204" pitchFamily="34" charset="0"/>
                <a:cs typeface="Calibri" panose="020F0502020204030204" pitchFamily="34" charset="0"/>
              </a:rPr>
              <a:t>If new entrants enter a market </a:t>
            </a:r>
            <a:r>
              <a:rPr lang="en-GB" sz="2400" b="1" dirty="0">
                <a:latin typeface="Calibri" panose="020F0502020204030204" pitchFamily="34" charset="0"/>
                <a:cs typeface="Calibri" panose="020F0502020204030204" pitchFamily="34" charset="0"/>
              </a:rPr>
              <a:t>profitability will reduce</a:t>
            </a:r>
            <a:r>
              <a:rPr lang="en-GB" sz="2400" dirty="0">
                <a:latin typeface="Calibri" panose="020F0502020204030204" pitchFamily="34" charset="0"/>
                <a:cs typeface="Calibri" panose="020F0502020204030204" pitchFamily="34" charset="0"/>
              </a:rPr>
              <a:t> to a competitive rate</a:t>
            </a:r>
            <a:r>
              <a:rPr lang="en-GB" sz="2200" dirty="0">
                <a:latin typeface="Calibri" panose="020F0502020204030204" pitchFamily="34" charset="0"/>
                <a:cs typeface="Calibri" panose="020F0502020204030204" pitchFamily="34" charset="0"/>
              </a:rPr>
              <a:t>.</a:t>
            </a:r>
            <a:endParaRPr lang="en-GB" sz="2200" b="0" i="0" dirty="0">
              <a:effectLst/>
              <a:latin typeface="Calibri" panose="020F0502020204030204" pitchFamily="34" charset="0"/>
              <a:cs typeface="Calibri" panose="020F0502020204030204" pitchFamily="34" charset="0"/>
            </a:endParaRP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400" b="0" i="0" dirty="0">
                <a:effectLst/>
                <a:latin typeface="Calibri" panose="020F0502020204030204" pitchFamily="34" charset="0"/>
                <a:cs typeface="Calibri" panose="020F0502020204030204" pitchFamily="34" charset="0"/>
              </a:rPr>
              <a:t>The </a:t>
            </a:r>
            <a:r>
              <a:rPr lang="en-GB" sz="2400" dirty="0">
                <a:latin typeface="Calibri" panose="020F0502020204030204" pitchFamily="34" charset="0"/>
                <a:cs typeface="Calibri" panose="020F0502020204030204" pitchFamily="34" charset="0"/>
              </a:rPr>
              <a:t>seriousness of the threat of a new company entering a market depends on the </a:t>
            </a:r>
            <a:r>
              <a:rPr lang="en-GB" sz="2400" b="1" dirty="0">
                <a:latin typeface="Calibri" panose="020F0502020204030204" pitchFamily="34" charset="0"/>
                <a:cs typeface="Calibri" panose="020F0502020204030204" pitchFamily="34" charset="0"/>
              </a:rPr>
              <a:t>barriers to entry</a:t>
            </a:r>
            <a:r>
              <a:rPr lang="en-GB" sz="2400" dirty="0">
                <a:latin typeface="Calibri" panose="020F0502020204030204" pitchFamily="34" charset="0"/>
                <a:cs typeface="Calibri" panose="020F0502020204030204" pitchFamily="34" charset="0"/>
              </a:rPr>
              <a:t>. Higher barriers reduce the threat for existing players</a:t>
            </a:r>
            <a:r>
              <a:rPr lang="en-GB" sz="2200" dirty="0">
                <a:latin typeface="Calibri" panose="020F0502020204030204" pitchFamily="34" charset="0"/>
                <a:cs typeface="Calibri" panose="020F0502020204030204" pitchFamily="34" charset="0"/>
              </a:rPr>
              <a:t>.</a:t>
            </a:r>
            <a:r>
              <a:rPr lang="en-GB" sz="2200" b="0" i="0" dirty="0">
                <a:effectLst/>
                <a:latin typeface="Calibri" panose="020F0502020204030204" pitchFamily="34" charset="0"/>
                <a:cs typeface="Calibri" panose="020F0502020204030204" pitchFamily="34" charset="0"/>
              </a:rPr>
              <a:t> </a:t>
            </a: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400" dirty="0">
                <a:latin typeface="Calibri" panose="020F0502020204030204" pitchFamily="34" charset="0"/>
                <a:cs typeface="Calibri" panose="020F0502020204030204" pitchFamily="34" charset="0"/>
              </a:rPr>
              <a:t>Examples of barriers to entry: Economies of scale of existing companies, high customer loyalty for existing brands, patents, high capital requirements, need for industry experience, government policies, access to distribution channels.</a:t>
            </a:r>
            <a:endParaRPr lang="en-GB" sz="2400" b="0" i="0" dirty="0">
              <a:effectLst/>
              <a:latin typeface="Calibri" panose="020F0502020204030204" pitchFamily="34" charset="0"/>
              <a:cs typeface="Calibri" panose="020F0502020204030204" pitchFamily="34" charset="0"/>
            </a:endParaRPr>
          </a:p>
          <a:p>
            <a:pPr>
              <a:lnSpc>
                <a:spcPct val="90000"/>
              </a:lnSpc>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87775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38618" y="365760"/>
            <a:ext cx="10415893" cy="1600826"/>
          </a:xfrm>
        </p:spPr>
        <p:txBody>
          <a:bodyPr/>
          <a:lstStyle/>
          <a:p>
            <a:r>
              <a:rPr lang="en-GB" sz="4000" b="1" dirty="0">
                <a:latin typeface="Calibri" panose="020F0502020204030204" pitchFamily="34" charset="0"/>
                <a:cs typeface="Calibri" panose="020F0502020204030204" pitchFamily="34" charset="0"/>
              </a:rPr>
              <a:t>The following factors will affect the strength of the threat of new entrants:</a:t>
            </a:r>
          </a:p>
        </p:txBody>
      </p:sp>
      <p:sp>
        <p:nvSpPr>
          <p:cNvPr id="10" name="Content Placeholder 9"/>
          <p:cNvSpPr>
            <a:spLocks noGrp="1"/>
          </p:cNvSpPr>
          <p:nvPr>
            <p:ph sz="half" idx="1"/>
          </p:nvPr>
        </p:nvSpPr>
        <p:spPr>
          <a:xfrm>
            <a:off x="347731" y="2352905"/>
            <a:ext cx="4662152" cy="4150925"/>
          </a:xfrm>
        </p:spPr>
        <p:txBody>
          <a:bodyPr/>
          <a:lstStyle/>
          <a:p>
            <a:pPr fontAlgn="base"/>
            <a:r>
              <a:rPr lang="en-GB" sz="2800" dirty="0">
                <a:latin typeface="Calibri" panose="020F0502020204030204" pitchFamily="34" charset="0"/>
                <a:cs typeface="Calibri" panose="020F0502020204030204" pitchFamily="34" charset="0"/>
              </a:rPr>
              <a:t>Economies of scale</a:t>
            </a:r>
          </a:p>
          <a:p>
            <a:pPr fontAlgn="base"/>
            <a:r>
              <a:rPr lang="en-GB" sz="2800" dirty="0">
                <a:latin typeface="Calibri" panose="020F0502020204030204" pitchFamily="34" charset="0"/>
                <a:cs typeface="Calibri" panose="020F0502020204030204" pitchFamily="34" charset="0"/>
              </a:rPr>
              <a:t>Product differentiation</a:t>
            </a:r>
          </a:p>
          <a:p>
            <a:pPr fontAlgn="base"/>
            <a:r>
              <a:rPr lang="en-GB" sz="2800" dirty="0">
                <a:latin typeface="Calibri" panose="020F0502020204030204" pitchFamily="34" charset="0"/>
                <a:cs typeface="Calibri" panose="020F0502020204030204" pitchFamily="34" charset="0"/>
              </a:rPr>
              <a:t>Brand identity/loyalty</a:t>
            </a:r>
          </a:p>
          <a:p>
            <a:pPr fontAlgn="base"/>
            <a:r>
              <a:rPr lang="en-GB" sz="2800" dirty="0">
                <a:latin typeface="Calibri" panose="020F0502020204030204" pitchFamily="34" charset="0"/>
                <a:cs typeface="Calibri" panose="020F0502020204030204" pitchFamily="34" charset="0"/>
              </a:rPr>
              <a:t>Access to distribution channels</a:t>
            </a:r>
          </a:p>
          <a:p>
            <a:pPr fontAlgn="base"/>
            <a:r>
              <a:rPr lang="en-GB" sz="2800" dirty="0">
                <a:latin typeface="Calibri" panose="020F0502020204030204" pitchFamily="34" charset="0"/>
                <a:cs typeface="Calibri" panose="020F0502020204030204" pitchFamily="34" charset="0"/>
              </a:rPr>
              <a:t>Capital requirements</a:t>
            </a:r>
          </a:p>
          <a:p>
            <a:pPr fontAlgn="base"/>
            <a:r>
              <a:rPr lang="en-GB" sz="2800" dirty="0">
                <a:latin typeface="Calibri" panose="020F0502020204030204" pitchFamily="34" charset="0"/>
                <a:cs typeface="Calibri" panose="020F0502020204030204" pitchFamily="34" charset="0"/>
              </a:rPr>
              <a:t>Access to latest technology</a:t>
            </a:r>
          </a:p>
          <a:p>
            <a:endParaRPr lang="en-GB" dirty="0"/>
          </a:p>
        </p:txBody>
      </p:sp>
      <p:sp>
        <p:nvSpPr>
          <p:cNvPr id="11" name="Content Placeholder 10"/>
          <p:cNvSpPr>
            <a:spLocks noGrp="1"/>
          </p:cNvSpPr>
          <p:nvPr>
            <p:ph sz="half" idx="2"/>
          </p:nvPr>
        </p:nvSpPr>
        <p:spPr>
          <a:xfrm>
            <a:off x="6096000" y="2352907"/>
            <a:ext cx="5858106" cy="4150924"/>
          </a:xfrm>
        </p:spPr>
        <p:txBody>
          <a:bodyPr/>
          <a:lstStyle/>
          <a:p>
            <a:pPr fontAlgn="base"/>
            <a:r>
              <a:rPr lang="en-GB" sz="2800" dirty="0">
                <a:latin typeface="Calibri" panose="020F0502020204030204" pitchFamily="34" charset="0"/>
                <a:cs typeface="Calibri" panose="020F0502020204030204" pitchFamily="34" charset="0"/>
              </a:rPr>
              <a:t>Access to necessary inputs</a:t>
            </a:r>
          </a:p>
          <a:p>
            <a:pPr fontAlgn="base"/>
            <a:r>
              <a:rPr lang="en-GB" sz="2800" dirty="0">
                <a:latin typeface="Calibri" panose="020F0502020204030204" pitchFamily="34" charset="0"/>
                <a:cs typeface="Calibri" panose="020F0502020204030204" pitchFamily="34" charset="0"/>
              </a:rPr>
              <a:t>Absolute cost advantages</a:t>
            </a:r>
          </a:p>
          <a:p>
            <a:pPr fontAlgn="base"/>
            <a:r>
              <a:rPr lang="en-GB" sz="2800" dirty="0">
                <a:latin typeface="Calibri" panose="020F0502020204030204" pitchFamily="34" charset="0"/>
                <a:cs typeface="Calibri" panose="020F0502020204030204" pitchFamily="34" charset="0"/>
              </a:rPr>
              <a:t>Experience and learning effects</a:t>
            </a:r>
          </a:p>
          <a:p>
            <a:pPr fontAlgn="base"/>
            <a:r>
              <a:rPr lang="en-GB" sz="2800" dirty="0">
                <a:latin typeface="Calibri" panose="020F0502020204030204" pitchFamily="34" charset="0"/>
                <a:cs typeface="Calibri" panose="020F0502020204030204" pitchFamily="34" charset="0"/>
              </a:rPr>
              <a:t>Government policies</a:t>
            </a:r>
          </a:p>
          <a:p>
            <a:pPr fontAlgn="base"/>
            <a:r>
              <a:rPr lang="en-GB" sz="2800" dirty="0">
                <a:latin typeface="Calibri" panose="020F0502020204030204" pitchFamily="34" charset="0"/>
                <a:cs typeface="Calibri" panose="020F0502020204030204" pitchFamily="34" charset="0"/>
              </a:rPr>
              <a:t>Switching costs</a:t>
            </a:r>
          </a:p>
          <a:p>
            <a:pPr fontAlgn="base"/>
            <a:r>
              <a:rPr lang="en-GB" sz="2800" dirty="0">
                <a:latin typeface="Calibri" panose="020F0502020204030204" pitchFamily="34" charset="0"/>
                <a:cs typeface="Calibri" panose="020F0502020204030204" pitchFamily="34" charset="0"/>
              </a:rPr>
              <a:t>Expected retaliation from existing players</a:t>
            </a:r>
          </a:p>
          <a:p>
            <a:endParaRPr lang="en-GB" dirty="0"/>
          </a:p>
        </p:txBody>
      </p:sp>
    </p:spTree>
    <p:extLst>
      <p:ext uri="{BB962C8B-B14F-4D97-AF65-F5344CB8AC3E}">
        <p14:creationId xmlns:p14="http://schemas.microsoft.com/office/powerpoint/2010/main" val="1488234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Oval 39">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3"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4"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5" y="973667"/>
            <a:ext cx="2942210" cy="4833745"/>
          </a:xfrm>
        </p:spPr>
        <p:txBody>
          <a:bodyPr>
            <a:normAutofit/>
          </a:bodyPr>
          <a:lstStyle/>
          <a:p>
            <a:r>
              <a:rPr lang="en-GB" b="1">
                <a:solidFill>
                  <a:srgbClr val="EBEBEB"/>
                </a:solidFill>
                <a:latin typeface="Calibri" panose="020F0502020204030204" pitchFamily="34" charset="0"/>
                <a:cs typeface="Calibri" panose="020F0502020204030204" pitchFamily="34" charset="0"/>
              </a:rPr>
              <a:t>Class Exercise</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17E5E76-5398-FF7D-7EAF-4E7CFC382EA4}"/>
              </a:ext>
            </a:extLst>
          </p:cNvPr>
          <p:cNvGraphicFramePr>
            <a:graphicFrameLocks noGrp="1"/>
          </p:cNvGraphicFramePr>
          <p:nvPr>
            <p:ph idx="1"/>
            <p:extLst>
              <p:ext uri="{D42A27DB-BD31-4B8C-83A1-F6EECF244321}">
                <p14:modId xmlns:p14="http://schemas.microsoft.com/office/powerpoint/2010/main" val="244550600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2810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906F9E9-BD9B-C83B-29CD-43140B149F22}"/>
              </a:ext>
            </a:extLst>
          </p:cNvPr>
          <p:cNvSpPr>
            <a:spLocks noGrp="1"/>
          </p:cNvSpPr>
          <p:nvPr>
            <p:ph type="title"/>
          </p:nvPr>
        </p:nvSpPr>
        <p:spPr>
          <a:xfrm>
            <a:off x="994087" y="1130603"/>
            <a:ext cx="3342442" cy="4596794"/>
          </a:xfrm>
        </p:spPr>
        <p:txBody>
          <a:bodyPr anchor="ctr">
            <a:normAutofit/>
          </a:bodyPr>
          <a:lstStyle/>
          <a:p>
            <a:r>
              <a:rPr lang="en-GB" sz="4400" b="1" u="sng">
                <a:solidFill>
                  <a:srgbClr val="EBEBEB"/>
                </a:solidFill>
                <a:latin typeface="Calibri" panose="020F0502020204030204" pitchFamily="34" charset="0"/>
                <a:cs typeface="Calibri" panose="020F0502020204030204" pitchFamily="34" charset="0"/>
              </a:rPr>
              <a:t>The Five Forces:</a:t>
            </a:r>
            <a:br>
              <a:rPr lang="en-GB" sz="4400" b="1" u="sng">
                <a:solidFill>
                  <a:srgbClr val="EBEBEB"/>
                </a:solidFill>
                <a:latin typeface="Calibri" panose="020F0502020204030204" pitchFamily="34" charset="0"/>
                <a:cs typeface="Calibri" panose="020F0502020204030204" pitchFamily="34" charset="0"/>
              </a:rPr>
            </a:br>
            <a:br>
              <a:rPr lang="en-GB" sz="4400" b="1" u="sng">
                <a:solidFill>
                  <a:srgbClr val="EBEBEB"/>
                </a:solidFill>
                <a:latin typeface="Calibri" panose="020F0502020204030204" pitchFamily="34" charset="0"/>
                <a:cs typeface="Calibri" panose="020F0502020204030204" pitchFamily="34" charset="0"/>
              </a:rPr>
            </a:br>
            <a:r>
              <a:rPr lang="en-GB" sz="4400" b="1" u="sng">
                <a:solidFill>
                  <a:srgbClr val="EBEBEB"/>
                </a:solidFill>
                <a:latin typeface="Calibri" panose="020F0502020204030204" pitchFamily="34" charset="0"/>
                <a:cs typeface="Calibri" panose="020F0502020204030204" pitchFamily="34" charset="0"/>
              </a:rPr>
              <a:t>Bargaining Power of Suppliers</a:t>
            </a:r>
            <a:endParaRPr lang="en-GB" sz="4400" b="1" u="sng" dirty="0">
              <a:solidFill>
                <a:srgbClr val="EBEBEB"/>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FB03E28-F1F0-F050-F69D-6E87B895AC4D}"/>
              </a:ext>
            </a:extLst>
          </p:cNvPr>
          <p:cNvSpPr>
            <a:spLocks noGrp="1"/>
          </p:cNvSpPr>
          <p:nvPr>
            <p:ph idx="1"/>
          </p:nvPr>
        </p:nvSpPr>
        <p:spPr>
          <a:xfrm>
            <a:off x="4921338" y="384431"/>
            <a:ext cx="7139731" cy="6367098"/>
          </a:xfrm>
        </p:spPr>
        <p:txBody>
          <a:bodyPr anchor="ctr">
            <a:normAutofit/>
          </a:bodyPr>
          <a:lstStyle/>
          <a:p>
            <a:pPr>
              <a:lnSpc>
                <a:spcPct val="90000"/>
              </a:lnSpc>
            </a:pPr>
            <a:r>
              <a:rPr lang="en-GB" sz="2200" b="0" i="0" dirty="0">
                <a:effectLst/>
                <a:latin typeface="Calibri" panose="020F0502020204030204" pitchFamily="34" charset="0"/>
                <a:cs typeface="Calibri" panose="020F0502020204030204" pitchFamily="34" charset="0"/>
              </a:rPr>
              <a:t>This force analyses how much </a:t>
            </a:r>
            <a:r>
              <a:rPr lang="en-GB" sz="2200" b="1" i="0" dirty="0">
                <a:effectLst/>
                <a:latin typeface="Calibri" panose="020F0502020204030204" pitchFamily="34" charset="0"/>
                <a:cs typeface="Calibri" panose="020F0502020204030204" pitchFamily="34" charset="0"/>
              </a:rPr>
              <a:t>power and control </a:t>
            </a:r>
            <a:r>
              <a:rPr lang="en-GB" sz="2200" b="0" i="0" dirty="0">
                <a:effectLst/>
                <a:latin typeface="Calibri" panose="020F0502020204030204" pitchFamily="34" charset="0"/>
                <a:cs typeface="Calibri" panose="020F0502020204030204" pitchFamily="34" charset="0"/>
              </a:rPr>
              <a:t>a company’s suppliers have over the potential to </a:t>
            </a:r>
            <a:r>
              <a:rPr lang="en-GB" sz="2200" b="1" i="0" dirty="0">
                <a:effectLst/>
                <a:latin typeface="Calibri" panose="020F0502020204030204" pitchFamily="34" charset="0"/>
                <a:cs typeface="Calibri" panose="020F0502020204030204" pitchFamily="34" charset="0"/>
              </a:rPr>
              <a:t>raise its prices </a:t>
            </a:r>
            <a:r>
              <a:rPr lang="en-GB" sz="2200" b="0" i="0" dirty="0">
                <a:effectLst/>
                <a:latin typeface="Calibri" panose="020F0502020204030204" pitchFamily="34" charset="0"/>
                <a:cs typeface="Calibri" panose="020F0502020204030204" pitchFamily="34" charset="0"/>
              </a:rPr>
              <a:t>or to reduce the quality of purchased goods or services, which in turn would lower an industry’s profitability potential. </a:t>
            </a: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The </a:t>
            </a:r>
            <a:r>
              <a:rPr lang="en-GB" sz="2200" b="1" i="0" dirty="0">
                <a:effectLst/>
                <a:latin typeface="Calibri" panose="020F0502020204030204" pitchFamily="34" charset="0"/>
                <a:cs typeface="Calibri" panose="020F0502020204030204" pitchFamily="34" charset="0"/>
              </a:rPr>
              <a:t>concentration of suppliers </a:t>
            </a:r>
            <a:r>
              <a:rPr lang="en-GB" sz="2200" b="0" i="0" dirty="0">
                <a:effectLst/>
                <a:latin typeface="Calibri" panose="020F0502020204030204" pitchFamily="34" charset="0"/>
                <a:cs typeface="Calibri" panose="020F0502020204030204" pitchFamily="34" charset="0"/>
              </a:rPr>
              <a:t>and the availability of </a:t>
            </a:r>
            <a:r>
              <a:rPr lang="en-GB" sz="2200" b="1" i="0" dirty="0">
                <a:effectLst/>
                <a:latin typeface="Calibri" panose="020F0502020204030204" pitchFamily="34" charset="0"/>
                <a:cs typeface="Calibri" panose="020F0502020204030204" pitchFamily="34" charset="0"/>
              </a:rPr>
              <a:t>substitute suppliers </a:t>
            </a:r>
            <a:r>
              <a:rPr lang="en-GB" sz="2200" b="0" i="0" dirty="0">
                <a:effectLst/>
                <a:latin typeface="Calibri" panose="020F0502020204030204" pitchFamily="34" charset="0"/>
                <a:cs typeface="Calibri" panose="020F0502020204030204" pitchFamily="34" charset="0"/>
              </a:rPr>
              <a:t>are important factors in determining supplier power. </a:t>
            </a: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The fewer there are, the more power they have. Businesses are in a better position when there are a multitude of suppliers. </a:t>
            </a:r>
          </a:p>
          <a:p>
            <a:pPr>
              <a:lnSpc>
                <a:spcPct val="90000"/>
              </a:lnSpc>
            </a:pPr>
            <a:endParaRPr lang="en-GB" sz="6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Sources of supplier power also include the switching costs of companies in the industry, the presence of available substitutes, the strength of their distribution channels and the uniqueness or level of differentiation in the product or service the supplier is delivering.</a:t>
            </a:r>
          </a:p>
          <a:p>
            <a:pPr>
              <a:lnSpc>
                <a:spcPct val="90000"/>
              </a:lnSpc>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36625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38618" y="365760"/>
            <a:ext cx="10415893" cy="1600826"/>
          </a:xfrm>
        </p:spPr>
        <p:txBody>
          <a:bodyPr/>
          <a:lstStyle/>
          <a:p>
            <a:r>
              <a:rPr lang="en-GB" sz="4000" b="1" dirty="0">
                <a:latin typeface="Calibri" panose="020F0502020204030204" pitchFamily="34" charset="0"/>
                <a:cs typeface="Calibri" panose="020F0502020204030204" pitchFamily="34" charset="0"/>
              </a:rPr>
              <a:t>The following factors will affect the bargaining power of suppliers </a:t>
            </a:r>
          </a:p>
        </p:txBody>
      </p:sp>
      <p:sp>
        <p:nvSpPr>
          <p:cNvPr id="10" name="Content Placeholder 9"/>
          <p:cNvSpPr>
            <a:spLocks noGrp="1"/>
          </p:cNvSpPr>
          <p:nvPr>
            <p:ph sz="half" idx="1"/>
          </p:nvPr>
        </p:nvSpPr>
        <p:spPr>
          <a:xfrm>
            <a:off x="347731" y="2352905"/>
            <a:ext cx="4662152" cy="4150925"/>
          </a:xfrm>
        </p:spPr>
        <p:txBody>
          <a:bodyPr>
            <a:normAutofit fontScale="92500" lnSpcReduction="20000"/>
          </a:bodyPr>
          <a:lstStyle/>
          <a:p>
            <a:pPr fontAlgn="base"/>
            <a:r>
              <a:rPr lang="en-GB" sz="2800" dirty="0">
                <a:latin typeface="Calibri" panose="020F0502020204030204" pitchFamily="34" charset="0"/>
                <a:cs typeface="Calibri" panose="020F0502020204030204" pitchFamily="34" charset="0"/>
              </a:rPr>
              <a:t>Number of suppliers</a:t>
            </a:r>
          </a:p>
          <a:p>
            <a:pPr fontAlgn="base"/>
            <a:r>
              <a:rPr lang="en-GB" sz="2800" dirty="0">
                <a:latin typeface="Calibri" panose="020F0502020204030204" pitchFamily="34" charset="0"/>
                <a:cs typeface="Calibri" panose="020F0502020204030204" pitchFamily="34" charset="0"/>
              </a:rPr>
              <a:t>S</a:t>
            </a:r>
            <a:r>
              <a:rPr lang="en-GB" sz="2800" b="0" i="0" dirty="0">
                <a:effectLst/>
                <a:latin typeface="Calibri" panose="020F0502020204030204" pitchFamily="34" charset="0"/>
                <a:cs typeface="Calibri" panose="020F0502020204030204" pitchFamily="34" charset="0"/>
              </a:rPr>
              <a:t>ize of suppliers</a:t>
            </a:r>
          </a:p>
          <a:p>
            <a:pPr fontAlgn="base"/>
            <a:r>
              <a:rPr lang="en-GB" sz="2800" b="0" i="0" dirty="0">
                <a:effectLst/>
                <a:latin typeface="Calibri" panose="020F0502020204030204" pitchFamily="34" charset="0"/>
                <a:cs typeface="Calibri" panose="020F0502020204030204" pitchFamily="34" charset="0"/>
              </a:rPr>
              <a:t>Supplier concentration</a:t>
            </a:r>
          </a:p>
          <a:p>
            <a:pPr fontAlgn="base"/>
            <a:r>
              <a:rPr lang="en-GB" sz="2800" b="0" i="0" dirty="0">
                <a:effectLst/>
                <a:latin typeface="Calibri" panose="020F0502020204030204" pitchFamily="34" charset="0"/>
                <a:cs typeface="Calibri" panose="020F0502020204030204" pitchFamily="34" charset="0"/>
              </a:rPr>
              <a:t>Availability of substitutes for the supplier’s products</a:t>
            </a:r>
          </a:p>
          <a:p>
            <a:pPr fontAlgn="base"/>
            <a:r>
              <a:rPr lang="en-GB" sz="2800" b="0" i="0" dirty="0">
                <a:effectLst/>
                <a:latin typeface="Calibri" panose="020F0502020204030204" pitchFamily="34" charset="0"/>
                <a:cs typeface="Calibri" panose="020F0502020204030204" pitchFamily="34" charset="0"/>
              </a:rPr>
              <a:t>Uniqueness of supplier’s products or services (differentiation)</a:t>
            </a:r>
          </a:p>
          <a:p>
            <a:pPr fontAlgn="base"/>
            <a:r>
              <a:rPr lang="en-GB" sz="2800" b="0" i="0" dirty="0">
                <a:effectLst/>
                <a:latin typeface="Calibri" panose="020F0502020204030204" pitchFamily="34" charset="0"/>
                <a:cs typeface="Calibri" panose="020F0502020204030204" pitchFamily="34" charset="0"/>
              </a:rPr>
              <a:t>Switching cost for supplier’s products</a:t>
            </a:r>
          </a:p>
          <a:p>
            <a:endParaRPr lang="en-GB" dirty="0"/>
          </a:p>
        </p:txBody>
      </p:sp>
      <p:sp>
        <p:nvSpPr>
          <p:cNvPr id="11" name="Content Placeholder 10"/>
          <p:cNvSpPr>
            <a:spLocks noGrp="1"/>
          </p:cNvSpPr>
          <p:nvPr>
            <p:ph sz="half" idx="2"/>
          </p:nvPr>
        </p:nvSpPr>
        <p:spPr>
          <a:xfrm>
            <a:off x="6096000" y="2352907"/>
            <a:ext cx="5858106" cy="4150924"/>
          </a:xfrm>
        </p:spPr>
        <p:txBody>
          <a:bodyPr>
            <a:normAutofit fontScale="92500" lnSpcReduction="20000"/>
          </a:bodyPr>
          <a:lstStyle/>
          <a:p>
            <a:pPr fontAlgn="base"/>
            <a:r>
              <a:rPr lang="en-GB" sz="2800" b="0" i="0" dirty="0">
                <a:effectLst/>
                <a:latin typeface="Calibri" panose="020F0502020204030204" pitchFamily="34" charset="0"/>
                <a:cs typeface="Calibri" panose="020F0502020204030204" pitchFamily="34" charset="0"/>
              </a:rPr>
              <a:t>Supplier’s threat of forward integration</a:t>
            </a:r>
          </a:p>
          <a:p>
            <a:pPr fontAlgn="base"/>
            <a:r>
              <a:rPr lang="en-GB" sz="2800" dirty="0">
                <a:latin typeface="Calibri" panose="020F0502020204030204" pitchFamily="34" charset="0"/>
                <a:cs typeface="Calibri" panose="020F0502020204030204" pitchFamily="34" charset="0"/>
              </a:rPr>
              <a:t>I</a:t>
            </a:r>
            <a:r>
              <a:rPr lang="en-GB" sz="2800" b="0" i="0" dirty="0">
                <a:effectLst/>
                <a:latin typeface="Calibri" panose="020F0502020204030204" pitchFamily="34" charset="0"/>
                <a:cs typeface="Calibri" panose="020F0502020204030204" pitchFamily="34" charset="0"/>
              </a:rPr>
              <a:t>ndustry threat of backward integration</a:t>
            </a:r>
          </a:p>
          <a:p>
            <a:pPr fontAlgn="base"/>
            <a:r>
              <a:rPr lang="en-GB" sz="2800" dirty="0">
                <a:latin typeface="Calibri" panose="020F0502020204030204" pitchFamily="34" charset="0"/>
                <a:cs typeface="Calibri" panose="020F0502020204030204" pitchFamily="34" charset="0"/>
              </a:rPr>
              <a:t>S</a:t>
            </a:r>
            <a:r>
              <a:rPr lang="en-GB" sz="2800" b="0" i="0" dirty="0">
                <a:effectLst/>
                <a:latin typeface="Calibri" panose="020F0502020204030204" pitchFamily="34" charset="0"/>
                <a:cs typeface="Calibri" panose="020F0502020204030204" pitchFamily="34" charset="0"/>
              </a:rPr>
              <a:t>upplier’s contribution to quality or service of the industry products</a:t>
            </a:r>
          </a:p>
          <a:p>
            <a:pPr fontAlgn="base"/>
            <a:r>
              <a:rPr lang="en-GB" sz="2800" dirty="0">
                <a:latin typeface="Calibri" panose="020F0502020204030204" pitchFamily="34" charset="0"/>
                <a:cs typeface="Calibri" panose="020F0502020204030204" pitchFamily="34" charset="0"/>
              </a:rPr>
              <a:t>I</a:t>
            </a:r>
            <a:r>
              <a:rPr lang="en-GB" sz="2800" b="0" i="0" dirty="0">
                <a:effectLst/>
                <a:latin typeface="Calibri" panose="020F0502020204030204" pitchFamily="34" charset="0"/>
                <a:cs typeface="Calibri" panose="020F0502020204030204" pitchFamily="34" charset="0"/>
              </a:rPr>
              <a:t>mportance of volume to supplier</a:t>
            </a:r>
          </a:p>
          <a:p>
            <a:pPr fontAlgn="base"/>
            <a:r>
              <a:rPr lang="en-GB" sz="2800" dirty="0">
                <a:latin typeface="Calibri" panose="020F0502020204030204" pitchFamily="34" charset="0"/>
                <a:cs typeface="Calibri" panose="020F0502020204030204" pitchFamily="34" charset="0"/>
              </a:rPr>
              <a:t>T</a:t>
            </a:r>
            <a:r>
              <a:rPr lang="en-GB" sz="2800" b="0" i="0" dirty="0">
                <a:effectLst/>
                <a:latin typeface="Calibri" panose="020F0502020204030204" pitchFamily="34" charset="0"/>
                <a:cs typeface="Calibri" panose="020F0502020204030204" pitchFamily="34" charset="0"/>
              </a:rPr>
              <a:t>otal industry cost contributed by suppliers</a:t>
            </a:r>
          </a:p>
          <a:p>
            <a:pPr fontAlgn="base"/>
            <a:r>
              <a:rPr lang="en-GB" sz="2800" dirty="0">
                <a:latin typeface="Calibri" panose="020F0502020204030204" pitchFamily="34" charset="0"/>
                <a:cs typeface="Calibri" panose="020F0502020204030204" pitchFamily="34" charset="0"/>
              </a:rPr>
              <a:t>I</a:t>
            </a:r>
            <a:r>
              <a:rPr lang="en-GB" sz="2800" b="0" i="0" dirty="0">
                <a:effectLst/>
                <a:latin typeface="Calibri" panose="020F0502020204030204" pitchFamily="34" charset="0"/>
                <a:cs typeface="Calibri" panose="020F0502020204030204" pitchFamily="34" charset="0"/>
              </a:rPr>
              <a:t>mportance of the industry to supplier’s profit</a:t>
            </a:r>
          </a:p>
          <a:p>
            <a:endParaRPr lang="en-GB" dirty="0"/>
          </a:p>
        </p:txBody>
      </p:sp>
    </p:spTree>
    <p:extLst>
      <p:ext uri="{BB962C8B-B14F-4D97-AF65-F5344CB8AC3E}">
        <p14:creationId xmlns:p14="http://schemas.microsoft.com/office/powerpoint/2010/main" val="1428616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Class Exercise</a:t>
            </a:r>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5290077" y="437513"/>
            <a:ext cx="5502614" cy="5954325"/>
          </a:xfrm>
        </p:spPr>
        <p:txBody>
          <a:bodyPr anchor="ctr">
            <a:normAutofit/>
          </a:bodyPr>
          <a:lstStyle/>
          <a:p>
            <a:r>
              <a:rPr lang="en-GB" sz="2800" dirty="0">
                <a:latin typeface="Calibri" panose="020F0502020204030204" pitchFamily="34" charset="0"/>
                <a:cs typeface="Calibri" panose="020F0502020204030204" pitchFamily="34" charset="0"/>
              </a:rPr>
              <a:t>Continue to work in your group with the same organisation </a:t>
            </a:r>
          </a:p>
          <a:p>
            <a:r>
              <a:rPr lang="en-GB" sz="2800" dirty="0">
                <a:latin typeface="Calibri" panose="020F0502020204030204" pitchFamily="34" charset="0"/>
                <a:cs typeface="Calibri" panose="020F0502020204030204" pitchFamily="34" charset="0"/>
              </a:rPr>
              <a:t>Discuss the ‘Power of Suppliers’ in relation to that organisation’s industry</a:t>
            </a:r>
          </a:p>
          <a:p>
            <a:r>
              <a:rPr lang="en-GB" sz="2800" dirty="0">
                <a:latin typeface="Calibri" panose="020F0502020204030204" pitchFamily="34" charset="0"/>
                <a:cs typeface="Calibri" panose="020F0502020204030204" pitchFamily="34" charset="0"/>
              </a:rPr>
              <a:t>Make a bullet point list of key factors </a:t>
            </a:r>
          </a:p>
          <a:p>
            <a:r>
              <a:rPr lang="en-GB" sz="2800" dirty="0">
                <a:latin typeface="Calibri" panose="020F0502020204030204" pitchFamily="34" charset="0"/>
                <a:cs typeface="Calibri" panose="020F0502020204030204" pitchFamily="34" charset="0"/>
              </a:rPr>
              <a:t>Evaluate if the ‘Power of Suppliers’ is a high, moderate or low threat.</a:t>
            </a:r>
          </a:p>
          <a:p>
            <a:r>
              <a:rPr lang="en-GB" sz="28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2366753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906F9E9-BD9B-C83B-29CD-43140B149F22}"/>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cs typeface="Calibri" panose="020F0502020204030204" pitchFamily="34" charset="0"/>
              </a:rPr>
              <a:t>The Five Forces:</a:t>
            </a:r>
            <a:br>
              <a:rPr lang="en-GB" sz="4400" b="1" u="sng" dirty="0">
                <a:solidFill>
                  <a:srgbClr val="EBEBEB"/>
                </a:solidFill>
                <a:latin typeface="Calibri" panose="020F0502020204030204" pitchFamily="34" charset="0"/>
                <a:cs typeface="Calibri" panose="020F0502020204030204" pitchFamily="34" charset="0"/>
              </a:rPr>
            </a:br>
            <a:br>
              <a:rPr lang="en-GB" sz="4400" b="1" u="sng" dirty="0">
                <a:solidFill>
                  <a:srgbClr val="EBEBEB"/>
                </a:solidFill>
                <a:latin typeface="Calibri" panose="020F0502020204030204" pitchFamily="34" charset="0"/>
                <a:cs typeface="Calibri" panose="020F0502020204030204" pitchFamily="34" charset="0"/>
              </a:rPr>
            </a:br>
            <a:r>
              <a:rPr lang="en-GB" sz="4400" b="1" u="sng" dirty="0">
                <a:solidFill>
                  <a:srgbClr val="EBEBEB"/>
                </a:solidFill>
                <a:latin typeface="Calibri" panose="020F0502020204030204" pitchFamily="34" charset="0"/>
                <a:cs typeface="Calibri" panose="020F0502020204030204" pitchFamily="34" charset="0"/>
              </a:rPr>
              <a:t>Bargaining Power of Buyers</a:t>
            </a:r>
          </a:p>
        </p:txBody>
      </p:sp>
      <p:sp>
        <p:nvSpPr>
          <p:cNvPr id="3" name="Content Placeholder 2">
            <a:extLst>
              <a:ext uri="{FF2B5EF4-FFF2-40B4-BE49-F238E27FC236}">
                <a16:creationId xmlns:a16="http://schemas.microsoft.com/office/drawing/2014/main" id="{CFB03E28-F1F0-F050-F69D-6E87B895AC4D}"/>
              </a:ext>
            </a:extLst>
          </p:cNvPr>
          <p:cNvSpPr>
            <a:spLocks noGrp="1"/>
          </p:cNvSpPr>
          <p:nvPr>
            <p:ph idx="1"/>
          </p:nvPr>
        </p:nvSpPr>
        <p:spPr>
          <a:xfrm>
            <a:off x="4930346" y="437513"/>
            <a:ext cx="7029835" cy="5954325"/>
          </a:xfrm>
        </p:spPr>
        <p:txBody>
          <a:bodyPr anchor="ctr">
            <a:normAutofit/>
          </a:bodyPr>
          <a:lstStyle/>
          <a:p>
            <a:pPr marL="0" indent="0">
              <a:lnSpc>
                <a:spcPct val="90000"/>
              </a:lnSpc>
              <a:buNone/>
            </a:pPr>
            <a:endParaRPr lang="en-GB" sz="20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The customers (buyers) have a lot of power when there </a:t>
            </a:r>
            <a:r>
              <a:rPr lang="en-GB" sz="2200" b="1" i="0" dirty="0">
                <a:effectLst/>
                <a:latin typeface="Calibri" panose="020F0502020204030204" pitchFamily="34" charset="0"/>
                <a:cs typeface="Calibri" panose="020F0502020204030204" pitchFamily="34" charset="0"/>
              </a:rPr>
              <a:t>aren’t many of them </a:t>
            </a:r>
            <a:r>
              <a:rPr lang="en-GB" sz="2200" b="0" i="0" dirty="0">
                <a:effectLst/>
                <a:latin typeface="Calibri" panose="020F0502020204030204" pitchFamily="34" charset="0"/>
                <a:cs typeface="Calibri" panose="020F0502020204030204" pitchFamily="34" charset="0"/>
              </a:rPr>
              <a:t>and when the customers have many </a:t>
            </a:r>
            <a:r>
              <a:rPr lang="en-GB" sz="2200" b="1" i="0" dirty="0">
                <a:effectLst/>
                <a:latin typeface="Calibri" panose="020F0502020204030204" pitchFamily="34" charset="0"/>
                <a:cs typeface="Calibri" panose="020F0502020204030204" pitchFamily="34" charset="0"/>
              </a:rPr>
              <a:t>alternatives to buy from</a:t>
            </a:r>
            <a:r>
              <a:rPr lang="en-GB" sz="2200" b="0" i="0" dirty="0">
                <a:effectLst/>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Also, if</a:t>
            </a:r>
            <a:r>
              <a:rPr lang="en-GB" sz="2200" b="0" i="0" dirty="0">
                <a:effectLst/>
                <a:latin typeface="Calibri" panose="020F0502020204030204" pitchFamily="34" charset="0"/>
                <a:cs typeface="Calibri" panose="020F0502020204030204" pitchFamily="34" charset="0"/>
              </a:rPr>
              <a:t> it is easy for them to </a:t>
            </a:r>
            <a:r>
              <a:rPr lang="en-GB" sz="2200" b="1" i="0" dirty="0">
                <a:effectLst/>
                <a:latin typeface="Calibri" panose="020F0502020204030204" pitchFamily="34" charset="0"/>
                <a:cs typeface="Calibri" panose="020F0502020204030204" pitchFamily="34" charset="0"/>
              </a:rPr>
              <a:t>switch </a:t>
            </a:r>
            <a:r>
              <a:rPr lang="en-GB" sz="2200" b="0" i="0" dirty="0">
                <a:effectLst/>
                <a:latin typeface="Calibri" panose="020F0502020204030204" pitchFamily="34" charset="0"/>
                <a:cs typeface="Calibri" panose="020F0502020204030204" pitchFamily="34" charset="0"/>
              </a:rPr>
              <a:t>from one company to another. </a:t>
            </a:r>
          </a:p>
          <a:p>
            <a:pPr>
              <a:lnSpc>
                <a:spcPct val="90000"/>
              </a:lnSpc>
            </a:pPr>
            <a:r>
              <a:rPr lang="en-GB" sz="2200" b="0" i="0" dirty="0">
                <a:effectLst/>
                <a:latin typeface="Calibri" panose="020F0502020204030204" pitchFamily="34" charset="0"/>
                <a:cs typeface="Calibri" panose="020F0502020204030204" pitchFamily="34" charset="0"/>
              </a:rPr>
              <a:t>Buying power is low however when customers purchase products in small amounts, act independently and when the seller’s product is very different from any of its competitors or when switching is difficult or costly. </a:t>
            </a:r>
          </a:p>
          <a:p>
            <a:pPr>
              <a:lnSpc>
                <a:spcPct val="90000"/>
              </a:lnSpc>
            </a:pPr>
            <a:r>
              <a:rPr lang="en-GB" sz="2200" b="0" i="0" dirty="0">
                <a:effectLst/>
                <a:latin typeface="Calibri" panose="020F0502020204030204" pitchFamily="34" charset="0"/>
                <a:cs typeface="Calibri" panose="020F0502020204030204" pitchFamily="34" charset="0"/>
              </a:rPr>
              <a:t>The internet has allowed customers to become more informed and therefore more empowered. Customers can easily compare prices online, get information about a wide variety of products and get access to offers from other companies instantly. Companies can take measures to reduce buyer power by for example implementing loyalty programs or by differentiating their products and services.</a:t>
            </a:r>
          </a:p>
          <a:p>
            <a:pPr>
              <a:lnSpc>
                <a:spcPct val="90000"/>
              </a:lnSpc>
            </a:pPr>
            <a:endParaRPr lang="en-GB" sz="17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30740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80768" y="365760"/>
            <a:ext cx="10373744" cy="1325562"/>
          </a:xfrm>
        </p:spPr>
        <p:txBody>
          <a:bodyPr/>
          <a:lstStyle/>
          <a:p>
            <a:r>
              <a:rPr lang="en-GB" b="1" u="sng" dirty="0">
                <a:latin typeface="Calibri" panose="020F0502020204030204" pitchFamily="34" charset="0"/>
                <a:cs typeface="Calibri" panose="020F0502020204030204" pitchFamily="34" charset="0"/>
              </a:rPr>
              <a:t>The Bargaining Power of Buyers Will Depend On:</a:t>
            </a:r>
            <a:endParaRPr lang="en-GB" b="1" dirty="0">
              <a:latin typeface="Calibri" panose="020F0502020204030204" pitchFamily="34" charset="0"/>
              <a:cs typeface="Calibri" panose="020F0502020204030204" pitchFamily="34" charset="0"/>
            </a:endParaRPr>
          </a:p>
        </p:txBody>
      </p:sp>
      <p:sp>
        <p:nvSpPr>
          <p:cNvPr id="10" name="Content Placeholder 9"/>
          <p:cNvSpPr>
            <a:spLocks noGrp="1"/>
          </p:cNvSpPr>
          <p:nvPr>
            <p:ph sz="half" idx="1"/>
          </p:nvPr>
        </p:nvSpPr>
        <p:spPr>
          <a:xfrm>
            <a:off x="347731" y="2644345"/>
            <a:ext cx="4662152" cy="3859486"/>
          </a:xfrm>
        </p:spPr>
        <p:txBody>
          <a:bodyPr>
            <a:normAutofit/>
          </a:bodyPr>
          <a:lstStyle/>
          <a:p>
            <a:pPr fontAlgn="base"/>
            <a:r>
              <a:rPr lang="en-GB" sz="3200" b="1" dirty="0">
                <a:latin typeface="Calibri" panose="020F0502020204030204" pitchFamily="34" charset="0"/>
                <a:cs typeface="Calibri" panose="020F0502020204030204" pitchFamily="34" charset="0"/>
              </a:rPr>
              <a:t>Buyer volume (number of customers)</a:t>
            </a:r>
          </a:p>
          <a:p>
            <a:pPr fontAlgn="base"/>
            <a:r>
              <a:rPr lang="en-GB" sz="3200" b="1" dirty="0">
                <a:latin typeface="Calibri" panose="020F0502020204030204" pitchFamily="34" charset="0"/>
                <a:cs typeface="Calibri" panose="020F0502020204030204" pitchFamily="34" charset="0"/>
              </a:rPr>
              <a:t>Size of each buyer’s order</a:t>
            </a:r>
          </a:p>
          <a:p>
            <a:pPr fontAlgn="base"/>
            <a:r>
              <a:rPr lang="en-GB" sz="3200" b="1" dirty="0">
                <a:latin typeface="Calibri" panose="020F0502020204030204" pitchFamily="34" charset="0"/>
                <a:cs typeface="Calibri" panose="020F0502020204030204" pitchFamily="34" charset="0"/>
              </a:rPr>
              <a:t>Buyer’s ability to substitute</a:t>
            </a:r>
          </a:p>
          <a:p>
            <a:pPr marL="0" indent="0" fontAlgn="base">
              <a:buNone/>
            </a:pPr>
            <a:endParaRPr lang="en-GB" sz="2800" b="1" dirty="0">
              <a:latin typeface="Calibri" panose="020F0502020204030204" pitchFamily="34" charset="0"/>
              <a:cs typeface="Calibri" panose="020F0502020204030204" pitchFamily="34" charset="0"/>
            </a:endParaRPr>
          </a:p>
          <a:p>
            <a:endParaRPr lang="en-GB" dirty="0"/>
          </a:p>
        </p:txBody>
      </p:sp>
      <p:sp>
        <p:nvSpPr>
          <p:cNvPr id="11" name="Content Placeholder 10"/>
          <p:cNvSpPr>
            <a:spLocks noGrp="1"/>
          </p:cNvSpPr>
          <p:nvPr>
            <p:ph sz="half" idx="2"/>
          </p:nvPr>
        </p:nvSpPr>
        <p:spPr>
          <a:xfrm>
            <a:off x="5943600" y="2644345"/>
            <a:ext cx="5523470" cy="3859485"/>
          </a:xfrm>
        </p:spPr>
        <p:txBody>
          <a:bodyPr>
            <a:normAutofit/>
          </a:bodyPr>
          <a:lstStyle/>
          <a:p>
            <a:pPr fontAlgn="base"/>
            <a:r>
              <a:rPr lang="en-GB" sz="3200" b="1" dirty="0">
                <a:latin typeface="Calibri" panose="020F0502020204030204" pitchFamily="34" charset="0"/>
                <a:cs typeface="Calibri" panose="020F0502020204030204" pitchFamily="34" charset="0"/>
              </a:rPr>
              <a:t>Buyer’s switching costs</a:t>
            </a:r>
          </a:p>
          <a:p>
            <a:pPr fontAlgn="base"/>
            <a:r>
              <a:rPr lang="en-GB" sz="3200" b="1" dirty="0">
                <a:latin typeface="Calibri" panose="020F0502020204030204" pitchFamily="34" charset="0"/>
                <a:cs typeface="Calibri" panose="020F0502020204030204" pitchFamily="34" charset="0"/>
              </a:rPr>
              <a:t>Buyer’s threat of backward integration</a:t>
            </a:r>
          </a:p>
          <a:p>
            <a:pPr fontAlgn="base"/>
            <a:r>
              <a:rPr lang="en-GB" sz="3200" b="1" dirty="0">
                <a:latin typeface="Calibri" panose="020F0502020204030204" pitchFamily="34" charset="0"/>
                <a:cs typeface="Calibri" panose="020F0502020204030204" pitchFamily="34" charset="0"/>
              </a:rPr>
              <a:t>Price sensitivity</a:t>
            </a:r>
          </a:p>
          <a:p>
            <a:endParaRPr lang="en-GB" dirty="0"/>
          </a:p>
        </p:txBody>
      </p:sp>
    </p:spTree>
    <p:extLst>
      <p:ext uri="{BB962C8B-B14F-4D97-AF65-F5344CB8AC3E}">
        <p14:creationId xmlns:p14="http://schemas.microsoft.com/office/powerpoint/2010/main" val="3864658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4842478" cy="789918"/>
          </a:xfrm>
          <a:noFill/>
        </p:spPr>
        <p:txBody>
          <a:bodyPr anchor="t">
            <a:noAutofit/>
          </a:bodyPr>
          <a:lstStyle/>
          <a:p>
            <a:r>
              <a:rPr lang="en-GB" sz="4800" b="1" dirty="0">
                <a:solidFill>
                  <a:srgbClr val="FFFFFF"/>
                </a:solidFill>
                <a:latin typeface="Calibri" panose="020F0502020204030204" pitchFamily="34" charset="0"/>
                <a:cs typeface="Calibri" panose="020F0502020204030204" pitchFamily="34" charset="0"/>
              </a:rPr>
              <a:t>Class Exercise</a:t>
            </a:r>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506627" y="2582562"/>
            <a:ext cx="10142743" cy="3631971"/>
          </a:xfrm>
        </p:spPr>
        <p:txBody>
          <a:bodyPr>
            <a:normAutofit/>
          </a:bodyPr>
          <a:lstStyle/>
          <a:p>
            <a:r>
              <a:rPr lang="en-GB" sz="2800" dirty="0">
                <a:latin typeface="Calibri" panose="020F0502020204030204" pitchFamily="34" charset="0"/>
                <a:cs typeface="Calibri" panose="020F0502020204030204" pitchFamily="34" charset="0"/>
              </a:rPr>
              <a:t>Continue to work in your group with the same organisation </a:t>
            </a:r>
          </a:p>
          <a:p>
            <a:r>
              <a:rPr lang="en-GB" sz="2800" dirty="0">
                <a:latin typeface="Calibri" panose="020F0502020204030204" pitchFamily="34" charset="0"/>
                <a:cs typeface="Calibri" panose="020F0502020204030204" pitchFamily="34" charset="0"/>
              </a:rPr>
              <a:t>Discuss the ‘Power of Buyers’ in relation to that organisation’s industry</a:t>
            </a:r>
          </a:p>
          <a:p>
            <a:r>
              <a:rPr lang="en-GB" sz="2800" dirty="0">
                <a:latin typeface="Calibri" panose="020F0502020204030204" pitchFamily="34" charset="0"/>
                <a:cs typeface="Calibri" panose="020F0502020204030204" pitchFamily="34" charset="0"/>
              </a:rPr>
              <a:t>Make a bullet point list of key factors </a:t>
            </a:r>
          </a:p>
          <a:p>
            <a:r>
              <a:rPr lang="en-GB" sz="2800" dirty="0">
                <a:latin typeface="Calibri" panose="020F0502020204030204" pitchFamily="34" charset="0"/>
                <a:cs typeface="Calibri" panose="020F0502020204030204" pitchFamily="34" charset="0"/>
              </a:rPr>
              <a:t>Evaluate if the ‘Power of Buyers’ is a high, moderate or low threat.</a:t>
            </a:r>
          </a:p>
          <a:p>
            <a:r>
              <a:rPr lang="en-GB" sz="28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703977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906F9E9-BD9B-C83B-29CD-43140B149F22}"/>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cs typeface="Calibri" panose="020F0502020204030204" pitchFamily="34" charset="0"/>
              </a:rPr>
              <a:t>The Five Forces:</a:t>
            </a:r>
            <a:br>
              <a:rPr lang="en-GB" sz="4400" b="1" u="sng" dirty="0">
                <a:solidFill>
                  <a:srgbClr val="EBEBEB"/>
                </a:solidFill>
                <a:latin typeface="Calibri" panose="020F0502020204030204" pitchFamily="34" charset="0"/>
                <a:cs typeface="Calibri" panose="020F0502020204030204" pitchFamily="34" charset="0"/>
              </a:rPr>
            </a:br>
            <a:br>
              <a:rPr lang="en-GB" sz="4400" b="1" u="sng" dirty="0">
                <a:solidFill>
                  <a:srgbClr val="EBEBEB"/>
                </a:solidFill>
                <a:latin typeface="Calibri" panose="020F0502020204030204" pitchFamily="34" charset="0"/>
                <a:cs typeface="Calibri" panose="020F0502020204030204" pitchFamily="34" charset="0"/>
              </a:rPr>
            </a:br>
            <a:r>
              <a:rPr lang="en-GB" sz="4400" b="1" u="sng" dirty="0">
                <a:solidFill>
                  <a:srgbClr val="EBEBEB"/>
                </a:solidFill>
                <a:latin typeface="Calibri" panose="020F0502020204030204" pitchFamily="34" charset="0"/>
                <a:cs typeface="Calibri" panose="020F0502020204030204" pitchFamily="34" charset="0"/>
              </a:rPr>
              <a:t>Threat of Substitutes</a:t>
            </a:r>
          </a:p>
        </p:txBody>
      </p:sp>
      <p:sp>
        <p:nvSpPr>
          <p:cNvPr id="3" name="Content Placeholder 2">
            <a:extLst>
              <a:ext uri="{FF2B5EF4-FFF2-40B4-BE49-F238E27FC236}">
                <a16:creationId xmlns:a16="http://schemas.microsoft.com/office/drawing/2014/main" id="{CFB03E28-F1F0-F050-F69D-6E87B895AC4D}"/>
              </a:ext>
            </a:extLst>
          </p:cNvPr>
          <p:cNvSpPr>
            <a:spLocks noGrp="1"/>
          </p:cNvSpPr>
          <p:nvPr>
            <p:ph idx="1"/>
          </p:nvPr>
        </p:nvSpPr>
        <p:spPr>
          <a:xfrm>
            <a:off x="4831492" y="437513"/>
            <a:ext cx="6937173" cy="5954325"/>
          </a:xfrm>
        </p:spPr>
        <p:txBody>
          <a:bodyPr anchor="ctr">
            <a:normAutofit lnSpcReduction="10000"/>
          </a:bodyPr>
          <a:lstStyle/>
          <a:p>
            <a:pPr>
              <a:lnSpc>
                <a:spcPct val="90000"/>
              </a:lnSpc>
            </a:pPr>
            <a:r>
              <a:rPr lang="en-GB" sz="2100" b="0" i="0" dirty="0">
                <a:effectLst/>
                <a:latin typeface="Calibri" panose="020F0502020204030204" pitchFamily="34" charset="0"/>
                <a:cs typeface="Calibri" panose="020F0502020204030204" pitchFamily="34" charset="0"/>
              </a:rPr>
              <a:t>Where close substitute products exist in a market, it increases the likelihood of customers switching to alternatives in response to price increases. This reduces both the power of suppliers and the attractiveness of the market.</a:t>
            </a:r>
          </a:p>
          <a:p>
            <a:pPr marL="0" indent="0">
              <a:lnSpc>
                <a:spcPct val="90000"/>
              </a:lnSpc>
              <a:buNone/>
            </a:pPr>
            <a:endParaRPr lang="en-GB" sz="400" b="0" i="0" dirty="0">
              <a:effectLst/>
              <a:latin typeface="Calibri" panose="020F0502020204030204" pitchFamily="34" charset="0"/>
              <a:cs typeface="Calibri" panose="020F0502020204030204" pitchFamily="34" charset="0"/>
            </a:endParaRPr>
          </a:p>
          <a:p>
            <a:pPr>
              <a:lnSpc>
                <a:spcPct val="90000"/>
              </a:lnSpc>
            </a:pPr>
            <a:r>
              <a:rPr lang="en-GB" sz="2100" b="1" dirty="0">
                <a:latin typeface="Calibri" panose="020F0502020204030204" pitchFamily="34" charset="0"/>
                <a:cs typeface="Calibri" panose="020F0502020204030204" pitchFamily="34" charset="0"/>
              </a:rPr>
              <a:t>Substitutes</a:t>
            </a:r>
            <a:r>
              <a:rPr lang="en-GB" sz="2100" dirty="0">
                <a:latin typeface="Calibri" panose="020F0502020204030204" pitchFamily="34" charset="0"/>
                <a:cs typeface="Calibri" panose="020F0502020204030204" pitchFamily="34" charset="0"/>
              </a:rPr>
              <a:t> </a:t>
            </a:r>
            <a:r>
              <a:rPr lang="en-GB" sz="2100" b="0" i="0" dirty="0">
                <a:effectLst/>
                <a:latin typeface="Calibri" panose="020F0502020204030204" pitchFamily="34" charset="0"/>
                <a:cs typeface="Calibri" panose="020F0502020204030204" pitchFamily="34" charset="0"/>
              </a:rPr>
              <a:t>increase the propensity of customers to switch to alternatives. As well as</a:t>
            </a:r>
            <a:r>
              <a:rPr lang="en-GB" sz="2100" dirty="0">
                <a:latin typeface="Calibri" panose="020F0502020204030204" pitchFamily="34" charset="0"/>
                <a:cs typeface="Calibri" panose="020F0502020204030204" pitchFamily="34" charset="0"/>
              </a:rPr>
              <a:t> than </a:t>
            </a:r>
            <a:r>
              <a:rPr lang="en-GB" sz="2100" b="0" i="0" dirty="0">
                <a:effectLst/>
                <a:latin typeface="Calibri" panose="020F0502020204030204" pitchFamily="34" charset="0"/>
                <a:cs typeface="Calibri" panose="020F0502020204030204" pitchFamily="34" charset="0"/>
              </a:rPr>
              <a:t>similar products that are branded differently by competitors - every product that serves a similar need for customers should be considered a substitute</a:t>
            </a:r>
          </a:p>
          <a:p>
            <a:pPr>
              <a:lnSpc>
                <a:spcPct val="90000"/>
              </a:lnSpc>
            </a:pPr>
            <a:endParaRPr lang="en-GB" sz="400" b="0" i="0" dirty="0">
              <a:effectLst/>
              <a:latin typeface="Calibri" panose="020F0502020204030204" pitchFamily="34" charset="0"/>
              <a:cs typeface="Calibri" panose="020F0502020204030204" pitchFamily="34" charset="0"/>
            </a:endParaRPr>
          </a:p>
          <a:p>
            <a:pPr>
              <a:lnSpc>
                <a:spcPct val="90000"/>
              </a:lnSpc>
            </a:pPr>
            <a:r>
              <a:rPr lang="en-GB" sz="2100" b="0" i="0" dirty="0">
                <a:effectLst/>
                <a:latin typeface="Calibri" panose="020F0502020204030204" pitchFamily="34" charset="0"/>
                <a:cs typeface="Calibri" panose="020F0502020204030204" pitchFamily="34" charset="0"/>
              </a:rPr>
              <a:t>E.g. </a:t>
            </a:r>
            <a:r>
              <a:rPr lang="en-GB" sz="2100" dirty="0">
                <a:latin typeface="Calibri" panose="020F0502020204030204" pitchFamily="34" charset="0"/>
                <a:cs typeface="Calibri" panose="020F0502020204030204" pitchFamily="34" charset="0"/>
              </a:rPr>
              <a:t>E</a:t>
            </a:r>
            <a:r>
              <a:rPr lang="en-GB" sz="2100" b="0" i="0" dirty="0">
                <a:effectLst/>
                <a:latin typeface="Calibri" panose="020F0502020204030204" pitchFamily="34" charset="0"/>
                <a:cs typeface="Calibri" panose="020F0502020204030204" pitchFamily="34" charset="0"/>
              </a:rPr>
              <a:t>nergy drink like </a:t>
            </a:r>
            <a:r>
              <a:rPr lang="en-GB" sz="2100" b="0" i="0" dirty="0" err="1">
                <a:effectLst/>
                <a:latin typeface="Calibri" panose="020F0502020204030204" pitchFamily="34" charset="0"/>
                <a:cs typeface="Calibri" panose="020F0502020204030204" pitchFamily="34" charset="0"/>
              </a:rPr>
              <a:t>Redbull</a:t>
            </a:r>
            <a:r>
              <a:rPr lang="en-GB" sz="2100" b="0" i="0" dirty="0">
                <a:effectLst/>
                <a:latin typeface="Calibri" panose="020F0502020204030204" pitchFamily="34" charset="0"/>
                <a:cs typeface="Calibri" panose="020F0502020204030204" pitchFamily="34" charset="0"/>
              </a:rPr>
              <a:t> is usually not considered a competitor of coffee brands such as Starbucks. However, since both coffee and energy drink fulfil a similar need (i.e. staying awake/getting energy), customers might be willing to switch from one to another if they feel that prices increase too much in either coffee or energy drinks. This will ultimately affect an industry’s profitability and should therefore also be taken into account when evaluating the industry’s attractiveness</a:t>
            </a:r>
            <a:r>
              <a:rPr lang="en-GB" sz="2000" b="0" i="0" dirty="0">
                <a:effectLst/>
                <a:latin typeface="Calibri" panose="020F0502020204030204" pitchFamily="34" charset="0"/>
                <a:cs typeface="Calibri" panose="020F0502020204030204" pitchFamily="34" charset="0"/>
              </a:rPr>
              <a:t>.</a:t>
            </a:r>
          </a:p>
          <a:p>
            <a:pPr>
              <a:lnSpc>
                <a:spcPct val="90000"/>
              </a:lnSpc>
            </a:pPr>
            <a:endParaRPr lang="en-GB" sz="17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5619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80768" y="365760"/>
            <a:ext cx="10373744" cy="1325562"/>
          </a:xfrm>
        </p:spPr>
        <p:txBody>
          <a:bodyPr/>
          <a:lstStyle/>
          <a:p>
            <a:r>
              <a:rPr lang="en-GB" b="1" u="sng" dirty="0">
                <a:latin typeface="Calibri" panose="020F0502020204030204" pitchFamily="34" charset="0"/>
                <a:cs typeface="Calibri" panose="020F0502020204030204" pitchFamily="34" charset="0"/>
              </a:rPr>
              <a:t>The Threat of Substitutes Will Depend On:</a:t>
            </a:r>
            <a:endParaRPr lang="en-GB" b="1" dirty="0">
              <a:latin typeface="Calibri" panose="020F0502020204030204" pitchFamily="34" charset="0"/>
              <a:cs typeface="Calibri" panose="020F0502020204030204" pitchFamily="34" charset="0"/>
            </a:endParaRPr>
          </a:p>
        </p:txBody>
      </p:sp>
      <p:sp>
        <p:nvSpPr>
          <p:cNvPr id="10" name="Content Placeholder 9"/>
          <p:cNvSpPr>
            <a:spLocks noGrp="1"/>
          </p:cNvSpPr>
          <p:nvPr>
            <p:ph sz="half" idx="1"/>
          </p:nvPr>
        </p:nvSpPr>
        <p:spPr>
          <a:xfrm>
            <a:off x="347730" y="2644345"/>
            <a:ext cx="8694669" cy="3859486"/>
          </a:xfrm>
        </p:spPr>
        <p:txBody>
          <a:bodyPr>
            <a:normAutofit/>
          </a:bodyPr>
          <a:lstStyle/>
          <a:p>
            <a:pPr fontAlgn="base"/>
            <a:r>
              <a:rPr lang="en-GB" sz="2800" b="1" dirty="0">
                <a:latin typeface="Calibri" panose="020F0502020204030204" pitchFamily="34" charset="0"/>
                <a:cs typeface="Calibri" panose="020F0502020204030204" pitchFamily="34" charset="0"/>
              </a:rPr>
              <a:t>N</a:t>
            </a:r>
            <a:r>
              <a:rPr lang="en-GB" sz="2800" b="0" i="0" dirty="0">
                <a:effectLst/>
                <a:latin typeface="Calibri" panose="020F0502020204030204" pitchFamily="34" charset="0"/>
                <a:cs typeface="Calibri" panose="020F0502020204030204" pitchFamily="34" charset="0"/>
              </a:rPr>
              <a:t>umber of substitute products available</a:t>
            </a:r>
          </a:p>
          <a:p>
            <a:pPr fontAlgn="base"/>
            <a:r>
              <a:rPr lang="en-GB" sz="2800" dirty="0">
                <a:latin typeface="Calibri" panose="020F0502020204030204" pitchFamily="34" charset="0"/>
                <a:cs typeface="Calibri" panose="020F0502020204030204" pitchFamily="34" charset="0"/>
              </a:rPr>
              <a:t>B</a:t>
            </a:r>
            <a:r>
              <a:rPr lang="en-GB" sz="2800" b="0" i="0" dirty="0">
                <a:effectLst/>
                <a:latin typeface="Calibri" panose="020F0502020204030204" pitchFamily="34" charset="0"/>
                <a:cs typeface="Calibri" panose="020F0502020204030204" pitchFamily="34" charset="0"/>
              </a:rPr>
              <a:t>uyer’s </a:t>
            </a:r>
            <a:r>
              <a:rPr lang="en-GB" sz="2800" dirty="0">
                <a:latin typeface="Calibri" panose="020F0502020204030204" pitchFamily="34" charset="0"/>
                <a:cs typeface="Calibri" panose="020F0502020204030204" pitchFamily="34" charset="0"/>
              </a:rPr>
              <a:t>willingness</a:t>
            </a:r>
            <a:r>
              <a:rPr lang="en-GB" sz="2800" b="0" i="0" dirty="0">
                <a:effectLst/>
                <a:latin typeface="Calibri" panose="020F0502020204030204" pitchFamily="34" charset="0"/>
                <a:cs typeface="Calibri" panose="020F0502020204030204" pitchFamily="34" charset="0"/>
              </a:rPr>
              <a:t> to substitute</a:t>
            </a:r>
          </a:p>
          <a:p>
            <a:pPr fontAlgn="base"/>
            <a:r>
              <a:rPr lang="en-GB" sz="2800" dirty="0">
                <a:latin typeface="Calibri" panose="020F0502020204030204" pitchFamily="34" charset="0"/>
                <a:cs typeface="Calibri" panose="020F0502020204030204" pitchFamily="34" charset="0"/>
              </a:rPr>
              <a:t>R</a:t>
            </a:r>
            <a:r>
              <a:rPr lang="en-GB" sz="2800" b="0" i="0" dirty="0">
                <a:effectLst/>
                <a:latin typeface="Calibri" panose="020F0502020204030204" pitchFamily="34" charset="0"/>
                <a:cs typeface="Calibri" panose="020F0502020204030204" pitchFamily="34" charset="0"/>
              </a:rPr>
              <a:t>elative price performance of substitutes</a:t>
            </a:r>
          </a:p>
          <a:p>
            <a:pPr fontAlgn="base"/>
            <a:r>
              <a:rPr lang="en-GB" sz="2800" dirty="0">
                <a:latin typeface="Calibri" panose="020F0502020204030204" pitchFamily="34" charset="0"/>
                <a:cs typeface="Calibri" panose="020F0502020204030204" pitchFamily="34" charset="0"/>
              </a:rPr>
              <a:t>P</a:t>
            </a:r>
            <a:r>
              <a:rPr lang="en-GB" sz="2800" b="0" i="0" dirty="0">
                <a:effectLst/>
                <a:latin typeface="Calibri" panose="020F0502020204030204" pitchFamily="34" charset="0"/>
                <a:cs typeface="Calibri" panose="020F0502020204030204" pitchFamily="34" charset="0"/>
              </a:rPr>
              <a:t>erceived level of product differentiation</a:t>
            </a:r>
          </a:p>
          <a:p>
            <a:pPr fontAlgn="base"/>
            <a:r>
              <a:rPr lang="en-GB" sz="2800" dirty="0">
                <a:latin typeface="Calibri" panose="020F0502020204030204" pitchFamily="34" charset="0"/>
                <a:cs typeface="Calibri" panose="020F0502020204030204" pitchFamily="34" charset="0"/>
              </a:rPr>
              <a:t>S</a:t>
            </a:r>
            <a:r>
              <a:rPr lang="en-GB" sz="2800" b="0" i="0" dirty="0">
                <a:effectLst/>
                <a:latin typeface="Calibri" panose="020F0502020204030204" pitchFamily="34" charset="0"/>
                <a:cs typeface="Calibri" panose="020F0502020204030204" pitchFamily="34" charset="0"/>
              </a:rPr>
              <a:t>witching costs</a:t>
            </a:r>
          </a:p>
          <a:p>
            <a:pPr fontAlgn="base"/>
            <a:r>
              <a:rPr lang="en-GB" sz="2800" dirty="0">
                <a:latin typeface="Calibri" panose="020F0502020204030204" pitchFamily="34" charset="0"/>
                <a:cs typeface="Calibri" panose="020F0502020204030204" pitchFamily="34" charset="0"/>
              </a:rPr>
              <a:t>S</a:t>
            </a:r>
            <a:r>
              <a:rPr lang="en-GB" sz="2800" b="0" i="0" dirty="0">
                <a:effectLst/>
                <a:latin typeface="Calibri" panose="020F0502020204030204" pitchFamily="34" charset="0"/>
                <a:cs typeface="Calibri" panose="020F0502020204030204" pitchFamily="34" charset="0"/>
              </a:rPr>
              <a:t>ubstitute producer’s profitability &amp; aggressiveness</a:t>
            </a:r>
          </a:p>
          <a:p>
            <a:endParaRPr lang="en-GB" dirty="0"/>
          </a:p>
        </p:txBody>
      </p:sp>
    </p:spTree>
    <p:extLst>
      <p:ext uri="{BB962C8B-B14F-4D97-AF65-F5344CB8AC3E}">
        <p14:creationId xmlns:p14="http://schemas.microsoft.com/office/powerpoint/2010/main" val="397750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Class Exercise</a:t>
            </a:r>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5290076" y="437513"/>
            <a:ext cx="6315769" cy="5954325"/>
          </a:xfrm>
        </p:spPr>
        <p:txBody>
          <a:bodyPr anchor="ctr">
            <a:normAutofit/>
          </a:bodyPr>
          <a:lstStyle/>
          <a:p>
            <a:r>
              <a:rPr lang="en-GB" sz="2800" dirty="0">
                <a:latin typeface="Calibri" panose="020F0502020204030204" pitchFamily="34" charset="0"/>
                <a:cs typeface="Calibri" panose="020F0502020204030204" pitchFamily="34" charset="0"/>
              </a:rPr>
              <a:t>Continue to work in your group with the same organisation </a:t>
            </a:r>
          </a:p>
          <a:p>
            <a:r>
              <a:rPr lang="en-GB" sz="2800" dirty="0">
                <a:latin typeface="Calibri" panose="020F0502020204030204" pitchFamily="34" charset="0"/>
                <a:cs typeface="Calibri" panose="020F0502020204030204" pitchFamily="34" charset="0"/>
              </a:rPr>
              <a:t>Discuss the ‘Threat of Substitutes’ in relation to that organisation’s industry</a:t>
            </a:r>
          </a:p>
          <a:p>
            <a:r>
              <a:rPr lang="en-GB" sz="2800" dirty="0">
                <a:latin typeface="Calibri" panose="020F0502020204030204" pitchFamily="34" charset="0"/>
                <a:cs typeface="Calibri" panose="020F0502020204030204" pitchFamily="34" charset="0"/>
              </a:rPr>
              <a:t>Make a bullet point list of key factors </a:t>
            </a:r>
          </a:p>
          <a:p>
            <a:r>
              <a:rPr lang="en-GB" sz="2800" dirty="0">
                <a:latin typeface="Calibri" panose="020F0502020204030204" pitchFamily="34" charset="0"/>
                <a:cs typeface="Calibri" panose="020F0502020204030204" pitchFamily="34" charset="0"/>
              </a:rPr>
              <a:t>Evaluate if the ‘Threat of Substitutes’ is a high, moderate or low threat.</a:t>
            </a:r>
          </a:p>
          <a:p>
            <a:r>
              <a:rPr lang="en-GB" sz="28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2755986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D906F9E9-BD9B-C83B-29CD-43140B149F22}"/>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cs typeface="Calibri" panose="020F0502020204030204" pitchFamily="34" charset="0"/>
              </a:rPr>
              <a:t>The Five Forces:</a:t>
            </a:r>
            <a:br>
              <a:rPr lang="en-GB" sz="4400" b="1" u="sng" dirty="0">
                <a:solidFill>
                  <a:srgbClr val="EBEBEB"/>
                </a:solidFill>
                <a:latin typeface="Calibri" panose="020F0502020204030204" pitchFamily="34" charset="0"/>
                <a:cs typeface="Calibri" panose="020F0502020204030204" pitchFamily="34" charset="0"/>
              </a:rPr>
            </a:br>
            <a:br>
              <a:rPr lang="en-GB" sz="4400" b="1" u="sng" dirty="0">
                <a:solidFill>
                  <a:srgbClr val="EBEBEB"/>
                </a:solidFill>
                <a:latin typeface="Calibri" panose="020F0502020204030204" pitchFamily="34" charset="0"/>
                <a:cs typeface="Calibri" panose="020F0502020204030204" pitchFamily="34" charset="0"/>
              </a:rPr>
            </a:br>
            <a:r>
              <a:rPr lang="en-GB" sz="4400" b="1" u="sng" dirty="0">
                <a:solidFill>
                  <a:srgbClr val="EBEBEB"/>
                </a:solidFill>
                <a:latin typeface="Calibri" panose="020F0502020204030204" pitchFamily="34" charset="0"/>
                <a:cs typeface="Calibri" panose="020F0502020204030204" pitchFamily="34" charset="0"/>
              </a:rPr>
              <a:t>Competitor Rivalry</a:t>
            </a:r>
          </a:p>
        </p:txBody>
      </p:sp>
      <p:sp>
        <p:nvSpPr>
          <p:cNvPr id="3" name="Content Placeholder 2">
            <a:extLst>
              <a:ext uri="{FF2B5EF4-FFF2-40B4-BE49-F238E27FC236}">
                <a16:creationId xmlns:a16="http://schemas.microsoft.com/office/drawing/2014/main" id="{CFB03E28-F1F0-F050-F69D-6E87B895AC4D}"/>
              </a:ext>
            </a:extLst>
          </p:cNvPr>
          <p:cNvSpPr>
            <a:spLocks noGrp="1"/>
          </p:cNvSpPr>
          <p:nvPr>
            <p:ph idx="1"/>
          </p:nvPr>
        </p:nvSpPr>
        <p:spPr>
          <a:xfrm>
            <a:off x="5290077" y="437513"/>
            <a:ext cx="6670104" cy="5954325"/>
          </a:xfrm>
        </p:spPr>
        <p:txBody>
          <a:bodyPr anchor="ctr">
            <a:normAutofit fontScale="92500"/>
          </a:bodyPr>
          <a:lstStyle/>
          <a:p>
            <a:pPr>
              <a:lnSpc>
                <a:spcPct val="90000"/>
              </a:lnSpc>
            </a:pPr>
            <a:r>
              <a:rPr lang="en-GB" sz="2200" dirty="0">
                <a:latin typeface="Calibri" panose="020F0502020204030204" pitchFamily="34" charset="0"/>
                <a:cs typeface="Calibri" panose="020F0502020204030204" pitchFamily="34" charset="0"/>
              </a:rPr>
              <a:t>H</a:t>
            </a:r>
            <a:r>
              <a:rPr lang="en-GB" sz="2200" b="0" i="0" dirty="0">
                <a:effectLst/>
                <a:latin typeface="Calibri" panose="020F0502020204030204" pitchFamily="34" charset="0"/>
                <a:cs typeface="Calibri" panose="020F0502020204030204" pitchFamily="34" charset="0"/>
              </a:rPr>
              <a:t>ow intense the current competition is in the marketplace, which is determined by the </a:t>
            </a:r>
            <a:r>
              <a:rPr lang="en-GB" sz="2200" b="1" i="0" dirty="0">
                <a:effectLst/>
                <a:latin typeface="Calibri" panose="020F0502020204030204" pitchFamily="34" charset="0"/>
                <a:cs typeface="Calibri" panose="020F0502020204030204" pitchFamily="34" charset="0"/>
              </a:rPr>
              <a:t>number of existing competitors </a:t>
            </a:r>
            <a:r>
              <a:rPr lang="en-GB" sz="2200" b="0" i="0" dirty="0">
                <a:effectLst/>
                <a:latin typeface="Calibri" panose="020F0502020204030204" pitchFamily="34" charset="0"/>
                <a:cs typeface="Calibri" panose="020F0502020204030204" pitchFamily="34" charset="0"/>
              </a:rPr>
              <a:t>and the strength of each competitor.</a:t>
            </a:r>
          </a:p>
          <a:p>
            <a:pPr>
              <a:lnSpc>
                <a:spcPct val="90000"/>
              </a:lnSpc>
            </a:pPr>
            <a:endParaRPr lang="en-GB" sz="400" b="0" i="0" dirty="0">
              <a:effectLst/>
              <a:latin typeface="Calibri" panose="020F0502020204030204" pitchFamily="34" charset="0"/>
              <a:cs typeface="Calibri" panose="020F0502020204030204" pitchFamily="34" charset="0"/>
            </a:endParaRPr>
          </a:p>
          <a:p>
            <a:pPr>
              <a:lnSpc>
                <a:spcPct val="90000"/>
              </a:lnSpc>
            </a:pPr>
            <a:r>
              <a:rPr lang="en-GB" sz="2200" b="1" i="0" dirty="0">
                <a:effectLst/>
                <a:latin typeface="Calibri" panose="020F0502020204030204" pitchFamily="34" charset="0"/>
                <a:cs typeface="Calibri" panose="020F0502020204030204" pitchFamily="34" charset="0"/>
              </a:rPr>
              <a:t>Rivalry is high </a:t>
            </a:r>
            <a:r>
              <a:rPr lang="en-GB" sz="2200" b="0" i="0" dirty="0">
                <a:effectLst/>
                <a:latin typeface="Calibri" panose="020F0502020204030204" pitchFamily="34" charset="0"/>
                <a:cs typeface="Calibri" panose="020F0502020204030204" pitchFamily="34" charset="0"/>
              </a:rPr>
              <a:t>when there are a </a:t>
            </a:r>
            <a:r>
              <a:rPr lang="en-GB" sz="2200" b="1" i="0" dirty="0">
                <a:effectLst/>
                <a:latin typeface="Calibri" panose="020F0502020204030204" pitchFamily="34" charset="0"/>
                <a:cs typeface="Calibri" panose="020F0502020204030204" pitchFamily="34" charset="0"/>
              </a:rPr>
              <a:t>lot of competitors </a:t>
            </a:r>
            <a:r>
              <a:rPr lang="en-GB" sz="2200" b="0" i="0" dirty="0">
                <a:effectLst/>
                <a:latin typeface="Calibri" panose="020F0502020204030204" pitchFamily="34" charset="0"/>
                <a:cs typeface="Calibri" panose="020F0502020204030204" pitchFamily="34" charset="0"/>
              </a:rPr>
              <a:t>that are roughly </a:t>
            </a:r>
            <a:r>
              <a:rPr lang="en-GB" sz="2200" b="1" i="0" dirty="0">
                <a:effectLst/>
                <a:latin typeface="Calibri" panose="020F0502020204030204" pitchFamily="34" charset="0"/>
                <a:cs typeface="Calibri" panose="020F0502020204030204" pitchFamily="34" charset="0"/>
              </a:rPr>
              <a:t>equal in size and power</a:t>
            </a:r>
            <a:r>
              <a:rPr lang="en-GB" sz="2200" b="0" i="0" dirty="0">
                <a:effectLst/>
                <a:latin typeface="Calibri" panose="020F0502020204030204" pitchFamily="34" charset="0"/>
                <a:cs typeface="Calibri" panose="020F0502020204030204" pitchFamily="34" charset="0"/>
              </a:rPr>
              <a:t>, when the industry is </a:t>
            </a:r>
            <a:r>
              <a:rPr lang="en-GB" sz="2200" b="1" i="0" dirty="0">
                <a:effectLst/>
                <a:latin typeface="Calibri" panose="020F0502020204030204" pitchFamily="34" charset="0"/>
                <a:cs typeface="Calibri" panose="020F0502020204030204" pitchFamily="34" charset="0"/>
              </a:rPr>
              <a:t>growing slowly </a:t>
            </a:r>
            <a:r>
              <a:rPr lang="en-GB" sz="2200" b="0" i="0" dirty="0">
                <a:effectLst/>
                <a:latin typeface="Calibri" panose="020F0502020204030204" pitchFamily="34" charset="0"/>
                <a:cs typeface="Calibri" panose="020F0502020204030204" pitchFamily="34" charset="0"/>
              </a:rPr>
              <a:t>and when </a:t>
            </a:r>
            <a:r>
              <a:rPr lang="en-GB" sz="2200" b="1" i="0" dirty="0">
                <a:effectLst/>
                <a:latin typeface="Calibri" panose="020F0502020204030204" pitchFamily="34" charset="0"/>
                <a:cs typeface="Calibri" panose="020F0502020204030204" pitchFamily="34" charset="0"/>
              </a:rPr>
              <a:t>consumers can easily switch </a:t>
            </a:r>
            <a:r>
              <a:rPr lang="en-GB" sz="2200" b="0" i="0" dirty="0">
                <a:effectLst/>
                <a:latin typeface="Calibri" panose="020F0502020204030204" pitchFamily="34" charset="0"/>
                <a:cs typeface="Calibri" panose="020F0502020204030204" pitchFamily="34" charset="0"/>
              </a:rPr>
              <a:t>to a competitors offering for little cost. </a:t>
            </a:r>
          </a:p>
          <a:p>
            <a:pPr>
              <a:lnSpc>
                <a:spcPct val="90000"/>
              </a:lnSpc>
            </a:pPr>
            <a:endParaRPr lang="en-GB" sz="4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When rivalry is high, competitors are likely to actively engage in advertising and price wars, which can increase costs and </a:t>
            </a:r>
            <a:r>
              <a:rPr lang="en-GB" sz="2200" dirty="0">
                <a:latin typeface="Calibri" panose="020F0502020204030204" pitchFamily="34" charset="0"/>
                <a:cs typeface="Calibri" panose="020F0502020204030204" pitchFamily="34" charset="0"/>
              </a:rPr>
              <a:t>reduce profits</a:t>
            </a:r>
            <a:r>
              <a:rPr lang="en-GB" sz="2200" b="0" i="0" dirty="0">
                <a:effectLst/>
                <a:latin typeface="Calibri" panose="020F0502020204030204" pitchFamily="34" charset="0"/>
                <a:cs typeface="Calibri" panose="020F0502020204030204" pitchFamily="34" charset="0"/>
              </a:rPr>
              <a:t>. In addition, rivalry will be more intense when barriers to exit are high, forcing companies to remain in the industry even though profit margins are declining. These barriers to exit can for example be long-term loan agreements and high fixed costs.</a:t>
            </a:r>
          </a:p>
          <a:p>
            <a:pPr>
              <a:lnSpc>
                <a:spcPct val="90000"/>
              </a:lnSpc>
            </a:pPr>
            <a:endParaRPr lang="en-GB" sz="400" b="0" i="0" dirty="0">
              <a:effectLst/>
              <a:latin typeface="Calibri" panose="020F0502020204030204" pitchFamily="34" charset="0"/>
              <a:cs typeface="Calibri" panose="020F0502020204030204" pitchFamily="34" charset="0"/>
            </a:endParaRPr>
          </a:p>
          <a:p>
            <a:pPr>
              <a:lnSpc>
                <a:spcPct val="90000"/>
              </a:lnSpc>
            </a:pPr>
            <a:r>
              <a:rPr lang="en-GB" sz="2200" b="0" i="0" dirty="0">
                <a:effectLst/>
                <a:latin typeface="Calibri" panose="020F0502020204030204" pitchFamily="34" charset="0"/>
                <a:cs typeface="Calibri" panose="020F0502020204030204" pitchFamily="34" charset="0"/>
              </a:rPr>
              <a:t>Many competitors, offering undifferentiated products and services, will reduce market attractiveness.</a:t>
            </a:r>
          </a:p>
        </p:txBody>
      </p:sp>
    </p:spTree>
    <p:extLst>
      <p:ext uri="{BB962C8B-B14F-4D97-AF65-F5344CB8AC3E}">
        <p14:creationId xmlns:p14="http://schemas.microsoft.com/office/powerpoint/2010/main" val="792645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91014" y="365760"/>
            <a:ext cx="10363497" cy="1641460"/>
          </a:xfrm>
        </p:spPr>
        <p:txBody>
          <a:bodyPr/>
          <a:lstStyle/>
          <a:p>
            <a:r>
              <a:rPr lang="en-GB" b="1" u="sng" dirty="0">
                <a:latin typeface="Calibri" panose="020F0502020204030204" pitchFamily="34" charset="0"/>
                <a:cs typeface="Calibri" panose="020F0502020204030204" pitchFamily="34" charset="0"/>
              </a:rPr>
              <a:t>The Level of Competitor Rivalry Will Depend On:</a:t>
            </a:r>
            <a:endParaRPr lang="en-GB" b="1" dirty="0">
              <a:latin typeface="Calibri" panose="020F0502020204030204" pitchFamily="34" charset="0"/>
              <a:cs typeface="Calibri" panose="020F0502020204030204" pitchFamily="34" charset="0"/>
            </a:endParaRPr>
          </a:p>
        </p:txBody>
      </p:sp>
      <p:sp>
        <p:nvSpPr>
          <p:cNvPr id="10" name="Content Placeholder 9"/>
          <p:cNvSpPr>
            <a:spLocks noGrp="1"/>
          </p:cNvSpPr>
          <p:nvPr>
            <p:ph sz="half" idx="1"/>
          </p:nvPr>
        </p:nvSpPr>
        <p:spPr>
          <a:xfrm>
            <a:off x="347730" y="2486721"/>
            <a:ext cx="5395147" cy="4017109"/>
          </a:xfrm>
        </p:spPr>
        <p:txBody>
          <a:bodyPr/>
          <a:lstStyle/>
          <a:p>
            <a:pPr fontAlgn="base"/>
            <a:r>
              <a:rPr lang="en-GB" sz="2800" b="1" dirty="0">
                <a:latin typeface="Calibri" panose="020F0502020204030204" pitchFamily="34" charset="0"/>
                <a:cs typeface="Calibri" panose="020F0502020204030204" pitchFamily="34" charset="0"/>
              </a:rPr>
              <a:t>Number of competitors</a:t>
            </a:r>
          </a:p>
          <a:p>
            <a:pPr fontAlgn="base"/>
            <a:r>
              <a:rPr lang="en-GB" sz="2800" b="1" dirty="0">
                <a:latin typeface="Calibri" panose="020F0502020204030204" pitchFamily="34" charset="0"/>
                <a:cs typeface="Calibri" panose="020F0502020204030204" pitchFamily="34" charset="0"/>
              </a:rPr>
              <a:t>Diversity of competitors</a:t>
            </a:r>
          </a:p>
          <a:p>
            <a:pPr fontAlgn="base"/>
            <a:r>
              <a:rPr lang="en-GB" sz="2800" b="1" dirty="0">
                <a:latin typeface="Calibri" panose="020F0502020204030204" pitchFamily="34" charset="0"/>
                <a:cs typeface="Calibri" panose="020F0502020204030204" pitchFamily="34" charset="0"/>
              </a:rPr>
              <a:t>Industry concentration and balance</a:t>
            </a:r>
          </a:p>
          <a:p>
            <a:pPr fontAlgn="base"/>
            <a:r>
              <a:rPr lang="en-GB" sz="2800" b="1" dirty="0">
                <a:latin typeface="Calibri" panose="020F0502020204030204" pitchFamily="34" charset="0"/>
                <a:cs typeface="Calibri" panose="020F0502020204030204" pitchFamily="34" charset="0"/>
              </a:rPr>
              <a:t>Industry growth</a:t>
            </a:r>
          </a:p>
          <a:p>
            <a:pPr fontAlgn="base"/>
            <a:r>
              <a:rPr lang="en-GB" sz="2800" b="1" dirty="0">
                <a:latin typeface="Calibri" panose="020F0502020204030204" pitchFamily="34" charset="0"/>
                <a:cs typeface="Calibri" panose="020F0502020204030204" pitchFamily="34" charset="0"/>
              </a:rPr>
              <a:t>Industry life cycle</a:t>
            </a:r>
          </a:p>
          <a:p>
            <a:pPr fontAlgn="base"/>
            <a:r>
              <a:rPr lang="en-GB" sz="2800" b="1" dirty="0">
                <a:latin typeface="Calibri" panose="020F0502020204030204" pitchFamily="34" charset="0"/>
                <a:cs typeface="Calibri" panose="020F0502020204030204" pitchFamily="34" charset="0"/>
              </a:rPr>
              <a:t>Quality differences</a:t>
            </a:r>
          </a:p>
          <a:p>
            <a:endParaRPr lang="en-GB" dirty="0"/>
          </a:p>
        </p:txBody>
      </p:sp>
      <p:sp>
        <p:nvSpPr>
          <p:cNvPr id="11" name="Content Placeholder 10"/>
          <p:cNvSpPr>
            <a:spLocks noGrp="1"/>
          </p:cNvSpPr>
          <p:nvPr>
            <p:ph sz="half" idx="2"/>
          </p:nvPr>
        </p:nvSpPr>
        <p:spPr>
          <a:xfrm>
            <a:off x="6096000" y="2575931"/>
            <a:ext cx="4858512" cy="3927899"/>
          </a:xfrm>
        </p:spPr>
        <p:txBody>
          <a:bodyPr/>
          <a:lstStyle/>
          <a:p>
            <a:pPr fontAlgn="base"/>
            <a:r>
              <a:rPr lang="en-GB" sz="2800" b="1" dirty="0">
                <a:latin typeface="Calibri" panose="020F0502020204030204" pitchFamily="34" charset="0"/>
                <a:cs typeface="Calibri" panose="020F0502020204030204" pitchFamily="34" charset="0"/>
              </a:rPr>
              <a:t>Product differentiation</a:t>
            </a:r>
          </a:p>
          <a:p>
            <a:pPr fontAlgn="base"/>
            <a:r>
              <a:rPr lang="en-GB" sz="2800" b="1" dirty="0">
                <a:latin typeface="Calibri" panose="020F0502020204030204" pitchFamily="34" charset="0"/>
                <a:cs typeface="Calibri" panose="020F0502020204030204" pitchFamily="34" charset="0"/>
              </a:rPr>
              <a:t>Brand identity/loyalty</a:t>
            </a:r>
          </a:p>
          <a:p>
            <a:pPr fontAlgn="base"/>
            <a:r>
              <a:rPr lang="en-GB" sz="2800" b="1" dirty="0">
                <a:latin typeface="Calibri" panose="020F0502020204030204" pitchFamily="34" charset="0"/>
                <a:cs typeface="Calibri" panose="020F0502020204030204" pitchFamily="34" charset="0"/>
              </a:rPr>
              <a:t>Switching costs</a:t>
            </a:r>
          </a:p>
          <a:p>
            <a:pPr fontAlgn="base"/>
            <a:r>
              <a:rPr lang="en-GB" sz="2800" b="1" dirty="0">
                <a:latin typeface="Calibri" panose="020F0502020204030204" pitchFamily="34" charset="0"/>
                <a:cs typeface="Calibri" panose="020F0502020204030204" pitchFamily="34" charset="0"/>
              </a:rPr>
              <a:t>Intermittent overcapacity</a:t>
            </a:r>
          </a:p>
          <a:p>
            <a:pPr fontAlgn="base"/>
            <a:r>
              <a:rPr lang="en-GB" sz="2800" b="1" dirty="0">
                <a:latin typeface="Calibri" panose="020F0502020204030204" pitchFamily="34" charset="0"/>
                <a:cs typeface="Calibri" panose="020F0502020204030204" pitchFamily="34" charset="0"/>
              </a:rPr>
              <a:t>Barriers to exit</a:t>
            </a:r>
          </a:p>
          <a:p>
            <a:endParaRPr lang="en-GB" dirty="0"/>
          </a:p>
        </p:txBody>
      </p:sp>
    </p:spTree>
    <p:extLst>
      <p:ext uri="{BB962C8B-B14F-4D97-AF65-F5344CB8AC3E}">
        <p14:creationId xmlns:p14="http://schemas.microsoft.com/office/powerpoint/2010/main" val="3557313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7955778" cy="973461"/>
          </a:xfrm>
          <a:noFill/>
        </p:spPr>
        <p:txBody>
          <a:bodyPr anchor="t">
            <a:normAutofit/>
          </a:bodyPr>
          <a:lstStyle/>
          <a:p>
            <a:r>
              <a:rPr lang="en-GB" sz="4400" b="1" dirty="0">
                <a:solidFill>
                  <a:srgbClr val="FFFFFF"/>
                </a:solidFill>
                <a:latin typeface="Calibri" panose="020F0502020204030204" pitchFamily="34" charset="0"/>
                <a:cs typeface="Calibri" panose="020F0502020204030204" pitchFamily="34" charset="0"/>
              </a:rPr>
              <a:t>Class Exercise</a:t>
            </a:r>
          </a:p>
        </p:txBody>
      </p:sp>
      <p:sp>
        <p:nvSpPr>
          <p:cNvPr id="3" name="Content Placeholder 2">
            <a:extLst>
              <a:ext uri="{FF2B5EF4-FFF2-40B4-BE49-F238E27FC236}">
                <a16:creationId xmlns:a16="http://schemas.microsoft.com/office/drawing/2014/main" id="{DA92FDB1-FCA2-6B1F-7620-69A973D1CE01}"/>
              </a:ext>
            </a:extLst>
          </p:cNvPr>
          <p:cNvSpPr>
            <a:spLocks noGrp="1"/>
          </p:cNvSpPr>
          <p:nvPr>
            <p:ph idx="1"/>
          </p:nvPr>
        </p:nvSpPr>
        <p:spPr>
          <a:xfrm>
            <a:off x="680224" y="2542478"/>
            <a:ext cx="9969146" cy="3672055"/>
          </a:xfrm>
        </p:spPr>
        <p:txBody>
          <a:bodyPr>
            <a:normAutofit/>
          </a:bodyPr>
          <a:lstStyle/>
          <a:p>
            <a:r>
              <a:rPr lang="en-GB" sz="2400" dirty="0">
                <a:latin typeface="Calibri" panose="020F0502020204030204" pitchFamily="34" charset="0"/>
                <a:cs typeface="Calibri" panose="020F0502020204030204" pitchFamily="34" charset="0"/>
              </a:rPr>
              <a:t>Continue to work in your group with the same organisation </a:t>
            </a:r>
          </a:p>
          <a:p>
            <a:r>
              <a:rPr lang="en-GB" sz="2400" dirty="0">
                <a:latin typeface="Calibri" panose="020F0502020204030204" pitchFamily="34" charset="0"/>
                <a:cs typeface="Calibri" panose="020F0502020204030204" pitchFamily="34" charset="0"/>
              </a:rPr>
              <a:t>Discuss the level of ‘Competitive Rivalry’ in relation to that organisation’s industry</a:t>
            </a:r>
          </a:p>
          <a:p>
            <a:r>
              <a:rPr lang="en-GB" sz="2400" dirty="0">
                <a:latin typeface="Calibri" panose="020F0502020204030204" pitchFamily="34" charset="0"/>
                <a:cs typeface="Calibri" panose="020F0502020204030204" pitchFamily="34" charset="0"/>
              </a:rPr>
              <a:t>Make a bullet point list of key factors </a:t>
            </a:r>
          </a:p>
          <a:p>
            <a:r>
              <a:rPr lang="en-GB" sz="2400" dirty="0">
                <a:latin typeface="Calibri" panose="020F0502020204030204" pitchFamily="34" charset="0"/>
                <a:cs typeface="Calibri" panose="020F0502020204030204" pitchFamily="34" charset="0"/>
              </a:rPr>
              <a:t>Evaluate if the level of ‘Competitive Rivalry’ is a high, moderate or low threat.</a:t>
            </a:r>
          </a:p>
          <a:p>
            <a:r>
              <a:rPr lang="en-GB" sz="2400" dirty="0">
                <a:latin typeface="Calibri" panose="020F0502020204030204" pitchFamily="34" charset="0"/>
                <a:cs typeface="Calibri" panose="020F0502020204030204" pitchFamily="34" charset="0"/>
              </a:rPr>
              <a:t>Share your views with the class</a:t>
            </a:r>
          </a:p>
        </p:txBody>
      </p:sp>
    </p:spTree>
    <p:extLst>
      <p:ext uri="{BB962C8B-B14F-4D97-AF65-F5344CB8AC3E}">
        <p14:creationId xmlns:p14="http://schemas.microsoft.com/office/powerpoint/2010/main" val="3808564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D4048-4FAF-9662-3DAE-23D8AF886893}"/>
              </a:ext>
            </a:extLst>
          </p:cNvPr>
          <p:cNvSpPr>
            <a:spLocks noGrp="1"/>
          </p:cNvSpPr>
          <p:nvPr>
            <p:ph type="title"/>
          </p:nvPr>
        </p:nvSpPr>
        <p:spPr>
          <a:xfrm>
            <a:off x="542925" y="365760"/>
            <a:ext cx="10411587" cy="1325562"/>
          </a:xfrm>
        </p:spPr>
        <p:txBody>
          <a:bodyPr/>
          <a:lstStyle/>
          <a:p>
            <a:endParaRPr lang="en-GB" dirty="0"/>
          </a:p>
        </p:txBody>
      </p:sp>
      <p:pic>
        <p:nvPicPr>
          <p:cNvPr id="1026" name="Picture 2" descr="Porter's Five Forces Model">
            <a:extLst>
              <a:ext uri="{FF2B5EF4-FFF2-40B4-BE49-F238E27FC236}">
                <a16:creationId xmlns:a16="http://schemas.microsoft.com/office/drawing/2014/main" id="{B4C0DF4B-5A76-3404-D0E0-E8560B90B3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9149" y="278296"/>
            <a:ext cx="10982738" cy="64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669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4ACC300-8C84-AD61-BAA8-BB6F47ED435E}"/>
              </a:ext>
            </a:extLst>
          </p:cNvPr>
          <p:cNvPicPr>
            <a:picLocks noGrp="1" noChangeAspect="1"/>
          </p:cNvPicPr>
          <p:nvPr>
            <p:ph idx="1"/>
          </p:nvPr>
        </p:nvPicPr>
        <p:blipFill rotWithShape="1">
          <a:blip r:embed="rId2"/>
          <a:srcRect l="6913" t="18273" r="35012" b="24166"/>
          <a:stretch/>
        </p:blipFill>
        <p:spPr>
          <a:xfrm>
            <a:off x="457200" y="323385"/>
            <a:ext cx="11209190" cy="6249369"/>
          </a:xfrm>
          <a:prstGeom prst="rect">
            <a:avLst/>
          </a:prstGeom>
        </p:spPr>
      </p:pic>
    </p:spTree>
    <p:extLst>
      <p:ext uri="{BB962C8B-B14F-4D97-AF65-F5344CB8AC3E}">
        <p14:creationId xmlns:p14="http://schemas.microsoft.com/office/powerpoint/2010/main" val="1188446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7B1B9-86C8-C560-E57B-AA27C2E6CBB8}"/>
              </a:ext>
            </a:extLst>
          </p:cNvPr>
          <p:cNvSpPr>
            <a:spLocks noGrp="1"/>
          </p:cNvSpPr>
          <p:nvPr>
            <p:ph type="title"/>
          </p:nvPr>
        </p:nvSpPr>
        <p:spPr>
          <a:xfrm>
            <a:off x="477078" y="365760"/>
            <a:ext cx="10477434" cy="936266"/>
          </a:xfrm>
        </p:spPr>
        <p:txBody>
          <a:bodyPr/>
          <a:lstStyle/>
          <a:p>
            <a:endParaRPr lang="en-GB" dirty="0"/>
          </a:p>
        </p:txBody>
      </p:sp>
      <p:pic>
        <p:nvPicPr>
          <p:cNvPr id="4" name="Online Media 3" title="Porter's 5 Forces EXPLAINED | B2U | Business To You">
            <a:hlinkClick r:id="" action="ppaction://media"/>
            <a:extLst>
              <a:ext uri="{FF2B5EF4-FFF2-40B4-BE49-F238E27FC236}">
                <a16:creationId xmlns:a16="http://schemas.microsoft.com/office/drawing/2014/main" id="{390ED832-D762-3B2C-5F6D-EB3A5AF2D06C}"/>
              </a:ext>
            </a:extLst>
          </p:cNvPr>
          <p:cNvPicPr>
            <a:picLocks noGrp="1" noRot="1" noChangeAspect="1"/>
          </p:cNvPicPr>
          <p:nvPr>
            <p:ph idx="1"/>
            <a:videoFile r:link="rId1"/>
          </p:nvPr>
        </p:nvPicPr>
        <p:blipFill>
          <a:blip r:embed="rId3"/>
          <a:stretch>
            <a:fillRect/>
          </a:stretch>
        </p:blipFill>
        <p:spPr>
          <a:xfrm>
            <a:off x="31750" y="2812"/>
            <a:ext cx="12160250" cy="6841003"/>
          </a:xfrm>
          <a:prstGeom prst="rect">
            <a:avLst/>
          </a:prstGeom>
        </p:spPr>
      </p:pic>
    </p:spTree>
    <p:extLst>
      <p:ext uri="{BB962C8B-B14F-4D97-AF65-F5344CB8AC3E}">
        <p14:creationId xmlns:p14="http://schemas.microsoft.com/office/powerpoint/2010/main" val="136320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5" y="973667"/>
            <a:ext cx="2942210" cy="4833745"/>
          </a:xfrm>
        </p:spPr>
        <p:txBody>
          <a:bodyPr>
            <a:normAutofit/>
          </a:bodyPr>
          <a:lstStyle/>
          <a:p>
            <a:r>
              <a:rPr lang="en-GB" b="1">
                <a:solidFill>
                  <a:srgbClr val="EBEBEB"/>
                </a:solidFill>
                <a:latin typeface="Calibri" panose="020F0502020204030204" pitchFamily="34" charset="0"/>
                <a:cs typeface="Calibri" panose="020F0502020204030204" pitchFamily="34" charset="0"/>
              </a:rPr>
              <a:t>Class Exercise</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9AD7AFA-EDC0-9F9F-9708-4B96697A3B2A}"/>
              </a:ext>
            </a:extLst>
          </p:cNvPr>
          <p:cNvGraphicFramePr>
            <a:graphicFrameLocks noGrp="1"/>
          </p:cNvGraphicFramePr>
          <p:nvPr>
            <p:ph idx="1"/>
            <p:extLst>
              <p:ext uri="{D42A27DB-BD31-4B8C-83A1-F6EECF244321}">
                <p14:modId xmlns:p14="http://schemas.microsoft.com/office/powerpoint/2010/main" val="32603009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7293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5" name="Group 1034">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36" name="Rectangle 1035">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7"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39" name="Rectangle 1038">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043" name="Rectangle 1042">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6902683" y="1113062"/>
            <a:ext cx="4640387" cy="3281957"/>
          </a:xfrm>
        </p:spPr>
        <p:txBody>
          <a:bodyPr vert="horz" lIns="91440" tIns="45720" rIns="91440" bIns="45720" rtlCol="0" anchor="b">
            <a:normAutofit/>
          </a:bodyPr>
          <a:lstStyle/>
          <a:p>
            <a:pPr>
              <a:lnSpc>
                <a:spcPct val="90000"/>
              </a:lnSpc>
            </a:pPr>
            <a:r>
              <a:rPr lang="en-US" sz="3400" b="0" i="0" kern="1200" dirty="0">
                <a:solidFill>
                  <a:srgbClr val="EBEBEB"/>
                </a:solidFill>
                <a:latin typeface="+mj-lt"/>
                <a:ea typeface="+mj-ea"/>
                <a:cs typeface="+mj-cs"/>
              </a:rPr>
              <a:t>Example:</a:t>
            </a:r>
            <a:br>
              <a:rPr lang="en-US" sz="3400" b="0" i="0" kern="1200" dirty="0">
                <a:solidFill>
                  <a:srgbClr val="EBEBEB"/>
                </a:solidFill>
                <a:latin typeface="+mj-lt"/>
                <a:ea typeface="+mj-ea"/>
                <a:cs typeface="+mj-cs"/>
              </a:rPr>
            </a:br>
            <a:br>
              <a:rPr lang="en-US" sz="3400" b="0" i="0" kern="1200" dirty="0">
                <a:solidFill>
                  <a:srgbClr val="EBEBEB"/>
                </a:solidFill>
                <a:latin typeface="+mj-lt"/>
                <a:ea typeface="+mj-ea"/>
                <a:cs typeface="+mj-cs"/>
              </a:rPr>
            </a:br>
            <a:r>
              <a:rPr lang="en-US" sz="3400" b="0" i="0" kern="1200" dirty="0">
                <a:solidFill>
                  <a:srgbClr val="EBEBEB"/>
                </a:solidFill>
                <a:latin typeface="+mj-lt"/>
                <a:ea typeface="+mj-ea"/>
                <a:cs typeface="+mj-cs"/>
              </a:rPr>
              <a:t>Porter’s Five Forces Analysis of the Airline Industry</a:t>
            </a:r>
          </a:p>
        </p:txBody>
      </p:sp>
      <p:pic>
        <p:nvPicPr>
          <p:cNvPr id="1030" name="Picture 6" descr="Cloud computing helps airline industry soar - Cloud computing news"/>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25022" y="1113063"/>
            <a:ext cx="4640388" cy="4628758"/>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94502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Airline Industry – Threat of New Entrants </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5290077" y="437513"/>
            <a:ext cx="5502614" cy="5954325"/>
          </a:xfrm>
        </p:spPr>
        <p:txBody>
          <a:bodyPr anchor="ctr">
            <a:normAutofit/>
          </a:bodyPr>
          <a:lstStyle/>
          <a:p>
            <a:pPr marL="0" indent="0">
              <a:buNone/>
            </a:pPr>
            <a:r>
              <a:rPr lang="en-GB" sz="2400" b="1" dirty="0">
                <a:latin typeface="Calibri" panose="020F0502020204030204" pitchFamily="34" charset="0"/>
                <a:cs typeface="Calibri" panose="020F0502020204030204" pitchFamily="34" charset="0"/>
              </a:rPr>
              <a:t>Low to Medium Threat</a:t>
            </a:r>
          </a:p>
          <a:p>
            <a:r>
              <a:rPr lang="en-GB" sz="2400" dirty="0">
                <a:latin typeface="Calibri" panose="020F0502020204030204" pitchFamily="34" charset="0"/>
                <a:cs typeface="Calibri" panose="020F0502020204030204" pitchFamily="34" charset="0"/>
              </a:rPr>
              <a:t>High upfront investments – aircraft purchase</a:t>
            </a:r>
          </a:p>
          <a:p>
            <a:r>
              <a:rPr lang="en-GB" sz="2400" dirty="0">
                <a:latin typeface="Calibri" panose="020F0502020204030204" pitchFamily="34" charset="0"/>
                <a:cs typeface="Calibri" panose="020F0502020204030204" pitchFamily="34" charset="0"/>
              </a:rPr>
              <a:t>New entrants need insurance, licences, qualifications, access to flight routes</a:t>
            </a:r>
          </a:p>
          <a:p>
            <a:r>
              <a:rPr lang="en-GB" sz="2400" dirty="0">
                <a:latin typeface="Calibri" panose="020F0502020204030204" pitchFamily="34" charset="0"/>
                <a:cs typeface="Calibri" panose="020F0502020204030204" pitchFamily="34" charset="0"/>
              </a:rPr>
              <a:t>Existing airlines will have gained experience to operate more efficiently so a new entrant would have a competitive disadvantage</a:t>
            </a:r>
          </a:p>
          <a:p>
            <a:r>
              <a:rPr lang="en-GB" sz="2400" dirty="0">
                <a:latin typeface="Calibri" panose="020F0502020204030204" pitchFamily="34" charset="0"/>
                <a:cs typeface="Calibri" panose="020F0502020204030204" pitchFamily="34" charset="0"/>
              </a:rPr>
              <a:t>New entrants have entered the market with cost cutting business models</a:t>
            </a:r>
          </a:p>
        </p:txBody>
      </p:sp>
    </p:spTree>
    <p:extLst>
      <p:ext uri="{BB962C8B-B14F-4D97-AF65-F5344CB8AC3E}">
        <p14:creationId xmlns:p14="http://schemas.microsoft.com/office/powerpoint/2010/main" val="273149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Airline Industry – Power of Suppliers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5290077" y="437513"/>
            <a:ext cx="6670104" cy="5954325"/>
          </a:xfrm>
        </p:spPr>
        <p:txBody>
          <a:bodyPr anchor="ctr">
            <a:noAutofit/>
          </a:bodyPr>
          <a:lstStyle/>
          <a:p>
            <a:pPr marL="0" indent="0">
              <a:buNone/>
            </a:pPr>
            <a:r>
              <a:rPr lang="en-GB" sz="2200" b="1" dirty="0">
                <a:latin typeface="Calibri" panose="020F0502020204030204" pitchFamily="34" charset="0"/>
                <a:cs typeface="Calibri" panose="020F0502020204030204" pitchFamily="34" charset="0"/>
              </a:rPr>
              <a:t>V</a:t>
            </a:r>
            <a:r>
              <a:rPr lang="en-GB" sz="2200" b="1" i="0" dirty="0">
                <a:effectLst/>
                <a:latin typeface="Calibri" panose="020F0502020204030204" pitchFamily="34" charset="0"/>
                <a:cs typeface="Calibri" panose="020F0502020204030204" pitchFamily="34" charset="0"/>
              </a:rPr>
              <a:t>ery High </a:t>
            </a:r>
            <a:r>
              <a:rPr lang="en-GB" sz="2200" b="1" dirty="0">
                <a:latin typeface="Calibri" panose="020F0502020204030204" pitchFamily="34" charset="0"/>
                <a:cs typeface="Calibri" panose="020F0502020204030204" pitchFamily="34" charset="0"/>
              </a:rPr>
              <a:t>T</a:t>
            </a:r>
            <a:r>
              <a:rPr lang="en-GB" sz="2200" b="1" i="0" dirty="0">
                <a:effectLst/>
                <a:latin typeface="Calibri" panose="020F0502020204030204" pitchFamily="34" charset="0"/>
                <a:cs typeface="Calibri" panose="020F0502020204030204" pitchFamily="34" charset="0"/>
              </a:rPr>
              <a:t>hreat. </a:t>
            </a:r>
          </a:p>
          <a:p>
            <a:r>
              <a:rPr lang="en-GB" sz="2200" b="0" i="0" dirty="0">
                <a:effectLst/>
                <a:latin typeface="Calibri" panose="020F0502020204030204" pitchFamily="34" charset="0"/>
                <a:cs typeface="Calibri" panose="020F0502020204030204" pitchFamily="34" charset="0"/>
              </a:rPr>
              <a:t>When looking at the major inputs that airline companies need, we see that they are especially dependent on fuel and aircrafts. These inputs however are very much affected by the external environment over which the airline companies themselves have little control. </a:t>
            </a:r>
          </a:p>
          <a:p>
            <a:r>
              <a:rPr lang="en-GB" sz="2200" b="0" i="0" dirty="0">
                <a:effectLst/>
                <a:latin typeface="Calibri" panose="020F0502020204030204" pitchFamily="34" charset="0"/>
                <a:cs typeface="Calibri" panose="020F0502020204030204" pitchFamily="34" charset="0"/>
              </a:rPr>
              <a:t>The price of aviation fuel is subject to the fluctuations in the global market for oil, which can change wildly because of geopolitical and other factors. </a:t>
            </a:r>
          </a:p>
          <a:p>
            <a:r>
              <a:rPr lang="en-GB" sz="2200" b="0" i="0" dirty="0">
                <a:effectLst/>
                <a:latin typeface="Calibri" panose="020F0502020204030204" pitchFamily="34" charset="0"/>
                <a:cs typeface="Calibri" panose="020F0502020204030204" pitchFamily="34" charset="0"/>
              </a:rPr>
              <a:t>In terms of aircrafts for example, only two major suppliers exist: Boeing and Airbus. Boeing and Airbus therefore have substantial bargaining power on the prices they charge.</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37480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Airline Industry – Power of Buyers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5290077" y="437513"/>
            <a:ext cx="6478588" cy="5954325"/>
          </a:xfrm>
        </p:spPr>
        <p:txBody>
          <a:bodyPr anchor="ctr">
            <a:noAutofit/>
          </a:bodyPr>
          <a:lstStyle/>
          <a:p>
            <a:pPr marL="0" indent="0">
              <a:buNone/>
            </a:pPr>
            <a:r>
              <a:rPr lang="en-GB" sz="2400" b="1" dirty="0">
                <a:latin typeface="Calibri" panose="020F0502020204030204" pitchFamily="34" charset="0"/>
                <a:cs typeface="Calibri" panose="020F0502020204030204" pitchFamily="34" charset="0"/>
              </a:rPr>
              <a:t>H</a:t>
            </a:r>
            <a:r>
              <a:rPr lang="en-GB" sz="2400" b="1" i="0" dirty="0">
                <a:effectLst/>
                <a:latin typeface="Calibri" panose="020F0502020204030204" pitchFamily="34" charset="0"/>
                <a:cs typeface="Calibri" panose="020F0502020204030204" pitchFamily="34" charset="0"/>
              </a:rPr>
              <a:t>igh Threat</a:t>
            </a:r>
            <a:r>
              <a:rPr lang="en-GB" sz="2400" b="0" i="0" dirty="0">
                <a:effectLst/>
                <a:latin typeface="Calibri" panose="020F0502020204030204" pitchFamily="34" charset="0"/>
                <a:cs typeface="Calibri" panose="020F0502020204030204" pitchFamily="34" charset="0"/>
              </a:rPr>
              <a:t>. </a:t>
            </a:r>
          </a:p>
          <a:p>
            <a:r>
              <a:rPr lang="en-GB" sz="2400" b="0" i="0" dirty="0">
                <a:effectLst/>
                <a:latin typeface="Calibri" panose="020F0502020204030204" pitchFamily="34" charset="0"/>
                <a:cs typeface="Calibri" panose="020F0502020204030204" pitchFamily="34" charset="0"/>
              </a:rPr>
              <a:t>Customers are able to check prices of different airline companies fast through the many online price comparisons websites such as Skyscanner and Expedia. </a:t>
            </a:r>
          </a:p>
          <a:p>
            <a:r>
              <a:rPr lang="en-GB" sz="2400" b="0" i="0" dirty="0">
                <a:effectLst/>
                <a:latin typeface="Calibri" panose="020F0502020204030204" pitchFamily="34" charset="0"/>
                <a:cs typeface="Calibri" panose="020F0502020204030204" pitchFamily="34" charset="0"/>
              </a:rPr>
              <a:t>In addition, there aren’t any switching costs involved in the process. Customers nowadays are likely to fly with different carriers to and from their destination if that would lower the costs. </a:t>
            </a:r>
          </a:p>
          <a:p>
            <a:r>
              <a:rPr lang="en-GB" sz="2400" b="0" i="0" dirty="0">
                <a:effectLst/>
                <a:latin typeface="Calibri" panose="020F0502020204030204" pitchFamily="34" charset="0"/>
                <a:cs typeface="Calibri" panose="020F0502020204030204" pitchFamily="34" charset="0"/>
              </a:rPr>
              <a:t>Brand loyalty therefore doesn’t seem to be that high. Some airline companies are trying to change this with frequent flyer programs aimed at rewarding customers that come back to them from time to time.</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641309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Airline Industry – Threat of Substitutes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5290077" y="437513"/>
            <a:ext cx="6478588" cy="5954325"/>
          </a:xfrm>
        </p:spPr>
        <p:txBody>
          <a:bodyPr anchor="ctr">
            <a:noAutofit/>
          </a:bodyPr>
          <a:lstStyle/>
          <a:p>
            <a:pPr marL="0" indent="0">
              <a:buNone/>
            </a:pPr>
            <a:r>
              <a:rPr lang="en-GB" sz="2200" b="1" i="0" dirty="0">
                <a:effectLst/>
                <a:latin typeface="Calibri" panose="020F0502020204030204" pitchFamily="34" charset="0"/>
                <a:cs typeface="Calibri" panose="020F0502020204030204" pitchFamily="34" charset="0"/>
              </a:rPr>
              <a:t>Medium to High Threat</a:t>
            </a:r>
          </a:p>
          <a:p>
            <a:r>
              <a:rPr lang="en-GB" sz="2200" b="0" i="0" dirty="0">
                <a:effectLst/>
                <a:latin typeface="Calibri" panose="020F0502020204030204" pitchFamily="34" charset="0"/>
                <a:cs typeface="Calibri" panose="020F0502020204030204" pitchFamily="34" charset="0"/>
              </a:rPr>
              <a:t>In terms of the airline industry, it can be said that the general need of its customers is traveling. </a:t>
            </a:r>
          </a:p>
          <a:p>
            <a:r>
              <a:rPr lang="en-GB" sz="2200" b="0" i="0" dirty="0">
                <a:effectLst/>
                <a:latin typeface="Calibri" panose="020F0502020204030204" pitchFamily="34" charset="0"/>
                <a:cs typeface="Calibri" panose="020F0502020204030204" pitchFamily="34" charset="0"/>
              </a:rPr>
              <a:t>It may be clear that there are many alternatives for traveling besides going by airplane. </a:t>
            </a:r>
          </a:p>
          <a:p>
            <a:r>
              <a:rPr lang="en-GB" sz="2200" b="0" i="0" dirty="0">
                <a:effectLst/>
                <a:latin typeface="Calibri" panose="020F0502020204030204" pitchFamily="34" charset="0"/>
                <a:cs typeface="Calibri" panose="020F0502020204030204" pitchFamily="34" charset="0"/>
              </a:rPr>
              <a:t>Depending on the urgency and distance, customers could take the train or go by car. Especially in Asia, more and more people make use of highspeed trains such as Bullet Trains and Maglev Trains. </a:t>
            </a:r>
          </a:p>
          <a:p>
            <a:r>
              <a:rPr lang="en-GB" sz="2200" b="0" i="0" dirty="0">
                <a:effectLst/>
                <a:latin typeface="Calibri" panose="020F0502020204030204" pitchFamily="34" charset="0"/>
                <a:cs typeface="Calibri" panose="020F0502020204030204" pitchFamily="34" charset="0"/>
              </a:rPr>
              <a:t>Furthermore, the airline industry might get some serious future competition from Elon Musk’s Hyperloop concept in which passengers will be traveling in capsules through a vacuum tube reaching speed limits of 1200 km/h. </a:t>
            </a:r>
          </a:p>
        </p:txBody>
      </p:sp>
    </p:spTree>
    <p:extLst>
      <p:ext uri="{BB962C8B-B14F-4D97-AF65-F5344CB8AC3E}">
        <p14:creationId xmlns:p14="http://schemas.microsoft.com/office/powerpoint/2010/main" val="27312109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Airline Industry – Competitive Rivalry</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5290076" y="437513"/>
            <a:ext cx="6574821" cy="5954325"/>
          </a:xfrm>
        </p:spPr>
        <p:txBody>
          <a:bodyPr anchor="ctr">
            <a:normAutofit/>
          </a:bodyPr>
          <a:lstStyle/>
          <a:p>
            <a:pPr marL="0" indent="0">
              <a:buNone/>
            </a:pPr>
            <a:r>
              <a:rPr lang="en-GB" sz="2200" b="1" i="0" dirty="0">
                <a:effectLst/>
                <a:latin typeface="Calibri" panose="020F0502020204030204" pitchFamily="34" charset="0"/>
                <a:cs typeface="Calibri" panose="020F0502020204030204" pitchFamily="34" charset="0"/>
              </a:rPr>
              <a:t>High Threat</a:t>
            </a:r>
          </a:p>
          <a:p>
            <a:pPr marL="0" indent="0">
              <a:buNone/>
            </a:pPr>
            <a:r>
              <a:rPr lang="en-GB" sz="2200" b="0" i="0" dirty="0">
                <a:effectLst/>
                <a:latin typeface="Calibri" panose="020F0502020204030204" pitchFamily="34" charset="0"/>
                <a:cs typeface="Calibri" panose="020F0502020204030204" pitchFamily="34" charset="0"/>
              </a:rPr>
              <a:t>When looking at the airline industry we see that the industry is </a:t>
            </a:r>
            <a:r>
              <a:rPr lang="en-GB" sz="2200" b="1" i="0" dirty="0">
                <a:effectLst/>
                <a:latin typeface="Calibri" panose="020F0502020204030204" pitchFamily="34" charset="0"/>
                <a:cs typeface="Calibri" panose="020F0502020204030204" pitchFamily="34" charset="0"/>
              </a:rPr>
              <a:t>extremely competitive</a:t>
            </a:r>
            <a:r>
              <a:rPr lang="en-GB" sz="2200" b="0" i="0" dirty="0">
                <a:effectLst/>
                <a:latin typeface="Calibri" panose="020F0502020204030204" pitchFamily="34" charset="0"/>
                <a:cs typeface="Calibri" panose="020F0502020204030204" pitchFamily="34" charset="0"/>
              </a:rPr>
              <a:t> because of a number of reasons:</a:t>
            </a:r>
          </a:p>
          <a:p>
            <a:r>
              <a:rPr lang="en-GB" sz="2200" dirty="0">
                <a:latin typeface="Calibri" panose="020F0502020204030204" pitchFamily="34" charset="0"/>
                <a:cs typeface="Calibri" panose="020F0502020204030204" pitchFamily="34" charset="0"/>
              </a:rPr>
              <a:t>T</a:t>
            </a:r>
            <a:r>
              <a:rPr lang="en-GB" sz="2200" b="0" i="0" dirty="0">
                <a:effectLst/>
                <a:latin typeface="Calibri" panose="020F0502020204030204" pitchFamily="34" charset="0"/>
                <a:cs typeface="Calibri" panose="020F0502020204030204" pitchFamily="34" charset="0"/>
              </a:rPr>
              <a:t>he entry of low cost carriers, </a:t>
            </a:r>
          </a:p>
          <a:p>
            <a:r>
              <a:rPr lang="en-GB" sz="2200" dirty="0">
                <a:latin typeface="Calibri" panose="020F0502020204030204" pitchFamily="34" charset="0"/>
                <a:cs typeface="Calibri" panose="020F0502020204030204" pitchFamily="34" charset="0"/>
              </a:rPr>
              <a:t>T</a:t>
            </a:r>
            <a:r>
              <a:rPr lang="en-GB" sz="2200" b="0" i="0" dirty="0">
                <a:effectLst/>
                <a:latin typeface="Calibri" panose="020F0502020204030204" pitchFamily="34" charset="0"/>
                <a:cs typeface="Calibri" panose="020F0502020204030204" pitchFamily="34" charset="0"/>
              </a:rPr>
              <a:t>he tight regulation of the industry wherein safety become paramount leading to high fixed costs and high barriers to exit, and the fact that the industry is very stagnant in terms of growth at the moment. </a:t>
            </a:r>
          </a:p>
          <a:p>
            <a:r>
              <a:rPr lang="en-GB" sz="2200" b="0" i="0" dirty="0">
                <a:effectLst/>
                <a:latin typeface="Calibri" panose="020F0502020204030204" pitchFamily="34" charset="0"/>
                <a:cs typeface="Calibri" panose="020F0502020204030204" pitchFamily="34" charset="0"/>
              </a:rPr>
              <a:t>The switching costs for customers are also very low and many players in the industry are similar in size leading to extra fierce competition between those firms. </a:t>
            </a:r>
          </a:p>
        </p:txBody>
      </p:sp>
    </p:spTree>
    <p:extLst>
      <p:ext uri="{BB962C8B-B14F-4D97-AF65-F5344CB8AC3E}">
        <p14:creationId xmlns:p14="http://schemas.microsoft.com/office/powerpoint/2010/main" val="6432489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81" name="Group 308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082" name="Rectangle 308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085" name="Rectangle 308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8382055" y="1241266"/>
            <a:ext cx="3161016" cy="3153753"/>
          </a:xfrm>
        </p:spPr>
        <p:txBody>
          <a:bodyPr vert="horz" lIns="91440" tIns="45720" rIns="91440" bIns="45720" rtlCol="0" anchor="b">
            <a:normAutofit/>
          </a:bodyPr>
          <a:lstStyle/>
          <a:p>
            <a:pPr>
              <a:lnSpc>
                <a:spcPct val="90000"/>
              </a:lnSpc>
            </a:pPr>
            <a:br>
              <a:rPr lang="en-US" sz="4200" b="0" i="0" kern="1200">
                <a:solidFill>
                  <a:srgbClr val="EBEBEB"/>
                </a:solidFill>
                <a:latin typeface="+mj-lt"/>
                <a:ea typeface="+mj-ea"/>
                <a:cs typeface="+mj-cs"/>
              </a:rPr>
            </a:br>
            <a:br>
              <a:rPr lang="en-US" sz="4200" b="0" i="0" kern="1200">
                <a:solidFill>
                  <a:srgbClr val="EBEBEB"/>
                </a:solidFill>
                <a:latin typeface="+mj-lt"/>
                <a:ea typeface="+mj-ea"/>
                <a:cs typeface="+mj-cs"/>
              </a:rPr>
            </a:br>
            <a:r>
              <a:rPr lang="en-US" sz="4200" b="0" i="0" kern="1200">
                <a:solidFill>
                  <a:srgbClr val="EBEBEB"/>
                </a:solidFill>
                <a:latin typeface="+mj-lt"/>
                <a:ea typeface="+mj-ea"/>
                <a:cs typeface="+mj-cs"/>
              </a:rPr>
              <a:t>Competitor Analysis</a:t>
            </a:r>
          </a:p>
        </p:txBody>
      </p:sp>
      <p:grpSp>
        <p:nvGrpSpPr>
          <p:cNvPr id="3087" name="Group 3086">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3088" name="Rectangle 3087">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090"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3076" name="Picture 4" descr="Do You Know What Your Competitors Are Doing? Create a Competitor Analysis  in 5 Easy Steps - AllBusiness.com"/>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109763" y="1818205"/>
            <a:ext cx="6443180" cy="322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6128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760"/>
            <a:ext cx="10393251" cy="1440738"/>
          </a:xfrm>
        </p:spPr>
        <p:txBody>
          <a:bodyPr/>
          <a:lstStyle/>
          <a:p>
            <a:r>
              <a:rPr lang="en-GB" sz="4400" b="1" u="sng" dirty="0">
                <a:latin typeface="Calibri" panose="020F0502020204030204" pitchFamily="34" charset="0"/>
                <a:cs typeface="Calibri" panose="020F0502020204030204" pitchFamily="34" charset="0"/>
              </a:rPr>
              <a:t>Competitor Analysis</a:t>
            </a:r>
          </a:p>
        </p:txBody>
      </p:sp>
      <p:sp>
        <p:nvSpPr>
          <p:cNvPr id="3" name="Content Placeholder 2"/>
          <p:cNvSpPr>
            <a:spLocks noGrp="1"/>
          </p:cNvSpPr>
          <p:nvPr>
            <p:ph idx="1"/>
          </p:nvPr>
        </p:nvSpPr>
        <p:spPr>
          <a:xfrm>
            <a:off x="399245" y="2364058"/>
            <a:ext cx="11599467" cy="4165531"/>
          </a:xfrm>
        </p:spPr>
        <p:txBody>
          <a:bodyPr>
            <a:normAutofit lnSpcReduction="10000"/>
          </a:bodyPr>
          <a:lstStyle/>
          <a:p>
            <a:r>
              <a:rPr lang="en-GB" sz="2400" dirty="0">
                <a:latin typeface="Calibri" panose="020F0502020204030204" pitchFamily="34" charset="0"/>
                <a:cs typeface="Calibri" panose="020F0502020204030204" pitchFamily="34" charset="0"/>
              </a:rPr>
              <a:t>A competitor analysis is an assessment of your competitors’ products, services and sales tactics, evaluating their strengths and weaknesses relative to your own. </a:t>
            </a:r>
          </a:p>
          <a:p>
            <a:r>
              <a:rPr lang="en-GB" sz="2400" dirty="0">
                <a:latin typeface="Calibri" panose="020F0502020204030204" pitchFamily="34" charset="0"/>
                <a:cs typeface="Calibri" panose="020F0502020204030204" pitchFamily="34" charset="0"/>
              </a:rPr>
              <a:t>It’s good business practice to conduct a full competitive analysis at least once a year.</a:t>
            </a:r>
          </a:p>
          <a:p>
            <a:r>
              <a:rPr lang="en-GB" sz="2400" dirty="0">
                <a:latin typeface="Calibri" panose="020F0502020204030204" pitchFamily="34" charset="0"/>
                <a:cs typeface="Calibri" panose="020F0502020204030204" pitchFamily="34" charset="0"/>
              </a:rPr>
              <a:t>Conducting a competitor analysis will help an organisation identify areas of competitive advantage and also threats from competitors</a:t>
            </a:r>
          </a:p>
          <a:p>
            <a:pPr fontAlgn="base"/>
            <a:r>
              <a:rPr lang="en-GB" sz="2400" dirty="0">
                <a:latin typeface="Calibri" panose="020F0502020204030204" pitchFamily="34" charset="0"/>
                <a:cs typeface="Calibri" panose="020F0502020204030204" pitchFamily="34" charset="0"/>
              </a:rPr>
              <a:t>Performing a competitor analysis enables organisations to:</a:t>
            </a:r>
          </a:p>
          <a:p>
            <a:pPr lvl="1" fontAlgn="base"/>
            <a:r>
              <a:rPr lang="en-GB" sz="2200" dirty="0">
                <a:solidFill>
                  <a:schemeClr val="tx1"/>
                </a:solidFill>
                <a:latin typeface="Calibri" panose="020F0502020204030204" pitchFamily="34" charset="0"/>
                <a:cs typeface="Calibri" panose="020F0502020204030204" pitchFamily="34" charset="0"/>
              </a:rPr>
              <a:t>Identify your USP </a:t>
            </a:r>
          </a:p>
          <a:p>
            <a:pPr lvl="1" fontAlgn="base"/>
            <a:r>
              <a:rPr lang="en-GB" sz="2200" dirty="0">
                <a:solidFill>
                  <a:schemeClr val="tx1"/>
                </a:solidFill>
                <a:latin typeface="Calibri" panose="020F0502020204030204" pitchFamily="34" charset="0"/>
                <a:cs typeface="Calibri" panose="020F0502020204030204" pitchFamily="34" charset="0"/>
              </a:rPr>
              <a:t>Identify gaps in the market</a:t>
            </a:r>
          </a:p>
          <a:p>
            <a:pPr lvl="1" fontAlgn="base"/>
            <a:r>
              <a:rPr lang="en-GB" sz="2200" dirty="0">
                <a:solidFill>
                  <a:schemeClr val="tx1"/>
                </a:solidFill>
                <a:latin typeface="Calibri" panose="020F0502020204030204" pitchFamily="34" charset="0"/>
                <a:cs typeface="Calibri" panose="020F0502020204030204" pitchFamily="34" charset="0"/>
              </a:rPr>
              <a:t>Develop new products and services</a:t>
            </a:r>
          </a:p>
          <a:p>
            <a:pPr lvl="1" fontAlgn="base"/>
            <a:r>
              <a:rPr lang="en-GB" sz="2200" dirty="0">
                <a:solidFill>
                  <a:schemeClr val="tx1"/>
                </a:solidFill>
                <a:latin typeface="Calibri" panose="020F0502020204030204" pitchFamily="34" charset="0"/>
                <a:cs typeface="Calibri" panose="020F0502020204030204" pitchFamily="34" charset="0"/>
              </a:rPr>
              <a:t>Market and sell more effectively</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637742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166" y="365760"/>
            <a:ext cx="10190330" cy="1518796"/>
          </a:xfrm>
        </p:spPr>
        <p:txBody>
          <a:bodyPr/>
          <a:lstStyle/>
          <a:p>
            <a:r>
              <a:rPr lang="en-GB" sz="4400" b="1" u="sng" dirty="0">
                <a:latin typeface="Calibri" panose="020F0502020204030204" pitchFamily="34" charset="0"/>
                <a:cs typeface="Calibri" panose="020F0502020204030204" pitchFamily="34" charset="0"/>
              </a:rPr>
              <a:t>Competitor Analysis</a:t>
            </a:r>
          </a:p>
        </p:txBody>
      </p:sp>
      <p:sp>
        <p:nvSpPr>
          <p:cNvPr id="3" name="Content Placeholder 2"/>
          <p:cNvSpPr>
            <a:spLocks noGrp="1"/>
          </p:cNvSpPr>
          <p:nvPr>
            <p:ph idx="1"/>
          </p:nvPr>
        </p:nvSpPr>
        <p:spPr>
          <a:xfrm>
            <a:off x="399245" y="2364058"/>
            <a:ext cx="11554862" cy="4165531"/>
          </a:xfrm>
        </p:spPr>
        <p:txBody>
          <a:bodyPr>
            <a:normAutofit fontScale="92500" lnSpcReduction="20000"/>
          </a:bodyPr>
          <a:lstStyle/>
          <a:p>
            <a:r>
              <a:rPr lang="en-GB" sz="2400" dirty="0">
                <a:latin typeface="Calibri" panose="020F0502020204030204" pitchFamily="34" charset="0"/>
                <a:cs typeface="Calibri" panose="020F0502020204030204" pitchFamily="34" charset="0"/>
              </a:rPr>
              <a:t>A competitor analysis will enable your organisation to:</a:t>
            </a:r>
          </a:p>
          <a:p>
            <a:pPr fontAlgn="base"/>
            <a:r>
              <a:rPr lang="en-GB" sz="2400" dirty="0">
                <a:latin typeface="Calibri" panose="020F0502020204030204" pitchFamily="34" charset="0"/>
                <a:cs typeface="Calibri" panose="020F0502020204030204" pitchFamily="34" charset="0"/>
              </a:rPr>
              <a:t>Identify </a:t>
            </a:r>
            <a:r>
              <a:rPr lang="en-GB" sz="2400" b="1" dirty="0">
                <a:latin typeface="Calibri" panose="020F0502020204030204" pitchFamily="34" charset="0"/>
                <a:cs typeface="Calibri" panose="020F0502020204030204" pitchFamily="34" charset="0"/>
              </a:rPr>
              <a:t>your product's USP </a:t>
            </a:r>
            <a:r>
              <a:rPr lang="en-GB" sz="2400" dirty="0">
                <a:latin typeface="Calibri" panose="020F0502020204030204" pitchFamily="34" charset="0"/>
                <a:cs typeface="Calibri" panose="020F0502020204030204" pitchFamily="34" charset="0"/>
              </a:rPr>
              <a:t>and what makes your product different from the competitors', which can inform future marketing efforts.</a:t>
            </a:r>
          </a:p>
          <a:p>
            <a:pPr fontAlgn="base"/>
            <a:r>
              <a:rPr lang="en-GB" sz="2400" dirty="0">
                <a:latin typeface="Calibri" panose="020F0502020204030204" pitchFamily="34" charset="0"/>
                <a:cs typeface="Calibri" panose="020F0502020204030204" pitchFamily="34" charset="0"/>
              </a:rPr>
              <a:t>Enables you to identify what your competitor is doing right. This information is critical for staying relevant and ensuring both your product and your marketing campaigns are outperforming industry standards.</a:t>
            </a:r>
          </a:p>
          <a:p>
            <a:pPr fontAlgn="base"/>
            <a:r>
              <a:rPr lang="en-GB" sz="2400" dirty="0">
                <a:latin typeface="Calibri" panose="020F0502020204030204" pitchFamily="34" charset="0"/>
                <a:cs typeface="Calibri" panose="020F0502020204030204" pitchFamily="34" charset="0"/>
              </a:rPr>
              <a:t>Tells you </a:t>
            </a:r>
            <a:r>
              <a:rPr lang="en-GB" sz="2400" b="1" dirty="0">
                <a:latin typeface="Calibri" panose="020F0502020204030204" pitchFamily="34" charset="0"/>
                <a:cs typeface="Calibri" panose="020F0502020204030204" pitchFamily="34" charset="0"/>
              </a:rPr>
              <a:t>where your competitors are falling short </a:t>
            </a:r>
            <a:r>
              <a:rPr lang="en-GB" sz="2400" dirty="0">
                <a:latin typeface="Calibri" panose="020F0502020204030204" pitchFamily="34" charset="0"/>
                <a:cs typeface="Calibri" panose="020F0502020204030204" pitchFamily="34" charset="0"/>
              </a:rPr>
              <a:t>— which helps you identify areas of opportunities in the marketplace, and test out new, unique marketing strategies they haven't taken advantage of.</a:t>
            </a:r>
          </a:p>
          <a:p>
            <a:pPr fontAlgn="base"/>
            <a:r>
              <a:rPr lang="en-GB" sz="2400" dirty="0">
                <a:latin typeface="Calibri" panose="020F0502020204030204" pitchFamily="34" charset="0"/>
                <a:cs typeface="Calibri" panose="020F0502020204030204" pitchFamily="34" charset="0"/>
              </a:rPr>
              <a:t>Learn through customer reviews what's missing in a competitor's product, and consider how you might add features to your own product to meet those needs.</a:t>
            </a:r>
          </a:p>
          <a:p>
            <a:pPr fontAlgn="base"/>
            <a:r>
              <a:rPr lang="en-GB" sz="2400" dirty="0">
                <a:latin typeface="Calibri" panose="020F0502020204030204" pitchFamily="34" charset="0"/>
                <a:cs typeface="Calibri" panose="020F0502020204030204" pitchFamily="34" charset="0"/>
              </a:rPr>
              <a:t>Provides you with a benchmark against which you can measure your growth</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36304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561" y="365760"/>
            <a:ext cx="10234935" cy="1552250"/>
          </a:xfrm>
        </p:spPr>
        <p:txBody>
          <a:bodyPr/>
          <a:lstStyle/>
          <a:p>
            <a:r>
              <a:rPr lang="en-GB" sz="4400" b="1" u="sng" dirty="0">
                <a:latin typeface="Calibri" panose="020F0502020204030204" pitchFamily="34" charset="0"/>
                <a:cs typeface="Calibri" panose="020F0502020204030204" pitchFamily="34" charset="0"/>
              </a:rPr>
              <a:t>Stages in A Competitor Analysis</a:t>
            </a:r>
          </a:p>
        </p:txBody>
      </p:sp>
      <p:sp>
        <p:nvSpPr>
          <p:cNvPr id="3" name="Content Placeholder 2"/>
          <p:cNvSpPr>
            <a:spLocks noGrp="1"/>
          </p:cNvSpPr>
          <p:nvPr>
            <p:ph idx="1"/>
          </p:nvPr>
        </p:nvSpPr>
        <p:spPr>
          <a:xfrm>
            <a:off x="399245" y="2230244"/>
            <a:ext cx="11465653" cy="4299346"/>
          </a:xfrm>
        </p:spPr>
        <p:txBody>
          <a:bodyPr>
            <a:normAutofit fontScale="85000" lnSpcReduction="10000"/>
          </a:bodyPr>
          <a:lstStyle/>
          <a:p>
            <a:pPr marL="457200" indent="-457200">
              <a:buFont typeface="+mj-lt"/>
              <a:buAutoNum type="arabicPeriod"/>
            </a:pPr>
            <a:r>
              <a:rPr lang="en-GB" sz="2400" dirty="0">
                <a:latin typeface="Calibri" panose="020F0502020204030204" pitchFamily="34" charset="0"/>
                <a:cs typeface="Calibri" panose="020F0502020204030204" pitchFamily="34" charset="0"/>
              </a:rPr>
              <a:t>Identify your competitors</a:t>
            </a:r>
          </a:p>
          <a:p>
            <a:pPr lvl="2"/>
            <a:r>
              <a:rPr lang="en-GB" sz="2000" b="1" dirty="0">
                <a:latin typeface="Calibri" panose="020F0502020204030204" pitchFamily="34" charset="0"/>
                <a:cs typeface="Calibri" panose="020F0502020204030204" pitchFamily="34" charset="0"/>
              </a:rPr>
              <a:t>Direct Competitors </a:t>
            </a:r>
            <a:r>
              <a:rPr lang="en-GB" sz="2000" dirty="0">
                <a:latin typeface="Calibri" panose="020F0502020204030204" pitchFamily="34" charset="0"/>
                <a:cs typeface="Calibri" panose="020F0502020204030204" pitchFamily="34" charset="0"/>
              </a:rPr>
              <a:t>– offer similar products, targeted at the same customers in the same geographic area</a:t>
            </a:r>
          </a:p>
          <a:p>
            <a:pPr lvl="2"/>
            <a:r>
              <a:rPr lang="en-GB" sz="2000" b="1" dirty="0">
                <a:latin typeface="Calibri" panose="020F0502020204030204" pitchFamily="34" charset="0"/>
                <a:cs typeface="Calibri" panose="020F0502020204030204" pitchFamily="34" charset="0"/>
              </a:rPr>
              <a:t>Indirect Competitors </a:t>
            </a:r>
            <a:r>
              <a:rPr lang="en-GB" sz="2000" dirty="0">
                <a:latin typeface="Calibri" panose="020F0502020204030204" pitchFamily="34" charset="0"/>
                <a:cs typeface="Calibri" panose="020F0502020204030204" pitchFamily="34" charset="0"/>
              </a:rPr>
              <a:t>– offer slightly different products but competing for the same customers</a:t>
            </a:r>
          </a:p>
          <a:p>
            <a:pPr marL="457200" indent="-457200">
              <a:buFont typeface="+mj-lt"/>
              <a:buAutoNum type="arabicPeriod"/>
            </a:pPr>
            <a:r>
              <a:rPr lang="en-GB" sz="2400" dirty="0">
                <a:latin typeface="Calibri" panose="020F0502020204030204" pitchFamily="34" charset="0"/>
                <a:cs typeface="Calibri" panose="020F0502020204030204" pitchFamily="34" charset="0"/>
              </a:rPr>
              <a:t>Gather information about your competitors</a:t>
            </a:r>
          </a:p>
          <a:p>
            <a:pPr lvl="2"/>
            <a:r>
              <a:rPr lang="en-GB" sz="2000" dirty="0">
                <a:solidFill>
                  <a:schemeClr val="tx1"/>
                </a:solidFill>
                <a:latin typeface="Calibri" panose="020F0502020204030204" pitchFamily="34" charset="0"/>
                <a:cs typeface="Calibri" panose="020F0502020204030204" pitchFamily="34" charset="0"/>
              </a:rPr>
              <a:t>Look at areas of their marketing mix</a:t>
            </a:r>
          </a:p>
          <a:p>
            <a:pPr lvl="2"/>
            <a:r>
              <a:rPr lang="en-GB" sz="2000" dirty="0">
                <a:solidFill>
                  <a:schemeClr val="tx1"/>
                </a:solidFill>
                <a:latin typeface="Calibri" panose="020F0502020204030204" pitchFamily="34" charset="0"/>
                <a:cs typeface="Calibri" panose="020F0502020204030204" pitchFamily="34" charset="0"/>
              </a:rPr>
              <a:t>Market share &amp; sales </a:t>
            </a:r>
          </a:p>
          <a:p>
            <a:pPr marL="457200" indent="-457200">
              <a:buFont typeface="+mj-lt"/>
              <a:buAutoNum type="arabicPeriod"/>
            </a:pPr>
            <a:r>
              <a:rPr lang="en-GB" sz="2400" dirty="0">
                <a:latin typeface="Calibri" panose="020F0502020204030204" pitchFamily="34" charset="0"/>
                <a:cs typeface="Calibri" panose="020F0502020204030204" pitchFamily="34" charset="0"/>
              </a:rPr>
              <a:t>Analyse your competitors’ strengths and weaknesses compared to yours</a:t>
            </a:r>
          </a:p>
          <a:p>
            <a:pPr lvl="2"/>
            <a:r>
              <a:rPr lang="en-GB" sz="2000" dirty="0">
                <a:latin typeface="Calibri" panose="020F0502020204030204" pitchFamily="34" charset="0"/>
                <a:cs typeface="Calibri" panose="020F0502020204030204" pitchFamily="34" charset="0"/>
              </a:rPr>
              <a:t>Compare the competitive categories</a:t>
            </a:r>
          </a:p>
          <a:p>
            <a:pPr marL="457200" indent="-457200">
              <a:buFont typeface="+mj-lt"/>
              <a:buAutoNum type="arabicPeriod"/>
            </a:pPr>
            <a:r>
              <a:rPr lang="en-GB" sz="2400" dirty="0">
                <a:latin typeface="Calibri" panose="020F0502020204030204" pitchFamily="34" charset="0"/>
                <a:cs typeface="Calibri" panose="020F0502020204030204" pitchFamily="34" charset="0"/>
              </a:rPr>
              <a:t>Determine your competitive advantage</a:t>
            </a:r>
          </a:p>
          <a:p>
            <a:pPr lvl="2"/>
            <a:r>
              <a:rPr lang="en-GB" sz="2000" dirty="0">
                <a:latin typeface="Calibri" panose="020F0502020204030204" pitchFamily="34" charset="0"/>
                <a:cs typeface="Calibri" panose="020F0502020204030204" pitchFamily="34" charset="0"/>
              </a:rPr>
              <a:t>Identify your strengths and competitive advantage as well as your areas of weakness. advantage and weakness</a:t>
            </a:r>
            <a:endParaRPr lang="en-GB" sz="2400" dirty="0">
              <a:latin typeface="Calibri" panose="020F0502020204030204" pitchFamily="34" charset="0"/>
              <a:cs typeface="Calibri" panose="020F0502020204030204" pitchFamily="34" charset="0"/>
            </a:endParaRPr>
          </a:p>
          <a:p>
            <a:pPr marL="457200" indent="-457200">
              <a:buFont typeface="+mj-lt"/>
              <a:buAutoNum type="arabicPeriod"/>
            </a:pPr>
            <a:r>
              <a:rPr lang="en-GB" sz="2400" dirty="0">
                <a:latin typeface="Calibri" panose="020F0502020204030204" pitchFamily="34" charset="0"/>
                <a:cs typeface="Calibri" panose="020F0502020204030204" pitchFamily="34" charset="0"/>
              </a:rPr>
              <a:t>Develop competitive strategies </a:t>
            </a:r>
          </a:p>
          <a:p>
            <a:pPr marL="457200" indent="-457200">
              <a:buFont typeface="+mj-lt"/>
              <a:buAutoNum type="arabicPeriod"/>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5050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712" y="365761"/>
            <a:ext cx="10385800" cy="694678"/>
          </a:xfrm>
        </p:spPr>
        <p:txBody>
          <a:bodyPr>
            <a:normAutofit/>
          </a:bodyPr>
          <a:lstStyle/>
          <a:p>
            <a:r>
              <a:rPr lang="en-GB" b="1" dirty="0">
                <a:latin typeface="Calibri" panose="020F0502020204030204" pitchFamily="34" charset="0"/>
                <a:cs typeface="Calibri" panose="020F0502020204030204" pitchFamily="34" charset="0"/>
              </a:rPr>
              <a:t>Example Competitive Analysis Table</a:t>
            </a:r>
          </a:p>
        </p:txBody>
      </p:sp>
      <p:pic>
        <p:nvPicPr>
          <p:cNvPr id="2050" name="Picture 2" descr="https://www.bdc.ca/globalassets/digizuite/35203-blog-competitive-analysis-960px.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65" y="1060438"/>
            <a:ext cx="11328401" cy="5636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080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3" name="Group 4102">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04" name="Rectangle 4103">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5"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107" name="Rectangle 4106">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9"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4111" name="Rectangle 4110">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br>
              <a:rPr lang="en-US" sz="5000" b="0" i="0" kern="1200">
                <a:solidFill>
                  <a:srgbClr val="EBEBEB"/>
                </a:solidFill>
                <a:latin typeface="+mj-lt"/>
                <a:ea typeface="+mj-ea"/>
                <a:cs typeface="+mj-cs"/>
              </a:rPr>
            </a:br>
            <a:br>
              <a:rPr lang="en-US" sz="5000" b="0" i="0" kern="1200">
                <a:solidFill>
                  <a:srgbClr val="EBEBEB"/>
                </a:solidFill>
                <a:latin typeface="+mj-lt"/>
                <a:ea typeface="+mj-ea"/>
                <a:cs typeface="+mj-cs"/>
              </a:rPr>
            </a:br>
            <a:r>
              <a:rPr lang="en-US" sz="5000" b="0" i="0" kern="1200">
                <a:solidFill>
                  <a:srgbClr val="EBEBEB"/>
                </a:solidFill>
                <a:latin typeface="+mj-lt"/>
                <a:ea typeface="+mj-ea"/>
                <a:cs typeface="+mj-cs"/>
              </a:rPr>
              <a:t>Customer Analysis</a:t>
            </a:r>
          </a:p>
        </p:txBody>
      </p:sp>
      <p:pic>
        <p:nvPicPr>
          <p:cNvPr id="4098" name="Picture 2" descr="Who is a custome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814" r="3444"/>
          <a:stretch/>
        </p:blipFill>
        <p:spPr bwMode="auto">
          <a:xfrm>
            <a:off x="1109763" y="1430184"/>
            <a:ext cx="6470907" cy="3994516"/>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208582"/>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4400" b="1" dirty="0">
                <a:solidFill>
                  <a:srgbClr val="EBEBEB"/>
                </a:solidFill>
                <a:latin typeface="Calibri" panose="020F0502020204030204" pitchFamily="34" charset="0"/>
                <a:cs typeface="Calibri" panose="020F0502020204030204" pitchFamily="34" charset="0"/>
              </a:rPr>
              <a:t>Analysing Your Customers</a:t>
            </a:r>
          </a:p>
        </p:txBody>
      </p:sp>
      <p:sp>
        <p:nvSpPr>
          <p:cNvPr id="3" name="Content Placeholder 2"/>
          <p:cNvSpPr>
            <a:spLocks noGrp="1"/>
          </p:cNvSpPr>
          <p:nvPr>
            <p:ph idx="1"/>
          </p:nvPr>
        </p:nvSpPr>
        <p:spPr>
          <a:xfrm>
            <a:off x="5290077" y="437513"/>
            <a:ext cx="6385250" cy="5954325"/>
          </a:xfrm>
        </p:spPr>
        <p:txBody>
          <a:bodyPr anchor="ctr">
            <a:normAutofit/>
          </a:bodyPr>
          <a:lstStyle/>
          <a:p>
            <a:r>
              <a:rPr lang="en-GB" sz="2200" dirty="0">
                <a:latin typeface="Calibri" panose="020F0502020204030204" pitchFamily="34" charset="0"/>
                <a:cs typeface="Calibri" panose="020F0502020204030204" pitchFamily="34" charset="0"/>
              </a:rPr>
              <a:t>Identifying, anticipating and satisfying customers is the key focus of marketing and is vital for the success of a business. </a:t>
            </a:r>
          </a:p>
          <a:p>
            <a:r>
              <a:rPr lang="en-GB" sz="2200" dirty="0">
                <a:latin typeface="Calibri" panose="020F0502020204030204" pitchFamily="34" charset="0"/>
                <a:cs typeface="Calibri" panose="020F0502020204030204" pitchFamily="34" charset="0"/>
              </a:rPr>
              <a:t>When companies understand their customers, they can serve their needs better. When customers’ needs are better served, they become loyal and profitable.</a:t>
            </a:r>
          </a:p>
          <a:p>
            <a:r>
              <a:rPr lang="en-GB" sz="2200" dirty="0">
                <a:latin typeface="Calibri" panose="020F0502020204030204" pitchFamily="34" charset="0"/>
                <a:cs typeface="Calibri" panose="020F0502020204030204" pitchFamily="34" charset="0"/>
              </a:rPr>
              <a:t>It costs 5 times more to win a new customer than to retain an existing customer (CIM)</a:t>
            </a:r>
          </a:p>
          <a:p>
            <a:r>
              <a:rPr lang="en-GB" sz="2200" dirty="0">
                <a:latin typeface="Calibri" panose="020F0502020204030204" pitchFamily="34" charset="0"/>
                <a:cs typeface="Calibri" panose="020F0502020204030204" pitchFamily="34" charset="0"/>
              </a:rPr>
              <a:t>Customer analysis can be performed using sources of internal and external data</a:t>
            </a:r>
          </a:p>
          <a:p>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872417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4800" b="1" dirty="0">
                <a:solidFill>
                  <a:srgbClr val="EBEBEB"/>
                </a:solidFill>
                <a:latin typeface="Calibri" panose="020F0502020204030204" pitchFamily="34" charset="0"/>
                <a:cs typeface="Calibri" panose="020F0502020204030204" pitchFamily="34" charset="0"/>
              </a:rPr>
              <a:t>Class Exercise</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800" dirty="0">
                <a:latin typeface="Calibri" panose="020F0502020204030204" pitchFamily="34" charset="0"/>
                <a:cs typeface="Calibri" panose="020F0502020204030204" pitchFamily="34" charset="0"/>
              </a:rPr>
              <a:t>Working in groups choose a company you are familiar with</a:t>
            </a:r>
          </a:p>
          <a:p>
            <a:r>
              <a:rPr lang="en-GB" sz="2800" dirty="0">
                <a:latin typeface="Calibri" panose="020F0502020204030204" pitchFamily="34" charset="0"/>
                <a:cs typeface="Calibri" panose="020F0502020204030204" pitchFamily="34" charset="0"/>
              </a:rPr>
              <a:t>Identify what customer data you will need </a:t>
            </a:r>
          </a:p>
          <a:p>
            <a:r>
              <a:rPr lang="en-GB" sz="2800" dirty="0">
                <a:latin typeface="Calibri" panose="020F0502020204030204" pitchFamily="34" charset="0"/>
                <a:cs typeface="Calibri" panose="020F0502020204030204" pitchFamily="34" charset="0"/>
              </a:rPr>
              <a:t>Where will you find the data</a:t>
            </a:r>
          </a:p>
          <a:p>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3266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cs typeface="Calibri" panose="020F0502020204030204" pitchFamily="34" charset="0"/>
              </a:rPr>
              <a:t>Analysing Your Customers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800" dirty="0">
                <a:latin typeface="Calibri" panose="020F0502020204030204" pitchFamily="34" charset="0"/>
                <a:cs typeface="Calibri" panose="020F0502020204030204" pitchFamily="34" charset="0"/>
              </a:rPr>
              <a:t>Customer purchase and profit levels (Pareto 80/20 rule)</a:t>
            </a:r>
          </a:p>
          <a:p>
            <a:r>
              <a:rPr lang="en-GB" sz="2800" dirty="0">
                <a:latin typeface="Calibri" panose="020F0502020204030204" pitchFamily="34" charset="0"/>
                <a:cs typeface="Calibri" panose="020F0502020204030204" pitchFamily="34" charset="0"/>
              </a:rPr>
              <a:t>Customer demographics and any forecast changes </a:t>
            </a:r>
          </a:p>
          <a:p>
            <a:r>
              <a:rPr lang="en-GB" sz="2800" dirty="0">
                <a:latin typeface="Calibri" panose="020F0502020204030204" pitchFamily="34" charset="0"/>
                <a:cs typeface="Calibri" panose="020F0502020204030204" pitchFamily="34" charset="0"/>
              </a:rPr>
              <a:t>Product usage and perceptions</a:t>
            </a:r>
          </a:p>
          <a:p>
            <a:r>
              <a:rPr lang="en-GB" sz="2800" dirty="0">
                <a:latin typeface="Calibri" panose="020F0502020204030204" pitchFamily="34" charset="0"/>
                <a:cs typeface="Calibri" panose="020F0502020204030204" pitchFamily="34" charset="0"/>
              </a:rPr>
              <a:t>Levels of customer satisfaction</a:t>
            </a:r>
          </a:p>
          <a:p>
            <a:r>
              <a:rPr lang="en-GB" sz="2800" dirty="0">
                <a:latin typeface="Calibri" panose="020F0502020204030204" pitchFamily="34" charset="0"/>
                <a:cs typeface="Calibri" panose="020F0502020204030204" pitchFamily="34" charset="0"/>
              </a:rPr>
              <a:t>Retention and loyalty levels</a:t>
            </a:r>
          </a:p>
          <a:p>
            <a:r>
              <a:rPr lang="en-GB" sz="2800" dirty="0">
                <a:latin typeface="Calibri" panose="020F0502020204030204" pitchFamily="34" charset="0"/>
                <a:cs typeface="Calibri" panose="020F0502020204030204" pitchFamily="34" charset="0"/>
              </a:rPr>
              <a:t>Customer feedback and levels of complaint</a:t>
            </a:r>
          </a:p>
          <a:p>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82266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365760"/>
            <a:ext cx="10503751" cy="844854"/>
          </a:xfrm>
        </p:spPr>
        <p:txBody>
          <a:bodyPr/>
          <a:lstStyle/>
          <a:p>
            <a:r>
              <a:rPr lang="en-GB" b="1" dirty="0">
                <a:latin typeface="Calibri" panose="020F0502020204030204" pitchFamily="34" charset="0"/>
                <a:cs typeface="Calibri" panose="020F0502020204030204" pitchFamily="34" charset="0"/>
              </a:rPr>
              <a:t>Customer Analysis</a:t>
            </a:r>
          </a:p>
        </p:txBody>
      </p:sp>
      <p:sp>
        <p:nvSpPr>
          <p:cNvPr id="3" name="Content Placeholder 2"/>
          <p:cNvSpPr>
            <a:spLocks noGrp="1"/>
          </p:cNvSpPr>
          <p:nvPr>
            <p:ph idx="1"/>
          </p:nvPr>
        </p:nvSpPr>
        <p:spPr>
          <a:xfrm>
            <a:off x="450761" y="2341756"/>
            <a:ext cx="11414137" cy="4516244"/>
          </a:xfrm>
        </p:spPr>
        <p:txBody>
          <a:bodyPr>
            <a:normAutofit lnSpcReduction="10000"/>
          </a:bodyPr>
          <a:lstStyle/>
          <a:p>
            <a:r>
              <a:rPr lang="en-GB" sz="2400" dirty="0">
                <a:latin typeface="Calibri" panose="020F0502020204030204" pitchFamily="34" charset="0"/>
                <a:cs typeface="Calibri" panose="020F0502020204030204" pitchFamily="34" charset="0"/>
              </a:rPr>
              <a:t>The customer analysis involves gathering and studying demographics, buying patterns, product usage history, spending habits, loyalty metrics, and more. This aims to understand wants, needs and pain points.</a:t>
            </a:r>
          </a:p>
          <a:p>
            <a:r>
              <a:rPr lang="en-GB" sz="2400" dirty="0">
                <a:latin typeface="Calibri" panose="020F0502020204030204" pitchFamily="34" charset="0"/>
                <a:cs typeface="Calibri" panose="020F0502020204030204" pitchFamily="34" charset="0"/>
              </a:rPr>
              <a:t>A variety of methods can be used to conduct customer analysis. These methods include analysing internal data (such as CRM or Marketing data), focus groups, interviews, market data, existing customer feedback, and more.</a:t>
            </a:r>
          </a:p>
          <a:p>
            <a:r>
              <a:rPr lang="en-GB" sz="2400" dirty="0">
                <a:latin typeface="Calibri" panose="020F0502020204030204" pitchFamily="34" charset="0"/>
                <a:cs typeface="Calibri" panose="020F0502020204030204" pitchFamily="34" charset="0"/>
              </a:rPr>
              <a:t>Customer Analysis allows an organisation to develop strategies focused on the needs of their customers</a:t>
            </a:r>
          </a:p>
          <a:p>
            <a:pPr lvl="1"/>
            <a:r>
              <a:rPr lang="en-GB" sz="2000" dirty="0">
                <a:solidFill>
                  <a:schemeClr val="tx1"/>
                </a:solidFill>
                <a:latin typeface="Calibri" panose="020F0502020204030204" pitchFamily="34" charset="0"/>
                <a:cs typeface="Calibri" panose="020F0502020204030204" pitchFamily="34" charset="0"/>
              </a:rPr>
              <a:t>It enables companies to customise and personalise marketing to address customer needs better</a:t>
            </a:r>
          </a:p>
          <a:p>
            <a:pPr lvl="1"/>
            <a:r>
              <a:rPr lang="en-GB" sz="2000" dirty="0">
                <a:solidFill>
                  <a:schemeClr val="tx1"/>
                </a:solidFill>
                <a:latin typeface="Calibri" panose="020F0502020204030204" pitchFamily="34" charset="0"/>
                <a:cs typeface="Calibri" panose="020F0502020204030204" pitchFamily="34" charset="0"/>
              </a:rPr>
              <a:t>It helps organisations to build lasting, meaningful, and profitable relationships with their customer base</a:t>
            </a:r>
          </a:p>
          <a:p>
            <a:pPr lvl="1"/>
            <a:r>
              <a:rPr lang="en-GB" sz="2000" dirty="0">
                <a:solidFill>
                  <a:schemeClr val="tx1"/>
                </a:solidFill>
                <a:latin typeface="Calibri" panose="020F0502020204030204" pitchFamily="34" charset="0"/>
                <a:cs typeface="Calibri" panose="020F0502020204030204" pitchFamily="34" charset="0"/>
              </a:rPr>
              <a:t>It enables them to receive product and/or service feedback to inform improvements</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125307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863" y="947854"/>
            <a:ext cx="10374649" cy="869795"/>
          </a:xfrm>
        </p:spPr>
        <p:txBody>
          <a:bodyPr/>
          <a:lstStyle/>
          <a:p>
            <a:r>
              <a:rPr lang="en-GB" sz="4400" b="1" dirty="0">
                <a:latin typeface="Calibri" panose="020F0502020204030204" pitchFamily="34" charset="0"/>
                <a:cs typeface="Calibri" panose="020F0502020204030204" pitchFamily="34" charset="0"/>
              </a:rPr>
              <a:t>Sources of Customer Data</a:t>
            </a:r>
          </a:p>
        </p:txBody>
      </p:sp>
      <p:sp>
        <p:nvSpPr>
          <p:cNvPr id="3" name="Content Placeholder 2"/>
          <p:cNvSpPr>
            <a:spLocks noGrp="1"/>
          </p:cNvSpPr>
          <p:nvPr>
            <p:ph idx="1"/>
          </p:nvPr>
        </p:nvSpPr>
        <p:spPr>
          <a:xfrm>
            <a:off x="463639" y="2587082"/>
            <a:ext cx="10490873" cy="3878111"/>
          </a:xfrm>
        </p:spPr>
        <p:txBody>
          <a:bodyPr>
            <a:normAutofit/>
          </a:bodyPr>
          <a:lstStyle/>
          <a:p>
            <a:pPr marL="342900" indent="-342900">
              <a:buFont typeface="+mj-lt"/>
              <a:buAutoNum type="arabicPeriod"/>
            </a:pPr>
            <a:r>
              <a:rPr lang="en-GB" sz="2400" dirty="0">
                <a:latin typeface="Calibri" panose="020F0502020204030204" pitchFamily="34" charset="0"/>
                <a:cs typeface="Calibri" panose="020F0502020204030204" pitchFamily="34" charset="0"/>
              </a:rPr>
              <a:t>Internal – a CRM system will offer detailed behavioural data on existing customers. </a:t>
            </a:r>
          </a:p>
          <a:p>
            <a:pPr marL="342900" indent="-342900">
              <a:buFont typeface="+mj-lt"/>
              <a:buAutoNum type="arabicPeriod"/>
            </a:pPr>
            <a:r>
              <a:rPr lang="en-GB" sz="2400" dirty="0">
                <a:latin typeface="Calibri" panose="020F0502020204030204" pitchFamily="34" charset="0"/>
                <a:cs typeface="Calibri" panose="020F0502020204030204" pitchFamily="34" charset="0"/>
              </a:rPr>
              <a:t>Customer feedback and behavioural data from internal and external sources – complaints and reviews, Google Analytics, Social Media Platforms, chat tools.</a:t>
            </a:r>
          </a:p>
          <a:p>
            <a:pPr marL="342900" indent="-342900">
              <a:buFont typeface="+mj-lt"/>
              <a:buAutoNum type="arabicPeriod"/>
            </a:pPr>
            <a:r>
              <a:rPr lang="en-GB" sz="2400" dirty="0">
                <a:latin typeface="Calibri" panose="020F0502020204030204" pitchFamily="34" charset="0"/>
                <a:cs typeface="Calibri" panose="020F0502020204030204" pitchFamily="34" charset="0"/>
              </a:rPr>
              <a:t>External data – published research on target customer trends e.g. Government data, Mintel and Statista</a:t>
            </a:r>
          </a:p>
        </p:txBody>
      </p:sp>
    </p:spTree>
    <p:extLst>
      <p:ext uri="{BB962C8B-B14F-4D97-AF65-F5344CB8AC3E}">
        <p14:creationId xmlns:p14="http://schemas.microsoft.com/office/powerpoint/2010/main" val="42107557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Oval 2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0"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1"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1154955" y="973667"/>
            <a:ext cx="2942210" cy="3654089"/>
          </a:xfrm>
        </p:spPr>
        <p:txBody>
          <a:bodyPr>
            <a:normAutofit/>
          </a:bodyPr>
          <a:lstStyle/>
          <a:p>
            <a:br>
              <a:rPr lang="en-GB" b="1" dirty="0">
                <a:solidFill>
                  <a:srgbClr val="EBEBEB"/>
                </a:solidFill>
                <a:latin typeface="Calibri" panose="020F0502020204030204" pitchFamily="34" charset="0"/>
                <a:cs typeface="Calibri" panose="020F0502020204030204" pitchFamily="34" charset="0"/>
              </a:rPr>
            </a:br>
            <a:br>
              <a:rPr lang="en-GB" b="1" dirty="0">
                <a:solidFill>
                  <a:srgbClr val="EBEBEB"/>
                </a:solidFill>
                <a:latin typeface="Calibri" panose="020F0502020204030204" pitchFamily="34" charset="0"/>
                <a:cs typeface="Calibri" panose="020F0502020204030204" pitchFamily="34" charset="0"/>
              </a:rPr>
            </a:br>
            <a:r>
              <a:rPr lang="en-GB" sz="4400" b="1" dirty="0">
                <a:solidFill>
                  <a:srgbClr val="EBEBEB"/>
                </a:solidFill>
                <a:latin typeface="Calibri" panose="020F0502020204030204" pitchFamily="34" charset="0"/>
                <a:cs typeface="Calibri" panose="020F0502020204030204" pitchFamily="34" charset="0"/>
              </a:rPr>
              <a:t>Channel Members</a:t>
            </a:r>
          </a:p>
        </p:txBody>
      </p:sp>
      <p:sp>
        <p:nvSpPr>
          <p:cNvPr id="33" name="Rectangle 32">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0" name="AutoShape 4" descr="Market Distributors | New York NY">
            <a:extLst>
              <a:ext uri="{FF2B5EF4-FFF2-40B4-BE49-F238E27FC236}">
                <a16:creationId xmlns:a16="http://schemas.microsoft.com/office/drawing/2014/main" id="{47A64A40-DED6-84BD-9B24-DE2D721BBCB4}"/>
              </a:ext>
            </a:extLst>
          </p:cNvPr>
          <p:cNvGraphicFramePr>
            <a:graphicFrameLocks noGrp="1"/>
          </p:cNvGraphicFramePr>
          <p:nvPr>
            <p:ph idx="1"/>
            <p:extLst>
              <p:ext uri="{D42A27DB-BD31-4B8C-83A1-F6EECF244321}">
                <p14:modId xmlns:p14="http://schemas.microsoft.com/office/powerpoint/2010/main" val="251719641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7741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468351" y="2619"/>
            <a:ext cx="11251581" cy="6852762"/>
          </a:xfrm>
          <a:prstGeom prst="rect">
            <a:avLst/>
          </a:prstGeom>
          <a:noFill/>
          <a:ln w="9525">
            <a:noFill/>
            <a:miter lim="800000"/>
            <a:headEnd/>
            <a:tailEnd/>
          </a:ln>
          <a:effectLst/>
        </p:spPr>
      </p:pic>
      <p:sp>
        <p:nvSpPr>
          <p:cNvPr id="16389" name="Rectangle 2"/>
          <p:cNvSpPr>
            <a:spLocks noGrp="1" noChangeArrowheads="1"/>
          </p:cNvSpPr>
          <p:nvPr>
            <p:ph type="title"/>
          </p:nvPr>
        </p:nvSpPr>
        <p:spPr>
          <a:xfrm>
            <a:off x="3757959" y="1928802"/>
            <a:ext cx="5624187" cy="542908"/>
          </a:xfrm>
          <a:noFill/>
        </p:spPr>
        <p:txBody>
          <a:bodyPr/>
          <a:lstStyle/>
          <a:p>
            <a:pPr eaLnBrk="1" hangingPunct="1"/>
            <a:r>
              <a:rPr lang="en-GB" sz="2000" b="1" u="sng" dirty="0">
                <a:solidFill>
                  <a:schemeClr val="tx1"/>
                </a:solidFill>
                <a:effectLst>
                  <a:outerShdw blurRad="38100" dist="38100" dir="2700000" algn="tl">
                    <a:srgbClr val="000000">
                      <a:alpha val="43137"/>
                    </a:srgbClr>
                  </a:outerShdw>
                </a:effectLst>
              </a:rPr>
              <a:t>Marketing Channels/Intermediaries</a:t>
            </a:r>
          </a:p>
        </p:txBody>
      </p:sp>
      <p:sp>
        <p:nvSpPr>
          <p:cNvPr id="13" name="Rectangle 3"/>
          <p:cNvSpPr txBox="1">
            <a:spLocks noChangeArrowheads="1"/>
          </p:cNvSpPr>
          <p:nvPr/>
        </p:nvSpPr>
        <p:spPr bwMode="auto">
          <a:xfrm>
            <a:off x="3936380" y="2429812"/>
            <a:ext cx="4114799"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104007"/>
            <a:ext cx="5214942" cy="707886"/>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Tree>
    <p:extLst>
      <p:ext uri="{BB962C8B-B14F-4D97-AF65-F5344CB8AC3E}">
        <p14:creationId xmlns:p14="http://schemas.microsoft.com/office/powerpoint/2010/main" val="1654930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85775" y="2430966"/>
            <a:ext cx="8922152" cy="4106619"/>
          </a:xfrm>
          <a:prstGeom prst="rect">
            <a:avLst/>
          </a:prstGeom>
          <a:noFill/>
          <a:ln w="9525">
            <a:noFill/>
            <a:miter lim="800000"/>
            <a:headEnd/>
            <a:tailEnd/>
          </a:ln>
        </p:spPr>
      </p:pic>
      <p:sp>
        <p:nvSpPr>
          <p:cNvPr id="11" name="Rectangle 9"/>
          <p:cNvSpPr txBox="1">
            <a:spLocks noChangeArrowheads="1"/>
          </p:cNvSpPr>
          <p:nvPr/>
        </p:nvSpPr>
        <p:spPr bwMode="auto">
          <a:xfrm>
            <a:off x="9311269" y="2430967"/>
            <a:ext cx="2486722" cy="3641238"/>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a:t>
            </a:r>
          </a:p>
          <a:p>
            <a:pPr marL="342903" indent="-342903">
              <a:spcBef>
                <a:spcPct val="65000"/>
              </a:spcBef>
              <a:tabLst>
                <a:tab pos="93664" algn="l"/>
              </a:tabLst>
              <a:defRPr/>
            </a:pPr>
            <a:r>
              <a:rPr lang="en-GB" sz="2400" b="1" kern="0" dirty="0">
                <a:solidFill>
                  <a:srgbClr val="FF0000"/>
                </a:solidFill>
                <a:effectLst>
                  <a:outerShdw blurRad="38100" dist="38100" dir="2700000" algn="tl">
                    <a:srgbClr val="000000">
                      <a:alpha val="43137"/>
                    </a:srgbClr>
                  </a:outerShdw>
                </a:effectLst>
              </a:rPr>
              <a:t>Give an example of a likely business for each of these channels</a:t>
            </a:r>
          </a:p>
        </p:txBody>
      </p:sp>
      <p:sp>
        <p:nvSpPr>
          <p:cNvPr id="18439" name="Rectangle 2"/>
          <p:cNvSpPr>
            <a:spLocks noGrp="1" noChangeArrowheads="1"/>
          </p:cNvSpPr>
          <p:nvPr>
            <p:ph type="title"/>
          </p:nvPr>
        </p:nvSpPr>
        <p:spPr>
          <a:xfrm>
            <a:off x="592429" y="457201"/>
            <a:ext cx="9646948" cy="1683833"/>
          </a:xfrm>
          <a:noFill/>
        </p:spPr>
        <p:txBody>
          <a:bodyPr/>
          <a:lstStyle/>
          <a:p>
            <a:pPr algn="ctr" eaLnBrk="1" hangingPunct="1"/>
            <a:r>
              <a:rPr lang="en-GB" sz="44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Marketing Channels</a:t>
            </a:r>
          </a:p>
        </p:txBody>
      </p:sp>
    </p:spTree>
    <p:extLst>
      <p:ext uri="{BB962C8B-B14F-4D97-AF65-F5344CB8AC3E}">
        <p14:creationId xmlns:p14="http://schemas.microsoft.com/office/powerpoint/2010/main" val="330835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2936</Words>
  <Application>Microsoft Office PowerPoint</Application>
  <PresentationFormat>Widescreen</PresentationFormat>
  <Paragraphs>273</Paragraphs>
  <Slides>48</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Century Gothic</vt:lpstr>
      <vt:lpstr>Wingdings</vt:lpstr>
      <vt:lpstr>Wingdings 3</vt:lpstr>
      <vt:lpstr>Ion Boardroom</vt:lpstr>
      <vt:lpstr>BMBM6016   Strategic Marketing</vt:lpstr>
      <vt:lpstr>SOSTAC Planning Model</vt:lpstr>
      <vt:lpstr>Lecture 3 - The Marketing Audit</vt:lpstr>
      <vt:lpstr>PowerPoint Presentation</vt:lpstr>
      <vt:lpstr>The Micro Environment  Audit</vt:lpstr>
      <vt:lpstr>Porter’s Five Forces Analysis</vt:lpstr>
      <vt:lpstr>Porter’s Five Forces Analysis</vt:lpstr>
      <vt:lpstr>Porter’s Five Forces Analysis </vt:lpstr>
      <vt:lpstr>Porter’s Five Forces</vt:lpstr>
      <vt:lpstr>The Five Forces:  The Threat of New Entrants </vt:lpstr>
      <vt:lpstr>The following factors will affect the strength of the threat of new entrants:</vt:lpstr>
      <vt:lpstr>Class Exercise</vt:lpstr>
      <vt:lpstr>The Five Forces:  Bargaining Power of Suppliers</vt:lpstr>
      <vt:lpstr>The following factors will affect the bargaining power of suppliers </vt:lpstr>
      <vt:lpstr>Class Exercise</vt:lpstr>
      <vt:lpstr>The Five Forces:  Bargaining Power of Buyers</vt:lpstr>
      <vt:lpstr>The Bargaining Power of Buyers Will Depend On:</vt:lpstr>
      <vt:lpstr>Class Exercise</vt:lpstr>
      <vt:lpstr>The Five Forces:  Threat of Substitutes</vt:lpstr>
      <vt:lpstr>The Threat of Substitutes Will Depend On:</vt:lpstr>
      <vt:lpstr>Class Exercise</vt:lpstr>
      <vt:lpstr>The Five Forces:  Competitor Rivalry</vt:lpstr>
      <vt:lpstr>The Level of Competitor Rivalry Will Depend On:</vt:lpstr>
      <vt:lpstr>Class Exercise</vt:lpstr>
      <vt:lpstr>PowerPoint Presentation</vt:lpstr>
      <vt:lpstr>PowerPoint Presentation</vt:lpstr>
      <vt:lpstr>PowerPoint Presentation</vt:lpstr>
      <vt:lpstr>Class Exercise</vt:lpstr>
      <vt:lpstr>Example:  Porter’s Five Forces Analysis of the Airline Industry</vt:lpstr>
      <vt:lpstr>Airline Industry – Threat of New Entrants </vt:lpstr>
      <vt:lpstr>Airline Industry – Power of Suppliers</vt:lpstr>
      <vt:lpstr>Airline Industry – Power of Buyers</vt:lpstr>
      <vt:lpstr>Airline Industry – Threat of Substitutes</vt:lpstr>
      <vt:lpstr>Airline Industry – Competitive Rivalry</vt:lpstr>
      <vt:lpstr>  Competitor Analysis</vt:lpstr>
      <vt:lpstr>Competitor Analysis</vt:lpstr>
      <vt:lpstr>Competitor Analysis</vt:lpstr>
      <vt:lpstr>Stages in A Competitor Analysis</vt:lpstr>
      <vt:lpstr>Example Competitive Analysis Table</vt:lpstr>
      <vt:lpstr>  Customer Analysis</vt:lpstr>
      <vt:lpstr>Analysing Your Customers</vt:lpstr>
      <vt:lpstr>Class Exercise</vt:lpstr>
      <vt:lpstr>Analysing Your Customers</vt:lpstr>
      <vt:lpstr>Customer Analysis</vt:lpstr>
      <vt:lpstr>Sources of Customer Data</vt:lpstr>
      <vt:lpstr>  Channel Members</vt:lpstr>
      <vt:lpstr>Marketing Channels/Intermediaries</vt:lpstr>
      <vt:lpstr>Marketing Channels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51</cp:revision>
  <dcterms:created xsi:type="dcterms:W3CDTF">2023-02-12T18:43:03Z</dcterms:created>
  <dcterms:modified xsi:type="dcterms:W3CDTF">2026-02-11T10:45:08Z</dcterms:modified>
</cp:coreProperties>
</file>