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notesMasterIdLst>
    <p:notesMasterId r:id="rId20"/>
  </p:notesMasterIdLst>
  <p:sldIdLst>
    <p:sldId id="257" r:id="rId5"/>
    <p:sldId id="272" r:id="rId6"/>
    <p:sldId id="264" r:id="rId7"/>
    <p:sldId id="270" r:id="rId8"/>
    <p:sldId id="259" r:id="rId9"/>
    <p:sldId id="261" r:id="rId10"/>
    <p:sldId id="260" r:id="rId11"/>
    <p:sldId id="262" r:id="rId12"/>
    <p:sldId id="263" r:id="rId13"/>
    <p:sldId id="265" r:id="rId14"/>
    <p:sldId id="266" r:id="rId15"/>
    <p:sldId id="268" r:id="rId16"/>
    <p:sldId id="269" r:id="rId17"/>
    <p:sldId id="267"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46C5E-9944-5B46-A22C-525593853B79}" v="1" dt="2026-08-09T08:12:15.3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37" autoAdjust="0"/>
    <p:restoredTop sz="94625"/>
  </p:normalViewPr>
  <p:slideViewPr>
    <p:cSldViewPr snapToGrid="0">
      <p:cViewPr varScale="1">
        <p:scale>
          <a:sx n="116" d="100"/>
          <a:sy n="116" d="100"/>
        </p:scale>
        <p:origin x="2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a Del Carmen Leon Monteros (2441581)" userId="97a44654-44e1-4ead-813d-606498cf677a" providerId="ADAL" clId="{D84800FF-5410-5CA6-910A-725A403F6EE2}"/>
    <pc:docChg chg="modSld">
      <pc:chgData name="Paulina Del Carmen Leon Monteros (2441581)" userId="97a44654-44e1-4ead-813d-606498cf677a" providerId="ADAL" clId="{D84800FF-5410-5CA6-910A-725A403F6EE2}" dt="2026-08-09T09:45:39.861" v="1" actId="20577"/>
      <pc:docMkLst>
        <pc:docMk/>
      </pc:docMkLst>
      <pc:sldChg chg="modSp mod">
        <pc:chgData name="Paulina Del Carmen Leon Monteros (2441581)" userId="97a44654-44e1-4ead-813d-606498cf677a" providerId="ADAL" clId="{D84800FF-5410-5CA6-910A-725A403F6EE2}" dt="2026-08-09T09:45:39.861" v="1" actId="20577"/>
        <pc:sldMkLst>
          <pc:docMk/>
          <pc:sldMk cId="4214342683" sldId="257"/>
        </pc:sldMkLst>
        <pc:spChg chg="mod">
          <ac:chgData name="Paulina Del Carmen Leon Monteros (2441581)" userId="97a44654-44e1-4ead-813d-606498cf677a" providerId="ADAL" clId="{D84800FF-5410-5CA6-910A-725A403F6EE2}" dt="2026-08-09T09:45:39.861" v="1" actId="20577"/>
          <ac:spMkLst>
            <pc:docMk/>
            <pc:sldMk cId="4214342683" sldId="257"/>
            <ac:spMk id="2" creationId="{A88B3001-2E31-B446-AEBB-9F41FA56AE4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C0999F-D186-4E23-AD34-625C8B4733C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D01297C-DF99-464F-895C-D1CCD8D50214}">
      <dgm:prSet/>
      <dgm:spPr/>
      <dgm:t>
        <a:bodyPr/>
        <a:lstStyle/>
        <a:p>
          <a:pPr>
            <a:lnSpc>
              <a:spcPct val="100000"/>
            </a:lnSpc>
          </a:pPr>
          <a:r>
            <a:rPr lang="en-GB" i="1" dirty="0"/>
            <a:t>Political: The business must register with the local council and follow the Health and Safety law. Tax and Government Policies, the employers must provide food and hygiene training for safe food preparation to the employees. The shop must follow the laws including the national  at list minimum wages and safety regulations to help void legal problems.</a:t>
          </a:r>
          <a:endParaRPr lang="en-US" dirty="0"/>
        </a:p>
      </dgm:t>
    </dgm:pt>
    <dgm:pt modelId="{1FC243F3-DD45-4C1A-917C-8B78DDF9798E}" type="parTrans" cxnId="{A788B1D9-C4A2-40B4-AB00-D99BCADFB0FB}">
      <dgm:prSet/>
      <dgm:spPr/>
      <dgm:t>
        <a:bodyPr/>
        <a:lstStyle/>
        <a:p>
          <a:endParaRPr lang="en-US"/>
        </a:p>
      </dgm:t>
    </dgm:pt>
    <dgm:pt modelId="{87F5349C-099D-4D28-A304-F64E615A960B}" type="sibTrans" cxnId="{A788B1D9-C4A2-40B4-AB00-D99BCADFB0FB}">
      <dgm:prSet/>
      <dgm:spPr/>
      <dgm:t>
        <a:bodyPr/>
        <a:lstStyle/>
        <a:p>
          <a:endParaRPr lang="en-US"/>
        </a:p>
      </dgm:t>
    </dgm:pt>
    <dgm:pt modelId="{F4FD5E4C-2F6F-4858-B0CA-AD3DC5B3BB1A}">
      <dgm:prSet/>
      <dgm:spPr/>
      <dgm:t>
        <a:bodyPr/>
        <a:lstStyle/>
        <a:p>
          <a:pPr>
            <a:lnSpc>
              <a:spcPct val="100000"/>
            </a:lnSpc>
          </a:pPr>
          <a:r>
            <a:rPr lang="en-GB" i="1" dirty="0"/>
            <a:t>Economic: The prices of the supplies can increase this can make the business making more expensive to run customers may spend less with inflation rates. However, </a:t>
          </a:r>
          <a:r>
            <a:rPr lang="en-GB" i="1" dirty="0" err="1"/>
            <a:t>Adenicake</a:t>
          </a:r>
          <a:r>
            <a:rPr lang="en-GB" i="1" dirty="0"/>
            <a:t> will make affordable prices for all customers make attractive a wider range for customers with small budge. Good planning and competitive pricing are good to maintain profitability</a:t>
          </a:r>
          <a:endParaRPr lang="en-US" dirty="0"/>
        </a:p>
      </dgm:t>
    </dgm:pt>
    <dgm:pt modelId="{EB35F856-6756-405A-A838-8F0BE197A219}" type="parTrans" cxnId="{93C96780-8A27-42D3-9B20-81514D2BC708}">
      <dgm:prSet/>
      <dgm:spPr/>
      <dgm:t>
        <a:bodyPr/>
        <a:lstStyle/>
        <a:p>
          <a:endParaRPr lang="en-US"/>
        </a:p>
      </dgm:t>
    </dgm:pt>
    <dgm:pt modelId="{F5BF820F-08AB-4029-99BE-1B72F0F7C78E}" type="sibTrans" cxnId="{93C96780-8A27-42D3-9B20-81514D2BC708}">
      <dgm:prSet/>
      <dgm:spPr/>
      <dgm:t>
        <a:bodyPr/>
        <a:lstStyle/>
        <a:p>
          <a:endParaRPr lang="en-US"/>
        </a:p>
      </dgm:t>
    </dgm:pt>
    <dgm:pt modelId="{2AEABDD9-0117-4C0B-8225-D15A97A169E8}">
      <dgm:prSet/>
      <dgm:spPr/>
      <dgm:t>
        <a:bodyPr/>
        <a:lstStyle/>
        <a:p>
          <a:pPr>
            <a:lnSpc>
              <a:spcPct val="100000"/>
            </a:lnSpc>
          </a:pPr>
          <a:r>
            <a:rPr lang="en-GB" i="1" dirty="0"/>
            <a:t>Social: The lifestyle is related with customers preferences; people like to meet friends in coffee shops also like homemade desserts. Customers prefer personalised gifts this have an emotional value. Social media platforms like  Facebook, Instagram, Tik tock will encourage customers to buy</a:t>
          </a:r>
          <a:endParaRPr lang="en-US" dirty="0"/>
        </a:p>
      </dgm:t>
    </dgm:pt>
    <dgm:pt modelId="{36E28AF3-7C34-4488-9AA5-B06DE1E3102C}" type="parTrans" cxnId="{4B85AEEB-E3F3-4ADB-A180-DD44F1E66B26}">
      <dgm:prSet/>
      <dgm:spPr/>
      <dgm:t>
        <a:bodyPr/>
        <a:lstStyle/>
        <a:p>
          <a:endParaRPr lang="en-US"/>
        </a:p>
      </dgm:t>
    </dgm:pt>
    <dgm:pt modelId="{77E08C1C-EE99-41A4-873D-0C5C0F92860C}" type="sibTrans" cxnId="{4B85AEEB-E3F3-4ADB-A180-DD44F1E66B26}">
      <dgm:prSet/>
      <dgm:spPr/>
      <dgm:t>
        <a:bodyPr/>
        <a:lstStyle/>
        <a:p>
          <a:endParaRPr lang="en-US"/>
        </a:p>
      </dgm:t>
    </dgm:pt>
    <dgm:pt modelId="{D0E963A2-1A21-4FC2-A2ED-50072104C76D}">
      <dgm:prSet/>
      <dgm:spPr>
        <a:gradFill flip="none" rotWithShape="0">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dgm:spPr>
      <dgm:t>
        <a:bodyPr/>
        <a:lstStyle/>
        <a:p>
          <a:pPr>
            <a:lnSpc>
              <a:spcPct val="100000"/>
            </a:lnSpc>
          </a:pPr>
          <a:r>
            <a:rPr lang="en-GB" i="1" dirty="0"/>
            <a:t>Technological: The business will use the technology to incentive people in the social media to promote offers and place online orders. Morden equipment  will help to effective production and product consistency. Digital accounting can help manage sales expense and stock the technology will help improve to reach more customers efficiency customers can order through the business website and improve customers satisfaction</a:t>
          </a:r>
          <a:endParaRPr lang="en-US" dirty="0"/>
        </a:p>
      </dgm:t>
    </dgm:pt>
    <dgm:pt modelId="{78A074E3-0ACD-4DD0-A870-CD200BA53D5F}" type="parTrans" cxnId="{1F8B37D8-42A7-4BF6-8035-F4F89B823553}">
      <dgm:prSet/>
      <dgm:spPr/>
      <dgm:t>
        <a:bodyPr/>
        <a:lstStyle/>
        <a:p>
          <a:endParaRPr lang="en-US"/>
        </a:p>
      </dgm:t>
    </dgm:pt>
    <dgm:pt modelId="{E1D31214-1EFA-41D2-B4B9-783706511224}" type="sibTrans" cxnId="{1F8B37D8-42A7-4BF6-8035-F4F89B823553}">
      <dgm:prSet/>
      <dgm:spPr/>
      <dgm:t>
        <a:bodyPr/>
        <a:lstStyle/>
        <a:p>
          <a:endParaRPr lang="en-US"/>
        </a:p>
      </dgm:t>
    </dgm:pt>
    <dgm:pt modelId="{50EFC03E-F181-4814-A626-DE98206258D4}" type="pres">
      <dgm:prSet presAssocID="{72C0999F-D186-4E23-AD34-625C8B4733CB}" presName="root" presStyleCnt="0">
        <dgm:presLayoutVars>
          <dgm:dir/>
          <dgm:resizeHandles val="exact"/>
        </dgm:presLayoutVars>
      </dgm:prSet>
      <dgm:spPr/>
    </dgm:pt>
    <dgm:pt modelId="{E3643D11-86DE-4856-B7AA-8CFBB5C43B65}" type="pres">
      <dgm:prSet presAssocID="{7D01297C-DF99-464F-895C-D1CCD8D50214}" presName="compNode" presStyleCnt="0"/>
      <dgm:spPr/>
    </dgm:pt>
    <dgm:pt modelId="{C07B8089-14CD-4AC8-9838-0B9C4AFFE16A}" type="pres">
      <dgm:prSet presAssocID="{7D01297C-DF99-464F-895C-D1CCD8D50214}" presName="bgRect" presStyleLbl="bgShp" presStyleIdx="0" presStyleCnt="4"/>
      <dgm:spPr>
        <a:gradFill flip="none" rotWithShape="0">
          <a:gsLst>
            <a:gs pos="0">
              <a:schemeClr val="accent1">
                <a:tint val="40000"/>
                <a:hueOff val="0"/>
                <a:satOff val="0"/>
                <a:lumOff val="0"/>
                <a:shade val="30000"/>
                <a:satMod val="115000"/>
              </a:schemeClr>
            </a:gs>
            <a:gs pos="50000">
              <a:schemeClr val="accent1">
                <a:tint val="40000"/>
                <a:hueOff val="0"/>
                <a:satOff val="0"/>
                <a:lumOff val="0"/>
                <a:shade val="67500"/>
                <a:satMod val="115000"/>
              </a:schemeClr>
            </a:gs>
            <a:gs pos="100000">
              <a:schemeClr val="accent1">
                <a:tint val="40000"/>
                <a:hueOff val="0"/>
                <a:satOff val="0"/>
                <a:lumOff val="0"/>
                <a:shade val="100000"/>
                <a:satMod val="115000"/>
              </a:schemeClr>
            </a:gs>
          </a:gsLst>
          <a:lin ang="5400000" scaled="1"/>
          <a:tileRect/>
        </a:gradFill>
      </dgm:spPr>
    </dgm:pt>
    <dgm:pt modelId="{1D69E02E-45F8-453D-B4E5-B46C9BD6E09C}" type="pres">
      <dgm:prSet presAssocID="{7D01297C-DF99-464F-895C-D1CCD8D5021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nk"/>
        </a:ext>
      </dgm:extLst>
    </dgm:pt>
    <dgm:pt modelId="{98F4A5FB-DF20-4F46-971B-BD094E628FE0}" type="pres">
      <dgm:prSet presAssocID="{7D01297C-DF99-464F-895C-D1CCD8D50214}" presName="spaceRect" presStyleCnt="0"/>
      <dgm:spPr/>
    </dgm:pt>
    <dgm:pt modelId="{6020F646-A058-4989-9D5A-792180A3BBDC}" type="pres">
      <dgm:prSet presAssocID="{7D01297C-DF99-464F-895C-D1CCD8D50214}" presName="parTx" presStyleLbl="revTx" presStyleIdx="0" presStyleCnt="4">
        <dgm:presLayoutVars>
          <dgm:chMax val="0"/>
          <dgm:chPref val="0"/>
        </dgm:presLayoutVars>
      </dgm:prSet>
      <dgm:spPr/>
    </dgm:pt>
    <dgm:pt modelId="{3ECEF548-9CE3-4AB6-8E88-39A1F83ECA57}" type="pres">
      <dgm:prSet presAssocID="{87F5349C-099D-4D28-A304-F64E615A960B}" presName="sibTrans" presStyleCnt="0"/>
      <dgm:spPr/>
    </dgm:pt>
    <dgm:pt modelId="{06439501-89A4-4FF9-8D72-008C3971FF3D}" type="pres">
      <dgm:prSet presAssocID="{F4FD5E4C-2F6F-4858-B0CA-AD3DC5B3BB1A}" presName="compNode" presStyleCnt="0"/>
      <dgm:spPr/>
    </dgm:pt>
    <dgm:pt modelId="{0836AE4B-F264-4AE1-9049-DBB9F2FA8073}" type="pres">
      <dgm:prSet presAssocID="{F4FD5E4C-2F6F-4858-B0CA-AD3DC5B3BB1A}" presName="bgRect" presStyleLbl="bgShp" presStyleIdx="1" presStyleCnt="4"/>
      <dgm:spPr>
        <a:gradFill flip="none" rotWithShape="0">
          <a:gsLst>
            <a:gs pos="0">
              <a:schemeClr val="accent1">
                <a:tint val="40000"/>
                <a:hueOff val="0"/>
                <a:satOff val="0"/>
                <a:lumOff val="0"/>
                <a:shade val="30000"/>
                <a:satMod val="115000"/>
              </a:schemeClr>
            </a:gs>
            <a:gs pos="50000">
              <a:schemeClr val="accent1">
                <a:tint val="40000"/>
                <a:hueOff val="0"/>
                <a:satOff val="0"/>
                <a:lumOff val="0"/>
                <a:shade val="67500"/>
                <a:satMod val="115000"/>
              </a:schemeClr>
            </a:gs>
            <a:gs pos="100000">
              <a:schemeClr val="accent1">
                <a:tint val="40000"/>
                <a:hueOff val="0"/>
                <a:satOff val="0"/>
                <a:lumOff val="0"/>
                <a:shade val="100000"/>
                <a:satMod val="115000"/>
              </a:schemeClr>
            </a:gs>
          </a:gsLst>
          <a:lin ang="5400000" scaled="1"/>
          <a:tileRect/>
        </a:gradFill>
      </dgm:spPr>
    </dgm:pt>
    <dgm:pt modelId="{887197B2-60CB-4FCA-8F8C-E139FCCAC8D4}" type="pres">
      <dgm:prSet presAssocID="{F4FD5E4C-2F6F-4858-B0CA-AD3DC5B3BB1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5B18E6EC-DEC4-44BA-8E09-21E6DE493C84}" type="pres">
      <dgm:prSet presAssocID="{F4FD5E4C-2F6F-4858-B0CA-AD3DC5B3BB1A}" presName="spaceRect" presStyleCnt="0"/>
      <dgm:spPr/>
    </dgm:pt>
    <dgm:pt modelId="{FA7C1110-A840-4A30-A1DD-92D615E4B154}" type="pres">
      <dgm:prSet presAssocID="{F4FD5E4C-2F6F-4858-B0CA-AD3DC5B3BB1A}" presName="parTx" presStyleLbl="revTx" presStyleIdx="1" presStyleCnt="4">
        <dgm:presLayoutVars>
          <dgm:chMax val="0"/>
          <dgm:chPref val="0"/>
        </dgm:presLayoutVars>
      </dgm:prSet>
      <dgm:spPr/>
    </dgm:pt>
    <dgm:pt modelId="{29F37287-98A8-4BB4-938F-BDEB8FF996B4}" type="pres">
      <dgm:prSet presAssocID="{F5BF820F-08AB-4029-99BE-1B72F0F7C78E}" presName="sibTrans" presStyleCnt="0"/>
      <dgm:spPr/>
    </dgm:pt>
    <dgm:pt modelId="{0DB12E3C-D5BB-41EA-8F65-7463CEA08FDE}" type="pres">
      <dgm:prSet presAssocID="{2AEABDD9-0117-4C0B-8225-D15A97A169E8}" presName="compNode" presStyleCnt="0"/>
      <dgm:spPr/>
    </dgm:pt>
    <dgm:pt modelId="{3BC750FD-B124-4F6E-9387-595AACC99E5E}" type="pres">
      <dgm:prSet presAssocID="{2AEABDD9-0117-4C0B-8225-D15A97A169E8}" presName="bgRect" presStyleLbl="bgShp" presStyleIdx="2" presStyleCnt="4"/>
      <dgm:spPr>
        <a:gradFill flip="none" rotWithShape="0">
          <a:gsLst>
            <a:gs pos="0">
              <a:schemeClr val="accent1">
                <a:tint val="40000"/>
                <a:hueOff val="0"/>
                <a:satOff val="0"/>
                <a:lumOff val="0"/>
                <a:shade val="30000"/>
                <a:satMod val="115000"/>
              </a:schemeClr>
            </a:gs>
            <a:gs pos="50000">
              <a:schemeClr val="accent1">
                <a:tint val="40000"/>
                <a:hueOff val="0"/>
                <a:satOff val="0"/>
                <a:lumOff val="0"/>
                <a:shade val="67500"/>
                <a:satMod val="115000"/>
              </a:schemeClr>
            </a:gs>
            <a:gs pos="100000">
              <a:schemeClr val="accent1">
                <a:tint val="40000"/>
                <a:hueOff val="0"/>
                <a:satOff val="0"/>
                <a:lumOff val="0"/>
                <a:shade val="100000"/>
                <a:satMod val="115000"/>
              </a:schemeClr>
            </a:gs>
          </a:gsLst>
          <a:lin ang="5400000" scaled="1"/>
          <a:tileRect/>
        </a:gradFill>
      </dgm:spPr>
    </dgm:pt>
    <dgm:pt modelId="{783C8C87-0E35-4972-9A6E-E520A6A1F760}" type="pres">
      <dgm:prSet presAssocID="{2AEABDD9-0117-4C0B-8225-D15A97A169E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Kiosk"/>
        </a:ext>
      </dgm:extLst>
    </dgm:pt>
    <dgm:pt modelId="{EC83A75B-EB11-4609-9C49-AA8E9F5F4E73}" type="pres">
      <dgm:prSet presAssocID="{2AEABDD9-0117-4C0B-8225-D15A97A169E8}" presName="spaceRect" presStyleCnt="0"/>
      <dgm:spPr/>
    </dgm:pt>
    <dgm:pt modelId="{0A095FEA-C27E-4B4A-B31F-B001A3E55450}" type="pres">
      <dgm:prSet presAssocID="{2AEABDD9-0117-4C0B-8225-D15A97A169E8}" presName="parTx" presStyleLbl="revTx" presStyleIdx="2" presStyleCnt="4">
        <dgm:presLayoutVars>
          <dgm:chMax val="0"/>
          <dgm:chPref val="0"/>
        </dgm:presLayoutVars>
      </dgm:prSet>
      <dgm:spPr/>
    </dgm:pt>
    <dgm:pt modelId="{429DA485-CAF3-460D-827D-460631CACC15}" type="pres">
      <dgm:prSet presAssocID="{77E08C1C-EE99-41A4-873D-0C5C0F92860C}" presName="sibTrans" presStyleCnt="0"/>
      <dgm:spPr/>
    </dgm:pt>
    <dgm:pt modelId="{0D13F9B0-599E-4DBA-AC00-E6D4EC517396}" type="pres">
      <dgm:prSet presAssocID="{D0E963A2-1A21-4FC2-A2ED-50072104C76D}" presName="compNode" presStyleCnt="0"/>
      <dgm:spPr/>
    </dgm:pt>
    <dgm:pt modelId="{75F51A93-F24C-414D-9214-CCCC84731207}" type="pres">
      <dgm:prSet presAssocID="{D0E963A2-1A21-4FC2-A2ED-50072104C76D}" presName="bgRect" presStyleLbl="bgShp" presStyleIdx="3" presStyleCnt="4" custLinFactNeighborX="1700" custLinFactNeighborY="2737"/>
      <dgm:spPr/>
    </dgm:pt>
    <dgm:pt modelId="{EA3D8FE3-4BA6-4C0A-8B91-7291D680A838}" type="pres">
      <dgm:prSet presAssocID="{D0E963A2-1A21-4FC2-A2ED-50072104C76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AE933470-3A48-4605-861D-1BD9F8E92120}" type="pres">
      <dgm:prSet presAssocID="{D0E963A2-1A21-4FC2-A2ED-50072104C76D}" presName="spaceRect" presStyleCnt="0"/>
      <dgm:spPr/>
    </dgm:pt>
    <dgm:pt modelId="{5770C57E-4255-4CF7-A0B6-5EF4206F7EB9}" type="pres">
      <dgm:prSet presAssocID="{D0E963A2-1A21-4FC2-A2ED-50072104C76D}" presName="parTx" presStyleLbl="revTx" presStyleIdx="3" presStyleCnt="4">
        <dgm:presLayoutVars>
          <dgm:chMax val="0"/>
          <dgm:chPref val="0"/>
        </dgm:presLayoutVars>
      </dgm:prSet>
      <dgm:spPr/>
    </dgm:pt>
  </dgm:ptLst>
  <dgm:cxnLst>
    <dgm:cxn modelId="{3DE39908-5693-408F-A07F-52588F627992}" type="presOf" srcId="{7D01297C-DF99-464F-895C-D1CCD8D50214}" destId="{6020F646-A058-4989-9D5A-792180A3BBDC}" srcOrd="0" destOrd="0" presId="urn:microsoft.com/office/officeart/2018/2/layout/IconVerticalSolidList"/>
    <dgm:cxn modelId="{44BD4B20-9255-44C1-A181-4E731A245F99}" type="presOf" srcId="{D0E963A2-1A21-4FC2-A2ED-50072104C76D}" destId="{5770C57E-4255-4CF7-A0B6-5EF4206F7EB9}" srcOrd="0" destOrd="0" presId="urn:microsoft.com/office/officeart/2018/2/layout/IconVerticalSolidList"/>
    <dgm:cxn modelId="{1DC5444F-0256-410A-BC13-1D8513A49D76}" type="presOf" srcId="{72C0999F-D186-4E23-AD34-625C8B4733CB}" destId="{50EFC03E-F181-4814-A626-DE98206258D4}" srcOrd="0" destOrd="0" presId="urn:microsoft.com/office/officeart/2018/2/layout/IconVerticalSolidList"/>
    <dgm:cxn modelId="{93C96780-8A27-42D3-9B20-81514D2BC708}" srcId="{72C0999F-D186-4E23-AD34-625C8B4733CB}" destId="{F4FD5E4C-2F6F-4858-B0CA-AD3DC5B3BB1A}" srcOrd="1" destOrd="0" parTransId="{EB35F856-6756-405A-A838-8F0BE197A219}" sibTransId="{F5BF820F-08AB-4029-99BE-1B72F0F7C78E}"/>
    <dgm:cxn modelId="{AE6CC5B8-6C9D-45ED-A0D3-AEC3E449FE37}" type="presOf" srcId="{2AEABDD9-0117-4C0B-8225-D15A97A169E8}" destId="{0A095FEA-C27E-4B4A-B31F-B001A3E55450}" srcOrd="0" destOrd="0" presId="urn:microsoft.com/office/officeart/2018/2/layout/IconVerticalSolidList"/>
    <dgm:cxn modelId="{E30938D4-6D3A-4878-828D-620B4868C929}" type="presOf" srcId="{F4FD5E4C-2F6F-4858-B0CA-AD3DC5B3BB1A}" destId="{FA7C1110-A840-4A30-A1DD-92D615E4B154}" srcOrd="0" destOrd="0" presId="urn:microsoft.com/office/officeart/2018/2/layout/IconVerticalSolidList"/>
    <dgm:cxn modelId="{1F8B37D8-42A7-4BF6-8035-F4F89B823553}" srcId="{72C0999F-D186-4E23-AD34-625C8B4733CB}" destId="{D0E963A2-1A21-4FC2-A2ED-50072104C76D}" srcOrd="3" destOrd="0" parTransId="{78A074E3-0ACD-4DD0-A870-CD200BA53D5F}" sibTransId="{E1D31214-1EFA-41D2-B4B9-783706511224}"/>
    <dgm:cxn modelId="{A788B1D9-C4A2-40B4-AB00-D99BCADFB0FB}" srcId="{72C0999F-D186-4E23-AD34-625C8B4733CB}" destId="{7D01297C-DF99-464F-895C-D1CCD8D50214}" srcOrd="0" destOrd="0" parTransId="{1FC243F3-DD45-4C1A-917C-8B78DDF9798E}" sibTransId="{87F5349C-099D-4D28-A304-F64E615A960B}"/>
    <dgm:cxn modelId="{4B85AEEB-E3F3-4ADB-A180-DD44F1E66B26}" srcId="{72C0999F-D186-4E23-AD34-625C8B4733CB}" destId="{2AEABDD9-0117-4C0B-8225-D15A97A169E8}" srcOrd="2" destOrd="0" parTransId="{36E28AF3-7C34-4488-9AA5-B06DE1E3102C}" sibTransId="{77E08C1C-EE99-41A4-873D-0C5C0F92860C}"/>
    <dgm:cxn modelId="{F792D7FA-B776-4A90-9E2B-106306A470CC}" type="presParOf" srcId="{50EFC03E-F181-4814-A626-DE98206258D4}" destId="{E3643D11-86DE-4856-B7AA-8CFBB5C43B65}" srcOrd="0" destOrd="0" presId="urn:microsoft.com/office/officeart/2018/2/layout/IconVerticalSolidList"/>
    <dgm:cxn modelId="{5324CE0A-A943-4122-856E-C88044FCCDFD}" type="presParOf" srcId="{E3643D11-86DE-4856-B7AA-8CFBB5C43B65}" destId="{C07B8089-14CD-4AC8-9838-0B9C4AFFE16A}" srcOrd="0" destOrd="0" presId="urn:microsoft.com/office/officeart/2018/2/layout/IconVerticalSolidList"/>
    <dgm:cxn modelId="{FB7426C3-253C-42EC-9CD4-A721DEE23C74}" type="presParOf" srcId="{E3643D11-86DE-4856-B7AA-8CFBB5C43B65}" destId="{1D69E02E-45F8-453D-B4E5-B46C9BD6E09C}" srcOrd="1" destOrd="0" presId="urn:microsoft.com/office/officeart/2018/2/layout/IconVerticalSolidList"/>
    <dgm:cxn modelId="{BDD01629-5FF9-4671-9A3A-30376A1BE857}" type="presParOf" srcId="{E3643D11-86DE-4856-B7AA-8CFBB5C43B65}" destId="{98F4A5FB-DF20-4F46-971B-BD094E628FE0}" srcOrd="2" destOrd="0" presId="urn:microsoft.com/office/officeart/2018/2/layout/IconVerticalSolidList"/>
    <dgm:cxn modelId="{5C28B0DA-0FC2-43AA-A61D-8C87695F387E}" type="presParOf" srcId="{E3643D11-86DE-4856-B7AA-8CFBB5C43B65}" destId="{6020F646-A058-4989-9D5A-792180A3BBDC}" srcOrd="3" destOrd="0" presId="urn:microsoft.com/office/officeart/2018/2/layout/IconVerticalSolidList"/>
    <dgm:cxn modelId="{7E848257-6F9E-4331-8150-709D6EB9849D}" type="presParOf" srcId="{50EFC03E-F181-4814-A626-DE98206258D4}" destId="{3ECEF548-9CE3-4AB6-8E88-39A1F83ECA57}" srcOrd="1" destOrd="0" presId="urn:microsoft.com/office/officeart/2018/2/layout/IconVerticalSolidList"/>
    <dgm:cxn modelId="{DF27921D-AD01-4CE7-A82B-7B884F8423C5}" type="presParOf" srcId="{50EFC03E-F181-4814-A626-DE98206258D4}" destId="{06439501-89A4-4FF9-8D72-008C3971FF3D}" srcOrd="2" destOrd="0" presId="urn:microsoft.com/office/officeart/2018/2/layout/IconVerticalSolidList"/>
    <dgm:cxn modelId="{2C2E0FBE-EB7A-41F2-A57F-178C9ABC2481}" type="presParOf" srcId="{06439501-89A4-4FF9-8D72-008C3971FF3D}" destId="{0836AE4B-F264-4AE1-9049-DBB9F2FA8073}" srcOrd="0" destOrd="0" presId="urn:microsoft.com/office/officeart/2018/2/layout/IconVerticalSolidList"/>
    <dgm:cxn modelId="{74AF54A8-1BA8-4093-82D8-B75D8E5C679E}" type="presParOf" srcId="{06439501-89A4-4FF9-8D72-008C3971FF3D}" destId="{887197B2-60CB-4FCA-8F8C-E139FCCAC8D4}" srcOrd="1" destOrd="0" presId="urn:microsoft.com/office/officeart/2018/2/layout/IconVerticalSolidList"/>
    <dgm:cxn modelId="{F5F799B5-839E-4280-A094-66974533B9B6}" type="presParOf" srcId="{06439501-89A4-4FF9-8D72-008C3971FF3D}" destId="{5B18E6EC-DEC4-44BA-8E09-21E6DE493C84}" srcOrd="2" destOrd="0" presId="urn:microsoft.com/office/officeart/2018/2/layout/IconVerticalSolidList"/>
    <dgm:cxn modelId="{3DDBB2A9-F6EF-4D92-9CA5-5F18193689B1}" type="presParOf" srcId="{06439501-89A4-4FF9-8D72-008C3971FF3D}" destId="{FA7C1110-A840-4A30-A1DD-92D615E4B154}" srcOrd="3" destOrd="0" presId="urn:microsoft.com/office/officeart/2018/2/layout/IconVerticalSolidList"/>
    <dgm:cxn modelId="{45752271-4C4D-4AD7-948B-B35D43994D12}" type="presParOf" srcId="{50EFC03E-F181-4814-A626-DE98206258D4}" destId="{29F37287-98A8-4BB4-938F-BDEB8FF996B4}" srcOrd="3" destOrd="0" presId="urn:microsoft.com/office/officeart/2018/2/layout/IconVerticalSolidList"/>
    <dgm:cxn modelId="{B2C70044-D921-4CC2-9056-33A54C4385EB}" type="presParOf" srcId="{50EFC03E-F181-4814-A626-DE98206258D4}" destId="{0DB12E3C-D5BB-41EA-8F65-7463CEA08FDE}" srcOrd="4" destOrd="0" presId="urn:microsoft.com/office/officeart/2018/2/layout/IconVerticalSolidList"/>
    <dgm:cxn modelId="{BD688AF5-A609-4C98-B8D0-E36FB34CD756}" type="presParOf" srcId="{0DB12E3C-D5BB-41EA-8F65-7463CEA08FDE}" destId="{3BC750FD-B124-4F6E-9387-595AACC99E5E}" srcOrd="0" destOrd="0" presId="urn:microsoft.com/office/officeart/2018/2/layout/IconVerticalSolidList"/>
    <dgm:cxn modelId="{88A217BC-6244-4F2C-AA83-B91C522FE226}" type="presParOf" srcId="{0DB12E3C-D5BB-41EA-8F65-7463CEA08FDE}" destId="{783C8C87-0E35-4972-9A6E-E520A6A1F760}" srcOrd="1" destOrd="0" presId="urn:microsoft.com/office/officeart/2018/2/layout/IconVerticalSolidList"/>
    <dgm:cxn modelId="{A2B7F8DB-0230-4A25-B38D-FA3CA6E0F9D6}" type="presParOf" srcId="{0DB12E3C-D5BB-41EA-8F65-7463CEA08FDE}" destId="{EC83A75B-EB11-4609-9C49-AA8E9F5F4E73}" srcOrd="2" destOrd="0" presId="urn:microsoft.com/office/officeart/2018/2/layout/IconVerticalSolidList"/>
    <dgm:cxn modelId="{9992F3C8-D74F-482A-B163-D5F17918FDBE}" type="presParOf" srcId="{0DB12E3C-D5BB-41EA-8F65-7463CEA08FDE}" destId="{0A095FEA-C27E-4B4A-B31F-B001A3E55450}" srcOrd="3" destOrd="0" presId="urn:microsoft.com/office/officeart/2018/2/layout/IconVerticalSolidList"/>
    <dgm:cxn modelId="{39A4BDAD-8D7E-4D81-A495-217EAC231B5B}" type="presParOf" srcId="{50EFC03E-F181-4814-A626-DE98206258D4}" destId="{429DA485-CAF3-460D-827D-460631CACC15}" srcOrd="5" destOrd="0" presId="urn:microsoft.com/office/officeart/2018/2/layout/IconVerticalSolidList"/>
    <dgm:cxn modelId="{FAAB77C7-00AA-4E6B-8B25-BC4E0DFF761B}" type="presParOf" srcId="{50EFC03E-F181-4814-A626-DE98206258D4}" destId="{0D13F9B0-599E-4DBA-AC00-E6D4EC517396}" srcOrd="6" destOrd="0" presId="urn:microsoft.com/office/officeart/2018/2/layout/IconVerticalSolidList"/>
    <dgm:cxn modelId="{01A67204-3E83-4F9E-B3A5-EF9EC8234426}" type="presParOf" srcId="{0D13F9B0-599E-4DBA-AC00-E6D4EC517396}" destId="{75F51A93-F24C-414D-9214-CCCC84731207}" srcOrd="0" destOrd="0" presId="urn:microsoft.com/office/officeart/2018/2/layout/IconVerticalSolidList"/>
    <dgm:cxn modelId="{D5B2AA69-6312-49AB-A530-81C7DC15AF9E}" type="presParOf" srcId="{0D13F9B0-599E-4DBA-AC00-E6D4EC517396}" destId="{EA3D8FE3-4BA6-4C0A-8B91-7291D680A838}" srcOrd="1" destOrd="0" presId="urn:microsoft.com/office/officeart/2018/2/layout/IconVerticalSolidList"/>
    <dgm:cxn modelId="{81D66C42-0896-43C1-BB22-AA9DE263E1B0}" type="presParOf" srcId="{0D13F9B0-599E-4DBA-AC00-E6D4EC517396}" destId="{AE933470-3A48-4605-861D-1BD9F8E92120}" srcOrd="2" destOrd="0" presId="urn:microsoft.com/office/officeart/2018/2/layout/IconVerticalSolidList"/>
    <dgm:cxn modelId="{D934C713-862E-4CE1-A6E4-E4D7773D776A}" type="presParOf" srcId="{0D13F9B0-599E-4DBA-AC00-E6D4EC517396}" destId="{5770C57E-4255-4CF7-A0B6-5EF4206F7E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B8089-14CD-4AC8-9838-0B9C4AFFE16A}">
      <dsp:nvSpPr>
        <dsp:cNvPr id="0" name=""/>
        <dsp:cNvSpPr/>
      </dsp:nvSpPr>
      <dsp:spPr>
        <a:xfrm>
          <a:off x="0" y="2387"/>
          <a:ext cx="10851255" cy="1209852"/>
        </a:xfrm>
        <a:prstGeom prst="roundRect">
          <a:avLst>
            <a:gd name="adj" fmla="val 10000"/>
          </a:avLst>
        </a:prstGeom>
        <a:gradFill flip="none" rotWithShape="0">
          <a:gsLst>
            <a:gs pos="0">
              <a:schemeClr val="accent1">
                <a:tint val="40000"/>
                <a:hueOff val="0"/>
                <a:satOff val="0"/>
                <a:lumOff val="0"/>
                <a:shade val="30000"/>
                <a:satMod val="115000"/>
              </a:schemeClr>
            </a:gs>
            <a:gs pos="50000">
              <a:schemeClr val="accent1">
                <a:tint val="40000"/>
                <a:hueOff val="0"/>
                <a:satOff val="0"/>
                <a:lumOff val="0"/>
                <a:shade val="67500"/>
                <a:satMod val="115000"/>
              </a:schemeClr>
            </a:gs>
            <a:gs pos="100000">
              <a:schemeClr val="accent1">
                <a:tint val="40000"/>
                <a:hueOff val="0"/>
                <a:satOff val="0"/>
                <a:lumOff val="0"/>
                <a:shade val="100000"/>
                <a:satMod val="115000"/>
              </a:schemeClr>
            </a:gs>
          </a:gsLst>
          <a:lin ang="5400000" scaled="1"/>
          <a:tileRect/>
        </a:gradFill>
        <a:ln>
          <a:noFill/>
        </a:ln>
        <a:effectLst/>
      </dsp:spPr>
      <dsp:style>
        <a:lnRef idx="0">
          <a:scrgbClr r="0" g="0" b="0"/>
        </a:lnRef>
        <a:fillRef idx="1">
          <a:scrgbClr r="0" g="0" b="0"/>
        </a:fillRef>
        <a:effectRef idx="0">
          <a:scrgbClr r="0" g="0" b="0"/>
        </a:effectRef>
        <a:fontRef idx="minor"/>
      </dsp:style>
    </dsp:sp>
    <dsp:sp modelId="{1D69E02E-45F8-453D-B4E5-B46C9BD6E09C}">
      <dsp:nvSpPr>
        <dsp:cNvPr id="0" name=""/>
        <dsp:cNvSpPr/>
      </dsp:nvSpPr>
      <dsp:spPr>
        <a:xfrm>
          <a:off x="365980" y="274604"/>
          <a:ext cx="665419" cy="66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20F646-A058-4989-9D5A-792180A3BBDC}">
      <dsp:nvSpPr>
        <dsp:cNvPr id="0" name=""/>
        <dsp:cNvSpPr/>
      </dsp:nvSpPr>
      <dsp:spPr>
        <a:xfrm>
          <a:off x="1397380" y="2387"/>
          <a:ext cx="9453874" cy="1209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43" tIns="128043" rIns="128043" bIns="128043" numCol="1" spcCol="1270" anchor="ctr" anchorCtr="0">
          <a:noAutofit/>
        </a:bodyPr>
        <a:lstStyle/>
        <a:p>
          <a:pPr marL="0" lvl="0" indent="0" algn="l" defTabSz="711200">
            <a:lnSpc>
              <a:spcPct val="100000"/>
            </a:lnSpc>
            <a:spcBef>
              <a:spcPct val="0"/>
            </a:spcBef>
            <a:spcAft>
              <a:spcPct val="35000"/>
            </a:spcAft>
            <a:buNone/>
          </a:pPr>
          <a:r>
            <a:rPr lang="en-GB" sz="1600" i="1" kern="1200" dirty="0"/>
            <a:t>Political: The business must register with the local council and follow the Health and Safety law. Tax and Government Policies, the employers must provide food and hygiene training for safe food preparation to the employees. The shop must follow the laws including the national  at list minimum wages and safety regulations to help void legal problems.</a:t>
          </a:r>
          <a:endParaRPr lang="en-US" sz="1600" kern="1200" dirty="0"/>
        </a:p>
      </dsp:txBody>
      <dsp:txXfrm>
        <a:off x="1397380" y="2387"/>
        <a:ext cx="9453874" cy="1209852"/>
      </dsp:txXfrm>
    </dsp:sp>
    <dsp:sp modelId="{0836AE4B-F264-4AE1-9049-DBB9F2FA8073}">
      <dsp:nvSpPr>
        <dsp:cNvPr id="0" name=""/>
        <dsp:cNvSpPr/>
      </dsp:nvSpPr>
      <dsp:spPr>
        <a:xfrm>
          <a:off x="0" y="1514703"/>
          <a:ext cx="10851255" cy="1209852"/>
        </a:xfrm>
        <a:prstGeom prst="roundRect">
          <a:avLst>
            <a:gd name="adj" fmla="val 10000"/>
          </a:avLst>
        </a:prstGeom>
        <a:gradFill flip="none" rotWithShape="0">
          <a:gsLst>
            <a:gs pos="0">
              <a:schemeClr val="accent1">
                <a:tint val="40000"/>
                <a:hueOff val="0"/>
                <a:satOff val="0"/>
                <a:lumOff val="0"/>
                <a:shade val="30000"/>
                <a:satMod val="115000"/>
              </a:schemeClr>
            </a:gs>
            <a:gs pos="50000">
              <a:schemeClr val="accent1">
                <a:tint val="40000"/>
                <a:hueOff val="0"/>
                <a:satOff val="0"/>
                <a:lumOff val="0"/>
                <a:shade val="67500"/>
                <a:satMod val="115000"/>
              </a:schemeClr>
            </a:gs>
            <a:gs pos="100000">
              <a:schemeClr val="accent1">
                <a:tint val="40000"/>
                <a:hueOff val="0"/>
                <a:satOff val="0"/>
                <a:lumOff val="0"/>
                <a:shade val="100000"/>
                <a:satMod val="115000"/>
              </a:schemeClr>
            </a:gs>
          </a:gsLst>
          <a:lin ang="5400000" scaled="1"/>
          <a:tileRect/>
        </a:gradFill>
        <a:ln>
          <a:noFill/>
        </a:ln>
        <a:effectLst/>
      </dsp:spPr>
      <dsp:style>
        <a:lnRef idx="0">
          <a:scrgbClr r="0" g="0" b="0"/>
        </a:lnRef>
        <a:fillRef idx="1">
          <a:scrgbClr r="0" g="0" b="0"/>
        </a:fillRef>
        <a:effectRef idx="0">
          <a:scrgbClr r="0" g="0" b="0"/>
        </a:effectRef>
        <a:fontRef idx="minor"/>
      </dsp:style>
    </dsp:sp>
    <dsp:sp modelId="{887197B2-60CB-4FCA-8F8C-E139FCCAC8D4}">
      <dsp:nvSpPr>
        <dsp:cNvPr id="0" name=""/>
        <dsp:cNvSpPr/>
      </dsp:nvSpPr>
      <dsp:spPr>
        <a:xfrm>
          <a:off x="365980" y="1786920"/>
          <a:ext cx="665419" cy="66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C1110-A840-4A30-A1DD-92D615E4B154}">
      <dsp:nvSpPr>
        <dsp:cNvPr id="0" name=""/>
        <dsp:cNvSpPr/>
      </dsp:nvSpPr>
      <dsp:spPr>
        <a:xfrm>
          <a:off x="1397380" y="1514703"/>
          <a:ext cx="9453874" cy="1209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43" tIns="128043" rIns="128043" bIns="128043" numCol="1" spcCol="1270" anchor="ctr" anchorCtr="0">
          <a:noAutofit/>
        </a:bodyPr>
        <a:lstStyle/>
        <a:p>
          <a:pPr marL="0" lvl="0" indent="0" algn="l" defTabSz="711200">
            <a:lnSpc>
              <a:spcPct val="100000"/>
            </a:lnSpc>
            <a:spcBef>
              <a:spcPct val="0"/>
            </a:spcBef>
            <a:spcAft>
              <a:spcPct val="35000"/>
            </a:spcAft>
            <a:buNone/>
          </a:pPr>
          <a:r>
            <a:rPr lang="en-GB" sz="1600" i="1" kern="1200" dirty="0"/>
            <a:t>Economic: The prices of the supplies can increase this can make the business making more expensive to run customers may spend less with inflation rates. However, </a:t>
          </a:r>
          <a:r>
            <a:rPr lang="en-GB" sz="1600" i="1" kern="1200" dirty="0" err="1"/>
            <a:t>Adenicake</a:t>
          </a:r>
          <a:r>
            <a:rPr lang="en-GB" sz="1600" i="1" kern="1200" dirty="0"/>
            <a:t> will make affordable prices for all customers make attractive a wider range for customers with small budge. Good planning and competitive pricing are good to maintain profitability</a:t>
          </a:r>
          <a:endParaRPr lang="en-US" sz="1600" kern="1200" dirty="0"/>
        </a:p>
      </dsp:txBody>
      <dsp:txXfrm>
        <a:off x="1397380" y="1514703"/>
        <a:ext cx="9453874" cy="1209852"/>
      </dsp:txXfrm>
    </dsp:sp>
    <dsp:sp modelId="{3BC750FD-B124-4F6E-9387-595AACC99E5E}">
      <dsp:nvSpPr>
        <dsp:cNvPr id="0" name=""/>
        <dsp:cNvSpPr/>
      </dsp:nvSpPr>
      <dsp:spPr>
        <a:xfrm>
          <a:off x="0" y="3027019"/>
          <a:ext cx="10851255" cy="1209852"/>
        </a:xfrm>
        <a:prstGeom prst="roundRect">
          <a:avLst>
            <a:gd name="adj" fmla="val 10000"/>
          </a:avLst>
        </a:prstGeom>
        <a:gradFill flip="none" rotWithShape="0">
          <a:gsLst>
            <a:gs pos="0">
              <a:schemeClr val="accent1">
                <a:tint val="40000"/>
                <a:hueOff val="0"/>
                <a:satOff val="0"/>
                <a:lumOff val="0"/>
                <a:shade val="30000"/>
                <a:satMod val="115000"/>
              </a:schemeClr>
            </a:gs>
            <a:gs pos="50000">
              <a:schemeClr val="accent1">
                <a:tint val="40000"/>
                <a:hueOff val="0"/>
                <a:satOff val="0"/>
                <a:lumOff val="0"/>
                <a:shade val="67500"/>
                <a:satMod val="115000"/>
              </a:schemeClr>
            </a:gs>
            <a:gs pos="100000">
              <a:schemeClr val="accent1">
                <a:tint val="40000"/>
                <a:hueOff val="0"/>
                <a:satOff val="0"/>
                <a:lumOff val="0"/>
                <a:shade val="100000"/>
                <a:satMod val="115000"/>
              </a:schemeClr>
            </a:gs>
          </a:gsLst>
          <a:lin ang="5400000" scaled="1"/>
          <a:tileRect/>
        </a:gradFill>
        <a:ln>
          <a:noFill/>
        </a:ln>
        <a:effectLst/>
      </dsp:spPr>
      <dsp:style>
        <a:lnRef idx="0">
          <a:scrgbClr r="0" g="0" b="0"/>
        </a:lnRef>
        <a:fillRef idx="1">
          <a:scrgbClr r="0" g="0" b="0"/>
        </a:fillRef>
        <a:effectRef idx="0">
          <a:scrgbClr r="0" g="0" b="0"/>
        </a:effectRef>
        <a:fontRef idx="minor"/>
      </dsp:style>
    </dsp:sp>
    <dsp:sp modelId="{783C8C87-0E35-4972-9A6E-E520A6A1F760}">
      <dsp:nvSpPr>
        <dsp:cNvPr id="0" name=""/>
        <dsp:cNvSpPr/>
      </dsp:nvSpPr>
      <dsp:spPr>
        <a:xfrm>
          <a:off x="365980" y="3299236"/>
          <a:ext cx="665419" cy="66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095FEA-C27E-4B4A-B31F-B001A3E55450}">
      <dsp:nvSpPr>
        <dsp:cNvPr id="0" name=""/>
        <dsp:cNvSpPr/>
      </dsp:nvSpPr>
      <dsp:spPr>
        <a:xfrm>
          <a:off x="1397380" y="3027019"/>
          <a:ext cx="9453874" cy="1209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43" tIns="128043" rIns="128043" bIns="128043" numCol="1" spcCol="1270" anchor="ctr" anchorCtr="0">
          <a:noAutofit/>
        </a:bodyPr>
        <a:lstStyle/>
        <a:p>
          <a:pPr marL="0" lvl="0" indent="0" algn="l" defTabSz="711200">
            <a:lnSpc>
              <a:spcPct val="100000"/>
            </a:lnSpc>
            <a:spcBef>
              <a:spcPct val="0"/>
            </a:spcBef>
            <a:spcAft>
              <a:spcPct val="35000"/>
            </a:spcAft>
            <a:buNone/>
          </a:pPr>
          <a:r>
            <a:rPr lang="en-GB" sz="1600" i="1" kern="1200" dirty="0"/>
            <a:t>Social: The lifestyle is related with customers preferences; people like to meet friends in coffee shops also like homemade desserts. Customers prefer personalised gifts this have an emotional value. Social media platforms like  Facebook, Instagram, Tik tock will encourage customers to buy</a:t>
          </a:r>
          <a:endParaRPr lang="en-US" sz="1600" kern="1200" dirty="0"/>
        </a:p>
      </dsp:txBody>
      <dsp:txXfrm>
        <a:off x="1397380" y="3027019"/>
        <a:ext cx="9453874" cy="1209852"/>
      </dsp:txXfrm>
    </dsp:sp>
    <dsp:sp modelId="{75F51A93-F24C-414D-9214-CCCC84731207}">
      <dsp:nvSpPr>
        <dsp:cNvPr id="0" name=""/>
        <dsp:cNvSpPr/>
      </dsp:nvSpPr>
      <dsp:spPr>
        <a:xfrm>
          <a:off x="0" y="4541723"/>
          <a:ext cx="10851255" cy="12098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D8FE3-4BA6-4C0A-8B91-7291D680A838}">
      <dsp:nvSpPr>
        <dsp:cNvPr id="0" name=""/>
        <dsp:cNvSpPr/>
      </dsp:nvSpPr>
      <dsp:spPr>
        <a:xfrm>
          <a:off x="365980" y="4811552"/>
          <a:ext cx="665419" cy="66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70C57E-4255-4CF7-A0B6-5EF4206F7EB9}">
      <dsp:nvSpPr>
        <dsp:cNvPr id="0" name=""/>
        <dsp:cNvSpPr/>
      </dsp:nvSpPr>
      <dsp:spPr>
        <a:xfrm>
          <a:off x="1397380" y="4539335"/>
          <a:ext cx="9453874" cy="1209852"/>
        </a:xfrm>
        <a:prstGeom prst="rect">
          <a:avLst/>
        </a:prstGeom>
        <a:gradFill flip="none" rotWithShape="0">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a:noFill/>
        </a:ln>
        <a:effectLst/>
      </dsp:spPr>
      <dsp:style>
        <a:lnRef idx="0">
          <a:scrgbClr r="0" g="0" b="0"/>
        </a:lnRef>
        <a:fillRef idx="0">
          <a:scrgbClr r="0" g="0" b="0"/>
        </a:fillRef>
        <a:effectRef idx="0">
          <a:scrgbClr r="0" g="0" b="0"/>
        </a:effectRef>
        <a:fontRef idx="minor"/>
      </dsp:style>
      <dsp:txBody>
        <a:bodyPr spcFirstLastPara="0" vert="horz" wrap="square" lIns="128043" tIns="128043" rIns="128043" bIns="128043" numCol="1" spcCol="1270" anchor="ctr" anchorCtr="0">
          <a:noAutofit/>
        </a:bodyPr>
        <a:lstStyle/>
        <a:p>
          <a:pPr marL="0" lvl="0" indent="0" algn="l" defTabSz="711200">
            <a:lnSpc>
              <a:spcPct val="100000"/>
            </a:lnSpc>
            <a:spcBef>
              <a:spcPct val="0"/>
            </a:spcBef>
            <a:spcAft>
              <a:spcPct val="35000"/>
            </a:spcAft>
            <a:buNone/>
          </a:pPr>
          <a:r>
            <a:rPr lang="en-GB" sz="1600" i="1" kern="1200" dirty="0"/>
            <a:t>Technological: The business will use the technology to incentive people in the social media to promote offers and place online orders. Morden equipment  will help to effective production and product consistency. Digital accounting can help manage sales expense and stock the technology will help improve to reach more customers efficiency customers can order through the business website and improve customers satisfaction</a:t>
          </a:r>
          <a:endParaRPr lang="en-US" sz="1600" kern="1200" dirty="0"/>
        </a:p>
      </dsp:txBody>
      <dsp:txXfrm>
        <a:off x="1397380" y="4539335"/>
        <a:ext cx="9453874" cy="12098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A783F0-F445-4E54-AFF6-30E07EB0F0A0}"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B579D1-35C0-4D20-B576-AA8E5004F23F}" type="slidenum">
              <a:rPr lang="en-GB" smtClean="0"/>
              <a:t>‹#›</a:t>
            </a:fld>
            <a:endParaRPr lang="en-GB"/>
          </a:p>
        </p:txBody>
      </p:sp>
    </p:spTree>
    <p:extLst>
      <p:ext uri="{BB962C8B-B14F-4D97-AF65-F5344CB8AC3E}">
        <p14:creationId xmlns:p14="http://schemas.microsoft.com/office/powerpoint/2010/main" val="704772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B579D1-35C0-4D20-B576-AA8E5004F23F}" type="slidenum">
              <a:rPr lang="en-GB" smtClean="0"/>
              <a:t>2</a:t>
            </a:fld>
            <a:endParaRPr lang="en-GB"/>
          </a:p>
        </p:txBody>
      </p:sp>
    </p:spTree>
    <p:extLst>
      <p:ext uri="{BB962C8B-B14F-4D97-AF65-F5344CB8AC3E}">
        <p14:creationId xmlns:p14="http://schemas.microsoft.com/office/powerpoint/2010/main" val="391683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B579D1-35C0-4D20-B576-AA8E5004F23F}" type="slidenum">
              <a:rPr lang="en-GB" smtClean="0"/>
              <a:t>3</a:t>
            </a:fld>
            <a:endParaRPr lang="en-GB"/>
          </a:p>
        </p:txBody>
      </p:sp>
    </p:spTree>
    <p:extLst>
      <p:ext uri="{BB962C8B-B14F-4D97-AF65-F5344CB8AC3E}">
        <p14:creationId xmlns:p14="http://schemas.microsoft.com/office/powerpoint/2010/main" val="188288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B579D1-35C0-4D20-B576-AA8E5004F23F}" type="slidenum">
              <a:rPr lang="en-GB" smtClean="0"/>
              <a:t>6</a:t>
            </a:fld>
            <a:endParaRPr lang="en-GB"/>
          </a:p>
        </p:txBody>
      </p:sp>
    </p:spTree>
    <p:extLst>
      <p:ext uri="{BB962C8B-B14F-4D97-AF65-F5344CB8AC3E}">
        <p14:creationId xmlns:p14="http://schemas.microsoft.com/office/powerpoint/2010/main" val="3871001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B579D1-35C0-4D20-B576-AA8E5004F23F}" type="slidenum">
              <a:rPr lang="en-GB" smtClean="0"/>
              <a:t>10</a:t>
            </a:fld>
            <a:endParaRPr lang="en-GB"/>
          </a:p>
        </p:txBody>
      </p:sp>
    </p:spTree>
    <p:extLst>
      <p:ext uri="{BB962C8B-B14F-4D97-AF65-F5344CB8AC3E}">
        <p14:creationId xmlns:p14="http://schemas.microsoft.com/office/powerpoint/2010/main" val="1329020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0</a:t>
            </a:r>
          </a:p>
        </p:txBody>
      </p:sp>
      <p:sp>
        <p:nvSpPr>
          <p:cNvPr id="4" name="Slide Number Placeholder 3"/>
          <p:cNvSpPr>
            <a:spLocks noGrp="1"/>
          </p:cNvSpPr>
          <p:nvPr>
            <p:ph type="sldNum" sz="quarter" idx="5"/>
          </p:nvPr>
        </p:nvSpPr>
        <p:spPr/>
        <p:txBody>
          <a:bodyPr/>
          <a:lstStyle/>
          <a:p>
            <a:fld id="{2AB579D1-35C0-4D20-B576-AA8E5004F23F}" type="slidenum">
              <a:rPr lang="en-GB" smtClean="0"/>
              <a:t>12</a:t>
            </a:fld>
            <a:endParaRPr lang="en-GB"/>
          </a:p>
        </p:txBody>
      </p:sp>
    </p:spTree>
    <p:extLst>
      <p:ext uri="{BB962C8B-B14F-4D97-AF65-F5344CB8AC3E}">
        <p14:creationId xmlns:p14="http://schemas.microsoft.com/office/powerpoint/2010/main" val="48635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B579D1-35C0-4D20-B576-AA8E5004F23F}" type="slidenum">
              <a:rPr lang="en-GB" smtClean="0"/>
              <a:t>13</a:t>
            </a:fld>
            <a:endParaRPr lang="en-GB"/>
          </a:p>
        </p:txBody>
      </p:sp>
    </p:spTree>
    <p:extLst>
      <p:ext uri="{BB962C8B-B14F-4D97-AF65-F5344CB8AC3E}">
        <p14:creationId xmlns:p14="http://schemas.microsoft.com/office/powerpoint/2010/main" val="882439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6C3EAF6-A6A5-41D2-A50A-1835D568E7F6}" type="datetimeFigureOut">
              <a:rPr lang="en-GB" smtClean="0"/>
              <a:t>09/08/2026</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44F4FA5-1A30-473B-AECA-CA6C32D0AD4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80070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C3EAF6-A6A5-41D2-A50A-1835D568E7F6}"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9787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6C3EAF6-A6A5-41D2-A50A-1835D568E7F6}" type="datetimeFigureOut">
              <a:rPr lang="en-GB" smtClean="0"/>
              <a:t>09/08/2026</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44F4FA5-1A30-473B-AECA-CA6C32D0AD4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62402912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C3EAF6-A6A5-41D2-A50A-1835D568E7F6}" type="datetimeFigureOut">
              <a:rPr lang="en-GB" smtClean="0"/>
              <a:t>09/08/2026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411822524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C3EAF6-A6A5-41D2-A50A-1835D568E7F6}" type="datetimeFigureOut">
              <a:rPr lang="en-GB" smtClean="0"/>
              <a:t>09/08/2026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159641002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C3EAF6-A6A5-41D2-A50A-1835D568E7F6}" type="datetimeFigureOut">
              <a:rPr lang="en-GB" smtClean="0"/>
              <a:t>09/08/2026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2276152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C3EAF6-A6A5-41D2-A50A-1835D568E7F6}" type="datetimeFigureOut">
              <a:rPr lang="en-GB" smtClean="0"/>
              <a:t>09/08/2026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2557216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B6C3EAF6-A6A5-41D2-A50A-1835D568E7F6}" type="datetimeFigureOut">
              <a:rPr lang="en-GB" smtClean="0"/>
              <a:t>09/08/2026</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544F4FA5-1A30-473B-AECA-CA6C32D0AD4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2227101"/>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B6C3EAF6-A6A5-41D2-A50A-1835D568E7F6}" type="datetimeFigureOut">
              <a:rPr lang="en-GB" smtClean="0"/>
              <a:t>09/08/2026</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2275256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C3EAF6-A6A5-41D2-A50A-1835D568E7F6}"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4227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C3EAF6-A6A5-41D2-A50A-1835D568E7F6}"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F4FA5-1A30-473B-AECA-CA6C32D0AD46}" type="slidenum">
              <a:rPr lang="en-GB" smtClean="0"/>
              <a:t>‹#›</a:t>
            </a:fld>
            <a:endParaRPr lang="en-GB"/>
          </a:p>
        </p:txBody>
      </p:sp>
    </p:spTree>
    <p:extLst>
      <p:ext uri="{BB962C8B-B14F-4D97-AF65-F5344CB8AC3E}">
        <p14:creationId xmlns:p14="http://schemas.microsoft.com/office/powerpoint/2010/main" val="2069765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B6C3EAF6-A6A5-41D2-A50A-1835D568E7F6}" type="datetimeFigureOut">
              <a:rPr lang="en-GB" smtClean="0"/>
              <a:t>09/08/2026</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44F4FA5-1A30-473B-AECA-CA6C32D0AD4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US"/>
          </a:p>
        </p:txBody>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TextBox 6">
            <a:extLst>
              <a:ext uri="{FF2B5EF4-FFF2-40B4-BE49-F238E27FC236}">
                <a16:creationId xmlns:a16="http://schemas.microsoft.com/office/drawing/2014/main" id="{17567DD0-C05D-1BB2-EE27-AAD0780BA276}"/>
              </a:ext>
            </a:extLst>
          </p:cNvPr>
          <p:cNvSpPr txBox="1"/>
          <p:nvPr userDrawn="1">
            <p:extLst>
              <p:ext uri="{1162E1C5-73C7-4A58-AE30-91384D911F3F}">
                <p184:classification xmlns:p184="http://schemas.microsoft.com/office/powerpoint/2018/4/main" val="hdr"/>
              </p:ext>
            </p:extLst>
          </p:nvPr>
        </p:nvSpPr>
        <p:spPr>
          <a:xfrm>
            <a:off x="5836412" y="190500"/>
            <a:ext cx="544513" cy="152400"/>
          </a:xfrm>
          <a:prstGeom prst="rect">
            <a:avLst/>
          </a:prstGeom>
        </p:spPr>
        <p:txBody>
          <a:bodyPr horzOverflow="overflow" lIns="0" tIns="0" rIns="0" bIns="0">
            <a:spAutoFit/>
          </a:bodyPr>
          <a:lstStyle/>
          <a:p>
            <a:pPr algn="l"/>
            <a:r>
              <a:rPr lang="en-GB" sz="1000">
                <a:solidFill>
                  <a:srgbClr val="000000">
                    <a:alpha val="50000"/>
                  </a:srgbClr>
                </a:solidFill>
                <a:latin typeface="Aptos" panose="020B0004020202020204" pitchFamily="34" charset="0"/>
              </a:rPr>
              <a:t>OFFICIAL</a:t>
            </a:r>
          </a:p>
        </p:txBody>
      </p:sp>
    </p:spTree>
    <p:extLst>
      <p:ext uri="{BB962C8B-B14F-4D97-AF65-F5344CB8AC3E}">
        <p14:creationId xmlns:p14="http://schemas.microsoft.com/office/powerpoint/2010/main" val="301197551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8B3001-2E31-B446-AEBB-9F41FA56AE40}"/>
              </a:ext>
            </a:extLst>
          </p:cNvPr>
          <p:cNvSpPr txBox="1"/>
          <p:nvPr/>
        </p:nvSpPr>
        <p:spPr>
          <a:xfrm>
            <a:off x="6803409" y="762001"/>
            <a:ext cx="4156512" cy="170824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i="1" dirty="0" err="1">
                <a:ea typeface="+mj-ea"/>
                <a:cs typeface="+mj-cs"/>
              </a:rPr>
              <a:t>Adenicake</a:t>
            </a:r>
            <a:r>
              <a:rPr lang="en-US" sz="4000" i="1" dirty="0">
                <a:ea typeface="+mj-ea"/>
                <a:cs typeface="+mj-cs"/>
              </a:rPr>
              <a:t> Bakery </a:t>
            </a:r>
            <a:r>
              <a:rPr lang="en-US" sz="4000" i="1">
                <a:ea typeface="+mj-ea"/>
                <a:cs typeface="+mj-cs"/>
              </a:rPr>
              <a:t>Sole Trader</a:t>
            </a:r>
            <a:endParaRPr lang="en-US" sz="4000" i="1" dirty="0">
              <a:ea typeface="+mj-ea"/>
              <a:cs typeface="+mj-cs"/>
            </a:endParaRPr>
          </a:p>
        </p:txBody>
      </p:sp>
      <p:pic>
        <p:nvPicPr>
          <p:cNvPr id="3" name="Picture 4" descr="This may contain: a cake and cupcakes with leaves around it">
            <a:extLst>
              <a:ext uri="{FF2B5EF4-FFF2-40B4-BE49-F238E27FC236}">
                <a16:creationId xmlns:a16="http://schemas.microsoft.com/office/drawing/2014/main" id="{D3E821B8-A91B-2BF1-F47A-9745A047A6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556" r="5556"/>
          <a:stretch>
            <a:fillRect/>
          </a:stretch>
        </p:blipFill>
        <p:spPr bwMode="auto">
          <a:xfrm>
            <a:off x="333375" y="0"/>
            <a:ext cx="5762625"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69AEA04-93AC-A0C9-FFFA-FAA610AABF6E}"/>
              </a:ext>
            </a:extLst>
          </p:cNvPr>
          <p:cNvSpPr txBox="1"/>
          <p:nvPr/>
        </p:nvSpPr>
        <p:spPr>
          <a:xfrm>
            <a:off x="6429375" y="585788"/>
            <a:ext cx="5429251" cy="5654293"/>
          </a:xfrm>
          <a:prstGeom prst="rect">
            <a:avLst/>
          </a:prstGeom>
        </p:spPr>
        <p:txBody>
          <a:bodyPr vert="horz" lIns="91440" tIns="45720" rIns="91440" bIns="45720" rtlCol="0" anchor="ctr">
            <a:normAutofit/>
          </a:bodyPr>
          <a:lstStyle/>
          <a:p>
            <a:pPr defTabSz="914400">
              <a:lnSpc>
                <a:spcPct val="90000"/>
              </a:lnSpc>
              <a:spcAft>
                <a:spcPts val="600"/>
              </a:spcAft>
            </a:pPr>
            <a:r>
              <a:rPr lang="en-GB" sz="2400" b="1" i="1" dirty="0"/>
              <a:t>. Enterprise And   Entrepreneurs</a:t>
            </a:r>
            <a:endParaRPr lang="en-US" sz="2400" dirty="0"/>
          </a:p>
          <a:p>
            <a:pPr indent="-228600" defTabSz="914400">
              <a:lnSpc>
                <a:spcPct val="90000"/>
              </a:lnSpc>
              <a:spcAft>
                <a:spcPts val="600"/>
              </a:spcAft>
              <a:buFont typeface="Arial" panose="020B0604020202020204" pitchFamily="34" charset="0"/>
              <a:buChar char="•"/>
            </a:pPr>
            <a:r>
              <a:rPr lang="en-US" sz="2400" b="1" i="1" dirty="0"/>
              <a:t>Paulina leon</a:t>
            </a:r>
          </a:p>
          <a:p>
            <a:pPr indent="-228600" defTabSz="914400">
              <a:lnSpc>
                <a:spcPct val="90000"/>
              </a:lnSpc>
              <a:spcAft>
                <a:spcPts val="600"/>
              </a:spcAft>
              <a:buFont typeface="Arial" panose="020B0604020202020204" pitchFamily="34" charset="0"/>
              <a:buChar char="•"/>
            </a:pPr>
            <a:r>
              <a:rPr lang="en-US" sz="2400" b="1" i="1" dirty="0"/>
              <a:t>ID 2445181</a:t>
            </a:r>
          </a:p>
          <a:p>
            <a:pPr indent="-228600" defTabSz="914400">
              <a:lnSpc>
                <a:spcPct val="90000"/>
              </a:lnSpc>
              <a:spcAft>
                <a:spcPts val="600"/>
              </a:spcAft>
              <a:buFont typeface="Arial" panose="020B0604020202020204" pitchFamily="34" charset="0"/>
              <a:buChar char="•"/>
            </a:pPr>
            <a:r>
              <a:rPr lang="en-US" sz="2400" b="1" i="1" dirty="0"/>
              <a:t>Business Plan</a:t>
            </a:r>
          </a:p>
          <a:p>
            <a:pPr indent="-228600" defTabSz="914400">
              <a:lnSpc>
                <a:spcPct val="90000"/>
              </a:lnSpc>
              <a:spcAft>
                <a:spcPts val="600"/>
              </a:spcAft>
              <a:buFont typeface="Arial" panose="020B0604020202020204" pitchFamily="34" charset="0"/>
              <a:buChar char="•"/>
            </a:pPr>
            <a:r>
              <a:rPr lang="en-US" sz="2400" b="1" i="1" dirty="0"/>
              <a:t>Lecture Richard </a:t>
            </a:r>
            <a:r>
              <a:rPr lang="en-US" sz="2400" b="1" i="1" dirty="0" err="1"/>
              <a:t>Asheyen</a:t>
            </a:r>
            <a:endParaRPr lang="en-US" sz="2400" b="1" i="1" dirty="0"/>
          </a:p>
        </p:txBody>
      </p:sp>
    </p:spTree>
    <p:extLst>
      <p:ext uri="{BB962C8B-B14F-4D97-AF65-F5344CB8AC3E}">
        <p14:creationId xmlns:p14="http://schemas.microsoft.com/office/powerpoint/2010/main" val="4214342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54492E-5203-7CEC-DBAF-70A11D2B5149}"/>
              </a:ext>
            </a:extLst>
          </p:cNvPr>
          <p:cNvSpPr txBox="1"/>
          <p:nvPr/>
        </p:nvSpPr>
        <p:spPr>
          <a:xfrm>
            <a:off x="3336323" y="319315"/>
            <a:ext cx="6780133" cy="830997"/>
          </a:xfrm>
          <a:prstGeom prst="rect">
            <a:avLst/>
          </a:prstGeom>
          <a:noFill/>
        </p:spPr>
        <p:txBody>
          <a:bodyPr wrap="square" rtlCol="0">
            <a:spAutoFit/>
          </a:bodyPr>
          <a:lstStyle/>
          <a:p>
            <a:r>
              <a:rPr lang="en-US" sz="2400" dirty="0"/>
              <a:t>                     Table of Contest</a:t>
            </a:r>
          </a:p>
          <a:p>
            <a:endParaRPr lang="en-US" sz="2400" dirty="0"/>
          </a:p>
        </p:txBody>
      </p:sp>
      <p:sp>
        <p:nvSpPr>
          <p:cNvPr id="4" name="TextBox 3">
            <a:extLst>
              <a:ext uri="{FF2B5EF4-FFF2-40B4-BE49-F238E27FC236}">
                <a16:creationId xmlns:a16="http://schemas.microsoft.com/office/drawing/2014/main" id="{ACF0E158-4222-C465-6EDF-E37C887001AC}"/>
              </a:ext>
            </a:extLst>
          </p:cNvPr>
          <p:cNvSpPr txBox="1"/>
          <p:nvPr/>
        </p:nvSpPr>
        <p:spPr>
          <a:xfrm>
            <a:off x="2669059" y="1150312"/>
            <a:ext cx="6351372" cy="6463308"/>
          </a:xfrm>
          <a:prstGeom prst="rect">
            <a:avLst/>
          </a:prstGeom>
          <a:noFill/>
        </p:spPr>
        <p:txBody>
          <a:bodyPr wrap="square" rtlCol="0">
            <a:spAutoFit/>
          </a:bodyPr>
          <a:lstStyle/>
          <a:p>
            <a:r>
              <a:rPr lang="en-US" dirty="0"/>
              <a:t>                 Business Plan………………………….  1</a:t>
            </a:r>
          </a:p>
          <a:p>
            <a:r>
              <a:rPr lang="en-US" dirty="0"/>
              <a:t>                </a:t>
            </a:r>
          </a:p>
          <a:p>
            <a:r>
              <a:rPr lang="en-US" dirty="0"/>
              <a:t>                 Market Research……………………..  2</a:t>
            </a:r>
          </a:p>
          <a:p>
            <a:r>
              <a:rPr lang="en-US" dirty="0"/>
              <a:t>             </a:t>
            </a:r>
          </a:p>
          <a:p>
            <a:r>
              <a:rPr lang="en-US" dirty="0"/>
              <a:t>                 Business Plan…….…………………….3</a:t>
            </a:r>
          </a:p>
          <a:p>
            <a:endParaRPr lang="en-US" dirty="0"/>
          </a:p>
          <a:p>
            <a:r>
              <a:rPr lang="en-US" dirty="0"/>
              <a:t>                 Management Structure………………....4</a:t>
            </a:r>
          </a:p>
          <a:p>
            <a:endParaRPr lang="en-US" dirty="0"/>
          </a:p>
          <a:p>
            <a:r>
              <a:rPr lang="en-US" dirty="0"/>
              <a:t>                 Legal Format…………....………………5</a:t>
            </a:r>
          </a:p>
          <a:p>
            <a:endParaRPr lang="en-US" dirty="0"/>
          </a:p>
          <a:p>
            <a:r>
              <a:rPr lang="en-US" dirty="0"/>
              <a:t>                  Pestle Analysis...………………………..6</a:t>
            </a:r>
          </a:p>
          <a:p>
            <a:endParaRPr lang="en-US" dirty="0"/>
          </a:p>
          <a:p>
            <a:r>
              <a:rPr lang="en-US" dirty="0"/>
              <a:t>                  Marketing Communication……………7</a:t>
            </a:r>
          </a:p>
          <a:p>
            <a:endParaRPr lang="en-US" dirty="0"/>
          </a:p>
          <a:p>
            <a:r>
              <a:rPr lang="en-US" dirty="0"/>
              <a:t>                  Financial……………………………….8</a:t>
            </a:r>
          </a:p>
          <a:p>
            <a:endParaRPr lang="en-US" dirty="0"/>
          </a:p>
          <a:p>
            <a:r>
              <a:rPr lang="en-US" dirty="0"/>
              <a:t>                   Marketing Strategy…………………....10</a:t>
            </a:r>
          </a:p>
          <a:p>
            <a:endParaRPr lang="en-US" dirty="0"/>
          </a:p>
          <a:p>
            <a:r>
              <a:rPr lang="en-US" dirty="0"/>
              <a:t>                  Conclusion…………………………….14</a:t>
            </a:r>
          </a:p>
          <a:p>
            <a:endParaRPr lang="en-US" dirty="0"/>
          </a:p>
          <a:p>
            <a:r>
              <a:rPr lang="en-US" dirty="0"/>
              <a:t>              </a:t>
            </a:r>
          </a:p>
          <a:p>
            <a:endParaRPr lang="en-US" dirty="0"/>
          </a:p>
          <a:p>
            <a:r>
              <a:rPr lang="en-US" dirty="0"/>
              <a:t>                       </a:t>
            </a:r>
          </a:p>
        </p:txBody>
      </p:sp>
    </p:spTree>
    <p:extLst>
      <p:ext uri="{BB962C8B-B14F-4D97-AF65-F5344CB8AC3E}">
        <p14:creationId xmlns:p14="http://schemas.microsoft.com/office/powerpoint/2010/main" val="352432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BEE3E8-5ED5-FA67-9CFB-FB9B851E35EE}"/>
              </a:ext>
            </a:extLst>
          </p:cNvPr>
          <p:cNvSpPr txBox="1"/>
          <p:nvPr/>
        </p:nvSpPr>
        <p:spPr>
          <a:xfrm>
            <a:off x="7339706" y="-217713"/>
            <a:ext cx="4776093" cy="921392"/>
          </a:xfrm>
          <a:prstGeom prst="rect">
            <a:avLst/>
          </a:prstGeom>
        </p:spPr>
        <p:txBody>
          <a:bodyPr vert="horz" lIns="91440" tIns="45720" rIns="91440" bIns="45720" rtlCol="0" anchor="b">
            <a:normAutofit fontScale="92500" lnSpcReduction="20000"/>
          </a:bodyPr>
          <a:lstStyle/>
          <a:p>
            <a:pPr defTabSz="914400">
              <a:lnSpc>
                <a:spcPct val="90000"/>
              </a:lnSpc>
              <a:spcBef>
                <a:spcPct val="0"/>
              </a:spcBef>
              <a:spcAft>
                <a:spcPts val="600"/>
              </a:spcAft>
            </a:pPr>
            <a:r>
              <a:rPr lang="en-US" sz="3900" dirty="0">
                <a:latin typeface="+mj-lt"/>
                <a:ea typeface="+mj-ea"/>
                <a:cs typeface="+mj-cs"/>
              </a:rPr>
              <a:t>                          </a:t>
            </a:r>
          </a:p>
          <a:p>
            <a:pPr defTabSz="914400">
              <a:lnSpc>
                <a:spcPct val="90000"/>
              </a:lnSpc>
              <a:spcBef>
                <a:spcPct val="0"/>
              </a:spcBef>
              <a:spcAft>
                <a:spcPts val="600"/>
              </a:spcAft>
            </a:pPr>
            <a:r>
              <a:rPr lang="en-US" sz="2800" b="1" i="1" dirty="0">
                <a:latin typeface="+mj-lt"/>
                <a:ea typeface="+mj-ea"/>
                <a:cs typeface="+mj-cs"/>
              </a:rPr>
              <a:t>Business  Plan</a:t>
            </a:r>
          </a:p>
        </p:txBody>
      </p:sp>
      <p:sp>
        <p:nvSpPr>
          <p:cNvPr id="3" name="TextBox 2">
            <a:extLst>
              <a:ext uri="{FF2B5EF4-FFF2-40B4-BE49-F238E27FC236}">
                <a16:creationId xmlns:a16="http://schemas.microsoft.com/office/drawing/2014/main" id="{4B562A65-C37E-5D38-4216-DC6F8F144481}"/>
              </a:ext>
            </a:extLst>
          </p:cNvPr>
          <p:cNvSpPr txBox="1"/>
          <p:nvPr/>
        </p:nvSpPr>
        <p:spPr>
          <a:xfrm>
            <a:off x="6418965" y="703679"/>
            <a:ext cx="4928443" cy="5730856"/>
          </a:xfrm>
          <a:prstGeom prst="rect">
            <a:avLst/>
          </a:prstGeom>
        </p:spPr>
        <p:txBody>
          <a:bodyPr vert="horz" lIns="91440" tIns="45720" rIns="91440" bIns="45720" rtlCol="0" anchor="t">
            <a:noAutofit/>
          </a:bodyPr>
          <a:lstStyle/>
          <a:p>
            <a:pPr marL="342900" indent="-228600" defTabSz="914400">
              <a:lnSpc>
                <a:spcPct val="90000"/>
              </a:lnSpc>
              <a:spcAft>
                <a:spcPts val="600"/>
              </a:spcAft>
              <a:buFont typeface="Arial" panose="020B0604020202020204" pitchFamily="34" charset="0"/>
              <a:buChar char="•"/>
            </a:pPr>
            <a:r>
              <a:rPr lang="en-US" i="1" dirty="0">
                <a:solidFill>
                  <a:schemeClr val="tx1">
                    <a:alpha val="80000"/>
                  </a:schemeClr>
                </a:solidFill>
              </a:rPr>
              <a:t>The star product </a:t>
            </a:r>
            <a:r>
              <a:rPr lang="en-US" i="1" dirty="0" err="1">
                <a:solidFill>
                  <a:schemeClr val="tx1">
                    <a:alpha val="80000"/>
                  </a:schemeClr>
                </a:solidFill>
              </a:rPr>
              <a:t>Adenicake’s</a:t>
            </a:r>
            <a:r>
              <a:rPr lang="en-US" i="1" dirty="0">
                <a:solidFill>
                  <a:schemeClr val="tx1">
                    <a:alpha val="80000"/>
                  </a:schemeClr>
                </a:solidFill>
              </a:rPr>
              <a:t> bakery will be personalizing mini cakes. They will  be about the size of the large cupcake.</a:t>
            </a:r>
          </a:p>
          <a:p>
            <a:pPr marL="342900" indent="-228600" defTabSz="914400">
              <a:lnSpc>
                <a:spcPct val="90000"/>
              </a:lnSpc>
              <a:spcAft>
                <a:spcPts val="600"/>
              </a:spcAft>
              <a:buFont typeface="Arial" panose="020B0604020202020204" pitchFamily="34" charset="0"/>
              <a:buChar char="•"/>
            </a:pPr>
            <a:r>
              <a:rPr lang="en-US" i="1" dirty="0">
                <a:solidFill>
                  <a:schemeClr val="tx1">
                    <a:alpha val="80000"/>
                  </a:schemeClr>
                </a:solidFill>
              </a:rPr>
              <a:t>Each mini cake will be customized with a short message, make it unique and thoughtful gift for birthdays celebration, or everyday occasion like Have a good day, I love you, Happy Birthday, Missing You, Good Luck, Congratulation. </a:t>
            </a:r>
          </a:p>
          <a:p>
            <a:pPr marL="342900" indent="-228600" defTabSz="914400">
              <a:lnSpc>
                <a:spcPct val="90000"/>
              </a:lnSpc>
              <a:spcAft>
                <a:spcPts val="600"/>
              </a:spcAft>
              <a:buFont typeface="Arial" panose="020B0604020202020204" pitchFamily="34" charset="0"/>
              <a:buChar char="•"/>
            </a:pPr>
            <a:r>
              <a:rPr lang="en-US" i="1" dirty="0">
                <a:solidFill>
                  <a:schemeClr val="tx1">
                    <a:alpha val="80000"/>
                  </a:schemeClr>
                </a:solidFill>
              </a:rPr>
              <a:t>To complementize with a nice cup of coffee also will include selection of cold drinks.</a:t>
            </a:r>
            <a:endParaRPr lang="en-US" dirty="0">
              <a:solidFill>
                <a:schemeClr val="tx1">
                  <a:alpha val="80000"/>
                </a:schemeClr>
              </a:solidFill>
            </a:endParaRPr>
          </a:p>
          <a:p>
            <a:pPr marL="342900" indent="-228600" defTabSz="914400">
              <a:lnSpc>
                <a:spcPct val="90000"/>
              </a:lnSpc>
              <a:spcAft>
                <a:spcPts val="600"/>
              </a:spcAft>
              <a:buFont typeface="Arial" panose="020B0604020202020204" pitchFamily="34" charset="0"/>
              <a:buChar char="•"/>
            </a:pPr>
            <a:r>
              <a:rPr lang="en-US" i="1" dirty="0" err="1">
                <a:solidFill>
                  <a:schemeClr val="tx1">
                    <a:alpha val="80000"/>
                  </a:schemeClr>
                </a:solidFill>
              </a:rPr>
              <a:t>Adenicake</a:t>
            </a:r>
            <a:r>
              <a:rPr lang="en-US" i="1" dirty="0">
                <a:solidFill>
                  <a:schemeClr val="tx1">
                    <a:alpha val="80000"/>
                  </a:schemeClr>
                </a:solidFill>
              </a:rPr>
              <a:t> will be offering fresh desserts, celebration cakes for birthday’s, weddings and special’s occasions. </a:t>
            </a:r>
            <a:endParaRPr lang="en-US" dirty="0">
              <a:solidFill>
                <a:schemeClr val="tx1">
                  <a:alpha val="80000"/>
                </a:schemeClr>
              </a:solidFill>
            </a:endParaRPr>
          </a:p>
          <a:p>
            <a:pPr marL="342900" indent="-228600" defTabSz="914400">
              <a:lnSpc>
                <a:spcPct val="90000"/>
              </a:lnSpc>
              <a:spcAft>
                <a:spcPts val="600"/>
              </a:spcAft>
              <a:buFont typeface="Arial" panose="020B0604020202020204" pitchFamily="34" charset="0"/>
              <a:buChar char="•"/>
            </a:pPr>
            <a:r>
              <a:rPr lang="en-US" i="1" dirty="0">
                <a:solidFill>
                  <a:schemeClr val="tx1">
                    <a:alpha val="80000"/>
                  </a:schemeClr>
                </a:solidFill>
              </a:rPr>
              <a:t>The business will introduce a loyalty card  where customers will receive  a mini cake after eight purchases to promote sells and encourage customers to buy.</a:t>
            </a:r>
          </a:p>
          <a:p>
            <a:pPr marL="342900" indent="-228600" defTabSz="914400">
              <a:lnSpc>
                <a:spcPct val="90000"/>
              </a:lnSpc>
              <a:spcAft>
                <a:spcPts val="600"/>
              </a:spcAft>
              <a:buFont typeface="Arial" panose="020B0604020202020204" pitchFamily="34" charset="0"/>
              <a:buChar char="•"/>
            </a:pPr>
            <a:r>
              <a:rPr lang="en-US" i="1" dirty="0">
                <a:solidFill>
                  <a:schemeClr val="tx1">
                    <a:alpha val="80000"/>
                  </a:schemeClr>
                </a:solidFill>
              </a:rPr>
              <a:t>The customers will be able to place orders in store, online or by phone for collection.</a:t>
            </a:r>
          </a:p>
          <a:p>
            <a:pPr marL="342900" indent="-228600" defTabSz="914400">
              <a:lnSpc>
                <a:spcPct val="90000"/>
              </a:lnSpc>
              <a:spcAft>
                <a:spcPts val="600"/>
              </a:spcAft>
              <a:buFont typeface="Arial" panose="020B0604020202020204" pitchFamily="34" charset="0"/>
              <a:buChar char="•"/>
            </a:pPr>
            <a:r>
              <a:rPr lang="en-US" i="1" dirty="0">
                <a:solidFill>
                  <a:schemeClr val="tx1">
                    <a:alpha val="80000"/>
                  </a:schemeClr>
                </a:solidFill>
              </a:rPr>
              <a:t>The business will run</a:t>
            </a:r>
            <a:endParaRPr lang="en-US" dirty="0">
              <a:solidFill>
                <a:schemeClr val="tx1">
                  <a:alpha val="80000"/>
                </a:schemeClr>
              </a:solidFill>
            </a:endParaRPr>
          </a:p>
        </p:txBody>
      </p:sp>
      <p:pic>
        <p:nvPicPr>
          <p:cNvPr id="6" name="Picture 6" descr="This may contain: twelve decorated cupcakes in plastic trays with sayings on the top and bottom">
            <a:extLst>
              <a:ext uri="{FF2B5EF4-FFF2-40B4-BE49-F238E27FC236}">
                <a16:creationId xmlns:a16="http://schemas.microsoft.com/office/drawing/2014/main" id="{5F5B6396-E5BE-568F-C017-C61FF961F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33" r="-2" b="-2"/>
          <a:stretch>
            <a:fillRect/>
          </a:stretch>
        </p:blipFill>
        <p:spPr bwMode="auto">
          <a:xfrm>
            <a:off x="322965" y="554152"/>
            <a:ext cx="5773035" cy="5742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75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F95827-D1F5-D19A-F37D-2EB4A408A53F}"/>
              </a:ext>
            </a:extLst>
          </p:cNvPr>
          <p:cNvSpPr txBox="1"/>
          <p:nvPr/>
        </p:nvSpPr>
        <p:spPr>
          <a:xfrm>
            <a:off x="961533" y="1042271"/>
            <a:ext cx="10424651" cy="3016210"/>
          </a:xfrm>
          <a:prstGeom prst="rect">
            <a:avLst/>
          </a:prstGeom>
          <a:noFill/>
        </p:spPr>
        <p:txBody>
          <a:bodyPr wrap="square" rtlCol="0">
            <a:spAutoFit/>
          </a:bodyPr>
          <a:lstStyle/>
          <a:p>
            <a:r>
              <a:rPr lang="en-GB" sz="2800" b="1" i="1"/>
              <a:t>Management Structure</a:t>
            </a:r>
            <a:endParaRPr lang="en-GB" sz="2800"/>
          </a:p>
          <a:p>
            <a:r>
              <a:rPr lang="en-GB" i="1"/>
              <a:t>The business management structure during the startup stage will run by owner/manager who will have control and supervised the employee take business decisions and will be responsible in specific tasks</a:t>
            </a:r>
          </a:p>
          <a:p>
            <a:pPr marL="285750" indent="-285750">
              <a:buFont typeface="Arial" panose="020B0604020202020204" pitchFamily="34" charset="0"/>
              <a:buChar char="•"/>
            </a:pPr>
            <a:r>
              <a:rPr lang="en-GB" i="1"/>
              <a:t>Managing finances, purchasing ingredients and equipment </a:t>
            </a:r>
          </a:p>
          <a:p>
            <a:pPr marL="285750" indent="-285750">
              <a:buFont typeface="Arial" panose="020B0604020202020204" pitchFamily="34" charset="0"/>
              <a:buChar char="•"/>
            </a:pPr>
            <a:r>
              <a:rPr lang="en-GB" i="1"/>
              <a:t>Baking and decorating cakes </a:t>
            </a:r>
          </a:p>
          <a:p>
            <a:pPr marL="285750" indent="-285750">
              <a:buFont typeface="Arial" panose="020B0604020202020204" pitchFamily="34" charset="0"/>
              <a:buChar char="•"/>
            </a:pPr>
            <a:r>
              <a:rPr lang="en-GB" i="1"/>
              <a:t>Marketing, managing customers orders and maintaining good customers' service.</a:t>
            </a:r>
          </a:p>
          <a:p>
            <a:r>
              <a:rPr lang="en-GB" i="1"/>
              <a:t>A part time assistant will be employed to support sells and customer service</a:t>
            </a:r>
          </a:p>
          <a:p>
            <a:endParaRPr lang="en-GB" i="1"/>
          </a:p>
          <a:p>
            <a:endParaRPr lang="en-GB" i="1"/>
          </a:p>
          <a:p>
            <a:endParaRPr lang="en-GB" dirty="0"/>
          </a:p>
        </p:txBody>
      </p:sp>
      <p:sp>
        <p:nvSpPr>
          <p:cNvPr id="31" name="TextBox 30">
            <a:extLst>
              <a:ext uri="{FF2B5EF4-FFF2-40B4-BE49-F238E27FC236}">
                <a16:creationId xmlns:a16="http://schemas.microsoft.com/office/drawing/2014/main" id="{772CD9BC-0E8D-C561-9DFE-9162654E3609}"/>
              </a:ext>
            </a:extLst>
          </p:cNvPr>
          <p:cNvSpPr txBox="1"/>
          <p:nvPr/>
        </p:nvSpPr>
        <p:spPr>
          <a:xfrm>
            <a:off x="961533" y="3228350"/>
            <a:ext cx="10916240" cy="3282373"/>
          </a:xfrm>
          <a:prstGeom prst="rect">
            <a:avLst/>
          </a:prstGeom>
          <a:noFill/>
        </p:spPr>
        <p:txBody>
          <a:bodyPr wrap="square">
            <a:spAutoFit/>
          </a:bodyPr>
          <a:lstStyle/>
          <a:p>
            <a:pPr algn="just">
              <a:lnSpc>
                <a:spcPct val="116000"/>
              </a:lnSpc>
              <a:spcAft>
                <a:spcPts val="800"/>
              </a:spcAft>
              <a:buNone/>
            </a:pPr>
            <a:r>
              <a:rPr lang="en-GB" sz="1400" i="1" dirty="0">
                <a:effectLst/>
                <a:latin typeface="Arial" panose="020B0604020202020204" pitchFamily="34" charset="0"/>
                <a:ea typeface="Arial" panose="020B0604020202020204" pitchFamily="34" charset="0"/>
                <a:cs typeface="Arial" panose="020B0604020202020204" pitchFamily="34" charset="0"/>
              </a:rPr>
              <a:t> </a:t>
            </a:r>
            <a:endParaRPr lang="en-GB" dirty="0">
              <a:effectLst/>
              <a:ea typeface="MS Mincho" panose="02020609040205080304" pitchFamily="49" charset="-128"/>
              <a:cs typeface="Arial" panose="020B0604020202020204" pitchFamily="34" charset="0"/>
            </a:endParaRPr>
          </a:p>
          <a:p>
            <a:pPr algn="just">
              <a:lnSpc>
                <a:spcPct val="116000"/>
              </a:lnSpc>
              <a:spcAft>
                <a:spcPts val="800"/>
              </a:spcAft>
            </a:pPr>
            <a:r>
              <a:rPr lang="en-GB" sz="2800" b="1" i="1" dirty="0"/>
              <a:t>Legal Format </a:t>
            </a:r>
          </a:p>
          <a:p>
            <a:r>
              <a:rPr lang="en-GB" i="1" dirty="0"/>
              <a:t> </a:t>
            </a:r>
            <a:r>
              <a:rPr lang="en-GB" i="1" dirty="0" err="1"/>
              <a:t>Adenicake</a:t>
            </a:r>
            <a:r>
              <a:rPr lang="en-GB" i="1" dirty="0"/>
              <a:t> cake shop will operate as a Sole Trader Business will be owned and managed by the founder who will be responsible for the daily operation, debts and financial obligations. </a:t>
            </a:r>
            <a:r>
              <a:rPr lang="en-GB" i="1" dirty="0" err="1"/>
              <a:t>Adenicake</a:t>
            </a:r>
            <a:r>
              <a:rPr lang="en-GB" i="1" dirty="0"/>
              <a:t>  may consider changing to a </a:t>
            </a:r>
            <a:r>
              <a:rPr lang="en-GB" i="1"/>
              <a:t>(Ltd).The </a:t>
            </a:r>
            <a:r>
              <a:rPr lang="en-GB" i="1" dirty="0"/>
              <a:t>business will follow the law of the (Food Standards Agency 2024) adding allergen information of the ingredients like eggs, nuts, dairy, soya highlighting to protect customers allergies</a:t>
            </a:r>
            <a:endParaRPr lang="en-GB" dirty="0"/>
          </a:p>
          <a:p>
            <a:r>
              <a:rPr lang="en-GB" i="1" dirty="0"/>
              <a:t>The employee Legislation the business must include at least the minimum pay wages rate and insurance for the employee and providing the safe workplace and equal law for all staff and customers. Following all requirements will not risk of the business closing done or have bad reputation </a:t>
            </a:r>
            <a:endParaRPr lang="en-GB" dirty="0"/>
          </a:p>
          <a:p>
            <a:pPr algn="just">
              <a:lnSpc>
                <a:spcPct val="116000"/>
              </a:lnSpc>
              <a:spcAft>
                <a:spcPts val="800"/>
              </a:spcAft>
              <a:buNone/>
            </a:pPr>
            <a:r>
              <a:rPr lang="en-GB" i="1" dirty="0">
                <a:effectLst/>
                <a:ea typeface="Arial" panose="020B0604020202020204" pitchFamily="34" charset="0"/>
                <a:cs typeface="Arial" panose="020B0604020202020204" pitchFamily="34" charset="0"/>
              </a:rPr>
              <a:t> </a:t>
            </a:r>
            <a:endParaRPr lang="en-GB" dirty="0">
              <a:effectLst/>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993922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6CC11C-B8A5-9ECA-5593-905A709FC410}"/>
              </a:ext>
            </a:extLst>
          </p:cNvPr>
          <p:cNvSpPr txBox="1"/>
          <p:nvPr/>
        </p:nvSpPr>
        <p:spPr>
          <a:xfrm>
            <a:off x="1227731" y="3892163"/>
            <a:ext cx="5158410" cy="2215991"/>
          </a:xfrm>
          <a:prstGeom prst="rect">
            <a:avLst/>
          </a:prstGeom>
          <a:noFill/>
        </p:spPr>
        <p:txBody>
          <a:bodyPr wrap="square" rtlCol="0">
            <a:spAutoFit/>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dirty="0"/>
          </a:p>
        </p:txBody>
      </p:sp>
      <p:sp>
        <p:nvSpPr>
          <p:cNvPr id="3" name="TextBox 2">
            <a:extLst>
              <a:ext uri="{FF2B5EF4-FFF2-40B4-BE49-F238E27FC236}">
                <a16:creationId xmlns:a16="http://schemas.microsoft.com/office/drawing/2014/main" id="{06D139F8-5D73-0534-F384-26A290A5C548}"/>
              </a:ext>
            </a:extLst>
          </p:cNvPr>
          <p:cNvSpPr txBox="1"/>
          <p:nvPr/>
        </p:nvSpPr>
        <p:spPr>
          <a:xfrm>
            <a:off x="943429" y="749846"/>
            <a:ext cx="9681028" cy="5843235"/>
          </a:xfrm>
          <a:prstGeom prst="rect">
            <a:avLst/>
          </a:prstGeom>
          <a:noFill/>
        </p:spPr>
        <p:txBody>
          <a:bodyPr wrap="square">
            <a:spAutoFit/>
          </a:bodyPr>
          <a:lstStyle/>
          <a:p>
            <a:pPr>
              <a:lnSpc>
                <a:spcPct val="116000"/>
              </a:lnSpc>
              <a:spcAft>
                <a:spcPts val="800"/>
              </a:spcAft>
              <a:buNone/>
            </a:pPr>
            <a:r>
              <a:rPr lang="en-GB" sz="1800" i="1" dirty="0">
                <a:effectLst/>
                <a:latin typeface="Aptos" panose="020B0004020202020204" pitchFamily="34" charset="0"/>
                <a:ea typeface="MS Mincho" panose="02020609040205080304" pitchFamily="49" charset="-128"/>
                <a:cs typeface="Arial" panose="020B0604020202020204" pitchFamily="34" charset="0"/>
              </a:rPr>
              <a:t> </a:t>
            </a:r>
            <a:endParaRPr lang="en-GB" sz="1600" i="1"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buNone/>
            </a:pPr>
            <a:r>
              <a:rPr lang="en-GB" sz="1600" i="1" dirty="0">
                <a:latin typeface="Arial" panose="020B0604020202020204" pitchFamily="34" charset="0"/>
                <a:ea typeface="MS Mincho" panose="02020609040205080304" pitchFamily="49" charset="-128"/>
                <a:cs typeface="Arial" panose="020B0604020202020204" pitchFamily="34" charset="0"/>
              </a:rPr>
              <a:t>The shop will be located </a:t>
            </a:r>
            <a:r>
              <a:rPr lang="en-GB" sz="1600" i="1" dirty="0">
                <a:effectLst/>
                <a:latin typeface="Arial" panose="020B0604020202020204" pitchFamily="34" charset="0"/>
                <a:ea typeface="MS Mincho" panose="02020609040205080304" pitchFamily="49" charset="-128"/>
                <a:cs typeface="Arial" panose="020B0604020202020204" pitchFamily="34" charset="0"/>
              </a:rPr>
              <a:t> </a:t>
            </a:r>
            <a:r>
              <a:rPr lang="en-GB" sz="1600" i="1" dirty="0">
                <a:latin typeface="Arial" panose="020B0604020202020204" pitchFamily="34" charset="0"/>
                <a:ea typeface="MS Mincho" panose="02020609040205080304" pitchFamily="49" charset="-128"/>
                <a:cs typeface="Arial" panose="020B0604020202020204" pitchFamily="34" charset="0"/>
              </a:rPr>
              <a:t>around </a:t>
            </a:r>
            <a:r>
              <a:rPr lang="en-GB" sz="1600" i="1" dirty="0">
                <a:effectLst/>
                <a:latin typeface="Arial" panose="020B0604020202020204" pitchFamily="34" charset="0"/>
                <a:ea typeface="MS Mincho" panose="02020609040205080304" pitchFamily="49" charset="-128"/>
                <a:cs typeface="Arial" panose="020B0604020202020204" pitchFamily="34" charset="0"/>
              </a:rPr>
              <a:t>South Wimbledon tube station, according with my research there </a:t>
            </a:r>
            <a:r>
              <a:rPr lang="en-GB" sz="1600" i="1" dirty="0">
                <a:latin typeface="Arial" panose="020B0604020202020204" pitchFamily="34" charset="0"/>
                <a:ea typeface="MS Mincho" panose="02020609040205080304" pitchFamily="49" charset="-128"/>
                <a:cs typeface="Arial" panose="020B0604020202020204" pitchFamily="34" charset="0"/>
              </a:rPr>
              <a:t>are </a:t>
            </a:r>
            <a:r>
              <a:rPr lang="en-GB" sz="1600" i="1" dirty="0">
                <a:effectLst/>
                <a:latin typeface="Arial" panose="020B0604020202020204" pitchFamily="34" charset="0"/>
                <a:ea typeface="MS Mincho" panose="02020609040205080304" pitchFamily="49" charset="-128"/>
                <a:cs typeface="Arial" panose="020B0604020202020204" pitchFamily="34" charset="0"/>
              </a:rPr>
              <a:t>not </a:t>
            </a:r>
            <a:r>
              <a:rPr lang="en-GB" sz="1600" i="1" dirty="0">
                <a:latin typeface="Arial" panose="020B0604020202020204" pitchFamily="34" charset="0"/>
                <a:ea typeface="MS Mincho" panose="02020609040205080304" pitchFamily="49" charset="-128"/>
                <a:cs typeface="Arial" panose="020B0604020202020204" pitchFamily="34" charset="0"/>
              </a:rPr>
              <a:t>cake </a:t>
            </a:r>
            <a:r>
              <a:rPr lang="en-GB" sz="1600" i="1" dirty="0">
                <a:effectLst/>
                <a:latin typeface="Arial" panose="020B0604020202020204" pitchFamily="34" charset="0"/>
                <a:ea typeface="MS Mincho" panose="02020609040205080304" pitchFamily="49" charset="-128"/>
                <a:cs typeface="Arial" panose="020B0604020202020204" pitchFamily="34" charset="0"/>
              </a:rPr>
              <a:t>shops are around the area </a:t>
            </a:r>
          </a:p>
          <a:p>
            <a:pPr>
              <a:lnSpc>
                <a:spcPct val="116000"/>
              </a:lnSpc>
              <a:spcAft>
                <a:spcPts val="800"/>
              </a:spcAft>
              <a:buNone/>
            </a:pPr>
            <a:r>
              <a:rPr lang="en-GB" sz="1600" i="1" dirty="0">
                <a:effectLst/>
                <a:latin typeface="Arial" panose="020B0604020202020204" pitchFamily="34" charset="0"/>
                <a:ea typeface="MS Mincho" panose="02020609040205080304" pitchFamily="49" charset="-128"/>
                <a:cs typeface="Arial" panose="020B0604020202020204" pitchFamily="34" charset="0"/>
              </a:rPr>
              <a:t>People always searching for new things, the cake business has increased the demand of the personalize and homemade cakes.</a:t>
            </a:r>
          </a:p>
          <a:p>
            <a:pPr>
              <a:lnSpc>
                <a:spcPct val="116000"/>
              </a:lnSpc>
              <a:spcAft>
                <a:spcPts val="800"/>
              </a:spcAft>
              <a:buNone/>
            </a:pPr>
            <a:r>
              <a:rPr lang="en-GB" sz="1600" i="1" dirty="0">
                <a:latin typeface="Arial" panose="020B0604020202020204" pitchFamily="34" charset="0"/>
                <a:ea typeface="MS Mincho" panose="02020609040205080304" pitchFamily="49" charset="-128"/>
                <a:cs typeface="Arial" panose="020B0604020202020204" pitchFamily="34" charset="0"/>
              </a:rPr>
              <a:t>Many people also likes to spend time enjoy cup of </a:t>
            </a:r>
            <a:r>
              <a:rPr lang="en-GB" sz="1600" i="1" dirty="0">
                <a:effectLst/>
                <a:latin typeface="Arial" panose="020B0604020202020204" pitchFamily="34" charset="0"/>
                <a:ea typeface="MS Mincho" panose="02020609040205080304" pitchFamily="49" charset="-128"/>
                <a:cs typeface="Arial" panose="020B0604020202020204" pitchFamily="34" charset="0"/>
              </a:rPr>
              <a:t>coffee and nice </a:t>
            </a:r>
            <a:r>
              <a:rPr lang="en-GB" sz="1600" i="1" dirty="0">
                <a:latin typeface="Arial" panose="020B0604020202020204" pitchFamily="34" charset="0"/>
                <a:ea typeface="MS Mincho" panose="02020609040205080304" pitchFamily="49" charset="-128"/>
                <a:cs typeface="Arial" panose="020B0604020202020204" pitchFamily="34" charset="0"/>
              </a:rPr>
              <a:t>sweet treat while </a:t>
            </a:r>
            <a:r>
              <a:rPr lang="en-GB" sz="1600" i="1" dirty="0">
                <a:effectLst/>
                <a:latin typeface="Arial" panose="020B0604020202020204" pitchFamily="34" charset="0"/>
                <a:ea typeface="MS Mincho" panose="02020609040205080304" pitchFamily="49" charset="-128"/>
                <a:cs typeface="Arial" panose="020B0604020202020204" pitchFamily="34" charset="0"/>
              </a:rPr>
              <a:t>meeting friends or </a:t>
            </a:r>
            <a:r>
              <a:rPr lang="en-GB" sz="1600" i="1" dirty="0">
                <a:latin typeface="Arial" panose="020B0604020202020204" pitchFamily="34" charset="0"/>
                <a:ea typeface="MS Mincho" panose="02020609040205080304" pitchFamily="49" charset="-128"/>
                <a:cs typeface="Arial" panose="020B0604020202020204" pitchFamily="34" charset="0"/>
              </a:rPr>
              <a:t>for</a:t>
            </a:r>
            <a:r>
              <a:rPr lang="en-GB" sz="1600" i="1" dirty="0">
                <a:effectLst/>
                <a:latin typeface="Arial" panose="020B0604020202020204" pitchFamily="34" charset="0"/>
                <a:ea typeface="MS Mincho" panose="02020609040205080304" pitchFamily="49" charset="-128"/>
                <a:cs typeface="Arial" panose="020B0604020202020204" pitchFamily="34" charset="0"/>
              </a:rPr>
              <a:t> gifts to their families, friends or colleges</a:t>
            </a:r>
          </a:p>
          <a:p>
            <a:pPr>
              <a:lnSpc>
                <a:spcPct val="116000"/>
              </a:lnSpc>
              <a:spcAft>
                <a:spcPts val="800"/>
              </a:spcAft>
              <a:buNone/>
            </a:pPr>
            <a:r>
              <a:rPr lang="en-GB" sz="1600" b="1" i="1" dirty="0">
                <a:effectLst/>
                <a:latin typeface="Arial" panose="020B0604020202020204" pitchFamily="34" charset="0"/>
                <a:ea typeface="MS Mincho" panose="02020609040205080304" pitchFamily="49" charset="-128"/>
                <a:cs typeface="Arial" panose="020B0604020202020204" pitchFamily="34" charset="0"/>
              </a:rPr>
              <a:t>Target customers</a:t>
            </a:r>
            <a:endParaRPr lang="en-GB" sz="1600" i="1" dirty="0">
              <a:effectLst/>
              <a:latin typeface="Arial" panose="020B0604020202020204" pitchFamily="34" charset="0"/>
              <a:ea typeface="MS Mincho" panose="02020609040205080304" pitchFamily="49" charset="-128"/>
              <a:cs typeface="Arial" panose="020B0604020202020204" pitchFamily="34" charset="0"/>
            </a:endParaRPr>
          </a:p>
          <a:p>
            <a:pPr marL="285750" lvl="0" indent="-285750">
              <a:lnSpc>
                <a:spcPct val="116000"/>
              </a:lnSpc>
              <a:buFont typeface="Wingdings" panose="05000000000000000000" pitchFamily="2" charset="2"/>
              <a:buChar char="§"/>
            </a:pPr>
            <a:r>
              <a:rPr lang="en-GB" sz="1600" i="1" dirty="0">
                <a:latin typeface="Arial" panose="020B0604020202020204" pitchFamily="34" charset="0"/>
                <a:ea typeface="MS Mincho" panose="02020609040205080304" pitchFamily="49" charset="-128"/>
                <a:cs typeface="Arial" panose="020B0604020202020204" pitchFamily="34" charset="0"/>
              </a:rPr>
              <a:t>S</a:t>
            </a:r>
            <a:r>
              <a:rPr lang="en-GB" sz="1600" i="1" dirty="0">
                <a:effectLst/>
                <a:latin typeface="Arial" panose="020B0604020202020204" pitchFamily="34" charset="0"/>
                <a:ea typeface="MS Mincho" panose="02020609040205080304" pitchFamily="49" charset="-128"/>
                <a:cs typeface="Arial" panose="020B0604020202020204" pitchFamily="34" charset="0"/>
              </a:rPr>
              <a:t>tudents 18-</a:t>
            </a:r>
            <a:r>
              <a:rPr lang="en-GB" sz="1600" i="1" dirty="0">
                <a:latin typeface="Arial" panose="020B0604020202020204" pitchFamily="34" charset="0"/>
                <a:ea typeface="MS Mincho" panose="02020609040205080304" pitchFamily="49" charset="-128"/>
                <a:cs typeface="Arial" panose="020B0604020202020204" pitchFamily="34" charset="0"/>
              </a:rPr>
              <a:t>26 </a:t>
            </a:r>
            <a:r>
              <a:rPr lang="en-GB" sz="1600" i="1" dirty="0">
                <a:effectLst/>
                <a:latin typeface="Arial" panose="020B0604020202020204" pitchFamily="34" charset="0"/>
                <a:ea typeface="MS Mincho" panose="02020609040205080304" pitchFamily="49" charset="-128"/>
                <a:cs typeface="Arial" panose="020B0604020202020204" pitchFamily="34" charset="0"/>
              </a:rPr>
              <a:t>who </a:t>
            </a:r>
            <a:r>
              <a:rPr lang="en-GB" sz="1600" i="1" dirty="0">
                <a:latin typeface="Arial" panose="020B0604020202020204" pitchFamily="34" charset="0"/>
                <a:ea typeface="MS Mincho" panose="02020609040205080304" pitchFamily="49" charset="-128"/>
                <a:cs typeface="Arial" panose="020B0604020202020204" pitchFamily="34" charset="0"/>
              </a:rPr>
              <a:t>want </a:t>
            </a:r>
            <a:r>
              <a:rPr lang="en-GB" sz="1600" i="1" dirty="0">
                <a:effectLst/>
                <a:latin typeface="Arial" panose="020B0604020202020204" pitchFamily="34" charset="0"/>
                <a:ea typeface="MS Mincho" panose="02020609040205080304" pitchFamily="49" charset="-128"/>
                <a:cs typeface="Arial" panose="020B0604020202020204" pitchFamily="34" charset="0"/>
              </a:rPr>
              <a:t>affordable desserts and drinks</a:t>
            </a:r>
          </a:p>
          <a:p>
            <a:pPr marL="342900" lvl="0" indent="-342900">
              <a:lnSpc>
                <a:spcPct val="116000"/>
              </a:lnSpc>
              <a:buFont typeface="Wingdings" panose="05000000000000000000" pitchFamily="2" charset="2"/>
              <a:buChar char=""/>
            </a:pPr>
            <a:r>
              <a:rPr lang="en-GB" sz="1600" i="1" dirty="0">
                <a:effectLst/>
                <a:latin typeface="Arial" panose="020B0604020202020204" pitchFamily="34" charset="0"/>
                <a:ea typeface="MS Mincho" panose="02020609040205080304" pitchFamily="49" charset="-128"/>
                <a:cs typeface="Arial" panose="020B0604020202020204" pitchFamily="34" charset="0"/>
              </a:rPr>
              <a:t>Office workers who during the day needs a coffee or </a:t>
            </a:r>
            <a:r>
              <a:rPr lang="en-GB" sz="1600" i="1" dirty="0">
                <a:latin typeface="Arial" panose="020B0604020202020204" pitchFamily="34" charset="0"/>
                <a:ea typeface="MS Mincho" panose="02020609040205080304" pitchFamily="49" charset="-128"/>
                <a:cs typeface="Arial" panose="020B0604020202020204" pitchFamily="34" charset="0"/>
              </a:rPr>
              <a:t>small </a:t>
            </a:r>
            <a:r>
              <a:rPr lang="en-GB" sz="1600" i="1" dirty="0">
                <a:effectLst/>
                <a:latin typeface="Arial" panose="020B0604020202020204" pitchFamily="34" charset="0"/>
                <a:ea typeface="MS Mincho" panose="02020609040205080304" pitchFamily="49" charset="-128"/>
                <a:cs typeface="Arial" panose="020B0604020202020204" pitchFamily="34" charset="0"/>
              </a:rPr>
              <a:t>gift during the working day or for them self.</a:t>
            </a:r>
          </a:p>
          <a:p>
            <a:pPr marL="342900" lvl="0" indent="-342900">
              <a:lnSpc>
                <a:spcPct val="116000"/>
              </a:lnSpc>
              <a:buFont typeface="Wingdings" panose="05000000000000000000" pitchFamily="2" charset="2"/>
              <a:buChar char=""/>
            </a:pPr>
            <a:r>
              <a:rPr lang="en-GB" sz="1600" i="1" dirty="0">
                <a:effectLst/>
                <a:latin typeface="Arial" panose="020B0604020202020204" pitchFamily="34" charset="0"/>
                <a:ea typeface="MS Mincho" panose="02020609040205080304" pitchFamily="49" charset="-128"/>
                <a:cs typeface="Arial" panose="020B0604020202020204" pitchFamily="34" charset="0"/>
              </a:rPr>
              <a:t>Families celebrating birthdays or special occasions</a:t>
            </a:r>
          </a:p>
          <a:p>
            <a:pPr marL="342900" lvl="0" indent="-342900">
              <a:lnSpc>
                <a:spcPct val="116000"/>
              </a:lnSpc>
              <a:spcAft>
                <a:spcPts val="800"/>
              </a:spcAft>
              <a:buFont typeface="Wingdings" panose="05000000000000000000" pitchFamily="2" charset="2"/>
              <a:buChar char=""/>
            </a:pPr>
            <a:r>
              <a:rPr lang="en-GB" sz="1600" i="1" dirty="0">
                <a:effectLst/>
                <a:latin typeface="Arial" panose="020B0604020202020204" pitchFamily="34" charset="0"/>
                <a:ea typeface="MS Mincho" panose="02020609040205080304" pitchFamily="49" charset="-128"/>
                <a:cs typeface="Arial" panose="020B0604020202020204" pitchFamily="34" charset="0"/>
              </a:rPr>
              <a:t>People looking for something special, personalised with custom messages.</a:t>
            </a:r>
          </a:p>
          <a:p>
            <a:pPr>
              <a:lnSpc>
                <a:spcPct val="116000"/>
              </a:lnSpc>
              <a:spcAft>
                <a:spcPts val="800"/>
              </a:spcAft>
              <a:buNone/>
            </a:pPr>
            <a:r>
              <a:rPr lang="en-GB" sz="1600" i="1" dirty="0">
                <a:effectLst/>
                <a:latin typeface="Arial" panose="020B0604020202020204" pitchFamily="34" charset="0"/>
                <a:ea typeface="MS Mincho" panose="02020609040205080304" pitchFamily="49" charset="-128"/>
                <a:cs typeface="Arial" panose="020B0604020202020204" pitchFamily="34" charset="0"/>
              </a:rPr>
              <a:t>  </a:t>
            </a:r>
            <a:r>
              <a:rPr lang="en-GB" sz="1600" b="1" i="1" dirty="0">
                <a:effectLst/>
                <a:latin typeface="Arial" panose="020B0604020202020204" pitchFamily="34" charset="0"/>
                <a:ea typeface="MS Mincho" panose="02020609040205080304" pitchFamily="49" charset="-128"/>
                <a:cs typeface="Arial" panose="020B0604020202020204" pitchFamily="34" charset="0"/>
              </a:rPr>
              <a:t>Competitor Analysis</a:t>
            </a:r>
            <a:endParaRPr lang="en-GB" sz="1600" i="1" dirty="0">
              <a:effectLst/>
              <a:latin typeface="Arial" panose="020B0604020202020204" pitchFamily="34" charset="0"/>
              <a:ea typeface="MS Mincho" panose="02020609040205080304" pitchFamily="49" charset="-128"/>
              <a:cs typeface="Arial" panose="020B0604020202020204" pitchFamily="34" charset="0"/>
            </a:endParaRPr>
          </a:p>
          <a:p>
            <a:pPr>
              <a:lnSpc>
                <a:spcPct val="116000"/>
              </a:lnSpc>
              <a:spcAft>
                <a:spcPts val="800"/>
              </a:spcAft>
              <a:buNone/>
            </a:pPr>
            <a:r>
              <a:rPr lang="en-GB" sz="1600" i="1" dirty="0">
                <a:effectLst/>
                <a:latin typeface="Arial" panose="020B0604020202020204" pitchFamily="34" charset="0"/>
                <a:ea typeface="MS Mincho" panose="02020609040205080304" pitchFamily="49" charset="-128"/>
                <a:cs typeface="Arial" panose="020B0604020202020204" pitchFamily="34" charset="0"/>
              </a:rPr>
              <a:t>The coffee shops and bakeries market is huge competitors such companies like Waitrose, Morrison and large coffee shops companies like Nero, Pret Mange, they are selling coffee and cake but very rare the shops are specialist in mini cakes with custom messages. </a:t>
            </a:r>
            <a:r>
              <a:rPr lang="en-GB" sz="1600" i="1" dirty="0" err="1">
                <a:effectLst/>
                <a:latin typeface="Arial" panose="020B0604020202020204" pitchFamily="34" charset="0"/>
                <a:ea typeface="MS Mincho" panose="02020609040205080304" pitchFamily="49" charset="-128"/>
                <a:cs typeface="Arial" panose="020B0604020202020204" pitchFamily="34" charset="0"/>
              </a:rPr>
              <a:t>Adenicake</a:t>
            </a:r>
            <a:r>
              <a:rPr lang="en-GB" sz="1600" i="1" dirty="0">
                <a:effectLst/>
                <a:latin typeface="Arial" panose="020B0604020202020204" pitchFamily="34" charset="0"/>
                <a:ea typeface="MS Mincho" panose="02020609040205080304" pitchFamily="49" charset="-128"/>
                <a:cs typeface="Arial" panose="020B0604020202020204" pitchFamily="34" charset="0"/>
              </a:rPr>
              <a:t> will offer selection of mini cake with selection of flavours </a:t>
            </a:r>
            <a:r>
              <a:rPr lang="en-GB" sz="1600" i="1" dirty="0">
                <a:latin typeface="Arial" panose="020B0604020202020204" pitchFamily="34" charset="0"/>
                <a:ea typeface="MS Mincho" panose="02020609040205080304" pitchFamily="49" charset="-128"/>
                <a:cs typeface="Arial" panose="020B0604020202020204" pitchFamily="34" charset="0"/>
              </a:rPr>
              <a:t>preparing </a:t>
            </a:r>
            <a:r>
              <a:rPr lang="en-GB" sz="1600" i="1" dirty="0">
                <a:effectLst/>
                <a:latin typeface="Arial" panose="020B0604020202020204" pitchFamily="34" charset="0"/>
                <a:ea typeface="MS Mincho" panose="02020609040205080304" pitchFamily="49" charset="-128"/>
                <a:cs typeface="Arial" panose="020B0604020202020204" pitchFamily="34" charset="0"/>
              </a:rPr>
              <a:t>with fresh fruits, </a:t>
            </a:r>
            <a:r>
              <a:rPr lang="en-GB" sz="1600" i="1" dirty="0">
                <a:latin typeface="Arial" panose="020B0604020202020204" pitchFamily="34" charset="0"/>
                <a:ea typeface="MS Mincho" panose="02020609040205080304" pitchFamily="49" charset="-128"/>
                <a:cs typeface="Arial" panose="020B0604020202020204" pitchFamily="34" charset="0"/>
              </a:rPr>
              <a:t>range </a:t>
            </a:r>
            <a:r>
              <a:rPr lang="en-GB" sz="1600" i="1" dirty="0">
                <a:effectLst/>
                <a:latin typeface="Arial" panose="020B0604020202020204" pitchFamily="34" charset="0"/>
                <a:ea typeface="MS Mincho" panose="02020609040205080304" pitchFamily="49" charset="-128"/>
                <a:cs typeface="Arial" panose="020B0604020202020204" pitchFamily="34" charset="0"/>
              </a:rPr>
              <a:t>of colours and designs                                                                                        </a:t>
            </a:r>
          </a:p>
        </p:txBody>
      </p:sp>
      <p:sp>
        <p:nvSpPr>
          <p:cNvPr id="6" name="TextBox 5">
            <a:extLst>
              <a:ext uri="{FF2B5EF4-FFF2-40B4-BE49-F238E27FC236}">
                <a16:creationId xmlns:a16="http://schemas.microsoft.com/office/drawing/2014/main" id="{0FAD6FA3-CEEB-E58A-C37D-A475C0CF6076}"/>
              </a:ext>
            </a:extLst>
          </p:cNvPr>
          <p:cNvSpPr txBox="1"/>
          <p:nvPr/>
        </p:nvSpPr>
        <p:spPr>
          <a:xfrm>
            <a:off x="5029200" y="547391"/>
            <a:ext cx="3128069" cy="523220"/>
          </a:xfrm>
          <a:prstGeom prst="rect">
            <a:avLst/>
          </a:prstGeom>
          <a:noFill/>
        </p:spPr>
        <p:txBody>
          <a:bodyPr wrap="square" rtlCol="0">
            <a:spAutoFit/>
          </a:bodyPr>
          <a:lstStyle/>
          <a:p>
            <a:r>
              <a:rPr lang="en-GB" sz="2800" b="1" i="1" dirty="0"/>
              <a:t>Market Research</a:t>
            </a:r>
          </a:p>
        </p:txBody>
      </p:sp>
    </p:spTree>
    <p:extLst>
      <p:ext uri="{BB962C8B-B14F-4D97-AF65-F5344CB8AC3E}">
        <p14:creationId xmlns:p14="http://schemas.microsoft.com/office/powerpoint/2010/main" val="287990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44C0B9-8146-9580-9934-E18809C90A09}"/>
              </a:ext>
            </a:extLst>
          </p:cNvPr>
          <p:cNvSpPr txBox="1"/>
          <p:nvPr/>
        </p:nvSpPr>
        <p:spPr>
          <a:xfrm>
            <a:off x="964504" y="1472371"/>
            <a:ext cx="3795386" cy="3775611"/>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4000" kern="1200">
                <a:solidFill>
                  <a:srgbClr val="FFFFFF"/>
                </a:solidFill>
                <a:latin typeface="+mj-lt"/>
                <a:ea typeface="+mj-ea"/>
                <a:cs typeface="+mj-cs"/>
              </a:rPr>
              <a:t>     </a:t>
            </a:r>
            <a:r>
              <a:rPr lang="en-US" sz="4000" u="sng" kern="1200">
                <a:solidFill>
                  <a:srgbClr val="FFFFFF"/>
                </a:solidFill>
                <a:latin typeface="+mj-lt"/>
                <a:ea typeface="+mj-ea"/>
                <a:cs typeface="+mj-cs"/>
              </a:rPr>
              <a:t>Target Market and Costumers</a:t>
            </a:r>
          </a:p>
          <a:p>
            <a:pPr algn="r" defTabSz="914400">
              <a:lnSpc>
                <a:spcPct val="90000"/>
              </a:lnSpc>
              <a:spcBef>
                <a:spcPct val="0"/>
              </a:spcBef>
              <a:spcAft>
                <a:spcPts val="600"/>
              </a:spcAft>
            </a:pPr>
            <a:r>
              <a:rPr lang="en-US" sz="4000" kern="1200">
                <a:solidFill>
                  <a:srgbClr val="FFFFFF"/>
                </a:solidFill>
                <a:latin typeface="+mj-lt"/>
                <a:ea typeface="+mj-ea"/>
                <a:cs typeface="+mj-cs"/>
              </a:rPr>
              <a:t>Adenicake customer</a:t>
            </a:r>
          </a:p>
          <a:p>
            <a:pPr algn="r" defTabSz="914400">
              <a:lnSpc>
                <a:spcPct val="90000"/>
              </a:lnSpc>
              <a:spcBef>
                <a:spcPct val="0"/>
              </a:spcBef>
              <a:spcAft>
                <a:spcPts val="600"/>
              </a:spcAft>
            </a:pPr>
            <a:endParaRPr lang="en-US" sz="4000" kern="1200">
              <a:solidFill>
                <a:srgbClr val="FFFFFF"/>
              </a:solidFill>
              <a:latin typeface="+mj-lt"/>
              <a:ea typeface="+mj-ea"/>
              <a:cs typeface="+mj-cs"/>
            </a:endParaRPr>
          </a:p>
          <a:p>
            <a:pPr algn="r" defTabSz="914400">
              <a:lnSpc>
                <a:spcPct val="90000"/>
              </a:lnSpc>
              <a:spcBef>
                <a:spcPct val="0"/>
              </a:spcBef>
              <a:spcAft>
                <a:spcPts val="600"/>
              </a:spcAft>
            </a:pPr>
            <a:endParaRPr lang="en-US" sz="4000" kern="120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B553523C-FC46-C31A-5A7A-33DBF8AE5494}"/>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endParaRPr lang="en-US" sz="2000" dirty="0"/>
          </a:p>
        </p:txBody>
      </p:sp>
      <p:sp>
        <p:nvSpPr>
          <p:cNvPr id="3" name="TextBox 2">
            <a:extLst>
              <a:ext uri="{FF2B5EF4-FFF2-40B4-BE49-F238E27FC236}">
                <a16:creationId xmlns:a16="http://schemas.microsoft.com/office/drawing/2014/main" id="{137115F8-E1D3-7157-C8F5-657359EAA15C}"/>
              </a:ext>
            </a:extLst>
          </p:cNvPr>
          <p:cNvSpPr txBox="1"/>
          <p:nvPr/>
        </p:nvSpPr>
        <p:spPr>
          <a:xfrm>
            <a:off x="1301046" y="4209873"/>
            <a:ext cx="5158410" cy="3062377"/>
          </a:xfrm>
          <a:prstGeom prst="rect">
            <a:avLst/>
          </a:prstGeom>
          <a:noFill/>
        </p:spPr>
        <p:txBody>
          <a:bodyPr wrap="square" rtlCol="0">
            <a:spAutoFit/>
          </a:bodyPr>
          <a:lstStyle/>
          <a:p>
            <a:pPr>
              <a:spcAft>
                <a:spcPts val="600"/>
              </a:spcAft>
            </a:pPr>
            <a:endParaRPr lang="en-GB" sz="2000"/>
          </a:p>
          <a:p>
            <a:pPr>
              <a:spcAft>
                <a:spcPts val="600"/>
              </a:spcAft>
            </a:pPr>
            <a:endParaRPr lang="en-GB" sz="2000"/>
          </a:p>
          <a:p>
            <a:pPr>
              <a:spcAft>
                <a:spcPts val="600"/>
              </a:spcAft>
            </a:pPr>
            <a:endParaRPr lang="en-GB" sz="2000"/>
          </a:p>
          <a:p>
            <a:pPr>
              <a:spcAft>
                <a:spcPts val="600"/>
              </a:spcAft>
            </a:pPr>
            <a:endParaRPr lang="en-GB" sz="2000"/>
          </a:p>
          <a:p>
            <a:pPr>
              <a:spcAft>
                <a:spcPts val="600"/>
              </a:spcAft>
            </a:pPr>
            <a:endParaRPr lang="en-GB" sz="2000"/>
          </a:p>
          <a:p>
            <a:pPr>
              <a:spcAft>
                <a:spcPts val="600"/>
              </a:spcAft>
            </a:pPr>
            <a:endParaRPr lang="en-GB" sz="2000"/>
          </a:p>
          <a:p>
            <a:pPr>
              <a:spcAft>
                <a:spcPts val="600"/>
              </a:spcAft>
            </a:pPr>
            <a:endParaRPr lang="en-GB" sz="2000"/>
          </a:p>
          <a:p>
            <a:pPr>
              <a:spcAft>
                <a:spcPts val="600"/>
              </a:spcAft>
            </a:pPr>
            <a:endParaRPr lang="en-GB"/>
          </a:p>
        </p:txBody>
      </p:sp>
      <p:sp>
        <p:nvSpPr>
          <p:cNvPr id="7" name="TextBox 6">
            <a:extLst>
              <a:ext uri="{FF2B5EF4-FFF2-40B4-BE49-F238E27FC236}">
                <a16:creationId xmlns:a16="http://schemas.microsoft.com/office/drawing/2014/main" id="{C6890DF7-8034-76C3-A43D-40131CC76154}"/>
              </a:ext>
            </a:extLst>
          </p:cNvPr>
          <p:cNvSpPr txBox="1"/>
          <p:nvPr/>
        </p:nvSpPr>
        <p:spPr>
          <a:xfrm>
            <a:off x="1208681" y="1428750"/>
            <a:ext cx="184731" cy="369332"/>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ED1AFFB2-621C-D3DC-02FE-B3E3107A9EAC}"/>
              </a:ext>
            </a:extLst>
          </p:cNvPr>
          <p:cNvSpPr txBox="1"/>
          <p:nvPr/>
        </p:nvSpPr>
        <p:spPr>
          <a:xfrm>
            <a:off x="3014663" y="154960"/>
            <a:ext cx="6786562" cy="523220"/>
          </a:xfrm>
          <a:prstGeom prst="rect">
            <a:avLst/>
          </a:prstGeom>
          <a:noFill/>
        </p:spPr>
        <p:txBody>
          <a:bodyPr wrap="square" rtlCol="0">
            <a:spAutoFit/>
          </a:bodyPr>
          <a:lstStyle/>
          <a:p>
            <a:r>
              <a:rPr lang="en-GB" sz="2800" b="1" dirty="0"/>
              <a:t>                      </a:t>
            </a:r>
            <a:r>
              <a:rPr lang="en-GB" sz="2800" b="1" i="1" dirty="0"/>
              <a:t>PESTEL  ANALYSIS</a:t>
            </a:r>
          </a:p>
        </p:txBody>
      </p:sp>
      <p:graphicFrame>
        <p:nvGraphicFramePr>
          <p:cNvPr id="15" name="TextBox 8">
            <a:extLst>
              <a:ext uri="{FF2B5EF4-FFF2-40B4-BE49-F238E27FC236}">
                <a16:creationId xmlns:a16="http://schemas.microsoft.com/office/drawing/2014/main" id="{5E17E749-EA49-4F99-0E5A-4C307BE37103}"/>
              </a:ext>
            </a:extLst>
          </p:cNvPr>
          <p:cNvGraphicFramePr/>
          <p:nvPr>
            <p:extLst>
              <p:ext uri="{D42A27DB-BD31-4B8C-83A1-F6EECF244321}">
                <p14:modId xmlns:p14="http://schemas.microsoft.com/office/powerpoint/2010/main" val="4184740144"/>
              </p:ext>
            </p:extLst>
          </p:nvPr>
        </p:nvGraphicFramePr>
        <p:xfrm>
          <a:off x="826395" y="813817"/>
          <a:ext cx="10851255" cy="5751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8506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12CDD4-8FA1-7306-B924-70ED7A1C5C79}"/>
              </a:ext>
            </a:extLst>
          </p:cNvPr>
          <p:cNvSpPr txBox="1"/>
          <p:nvPr/>
        </p:nvSpPr>
        <p:spPr>
          <a:xfrm>
            <a:off x="1181100" y="564893"/>
            <a:ext cx="8734425" cy="523220"/>
          </a:xfrm>
          <a:prstGeom prst="rect">
            <a:avLst/>
          </a:prstGeom>
          <a:noFill/>
        </p:spPr>
        <p:txBody>
          <a:bodyPr wrap="square" rtlCol="0">
            <a:spAutoFit/>
          </a:bodyPr>
          <a:lstStyle/>
          <a:p>
            <a:r>
              <a:rPr lang="en-GB" sz="2800" dirty="0"/>
              <a:t>                                       </a:t>
            </a:r>
            <a:r>
              <a:rPr lang="en-GB" sz="2800" b="1" i="1" dirty="0"/>
              <a:t>Pestel Analysis</a:t>
            </a:r>
          </a:p>
        </p:txBody>
      </p:sp>
      <p:sp>
        <p:nvSpPr>
          <p:cNvPr id="6" name="TextBox 5">
            <a:extLst>
              <a:ext uri="{FF2B5EF4-FFF2-40B4-BE49-F238E27FC236}">
                <a16:creationId xmlns:a16="http://schemas.microsoft.com/office/drawing/2014/main" id="{9C5973BF-B25D-0C5E-75B8-6AC36A28F191}"/>
              </a:ext>
            </a:extLst>
          </p:cNvPr>
          <p:cNvSpPr txBox="1"/>
          <p:nvPr/>
        </p:nvSpPr>
        <p:spPr>
          <a:xfrm>
            <a:off x="752475" y="3009900"/>
            <a:ext cx="10572750" cy="369332"/>
          </a:xfrm>
          <a:prstGeom prst="rect">
            <a:avLst/>
          </a:prstGeom>
          <a:noFill/>
        </p:spPr>
        <p:txBody>
          <a:bodyPr wrap="square" rtlCol="0">
            <a:spAutoFit/>
          </a:bodyPr>
          <a:lstStyle/>
          <a:p>
            <a:pPr lvl="0" algn="just">
              <a:lnSpc>
                <a:spcPct val="100000"/>
              </a:lnSpc>
            </a:pPr>
            <a:r>
              <a:rPr lang="en-GB" b="1" i="1" dirty="0"/>
              <a:t> </a:t>
            </a:r>
            <a:endParaRPr lang="en-US" sz="1400" dirty="0"/>
          </a:p>
        </p:txBody>
      </p:sp>
      <p:sp>
        <p:nvSpPr>
          <p:cNvPr id="7" name="Rectangle: Rounded Corners 6">
            <a:extLst>
              <a:ext uri="{FF2B5EF4-FFF2-40B4-BE49-F238E27FC236}">
                <a16:creationId xmlns:a16="http://schemas.microsoft.com/office/drawing/2014/main" id="{616E2C87-7FB2-28B5-5D56-800985258336}"/>
              </a:ext>
            </a:extLst>
          </p:cNvPr>
          <p:cNvSpPr/>
          <p:nvPr/>
        </p:nvSpPr>
        <p:spPr>
          <a:xfrm>
            <a:off x="1676400" y="1225550"/>
            <a:ext cx="10039347" cy="1129266"/>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lvl="0" algn="just">
              <a:lnSpc>
                <a:spcPct val="116000"/>
              </a:lnSpc>
              <a:spcAft>
                <a:spcPts val="800"/>
              </a:spcAft>
            </a:pPr>
            <a:r>
              <a:rPr lang="en-GB" sz="1400" b="1" i="1" dirty="0">
                <a:solidFill>
                  <a:schemeClr val="tx1"/>
                </a:solidFill>
                <a:ea typeface="Arial" panose="020B0604020202020204" pitchFamily="34" charset="0"/>
                <a:cs typeface="Arial" panose="020B0604020202020204" pitchFamily="34" charset="0"/>
              </a:rPr>
              <a:t>Environmental</a:t>
            </a:r>
            <a:r>
              <a:rPr lang="en-GB" sz="1400" i="1" dirty="0">
                <a:solidFill>
                  <a:schemeClr val="tx1"/>
                </a:solidFill>
                <a:ea typeface="Arial" panose="020B0604020202020204" pitchFamily="34" charset="0"/>
                <a:cs typeface="Arial" panose="020B0604020202020204" pitchFamily="34" charset="0"/>
              </a:rPr>
              <a:t>: The business will reduce the food wasted and use recycle packaging or biodegradable where possible, ingredients will be purchased from local suppliers to reduce transport emissions. Efficient equipment will reduce electricity. Sustainable operation can reduce cost</a:t>
            </a:r>
          </a:p>
        </p:txBody>
      </p:sp>
      <p:sp>
        <p:nvSpPr>
          <p:cNvPr id="11" name="Rectangle: Rounded Corners 10">
            <a:extLst>
              <a:ext uri="{FF2B5EF4-FFF2-40B4-BE49-F238E27FC236}">
                <a16:creationId xmlns:a16="http://schemas.microsoft.com/office/drawing/2014/main" id="{80FDA56F-92CE-1182-6270-432BA6299F46}"/>
              </a:ext>
            </a:extLst>
          </p:cNvPr>
          <p:cNvSpPr/>
          <p:nvPr/>
        </p:nvSpPr>
        <p:spPr>
          <a:xfrm>
            <a:off x="723900" y="1225550"/>
            <a:ext cx="952500" cy="1129266"/>
          </a:xfrm>
          <a:prstGeom prst="roundRect">
            <a:avLst/>
          </a:prstGeom>
          <a:solidFill>
            <a:schemeClr val="bg2">
              <a:lumMod val="90000"/>
            </a:schemeClr>
          </a:solidFill>
          <a:ln>
            <a:solidFill>
              <a:schemeClr val="bg2">
                <a:lumMod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Sustainability with solid fill">
            <a:extLst>
              <a:ext uri="{FF2B5EF4-FFF2-40B4-BE49-F238E27FC236}">
                <a16:creationId xmlns:a16="http://schemas.microsoft.com/office/drawing/2014/main" id="{DA4BCC4C-F616-AC37-7A7B-ECA5BFDCAC4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47724" y="1349795"/>
            <a:ext cx="733425" cy="595568"/>
          </a:xfrm>
          <a:prstGeom prst="rect">
            <a:avLst/>
          </a:prstGeom>
        </p:spPr>
      </p:pic>
      <p:sp>
        <p:nvSpPr>
          <p:cNvPr id="14" name="Rectangle: Rounded Corners 13">
            <a:extLst>
              <a:ext uri="{FF2B5EF4-FFF2-40B4-BE49-F238E27FC236}">
                <a16:creationId xmlns:a16="http://schemas.microsoft.com/office/drawing/2014/main" id="{C4AD6863-475B-5764-A692-023E79BF2B48}"/>
              </a:ext>
            </a:extLst>
          </p:cNvPr>
          <p:cNvSpPr/>
          <p:nvPr/>
        </p:nvSpPr>
        <p:spPr>
          <a:xfrm>
            <a:off x="1581149" y="2822934"/>
            <a:ext cx="10134598" cy="112926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marL="285750" lvl="0" indent="-285750">
              <a:buFont typeface="Arial" panose="020B0604020202020204" pitchFamily="34" charset="0"/>
              <a:buChar char="•"/>
            </a:pPr>
            <a:r>
              <a:rPr lang="en-GB" sz="1400" b="1" i="1" dirty="0"/>
              <a:t>Legal</a:t>
            </a:r>
            <a:r>
              <a:rPr lang="en-GB" sz="1400" i="1" dirty="0"/>
              <a:t>: The business must follow the laws with Food Standards Agency food safety requirements. The business needs the necessary licences and registration in the local authority. Food allergen information must be clear to protect customers for orders online must comply with UK data protection laws</a:t>
            </a:r>
            <a:r>
              <a:rPr lang="en-GB" sz="1400" dirty="0"/>
              <a:t> </a:t>
            </a:r>
            <a:r>
              <a:rPr lang="en-GB" sz="1400" i="1" dirty="0"/>
              <a:t>The employees must work under legal contract and statutory rights</a:t>
            </a:r>
            <a:endParaRPr lang="en-GB" sz="1400" dirty="0"/>
          </a:p>
        </p:txBody>
      </p:sp>
      <p:sp>
        <p:nvSpPr>
          <p:cNvPr id="15" name="Rectangle: Rounded Corners 14">
            <a:extLst>
              <a:ext uri="{FF2B5EF4-FFF2-40B4-BE49-F238E27FC236}">
                <a16:creationId xmlns:a16="http://schemas.microsoft.com/office/drawing/2014/main" id="{BF5A9857-5026-5640-D749-CCF517679AA1}"/>
              </a:ext>
            </a:extLst>
          </p:cNvPr>
          <p:cNvSpPr/>
          <p:nvPr/>
        </p:nvSpPr>
        <p:spPr>
          <a:xfrm>
            <a:off x="750570" y="2814599"/>
            <a:ext cx="899160" cy="1129266"/>
          </a:xfrm>
          <a:prstGeom prst="roundRect">
            <a:avLst/>
          </a:prstGeom>
          <a:solidFill>
            <a:schemeClr val="bg2">
              <a:lumMod val="9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Graphic 16" descr="Gavel outline">
            <a:extLst>
              <a:ext uri="{FF2B5EF4-FFF2-40B4-BE49-F238E27FC236}">
                <a16:creationId xmlns:a16="http://schemas.microsoft.com/office/drawing/2014/main" id="{612B3874-5FB5-AD0A-ABC4-AB1B82E44C7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2476" y="3009900"/>
            <a:ext cx="899160" cy="839836"/>
          </a:xfrm>
          <a:prstGeom prst="rect">
            <a:avLst/>
          </a:prstGeom>
        </p:spPr>
      </p:pic>
    </p:spTree>
    <p:extLst>
      <p:ext uri="{BB962C8B-B14F-4D97-AF65-F5344CB8AC3E}">
        <p14:creationId xmlns:p14="http://schemas.microsoft.com/office/powerpoint/2010/main" val="746400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E7E397-F1AC-15CB-2926-10DF572AC2EA}"/>
              </a:ext>
            </a:extLst>
          </p:cNvPr>
          <p:cNvSpPr txBox="1"/>
          <p:nvPr/>
        </p:nvSpPr>
        <p:spPr>
          <a:xfrm>
            <a:off x="1000125" y="628650"/>
            <a:ext cx="9801225" cy="5395451"/>
          </a:xfrm>
          <a:prstGeom prst="rect">
            <a:avLst/>
          </a:prstGeom>
          <a:noFill/>
        </p:spPr>
        <p:txBody>
          <a:bodyPr wrap="square">
            <a:spAutoFit/>
          </a:bodyPr>
          <a:lstStyle/>
          <a:p>
            <a:pPr marL="457200" algn="just">
              <a:lnSpc>
                <a:spcPct val="116000"/>
              </a:lnSpc>
              <a:buNone/>
            </a:pPr>
            <a:r>
              <a:rPr lang="en-GB" sz="3200" b="1" i="1" dirty="0">
                <a:effectLst/>
                <a:latin typeface="Arial" panose="020B0604020202020204" pitchFamily="34" charset="0"/>
                <a:ea typeface="Arial" panose="020B0604020202020204" pitchFamily="34" charset="0"/>
                <a:cs typeface="Arial" panose="020B0604020202020204" pitchFamily="34" charset="0"/>
              </a:rPr>
              <a:t>                  </a:t>
            </a:r>
            <a:r>
              <a:rPr lang="en-GB" sz="3200" b="1" i="1" u="sng" dirty="0">
                <a:effectLst/>
                <a:latin typeface="Arial" panose="020B0604020202020204" pitchFamily="34" charset="0"/>
                <a:ea typeface="Arial" panose="020B0604020202020204" pitchFamily="34" charset="0"/>
                <a:cs typeface="Arial" panose="020B0604020202020204" pitchFamily="34" charset="0"/>
              </a:rPr>
              <a:t>Marketing Communication</a:t>
            </a:r>
            <a:endParaRPr lang="en-GB" sz="1600" dirty="0">
              <a:effectLst/>
              <a:latin typeface="Aptos" panose="020B0004020202020204" pitchFamily="34" charset="0"/>
              <a:ea typeface="MS Mincho" panose="02020609040205080304" pitchFamily="49" charset="-128"/>
              <a:cs typeface="Arial" panose="020B0604020202020204" pitchFamily="34" charset="0"/>
            </a:endParaRPr>
          </a:p>
          <a:p>
            <a:pPr marL="457200" algn="just">
              <a:lnSpc>
                <a:spcPct val="116000"/>
              </a:lnSpc>
              <a:buNone/>
            </a:pPr>
            <a:r>
              <a:rPr lang="en-GB" sz="3200" b="1" i="1" dirty="0">
                <a:effectLst/>
                <a:latin typeface="Arial" panose="020B0604020202020204" pitchFamily="34" charset="0"/>
                <a:ea typeface="Arial" panose="020B0604020202020204" pitchFamily="34" charset="0"/>
                <a:cs typeface="Arial" panose="020B0604020202020204" pitchFamily="34" charset="0"/>
              </a:rPr>
              <a:t> </a:t>
            </a:r>
            <a:endParaRPr lang="en-GB" sz="1600" dirty="0">
              <a:effectLst/>
              <a:latin typeface="Aptos" panose="020B0004020202020204" pitchFamily="34" charset="0"/>
              <a:ea typeface="MS Mincho" panose="02020609040205080304" pitchFamily="49" charset="-128"/>
              <a:cs typeface="Arial" panose="020B0604020202020204" pitchFamily="34" charset="0"/>
            </a:endParaRPr>
          </a:p>
          <a:p>
            <a:pPr marL="742950" indent="-285750" algn="just">
              <a:lnSpc>
                <a:spcPct val="116000"/>
              </a:lnSpc>
              <a:buFont typeface="Arial" panose="020B0604020202020204" pitchFamily="34" charset="0"/>
              <a:buChar char="•"/>
            </a:pPr>
            <a:r>
              <a:rPr lang="en-GB" i="1" dirty="0" err="1">
                <a:effectLst/>
                <a:ea typeface="Arial" panose="020B0604020202020204" pitchFamily="34" charset="0"/>
                <a:cs typeface="Arial" panose="020B0604020202020204" pitchFamily="34" charset="0"/>
              </a:rPr>
              <a:t>Adenicake</a:t>
            </a:r>
            <a:r>
              <a:rPr lang="en-GB" i="1" dirty="0">
                <a:effectLst/>
                <a:ea typeface="Arial" panose="020B0604020202020204" pitchFamily="34" charset="0"/>
                <a:cs typeface="Arial" panose="020B0604020202020204" pitchFamily="34" charset="0"/>
              </a:rPr>
              <a:t> bakery will use some methos of communication to attract customers and build a brand the business will focus in digital and traditional marketing to reach different groups of ages, status, culture</a:t>
            </a:r>
            <a:endParaRPr lang="en-GB" dirty="0">
              <a:effectLst/>
              <a:ea typeface="MS Mincho" panose="02020609040205080304" pitchFamily="49" charset="-128"/>
              <a:cs typeface="Arial" panose="020B0604020202020204" pitchFamily="34" charset="0"/>
            </a:endParaRPr>
          </a:p>
          <a:p>
            <a:pPr marL="742950" indent="-285750" algn="just">
              <a:lnSpc>
                <a:spcPct val="116000"/>
              </a:lnSpc>
              <a:buFont typeface="Arial" panose="020B0604020202020204" pitchFamily="34" charset="0"/>
              <a:buChar char="•"/>
            </a:pPr>
            <a:r>
              <a:rPr lang="en-GB" i="1" dirty="0">
                <a:ea typeface="Arial" panose="020B0604020202020204" pitchFamily="34" charset="0"/>
                <a:cs typeface="Arial" panose="020B0604020202020204" pitchFamily="34" charset="0"/>
              </a:rPr>
              <a:t>The s</a:t>
            </a:r>
            <a:r>
              <a:rPr lang="en-GB" i="1" dirty="0">
                <a:effectLst/>
                <a:ea typeface="Arial" panose="020B0604020202020204" pitchFamily="34" charset="0"/>
                <a:cs typeface="Arial" panose="020B0604020202020204" pitchFamily="34" charset="0"/>
              </a:rPr>
              <a:t>ocial media </a:t>
            </a:r>
            <a:r>
              <a:rPr lang="en-GB" i="1" dirty="0">
                <a:ea typeface="Arial" panose="020B0604020202020204" pitchFamily="34" charset="0"/>
                <a:cs typeface="Arial" panose="020B0604020202020204" pitchFamily="34" charset="0"/>
              </a:rPr>
              <a:t>will be </a:t>
            </a:r>
            <a:r>
              <a:rPr lang="en-GB" i="1" dirty="0">
                <a:effectLst/>
                <a:ea typeface="Arial" panose="020B0604020202020204" pitchFamily="34" charset="0"/>
                <a:cs typeface="Arial" panose="020B0604020202020204" pitchFamily="34" charset="0"/>
              </a:rPr>
              <a:t>the main way of communication Channel posting </a:t>
            </a:r>
            <a:r>
              <a:rPr lang="en-GB" i="1" dirty="0">
                <a:ea typeface="Arial" panose="020B0604020202020204" pitchFamily="34" charset="0"/>
                <a:cs typeface="Arial" panose="020B0604020202020204" pitchFamily="34" charset="0"/>
              </a:rPr>
              <a:t>good quality of photos ,videos behind the scenes baking, </a:t>
            </a:r>
            <a:r>
              <a:rPr lang="en-GB" i="1" dirty="0">
                <a:effectLst/>
                <a:ea typeface="Arial" panose="020B0604020202020204" pitchFamily="34" charset="0"/>
                <a:cs typeface="Arial" panose="020B0604020202020204" pitchFamily="34" charset="0"/>
              </a:rPr>
              <a:t>customers reviews, and </a:t>
            </a:r>
            <a:r>
              <a:rPr lang="en-GB" i="1" dirty="0">
                <a:ea typeface="Arial" panose="020B0604020202020204" pitchFamily="34" charset="0"/>
                <a:cs typeface="Arial" panose="020B0604020202020204" pitchFamily="34" charset="0"/>
              </a:rPr>
              <a:t>posting </a:t>
            </a:r>
            <a:r>
              <a:rPr lang="en-GB" i="1" dirty="0">
                <a:effectLst/>
                <a:ea typeface="Arial" panose="020B0604020202020204" pitchFamily="34" charset="0"/>
                <a:cs typeface="Arial" panose="020B0604020202020204" pitchFamily="34" charset="0"/>
              </a:rPr>
              <a:t>special promotion.</a:t>
            </a:r>
            <a:endParaRPr lang="en-GB" dirty="0">
              <a:effectLst/>
              <a:ea typeface="MS Mincho" panose="02020609040205080304" pitchFamily="49" charset="-128"/>
              <a:cs typeface="Arial" panose="020B0604020202020204" pitchFamily="34" charset="0"/>
            </a:endParaRPr>
          </a:p>
          <a:p>
            <a:pPr marL="742950" indent="-285750" algn="just">
              <a:lnSpc>
                <a:spcPct val="116000"/>
              </a:lnSpc>
              <a:buFont typeface="Arial" panose="020B0604020202020204" pitchFamily="34" charset="0"/>
              <a:buChar char="•"/>
            </a:pPr>
            <a:r>
              <a:rPr lang="en-GB" i="1" dirty="0">
                <a:effectLst/>
                <a:ea typeface="Arial" panose="020B0604020202020204" pitchFamily="34" charset="0"/>
                <a:cs typeface="Arial" panose="020B0604020202020204" pitchFamily="34" charset="0"/>
              </a:rPr>
              <a:t>The business will have also a strong professional website, </a:t>
            </a:r>
            <a:r>
              <a:rPr lang="en-GB" i="1" dirty="0">
                <a:ea typeface="Arial" panose="020B0604020202020204" pitchFamily="34" charset="0"/>
                <a:cs typeface="Arial" panose="020B0604020202020204" pitchFamily="34" charset="0"/>
              </a:rPr>
              <a:t>where customers can view t</a:t>
            </a:r>
            <a:r>
              <a:rPr lang="en-GB" i="1" dirty="0">
                <a:effectLst/>
                <a:ea typeface="Arial" panose="020B0604020202020204" pitchFamily="34" charset="0"/>
                <a:cs typeface="Arial" panose="020B0604020202020204" pitchFamily="34" charset="0"/>
              </a:rPr>
              <a:t>he menu place orders </a:t>
            </a:r>
            <a:r>
              <a:rPr lang="en-GB" i="1" dirty="0">
                <a:ea typeface="Arial" panose="020B0604020202020204" pitchFamily="34" charset="0"/>
                <a:cs typeface="Arial" panose="020B0604020202020204" pitchFamily="34" charset="0"/>
              </a:rPr>
              <a:t>and learn</a:t>
            </a:r>
            <a:r>
              <a:rPr lang="en-GB" i="1" dirty="0">
                <a:effectLst/>
                <a:ea typeface="Arial" panose="020B0604020202020204" pitchFamily="34" charset="0"/>
                <a:cs typeface="Arial" panose="020B0604020202020204" pitchFamily="34" charset="0"/>
              </a:rPr>
              <a:t> more about of our product. And service.</a:t>
            </a:r>
          </a:p>
          <a:p>
            <a:pPr marL="742950" indent="-285750" algn="just">
              <a:lnSpc>
                <a:spcPct val="116000"/>
              </a:lnSpc>
              <a:buFont typeface="Arial" panose="020B0604020202020204" pitchFamily="34" charset="0"/>
              <a:buChar char="•"/>
            </a:pPr>
            <a:r>
              <a:rPr lang="en-GB" i="1" dirty="0">
                <a:ea typeface="MS Mincho" panose="02020609040205080304" pitchFamily="49" charset="-128"/>
                <a:cs typeface="Arial" panose="020B0604020202020204" pitchFamily="34" charset="0"/>
              </a:rPr>
              <a:t>Online ordering will provide convenience for busy customers and increase sales</a:t>
            </a:r>
          </a:p>
          <a:p>
            <a:pPr marL="742950" indent="-285750" algn="just">
              <a:lnSpc>
                <a:spcPct val="116000"/>
              </a:lnSpc>
              <a:buFont typeface="Arial" panose="020B0604020202020204" pitchFamily="34" charset="0"/>
              <a:buChar char="•"/>
            </a:pPr>
            <a:r>
              <a:rPr lang="en-GB" i="1" dirty="0">
                <a:ea typeface="MS Mincho" panose="02020609040205080304" pitchFamily="49" charset="-128"/>
                <a:cs typeface="Arial" panose="020B0604020202020204" pitchFamily="34" charset="0"/>
              </a:rPr>
              <a:t>To attract local customers </a:t>
            </a:r>
            <a:r>
              <a:rPr lang="en-GB" i="1" dirty="0" err="1">
                <a:ea typeface="MS Mincho" panose="02020609040205080304" pitchFamily="49" charset="-128"/>
                <a:cs typeface="Arial" panose="020B0604020202020204" pitchFamily="34" charset="0"/>
              </a:rPr>
              <a:t>Adenicake</a:t>
            </a:r>
            <a:r>
              <a:rPr lang="en-GB" i="1" dirty="0">
                <a:ea typeface="MS Mincho" panose="02020609040205080304" pitchFamily="49" charset="-128"/>
                <a:cs typeface="Arial" panose="020B0604020202020204" pitchFamily="34" charset="0"/>
              </a:rPr>
              <a:t> </a:t>
            </a:r>
            <a:r>
              <a:rPr lang="en-GB" i="1" dirty="0">
                <a:effectLst/>
                <a:ea typeface="Arial" panose="020B0604020202020204" pitchFamily="34" charset="0"/>
                <a:cs typeface="Arial" panose="020B0604020202020204" pitchFamily="34" charset="0"/>
              </a:rPr>
              <a:t>will distribute leaflets to attract local customers Nearby, schools, office, residential, the nearest train station</a:t>
            </a:r>
          </a:p>
          <a:p>
            <a:pPr marL="742950" indent="-285750" algn="just">
              <a:lnSpc>
                <a:spcPct val="116000"/>
              </a:lnSpc>
              <a:buFont typeface="Arial" panose="020B0604020202020204" pitchFamily="34" charset="0"/>
              <a:buChar char="•"/>
            </a:pPr>
            <a:r>
              <a:rPr lang="en-GB" i="1" dirty="0">
                <a:cs typeface="Arial" panose="020B0604020202020204" pitchFamily="34" charset="0"/>
              </a:rPr>
              <a:t>A loyalty card programme will encourage repeat business by rewarding customers with a free mini cake after eight purchases</a:t>
            </a:r>
            <a:endParaRPr lang="en-GB" dirty="0"/>
          </a:p>
        </p:txBody>
      </p:sp>
    </p:spTree>
    <p:extLst>
      <p:ext uri="{BB962C8B-B14F-4D97-AF65-F5344CB8AC3E}">
        <p14:creationId xmlns:p14="http://schemas.microsoft.com/office/powerpoint/2010/main" val="2106518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Story Pin image">
            <a:extLst>
              <a:ext uri="{FF2B5EF4-FFF2-40B4-BE49-F238E27FC236}">
                <a16:creationId xmlns:a16="http://schemas.microsoft.com/office/drawing/2014/main" id="{88E75000-702D-1E7B-0022-5988A1F727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4088" y="1686048"/>
            <a:ext cx="3343333" cy="33433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This may contain: twelve decorated cupcakes in plastic trays with sayings on the top and bottom">
            <a:extLst>
              <a:ext uri="{FF2B5EF4-FFF2-40B4-BE49-F238E27FC236}">
                <a16:creationId xmlns:a16="http://schemas.microsoft.com/office/drawing/2014/main" id="{0D6A55A7-2D31-4AB2-F894-0639783D2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33" r="-2" b="-2"/>
          <a:stretch>
            <a:fillRect/>
          </a:stretch>
        </p:blipFill>
        <p:spPr bwMode="auto">
          <a:xfrm>
            <a:off x="4403929" y="1696627"/>
            <a:ext cx="3343333" cy="33221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61D4C9-7CF0-9913-EA6F-1DAB2607B319}"/>
              </a:ext>
            </a:extLst>
          </p:cNvPr>
          <p:cNvSpPr txBox="1"/>
          <p:nvPr/>
        </p:nvSpPr>
        <p:spPr>
          <a:xfrm>
            <a:off x="8308040" y="1705084"/>
            <a:ext cx="3240264" cy="3447832"/>
          </a:xfrm>
          <a:prstGeom prst="rect">
            <a:avLst/>
          </a:prstGeom>
        </p:spPr>
        <p:txBody>
          <a:bodyPr vert="horz" lIns="91440" tIns="45720" rIns="91440" bIns="45720" rtlCol="0" anchor="t">
            <a:normAutofit/>
          </a:bodyPr>
          <a:lstStyle/>
          <a:p>
            <a:pPr defTabSz="914400">
              <a:lnSpc>
                <a:spcPct val="90000"/>
              </a:lnSpc>
              <a:spcAft>
                <a:spcPts val="600"/>
              </a:spcAft>
            </a:pPr>
            <a:r>
              <a:rPr lang="en-US" sz="3200" b="1" i="1" u="sng" dirty="0"/>
              <a:t>  Financial</a:t>
            </a:r>
            <a:endParaRPr lang="en-US" sz="3200" dirty="0"/>
          </a:p>
          <a:p>
            <a:pPr indent="-228600" defTabSz="914400">
              <a:lnSpc>
                <a:spcPct val="90000"/>
              </a:lnSpc>
              <a:spcAft>
                <a:spcPts val="600"/>
              </a:spcAft>
              <a:buFont typeface="Arial" panose="020B0604020202020204" pitchFamily="34" charset="0"/>
              <a:buChar char="•"/>
            </a:pPr>
            <a:r>
              <a:rPr lang="en-US" i="1" dirty="0" err="1"/>
              <a:t>Adenicake</a:t>
            </a:r>
            <a:r>
              <a:rPr lang="en-US" i="1" dirty="0"/>
              <a:t> shop will require an initial investment of £25.500 to cover start-up cost, professional equipment, ingredients rent, ovens mixers, refrigerators, display, cabinets, tools, marketing and branding and support the business for the first months from opening </a:t>
            </a:r>
            <a:endParaRPr lang="en-US" dirty="0"/>
          </a:p>
        </p:txBody>
      </p:sp>
    </p:spTree>
    <p:extLst>
      <p:ext uri="{BB962C8B-B14F-4D97-AF65-F5344CB8AC3E}">
        <p14:creationId xmlns:p14="http://schemas.microsoft.com/office/powerpoint/2010/main" val="1346678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84308C18-F560-A5AB-AA60-DC08944FC856}"/>
              </a:ext>
            </a:extLst>
          </p:cNvPr>
          <p:cNvGraphicFramePr>
            <a:graphicFrameLocks noGrp="1"/>
          </p:cNvGraphicFramePr>
          <p:nvPr>
            <p:extLst>
              <p:ext uri="{D42A27DB-BD31-4B8C-83A1-F6EECF244321}">
                <p14:modId xmlns:p14="http://schemas.microsoft.com/office/powerpoint/2010/main" val="4192788085"/>
              </p:ext>
            </p:extLst>
          </p:nvPr>
        </p:nvGraphicFramePr>
        <p:xfrm>
          <a:off x="1414021" y="1057275"/>
          <a:ext cx="8993171" cy="5235118"/>
        </p:xfrm>
        <a:graphic>
          <a:graphicData uri="http://schemas.openxmlformats.org/drawingml/2006/table">
            <a:tbl>
              <a:tblPr firstRow="1" bandRow="1">
                <a:tableStyleId>{5C22544A-7EE6-4342-B048-85BDC9FD1C3A}</a:tableStyleId>
              </a:tblPr>
              <a:tblGrid>
                <a:gridCol w="2446255">
                  <a:extLst>
                    <a:ext uri="{9D8B030D-6E8A-4147-A177-3AD203B41FA5}">
                      <a16:colId xmlns:a16="http://schemas.microsoft.com/office/drawing/2014/main" val="3551167918"/>
                    </a:ext>
                  </a:extLst>
                </a:gridCol>
                <a:gridCol w="2078611">
                  <a:extLst>
                    <a:ext uri="{9D8B030D-6E8A-4147-A177-3AD203B41FA5}">
                      <a16:colId xmlns:a16="http://schemas.microsoft.com/office/drawing/2014/main" val="302169649"/>
                    </a:ext>
                  </a:extLst>
                </a:gridCol>
                <a:gridCol w="2838924">
                  <a:extLst>
                    <a:ext uri="{9D8B030D-6E8A-4147-A177-3AD203B41FA5}">
                      <a16:colId xmlns:a16="http://schemas.microsoft.com/office/drawing/2014/main" val="1541309422"/>
                    </a:ext>
                  </a:extLst>
                </a:gridCol>
                <a:gridCol w="1629381">
                  <a:extLst>
                    <a:ext uri="{9D8B030D-6E8A-4147-A177-3AD203B41FA5}">
                      <a16:colId xmlns:a16="http://schemas.microsoft.com/office/drawing/2014/main" val="4234976847"/>
                    </a:ext>
                  </a:extLst>
                </a:gridCol>
              </a:tblGrid>
              <a:tr h="913547">
                <a:tc>
                  <a:txBody>
                    <a:bodyPr/>
                    <a:lstStyle/>
                    <a:p>
                      <a:r>
                        <a:rPr lang="en-GB" sz="3200" dirty="0"/>
                        <a:t>Item</a:t>
                      </a:r>
                    </a:p>
                  </a:txBody>
                  <a:tcPr/>
                </a:tc>
                <a:tc>
                  <a:txBody>
                    <a:bodyPr/>
                    <a:lstStyle/>
                    <a:p>
                      <a:r>
                        <a:rPr lang="en-GB" sz="3200" dirty="0"/>
                        <a:t>Cost</a:t>
                      </a:r>
                    </a:p>
                  </a:txBody>
                  <a:tcPr/>
                </a:tc>
                <a:tc>
                  <a:txBody>
                    <a:bodyPr/>
                    <a:lstStyle/>
                    <a:p>
                      <a:r>
                        <a:rPr lang="en-GB" sz="3200" dirty="0"/>
                        <a:t>Item</a:t>
                      </a:r>
                    </a:p>
                  </a:txBody>
                  <a:tcPr/>
                </a:tc>
                <a:tc>
                  <a:txBody>
                    <a:bodyPr/>
                    <a:lstStyle/>
                    <a:p>
                      <a:r>
                        <a:rPr lang="en-GB" sz="3200" dirty="0"/>
                        <a:t>Cost</a:t>
                      </a:r>
                    </a:p>
                  </a:txBody>
                  <a:tcPr/>
                </a:tc>
                <a:extLst>
                  <a:ext uri="{0D108BD9-81ED-4DB2-BD59-A6C34878D82A}">
                    <a16:rowId xmlns:a16="http://schemas.microsoft.com/office/drawing/2014/main" val="2520077805"/>
                  </a:ext>
                </a:extLst>
              </a:tr>
              <a:tr h="4321571">
                <a:tc>
                  <a:txBody>
                    <a:bodyPr/>
                    <a:lstStyle/>
                    <a:p>
                      <a:r>
                        <a:rPr lang="en-GB" dirty="0"/>
                        <a:t>Rent </a:t>
                      </a:r>
                    </a:p>
                    <a:p>
                      <a:r>
                        <a:rPr lang="en-GB" dirty="0"/>
                        <a:t>Equipment</a:t>
                      </a:r>
                    </a:p>
                    <a:p>
                      <a:r>
                        <a:rPr lang="en-GB" dirty="0"/>
                        <a:t>Ingredients</a:t>
                      </a:r>
                    </a:p>
                    <a:p>
                      <a:r>
                        <a:rPr lang="en-GB" dirty="0"/>
                        <a:t>Marketing</a:t>
                      </a:r>
                    </a:p>
                    <a:p>
                      <a:r>
                        <a:rPr lang="en-GB" dirty="0"/>
                        <a:t>Furnisher</a:t>
                      </a:r>
                    </a:p>
                    <a:p>
                      <a:r>
                        <a:rPr lang="en-GB" dirty="0"/>
                        <a:t>Tools </a:t>
                      </a:r>
                    </a:p>
                    <a:p>
                      <a:r>
                        <a:rPr lang="en-GB" dirty="0"/>
                        <a:t>Insurance</a:t>
                      </a:r>
                    </a:p>
                    <a:p>
                      <a:r>
                        <a:rPr lang="en-GB" dirty="0"/>
                        <a:t>Packing Boxes</a:t>
                      </a:r>
                    </a:p>
                    <a:p>
                      <a:endParaRPr lang="en-GB" dirty="0"/>
                    </a:p>
                    <a:p>
                      <a:endParaRPr lang="en-GB" dirty="0"/>
                    </a:p>
                    <a:p>
                      <a:r>
                        <a:rPr lang="en-GB" dirty="0"/>
                        <a:t>Total</a:t>
                      </a:r>
                    </a:p>
                    <a:p>
                      <a:endParaRPr lang="en-GB" dirty="0"/>
                    </a:p>
                    <a:p>
                      <a:endParaRPr lang="en-GB" dirty="0"/>
                    </a:p>
                  </a:txBody>
                  <a:tcPr/>
                </a:tc>
                <a:tc>
                  <a:txBody>
                    <a:bodyPr/>
                    <a:lstStyle/>
                    <a:p>
                      <a:r>
                        <a:rPr lang="en-GB" dirty="0"/>
                        <a:t>£6.800</a:t>
                      </a:r>
                    </a:p>
                    <a:p>
                      <a:r>
                        <a:rPr lang="en-GB" dirty="0"/>
                        <a:t>£12.000</a:t>
                      </a:r>
                    </a:p>
                    <a:p>
                      <a:r>
                        <a:rPr lang="en-GB" dirty="0"/>
                        <a:t>£1.800</a:t>
                      </a:r>
                    </a:p>
                    <a:p>
                      <a:r>
                        <a:rPr lang="en-GB" dirty="0"/>
                        <a:t>£1.300</a:t>
                      </a:r>
                    </a:p>
                    <a:p>
                      <a:r>
                        <a:rPr lang="en-GB" dirty="0"/>
                        <a:t>£900</a:t>
                      </a:r>
                    </a:p>
                    <a:p>
                      <a:r>
                        <a:rPr lang="en-GB" dirty="0"/>
                        <a:t>£2.000</a:t>
                      </a:r>
                    </a:p>
                    <a:p>
                      <a:r>
                        <a:rPr lang="en-GB" dirty="0"/>
                        <a:t>£120</a:t>
                      </a:r>
                    </a:p>
                    <a:p>
                      <a:r>
                        <a:rPr lang="en-GB" dirty="0"/>
                        <a:t>£600</a:t>
                      </a:r>
                    </a:p>
                    <a:p>
                      <a:endParaRPr lang="en-GB" dirty="0"/>
                    </a:p>
                    <a:p>
                      <a:endParaRPr lang="en-GB" dirty="0"/>
                    </a:p>
                    <a:p>
                      <a:r>
                        <a:rPr lang="en-GB" dirty="0"/>
                        <a:t>£25,520</a:t>
                      </a:r>
                    </a:p>
                  </a:txBody>
                  <a:tcPr/>
                </a:tc>
                <a:tc>
                  <a:txBody>
                    <a:bodyPr/>
                    <a:lstStyle/>
                    <a:p>
                      <a:r>
                        <a:rPr lang="en-GB" dirty="0"/>
                        <a:t>Rent</a:t>
                      </a:r>
                    </a:p>
                    <a:p>
                      <a:r>
                        <a:rPr lang="en-GB" dirty="0"/>
                        <a:t>Utilities</a:t>
                      </a:r>
                    </a:p>
                    <a:p>
                      <a:r>
                        <a:rPr lang="en-GB" dirty="0"/>
                        <a:t>Wages</a:t>
                      </a:r>
                    </a:p>
                    <a:p>
                      <a:r>
                        <a:rPr lang="en-GB" dirty="0"/>
                        <a:t>Insurance</a:t>
                      </a:r>
                    </a:p>
                    <a:p>
                      <a:r>
                        <a:rPr lang="en-GB" dirty="0"/>
                        <a:t>Marketing</a:t>
                      </a:r>
                    </a:p>
                    <a:p>
                      <a:endParaRPr lang="en-GB" dirty="0"/>
                    </a:p>
                    <a:p>
                      <a:endParaRPr lang="en-GB" dirty="0"/>
                    </a:p>
                    <a:p>
                      <a:endParaRPr lang="en-GB" dirty="0"/>
                    </a:p>
                    <a:p>
                      <a:endParaRPr lang="en-GB" dirty="0"/>
                    </a:p>
                    <a:p>
                      <a:endParaRPr lang="en-GB" dirty="0"/>
                    </a:p>
                    <a:p>
                      <a:endParaRPr lang="en-GB" dirty="0"/>
                    </a:p>
                  </a:txBody>
                  <a:tcPr/>
                </a:tc>
                <a:tc>
                  <a:txBody>
                    <a:bodyPr/>
                    <a:lstStyle/>
                    <a:p>
                      <a:r>
                        <a:rPr lang="en-GB" dirty="0"/>
                        <a:t>£1.900</a:t>
                      </a:r>
                    </a:p>
                    <a:p>
                      <a:r>
                        <a:rPr lang="en-GB" dirty="0"/>
                        <a:t>£350</a:t>
                      </a:r>
                    </a:p>
                    <a:p>
                      <a:r>
                        <a:rPr lang="en-GB" dirty="0"/>
                        <a:t>£2.000</a:t>
                      </a:r>
                    </a:p>
                    <a:p>
                      <a:r>
                        <a:rPr lang="en-GB" dirty="0"/>
                        <a:t>£140</a:t>
                      </a:r>
                    </a:p>
                    <a:p>
                      <a:r>
                        <a:rPr lang="en-GB" dirty="0"/>
                        <a:t>£350</a:t>
                      </a:r>
                    </a:p>
                    <a:p>
                      <a:endParaRPr lang="en-GB" dirty="0"/>
                    </a:p>
                    <a:p>
                      <a:endParaRPr lang="en-GB" dirty="0"/>
                    </a:p>
                    <a:p>
                      <a:endParaRPr lang="en-GB" dirty="0"/>
                    </a:p>
                    <a:p>
                      <a:endParaRPr lang="en-GB" dirty="0"/>
                    </a:p>
                    <a:p>
                      <a:endParaRPr lang="en-GB" dirty="0"/>
                    </a:p>
                    <a:p>
                      <a:r>
                        <a:rPr lang="en-GB" dirty="0"/>
                        <a:t>£4,740</a:t>
                      </a:r>
                    </a:p>
                  </a:txBody>
                  <a:tcPr/>
                </a:tc>
                <a:extLst>
                  <a:ext uri="{0D108BD9-81ED-4DB2-BD59-A6C34878D82A}">
                    <a16:rowId xmlns:a16="http://schemas.microsoft.com/office/drawing/2014/main" val="2764065672"/>
                  </a:ext>
                </a:extLst>
              </a:tr>
            </a:tbl>
          </a:graphicData>
        </a:graphic>
      </p:graphicFrame>
      <p:graphicFrame>
        <p:nvGraphicFramePr>
          <p:cNvPr id="39" name="Table 38">
            <a:extLst>
              <a:ext uri="{FF2B5EF4-FFF2-40B4-BE49-F238E27FC236}">
                <a16:creationId xmlns:a16="http://schemas.microsoft.com/office/drawing/2014/main" id="{ADDDFD61-EC55-C968-C530-39BC128165F4}"/>
              </a:ext>
            </a:extLst>
          </p:cNvPr>
          <p:cNvGraphicFramePr>
            <a:graphicFrameLocks noGrp="1"/>
          </p:cNvGraphicFramePr>
          <p:nvPr>
            <p:extLst>
              <p:ext uri="{D42A27DB-BD31-4B8C-83A1-F6EECF244321}">
                <p14:modId xmlns:p14="http://schemas.microsoft.com/office/powerpoint/2010/main" val="2020155455"/>
              </p:ext>
            </p:extLst>
          </p:nvPr>
        </p:nvGraphicFramePr>
        <p:xfrm>
          <a:off x="1414020" y="423968"/>
          <a:ext cx="8993172" cy="633306"/>
        </p:xfrm>
        <a:graphic>
          <a:graphicData uri="http://schemas.openxmlformats.org/drawingml/2006/table">
            <a:tbl>
              <a:tblPr firstRow="1" bandRow="1">
                <a:tableStyleId>{5C22544A-7EE6-4342-B048-85BDC9FD1C3A}</a:tableStyleId>
              </a:tblPr>
              <a:tblGrid>
                <a:gridCol w="4496586">
                  <a:extLst>
                    <a:ext uri="{9D8B030D-6E8A-4147-A177-3AD203B41FA5}">
                      <a16:colId xmlns:a16="http://schemas.microsoft.com/office/drawing/2014/main" val="2183917060"/>
                    </a:ext>
                  </a:extLst>
                </a:gridCol>
                <a:gridCol w="4496586">
                  <a:extLst>
                    <a:ext uri="{9D8B030D-6E8A-4147-A177-3AD203B41FA5}">
                      <a16:colId xmlns:a16="http://schemas.microsoft.com/office/drawing/2014/main" val="876718790"/>
                    </a:ext>
                  </a:extLst>
                </a:gridCol>
              </a:tblGrid>
              <a:tr h="633306">
                <a:tc>
                  <a:txBody>
                    <a:bodyPr/>
                    <a:lstStyle/>
                    <a:p>
                      <a:r>
                        <a:rPr lang="en-GB" sz="3200" i="1" dirty="0">
                          <a:solidFill>
                            <a:schemeClr val="tx1"/>
                          </a:solidFill>
                        </a:rPr>
                        <a:t>Startup Cost</a:t>
                      </a:r>
                    </a:p>
                  </a:txBody>
                  <a:tcPr>
                    <a:solidFill>
                      <a:schemeClr val="tx2">
                        <a:lumMod val="50000"/>
                        <a:lumOff val="50000"/>
                      </a:schemeClr>
                    </a:solidFill>
                  </a:tcPr>
                </a:tc>
                <a:tc>
                  <a:txBody>
                    <a:bodyPr/>
                    <a:lstStyle/>
                    <a:p>
                      <a:r>
                        <a:rPr lang="en-GB" sz="3200" i="1" dirty="0">
                          <a:solidFill>
                            <a:schemeClr val="tx1"/>
                          </a:solidFill>
                        </a:rPr>
                        <a:t>Fix Cost</a:t>
                      </a:r>
                    </a:p>
                  </a:txBody>
                  <a:tcPr>
                    <a:solidFill>
                      <a:schemeClr val="tx2">
                        <a:lumMod val="50000"/>
                        <a:lumOff val="50000"/>
                      </a:schemeClr>
                    </a:solidFill>
                  </a:tcPr>
                </a:tc>
                <a:extLst>
                  <a:ext uri="{0D108BD9-81ED-4DB2-BD59-A6C34878D82A}">
                    <a16:rowId xmlns:a16="http://schemas.microsoft.com/office/drawing/2014/main" val="3770039491"/>
                  </a:ext>
                </a:extLst>
              </a:tr>
            </a:tbl>
          </a:graphicData>
        </a:graphic>
      </p:graphicFrame>
    </p:spTree>
    <p:extLst>
      <p:ext uri="{BB962C8B-B14F-4D97-AF65-F5344CB8AC3E}">
        <p14:creationId xmlns:p14="http://schemas.microsoft.com/office/powerpoint/2010/main" val="3301776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8C568C0-0EF8-B169-27CE-57A751870C9D}"/>
              </a:ext>
            </a:extLst>
          </p:cNvPr>
          <p:cNvGraphicFramePr>
            <a:graphicFrameLocks noGrp="1"/>
          </p:cNvGraphicFramePr>
          <p:nvPr>
            <p:extLst>
              <p:ext uri="{D42A27DB-BD31-4B8C-83A1-F6EECF244321}">
                <p14:modId xmlns:p14="http://schemas.microsoft.com/office/powerpoint/2010/main" val="1655324419"/>
              </p:ext>
            </p:extLst>
          </p:nvPr>
        </p:nvGraphicFramePr>
        <p:xfrm>
          <a:off x="1400174" y="1143000"/>
          <a:ext cx="8788086" cy="5181600"/>
        </p:xfrm>
        <a:graphic>
          <a:graphicData uri="http://schemas.openxmlformats.org/drawingml/2006/table">
            <a:tbl>
              <a:tblPr firstRow="1" bandRow="1">
                <a:tableStyleId>{5C22544A-7EE6-4342-B048-85BDC9FD1C3A}</a:tableStyleId>
              </a:tblPr>
              <a:tblGrid>
                <a:gridCol w="1727250">
                  <a:extLst>
                    <a:ext uri="{9D8B030D-6E8A-4147-A177-3AD203B41FA5}">
                      <a16:colId xmlns:a16="http://schemas.microsoft.com/office/drawing/2014/main" val="2495614904"/>
                    </a:ext>
                  </a:extLst>
                </a:gridCol>
                <a:gridCol w="2353612">
                  <a:extLst>
                    <a:ext uri="{9D8B030D-6E8A-4147-A177-3AD203B41FA5}">
                      <a16:colId xmlns:a16="http://schemas.microsoft.com/office/drawing/2014/main" val="1357980851"/>
                    </a:ext>
                  </a:extLst>
                </a:gridCol>
                <a:gridCol w="2353612">
                  <a:extLst>
                    <a:ext uri="{9D8B030D-6E8A-4147-A177-3AD203B41FA5}">
                      <a16:colId xmlns:a16="http://schemas.microsoft.com/office/drawing/2014/main" val="2302602671"/>
                    </a:ext>
                  </a:extLst>
                </a:gridCol>
                <a:gridCol w="2353612">
                  <a:extLst>
                    <a:ext uri="{9D8B030D-6E8A-4147-A177-3AD203B41FA5}">
                      <a16:colId xmlns:a16="http://schemas.microsoft.com/office/drawing/2014/main" val="4284126932"/>
                    </a:ext>
                  </a:extLst>
                </a:gridCol>
              </a:tblGrid>
              <a:tr h="700088">
                <a:tc>
                  <a:txBody>
                    <a:bodyPr/>
                    <a:lstStyle/>
                    <a:p>
                      <a:r>
                        <a:rPr lang="en-GB" sz="3200" dirty="0"/>
                        <a:t>Product</a:t>
                      </a:r>
                    </a:p>
                  </a:txBody>
                  <a:tcPr/>
                </a:tc>
                <a:tc>
                  <a:txBody>
                    <a:bodyPr/>
                    <a:lstStyle/>
                    <a:p>
                      <a:r>
                        <a:rPr lang="en-GB" sz="3200" dirty="0"/>
                        <a:t>Price</a:t>
                      </a:r>
                    </a:p>
                  </a:txBody>
                  <a:tcPr/>
                </a:tc>
                <a:tc>
                  <a:txBody>
                    <a:bodyPr/>
                    <a:lstStyle/>
                    <a:p>
                      <a:r>
                        <a:rPr lang="en-GB" sz="3200" dirty="0"/>
                        <a:t>Monthly  unit sells</a:t>
                      </a:r>
                    </a:p>
                  </a:txBody>
                  <a:tcPr/>
                </a:tc>
                <a:tc>
                  <a:txBody>
                    <a:bodyPr/>
                    <a:lstStyle/>
                    <a:p>
                      <a:r>
                        <a:rPr lang="en-GB" sz="3200" dirty="0"/>
                        <a:t>Revenue</a:t>
                      </a:r>
                    </a:p>
                  </a:txBody>
                  <a:tcPr/>
                </a:tc>
                <a:extLst>
                  <a:ext uri="{0D108BD9-81ED-4DB2-BD59-A6C34878D82A}">
                    <a16:rowId xmlns:a16="http://schemas.microsoft.com/office/drawing/2014/main" val="1307662484"/>
                  </a:ext>
                </a:extLst>
              </a:tr>
              <a:tr h="4114800">
                <a:tc>
                  <a:txBody>
                    <a:bodyPr/>
                    <a:lstStyle/>
                    <a:p>
                      <a:r>
                        <a:rPr lang="en-GB" dirty="0"/>
                        <a:t>Mini cakes</a:t>
                      </a:r>
                    </a:p>
                    <a:p>
                      <a:r>
                        <a:rPr lang="en-GB" dirty="0"/>
                        <a:t>Coffee</a:t>
                      </a:r>
                    </a:p>
                    <a:p>
                      <a:r>
                        <a:rPr lang="en-GB" dirty="0"/>
                        <a:t>Cakes 8”</a:t>
                      </a:r>
                    </a:p>
                    <a:p>
                      <a:r>
                        <a:rPr lang="en-GB" dirty="0"/>
                        <a:t>Cakes 10”</a:t>
                      </a:r>
                    </a:p>
                    <a:p>
                      <a:r>
                        <a:rPr lang="en-GB" dirty="0"/>
                        <a:t>Cakes 12”</a:t>
                      </a:r>
                    </a:p>
                    <a:p>
                      <a:r>
                        <a:rPr lang="en-GB" dirty="0"/>
                        <a:t>Cakes 14”</a:t>
                      </a:r>
                    </a:p>
                    <a:p>
                      <a:r>
                        <a:rPr lang="en-GB" dirty="0"/>
                        <a:t>Cakes 16”</a:t>
                      </a:r>
                    </a:p>
                    <a:p>
                      <a:r>
                        <a:rPr lang="en-GB" dirty="0"/>
                        <a:t>Pastries</a:t>
                      </a:r>
                    </a:p>
                    <a:p>
                      <a:endParaRPr lang="en-GB" dirty="0"/>
                    </a:p>
                    <a:p>
                      <a:endParaRPr lang="en-GB" dirty="0"/>
                    </a:p>
                    <a:p>
                      <a:endParaRPr lang="en-GB" dirty="0"/>
                    </a:p>
                    <a:p>
                      <a:endParaRPr lang="en-GB" dirty="0"/>
                    </a:p>
                    <a:p>
                      <a:r>
                        <a:rPr lang="en-GB" dirty="0"/>
                        <a:t>Total</a:t>
                      </a:r>
                    </a:p>
                  </a:txBody>
                  <a:tcPr/>
                </a:tc>
                <a:tc>
                  <a:txBody>
                    <a:bodyPr/>
                    <a:lstStyle/>
                    <a:p>
                      <a:r>
                        <a:rPr lang="en-GB" dirty="0"/>
                        <a:t>£4.50</a:t>
                      </a:r>
                    </a:p>
                    <a:p>
                      <a:r>
                        <a:rPr lang="en-GB" dirty="0"/>
                        <a:t>£3.70</a:t>
                      </a:r>
                    </a:p>
                    <a:p>
                      <a:r>
                        <a:rPr lang="en-GB" dirty="0"/>
                        <a:t>£40</a:t>
                      </a:r>
                    </a:p>
                    <a:p>
                      <a:r>
                        <a:rPr lang="en-GB" dirty="0"/>
                        <a:t>£45</a:t>
                      </a:r>
                    </a:p>
                    <a:p>
                      <a:r>
                        <a:rPr lang="en-GB" dirty="0"/>
                        <a:t>£58</a:t>
                      </a:r>
                    </a:p>
                    <a:p>
                      <a:r>
                        <a:rPr lang="en-GB" dirty="0"/>
                        <a:t>£65</a:t>
                      </a:r>
                    </a:p>
                    <a:p>
                      <a:r>
                        <a:rPr lang="en-GB" dirty="0"/>
                        <a:t>£85</a:t>
                      </a:r>
                    </a:p>
                    <a:p>
                      <a:r>
                        <a:rPr lang="en-GB" dirty="0"/>
                        <a:t>£3.15</a:t>
                      </a:r>
                    </a:p>
                  </a:txBody>
                  <a:tcPr/>
                </a:tc>
                <a:tc>
                  <a:txBody>
                    <a:bodyPr/>
                    <a:lstStyle/>
                    <a:p>
                      <a:r>
                        <a:rPr lang="en-GB" dirty="0"/>
                        <a:t>200 </a:t>
                      </a:r>
                    </a:p>
                    <a:p>
                      <a:r>
                        <a:rPr lang="en-GB" dirty="0"/>
                        <a:t>270</a:t>
                      </a:r>
                    </a:p>
                    <a:p>
                      <a:r>
                        <a:rPr lang="en-GB" dirty="0"/>
                        <a:t>20</a:t>
                      </a:r>
                    </a:p>
                    <a:p>
                      <a:r>
                        <a:rPr lang="en-GB" dirty="0"/>
                        <a:t>40</a:t>
                      </a:r>
                    </a:p>
                    <a:p>
                      <a:r>
                        <a:rPr lang="en-GB" dirty="0"/>
                        <a:t>40</a:t>
                      </a:r>
                    </a:p>
                    <a:p>
                      <a:r>
                        <a:rPr lang="en-GB" dirty="0"/>
                        <a:t>20</a:t>
                      </a:r>
                    </a:p>
                    <a:p>
                      <a:r>
                        <a:rPr lang="en-GB" dirty="0"/>
                        <a:t>10</a:t>
                      </a:r>
                    </a:p>
                    <a:p>
                      <a:r>
                        <a:rPr lang="en-GB" dirty="0"/>
                        <a:t>60</a:t>
                      </a:r>
                    </a:p>
                    <a:p>
                      <a:endParaRPr lang="en-GB" dirty="0"/>
                    </a:p>
                    <a:p>
                      <a:endParaRPr lang="en-GB" dirty="0"/>
                    </a:p>
                    <a:p>
                      <a:endParaRPr lang="en-GB" dirty="0"/>
                    </a:p>
                    <a:p>
                      <a:endParaRPr lang="en-GB" dirty="0"/>
                    </a:p>
                  </a:txBody>
                  <a:tcPr/>
                </a:tc>
                <a:tc>
                  <a:txBody>
                    <a:bodyPr/>
                    <a:lstStyle/>
                    <a:p>
                      <a:r>
                        <a:rPr lang="en-GB" dirty="0"/>
                        <a:t>£900</a:t>
                      </a:r>
                    </a:p>
                    <a:p>
                      <a:r>
                        <a:rPr lang="en-GB" dirty="0"/>
                        <a:t>£990</a:t>
                      </a:r>
                    </a:p>
                    <a:p>
                      <a:r>
                        <a:rPr lang="en-GB" dirty="0"/>
                        <a:t>£800</a:t>
                      </a:r>
                    </a:p>
                    <a:p>
                      <a:r>
                        <a:rPr lang="en-GB" dirty="0"/>
                        <a:t>£1,800</a:t>
                      </a:r>
                    </a:p>
                    <a:p>
                      <a:r>
                        <a:rPr lang="en-GB" dirty="0"/>
                        <a:t>£2,320</a:t>
                      </a:r>
                    </a:p>
                    <a:p>
                      <a:r>
                        <a:rPr lang="en-GB" dirty="0"/>
                        <a:t>£1,300</a:t>
                      </a:r>
                    </a:p>
                    <a:p>
                      <a:r>
                        <a:rPr lang="en-GB" dirty="0"/>
                        <a:t>£850</a:t>
                      </a:r>
                    </a:p>
                    <a:p>
                      <a:r>
                        <a:rPr lang="en-GB" dirty="0"/>
                        <a:t>£189</a:t>
                      </a:r>
                    </a:p>
                    <a:p>
                      <a:endParaRPr lang="en-GB" dirty="0"/>
                    </a:p>
                    <a:p>
                      <a:endParaRPr lang="en-GB" dirty="0"/>
                    </a:p>
                    <a:p>
                      <a:endParaRPr lang="en-GB" dirty="0"/>
                    </a:p>
                    <a:p>
                      <a:endParaRPr lang="en-GB" dirty="0"/>
                    </a:p>
                    <a:p>
                      <a:r>
                        <a:rPr lang="en-GB" dirty="0"/>
                        <a:t>£9,149</a:t>
                      </a:r>
                    </a:p>
                  </a:txBody>
                  <a:tcPr/>
                </a:tc>
                <a:extLst>
                  <a:ext uri="{0D108BD9-81ED-4DB2-BD59-A6C34878D82A}">
                    <a16:rowId xmlns:a16="http://schemas.microsoft.com/office/drawing/2014/main" val="3861297552"/>
                  </a:ext>
                </a:extLst>
              </a:tr>
            </a:tbl>
          </a:graphicData>
        </a:graphic>
      </p:graphicFrame>
      <p:graphicFrame>
        <p:nvGraphicFramePr>
          <p:cNvPr id="5" name="Table 4">
            <a:extLst>
              <a:ext uri="{FF2B5EF4-FFF2-40B4-BE49-F238E27FC236}">
                <a16:creationId xmlns:a16="http://schemas.microsoft.com/office/drawing/2014/main" id="{A721F251-9F7D-F69C-4314-8CC18ADCC999}"/>
              </a:ext>
            </a:extLst>
          </p:cNvPr>
          <p:cNvGraphicFramePr>
            <a:graphicFrameLocks noGrp="1"/>
          </p:cNvGraphicFramePr>
          <p:nvPr>
            <p:extLst>
              <p:ext uri="{D42A27DB-BD31-4B8C-83A1-F6EECF244321}">
                <p14:modId xmlns:p14="http://schemas.microsoft.com/office/powerpoint/2010/main" val="2152781574"/>
              </p:ext>
            </p:extLst>
          </p:nvPr>
        </p:nvGraphicFramePr>
        <p:xfrm>
          <a:off x="1400175" y="600075"/>
          <a:ext cx="8782050" cy="579120"/>
        </p:xfrm>
        <a:graphic>
          <a:graphicData uri="http://schemas.openxmlformats.org/drawingml/2006/table">
            <a:tbl>
              <a:tblPr/>
              <a:tblGrid>
                <a:gridCol w="8782050">
                  <a:extLst>
                    <a:ext uri="{9D8B030D-6E8A-4147-A177-3AD203B41FA5}">
                      <a16:colId xmlns:a16="http://schemas.microsoft.com/office/drawing/2014/main" val="732360916"/>
                    </a:ext>
                  </a:extLst>
                </a:gridCol>
              </a:tblGrid>
              <a:tr h="528638">
                <a:tc>
                  <a:txBody>
                    <a:bodyPr/>
                    <a:lstStyle/>
                    <a:p>
                      <a:r>
                        <a:rPr lang="en-GB" dirty="0"/>
                        <a:t>                                                           </a:t>
                      </a:r>
                      <a:r>
                        <a:rPr lang="en-GB" sz="3200" b="1" i="1" dirty="0"/>
                        <a:t>Revenue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tx2">
                        <a:lumMod val="50000"/>
                        <a:lumOff val="50000"/>
                      </a:schemeClr>
                    </a:solidFill>
                  </a:tcPr>
                </a:tc>
                <a:extLst>
                  <a:ext uri="{0D108BD9-81ED-4DB2-BD59-A6C34878D82A}">
                    <a16:rowId xmlns:a16="http://schemas.microsoft.com/office/drawing/2014/main" val="3803573922"/>
                  </a:ext>
                </a:extLst>
              </a:tr>
            </a:tbl>
          </a:graphicData>
        </a:graphic>
      </p:graphicFrame>
    </p:spTree>
    <p:extLst>
      <p:ext uri="{BB962C8B-B14F-4D97-AF65-F5344CB8AC3E}">
        <p14:creationId xmlns:p14="http://schemas.microsoft.com/office/powerpoint/2010/main" val="3235997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9082B81-E3FE-7DB0-96D3-19DD44744A99}"/>
              </a:ext>
            </a:extLst>
          </p:cNvPr>
          <p:cNvGraphicFramePr>
            <a:graphicFrameLocks noGrp="1"/>
          </p:cNvGraphicFramePr>
          <p:nvPr>
            <p:extLst>
              <p:ext uri="{D42A27DB-BD31-4B8C-83A1-F6EECF244321}">
                <p14:modId xmlns:p14="http://schemas.microsoft.com/office/powerpoint/2010/main" val="214639955"/>
              </p:ext>
            </p:extLst>
          </p:nvPr>
        </p:nvGraphicFramePr>
        <p:xfrm>
          <a:off x="685800" y="1228725"/>
          <a:ext cx="10301291" cy="4872037"/>
        </p:xfrm>
        <a:graphic>
          <a:graphicData uri="http://schemas.openxmlformats.org/drawingml/2006/table">
            <a:tbl>
              <a:tblPr firstRow="1" bandRow="1">
                <a:tableStyleId>{5C22544A-7EE6-4342-B048-85BDC9FD1C3A}</a:tableStyleId>
              </a:tblPr>
              <a:tblGrid>
                <a:gridCol w="1471613">
                  <a:extLst>
                    <a:ext uri="{9D8B030D-6E8A-4147-A177-3AD203B41FA5}">
                      <a16:colId xmlns:a16="http://schemas.microsoft.com/office/drawing/2014/main" val="1947056656"/>
                    </a:ext>
                  </a:extLst>
                </a:gridCol>
                <a:gridCol w="1471613">
                  <a:extLst>
                    <a:ext uri="{9D8B030D-6E8A-4147-A177-3AD203B41FA5}">
                      <a16:colId xmlns:a16="http://schemas.microsoft.com/office/drawing/2014/main" val="4014810208"/>
                    </a:ext>
                  </a:extLst>
                </a:gridCol>
                <a:gridCol w="1471613">
                  <a:extLst>
                    <a:ext uri="{9D8B030D-6E8A-4147-A177-3AD203B41FA5}">
                      <a16:colId xmlns:a16="http://schemas.microsoft.com/office/drawing/2014/main" val="2589503490"/>
                    </a:ext>
                  </a:extLst>
                </a:gridCol>
                <a:gridCol w="1471613">
                  <a:extLst>
                    <a:ext uri="{9D8B030D-6E8A-4147-A177-3AD203B41FA5}">
                      <a16:colId xmlns:a16="http://schemas.microsoft.com/office/drawing/2014/main" val="2593558321"/>
                    </a:ext>
                  </a:extLst>
                </a:gridCol>
                <a:gridCol w="1471613">
                  <a:extLst>
                    <a:ext uri="{9D8B030D-6E8A-4147-A177-3AD203B41FA5}">
                      <a16:colId xmlns:a16="http://schemas.microsoft.com/office/drawing/2014/main" val="1489439635"/>
                    </a:ext>
                  </a:extLst>
                </a:gridCol>
                <a:gridCol w="1471613">
                  <a:extLst>
                    <a:ext uri="{9D8B030D-6E8A-4147-A177-3AD203B41FA5}">
                      <a16:colId xmlns:a16="http://schemas.microsoft.com/office/drawing/2014/main" val="2437719176"/>
                    </a:ext>
                  </a:extLst>
                </a:gridCol>
                <a:gridCol w="1471613">
                  <a:extLst>
                    <a:ext uri="{9D8B030D-6E8A-4147-A177-3AD203B41FA5}">
                      <a16:colId xmlns:a16="http://schemas.microsoft.com/office/drawing/2014/main" val="2407322473"/>
                    </a:ext>
                  </a:extLst>
                </a:gridCol>
              </a:tblGrid>
              <a:tr h="863607">
                <a:tc>
                  <a:txBody>
                    <a:bodyPr/>
                    <a:lstStyle/>
                    <a:p>
                      <a:r>
                        <a:rPr lang="en-GB" sz="3200" dirty="0"/>
                        <a:t>Item</a:t>
                      </a:r>
                    </a:p>
                  </a:txBody>
                  <a:tcPr/>
                </a:tc>
                <a:tc>
                  <a:txBody>
                    <a:bodyPr/>
                    <a:lstStyle/>
                    <a:p>
                      <a:r>
                        <a:rPr lang="en-GB" sz="3200" dirty="0"/>
                        <a:t>Jan</a:t>
                      </a:r>
                    </a:p>
                  </a:txBody>
                  <a:tcPr/>
                </a:tc>
                <a:tc>
                  <a:txBody>
                    <a:bodyPr/>
                    <a:lstStyle/>
                    <a:p>
                      <a:r>
                        <a:rPr lang="en-GB" sz="3200" dirty="0"/>
                        <a:t>Feb</a:t>
                      </a:r>
                    </a:p>
                  </a:txBody>
                  <a:tcPr/>
                </a:tc>
                <a:tc>
                  <a:txBody>
                    <a:bodyPr/>
                    <a:lstStyle/>
                    <a:p>
                      <a:r>
                        <a:rPr lang="en-GB" sz="3200" dirty="0"/>
                        <a:t>Mar</a:t>
                      </a:r>
                    </a:p>
                  </a:txBody>
                  <a:tcPr/>
                </a:tc>
                <a:tc>
                  <a:txBody>
                    <a:bodyPr/>
                    <a:lstStyle/>
                    <a:p>
                      <a:r>
                        <a:rPr lang="en-GB" sz="3200" dirty="0"/>
                        <a:t>Apr</a:t>
                      </a:r>
                    </a:p>
                  </a:txBody>
                  <a:tcPr/>
                </a:tc>
                <a:tc>
                  <a:txBody>
                    <a:bodyPr/>
                    <a:lstStyle/>
                    <a:p>
                      <a:r>
                        <a:rPr lang="en-GB" sz="3200" dirty="0"/>
                        <a:t>May</a:t>
                      </a:r>
                    </a:p>
                  </a:txBody>
                  <a:tcPr/>
                </a:tc>
                <a:tc>
                  <a:txBody>
                    <a:bodyPr/>
                    <a:lstStyle/>
                    <a:p>
                      <a:r>
                        <a:rPr lang="en-GB" sz="3200" dirty="0"/>
                        <a:t>Jun</a:t>
                      </a:r>
                    </a:p>
                  </a:txBody>
                  <a:tcPr/>
                </a:tc>
                <a:extLst>
                  <a:ext uri="{0D108BD9-81ED-4DB2-BD59-A6C34878D82A}">
                    <a16:rowId xmlns:a16="http://schemas.microsoft.com/office/drawing/2014/main" val="3998083513"/>
                  </a:ext>
                </a:extLst>
              </a:tr>
              <a:tr h="870825">
                <a:tc>
                  <a:txBody>
                    <a:bodyPr/>
                    <a:lstStyle/>
                    <a:p>
                      <a:r>
                        <a:rPr lang="en-GB" sz="2000" dirty="0"/>
                        <a:t>Electricity</a:t>
                      </a:r>
                    </a:p>
                  </a:txBody>
                  <a:tcPr/>
                </a:tc>
                <a:tc>
                  <a:txBody>
                    <a:bodyPr/>
                    <a:lstStyle/>
                    <a:p>
                      <a:r>
                        <a:rPr lang="en-GB" dirty="0"/>
                        <a:t>£350</a:t>
                      </a:r>
                    </a:p>
                  </a:txBody>
                  <a:tcPr/>
                </a:tc>
                <a:tc>
                  <a:txBody>
                    <a:bodyPr/>
                    <a:lstStyle/>
                    <a:p>
                      <a:r>
                        <a:rPr lang="en-GB" dirty="0"/>
                        <a:t>£350</a:t>
                      </a:r>
                    </a:p>
                  </a:txBody>
                  <a:tcPr/>
                </a:tc>
                <a:tc>
                  <a:txBody>
                    <a:bodyPr/>
                    <a:lstStyle/>
                    <a:p>
                      <a:r>
                        <a:rPr lang="en-GB" dirty="0"/>
                        <a:t>£360</a:t>
                      </a:r>
                    </a:p>
                  </a:txBody>
                  <a:tcPr/>
                </a:tc>
                <a:tc>
                  <a:txBody>
                    <a:bodyPr/>
                    <a:lstStyle/>
                    <a:p>
                      <a:r>
                        <a:rPr lang="en-GB" dirty="0"/>
                        <a:t>£370</a:t>
                      </a:r>
                    </a:p>
                  </a:txBody>
                  <a:tcPr/>
                </a:tc>
                <a:tc>
                  <a:txBody>
                    <a:bodyPr/>
                    <a:lstStyle/>
                    <a:p>
                      <a:r>
                        <a:rPr lang="en-GB" dirty="0"/>
                        <a:t>£380</a:t>
                      </a:r>
                    </a:p>
                  </a:txBody>
                  <a:tcPr/>
                </a:tc>
                <a:tc>
                  <a:txBody>
                    <a:bodyPr/>
                    <a:lstStyle/>
                    <a:p>
                      <a:r>
                        <a:rPr lang="en-GB" dirty="0"/>
                        <a:t>£390</a:t>
                      </a:r>
                    </a:p>
                  </a:txBody>
                  <a:tcPr/>
                </a:tc>
                <a:extLst>
                  <a:ext uri="{0D108BD9-81ED-4DB2-BD59-A6C34878D82A}">
                    <a16:rowId xmlns:a16="http://schemas.microsoft.com/office/drawing/2014/main" val="972739275"/>
                  </a:ext>
                </a:extLst>
              </a:tr>
              <a:tr h="870825">
                <a:tc>
                  <a:txBody>
                    <a:bodyPr/>
                    <a:lstStyle/>
                    <a:p>
                      <a:r>
                        <a:rPr lang="en-GB" sz="2000" dirty="0"/>
                        <a:t>Ingredients</a:t>
                      </a:r>
                    </a:p>
                  </a:txBody>
                  <a:tcPr/>
                </a:tc>
                <a:tc>
                  <a:txBody>
                    <a:bodyPr/>
                    <a:lstStyle/>
                    <a:p>
                      <a:r>
                        <a:rPr lang="en-GB" dirty="0"/>
                        <a:t>£1,100</a:t>
                      </a:r>
                    </a:p>
                  </a:txBody>
                  <a:tcPr/>
                </a:tc>
                <a:tc>
                  <a:txBody>
                    <a:bodyPr/>
                    <a:lstStyle/>
                    <a:p>
                      <a:r>
                        <a:rPr lang="en-GB" dirty="0"/>
                        <a:t>£1,100</a:t>
                      </a:r>
                    </a:p>
                  </a:txBody>
                  <a:tcPr/>
                </a:tc>
                <a:tc>
                  <a:txBody>
                    <a:bodyPr/>
                    <a:lstStyle/>
                    <a:p>
                      <a:r>
                        <a:rPr lang="en-GB" dirty="0"/>
                        <a:t>£1,200</a:t>
                      </a:r>
                    </a:p>
                  </a:txBody>
                  <a:tcPr/>
                </a:tc>
                <a:tc>
                  <a:txBody>
                    <a:bodyPr/>
                    <a:lstStyle/>
                    <a:p>
                      <a:r>
                        <a:rPr lang="en-GB" dirty="0"/>
                        <a:t>£1,250</a:t>
                      </a:r>
                    </a:p>
                  </a:txBody>
                  <a:tcPr/>
                </a:tc>
                <a:tc>
                  <a:txBody>
                    <a:bodyPr/>
                    <a:lstStyle/>
                    <a:p>
                      <a:r>
                        <a:rPr lang="en-GB" dirty="0"/>
                        <a:t>£1,300</a:t>
                      </a:r>
                    </a:p>
                  </a:txBody>
                  <a:tcPr/>
                </a:tc>
                <a:tc>
                  <a:txBody>
                    <a:bodyPr/>
                    <a:lstStyle/>
                    <a:p>
                      <a:r>
                        <a:rPr lang="en-GB" dirty="0"/>
                        <a:t>£1,350</a:t>
                      </a:r>
                    </a:p>
                  </a:txBody>
                  <a:tcPr/>
                </a:tc>
                <a:extLst>
                  <a:ext uri="{0D108BD9-81ED-4DB2-BD59-A6C34878D82A}">
                    <a16:rowId xmlns:a16="http://schemas.microsoft.com/office/drawing/2014/main" val="2867246434"/>
                  </a:ext>
                </a:extLst>
              </a:tr>
              <a:tr h="870825">
                <a:tc>
                  <a:txBody>
                    <a:bodyPr/>
                    <a:lstStyle/>
                    <a:p>
                      <a:r>
                        <a:rPr lang="en-GB" sz="2000" dirty="0"/>
                        <a:t>Packing</a:t>
                      </a:r>
                    </a:p>
                    <a:p>
                      <a:r>
                        <a:rPr lang="en-GB" sz="2000" dirty="0"/>
                        <a:t>Boxes</a:t>
                      </a:r>
                    </a:p>
                  </a:txBody>
                  <a:tcPr/>
                </a:tc>
                <a:tc>
                  <a:txBody>
                    <a:bodyPr/>
                    <a:lstStyle/>
                    <a:p>
                      <a:r>
                        <a:rPr lang="en-GB" dirty="0"/>
                        <a:t>£400</a:t>
                      </a:r>
                    </a:p>
                  </a:txBody>
                  <a:tcPr/>
                </a:tc>
                <a:tc>
                  <a:txBody>
                    <a:bodyPr/>
                    <a:lstStyle/>
                    <a:p>
                      <a:r>
                        <a:rPr lang="en-GB" dirty="0"/>
                        <a:t>£400</a:t>
                      </a:r>
                    </a:p>
                  </a:txBody>
                  <a:tcPr/>
                </a:tc>
                <a:tc>
                  <a:txBody>
                    <a:bodyPr/>
                    <a:lstStyle/>
                    <a:p>
                      <a:r>
                        <a:rPr lang="en-GB" dirty="0"/>
                        <a:t>£450</a:t>
                      </a:r>
                    </a:p>
                  </a:txBody>
                  <a:tcPr/>
                </a:tc>
                <a:tc>
                  <a:txBody>
                    <a:bodyPr/>
                    <a:lstStyle/>
                    <a:p>
                      <a:r>
                        <a:rPr lang="en-GB" dirty="0"/>
                        <a:t>£450</a:t>
                      </a:r>
                    </a:p>
                  </a:txBody>
                  <a:tcPr/>
                </a:tc>
                <a:tc>
                  <a:txBody>
                    <a:bodyPr/>
                    <a:lstStyle/>
                    <a:p>
                      <a:r>
                        <a:rPr lang="en-GB" dirty="0"/>
                        <a:t>£500</a:t>
                      </a:r>
                    </a:p>
                  </a:txBody>
                  <a:tcPr/>
                </a:tc>
                <a:tc>
                  <a:txBody>
                    <a:bodyPr/>
                    <a:lstStyle/>
                    <a:p>
                      <a:r>
                        <a:rPr lang="en-GB" dirty="0"/>
                        <a:t>£500</a:t>
                      </a:r>
                    </a:p>
                  </a:txBody>
                  <a:tcPr/>
                </a:tc>
                <a:extLst>
                  <a:ext uri="{0D108BD9-81ED-4DB2-BD59-A6C34878D82A}">
                    <a16:rowId xmlns:a16="http://schemas.microsoft.com/office/drawing/2014/main" val="3905627252"/>
                  </a:ext>
                </a:extLst>
              </a:tr>
              <a:tr h="52513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01925190"/>
                  </a:ext>
                </a:extLst>
              </a:tr>
              <a:tr h="870825">
                <a:tc>
                  <a:txBody>
                    <a:bodyPr/>
                    <a:lstStyle/>
                    <a:p>
                      <a:r>
                        <a:rPr lang="en-GB" dirty="0"/>
                        <a:t>Total</a:t>
                      </a:r>
                    </a:p>
                  </a:txBody>
                  <a:tcPr/>
                </a:tc>
                <a:tc>
                  <a:txBody>
                    <a:bodyPr/>
                    <a:lstStyle/>
                    <a:p>
                      <a:r>
                        <a:rPr lang="en-GB" dirty="0"/>
                        <a:t>£1,850</a:t>
                      </a:r>
                    </a:p>
                  </a:txBody>
                  <a:tcPr/>
                </a:tc>
                <a:tc>
                  <a:txBody>
                    <a:bodyPr/>
                    <a:lstStyle/>
                    <a:p>
                      <a:r>
                        <a:rPr lang="en-GB" dirty="0"/>
                        <a:t>£1,850</a:t>
                      </a:r>
                    </a:p>
                  </a:txBody>
                  <a:tcPr/>
                </a:tc>
                <a:tc>
                  <a:txBody>
                    <a:bodyPr/>
                    <a:lstStyle/>
                    <a:p>
                      <a:r>
                        <a:rPr lang="en-GB" dirty="0"/>
                        <a:t>£2,010</a:t>
                      </a:r>
                    </a:p>
                  </a:txBody>
                  <a:tcPr/>
                </a:tc>
                <a:tc>
                  <a:txBody>
                    <a:bodyPr/>
                    <a:lstStyle/>
                    <a:p>
                      <a:r>
                        <a:rPr lang="en-GB" dirty="0"/>
                        <a:t>£2,070</a:t>
                      </a:r>
                    </a:p>
                  </a:txBody>
                  <a:tcPr/>
                </a:tc>
                <a:tc>
                  <a:txBody>
                    <a:bodyPr/>
                    <a:lstStyle/>
                    <a:p>
                      <a:r>
                        <a:rPr lang="en-GB" dirty="0"/>
                        <a:t>£2,180</a:t>
                      </a:r>
                    </a:p>
                  </a:txBody>
                  <a:tcPr/>
                </a:tc>
                <a:tc>
                  <a:txBody>
                    <a:bodyPr/>
                    <a:lstStyle/>
                    <a:p>
                      <a:r>
                        <a:rPr lang="en-GB" dirty="0"/>
                        <a:t>£2,240</a:t>
                      </a:r>
                    </a:p>
                  </a:txBody>
                  <a:tcPr/>
                </a:tc>
                <a:extLst>
                  <a:ext uri="{0D108BD9-81ED-4DB2-BD59-A6C34878D82A}">
                    <a16:rowId xmlns:a16="http://schemas.microsoft.com/office/drawing/2014/main" val="368889765"/>
                  </a:ext>
                </a:extLst>
              </a:tr>
            </a:tbl>
          </a:graphicData>
        </a:graphic>
      </p:graphicFrame>
      <p:sp>
        <p:nvSpPr>
          <p:cNvPr id="3" name="TextBox 2">
            <a:extLst>
              <a:ext uri="{FF2B5EF4-FFF2-40B4-BE49-F238E27FC236}">
                <a16:creationId xmlns:a16="http://schemas.microsoft.com/office/drawing/2014/main" id="{9108D953-53D3-BD33-9AB9-4B756C630772}"/>
              </a:ext>
            </a:extLst>
          </p:cNvPr>
          <p:cNvSpPr txBox="1"/>
          <p:nvPr/>
        </p:nvSpPr>
        <p:spPr>
          <a:xfrm>
            <a:off x="1457325" y="642938"/>
            <a:ext cx="9529763" cy="646331"/>
          </a:xfrm>
          <a:prstGeom prst="rect">
            <a:avLst/>
          </a:prstGeom>
          <a:noFill/>
        </p:spPr>
        <p:txBody>
          <a:bodyPr wrap="square" rtlCol="0">
            <a:spAutoFit/>
          </a:bodyPr>
          <a:lstStyle/>
          <a:p>
            <a:r>
              <a:rPr lang="en-GB" dirty="0"/>
              <a:t>                                                      </a:t>
            </a:r>
            <a:r>
              <a:rPr lang="en-GB" sz="3600" b="1" i="1" u="sng" dirty="0"/>
              <a:t>Variable Cost</a:t>
            </a:r>
          </a:p>
        </p:txBody>
      </p:sp>
    </p:spTree>
    <p:extLst>
      <p:ext uri="{BB962C8B-B14F-4D97-AF65-F5344CB8AC3E}">
        <p14:creationId xmlns:p14="http://schemas.microsoft.com/office/powerpoint/2010/main" val="2369373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99CDF5E-62D1-BE5A-510C-59D2DA1894C6}"/>
              </a:ext>
            </a:extLst>
          </p:cNvPr>
          <p:cNvGraphicFramePr>
            <a:graphicFrameLocks noGrp="1"/>
          </p:cNvGraphicFramePr>
          <p:nvPr>
            <p:extLst>
              <p:ext uri="{D42A27DB-BD31-4B8C-83A1-F6EECF244321}">
                <p14:modId xmlns:p14="http://schemas.microsoft.com/office/powerpoint/2010/main" val="745608851"/>
              </p:ext>
            </p:extLst>
          </p:nvPr>
        </p:nvGraphicFramePr>
        <p:xfrm>
          <a:off x="1157287" y="1214437"/>
          <a:ext cx="9429745" cy="5214936"/>
        </p:xfrm>
        <a:graphic>
          <a:graphicData uri="http://schemas.openxmlformats.org/drawingml/2006/table">
            <a:tbl>
              <a:tblPr firstRow="1" bandRow="1">
                <a:tableStyleId>{5C22544A-7EE6-4342-B048-85BDC9FD1C3A}</a:tableStyleId>
              </a:tblPr>
              <a:tblGrid>
                <a:gridCol w="2119204">
                  <a:extLst>
                    <a:ext uri="{9D8B030D-6E8A-4147-A177-3AD203B41FA5}">
                      <a16:colId xmlns:a16="http://schemas.microsoft.com/office/drawing/2014/main" val="3959952732"/>
                    </a:ext>
                  </a:extLst>
                </a:gridCol>
                <a:gridCol w="1379616">
                  <a:extLst>
                    <a:ext uri="{9D8B030D-6E8A-4147-A177-3AD203B41FA5}">
                      <a16:colId xmlns:a16="http://schemas.microsoft.com/office/drawing/2014/main" val="2753749172"/>
                    </a:ext>
                  </a:extLst>
                </a:gridCol>
                <a:gridCol w="1280056">
                  <a:extLst>
                    <a:ext uri="{9D8B030D-6E8A-4147-A177-3AD203B41FA5}">
                      <a16:colId xmlns:a16="http://schemas.microsoft.com/office/drawing/2014/main" val="1458631649"/>
                    </a:ext>
                  </a:extLst>
                </a:gridCol>
                <a:gridCol w="1194719">
                  <a:extLst>
                    <a:ext uri="{9D8B030D-6E8A-4147-A177-3AD203B41FA5}">
                      <a16:colId xmlns:a16="http://schemas.microsoft.com/office/drawing/2014/main" val="305756949"/>
                    </a:ext>
                  </a:extLst>
                </a:gridCol>
                <a:gridCol w="1152051">
                  <a:extLst>
                    <a:ext uri="{9D8B030D-6E8A-4147-A177-3AD203B41FA5}">
                      <a16:colId xmlns:a16="http://schemas.microsoft.com/office/drawing/2014/main" val="79899548"/>
                    </a:ext>
                  </a:extLst>
                </a:gridCol>
                <a:gridCol w="1194719">
                  <a:extLst>
                    <a:ext uri="{9D8B030D-6E8A-4147-A177-3AD203B41FA5}">
                      <a16:colId xmlns:a16="http://schemas.microsoft.com/office/drawing/2014/main" val="2129734262"/>
                    </a:ext>
                  </a:extLst>
                </a:gridCol>
                <a:gridCol w="1109380">
                  <a:extLst>
                    <a:ext uri="{9D8B030D-6E8A-4147-A177-3AD203B41FA5}">
                      <a16:colId xmlns:a16="http://schemas.microsoft.com/office/drawing/2014/main" val="2851259618"/>
                    </a:ext>
                  </a:extLst>
                </a:gridCol>
              </a:tblGrid>
              <a:tr h="869156">
                <a:tc>
                  <a:txBody>
                    <a:bodyPr/>
                    <a:lstStyle/>
                    <a:p>
                      <a:endParaRPr lang="en-GB"/>
                    </a:p>
                  </a:txBody>
                  <a:tcPr/>
                </a:tc>
                <a:tc>
                  <a:txBody>
                    <a:bodyPr/>
                    <a:lstStyle/>
                    <a:p>
                      <a:r>
                        <a:rPr lang="en-GB" sz="3200" dirty="0"/>
                        <a:t>Jan </a:t>
                      </a:r>
                    </a:p>
                  </a:txBody>
                  <a:tcPr/>
                </a:tc>
                <a:tc>
                  <a:txBody>
                    <a:bodyPr/>
                    <a:lstStyle/>
                    <a:p>
                      <a:r>
                        <a:rPr lang="en-GB" sz="3200" dirty="0"/>
                        <a:t>Feb</a:t>
                      </a:r>
                    </a:p>
                  </a:txBody>
                  <a:tcPr/>
                </a:tc>
                <a:tc>
                  <a:txBody>
                    <a:bodyPr/>
                    <a:lstStyle/>
                    <a:p>
                      <a:r>
                        <a:rPr lang="en-GB" sz="3200" dirty="0"/>
                        <a:t>Mar</a:t>
                      </a:r>
                    </a:p>
                  </a:txBody>
                  <a:tcPr/>
                </a:tc>
                <a:tc>
                  <a:txBody>
                    <a:bodyPr/>
                    <a:lstStyle/>
                    <a:p>
                      <a:r>
                        <a:rPr lang="en-GB" sz="3200" dirty="0"/>
                        <a:t>Apr</a:t>
                      </a:r>
                    </a:p>
                  </a:txBody>
                  <a:tcPr/>
                </a:tc>
                <a:tc>
                  <a:txBody>
                    <a:bodyPr/>
                    <a:lstStyle/>
                    <a:p>
                      <a:r>
                        <a:rPr lang="en-GB" sz="3200" dirty="0"/>
                        <a:t>May</a:t>
                      </a:r>
                    </a:p>
                  </a:txBody>
                  <a:tcPr/>
                </a:tc>
                <a:tc>
                  <a:txBody>
                    <a:bodyPr/>
                    <a:lstStyle/>
                    <a:p>
                      <a:r>
                        <a:rPr lang="en-GB" sz="3200" dirty="0"/>
                        <a:t>Jun</a:t>
                      </a:r>
                    </a:p>
                  </a:txBody>
                  <a:tcPr/>
                </a:tc>
                <a:extLst>
                  <a:ext uri="{0D108BD9-81ED-4DB2-BD59-A6C34878D82A}">
                    <a16:rowId xmlns:a16="http://schemas.microsoft.com/office/drawing/2014/main" val="23355643"/>
                  </a:ext>
                </a:extLst>
              </a:tr>
              <a:tr h="869156">
                <a:tc>
                  <a:txBody>
                    <a:bodyPr/>
                    <a:lstStyle/>
                    <a:p>
                      <a:r>
                        <a:rPr lang="en-GB" dirty="0"/>
                        <a:t>Fix Cost</a:t>
                      </a:r>
                    </a:p>
                  </a:txBody>
                  <a:tcPr/>
                </a:tc>
                <a:tc>
                  <a:txBody>
                    <a:bodyPr/>
                    <a:lstStyle/>
                    <a:p>
                      <a:r>
                        <a:rPr lang="en-GB" dirty="0"/>
                        <a:t>£4,740</a:t>
                      </a:r>
                    </a:p>
                  </a:txBody>
                  <a:tcPr/>
                </a:tc>
                <a:tc>
                  <a:txBody>
                    <a:bodyPr/>
                    <a:lstStyle/>
                    <a:p>
                      <a:r>
                        <a:rPr lang="en-GB" dirty="0"/>
                        <a:t>£4,740</a:t>
                      </a:r>
                    </a:p>
                  </a:txBody>
                  <a:tcPr/>
                </a:tc>
                <a:tc>
                  <a:txBody>
                    <a:bodyPr/>
                    <a:lstStyle/>
                    <a:p>
                      <a:r>
                        <a:rPr lang="en-GB" dirty="0"/>
                        <a:t>£4,740</a:t>
                      </a:r>
                    </a:p>
                  </a:txBody>
                  <a:tcPr/>
                </a:tc>
                <a:tc>
                  <a:txBody>
                    <a:bodyPr/>
                    <a:lstStyle/>
                    <a:p>
                      <a:r>
                        <a:rPr lang="en-GB" dirty="0"/>
                        <a:t>£4,740</a:t>
                      </a:r>
                    </a:p>
                  </a:txBody>
                  <a:tcPr/>
                </a:tc>
                <a:tc>
                  <a:txBody>
                    <a:bodyPr/>
                    <a:lstStyle/>
                    <a:p>
                      <a:r>
                        <a:rPr lang="en-GB" dirty="0"/>
                        <a:t>£4740</a:t>
                      </a:r>
                    </a:p>
                  </a:txBody>
                  <a:tcPr/>
                </a:tc>
                <a:tc>
                  <a:txBody>
                    <a:bodyPr/>
                    <a:lstStyle/>
                    <a:p>
                      <a:r>
                        <a:rPr lang="en-GB" dirty="0"/>
                        <a:t>£4740</a:t>
                      </a:r>
                    </a:p>
                  </a:txBody>
                  <a:tcPr/>
                </a:tc>
                <a:extLst>
                  <a:ext uri="{0D108BD9-81ED-4DB2-BD59-A6C34878D82A}">
                    <a16:rowId xmlns:a16="http://schemas.microsoft.com/office/drawing/2014/main" val="174755024"/>
                  </a:ext>
                </a:extLst>
              </a:tr>
              <a:tr h="869156">
                <a:tc>
                  <a:txBody>
                    <a:bodyPr/>
                    <a:lstStyle/>
                    <a:p>
                      <a:r>
                        <a:rPr lang="en-GB" dirty="0"/>
                        <a:t>Variable Cost</a:t>
                      </a:r>
                    </a:p>
                  </a:txBody>
                  <a:tcPr/>
                </a:tc>
                <a:tc>
                  <a:txBody>
                    <a:bodyPr/>
                    <a:lstStyle/>
                    <a:p>
                      <a:r>
                        <a:rPr lang="en-GB" dirty="0"/>
                        <a:t>£1,850</a:t>
                      </a:r>
                    </a:p>
                  </a:txBody>
                  <a:tcPr/>
                </a:tc>
                <a:tc>
                  <a:txBody>
                    <a:bodyPr/>
                    <a:lstStyle/>
                    <a:p>
                      <a:r>
                        <a:rPr lang="en-GB" dirty="0"/>
                        <a:t>£1,850</a:t>
                      </a:r>
                    </a:p>
                  </a:txBody>
                  <a:tcPr/>
                </a:tc>
                <a:tc>
                  <a:txBody>
                    <a:bodyPr/>
                    <a:lstStyle/>
                    <a:p>
                      <a:r>
                        <a:rPr lang="en-GB" dirty="0"/>
                        <a:t>£2,010</a:t>
                      </a:r>
                    </a:p>
                  </a:txBody>
                  <a:tcPr/>
                </a:tc>
                <a:tc>
                  <a:txBody>
                    <a:bodyPr/>
                    <a:lstStyle/>
                    <a:p>
                      <a:r>
                        <a:rPr lang="en-GB" dirty="0"/>
                        <a:t>£2,070</a:t>
                      </a:r>
                    </a:p>
                  </a:txBody>
                  <a:tcPr/>
                </a:tc>
                <a:tc>
                  <a:txBody>
                    <a:bodyPr/>
                    <a:lstStyle/>
                    <a:p>
                      <a:r>
                        <a:rPr lang="en-GB" dirty="0"/>
                        <a:t>£2,180</a:t>
                      </a:r>
                    </a:p>
                  </a:txBody>
                  <a:tcPr/>
                </a:tc>
                <a:tc>
                  <a:txBody>
                    <a:bodyPr/>
                    <a:lstStyle/>
                    <a:p>
                      <a:r>
                        <a:rPr lang="en-GB" dirty="0"/>
                        <a:t>£2,240</a:t>
                      </a:r>
                    </a:p>
                  </a:txBody>
                  <a:tcPr/>
                </a:tc>
                <a:extLst>
                  <a:ext uri="{0D108BD9-81ED-4DB2-BD59-A6C34878D82A}">
                    <a16:rowId xmlns:a16="http://schemas.microsoft.com/office/drawing/2014/main" val="4237587432"/>
                  </a:ext>
                </a:extLst>
              </a:tr>
              <a:tr h="869156">
                <a:tc>
                  <a:txBody>
                    <a:bodyPr/>
                    <a:lstStyle/>
                    <a:p>
                      <a:r>
                        <a:rPr lang="en-GB" dirty="0"/>
                        <a:t>Total Cost</a:t>
                      </a:r>
                    </a:p>
                  </a:txBody>
                  <a:tcPr/>
                </a:tc>
                <a:tc>
                  <a:txBody>
                    <a:bodyPr/>
                    <a:lstStyle/>
                    <a:p>
                      <a:r>
                        <a:rPr lang="en-GB" dirty="0"/>
                        <a:t>£6,590</a:t>
                      </a:r>
                    </a:p>
                  </a:txBody>
                  <a:tcPr/>
                </a:tc>
                <a:tc>
                  <a:txBody>
                    <a:bodyPr/>
                    <a:lstStyle/>
                    <a:p>
                      <a:r>
                        <a:rPr lang="en-GB" dirty="0"/>
                        <a:t>£6,590</a:t>
                      </a:r>
                    </a:p>
                  </a:txBody>
                  <a:tcPr/>
                </a:tc>
                <a:tc>
                  <a:txBody>
                    <a:bodyPr/>
                    <a:lstStyle/>
                    <a:p>
                      <a:r>
                        <a:rPr lang="en-GB" dirty="0"/>
                        <a:t>£6,750</a:t>
                      </a:r>
                    </a:p>
                  </a:txBody>
                  <a:tcPr/>
                </a:tc>
                <a:tc>
                  <a:txBody>
                    <a:bodyPr/>
                    <a:lstStyle/>
                    <a:p>
                      <a:r>
                        <a:rPr lang="en-GB" dirty="0"/>
                        <a:t>£6,810</a:t>
                      </a:r>
                    </a:p>
                  </a:txBody>
                  <a:tcPr/>
                </a:tc>
                <a:tc>
                  <a:txBody>
                    <a:bodyPr/>
                    <a:lstStyle/>
                    <a:p>
                      <a:r>
                        <a:rPr lang="en-GB" dirty="0"/>
                        <a:t>£6,920</a:t>
                      </a:r>
                    </a:p>
                  </a:txBody>
                  <a:tcPr/>
                </a:tc>
                <a:tc>
                  <a:txBody>
                    <a:bodyPr/>
                    <a:lstStyle/>
                    <a:p>
                      <a:r>
                        <a:rPr lang="en-GB" dirty="0"/>
                        <a:t>£6,980</a:t>
                      </a:r>
                    </a:p>
                  </a:txBody>
                  <a:tcPr/>
                </a:tc>
                <a:extLst>
                  <a:ext uri="{0D108BD9-81ED-4DB2-BD59-A6C34878D82A}">
                    <a16:rowId xmlns:a16="http://schemas.microsoft.com/office/drawing/2014/main" val="1239637039"/>
                  </a:ext>
                </a:extLst>
              </a:tr>
              <a:tr h="869156">
                <a:tc>
                  <a:txBody>
                    <a:bodyPr/>
                    <a:lstStyle/>
                    <a:p>
                      <a:r>
                        <a:rPr lang="en-GB" dirty="0"/>
                        <a:t>Revenue </a:t>
                      </a:r>
                    </a:p>
                  </a:txBody>
                  <a:tcPr/>
                </a:tc>
                <a:tc>
                  <a:txBody>
                    <a:bodyPr/>
                    <a:lstStyle/>
                    <a:p>
                      <a:r>
                        <a:rPr lang="en-GB" dirty="0"/>
                        <a:t>£9,149</a:t>
                      </a:r>
                    </a:p>
                  </a:txBody>
                  <a:tcPr/>
                </a:tc>
                <a:tc>
                  <a:txBody>
                    <a:bodyPr/>
                    <a:lstStyle/>
                    <a:p>
                      <a:r>
                        <a:rPr lang="en-GB" dirty="0"/>
                        <a:t>£9,150</a:t>
                      </a:r>
                    </a:p>
                  </a:txBody>
                  <a:tcPr/>
                </a:tc>
                <a:tc>
                  <a:txBody>
                    <a:bodyPr/>
                    <a:lstStyle/>
                    <a:p>
                      <a:r>
                        <a:rPr lang="en-GB" dirty="0"/>
                        <a:t>£9,160</a:t>
                      </a:r>
                    </a:p>
                  </a:txBody>
                  <a:tcPr/>
                </a:tc>
                <a:tc>
                  <a:txBody>
                    <a:bodyPr/>
                    <a:lstStyle/>
                    <a:p>
                      <a:r>
                        <a:rPr lang="en-GB" dirty="0"/>
                        <a:t>£9,170</a:t>
                      </a:r>
                    </a:p>
                  </a:txBody>
                  <a:tcPr/>
                </a:tc>
                <a:tc>
                  <a:txBody>
                    <a:bodyPr/>
                    <a:lstStyle/>
                    <a:p>
                      <a:r>
                        <a:rPr lang="en-GB" dirty="0"/>
                        <a:t>£9,200</a:t>
                      </a:r>
                    </a:p>
                  </a:txBody>
                  <a:tcPr/>
                </a:tc>
                <a:tc>
                  <a:txBody>
                    <a:bodyPr/>
                    <a:lstStyle/>
                    <a:p>
                      <a:r>
                        <a:rPr lang="en-GB" dirty="0"/>
                        <a:t>£9,210</a:t>
                      </a:r>
                    </a:p>
                  </a:txBody>
                  <a:tcPr/>
                </a:tc>
                <a:extLst>
                  <a:ext uri="{0D108BD9-81ED-4DB2-BD59-A6C34878D82A}">
                    <a16:rowId xmlns:a16="http://schemas.microsoft.com/office/drawing/2014/main" val="846149353"/>
                  </a:ext>
                </a:extLst>
              </a:tr>
              <a:tr h="869156">
                <a:tc>
                  <a:txBody>
                    <a:bodyPr/>
                    <a:lstStyle/>
                    <a:p>
                      <a:r>
                        <a:rPr lang="en-GB" dirty="0"/>
                        <a:t>Profit/Loss</a:t>
                      </a:r>
                    </a:p>
                  </a:txBody>
                  <a:tcPr/>
                </a:tc>
                <a:tc>
                  <a:txBody>
                    <a:bodyPr/>
                    <a:lstStyle/>
                    <a:p>
                      <a:r>
                        <a:rPr lang="en-GB" dirty="0"/>
                        <a:t>£2,559</a:t>
                      </a:r>
                    </a:p>
                  </a:txBody>
                  <a:tcPr/>
                </a:tc>
                <a:tc>
                  <a:txBody>
                    <a:bodyPr/>
                    <a:lstStyle/>
                    <a:p>
                      <a:r>
                        <a:rPr lang="en-GB" dirty="0"/>
                        <a:t>£2,560</a:t>
                      </a:r>
                    </a:p>
                  </a:txBody>
                  <a:tcPr/>
                </a:tc>
                <a:tc>
                  <a:txBody>
                    <a:bodyPr/>
                    <a:lstStyle/>
                    <a:p>
                      <a:r>
                        <a:rPr lang="en-GB" dirty="0"/>
                        <a:t>£2,410</a:t>
                      </a:r>
                    </a:p>
                  </a:txBody>
                  <a:tcPr/>
                </a:tc>
                <a:tc>
                  <a:txBody>
                    <a:bodyPr/>
                    <a:lstStyle/>
                    <a:p>
                      <a:r>
                        <a:rPr lang="en-GB" dirty="0"/>
                        <a:t>£2,360</a:t>
                      </a:r>
                    </a:p>
                  </a:txBody>
                  <a:tcPr/>
                </a:tc>
                <a:tc>
                  <a:txBody>
                    <a:bodyPr/>
                    <a:lstStyle/>
                    <a:p>
                      <a:r>
                        <a:rPr lang="en-GB" dirty="0"/>
                        <a:t>£2,280</a:t>
                      </a:r>
                    </a:p>
                  </a:txBody>
                  <a:tcPr/>
                </a:tc>
                <a:tc>
                  <a:txBody>
                    <a:bodyPr/>
                    <a:lstStyle/>
                    <a:p>
                      <a:r>
                        <a:rPr lang="en-GB" dirty="0"/>
                        <a:t>£2,230</a:t>
                      </a:r>
                    </a:p>
                  </a:txBody>
                  <a:tcPr/>
                </a:tc>
                <a:extLst>
                  <a:ext uri="{0D108BD9-81ED-4DB2-BD59-A6C34878D82A}">
                    <a16:rowId xmlns:a16="http://schemas.microsoft.com/office/drawing/2014/main" val="2505900186"/>
                  </a:ext>
                </a:extLst>
              </a:tr>
            </a:tbl>
          </a:graphicData>
        </a:graphic>
      </p:graphicFrame>
      <p:sp>
        <p:nvSpPr>
          <p:cNvPr id="3" name="TextBox 2">
            <a:extLst>
              <a:ext uri="{FF2B5EF4-FFF2-40B4-BE49-F238E27FC236}">
                <a16:creationId xmlns:a16="http://schemas.microsoft.com/office/drawing/2014/main" id="{68260BE3-F076-223E-5948-3AB865EE2C47}"/>
              </a:ext>
            </a:extLst>
          </p:cNvPr>
          <p:cNvSpPr txBox="1"/>
          <p:nvPr/>
        </p:nvSpPr>
        <p:spPr>
          <a:xfrm flipH="1">
            <a:off x="4657724" y="314325"/>
            <a:ext cx="3443288" cy="584775"/>
          </a:xfrm>
          <a:prstGeom prst="rect">
            <a:avLst/>
          </a:prstGeom>
          <a:noFill/>
        </p:spPr>
        <p:txBody>
          <a:bodyPr wrap="square" rtlCol="0">
            <a:spAutoFit/>
          </a:bodyPr>
          <a:lstStyle/>
          <a:p>
            <a:r>
              <a:rPr lang="en-GB" sz="3200" b="1" i="1" u="sng" dirty="0"/>
              <a:t>Operational Cost</a:t>
            </a:r>
          </a:p>
        </p:txBody>
      </p:sp>
    </p:spTree>
    <p:extLst>
      <p:ext uri="{BB962C8B-B14F-4D97-AF65-F5344CB8AC3E}">
        <p14:creationId xmlns:p14="http://schemas.microsoft.com/office/powerpoint/2010/main" val="2029279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Story Pin image">
            <a:extLst>
              <a:ext uri="{FF2B5EF4-FFF2-40B4-BE49-F238E27FC236}">
                <a16:creationId xmlns:a16="http://schemas.microsoft.com/office/drawing/2014/main" id="{E3FCB9C5-DD38-F97C-1AF4-2EE9CE28A0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a:fillRect/>
          </a:stretch>
        </p:blipFill>
        <p:spPr bwMode="auto">
          <a:xfrm>
            <a:off x="322965" y="56165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3496B2B-CB62-337A-0893-397EEEEEE9C0}"/>
              </a:ext>
            </a:extLst>
          </p:cNvPr>
          <p:cNvSpPr txBox="1"/>
          <p:nvPr/>
        </p:nvSpPr>
        <p:spPr>
          <a:xfrm>
            <a:off x="7550871" y="789436"/>
            <a:ext cx="3645467" cy="3381925"/>
          </a:xfrm>
          <a:prstGeom prst="rect">
            <a:avLst/>
          </a:prstGeom>
        </p:spPr>
        <p:txBody>
          <a:bodyPr vert="horz" lIns="91440" tIns="45720" rIns="91440" bIns="45720" rtlCol="0" anchor="t">
            <a:normAutofit/>
          </a:bodyPr>
          <a:lstStyle/>
          <a:p>
            <a:pPr defTabSz="914400">
              <a:lnSpc>
                <a:spcPct val="90000"/>
              </a:lnSpc>
              <a:spcAft>
                <a:spcPts val="600"/>
              </a:spcAft>
            </a:pPr>
            <a:r>
              <a:rPr lang="en-US" sz="4000" b="1" i="1" dirty="0">
                <a:solidFill>
                  <a:schemeClr val="tx1">
                    <a:alpha val="80000"/>
                  </a:schemeClr>
                </a:solidFill>
              </a:rPr>
              <a:t>  Conclusion</a:t>
            </a:r>
          </a:p>
          <a:p>
            <a:pPr defTabSz="914400">
              <a:lnSpc>
                <a:spcPct val="90000"/>
              </a:lnSpc>
              <a:spcAft>
                <a:spcPts val="600"/>
              </a:spcAft>
            </a:pPr>
            <a:r>
              <a:rPr lang="en-US" sz="1600" i="1" dirty="0" err="1">
                <a:solidFill>
                  <a:schemeClr val="tx1">
                    <a:alpha val="80000"/>
                  </a:schemeClr>
                </a:solidFill>
              </a:rPr>
              <a:t>Adenicake</a:t>
            </a:r>
            <a:r>
              <a:rPr lang="en-US" sz="1600" i="1" dirty="0">
                <a:solidFill>
                  <a:schemeClr val="tx1">
                    <a:alpha val="80000"/>
                  </a:schemeClr>
                </a:solidFill>
              </a:rPr>
              <a:t> Cake Shop has the potential to became a successful small business combining  skills, quality products, affordable prices and extraordinary customer service. The market Analysis show opportunity to expand and rewarding bakery while creating unforgettable experiences for customers</a:t>
            </a:r>
          </a:p>
        </p:txBody>
      </p:sp>
      <p:sp>
        <p:nvSpPr>
          <p:cNvPr id="6" name="TextBox 5">
            <a:extLst>
              <a:ext uri="{FF2B5EF4-FFF2-40B4-BE49-F238E27FC236}">
                <a16:creationId xmlns:a16="http://schemas.microsoft.com/office/drawing/2014/main" id="{07E9979D-54A6-594F-7F25-6DF6B2EC0411}"/>
              </a:ext>
            </a:extLst>
          </p:cNvPr>
          <p:cNvSpPr txBox="1"/>
          <p:nvPr/>
        </p:nvSpPr>
        <p:spPr>
          <a:xfrm>
            <a:off x="5773865" y="4761728"/>
            <a:ext cx="5742189" cy="824969"/>
          </a:xfrm>
          <a:prstGeom prst="rect">
            <a:avLst/>
          </a:prstGeom>
          <a:noFill/>
        </p:spPr>
        <p:txBody>
          <a:bodyPr wrap="square">
            <a:spAutoFit/>
          </a:bodyPr>
          <a:lstStyle/>
          <a:p>
            <a:pPr algn="just">
              <a:lnSpc>
                <a:spcPct val="116000"/>
              </a:lnSpc>
              <a:spcAft>
                <a:spcPts val="800"/>
              </a:spcAft>
              <a:buNone/>
            </a:pPr>
            <a:r>
              <a:rPr lang="en-GB" sz="1200" i="1" dirty="0">
                <a:effectLst/>
                <a:latin typeface="Arial" panose="020B0604020202020204" pitchFamily="34" charset="0"/>
                <a:ea typeface="Arial" panose="020B0604020202020204" pitchFamily="34" charset="0"/>
                <a:cs typeface="Arial" panose="020B0604020202020204" pitchFamily="34" charset="0"/>
              </a:rPr>
              <a:t>Kotler,P.and Keller K.L.(2022 Marketing Management.16</a:t>
            </a:r>
            <a:r>
              <a:rPr lang="en-GB" sz="1200" i="1" baseline="30000" dirty="0">
                <a:effectLst/>
                <a:latin typeface="Arial" panose="020B0604020202020204" pitchFamily="34" charset="0"/>
                <a:ea typeface="Arial" panose="020B0604020202020204" pitchFamily="34" charset="0"/>
                <a:cs typeface="Arial" panose="020B0604020202020204" pitchFamily="34" charset="0"/>
              </a:rPr>
              <a:t>th</a:t>
            </a:r>
            <a:r>
              <a:rPr lang="en-GB" sz="1200" i="1" dirty="0">
                <a:effectLst/>
                <a:latin typeface="Arial" panose="020B0604020202020204" pitchFamily="34" charset="0"/>
                <a:ea typeface="Arial" panose="020B0604020202020204" pitchFamily="34" charset="0"/>
                <a:cs typeface="Arial" panose="020B0604020202020204" pitchFamily="34" charset="0"/>
              </a:rPr>
              <a:t> ed Harlow Pearson.</a:t>
            </a:r>
            <a:endParaRPr lang="en-GB" sz="1200" dirty="0">
              <a:effectLst/>
              <a:latin typeface="Aptos" panose="020B0004020202020204" pitchFamily="34" charset="0"/>
              <a:ea typeface="MS Mincho" panose="02020609040205080304" pitchFamily="49" charset="-128"/>
              <a:cs typeface="Arial" panose="020B0604020202020204" pitchFamily="34" charset="0"/>
            </a:endParaRPr>
          </a:p>
          <a:p>
            <a:pPr algn="just">
              <a:lnSpc>
                <a:spcPct val="116000"/>
              </a:lnSpc>
              <a:spcAft>
                <a:spcPts val="800"/>
              </a:spcAft>
              <a:buNone/>
            </a:pPr>
            <a:r>
              <a:rPr lang="en-GB" sz="1200" i="1" dirty="0" err="1">
                <a:effectLst/>
                <a:latin typeface="Arial" panose="020B0604020202020204" pitchFamily="34" charset="0"/>
                <a:ea typeface="Arial" panose="020B0604020202020204" pitchFamily="34" charset="0"/>
                <a:cs typeface="Arial" panose="020B0604020202020204" pitchFamily="34" charset="0"/>
              </a:rPr>
              <a:t>Sahlman,W.A</a:t>
            </a:r>
            <a:r>
              <a:rPr lang="en-GB" sz="1200" i="1" dirty="0">
                <a:effectLst/>
                <a:latin typeface="Arial" panose="020B0604020202020204" pitchFamily="34" charset="0"/>
                <a:ea typeface="Arial" panose="020B0604020202020204" pitchFamily="34" charset="0"/>
                <a:cs typeface="Arial" panose="020B0604020202020204" pitchFamily="34" charset="0"/>
              </a:rPr>
              <a:t> (1997)How to write a Great Business Plan Harvard Business Review,75(4),pp98-108</a:t>
            </a:r>
            <a:endParaRPr lang="en-GB" sz="1200" dirty="0">
              <a:effectLst/>
              <a:latin typeface="Aptos" panose="020B0004020202020204" pitchFamily="34"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2189781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Vintage thank you Royalty Free Vector Image - VectorStock">
            <a:extLst>
              <a:ext uri="{FF2B5EF4-FFF2-40B4-BE49-F238E27FC236}">
                <a16:creationId xmlns:a16="http://schemas.microsoft.com/office/drawing/2014/main" id="{F07978C5-9E39-3BFE-632A-CB13F54D7F4F}"/>
              </a:ext>
            </a:extLst>
          </p:cNvPr>
          <p:cNvPicPr>
            <a:picLocks noChangeAspect="1"/>
          </p:cNvPicPr>
          <p:nvPr/>
        </p:nvPicPr>
        <p:blipFill>
          <a:blip r:embed="rId2"/>
          <a:stretch>
            <a:fillRect/>
          </a:stretch>
        </p:blipFill>
        <p:spPr>
          <a:xfrm>
            <a:off x="4172233" y="1201003"/>
            <a:ext cx="4107976" cy="4107976"/>
          </a:xfrm>
          <a:prstGeom prst="rect">
            <a:avLst/>
          </a:prstGeom>
        </p:spPr>
      </p:pic>
      <p:sp>
        <p:nvSpPr>
          <p:cNvPr id="13" name="TextBox 12">
            <a:extLst>
              <a:ext uri="{FF2B5EF4-FFF2-40B4-BE49-F238E27FC236}">
                <a16:creationId xmlns:a16="http://schemas.microsoft.com/office/drawing/2014/main" id="{05FB7333-4CB4-76DC-74E9-B102EAA38B91}"/>
              </a:ext>
            </a:extLst>
          </p:cNvPr>
          <p:cNvSpPr txBox="1"/>
          <p:nvPr/>
        </p:nvSpPr>
        <p:spPr>
          <a:xfrm>
            <a:off x="3048000" y="3244334"/>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458962393"/>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23D8E738832CB4798D552B49A104DB7" ma:contentTypeVersion="13" ma:contentTypeDescription="Create a new document." ma:contentTypeScope="" ma:versionID="eacdc467259cdc035a57eea2a9369eb7">
  <xsd:schema xmlns:xsd="http://www.w3.org/2001/XMLSchema" xmlns:xs="http://www.w3.org/2001/XMLSchema" xmlns:p="http://schemas.microsoft.com/office/2006/metadata/properties" xmlns:ns3="adfe5e39-051b-4c31-b080-ad1addd8f2e7" xmlns:ns4="a13f14a8-216f-41db-b35e-43fde5490d9b" targetNamespace="http://schemas.microsoft.com/office/2006/metadata/properties" ma:root="true" ma:fieldsID="24844e1b746b28389624bb558fdec6a3" ns3:_="" ns4:_="">
    <xsd:import namespace="adfe5e39-051b-4c31-b080-ad1addd8f2e7"/>
    <xsd:import namespace="a13f14a8-216f-41db-b35e-43fde5490d9b"/>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ObjectDetectorVersions" minOccurs="0"/>
                <xsd:element ref="ns3:MediaServiceSearchPropertie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fe5e39-051b-4c31-b080-ad1addd8f2e7"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13f14a8-216f-41db-b35e-43fde5490d9b"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dfe5e39-051b-4c31-b080-ad1addd8f2e7" xsi:nil="true"/>
  </documentManagement>
</p:properties>
</file>

<file path=customXml/itemProps1.xml><?xml version="1.0" encoding="utf-8"?>
<ds:datastoreItem xmlns:ds="http://schemas.openxmlformats.org/officeDocument/2006/customXml" ds:itemID="{8EF264F9-74BC-4F09-8A05-73F41CDEB0A2}">
  <ds:schemaRefs>
    <ds:schemaRef ds:uri="http://schemas.microsoft.com/sharepoint/v3/contenttype/forms"/>
  </ds:schemaRefs>
</ds:datastoreItem>
</file>

<file path=customXml/itemProps2.xml><?xml version="1.0" encoding="utf-8"?>
<ds:datastoreItem xmlns:ds="http://schemas.openxmlformats.org/officeDocument/2006/customXml" ds:itemID="{D5098C97-D1C4-478F-ADD8-73E550567E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fe5e39-051b-4c31-b080-ad1addd8f2e7"/>
    <ds:schemaRef ds:uri="a13f14a8-216f-41db-b35e-43fde5490d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A3B59D8-4124-448F-B116-F88AD6117D85}">
  <ds:schemaRefs>
    <ds:schemaRef ds:uri="http://purl.org/dc/elements/1.1/"/>
    <ds:schemaRef ds:uri="http://schemas.microsoft.com/office/2006/metadata/properties"/>
    <ds:schemaRef ds:uri="http://purl.org/dc/dcmitype/"/>
    <ds:schemaRef ds:uri="http://purl.org/dc/terms/"/>
    <ds:schemaRef ds:uri="http://schemas.microsoft.com/office/2006/documentManagement/types"/>
    <ds:schemaRef ds:uri="adfe5e39-051b-4c31-b080-ad1addd8f2e7"/>
    <ds:schemaRef ds:uri="http://schemas.openxmlformats.org/package/2006/metadata/core-properties"/>
    <ds:schemaRef ds:uri="http://www.w3.org/XML/1998/namespace"/>
    <ds:schemaRef ds:uri="http://schemas.microsoft.com/office/infopath/2007/PartnerControls"/>
    <ds:schemaRef ds:uri="a13f14a8-216f-41db-b35e-43fde5490d9b"/>
  </ds:schemaRefs>
</ds:datastoreItem>
</file>

<file path=docProps/app.xml><?xml version="1.0" encoding="utf-8"?>
<Properties xmlns="http://schemas.openxmlformats.org/officeDocument/2006/extended-properties" xmlns:vt="http://schemas.openxmlformats.org/officeDocument/2006/docPropsVTypes">
  <Template>Badge</Template>
  <TotalTime>26075</TotalTime>
  <Words>1513</Words>
  <Application>Microsoft Macintosh PowerPoint</Application>
  <PresentationFormat>Widescreen</PresentationFormat>
  <Paragraphs>282</Paragraphs>
  <Slides>15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MS Mincho</vt:lpstr>
      <vt:lpstr>Aptos</vt:lpstr>
      <vt:lpstr>Arial</vt:lpstr>
      <vt:lpstr>Gill Sans MT</vt:lpstr>
      <vt:lpstr>Impact</vt:lpstr>
      <vt:lpstr>Wingdings</vt:lpstr>
      <vt:lpstr>Badge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Network Rail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Paulina Leon</dc:creator>
  <cp:lastModifiedBy>Paulina Del Carmen Leon Monteros (2441581)</cp:lastModifiedBy>
  <cp:revision>3</cp:revision>
  <dcterms:created xsi:type="dcterms:W3CDTF">2026-07-13T14:08:08Z</dcterms:created>
  <dcterms:modified xsi:type="dcterms:W3CDTF">2026-08-09T09:45:49Z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0x010100F23D8E738832CB4798D552B49A104DB7</vt:lpwstr>
  </property>
  <property fmtid="{D5CDD505-2E9C-101B-9397-08002B2CF9AE}" pid="3" name="MSIP_Label_8577031b-11bc-4db9-b655-7d79027ad570_Enabled">
    <vt:lpwstr>true</vt:lpwstr>
  </property>
  <property fmtid="{D5CDD505-2E9C-101B-9397-08002B2CF9AE}" pid="4" name="MSIP_Label_8577031b-11bc-4db9-b655-7d79027ad570_SetDate">
    <vt:lpwstr>2026-07-13T14:26:56Z</vt:lpwstr>
  </property>
  <property fmtid="{D5CDD505-2E9C-101B-9397-08002B2CF9AE}" pid="5" name="MSIP_Label_8577031b-11bc-4db9-b655-7d79027ad570_Method">
    <vt:lpwstr>Standard</vt:lpwstr>
  </property>
  <property fmtid="{D5CDD505-2E9C-101B-9397-08002B2CF9AE}" pid="6" name="MSIP_Label_8577031b-11bc-4db9-b655-7d79027ad570_Name">
    <vt:lpwstr>8577031b-11bc-4db9-b655-7d79027ad570</vt:lpwstr>
  </property>
  <property fmtid="{D5CDD505-2E9C-101B-9397-08002B2CF9AE}" pid="7" name="MSIP_Label_8577031b-11bc-4db9-b655-7d79027ad570_SiteId">
    <vt:lpwstr>c22cc3e1-5d7f-4f4d-be03-d5a158cc9409</vt:lpwstr>
  </property>
  <property fmtid="{D5CDD505-2E9C-101B-9397-08002B2CF9AE}" pid="8" name="MSIP_Label_8577031b-11bc-4db9-b655-7d79027ad570_ActionId">
    <vt:lpwstr>daabbbb4-d1a8-421a-8274-9e54a7626a51</vt:lpwstr>
  </property>
  <property fmtid="{D5CDD505-2E9C-101B-9397-08002B2CF9AE}" pid="9" name="MSIP_Label_8577031b-11bc-4db9-b655-7d79027ad570_ContentBits">
    <vt:lpwstr>1</vt:lpwstr>
  </property>
  <property fmtid="{D5CDD505-2E9C-101B-9397-08002B2CF9AE}" pid="10" name="MSIP_Label_8577031b-11bc-4db9-b655-7d79027ad570_Tag">
    <vt:lpwstr>10, 3, 0, 1</vt:lpwstr>
  </property>
  <property fmtid="{D5CDD505-2E9C-101B-9397-08002B2CF9AE}" pid="11" name="ClassificationContentMarkingHeaderLocations">
    <vt:lpwstr>Office Theme:8</vt:lpwstr>
  </property>
  <property fmtid="{D5CDD505-2E9C-101B-9397-08002B2CF9AE}" pid="12" name="ClassificationContentMarkingHeaderText">
    <vt:lpwstr>OFFICIAL</vt:lpwstr>
  </property>
</Properties>
</file>