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57" r:id="rId3"/>
    <p:sldId id="265" r:id="rId4"/>
    <p:sldId id="258" r:id="rId5"/>
    <p:sldId id="260" r:id="rId6"/>
    <p:sldId id="259" r:id="rId7"/>
    <p:sldId id="266" r:id="rId8"/>
    <p:sldId id="267" r:id="rId9"/>
    <p:sldId id="264"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780" autoAdjust="0"/>
    <p:restoredTop sz="94660"/>
  </p:normalViewPr>
  <p:slideViewPr>
    <p:cSldViewPr snapToGrid="0">
      <p:cViewPr varScale="1">
        <p:scale>
          <a:sx n="101" d="100"/>
          <a:sy n="101" d="100"/>
        </p:scale>
        <p:origin x="216" y="4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246269-C113-41FB-980A-310384BD59F6}"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451ED229-D1FB-4B3C-B4A3-45B37E9F4ADA}">
      <dgm:prSet/>
      <dgm:spPr/>
      <dgm:t>
        <a:bodyPr/>
        <a:lstStyle/>
        <a:p>
          <a:r>
            <a:rPr lang="en-GB" b="1" dirty="0">
              <a:latin typeface="Arial" panose="020B0604020202020204" pitchFamily="34" charset="0"/>
              <a:cs typeface="Arial" panose="020B0604020202020204" pitchFamily="34" charset="0"/>
            </a:rPr>
            <a:t>Feelings of guilt or shame</a:t>
          </a:r>
          <a:br>
            <a:rPr lang="en-GB" b="1" dirty="0"/>
          </a:br>
          <a:endParaRPr lang="en-US" dirty="0"/>
        </a:p>
      </dgm:t>
    </dgm:pt>
    <dgm:pt modelId="{BBCB4418-26FD-4AD0-AB3B-13E5565D46E7}" type="parTrans" cxnId="{6A609C75-0F9E-4D3C-BABE-DFA948570C3F}">
      <dgm:prSet/>
      <dgm:spPr/>
      <dgm:t>
        <a:bodyPr/>
        <a:lstStyle/>
        <a:p>
          <a:endParaRPr lang="en-US"/>
        </a:p>
      </dgm:t>
    </dgm:pt>
    <dgm:pt modelId="{B9C1FF32-994B-48E9-80D3-B4EB13398B32}" type="sibTrans" cxnId="{6A609C75-0F9E-4D3C-BABE-DFA948570C3F}">
      <dgm:prSet/>
      <dgm:spPr/>
      <dgm:t>
        <a:bodyPr/>
        <a:lstStyle/>
        <a:p>
          <a:endParaRPr lang="en-US"/>
        </a:p>
      </dgm:t>
    </dgm:pt>
    <dgm:pt modelId="{961540E3-CE33-4981-A631-4F369539957E}">
      <dgm:prSet/>
      <dgm:spPr/>
      <dgm:t>
        <a:bodyPr/>
        <a:lstStyle/>
        <a:p>
          <a:r>
            <a:rPr lang="en-US" b="1" dirty="0">
              <a:latin typeface="Arial" panose="020B0604020202020204" pitchFamily="34" charset="0"/>
              <a:cs typeface="Arial" panose="020B0604020202020204" pitchFamily="34" charset="0"/>
            </a:rPr>
            <a:t>Thinking about hurting yourself or the newborn</a:t>
          </a:r>
        </a:p>
      </dgm:t>
    </dgm:pt>
    <dgm:pt modelId="{D599C449-D6C3-4591-A3C8-79B40528762E}" type="parTrans" cxnId="{4A2A8E8F-6F93-4775-BED8-F81A0E5F3913}">
      <dgm:prSet/>
      <dgm:spPr/>
      <dgm:t>
        <a:bodyPr/>
        <a:lstStyle/>
        <a:p>
          <a:endParaRPr lang="en-US"/>
        </a:p>
      </dgm:t>
    </dgm:pt>
    <dgm:pt modelId="{BA77DA79-3261-41A3-9355-B7178CB9E4EE}" type="sibTrans" cxnId="{4A2A8E8F-6F93-4775-BED8-F81A0E5F3913}">
      <dgm:prSet/>
      <dgm:spPr/>
      <dgm:t>
        <a:bodyPr/>
        <a:lstStyle/>
        <a:p>
          <a:endParaRPr lang="en-US"/>
        </a:p>
      </dgm:t>
    </dgm:pt>
    <dgm:pt modelId="{FE36A5B6-61F7-4F54-A6DE-21EB18286465}">
      <dgm:prSet/>
      <dgm:spPr/>
      <dgm:t>
        <a:bodyPr/>
        <a:lstStyle/>
        <a:p>
          <a:r>
            <a:rPr lang="en-GB" b="1" dirty="0">
              <a:latin typeface="Arial" panose="020B0604020202020204" pitchFamily="34" charset="0"/>
              <a:cs typeface="Arial" panose="020B0604020202020204" pitchFamily="34" charset="0"/>
            </a:rPr>
            <a:t>Struggling to connect with your baby</a:t>
          </a:r>
          <a:br>
            <a:rPr lang="en-GB" b="1"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dgm:t>
    </dgm:pt>
    <dgm:pt modelId="{A5841FC4-B200-4FD6-A546-5BC19EE14343}" type="sibTrans" cxnId="{41950847-85E3-40D1-8496-996B1DCEDC11}">
      <dgm:prSet/>
      <dgm:spPr/>
      <dgm:t>
        <a:bodyPr/>
        <a:lstStyle/>
        <a:p>
          <a:endParaRPr lang="en-US"/>
        </a:p>
      </dgm:t>
    </dgm:pt>
    <dgm:pt modelId="{0B8346E9-BFA7-4520-B458-751C5DDAC868}" type="parTrans" cxnId="{41950847-85E3-40D1-8496-996B1DCEDC11}">
      <dgm:prSet/>
      <dgm:spPr/>
      <dgm:t>
        <a:bodyPr/>
        <a:lstStyle/>
        <a:p>
          <a:endParaRPr lang="en-US"/>
        </a:p>
      </dgm:t>
    </dgm:pt>
    <dgm:pt modelId="{3662BF64-2E82-4014-BA70-40404D1EE856}">
      <dgm:prSet custT="1"/>
      <dgm:spPr/>
      <dgm:t>
        <a:bodyPr/>
        <a:lstStyle/>
        <a:p>
          <a:r>
            <a:rPr lang="en-GB" sz="2000" b="1" dirty="0">
              <a:latin typeface="Arial" panose="020B0604020202020204" pitchFamily="34" charset="0"/>
              <a:cs typeface="Arial" panose="020B0604020202020204" pitchFamily="34" charset="0"/>
            </a:rPr>
            <a:t>Persistent feelings of sadness or emptiness</a:t>
          </a:r>
          <a:br>
            <a:rPr lang="en-GB" sz="1800" b="1"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dgm:t>
    </dgm:pt>
    <dgm:pt modelId="{5115D7F1-7CD2-4BCE-B96B-C9DC2A34711B}" type="sibTrans" cxnId="{91564FFB-C29B-4199-905C-B6FDEF5C7BBC}">
      <dgm:prSet/>
      <dgm:spPr/>
      <dgm:t>
        <a:bodyPr/>
        <a:lstStyle/>
        <a:p>
          <a:endParaRPr lang="en-US"/>
        </a:p>
      </dgm:t>
    </dgm:pt>
    <dgm:pt modelId="{42D5D7A5-2134-4407-A82F-6E20ABCA23AA}" type="parTrans" cxnId="{91564FFB-C29B-4199-905C-B6FDEF5C7BBC}">
      <dgm:prSet/>
      <dgm:spPr/>
      <dgm:t>
        <a:bodyPr/>
        <a:lstStyle/>
        <a:p>
          <a:endParaRPr lang="en-US"/>
        </a:p>
      </dgm:t>
    </dgm:pt>
    <dgm:pt modelId="{4E9A0ACE-7A9F-4F04-BC35-2C21C9B8C8BB}">
      <dgm:prSet custT="1"/>
      <dgm:spPr/>
      <dgm:t>
        <a:bodyPr/>
        <a:lstStyle/>
        <a:p>
          <a:r>
            <a:rPr lang="en-US" sz="2000" b="1" dirty="0">
              <a:latin typeface="Arial" panose="020B0604020202020204" pitchFamily="34" charset="0"/>
              <a:cs typeface="Arial" panose="020B0604020202020204" pitchFamily="34" charset="0"/>
            </a:rPr>
            <a:t>After childbirth level of hormones estrogen and progesterone in woman’s body quicky drop</a:t>
          </a:r>
          <a:endParaRPr lang="en-US" sz="2000" dirty="0">
            <a:latin typeface="Arial" panose="020B0604020202020204" pitchFamily="34" charset="0"/>
            <a:cs typeface="Arial" panose="020B0604020202020204" pitchFamily="34" charset="0"/>
          </a:endParaRPr>
        </a:p>
      </dgm:t>
    </dgm:pt>
    <dgm:pt modelId="{2FFBF5ED-F745-41E6-8AD7-98F3F7DBF640}" type="sibTrans" cxnId="{C867C089-67C4-49FA-B5C5-0C010BC9B5A0}">
      <dgm:prSet/>
      <dgm:spPr/>
      <dgm:t>
        <a:bodyPr/>
        <a:lstStyle/>
        <a:p>
          <a:endParaRPr lang="en-US"/>
        </a:p>
      </dgm:t>
    </dgm:pt>
    <dgm:pt modelId="{D30C9855-BAD8-4A30-80D7-B652F2E52B0E}" type="parTrans" cxnId="{C867C089-67C4-49FA-B5C5-0C010BC9B5A0}">
      <dgm:prSet/>
      <dgm:spPr/>
      <dgm:t>
        <a:bodyPr/>
        <a:lstStyle/>
        <a:p>
          <a:endParaRPr lang="en-US"/>
        </a:p>
      </dgm:t>
    </dgm:pt>
    <dgm:pt modelId="{031B3777-368B-A540-A8EB-6AE897AC2267}" type="pres">
      <dgm:prSet presAssocID="{1A246269-C113-41FB-980A-310384BD59F6}" presName="outerComposite" presStyleCnt="0">
        <dgm:presLayoutVars>
          <dgm:chMax val="5"/>
          <dgm:dir/>
          <dgm:resizeHandles val="exact"/>
        </dgm:presLayoutVars>
      </dgm:prSet>
      <dgm:spPr/>
    </dgm:pt>
    <dgm:pt modelId="{15AACE8F-A575-7C49-8F5F-3F517587C3BD}" type="pres">
      <dgm:prSet presAssocID="{1A246269-C113-41FB-980A-310384BD59F6}" presName="dummyMaxCanvas" presStyleCnt="0">
        <dgm:presLayoutVars/>
      </dgm:prSet>
      <dgm:spPr/>
    </dgm:pt>
    <dgm:pt modelId="{94361778-CC06-0740-BB8E-D5667991C8D2}" type="pres">
      <dgm:prSet presAssocID="{1A246269-C113-41FB-980A-310384BD59F6}" presName="FiveNodes_1" presStyleLbl="node1" presStyleIdx="0" presStyleCnt="5">
        <dgm:presLayoutVars>
          <dgm:bulletEnabled val="1"/>
        </dgm:presLayoutVars>
      </dgm:prSet>
      <dgm:spPr/>
    </dgm:pt>
    <dgm:pt modelId="{81696657-2061-7945-9BB6-0FBEC8495ACC}" type="pres">
      <dgm:prSet presAssocID="{1A246269-C113-41FB-980A-310384BD59F6}" presName="FiveNodes_2" presStyleLbl="node1" presStyleIdx="1" presStyleCnt="5" custScaleX="109420" custLinFactNeighborX="4820" custLinFactNeighborY="-1442">
        <dgm:presLayoutVars>
          <dgm:bulletEnabled val="1"/>
        </dgm:presLayoutVars>
      </dgm:prSet>
      <dgm:spPr/>
    </dgm:pt>
    <dgm:pt modelId="{EC39F77A-1913-004A-83B5-458F9E244EE4}" type="pres">
      <dgm:prSet presAssocID="{1A246269-C113-41FB-980A-310384BD59F6}" presName="FiveNodes_3" presStyleLbl="node1" presStyleIdx="2" presStyleCnt="5">
        <dgm:presLayoutVars>
          <dgm:bulletEnabled val="1"/>
        </dgm:presLayoutVars>
      </dgm:prSet>
      <dgm:spPr/>
    </dgm:pt>
    <dgm:pt modelId="{FCBC485F-657D-7544-99A2-BF6BDEC566E1}" type="pres">
      <dgm:prSet presAssocID="{1A246269-C113-41FB-980A-310384BD59F6}" presName="FiveNodes_4" presStyleLbl="node1" presStyleIdx="3" presStyleCnt="5">
        <dgm:presLayoutVars>
          <dgm:bulletEnabled val="1"/>
        </dgm:presLayoutVars>
      </dgm:prSet>
      <dgm:spPr/>
    </dgm:pt>
    <dgm:pt modelId="{E666F2CC-0DC6-6545-8A74-D3865C9D15B3}" type="pres">
      <dgm:prSet presAssocID="{1A246269-C113-41FB-980A-310384BD59F6}" presName="FiveNodes_5" presStyleLbl="node1" presStyleIdx="4" presStyleCnt="5" custLinFactNeighborX="-1439" custLinFactNeighborY="25577">
        <dgm:presLayoutVars>
          <dgm:bulletEnabled val="1"/>
        </dgm:presLayoutVars>
      </dgm:prSet>
      <dgm:spPr/>
    </dgm:pt>
    <dgm:pt modelId="{4F27DB80-FE40-6D40-8E31-E85B31CC3598}" type="pres">
      <dgm:prSet presAssocID="{1A246269-C113-41FB-980A-310384BD59F6}" presName="FiveConn_1-2" presStyleLbl="fgAccFollowNode1" presStyleIdx="0" presStyleCnt="4" custLinFactX="10919" custLinFactNeighborX="100000" custLinFactNeighborY="-42149">
        <dgm:presLayoutVars>
          <dgm:bulletEnabled val="1"/>
        </dgm:presLayoutVars>
      </dgm:prSet>
      <dgm:spPr/>
    </dgm:pt>
    <dgm:pt modelId="{422A0654-FF1E-4443-8094-8EA9CCC9AC09}" type="pres">
      <dgm:prSet presAssocID="{1A246269-C113-41FB-980A-310384BD59F6}" presName="FiveConn_2-3" presStyleLbl="fgAccFollowNode1" presStyleIdx="1" presStyleCnt="4">
        <dgm:presLayoutVars>
          <dgm:bulletEnabled val="1"/>
        </dgm:presLayoutVars>
      </dgm:prSet>
      <dgm:spPr/>
    </dgm:pt>
    <dgm:pt modelId="{744676AA-4962-EC43-BA00-741D802B31FB}" type="pres">
      <dgm:prSet presAssocID="{1A246269-C113-41FB-980A-310384BD59F6}" presName="FiveConn_3-4" presStyleLbl="fgAccFollowNode1" presStyleIdx="2" presStyleCnt="4">
        <dgm:presLayoutVars>
          <dgm:bulletEnabled val="1"/>
        </dgm:presLayoutVars>
      </dgm:prSet>
      <dgm:spPr/>
    </dgm:pt>
    <dgm:pt modelId="{8F920C53-8898-2042-A3CC-4B9FF34E5EC5}" type="pres">
      <dgm:prSet presAssocID="{1A246269-C113-41FB-980A-310384BD59F6}" presName="FiveConn_4-5" presStyleLbl="fgAccFollowNode1" presStyleIdx="3" presStyleCnt="4">
        <dgm:presLayoutVars>
          <dgm:bulletEnabled val="1"/>
        </dgm:presLayoutVars>
      </dgm:prSet>
      <dgm:spPr/>
    </dgm:pt>
    <dgm:pt modelId="{CA5CD9D5-31A5-8949-A10D-B719E5B14ED6}" type="pres">
      <dgm:prSet presAssocID="{1A246269-C113-41FB-980A-310384BD59F6}" presName="FiveNodes_1_text" presStyleLbl="node1" presStyleIdx="4" presStyleCnt="5">
        <dgm:presLayoutVars>
          <dgm:bulletEnabled val="1"/>
        </dgm:presLayoutVars>
      </dgm:prSet>
      <dgm:spPr/>
    </dgm:pt>
    <dgm:pt modelId="{53EADC8B-86E7-B44F-A07B-1337727D6D2E}" type="pres">
      <dgm:prSet presAssocID="{1A246269-C113-41FB-980A-310384BD59F6}" presName="FiveNodes_2_text" presStyleLbl="node1" presStyleIdx="4" presStyleCnt="5">
        <dgm:presLayoutVars>
          <dgm:bulletEnabled val="1"/>
        </dgm:presLayoutVars>
      </dgm:prSet>
      <dgm:spPr/>
    </dgm:pt>
    <dgm:pt modelId="{A1675F70-6D5A-3749-BE52-94FB6871A5BD}" type="pres">
      <dgm:prSet presAssocID="{1A246269-C113-41FB-980A-310384BD59F6}" presName="FiveNodes_3_text" presStyleLbl="node1" presStyleIdx="4" presStyleCnt="5">
        <dgm:presLayoutVars>
          <dgm:bulletEnabled val="1"/>
        </dgm:presLayoutVars>
      </dgm:prSet>
      <dgm:spPr/>
    </dgm:pt>
    <dgm:pt modelId="{625181C2-F6E1-B947-AF3A-C18B00C504E3}" type="pres">
      <dgm:prSet presAssocID="{1A246269-C113-41FB-980A-310384BD59F6}" presName="FiveNodes_4_text" presStyleLbl="node1" presStyleIdx="4" presStyleCnt="5">
        <dgm:presLayoutVars>
          <dgm:bulletEnabled val="1"/>
        </dgm:presLayoutVars>
      </dgm:prSet>
      <dgm:spPr/>
    </dgm:pt>
    <dgm:pt modelId="{E2E76A07-BB9E-874F-845E-74A879804F4E}" type="pres">
      <dgm:prSet presAssocID="{1A246269-C113-41FB-980A-310384BD59F6}" presName="FiveNodes_5_text" presStyleLbl="node1" presStyleIdx="4" presStyleCnt="5">
        <dgm:presLayoutVars>
          <dgm:bulletEnabled val="1"/>
        </dgm:presLayoutVars>
      </dgm:prSet>
      <dgm:spPr/>
    </dgm:pt>
  </dgm:ptLst>
  <dgm:cxnLst>
    <dgm:cxn modelId="{57E0EC23-693B-234E-A2D7-8F4274D61E79}" type="presOf" srcId="{451ED229-D1FB-4B3C-B4A3-45B37E9F4ADA}" destId="{625181C2-F6E1-B947-AF3A-C18B00C504E3}" srcOrd="1" destOrd="0" presId="urn:microsoft.com/office/officeart/2005/8/layout/vProcess5"/>
    <dgm:cxn modelId="{F1965645-7BF1-BB47-81B2-86B7F982D51F}" type="presOf" srcId="{4E9A0ACE-7A9F-4F04-BC35-2C21C9B8C8BB}" destId="{94361778-CC06-0740-BB8E-D5667991C8D2}" srcOrd="0" destOrd="0" presId="urn:microsoft.com/office/officeart/2005/8/layout/vProcess5"/>
    <dgm:cxn modelId="{41950847-85E3-40D1-8496-996B1DCEDC11}" srcId="{1A246269-C113-41FB-980A-310384BD59F6}" destId="{FE36A5B6-61F7-4F54-A6DE-21EB18286465}" srcOrd="2" destOrd="0" parTransId="{0B8346E9-BFA7-4520-B458-751C5DDAC868}" sibTransId="{A5841FC4-B200-4FD6-A546-5BC19EE14343}"/>
    <dgm:cxn modelId="{C493974F-FF7C-814C-9F18-D0BADEC58FE8}" type="presOf" srcId="{961540E3-CE33-4981-A631-4F369539957E}" destId="{E666F2CC-0DC6-6545-8A74-D3865C9D15B3}" srcOrd="0" destOrd="0" presId="urn:microsoft.com/office/officeart/2005/8/layout/vProcess5"/>
    <dgm:cxn modelId="{D4320F55-2A6A-B247-8250-2C2CC27D9706}" type="presOf" srcId="{B9C1FF32-994B-48E9-80D3-B4EB13398B32}" destId="{8F920C53-8898-2042-A3CC-4B9FF34E5EC5}" srcOrd="0" destOrd="0" presId="urn:microsoft.com/office/officeart/2005/8/layout/vProcess5"/>
    <dgm:cxn modelId="{A68B6B66-B881-6445-91A1-3DB9E8BD1F0B}" type="presOf" srcId="{451ED229-D1FB-4B3C-B4A3-45B37E9F4ADA}" destId="{FCBC485F-657D-7544-99A2-BF6BDEC566E1}" srcOrd="0" destOrd="0" presId="urn:microsoft.com/office/officeart/2005/8/layout/vProcess5"/>
    <dgm:cxn modelId="{6A609C75-0F9E-4D3C-BABE-DFA948570C3F}" srcId="{1A246269-C113-41FB-980A-310384BD59F6}" destId="{451ED229-D1FB-4B3C-B4A3-45B37E9F4ADA}" srcOrd="3" destOrd="0" parTransId="{BBCB4418-26FD-4AD0-AB3B-13E5565D46E7}" sibTransId="{B9C1FF32-994B-48E9-80D3-B4EB13398B32}"/>
    <dgm:cxn modelId="{7AE6A184-696F-AD48-9BA5-5491B5FF0FCE}" type="presOf" srcId="{FE36A5B6-61F7-4F54-A6DE-21EB18286465}" destId="{EC39F77A-1913-004A-83B5-458F9E244EE4}" srcOrd="0" destOrd="0" presId="urn:microsoft.com/office/officeart/2005/8/layout/vProcess5"/>
    <dgm:cxn modelId="{C867C089-67C4-49FA-B5C5-0C010BC9B5A0}" srcId="{1A246269-C113-41FB-980A-310384BD59F6}" destId="{4E9A0ACE-7A9F-4F04-BC35-2C21C9B8C8BB}" srcOrd="0" destOrd="0" parTransId="{D30C9855-BAD8-4A30-80D7-B652F2E52B0E}" sibTransId="{2FFBF5ED-F745-41E6-8AD7-98F3F7DBF640}"/>
    <dgm:cxn modelId="{4A2A8E8F-6F93-4775-BED8-F81A0E5F3913}" srcId="{1A246269-C113-41FB-980A-310384BD59F6}" destId="{961540E3-CE33-4981-A631-4F369539957E}" srcOrd="4" destOrd="0" parTransId="{D599C449-D6C3-4591-A3C8-79B40528762E}" sibTransId="{BA77DA79-3261-41A3-9355-B7178CB9E4EE}"/>
    <dgm:cxn modelId="{633CC497-B575-D140-925A-915370A31973}" type="presOf" srcId="{961540E3-CE33-4981-A631-4F369539957E}" destId="{E2E76A07-BB9E-874F-845E-74A879804F4E}" srcOrd="1" destOrd="0" presId="urn:microsoft.com/office/officeart/2005/8/layout/vProcess5"/>
    <dgm:cxn modelId="{B0F2879C-CE70-874E-8BE6-A334537AD5CA}" type="presOf" srcId="{A5841FC4-B200-4FD6-A546-5BC19EE14343}" destId="{744676AA-4962-EC43-BA00-741D802B31FB}" srcOrd="0" destOrd="0" presId="urn:microsoft.com/office/officeart/2005/8/layout/vProcess5"/>
    <dgm:cxn modelId="{D031E2A9-713F-A04A-8303-AC2C55CF62F1}" type="presOf" srcId="{3662BF64-2E82-4014-BA70-40404D1EE856}" destId="{53EADC8B-86E7-B44F-A07B-1337727D6D2E}" srcOrd="1" destOrd="0" presId="urn:microsoft.com/office/officeart/2005/8/layout/vProcess5"/>
    <dgm:cxn modelId="{162687B6-BDDF-E040-B5C1-3380D779EA58}" type="presOf" srcId="{2FFBF5ED-F745-41E6-8AD7-98F3F7DBF640}" destId="{4F27DB80-FE40-6D40-8E31-E85B31CC3598}" srcOrd="0" destOrd="0" presId="urn:microsoft.com/office/officeart/2005/8/layout/vProcess5"/>
    <dgm:cxn modelId="{C9059BCF-CF09-504B-AB5A-16FBB0B1771C}" type="presOf" srcId="{FE36A5B6-61F7-4F54-A6DE-21EB18286465}" destId="{A1675F70-6D5A-3749-BE52-94FB6871A5BD}" srcOrd="1" destOrd="0" presId="urn:microsoft.com/office/officeart/2005/8/layout/vProcess5"/>
    <dgm:cxn modelId="{EB9BF7D1-EC11-EA44-8985-4ADFE2172E60}" type="presOf" srcId="{3662BF64-2E82-4014-BA70-40404D1EE856}" destId="{81696657-2061-7945-9BB6-0FBEC8495ACC}" srcOrd="0" destOrd="0" presId="urn:microsoft.com/office/officeart/2005/8/layout/vProcess5"/>
    <dgm:cxn modelId="{3F2819D2-4CDF-EA45-8DA7-4DCC41EBDA0F}" type="presOf" srcId="{1A246269-C113-41FB-980A-310384BD59F6}" destId="{031B3777-368B-A540-A8EB-6AE897AC2267}" srcOrd="0" destOrd="0" presId="urn:microsoft.com/office/officeart/2005/8/layout/vProcess5"/>
    <dgm:cxn modelId="{FE2899DE-27CE-9444-8587-E2F00596BBAC}" type="presOf" srcId="{5115D7F1-7CD2-4BCE-B96B-C9DC2A34711B}" destId="{422A0654-FF1E-4443-8094-8EA9CCC9AC09}" srcOrd="0" destOrd="0" presId="urn:microsoft.com/office/officeart/2005/8/layout/vProcess5"/>
    <dgm:cxn modelId="{DEB720F5-A209-2640-8DC4-93D213C28697}" type="presOf" srcId="{4E9A0ACE-7A9F-4F04-BC35-2C21C9B8C8BB}" destId="{CA5CD9D5-31A5-8949-A10D-B719E5B14ED6}" srcOrd="1" destOrd="0" presId="urn:microsoft.com/office/officeart/2005/8/layout/vProcess5"/>
    <dgm:cxn modelId="{91564FFB-C29B-4199-905C-B6FDEF5C7BBC}" srcId="{1A246269-C113-41FB-980A-310384BD59F6}" destId="{3662BF64-2E82-4014-BA70-40404D1EE856}" srcOrd="1" destOrd="0" parTransId="{42D5D7A5-2134-4407-A82F-6E20ABCA23AA}" sibTransId="{5115D7F1-7CD2-4BCE-B96B-C9DC2A34711B}"/>
    <dgm:cxn modelId="{460F9938-A19B-204E-95FA-460EA895E2EA}" type="presParOf" srcId="{031B3777-368B-A540-A8EB-6AE897AC2267}" destId="{15AACE8F-A575-7C49-8F5F-3F517587C3BD}" srcOrd="0" destOrd="0" presId="urn:microsoft.com/office/officeart/2005/8/layout/vProcess5"/>
    <dgm:cxn modelId="{ADA12086-481C-7E4B-94F8-B6AB33590666}" type="presParOf" srcId="{031B3777-368B-A540-A8EB-6AE897AC2267}" destId="{94361778-CC06-0740-BB8E-D5667991C8D2}" srcOrd="1" destOrd="0" presId="urn:microsoft.com/office/officeart/2005/8/layout/vProcess5"/>
    <dgm:cxn modelId="{D393108D-297E-5241-B23F-AE132919CFCF}" type="presParOf" srcId="{031B3777-368B-A540-A8EB-6AE897AC2267}" destId="{81696657-2061-7945-9BB6-0FBEC8495ACC}" srcOrd="2" destOrd="0" presId="urn:microsoft.com/office/officeart/2005/8/layout/vProcess5"/>
    <dgm:cxn modelId="{F105510F-F438-414E-A16D-B5A21487113D}" type="presParOf" srcId="{031B3777-368B-A540-A8EB-6AE897AC2267}" destId="{EC39F77A-1913-004A-83B5-458F9E244EE4}" srcOrd="3" destOrd="0" presId="urn:microsoft.com/office/officeart/2005/8/layout/vProcess5"/>
    <dgm:cxn modelId="{3858877C-0595-984A-B0FB-68AB716EAB70}" type="presParOf" srcId="{031B3777-368B-A540-A8EB-6AE897AC2267}" destId="{FCBC485F-657D-7544-99A2-BF6BDEC566E1}" srcOrd="4" destOrd="0" presId="urn:microsoft.com/office/officeart/2005/8/layout/vProcess5"/>
    <dgm:cxn modelId="{46483E84-762F-F844-B1C5-4E93A0E889DC}" type="presParOf" srcId="{031B3777-368B-A540-A8EB-6AE897AC2267}" destId="{E666F2CC-0DC6-6545-8A74-D3865C9D15B3}" srcOrd="5" destOrd="0" presId="urn:microsoft.com/office/officeart/2005/8/layout/vProcess5"/>
    <dgm:cxn modelId="{EE47BEB3-61F9-1049-B6BF-0A3C7A434909}" type="presParOf" srcId="{031B3777-368B-A540-A8EB-6AE897AC2267}" destId="{4F27DB80-FE40-6D40-8E31-E85B31CC3598}" srcOrd="6" destOrd="0" presId="urn:microsoft.com/office/officeart/2005/8/layout/vProcess5"/>
    <dgm:cxn modelId="{A5B5DB52-2BBF-6449-B25C-F66CF2919EC6}" type="presParOf" srcId="{031B3777-368B-A540-A8EB-6AE897AC2267}" destId="{422A0654-FF1E-4443-8094-8EA9CCC9AC09}" srcOrd="7" destOrd="0" presId="urn:microsoft.com/office/officeart/2005/8/layout/vProcess5"/>
    <dgm:cxn modelId="{606D7EAB-9877-A346-9F6E-351FFFBC4BC5}" type="presParOf" srcId="{031B3777-368B-A540-A8EB-6AE897AC2267}" destId="{744676AA-4962-EC43-BA00-741D802B31FB}" srcOrd="8" destOrd="0" presId="urn:microsoft.com/office/officeart/2005/8/layout/vProcess5"/>
    <dgm:cxn modelId="{68F001C2-DDCD-5E4F-ACFF-FD47BF17D7BD}" type="presParOf" srcId="{031B3777-368B-A540-A8EB-6AE897AC2267}" destId="{8F920C53-8898-2042-A3CC-4B9FF34E5EC5}" srcOrd="9" destOrd="0" presId="urn:microsoft.com/office/officeart/2005/8/layout/vProcess5"/>
    <dgm:cxn modelId="{6F1A1581-B86E-1948-8336-97CC65400914}" type="presParOf" srcId="{031B3777-368B-A540-A8EB-6AE897AC2267}" destId="{CA5CD9D5-31A5-8949-A10D-B719E5B14ED6}" srcOrd="10" destOrd="0" presId="urn:microsoft.com/office/officeart/2005/8/layout/vProcess5"/>
    <dgm:cxn modelId="{C62D0F47-BC9B-044B-BE3D-FF1114B5A026}" type="presParOf" srcId="{031B3777-368B-A540-A8EB-6AE897AC2267}" destId="{53EADC8B-86E7-B44F-A07B-1337727D6D2E}" srcOrd="11" destOrd="0" presId="urn:microsoft.com/office/officeart/2005/8/layout/vProcess5"/>
    <dgm:cxn modelId="{11091E5F-EA51-E740-BEB9-A6F724BFEE66}" type="presParOf" srcId="{031B3777-368B-A540-A8EB-6AE897AC2267}" destId="{A1675F70-6D5A-3749-BE52-94FB6871A5BD}" srcOrd="12" destOrd="0" presId="urn:microsoft.com/office/officeart/2005/8/layout/vProcess5"/>
    <dgm:cxn modelId="{FCD7AAD0-1E2D-AB4B-9710-2951FDC93389}" type="presParOf" srcId="{031B3777-368B-A540-A8EB-6AE897AC2267}" destId="{625181C2-F6E1-B947-AF3A-C18B00C504E3}" srcOrd="13" destOrd="0" presId="urn:microsoft.com/office/officeart/2005/8/layout/vProcess5"/>
    <dgm:cxn modelId="{6F13C9AE-534C-A444-8B8D-F5C6BC43D594}" type="presParOf" srcId="{031B3777-368B-A540-A8EB-6AE897AC2267}" destId="{E2E76A07-BB9E-874F-845E-74A879804F4E}" srcOrd="14"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60EC08-D54A-451C-85CE-2F9906FBA890}" type="doc">
      <dgm:prSet loTypeId="urn:microsoft.com/office/officeart/2016/7/layout/RepeatingBendingProcessNew" loCatId="process" qsTypeId="urn:microsoft.com/office/officeart/2005/8/quickstyle/simple1" qsCatId="simple" csTypeId="urn:microsoft.com/office/officeart/2005/8/colors/accent0_3" csCatId="mainScheme" phldr="1"/>
      <dgm:spPr/>
      <dgm:t>
        <a:bodyPr/>
        <a:lstStyle/>
        <a:p>
          <a:endParaRPr lang="en-US"/>
        </a:p>
      </dgm:t>
    </dgm:pt>
    <dgm:pt modelId="{D03263D3-453E-4342-9ACA-225E9F6C3617}">
      <dgm:prSet custT="1"/>
      <dgm:spPr/>
      <dgm:t>
        <a:bodyPr/>
        <a:lstStyle/>
        <a:p>
          <a:r>
            <a:rPr lang="en-US" sz="2800" b="1" dirty="0">
              <a:latin typeface="Arial" panose="020B0604020202020204" pitchFamily="34" charset="0"/>
              <a:cs typeface="Arial" panose="020B0604020202020204" pitchFamily="34" charset="0"/>
            </a:rPr>
            <a:t>Secondary research</a:t>
          </a:r>
          <a:r>
            <a:rPr lang="en-US" sz="2200" b="1" dirty="0">
              <a:latin typeface="Arial" panose="020B0604020202020204" pitchFamily="34" charset="0"/>
              <a:cs typeface="Arial" panose="020B0604020202020204" pitchFamily="34" charset="0"/>
            </a:rPr>
            <a:t>: </a:t>
          </a:r>
          <a:r>
            <a:rPr lang="en-US" sz="2200" dirty="0">
              <a:latin typeface="Arial" panose="020B0604020202020204" pitchFamily="34" charset="0"/>
              <a:cs typeface="Arial" panose="020B0604020202020204" pitchFamily="34" charset="0"/>
            </a:rPr>
            <a:t>Support Women with Postpartum Depression in the UK</a:t>
          </a:r>
        </a:p>
      </dgm:t>
    </dgm:pt>
    <dgm:pt modelId="{98D5ABC3-1F8E-40C1-8CE4-BC521A83202B}" type="parTrans" cxnId="{3E3E8940-8236-4FF2-8E39-65E2A68E41CC}">
      <dgm:prSet/>
      <dgm:spPr/>
      <dgm:t>
        <a:bodyPr/>
        <a:lstStyle/>
        <a:p>
          <a:endParaRPr lang="en-US"/>
        </a:p>
      </dgm:t>
    </dgm:pt>
    <dgm:pt modelId="{97DFA8AA-ADB4-497B-A8C6-53F49AD13774}" type="sibTrans" cxnId="{3E3E8940-8236-4FF2-8E39-65E2A68E41CC}">
      <dgm:prSet/>
      <dgm:spPr/>
      <dgm:t>
        <a:bodyPr/>
        <a:lstStyle/>
        <a:p>
          <a:endParaRPr lang="en-US"/>
        </a:p>
      </dgm:t>
    </dgm:pt>
    <dgm:pt modelId="{AAA99B75-9C93-4BFA-806D-FCE81A6C9A28}">
      <dgm:prSet/>
      <dgm:spPr/>
      <dgm:t>
        <a:bodyPr/>
        <a:lstStyle/>
        <a:p>
          <a:r>
            <a:rPr lang="en-US" b="1" dirty="0"/>
            <a:t>KEYWORD: </a:t>
          </a:r>
          <a:r>
            <a:rPr lang="en-US" dirty="0">
              <a:latin typeface="Arial" panose="020B0604020202020204" pitchFamily="34" charset="0"/>
              <a:cs typeface="Arial" panose="020B0604020202020204" pitchFamily="34" charset="0"/>
            </a:rPr>
            <a:t>Support women; Postpartum depression UK</a:t>
          </a:r>
        </a:p>
      </dgm:t>
    </dgm:pt>
    <dgm:pt modelId="{000C490F-9CE4-41FE-BF5C-F12AC3AFF3C4}" type="parTrans" cxnId="{09F506C8-A9DD-4A15-AD71-4AA788DE5C64}">
      <dgm:prSet/>
      <dgm:spPr/>
      <dgm:t>
        <a:bodyPr/>
        <a:lstStyle/>
        <a:p>
          <a:endParaRPr lang="en-US"/>
        </a:p>
      </dgm:t>
    </dgm:pt>
    <dgm:pt modelId="{6F3D9EA2-040A-4505-A7FF-0D9359ECE287}" type="sibTrans" cxnId="{09F506C8-A9DD-4A15-AD71-4AA788DE5C64}">
      <dgm:prSet/>
      <dgm:spPr/>
      <dgm:t>
        <a:bodyPr/>
        <a:lstStyle/>
        <a:p>
          <a:endParaRPr lang="en-US"/>
        </a:p>
      </dgm:t>
    </dgm:pt>
    <dgm:pt modelId="{1C64F698-9A0B-40C0-81D3-0697349AFB08}">
      <dgm:prSet/>
      <dgm:spPr/>
      <dgm:t>
        <a:bodyPr/>
        <a:lstStyle/>
        <a:p>
          <a:r>
            <a:rPr lang="en-US" dirty="0">
              <a:latin typeface="Arial" panose="020B0604020202020204" pitchFamily="34" charset="0"/>
              <a:cs typeface="Arial" panose="020B0604020202020204" pitchFamily="34" charset="0"/>
            </a:rPr>
            <a:t>Maternal mental health; postpartum</a:t>
          </a:r>
        </a:p>
      </dgm:t>
    </dgm:pt>
    <dgm:pt modelId="{8B74E0DB-2C8F-4BB1-BD0E-2D5E78D9C4D7}" type="parTrans" cxnId="{0C777B41-E884-45B4-865C-DA32EC7B3DE7}">
      <dgm:prSet/>
      <dgm:spPr/>
      <dgm:t>
        <a:bodyPr/>
        <a:lstStyle/>
        <a:p>
          <a:endParaRPr lang="en-US"/>
        </a:p>
      </dgm:t>
    </dgm:pt>
    <dgm:pt modelId="{F7C963B9-8FD2-4E4A-A795-26A12999299F}" type="sibTrans" cxnId="{0C777B41-E884-45B4-865C-DA32EC7B3DE7}">
      <dgm:prSet/>
      <dgm:spPr/>
      <dgm:t>
        <a:bodyPr/>
        <a:lstStyle/>
        <a:p>
          <a:endParaRPr lang="en-US"/>
        </a:p>
      </dgm:t>
    </dgm:pt>
    <dgm:pt modelId="{E8BAA9B7-0ED4-43E3-AF14-89FBBCC5DB5C}">
      <dgm:prSet/>
      <dgm:spPr/>
      <dgm:t>
        <a:bodyPr/>
        <a:lstStyle/>
        <a:p>
          <a:r>
            <a:rPr lang="en-US" dirty="0">
              <a:latin typeface="Arial" panose="020B0604020202020204" pitchFamily="34" charset="0"/>
              <a:cs typeface="Arial" panose="020B0604020202020204" pitchFamily="34" charset="0"/>
            </a:rPr>
            <a:t>anxiety; postpartum depression</a:t>
          </a:r>
        </a:p>
      </dgm:t>
    </dgm:pt>
    <dgm:pt modelId="{99F01A52-A9BC-4419-AF5E-3791D681DDD2}" type="parTrans" cxnId="{C79634F3-4AEC-4234-9ACF-5C201CDB2F9D}">
      <dgm:prSet/>
      <dgm:spPr/>
      <dgm:t>
        <a:bodyPr/>
        <a:lstStyle/>
        <a:p>
          <a:endParaRPr lang="en-US"/>
        </a:p>
      </dgm:t>
    </dgm:pt>
    <dgm:pt modelId="{19ECD93C-16F0-4EE6-8CC4-3B77D3ED2827}" type="sibTrans" cxnId="{C79634F3-4AEC-4234-9ACF-5C201CDB2F9D}">
      <dgm:prSet/>
      <dgm:spPr/>
      <dgm:t>
        <a:bodyPr/>
        <a:lstStyle/>
        <a:p>
          <a:endParaRPr lang="en-US"/>
        </a:p>
      </dgm:t>
    </dgm:pt>
    <dgm:pt modelId="{974E8148-657C-437C-8215-CD00F0F13A17}">
      <dgm:prSet custT="1"/>
      <dgm:spPr/>
      <dgm:t>
        <a:bodyPr/>
        <a:lstStyle/>
        <a:p>
          <a:r>
            <a:rPr lang="en-US" sz="2800" b="1" dirty="0">
              <a:latin typeface="Arial" panose="020B0604020202020204" pitchFamily="34" charset="0"/>
              <a:cs typeface="Arial" panose="020B0604020202020204" pitchFamily="34" charset="0"/>
            </a:rPr>
            <a:t>Database: </a:t>
          </a:r>
          <a:r>
            <a:rPr lang="en-US" sz="2400" dirty="0">
              <a:latin typeface="Arial" panose="020B0604020202020204" pitchFamily="34" charset="0"/>
              <a:cs typeface="Arial" panose="020B0604020202020204" pitchFamily="34" charset="0"/>
            </a:rPr>
            <a:t>UWTSD liberty research, </a:t>
          </a:r>
          <a:r>
            <a:rPr lang="en-US" sz="2400" dirty="0" err="1">
              <a:latin typeface="Arial" panose="020B0604020202020204" pitchFamily="34" charset="0"/>
              <a:cs typeface="Arial" panose="020B0604020202020204" pitchFamily="34" charset="0"/>
            </a:rPr>
            <a:t>Proquest</a:t>
          </a:r>
          <a:r>
            <a:rPr lang="en-US" sz="2400" dirty="0">
              <a:latin typeface="Arial" panose="020B0604020202020204" pitchFamily="34" charset="0"/>
              <a:cs typeface="Arial" panose="020B0604020202020204" pitchFamily="34" charset="0"/>
            </a:rPr>
            <a:t> research,</a:t>
          </a:r>
        </a:p>
        <a:p>
          <a:r>
            <a:rPr lang="en-US" sz="2400" dirty="0">
              <a:latin typeface="Arial" panose="020B0604020202020204" pitchFamily="34" charset="0"/>
              <a:cs typeface="Arial" panose="020B0604020202020204" pitchFamily="34" charset="0"/>
            </a:rPr>
            <a:t>BMJ research</a:t>
          </a:r>
        </a:p>
        <a:p>
          <a:endParaRPr lang="en-US" sz="1900" dirty="0"/>
        </a:p>
      </dgm:t>
    </dgm:pt>
    <dgm:pt modelId="{00CC0EC2-9347-4C73-835D-57F5E1A987C1}" type="parTrans" cxnId="{947DBF83-E59D-4204-BD04-B98D17CD1DA3}">
      <dgm:prSet/>
      <dgm:spPr/>
      <dgm:t>
        <a:bodyPr/>
        <a:lstStyle/>
        <a:p>
          <a:endParaRPr lang="en-US"/>
        </a:p>
      </dgm:t>
    </dgm:pt>
    <dgm:pt modelId="{A358735E-857D-4BF7-BA35-1FC1AA271C0D}" type="sibTrans" cxnId="{947DBF83-E59D-4204-BD04-B98D17CD1DA3}">
      <dgm:prSet/>
      <dgm:spPr/>
      <dgm:t>
        <a:bodyPr/>
        <a:lstStyle/>
        <a:p>
          <a:endParaRPr lang="en-US"/>
        </a:p>
      </dgm:t>
    </dgm:pt>
    <dgm:pt modelId="{9B14D77F-9528-6543-A3D5-12720C49B22E}">
      <dgm:prSet custT="1"/>
      <dgm:spPr/>
      <dgm:t>
        <a:bodyPr/>
        <a:lstStyle/>
        <a:p>
          <a:r>
            <a:rPr lang="en-US" sz="2200" b="1" dirty="0">
              <a:latin typeface="Arial" panose="020B0604020202020204" pitchFamily="34" charset="0"/>
              <a:cs typeface="Arial" panose="020B0604020202020204" pitchFamily="34" charset="0"/>
            </a:rPr>
            <a:t>Inclusion criteria</a:t>
          </a:r>
          <a:r>
            <a:rPr lang="en-US" sz="2200" dirty="0"/>
            <a:t>: </a:t>
          </a:r>
          <a:r>
            <a:rPr lang="en-US" sz="2200" dirty="0">
              <a:latin typeface="Arial" panose="020B0604020202020204" pitchFamily="34" charset="0"/>
              <a:cs typeface="Arial" panose="020B0604020202020204" pitchFamily="34" charset="0"/>
            </a:rPr>
            <a:t>publication 2020, language English, location UK, sources </a:t>
          </a:r>
          <a:r>
            <a:rPr lang="en-GB" sz="1600" b="0" i="0" dirty="0">
              <a:solidFill>
                <a:schemeClr val="tx1"/>
              </a:solidFill>
              <a:effectLst/>
              <a:latin typeface="Arial" panose="020B0604020202020204" pitchFamily="34" charset="0"/>
              <a:ea typeface="+mn-ea"/>
              <a:cs typeface="Arial" panose="020B0604020202020204" pitchFamily="34" charset="0"/>
            </a:rPr>
            <a:t>(Swift et al., 2020)</a:t>
          </a:r>
          <a:endParaRPr lang="en-US" sz="1600" dirty="0"/>
        </a:p>
      </dgm:t>
    </dgm:pt>
    <dgm:pt modelId="{FB76A926-9CC0-6D4F-98D5-A7701DC57167}" type="parTrans" cxnId="{C9CB7674-DEAE-E64A-86D3-88AF74589461}">
      <dgm:prSet/>
      <dgm:spPr/>
      <dgm:t>
        <a:bodyPr/>
        <a:lstStyle/>
        <a:p>
          <a:endParaRPr lang="en-GB"/>
        </a:p>
      </dgm:t>
    </dgm:pt>
    <dgm:pt modelId="{EDAC667D-81C0-D444-A185-954E4F35E12E}" type="sibTrans" cxnId="{C9CB7674-DEAE-E64A-86D3-88AF74589461}">
      <dgm:prSet/>
      <dgm:spPr/>
      <dgm:t>
        <a:bodyPr/>
        <a:lstStyle/>
        <a:p>
          <a:endParaRPr lang="en-GB"/>
        </a:p>
      </dgm:t>
    </dgm:pt>
    <dgm:pt modelId="{603B9BD6-AEB1-3E45-97F6-6E31635741F2}" type="pres">
      <dgm:prSet presAssocID="{3C60EC08-D54A-451C-85CE-2F9906FBA890}" presName="Name0" presStyleCnt="0">
        <dgm:presLayoutVars>
          <dgm:dir/>
          <dgm:resizeHandles val="exact"/>
        </dgm:presLayoutVars>
      </dgm:prSet>
      <dgm:spPr/>
    </dgm:pt>
    <dgm:pt modelId="{0A707358-B90E-5D4F-BCCB-ADE64FF3C1D7}" type="pres">
      <dgm:prSet presAssocID="{D03263D3-453E-4342-9ACA-225E9F6C3617}" presName="node" presStyleLbl="node1" presStyleIdx="0" presStyleCnt="6">
        <dgm:presLayoutVars>
          <dgm:bulletEnabled val="1"/>
        </dgm:presLayoutVars>
      </dgm:prSet>
      <dgm:spPr/>
    </dgm:pt>
    <dgm:pt modelId="{A8EC0DDA-19EF-7E46-8F55-55EB6F6582BB}" type="pres">
      <dgm:prSet presAssocID="{97DFA8AA-ADB4-497B-A8C6-53F49AD13774}" presName="sibTrans" presStyleLbl="sibTrans1D1" presStyleIdx="0" presStyleCnt="5"/>
      <dgm:spPr/>
    </dgm:pt>
    <dgm:pt modelId="{9A774940-99B7-654B-8A80-41F1D9C6EC91}" type="pres">
      <dgm:prSet presAssocID="{97DFA8AA-ADB4-497B-A8C6-53F49AD13774}" presName="connectorText" presStyleLbl="sibTrans1D1" presStyleIdx="0" presStyleCnt="5"/>
      <dgm:spPr/>
    </dgm:pt>
    <dgm:pt modelId="{EABBE550-0FC6-FF44-AAB9-5EC0D4A4EAAE}" type="pres">
      <dgm:prSet presAssocID="{AAA99B75-9C93-4BFA-806D-FCE81A6C9A28}" presName="node" presStyleLbl="node1" presStyleIdx="1" presStyleCnt="6">
        <dgm:presLayoutVars>
          <dgm:bulletEnabled val="1"/>
        </dgm:presLayoutVars>
      </dgm:prSet>
      <dgm:spPr/>
    </dgm:pt>
    <dgm:pt modelId="{8AE06C0F-C4CC-0C4C-8F63-ADCBCF0B647F}" type="pres">
      <dgm:prSet presAssocID="{6F3D9EA2-040A-4505-A7FF-0D9359ECE287}" presName="sibTrans" presStyleLbl="sibTrans1D1" presStyleIdx="1" presStyleCnt="5"/>
      <dgm:spPr/>
    </dgm:pt>
    <dgm:pt modelId="{6080786E-1CC7-EE42-8581-4EEAFE01BDB3}" type="pres">
      <dgm:prSet presAssocID="{6F3D9EA2-040A-4505-A7FF-0D9359ECE287}" presName="connectorText" presStyleLbl="sibTrans1D1" presStyleIdx="1" presStyleCnt="5"/>
      <dgm:spPr/>
    </dgm:pt>
    <dgm:pt modelId="{CEB8687F-82DB-5248-91F0-59C464B436D7}" type="pres">
      <dgm:prSet presAssocID="{1C64F698-9A0B-40C0-81D3-0697349AFB08}" presName="node" presStyleLbl="node1" presStyleIdx="2" presStyleCnt="6">
        <dgm:presLayoutVars>
          <dgm:bulletEnabled val="1"/>
        </dgm:presLayoutVars>
      </dgm:prSet>
      <dgm:spPr/>
    </dgm:pt>
    <dgm:pt modelId="{1FE25F9F-8B64-8D44-9BF3-DF788E7BDF24}" type="pres">
      <dgm:prSet presAssocID="{F7C963B9-8FD2-4E4A-A795-26A12999299F}" presName="sibTrans" presStyleLbl="sibTrans1D1" presStyleIdx="2" presStyleCnt="5"/>
      <dgm:spPr/>
    </dgm:pt>
    <dgm:pt modelId="{7059AC07-3177-8C42-8830-389E20E5C384}" type="pres">
      <dgm:prSet presAssocID="{F7C963B9-8FD2-4E4A-A795-26A12999299F}" presName="connectorText" presStyleLbl="sibTrans1D1" presStyleIdx="2" presStyleCnt="5"/>
      <dgm:spPr/>
    </dgm:pt>
    <dgm:pt modelId="{30DF7202-B12A-F34C-AA19-8B2A42D56072}" type="pres">
      <dgm:prSet presAssocID="{E8BAA9B7-0ED4-43E3-AF14-89FBBCC5DB5C}" presName="node" presStyleLbl="node1" presStyleIdx="3" presStyleCnt="6">
        <dgm:presLayoutVars>
          <dgm:bulletEnabled val="1"/>
        </dgm:presLayoutVars>
      </dgm:prSet>
      <dgm:spPr/>
    </dgm:pt>
    <dgm:pt modelId="{AF8357DA-3AF2-F94C-B040-9487C4975145}" type="pres">
      <dgm:prSet presAssocID="{19ECD93C-16F0-4EE6-8CC4-3B77D3ED2827}" presName="sibTrans" presStyleLbl="sibTrans1D1" presStyleIdx="3" presStyleCnt="5"/>
      <dgm:spPr/>
    </dgm:pt>
    <dgm:pt modelId="{F8F2A1F1-220C-734C-8F4F-5BF35AE9D10F}" type="pres">
      <dgm:prSet presAssocID="{19ECD93C-16F0-4EE6-8CC4-3B77D3ED2827}" presName="connectorText" presStyleLbl="sibTrans1D1" presStyleIdx="3" presStyleCnt="5"/>
      <dgm:spPr/>
    </dgm:pt>
    <dgm:pt modelId="{3D88FDE1-C639-0C4B-9758-5D23136D0129}" type="pres">
      <dgm:prSet presAssocID="{974E8148-657C-437C-8215-CD00F0F13A17}" presName="node" presStyleLbl="node1" presStyleIdx="4" presStyleCnt="6">
        <dgm:presLayoutVars>
          <dgm:bulletEnabled val="1"/>
        </dgm:presLayoutVars>
      </dgm:prSet>
      <dgm:spPr/>
    </dgm:pt>
    <dgm:pt modelId="{97149713-305E-0C4E-8893-BC003E60174D}" type="pres">
      <dgm:prSet presAssocID="{A358735E-857D-4BF7-BA35-1FC1AA271C0D}" presName="sibTrans" presStyleLbl="sibTrans1D1" presStyleIdx="4" presStyleCnt="5"/>
      <dgm:spPr/>
    </dgm:pt>
    <dgm:pt modelId="{1627E08C-F0B7-C540-99A0-B272DB42309E}" type="pres">
      <dgm:prSet presAssocID="{A358735E-857D-4BF7-BA35-1FC1AA271C0D}" presName="connectorText" presStyleLbl="sibTrans1D1" presStyleIdx="4" presStyleCnt="5"/>
      <dgm:spPr/>
    </dgm:pt>
    <dgm:pt modelId="{26F5CF98-36DF-AC4A-AC3E-D90FD78FFF2A}" type="pres">
      <dgm:prSet presAssocID="{9B14D77F-9528-6543-A3D5-12720C49B22E}" presName="node" presStyleLbl="node1" presStyleIdx="5" presStyleCnt="6">
        <dgm:presLayoutVars>
          <dgm:bulletEnabled val="1"/>
        </dgm:presLayoutVars>
      </dgm:prSet>
      <dgm:spPr/>
    </dgm:pt>
  </dgm:ptLst>
  <dgm:cxnLst>
    <dgm:cxn modelId="{D8C9CC07-159B-F340-BF75-C3403751A816}" type="presOf" srcId="{974E8148-657C-437C-8215-CD00F0F13A17}" destId="{3D88FDE1-C639-0C4B-9758-5D23136D0129}" srcOrd="0" destOrd="0" presId="urn:microsoft.com/office/officeart/2016/7/layout/RepeatingBendingProcessNew"/>
    <dgm:cxn modelId="{8C10D510-E4C5-BC49-B5F1-90DE3FC438A5}" type="presOf" srcId="{19ECD93C-16F0-4EE6-8CC4-3B77D3ED2827}" destId="{AF8357DA-3AF2-F94C-B040-9487C4975145}" srcOrd="0" destOrd="0" presId="urn:microsoft.com/office/officeart/2016/7/layout/RepeatingBendingProcessNew"/>
    <dgm:cxn modelId="{37504E1B-0BBA-0D4A-8D4C-8203F7625D2A}" type="presOf" srcId="{6F3D9EA2-040A-4505-A7FF-0D9359ECE287}" destId="{6080786E-1CC7-EE42-8581-4EEAFE01BDB3}" srcOrd="1" destOrd="0" presId="urn:microsoft.com/office/officeart/2016/7/layout/RepeatingBendingProcessNew"/>
    <dgm:cxn modelId="{A1EEEB28-544E-1945-B45E-968F8B85D043}" type="presOf" srcId="{6F3D9EA2-040A-4505-A7FF-0D9359ECE287}" destId="{8AE06C0F-C4CC-0C4C-8F63-ADCBCF0B647F}" srcOrd="0" destOrd="0" presId="urn:microsoft.com/office/officeart/2016/7/layout/RepeatingBendingProcessNew"/>
    <dgm:cxn modelId="{A648EB2C-7D46-4B4B-9470-3A8CECE999D3}" type="presOf" srcId="{97DFA8AA-ADB4-497B-A8C6-53F49AD13774}" destId="{A8EC0DDA-19EF-7E46-8F55-55EB6F6582BB}" srcOrd="0" destOrd="0" presId="urn:microsoft.com/office/officeart/2016/7/layout/RepeatingBendingProcessNew"/>
    <dgm:cxn modelId="{D4A6CA30-7C09-BB47-95FE-E35F1A6D6147}" type="presOf" srcId="{1C64F698-9A0B-40C0-81D3-0697349AFB08}" destId="{CEB8687F-82DB-5248-91F0-59C464B436D7}" srcOrd="0" destOrd="0" presId="urn:microsoft.com/office/officeart/2016/7/layout/RepeatingBendingProcessNew"/>
    <dgm:cxn modelId="{3E3E8940-8236-4FF2-8E39-65E2A68E41CC}" srcId="{3C60EC08-D54A-451C-85CE-2F9906FBA890}" destId="{D03263D3-453E-4342-9ACA-225E9F6C3617}" srcOrd="0" destOrd="0" parTransId="{98D5ABC3-1F8E-40C1-8CE4-BC521A83202B}" sibTransId="{97DFA8AA-ADB4-497B-A8C6-53F49AD13774}"/>
    <dgm:cxn modelId="{0C777B41-E884-45B4-865C-DA32EC7B3DE7}" srcId="{3C60EC08-D54A-451C-85CE-2F9906FBA890}" destId="{1C64F698-9A0B-40C0-81D3-0697349AFB08}" srcOrd="2" destOrd="0" parTransId="{8B74E0DB-2C8F-4BB1-BD0E-2D5E78D9C4D7}" sibTransId="{F7C963B9-8FD2-4E4A-A795-26A12999299F}"/>
    <dgm:cxn modelId="{4F23DF4F-3BB9-F740-9321-012D9C65A2FE}" type="presOf" srcId="{3C60EC08-D54A-451C-85CE-2F9906FBA890}" destId="{603B9BD6-AEB1-3E45-97F6-6E31635741F2}" srcOrd="0" destOrd="0" presId="urn:microsoft.com/office/officeart/2016/7/layout/RepeatingBendingProcessNew"/>
    <dgm:cxn modelId="{9808F751-F033-1848-8794-ED7AAC8062CE}" type="presOf" srcId="{F7C963B9-8FD2-4E4A-A795-26A12999299F}" destId="{1FE25F9F-8B64-8D44-9BF3-DF788E7BDF24}" srcOrd="0" destOrd="0" presId="urn:microsoft.com/office/officeart/2016/7/layout/RepeatingBendingProcessNew"/>
    <dgm:cxn modelId="{93E64E62-986D-F149-8FF2-057134534405}" type="presOf" srcId="{19ECD93C-16F0-4EE6-8CC4-3B77D3ED2827}" destId="{F8F2A1F1-220C-734C-8F4F-5BF35AE9D10F}" srcOrd="1" destOrd="0" presId="urn:microsoft.com/office/officeart/2016/7/layout/RepeatingBendingProcessNew"/>
    <dgm:cxn modelId="{A48BD86A-AE3C-9048-A981-7DAE97D5F49B}" type="presOf" srcId="{E8BAA9B7-0ED4-43E3-AF14-89FBBCC5DB5C}" destId="{30DF7202-B12A-F34C-AA19-8B2A42D56072}" srcOrd="0" destOrd="0" presId="urn:microsoft.com/office/officeart/2016/7/layout/RepeatingBendingProcessNew"/>
    <dgm:cxn modelId="{C9CB7674-DEAE-E64A-86D3-88AF74589461}" srcId="{3C60EC08-D54A-451C-85CE-2F9906FBA890}" destId="{9B14D77F-9528-6543-A3D5-12720C49B22E}" srcOrd="5" destOrd="0" parTransId="{FB76A926-9CC0-6D4F-98D5-A7701DC57167}" sibTransId="{EDAC667D-81C0-D444-A185-954E4F35E12E}"/>
    <dgm:cxn modelId="{D192687A-FD07-2447-9BB4-A5A8BFF35B97}" type="presOf" srcId="{9B14D77F-9528-6543-A3D5-12720C49B22E}" destId="{26F5CF98-36DF-AC4A-AC3E-D90FD78FFF2A}" srcOrd="0" destOrd="0" presId="urn:microsoft.com/office/officeart/2016/7/layout/RepeatingBendingProcessNew"/>
    <dgm:cxn modelId="{2E4A9C7B-2124-1143-A90E-53196213B933}" type="presOf" srcId="{A358735E-857D-4BF7-BA35-1FC1AA271C0D}" destId="{97149713-305E-0C4E-8893-BC003E60174D}" srcOrd="0" destOrd="0" presId="urn:microsoft.com/office/officeart/2016/7/layout/RepeatingBendingProcessNew"/>
    <dgm:cxn modelId="{947DBF83-E59D-4204-BD04-B98D17CD1DA3}" srcId="{3C60EC08-D54A-451C-85CE-2F9906FBA890}" destId="{974E8148-657C-437C-8215-CD00F0F13A17}" srcOrd="4" destOrd="0" parTransId="{00CC0EC2-9347-4C73-835D-57F5E1A987C1}" sibTransId="{A358735E-857D-4BF7-BA35-1FC1AA271C0D}"/>
    <dgm:cxn modelId="{FCB7D284-2AC5-1442-A3B1-E7978541D0C9}" type="presOf" srcId="{A358735E-857D-4BF7-BA35-1FC1AA271C0D}" destId="{1627E08C-F0B7-C540-99A0-B272DB42309E}" srcOrd="1" destOrd="0" presId="urn:microsoft.com/office/officeart/2016/7/layout/RepeatingBendingProcessNew"/>
    <dgm:cxn modelId="{535A80AB-F03B-BF49-A4E3-BF2C09F38F7B}" type="presOf" srcId="{F7C963B9-8FD2-4E4A-A795-26A12999299F}" destId="{7059AC07-3177-8C42-8830-389E20E5C384}" srcOrd="1" destOrd="0" presId="urn:microsoft.com/office/officeart/2016/7/layout/RepeatingBendingProcessNew"/>
    <dgm:cxn modelId="{E2AA11BE-8273-3546-8784-CA45A4F9CB62}" type="presOf" srcId="{97DFA8AA-ADB4-497B-A8C6-53F49AD13774}" destId="{9A774940-99B7-654B-8A80-41F1D9C6EC91}" srcOrd="1" destOrd="0" presId="urn:microsoft.com/office/officeart/2016/7/layout/RepeatingBendingProcessNew"/>
    <dgm:cxn modelId="{AFFA88C2-C1E5-FF4F-A332-9820DAADCF27}" type="presOf" srcId="{D03263D3-453E-4342-9ACA-225E9F6C3617}" destId="{0A707358-B90E-5D4F-BCCB-ADE64FF3C1D7}" srcOrd="0" destOrd="0" presId="urn:microsoft.com/office/officeart/2016/7/layout/RepeatingBendingProcessNew"/>
    <dgm:cxn modelId="{09F506C8-A9DD-4A15-AD71-4AA788DE5C64}" srcId="{3C60EC08-D54A-451C-85CE-2F9906FBA890}" destId="{AAA99B75-9C93-4BFA-806D-FCE81A6C9A28}" srcOrd="1" destOrd="0" parTransId="{000C490F-9CE4-41FE-BF5C-F12AC3AFF3C4}" sibTransId="{6F3D9EA2-040A-4505-A7FF-0D9359ECE287}"/>
    <dgm:cxn modelId="{827A15F2-2005-6E4D-AC90-C6A8D163E49F}" type="presOf" srcId="{AAA99B75-9C93-4BFA-806D-FCE81A6C9A28}" destId="{EABBE550-0FC6-FF44-AAB9-5EC0D4A4EAAE}" srcOrd="0" destOrd="0" presId="urn:microsoft.com/office/officeart/2016/7/layout/RepeatingBendingProcessNew"/>
    <dgm:cxn modelId="{C79634F3-4AEC-4234-9ACF-5C201CDB2F9D}" srcId="{3C60EC08-D54A-451C-85CE-2F9906FBA890}" destId="{E8BAA9B7-0ED4-43E3-AF14-89FBBCC5DB5C}" srcOrd="3" destOrd="0" parTransId="{99F01A52-A9BC-4419-AF5E-3791D681DDD2}" sibTransId="{19ECD93C-16F0-4EE6-8CC4-3B77D3ED2827}"/>
    <dgm:cxn modelId="{8D9BBE87-35A4-1B48-85C9-3353EA62C469}" type="presParOf" srcId="{603B9BD6-AEB1-3E45-97F6-6E31635741F2}" destId="{0A707358-B90E-5D4F-BCCB-ADE64FF3C1D7}" srcOrd="0" destOrd="0" presId="urn:microsoft.com/office/officeart/2016/7/layout/RepeatingBendingProcessNew"/>
    <dgm:cxn modelId="{69024B5F-5FC6-1B44-A476-430EAB1C8363}" type="presParOf" srcId="{603B9BD6-AEB1-3E45-97F6-6E31635741F2}" destId="{A8EC0DDA-19EF-7E46-8F55-55EB6F6582BB}" srcOrd="1" destOrd="0" presId="urn:microsoft.com/office/officeart/2016/7/layout/RepeatingBendingProcessNew"/>
    <dgm:cxn modelId="{359FEF20-CF58-9343-AE00-73B165F7EA78}" type="presParOf" srcId="{A8EC0DDA-19EF-7E46-8F55-55EB6F6582BB}" destId="{9A774940-99B7-654B-8A80-41F1D9C6EC91}" srcOrd="0" destOrd="0" presId="urn:microsoft.com/office/officeart/2016/7/layout/RepeatingBendingProcessNew"/>
    <dgm:cxn modelId="{C4527052-F605-8145-8C3F-A6499B1D396F}" type="presParOf" srcId="{603B9BD6-AEB1-3E45-97F6-6E31635741F2}" destId="{EABBE550-0FC6-FF44-AAB9-5EC0D4A4EAAE}" srcOrd="2" destOrd="0" presId="urn:microsoft.com/office/officeart/2016/7/layout/RepeatingBendingProcessNew"/>
    <dgm:cxn modelId="{C3D71BB0-C0D0-BF4B-8597-0AC5D5334B66}" type="presParOf" srcId="{603B9BD6-AEB1-3E45-97F6-6E31635741F2}" destId="{8AE06C0F-C4CC-0C4C-8F63-ADCBCF0B647F}" srcOrd="3" destOrd="0" presId="urn:microsoft.com/office/officeart/2016/7/layout/RepeatingBendingProcessNew"/>
    <dgm:cxn modelId="{7A31A0BF-2BE4-4145-8542-A8A6D6516533}" type="presParOf" srcId="{8AE06C0F-C4CC-0C4C-8F63-ADCBCF0B647F}" destId="{6080786E-1CC7-EE42-8581-4EEAFE01BDB3}" srcOrd="0" destOrd="0" presId="urn:microsoft.com/office/officeart/2016/7/layout/RepeatingBendingProcessNew"/>
    <dgm:cxn modelId="{0D64C3EC-A6D6-3347-9B06-A95DD84CA163}" type="presParOf" srcId="{603B9BD6-AEB1-3E45-97F6-6E31635741F2}" destId="{CEB8687F-82DB-5248-91F0-59C464B436D7}" srcOrd="4" destOrd="0" presId="urn:microsoft.com/office/officeart/2016/7/layout/RepeatingBendingProcessNew"/>
    <dgm:cxn modelId="{CB5B6D22-DC86-E045-9887-C5B39149FCD6}" type="presParOf" srcId="{603B9BD6-AEB1-3E45-97F6-6E31635741F2}" destId="{1FE25F9F-8B64-8D44-9BF3-DF788E7BDF24}" srcOrd="5" destOrd="0" presId="urn:microsoft.com/office/officeart/2016/7/layout/RepeatingBendingProcessNew"/>
    <dgm:cxn modelId="{A65D856E-DA43-9846-969D-B422FFE06B41}" type="presParOf" srcId="{1FE25F9F-8B64-8D44-9BF3-DF788E7BDF24}" destId="{7059AC07-3177-8C42-8830-389E20E5C384}" srcOrd="0" destOrd="0" presId="urn:microsoft.com/office/officeart/2016/7/layout/RepeatingBendingProcessNew"/>
    <dgm:cxn modelId="{CC0326C3-0ADD-684B-BC28-C0481C6FE4E4}" type="presParOf" srcId="{603B9BD6-AEB1-3E45-97F6-6E31635741F2}" destId="{30DF7202-B12A-F34C-AA19-8B2A42D56072}" srcOrd="6" destOrd="0" presId="urn:microsoft.com/office/officeart/2016/7/layout/RepeatingBendingProcessNew"/>
    <dgm:cxn modelId="{75C1109F-7856-9A4D-95F6-F6951DB12BCD}" type="presParOf" srcId="{603B9BD6-AEB1-3E45-97F6-6E31635741F2}" destId="{AF8357DA-3AF2-F94C-B040-9487C4975145}" srcOrd="7" destOrd="0" presId="urn:microsoft.com/office/officeart/2016/7/layout/RepeatingBendingProcessNew"/>
    <dgm:cxn modelId="{E208111A-7621-524A-AC9D-E683F90E5846}" type="presParOf" srcId="{AF8357DA-3AF2-F94C-B040-9487C4975145}" destId="{F8F2A1F1-220C-734C-8F4F-5BF35AE9D10F}" srcOrd="0" destOrd="0" presId="urn:microsoft.com/office/officeart/2016/7/layout/RepeatingBendingProcessNew"/>
    <dgm:cxn modelId="{42E46C21-547A-EA48-AC0A-649B5E672C2B}" type="presParOf" srcId="{603B9BD6-AEB1-3E45-97F6-6E31635741F2}" destId="{3D88FDE1-C639-0C4B-9758-5D23136D0129}" srcOrd="8" destOrd="0" presId="urn:microsoft.com/office/officeart/2016/7/layout/RepeatingBendingProcessNew"/>
    <dgm:cxn modelId="{78419822-ECAE-924D-9D62-FA4B0B06B1C5}" type="presParOf" srcId="{603B9BD6-AEB1-3E45-97F6-6E31635741F2}" destId="{97149713-305E-0C4E-8893-BC003E60174D}" srcOrd="9" destOrd="0" presId="urn:microsoft.com/office/officeart/2016/7/layout/RepeatingBendingProcessNew"/>
    <dgm:cxn modelId="{F52A87B0-6D7A-1143-A516-FC71EF8A3D5E}" type="presParOf" srcId="{97149713-305E-0C4E-8893-BC003E60174D}" destId="{1627E08C-F0B7-C540-99A0-B272DB42309E}" srcOrd="0" destOrd="0" presId="urn:microsoft.com/office/officeart/2016/7/layout/RepeatingBendingProcessNew"/>
    <dgm:cxn modelId="{0DC591F2-C5E3-E54A-BF8C-E9A9E25E634E}" type="presParOf" srcId="{603B9BD6-AEB1-3E45-97F6-6E31635741F2}" destId="{26F5CF98-36DF-AC4A-AC3E-D90FD78FFF2A}"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361778-CC06-0740-BB8E-D5667991C8D2}">
      <dsp:nvSpPr>
        <dsp:cNvPr id="0" name=""/>
        <dsp:cNvSpPr/>
      </dsp:nvSpPr>
      <dsp:spPr>
        <a:xfrm>
          <a:off x="0" y="0"/>
          <a:ext cx="6516014" cy="8235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After childbirth level of hormones estrogen and progesterone in woman’s body quicky drop</a:t>
          </a:r>
          <a:endParaRPr lang="en-US" sz="2000" kern="1200" dirty="0">
            <a:latin typeface="Arial" panose="020B0604020202020204" pitchFamily="34" charset="0"/>
            <a:cs typeface="Arial" panose="020B0604020202020204" pitchFamily="34" charset="0"/>
          </a:endParaRPr>
        </a:p>
      </dsp:txBody>
      <dsp:txXfrm>
        <a:off x="24121" y="24121"/>
        <a:ext cx="5530974" cy="775317"/>
      </dsp:txXfrm>
    </dsp:sp>
    <dsp:sp modelId="{81696657-2061-7945-9BB6-0FBEC8495ACC}">
      <dsp:nvSpPr>
        <dsp:cNvPr id="0" name=""/>
        <dsp:cNvSpPr/>
      </dsp:nvSpPr>
      <dsp:spPr>
        <a:xfrm>
          <a:off x="493753" y="926066"/>
          <a:ext cx="7129823" cy="8235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Persistent feelings of sadness or emptiness</a:t>
          </a:r>
          <a:br>
            <a:rPr lang="en-GB" sz="1800" b="1" kern="1200" dirty="0">
              <a:latin typeface="Arial" panose="020B0604020202020204" pitchFamily="34" charset="0"/>
              <a:cs typeface="Arial" panose="020B0604020202020204" pitchFamily="34" charset="0"/>
            </a:rPr>
          </a:br>
          <a:endParaRPr lang="en-US" sz="1800" kern="1200" dirty="0">
            <a:latin typeface="Arial" panose="020B0604020202020204" pitchFamily="34" charset="0"/>
            <a:cs typeface="Arial" panose="020B0604020202020204" pitchFamily="34" charset="0"/>
          </a:endParaRPr>
        </a:p>
      </dsp:txBody>
      <dsp:txXfrm>
        <a:off x="517874" y="950187"/>
        <a:ext cx="5963419" cy="775317"/>
      </dsp:txXfrm>
    </dsp:sp>
    <dsp:sp modelId="{EC39F77A-1913-004A-83B5-458F9E244EE4}">
      <dsp:nvSpPr>
        <dsp:cNvPr id="0" name=""/>
        <dsp:cNvSpPr/>
      </dsp:nvSpPr>
      <dsp:spPr>
        <a:xfrm>
          <a:off x="973171" y="1875885"/>
          <a:ext cx="6516014" cy="8235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latin typeface="Arial" panose="020B0604020202020204" pitchFamily="34" charset="0"/>
              <a:cs typeface="Arial" panose="020B0604020202020204" pitchFamily="34" charset="0"/>
            </a:rPr>
            <a:t>Struggling to connect with your baby</a:t>
          </a:r>
          <a:br>
            <a:rPr lang="en-GB" sz="2100" b="1" kern="1200" dirty="0">
              <a:latin typeface="Arial" panose="020B0604020202020204" pitchFamily="34" charset="0"/>
              <a:cs typeface="Arial" panose="020B0604020202020204" pitchFamily="34" charset="0"/>
            </a:rPr>
          </a:br>
          <a:endParaRPr lang="en-US" sz="2100" kern="1200" dirty="0">
            <a:latin typeface="Arial" panose="020B0604020202020204" pitchFamily="34" charset="0"/>
            <a:cs typeface="Arial" panose="020B0604020202020204" pitchFamily="34" charset="0"/>
          </a:endParaRPr>
        </a:p>
      </dsp:txBody>
      <dsp:txXfrm>
        <a:off x="997292" y="1900006"/>
        <a:ext cx="5445873" cy="775317"/>
      </dsp:txXfrm>
    </dsp:sp>
    <dsp:sp modelId="{FCBC485F-657D-7544-99A2-BF6BDEC566E1}">
      <dsp:nvSpPr>
        <dsp:cNvPr id="0" name=""/>
        <dsp:cNvSpPr/>
      </dsp:nvSpPr>
      <dsp:spPr>
        <a:xfrm>
          <a:off x="1459756" y="2813827"/>
          <a:ext cx="6516014" cy="8235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latin typeface="Arial" panose="020B0604020202020204" pitchFamily="34" charset="0"/>
              <a:cs typeface="Arial" panose="020B0604020202020204" pitchFamily="34" charset="0"/>
            </a:rPr>
            <a:t>Feelings of guilt or shame</a:t>
          </a:r>
          <a:br>
            <a:rPr lang="en-GB" sz="2100" b="1" kern="1200" dirty="0"/>
          </a:br>
          <a:endParaRPr lang="en-US" sz="2100" kern="1200" dirty="0"/>
        </a:p>
      </dsp:txBody>
      <dsp:txXfrm>
        <a:off x="1483877" y="2837948"/>
        <a:ext cx="5445873" cy="775317"/>
      </dsp:txXfrm>
    </dsp:sp>
    <dsp:sp modelId="{E666F2CC-0DC6-6545-8A74-D3865C9D15B3}">
      <dsp:nvSpPr>
        <dsp:cNvPr id="0" name=""/>
        <dsp:cNvSpPr/>
      </dsp:nvSpPr>
      <dsp:spPr>
        <a:xfrm>
          <a:off x="1852576" y="3751770"/>
          <a:ext cx="6516014" cy="8235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dirty="0">
              <a:latin typeface="Arial" panose="020B0604020202020204" pitchFamily="34" charset="0"/>
              <a:cs typeface="Arial" panose="020B0604020202020204" pitchFamily="34" charset="0"/>
            </a:rPr>
            <a:t>Thinking about hurting yourself or the newborn</a:t>
          </a:r>
        </a:p>
      </dsp:txBody>
      <dsp:txXfrm>
        <a:off x="1876697" y="3775891"/>
        <a:ext cx="5445873" cy="775317"/>
      </dsp:txXfrm>
    </dsp:sp>
    <dsp:sp modelId="{4F27DB80-FE40-6D40-8E31-E85B31CC3598}">
      <dsp:nvSpPr>
        <dsp:cNvPr id="0" name=""/>
        <dsp:cNvSpPr/>
      </dsp:nvSpPr>
      <dsp:spPr>
        <a:xfrm>
          <a:off x="6574465" y="376026"/>
          <a:ext cx="535313" cy="53531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6694910" y="376026"/>
        <a:ext cx="294423" cy="402823"/>
      </dsp:txXfrm>
    </dsp:sp>
    <dsp:sp modelId="{422A0654-FF1E-4443-8094-8EA9CCC9AC09}">
      <dsp:nvSpPr>
        <dsp:cNvPr id="0" name=""/>
        <dsp:cNvSpPr/>
      </dsp:nvSpPr>
      <dsp:spPr>
        <a:xfrm>
          <a:off x="6467286" y="1539598"/>
          <a:ext cx="535313" cy="53531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6587731" y="1539598"/>
        <a:ext cx="294423" cy="402823"/>
      </dsp:txXfrm>
    </dsp:sp>
    <dsp:sp modelId="{744676AA-4962-EC43-BA00-741D802B31FB}">
      <dsp:nvSpPr>
        <dsp:cNvPr id="0" name=""/>
        <dsp:cNvSpPr/>
      </dsp:nvSpPr>
      <dsp:spPr>
        <a:xfrm>
          <a:off x="6953872" y="2463815"/>
          <a:ext cx="535313" cy="53531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074317" y="2463815"/>
        <a:ext cx="294423" cy="402823"/>
      </dsp:txXfrm>
    </dsp:sp>
    <dsp:sp modelId="{8F920C53-8898-2042-A3CC-4B9FF34E5EC5}">
      <dsp:nvSpPr>
        <dsp:cNvPr id="0" name=""/>
        <dsp:cNvSpPr/>
      </dsp:nvSpPr>
      <dsp:spPr>
        <a:xfrm>
          <a:off x="7440457" y="3410908"/>
          <a:ext cx="535313" cy="53531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560902" y="3410908"/>
        <a:ext cx="294423" cy="4028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EC0DDA-19EF-7E46-8F55-55EB6F6582BB}">
      <dsp:nvSpPr>
        <dsp:cNvPr id="0" name=""/>
        <dsp:cNvSpPr/>
      </dsp:nvSpPr>
      <dsp:spPr>
        <a:xfrm>
          <a:off x="3143467" y="1931247"/>
          <a:ext cx="689678" cy="91440"/>
        </a:xfrm>
        <a:custGeom>
          <a:avLst/>
          <a:gdLst/>
          <a:ahLst/>
          <a:cxnLst/>
          <a:rect l="0" t="0" r="0" b="0"/>
          <a:pathLst>
            <a:path>
              <a:moveTo>
                <a:pt x="0" y="45720"/>
              </a:moveTo>
              <a:lnTo>
                <a:pt x="689678"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70299" y="1973362"/>
        <a:ext cx="36013" cy="7209"/>
      </dsp:txXfrm>
    </dsp:sp>
    <dsp:sp modelId="{0A707358-B90E-5D4F-BCCB-ADE64FF3C1D7}">
      <dsp:nvSpPr>
        <dsp:cNvPr id="0" name=""/>
        <dsp:cNvSpPr/>
      </dsp:nvSpPr>
      <dsp:spPr>
        <a:xfrm>
          <a:off x="13623" y="1037474"/>
          <a:ext cx="3131643" cy="187898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3453" tIns="161076" rIns="153453" bIns="161076"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Arial" panose="020B0604020202020204" pitchFamily="34" charset="0"/>
              <a:cs typeface="Arial" panose="020B0604020202020204" pitchFamily="34" charset="0"/>
            </a:rPr>
            <a:t>Secondary research</a:t>
          </a:r>
          <a:r>
            <a:rPr lang="en-US" sz="2200" b="1" kern="1200" dirty="0">
              <a:latin typeface="Arial" panose="020B0604020202020204" pitchFamily="34" charset="0"/>
              <a:cs typeface="Arial" panose="020B0604020202020204" pitchFamily="34" charset="0"/>
            </a:rPr>
            <a:t>: </a:t>
          </a:r>
          <a:r>
            <a:rPr lang="en-US" sz="2200" kern="1200" dirty="0">
              <a:latin typeface="Arial" panose="020B0604020202020204" pitchFamily="34" charset="0"/>
              <a:cs typeface="Arial" panose="020B0604020202020204" pitchFamily="34" charset="0"/>
            </a:rPr>
            <a:t>Support Women with Postpartum Depression in the UK</a:t>
          </a:r>
        </a:p>
      </dsp:txBody>
      <dsp:txXfrm>
        <a:off x="13623" y="1037474"/>
        <a:ext cx="3131643" cy="1878986"/>
      </dsp:txXfrm>
    </dsp:sp>
    <dsp:sp modelId="{8AE06C0F-C4CC-0C4C-8F63-ADCBCF0B647F}">
      <dsp:nvSpPr>
        <dsp:cNvPr id="0" name=""/>
        <dsp:cNvSpPr/>
      </dsp:nvSpPr>
      <dsp:spPr>
        <a:xfrm>
          <a:off x="6995388" y="1931247"/>
          <a:ext cx="689678" cy="91440"/>
        </a:xfrm>
        <a:custGeom>
          <a:avLst/>
          <a:gdLst/>
          <a:ahLst/>
          <a:cxnLst/>
          <a:rect l="0" t="0" r="0" b="0"/>
          <a:pathLst>
            <a:path>
              <a:moveTo>
                <a:pt x="0" y="45720"/>
              </a:moveTo>
              <a:lnTo>
                <a:pt x="689678"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22220" y="1973362"/>
        <a:ext cx="36013" cy="7209"/>
      </dsp:txXfrm>
    </dsp:sp>
    <dsp:sp modelId="{EABBE550-0FC6-FF44-AAB9-5EC0D4A4EAAE}">
      <dsp:nvSpPr>
        <dsp:cNvPr id="0" name=""/>
        <dsp:cNvSpPr/>
      </dsp:nvSpPr>
      <dsp:spPr>
        <a:xfrm>
          <a:off x="3865545" y="1037474"/>
          <a:ext cx="3131643" cy="187898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3453" tIns="161076" rIns="153453" bIns="161076" numCol="1" spcCol="1270" anchor="ctr" anchorCtr="0">
          <a:noAutofit/>
        </a:bodyPr>
        <a:lstStyle/>
        <a:p>
          <a:pPr marL="0" lvl="0" indent="0" algn="ctr" defTabSz="1289050">
            <a:lnSpc>
              <a:spcPct val="90000"/>
            </a:lnSpc>
            <a:spcBef>
              <a:spcPct val="0"/>
            </a:spcBef>
            <a:spcAft>
              <a:spcPct val="35000"/>
            </a:spcAft>
            <a:buNone/>
          </a:pPr>
          <a:r>
            <a:rPr lang="en-US" sz="2900" b="1" kern="1200" dirty="0"/>
            <a:t>KEYWORD: </a:t>
          </a:r>
          <a:r>
            <a:rPr lang="en-US" sz="2900" kern="1200" dirty="0">
              <a:latin typeface="Arial" panose="020B0604020202020204" pitchFamily="34" charset="0"/>
              <a:cs typeface="Arial" panose="020B0604020202020204" pitchFamily="34" charset="0"/>
            </a:rPr>
            <a:t>Support women; Postpartum depression UK</a:t>
          </a:r>
        </a:p>
      </dsp:txBody>
      <dsp:txXfrm>
        <a:off x="3865545" y="1037474"/>
        <a:ext cx="3131643" cy="1878986"/>
      </dsp:txXfrm>
    </dsp:sp>
    <dsp:sp modelId="{1FE25F9F-8B64-8D44-9BF3-DF788E7BDF24}">
      <dsp:nvSpPr>
        <dsp:cNvPr id="0" name=""/>
        <dsp:cNvSpPr/>
      </dsp:nvSpPr>
      <dsp:spPr>
        <a:xfrm>
          <a:off x="1579445" y="2914660"/>
          <a:ext cx="7703843" cy="689678"/>
        </a:xfrm>
        <a:custGeom>
          <a:avLst/>
          <a:gdLst/>
          <a:ahLst/>
          <a:cxnLst/>
          <a:rect l="0" t="0" r="0" b="0"/>
          <a:pathLst>
            <a:path>
              <a:moveTo>
                <a:pt x="7703843" y="0"/>
              </a:moveTo>
              <a:lnTo>
                <a:pt x="7703843" y="361939"/>
              </a:lnTo>
              <a:lnTo>
                <a:pt x="0" y="361939"/>
              </a:lnTo>
              <a:lnTo>
                <a:pt x="0" y="689678"/>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37930" y="3255895"/>
        <a:ext cx="386872" cy="7209"/>
      </dsp:txXfrm>
    </dsp:sp>
    <dsp:sp modelId="{CEB8687F-82DB-5248-91F0-59C464B436D7}">
      <dsp:nvSpPr>
        <dsp:cNvPr id="0" name=""/>
        <dsp:cNvSpPr/>
      </dsp:nvSpPr>
      <dsp:spPr>
        <a:xfrm>
          <a:off x="7717466" y="1037474"/>
          <a:ext cx="3131643" cy="187898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3453" tIns="161076" rIns="153453" bIns="161076" numCol="1" spcCol="1270" anchor="ctr" anchorCtr="0">
          <a:noAutofit/>
        </a:bodyPr>
        <a:lstStyle/>
        <a:p>
          <a:pPr marL="0" lvl="0" indent="0" algn="ctr" defTabSz="1289050">
            <a:lnSpc>
              <a:spcPct val="90000"/>
            </a:lnSpc>
            <a:spcBef>
              <a:spcPct val="0"/>
            </a:spcBef>
            <a:spcAft>
              <a:spcPct val="35000"/>
            </a:spcAft>
            <a:buNone/>
          </a:pPr>
          <a:r>
            <a:rPr lang="en-US" sz="2900" kern="1200" dirty="0">
              <a:latin typeface="Arial" panose="020B0604020202020204" pitchFamily="34" charset="0"/>
              <a:cs typeface="Arial" panose="020B0604020202020204" pitchFamily="34" charset="0"/>
            </a:rPr>
            <a:t>Maternal mental health; postpartum</a:t>
          </a:r>
        </a:p>
      </dsp:txBody>
      <dsp:txXfrm>
        <a:off x="7717466" y="1037474"/>
        <a:ext cx="3131643" cy="1878986"/>
      </dsp:txXfrm>
    </dsp:sp>
    <dsp:sp modelId="{AF8357DA-3AF2-F94C-B040-9487C4975145}">
      <dsp:nvSpPr>
        <dsp:cNvPr id="0" name=""/>
        <dsp:cNvSpPr/>
      </dsp:nvSpPr>
      <dsp:spPr>
        <a:xfrm>
          <a:off x="3143467" y="4530512"/>
          <a:ext cx="689678" cy="91440"/>
        </a:xfrm>
        <a:custGeom>
          <a:avLst/>
          <a:gdLst/>
          <a:ahLst/>
          <a:cxnLst/>
          <a:rect l="0" t="0" r="0" b="0"/>
          <a:pathLst>
            <a:path>
              <a:moveTo>
                <a:pt x="0" y="45720"/>
              </a:moveTo>
              <a:lnTo>
                <a:pt x="689678"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70299" y="4572627"/>
        <a:ext cx="36013" cy="7209"/>
      </dsp:txXfrm>
    </dsp:sp>
    <dsp:sp modelId="{30DF7202-B12A-F34C-AA19-8B2A42D56072}">
      <dsp:nvSpPr>
        <dsp:cNvPr id="0" name=""/>
        <dsp:cNvSpPr/>
      </dsp:nvSpPr>
      <dsp:spPr>
        <a:xfrm>
          <a:off x="13623" y="3636739"/>
          <a:ext cx="3131643" cy="187898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3453" tIns="161076" rIns="153453" bIns="161076" numCol="1" spcCol="1270" anchor="ctr" anchorCtr="0">
          <a:noAutofit/>
        </a:bodyPr>
        <a:lstStyle/>
        <a:p>
          <a:pPr marL="0" lvl="0" indent="0" algn="ctr" defTabSz="1289050">
            <a:lnSpc>
              <a:spcPct val="90000"/>
            </a:lnSpc>
            <a:spcBef>
              <a:spcPct val="0"/>
            </a:spcBef>
            <a:spcAft>
              <a:spcPct val="35000"/>
            </a:spcAft>
            <a:buNone/>
          </a:pPr>
          <a:r>
            <a:rPr lang="en-US" sz="2900" kern="1200" dirty="0">
              <a:latin typeface="Arial" panose="020B0604020202020204" pitchFamily="34" charset="0"/>
              <a:cs typeface="Arial" panose="020B0604020202020204" pitchFamily="34" charset="0"/>
            </a:rPr>
            <a:t>anxiety; postpartum depression</a:t>
          </a:r>
        </a:p>
      </dsp:txBody>
      <dsp:txXfrm>
        <a:off x="13623" y="3636739"/>
        <a:ext cx="3131643" cy="1878986"/>
      </dsp:txXfrm>
    </dsp:sp>
    <dsp:sp modelId="{97149713-305E-0C4E-8893-BC003E60174D}">
      <dsp:nvSpPr>
        <dsp:cNvPr id="0" name=""/>
        <dsp:cNvSpPr/>
      </dsp:nvSpPr>
      <dsp:spPr>
        <a:xfrm>
          <a:off x="6995388" y="4530512"/>
          <a:ext cx="689678" cy="91440"/>
        </a:xfrm>
        <a:custGeom>
          <a:avLst/>
          <a:gdLst/>
          <a:ahLst/>
          <a:cxnLst/>
          <a:rect l="0" t="0" r="0" b="0"/>
          <a:pathLst>
            <a:path>
              <a:moveTo>
                <a:pt x="0" y="45720"/>
              </a:moveTo>
              <a:lnTo>
                <a:pt x="689678"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22220" y="4572627"/>
        <a:ext cx="36013" cy="7209"/>
      </dsp:txXfrm>
    </dsp:sp>
    <dsp:sp modelId="{3D88FDE1-C639-0C4B-9758-5D23136D0129}">
      <dsp:nvSpPr>
        <dsp:cNvPr id="0" name=""/>
        <dsp:cNvSpPr/>
      </dsp:nvSpPr>
      <dsp:spPr>
        <a:xfrm>
          <a:off x="3865545" y="3636739"/>
          <a:ext cx="3131643" cy="187898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3453" tIns="161076" rIns="153453" bIns="161076"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Arial" panose="020B0604020202020204" pitchFamily="34" charset="0"/>
              <a:cs typeface="Arial" panose="020B0604020202020204" pitchFamily="34" charset="0"/>
            </a:rPr>
            <a:t>Database: </a:t>
          </a:r>
          <a:r>
            <a:rPr lang="en-US" sz="2400" kern="1200" dirty="0">
              <a:latin typeface="Arial" panose="020B0604020202020204" pitchFamily="34" charset="0"/>
              <a:cs typeface="Arial" panose="020B0604020202020204" pitchFamily="34" charset="0"/>
            </a:rPr>
            <a:t>UWTSD liberty research, </a:t>
          </a:r>
          <a:r>
            <a:rPr lang="en-US" sz="2400" kern="1200" dirty="0" err="1">
              <a:latin typeface="Arial" panose="020B0604020202020204" pitchFamily="34" charset="0"/>
              <a:cs typeface="Arial" panose="020B0604020202020204" pitchFamily="34" charset="0"/>
            </a:rPr>
            <a:t>Proquest</a:t>
          </a:r>
          <a:r>
            <a:rPr lang="en-US" sz="2400" kern="1200" dirty="0">
              <a:latin typeface="Arial" panose="020B0604020202020204" pitchFamily="34" charset="0"/>
              <a:cs typeface="Arial" panose="020B0604020202020204" pitchFamily="34" charset="0"/>
            </a:rPr>
            <a:t> research,</a:t>
          </a:r>
        </a:p>
        <a:p>
          <a:pPr marL="0" lvl="0" indent="0" algn="ctr" defTabSz="12446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BMJ research</a:t>
          </a:r>
        </a:p>
        <a:p>
          <a:pPr marL="0" lvl="0" indent="0" algn="ctr" defTabSz="1244600">
            <a:lnSpc>
              <a:spcPct val="90000"/>
            </a:lnSpc>
            <a:spcBef>
              <a:spcPct val="0"/>
            </a:spcBef>
            <a:spcAft>
              <a:spcPct val="35000"/>
            </a:spcAft>
            <a:buNone/>
          </a:pPr>
          <a:endParaRPr lang="en-US" sz="1900" kern="1200" dirty="0"/>
        </a:p>
      </dsp:txBody>
      <dsp:txXfrm>
        <a:off x="3865545" y="3636739"/>
        <a:ext cx="3131643" cy="1878986"/>
      </dsp:txXfrm>
    </dsp:sp>
    <dsp:sp modelId="{26F5CF98-36DF-AC4A-AC3E-D90FD78FFF2A}">
      <dsp:nvSpPr>
        <dsp:cNvPr id="0" name=""/>
        <dsp:cNvSpPr/>
      </dsp:nvSpPr>
      <dsp:spPr>
        <a:xfrm>
          <a:off x="7717466" y="3636739"/>
          <a:ext cx="3131643" cy="187898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3453" tIns="161076" rIns="153453" bIns="161076" numCol="1" spcCol="1270" anchor="ctr" anchorCtr="0">
          <a:noAutofit/>
        </a:bodyPr>
        <a:lstStyle/>
        <a:p>
          <a:pPr marL="0" lvl="0" indent="0" algn="ctr" defTabSz="977900">
            <a:lnSpc>
              <a:spcPct val="90000"/>
            </a:lnSpc>
            <a:spcBef>
              <a:spcPct val="0"/>
            </a:spcBef>
            <a:spcAft>
              <a:spcPct val="35000"/>
            </a:spcAft>
            <a:buNone/>
          </a:pPr>
          <a:r>
            <a:rPr lang="en-US" sz="2200" b="1" kern="1200" dirty="0">
              <a:latin typeface="Arial" panose="020B0604020202020204" pitchFamily="34" charset="0"/>
              <a:cs typeface="Arial" panose="020B0604020202020204" pitchFamily="34" charset="0"/>
            </a:rPr>
            <a:t>Inclusion criteria</a:t>
          </a:r>
          <a:r>
            <a:rPr lang="en-US" sz="2200" kern="1200" dirty="0"/>
            <a:t>: </a:t>
          </a:r>
          <a:r>
            <a:rPr lang="en-US" sz="2200" kern="1200" dirty="0">
              <a:latin typeface="Arial" panose="020B0604020202020204" pitchFamily="34" charset="0"/>
              <a:cs typeface="Arial" panose="020B0604020202020204" pitchFamily="34" charset="0"/>
            </a:rPr>
            <a:t>publication 2020, language English, location UK, sources </a:t>
          </a:r>
          <a:r>
            <a:rPr lang="en-GB" sz="1600" b="0" i="0" kern="1200" dirty="0">
              <a:solidFill>
                <a:schemeClr val="tx1"/>
              </a:solidFill>
              <a:effectLst/>
              <a:latin typeface="Arial" panose="020B0604020202020204" pitchFamily="34" charset="0"/>
              <a:ea typeface="+mn-ea"/>
              <a:cs typeface="Arial" panose="020B0604020202020204" pitchFamily="34" charset="0"/>
            </a:rPr>
            <a:t>(Swift et al., 2020)</a:t>
          </a:r>
          <a:endParaRPr lang="en-US" sz="1600" kern="1200" dirty="0"/>
        </a:p>
      </dsp:txBody>
      <dsp:txXfrm>
        <a:off x="7717466" y="3636739"/>
        <a:ext cx="3131643" cy="187898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DF0F7-4E8E-4BD4-BFDA-CD06EB26EA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7326CC-5237-4899-B516-2F0F18DAA2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3272FA-5F19-4E06-8B19-15DA03226662}"/>
              </a:ext>
            </a:extLst>
          </p:cNvPr>
          <p:cNvSpPr>
            <a:spLocks noGrp="1"/>
          </p:cNvSpPr>
          <p:nvPr>
            <p:ph type="dt" sz="half" idx="10"/>
          </p:nvPr>
        </p:nvSpPr>
        <p:spPr/>
        <p:txBody>
          <a:bodyPr/>
          <a:lstStyle/>
          <a:p>
            <a:fld id="{7811222D-1497-48C5-AB7E-D38FF1BE8D50}" type="datetimeFigureOut">
              <a:rPr lang="en-GB" smtClean="0"/>
              <a:t>11/08/2023</a:t>
            </a:fld>
            <a:endParaRPr lang="en-GB" dirty="0"/>
          </a:p>
        </p:txBody>
      </p:sp>
      <p:sp>
        <p:nvSpPr>
          <p:cNvPr id="5" name="Footer Placeholder 4">
            <a:extLst>
              <a:ext uri="{FF2B5EF4-FFF2-40B4-BE49-F238E27FC236}">
                <a16:creationId xmlns:a16="http://schemas.microsoft.com/office/drawing/2014/main" id="{B5F390E1-755B-4F31-93F0-4D85B31205D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8FD5099-F392-4A7A-8AA4-2600B8C26241}"/>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696520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FC2BA-7EA0-41AD-8AB5-358E0C8DB4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F4962A-21E8-4711-8C94-504EF98B6D2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1081FC-42C3-4514-ADB1-1EABDDF410E7}"/>
              </a:ext>
            </a:extLst>
          </p:cNvPr>
          <p:cNvSpPr>
            <a:spLocks noGrp="1"/>
          </p:cNvSpPr>
          <p:nvPr>
            <p:ph type="dt" sz="half" idx="10"/>
          </p:nvPr>
        </p:nvSpPr>
        <p:spPr/>
        <p:txBody>
          <a:bodyPr/>
          <a:lstStyle/>
          <a:p>
            <a:fld id="{7811222D-1497-48C5-AB7E-D38FF1BE8D50}" type="datetimeFigureOut">
              <a:rPr lang="en-GB" smtClean="0"/>
              <a:t>11/08/2023</a:t>
            </a:fld>
            <a:endParaRPr lang="en-GB" dirty="0"/>
          </a:p>
        </p:txBody>
      </p:sp>
      <p:sp>
        <p:nvSpPr>
          <p:cNvPr id="5" name="Footer Placeholder 4">
            <a:extLst>
              <a:ext uri="{FF2B5EF4-FFF2-40B4-BE49-F238E27FC236}">
                <a16:creationId xmlns:a16="http://schemas.microsoft.com/office/drawing/2014/main" id="{D22AE23C-98FC-485F-9F21-3E013D0CC71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DE3F907-A911-408A-AB06-BD28A72EA1C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136184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DAA72-8CCF-4814-9961-2D86C36EB1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461034-F4AA-40C9-823D-8040EA13F4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F40AB4-3196-4A37-8CC5-47A0CD865DD7}"/>
              </a:ext>
            </a:extLst>
          </p:cNvPr>
          <p:cNvSpPr>
            <a:spLocks noGrp="1"/>
          </p:cNvSpPr>
          <p:nvPr>
            <p:ph type="dt" sz="half" idx="10"/>
          </p:nvPr>
        </p:nvSpPr>
        <p:spPr/>
        <p:txBody>
          <a:bodyPr/>
          <a:lstStyle/>
          <a:p>
            <a:fld id="{7811222D-1497-48C5-AB7E-D38FF1BE8D50}" type="datetimeFigureOut">
              <a:rPr lang="en-GB" smtClean="0"/>
              <a:t>11/08/2023</a:t>
            </a:fld>
            <a:endParaRPr lang="en-GB" dirty="0"/>
          </a:p>
        </p:txBody>
      </p:sp>
      <p:sp>
        <p:nvSpPr>
          <p:cNvPr id="5" name="Footer Placeholder 4">
            <a:extLst>
              <a:ext uri="{FF2B5EF4-FFF2-40B4-BE49-F238E27FC236}">
                <a16:creationId xmlns:a16="http://schemas.microsoft.com/office/drawing/2014/main" id="{637CD19C-88DF-417F-874E-FF96996A3D2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970220D-7A24-4027-837C-B2174CDFD4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071281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75B66-70B3-433D-8B56-01A8ADB462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197ED0-F091-4181-819A-971A9355BC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2F1DAE3-518C-46ED-BAF6-44C5E3F73D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46F341-B327-40E1-8EED-536683A989E3}"/>
              </a:ext>
            </a:extLst>
          </p:cNvPr>
          <p:cNvSpPr>
            <a:spLocks noGrp="1"/>
          </p:cNvSpPr>
          <p:nvPr>
            <p:ph type="dt" sz="half" idx="10"/>
          </p:nvPr>
        </p:nvSpPr>
        <p:spPr/>
        <p:txBody>
          <a:bodyPr/>
          <a:lstStyle/>
          <a:p>
            <a:fld id="{7811222D-1497-48C5-AB7E-D38FF1BE8D50}" type="datetimeFigureOut">
              <a:rPr lang="en-GB" smtClean="0"/>
              <a:t>11/08/2023</a:t>
            </a:fld>
            <a:endParaRPr lang="en-GB" dirty="0"/>
          </a:p>
        </p:txBody>
      </p:sp>
      <p:sp>
        <p:nvSpPr>
          <p:cNvPr id="6" name="Footer Placeholder 5">
            <a:extLst>
              <a:ext uri="{FF2B5EF4-FFF2-40B4-BE49-F238E27FC236}">
                <a16:creationId xmlns:a16="http://schemas.microsoft.com/office/drawing/2014/main" id="{DEBA8E0D-9172-475C-A690-D8B56A4C10F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5621783-D97C-4DC8-9BBC-F841D0958DE3}"/>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3896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7299D-B6EE-41C4-BE50-44462DE2F8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C21CE6-BC4D-4D6D-92F8-9F1F28D607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3FE63B-A31D-4560-B5D0-D5DB1145F8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704E56A-1DB8-45CA-9F64-B6F561F771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95B422-756D-44DC-9A62-286A5579CF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487175-0388-4874-ABF2-D8456B152DD7}"/>
              </a:ext>
            </a:extLst>
          </p:cNvPr>
          <p:cNvSpPr>
            <a:spLocks noGrp="1"/>
          </p:cNvSpPr>
          <p:nvPr>
            <p:ph type="dt" sz="half" idx="10"/>
          </p:nvPr>
        </p:nvSpPr>
        <p:spPr/>
        <p:txBody>
          <a:bodyPr/>
          <a:lstStyle/>
          <a:p>
            <a:fld id="{7811222D-1497-48C5-AB7E-D38FF1BE8D50}" type="datetimeFigureOut">
              <a:rPr lang="en-GB" smtClean="0"/>
              <a:t>11/08/2023</a:t>
            </a:fld>
            <a:endParaRPr lang="en-GB" dirty="0"/>
          </a:p>
        </p:txBody>
      </p:sp>
      <p:sp>
        <p:nvSpPr>
          <p:cNvPr id="8" name="Footer Placeholder 7">
            <a:extLst>
              <a:ext uri="{FF2B5EF4-FFF2-40B4-BE49-F238E27FC236}">
                <a16:creationId xmlns:a16="http://schemas.microsoft.com/office/drawing/2014/main" id="{E274538B-BD6F-4A56-A479-A97D3C9E53D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B32661B-F8F5-4B75-B5CD-FC121C696036}"/>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782536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CE6D3-31AE-41C3-8245-6A6CA02A1A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C69F138-8196-4882-9369-3C6231CB4F4D}"/>
              </a:ext>
            </a:extLst>
          </p:cNvPr>
          <p:cNvSpPr>
            <a:spLocks noGrp="1"/>
          </p:cNvSpPr>
          <p:nvPr>
            <p:ph type="dt" sz="half" idx="10"/>
          </p:nvPr>
        </p:nvSpPr>
        <p:spPr/>
        <p:txBody>
          <a:bodyPr/>
          <a:lstStyle/>
          <a:p>
            <a:fld id="{7811222D-1497-48C5-AB7E-D38FF1BE8D50}" type="datetimeFigureOut">
              <a:rPr lang="en-GB" smtClean="0"/>
              <a:t>11/08/2023</a:t>
            </a:fld>
            <a:endParaRPr lang="en-GB" dirty="0"/>
          </a:p>
        </p:txBody>
      </p:sp>
      <p:sp>
        <p:nvSpPr>
          <p:cNvPr id="4" name="Footer Placeholder 3">
            <a:extLst>
              <a:ext uri="{FF2B5EF4-FFF2-40B4-BE49-F238E27FC236}">
                <a16:creationId xmlns:a16="http://schemas.microsoft.com/office/drawing/2014/main" id="{CBAEF500-F84E-490B-B576-6A6800130FAC}"/>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6260ED19-9D1F-4ADD-9180-95146C1038D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228156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C60785-B0B7-46E4-B09A-11BA6DC526A4}"/>
              </a:ext>
            </a:extLst>
          </p:cNvPr>
          <p:cNvSpPr>
            <a:spLocks noGrp="1"/>
          </p:cNvSpPr>
          <p:nvPr>
            <p:ph type="dt" sz="half" idx="10"/>
          </p:nvPr>
        </p:nvSpPr>
        <p:spPr/>
        <p:txBody>
          <a:bodyPr/>
          <a:lstStyle/>
          <a:p>
            <a:fld id="{7811222D-1497-48C5-AB7E-D38FF1BE8D50}" type="datetimeFigureOut">
              <a:rPr lang="en-GB" smtClean="0"/>
              <a:t>11/08/2023</a:t>
            </a:fld>
            <a:endParaRPr lang="en-GB" dirty="0"/>
          </a:p>
        </p:txBody>
      </p:sp>
      <p:sp>
        <p:nvSpPr>
          <p:cNvPr id="3" name="Footer Placeholder 2">
            <a:extLst>
              <a:ext uri="{FF2B5EF4-FFF2-40B4-BE49-F238E27FC236}">
                <a16:creationId xmlns:a16="http://schemas.microsoft.com/office/drawing/2014/main" id="{45A69350-5D51-46B7-8410-B078E017016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AA4993F-9E27-4D0A-9BC9-2EFE4BA978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557693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086E5-8CE0-40ED-961D-0B78F97C26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66DC49-E25F-4BD5-8AF2-046750C994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78CC0FC-74D9-4920-8E35-FB72D7B8AC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8C124B-9CDB-4851-85A9-0CC9F73B1CCC}"/>
              </a:ext>
            </a:extLst>
          </p:cNvPr>
          <p:cNvSpPr>
            <a:spLocks noGrp="1"/>
          </p:cNvSpPr>
          <p:nvPr>
            <p:ph type="dt" sz="half" idx="10"/>
          </p:nvPr>
        </p:nvSpPr>
        <p:spPr/>
        <p:txBody>
          <a:bodyPr/>
          <a:lstStyle/>
          <a:p>
            <a:fld id="{7811222D-1497-48C5-AB7E-D38FF1BE8D50}" type="datetimeFigureOut">
              <a:rPr lang="en-GB" smtClean="0"/>
              <a:t>11/08/2023</a:t>
            </a:fld>
            <a:endParaRPr lang="en-GB" dirty="0"/>
          </a:p>
        </p:txBody>
      </p:sp>
      <p:sp>
        <p:nvSpPr>
          <p:cNvPr id="6" name="Footer Placeholder 5">
            <a:extLst>
              <a:ext uri="{FF2B5EF4-FFF2-40B4-BE49-F238E27FC236}">
                <a16:creationId xmlns:a16="http://schemas.microsoft.com/office/drawing/2014/main" id="{4939243B-0077-4FDA-9EFE-39936A4F757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B344981-D768-4B48-8849-8F74655DE34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850565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A54C-94B8-4F55-AA32-EA7589CD70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AC843E-519D-4E4D-89FB-6E859C8ECF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F00E5294-EA6B-455E-9177-0C48D36D26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D0268A-424E-4232-86D1-4313B4F3D0B9}"/>
              </a:ext>
            </a:extLst>
          </p:cNvPr>
          <p:cNvSpPr>
            <a:spLocks noGrp="1"/>
          </p:cNvSpPr>
          <p:nvPr>
            <p:ph type="dt" sz="half" idx="10"/>
          </p:nvPr>
        </p:nvSpPr>
        <p:spPr/>
        <p:txBody>
          <a:bodyPr/>
          <a:lstStyle/>
          <a:p>
            <a:fld id="{7811222D-1497-48C5-AB7E-D38FF1BE8D50}" type="datetimeFigureOut">
              <a:rPr lang="en-GB" smtClean="0"/>
              <a:t>11/08/2023</a:t>
            </a:fld>
            <a:endParaRPr lang="en-GB" dirty="0"/>
          </a:p>
        </p:txBody>
      </p:sp>
      <p:sp>
        <p:nvSpPr>
          <p:cNvPr id="6" name="Footer Placeholder 5">
            <a:extLst>
              <a:ext uri="{FF2B5EF4-FFF2-40B4-BE49-F238E27FC236}">
                <a16:creationId xmlns:a16="http://schemas.microsoft.com/office/drawing/2014/main" id="{972CF69B-52E5-4584-A59D-44C105C1318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0A6EF42-B6F4-429B-A50E-7E2AFFED9879}"/>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195670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25FAC-D56C-4288-B1CA-298C56C16D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5F06C6-9D41-44D9-B658-2218007147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5F10F0-EA0A-47DC-B570-AAD043C91482}"/>
              </a:ext>
            </a:extLst>
          </p:cNvPr>
          <p:cNvSpPr>
            <a:spLocks noGrp="1"/>
          </p:cNvSpPr>
          <p:nvPr>
            <p:ph type="dt" sz="half" idx="10"/>
          </p:nvPr>
        </p:nvSpPr>
        <p:spPr/>
        <p:txBody>
          <a:bodyPr/>
          <a:lstStyle/>
          <a:p>
            <a:fld id="{7811222D-1497-48C5-AB7E-D38FF1BE8D50}" type="datetimeFigureOut">
              <a:rPr lang="en-GB" smtClean="0"/>
              <a:t>11/08/2023</a:t>
            </a:fld>
            <a:endParaRPr lang="en-GB" dirty="0"/>
          </a:p>
        </p:txBody>
      </p:sp>
      <p:sp>
        <p:nvSpPr>
          <p:cNvPr id="5" name="Footer Placeholder 4">
            <a:extLst>
              <a:ext uri="{FF2B5EF4-FFF2-40B4-BE49-F238E27FC236}">
                <a16:creationId xmlns:a16="http://schemas.microsoft.com/office/drawing/2014/main" id="{B5CE488A-226A-41E2-B0B9-917C3767764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71AAF9C-5267-4105-A96C-5C87BD568E5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54128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00933E-835C-45E3-85FA-A1C91E1C64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924868-5CFF-44F8-9213-AFBEAD58C8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C9F109-FA34-41DB-AE3D-13917C1EAF30}"/>
              </a:ext>
            </a:extLst>
          </p:cNvPr>
          <p:cNvSpPr>
            <a:spLocks noGrp="1"/>
          </p:cNvSpPr>
          <p:nvPr>
            <p:ph type="dt" sz="half" idx="10"/>
          </p:nvPr>
        </p:nvSpPr>
        <p:spPr/>
        <p:txBody>
          <a:bodyPr/>
          <a:lstStyle/>
          <a:p>
            <a:fld id="{7811222D-1497-48C5-AB7E-D38FF1BE8D50}" type="datetimeFigureOut">
              <a:rPr lang="en-GB" smtClean="0"/>
              <a:t>11/08/2023</a:t>
            </a:fld>
            <a:endParaRPr lang="en-GB" dirty="0"/>
          </a:p>
        </p:txBody>
      </p:sp>
      <p:sp>
        <p:nvSpPr>
          <p:cNvPr id="5" name="Footer Placeholder 4">
            <a:extLst>
              <a:ext uri="{FF2B5EF4-FFF2-40B4-BE49-F238E27FC236}">
                <a16:creationId xmlns:a16="http://schemas.microsoft.com/office/drawing/2014/main" id="{38C24C14-14AA-4C69-A912-B6A0F812FC0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563E128-5EFF-4F1D-B71D-2F67192D2570}"/>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851834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339464-C59E-44DA-8A4D-24CCBD42E1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7572B1-3D32-4EB3-B7A8-C989DB00C5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62C4B2-C8BF-4398-AEC6-9E94DE14DB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11222D-1497-48C5-AB7E-D38FF1BE8D50}" type="datetimeFigureOut">
              <a:rPr lang="en-GB" smtClean="0"/>
              <a:t>11/08/2023</a:t>
            </a:fld>
            <a:endParaRPr lang="en-GB" dirty="0"/>
          </a:p>
        </p:txBody>
      </p:sp>
      <p:sp>
        <p:nvSpPr>
          <p:cNvPr id="5" name="Footer Placeholder 4">
            <a:extLst>
              <a:ext uri="{FF2B5EF4-FFF2-40B4-BE49-F238E27FC236}">
                <a16:creationId xmlns:a16="http://schemas.microsoft.com/office/drawing/2014/main" id="{F47AAAA8-B015-4476-9C0C-CE8AA6F0B8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53EA97A-3650-4644-9DD1-3C2791C35C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29412C-A950-4FEA-8934-3DE23815A09E}" type="slidenum">
              <a:rPr lang="en-GB" smtClean="0"/>
              <a:t>‹#›</a:t>
            </a:fld>
            <a:endParaRPr lang="en-GB" dirty="0"/>
          </a:p>
        </p:txBody>
      </p:sp>
    </p:spTree>
    <p:extLst>
      <p:ext uri="{BB962C8B-B14F-4D97-AF65-F5344CB8AC3E}">
        <p14:creationId xmlns:p14="http://schemas.microsoft.com/office/powerpoint/2010/main" val="339632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mommyrackell.com/2014/03/our-journey-towards-parenthood-my-baby.html"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nc-nd/3.0/" TargetMode="Externa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hyperlink" Target="https://psicopatologia.eu/depressione-post-partum/" TargetMode="External"/><Relationship Id="rId7" Type="http://schemas.openxmlformats.org/officeDocument/2006/relationships/diagramQuickStyle" Target="../diagrams/quickStyle1.xm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hyperlink" Target="https://creativecommons.org/licenses/by-nc-nd/3.0/" TargetMode="Externa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relevantinsights.com/articles/secondary-research-advantages-limitations-and-sourc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a:xfrm>
            <a:off x="5695252" y="591010"/>
            <a:ext cx="6457245" cy="2366102"/>
          </a:xfrm>
        </p:spPr>
        <p:txBody>
          <a:bodyPr>
            <a:normAutofit fontScale="90000"/>
          </a:bodyPr>
          <a:lstStyle/>
          <a:p>
            <a:br>
              <a:rPr lang="en-GB" sz="3300" b="1" dirty="0"/>
            </a:br>
            <a:r>
              <a:rPr lang="en-GB" sz="3300" b="1" dirty="0">
                <a:latin typeface="Arial" panose="020B0604020202020204" pitchFamily="34" charset="0"/>
                <a:cs typeface="Arial" panose="020B0604020202020204" pitchFamily="34" charset="0"/>
              </a:rPr>
              <a:t>Module: Introduction to Research </a:t>
            </a:r>
            <a:br>
              <a:rPr lang="en-GB" sz="3300" b="1" dirty="0">
                <a:latin typeface="Arial" panose="020B0604020202020204" pitchFamily="34" charset="0"/>
                <a:cs typeface="Arial" panose="020B0604020202020204" pitchFamily="34" charset="0"/>
              </a:rPr>
            </a:br>
            <a:r>
              <a:rPr lang="en-GB" sz="3300" b="1" dirty="0">
                <a:latin typeface="Arial" panose="020B0604020202020204" pitchFamily="34" charset="0"/>
                <a:cs typeface="Arial" panose="020B0604020202020204" pitchFamily="34" charset="0"/>
              </a:rPr>
              <a:t>BMHP5005</a:t>
            </a:r>
            <a:br>
              <a:rPr lang="en-GB" sz="3300" b="1" dirty="0">
                <a:latin typeface="Arial" panose="020B0604020202020204" pitchFamily="34" charset="0"/>
                <a:cs typeface="Arial" panose="020B0604020202020204" pitchFamily="34" charset="0"/>
              </a:rPr>
            </a:br>
            <a:br>
              <a:rPr lang="en-GB" sz="3300" b="1" dirty="0">
                <a:latin typeface="Arial" panose="020B0604020202020204" pitchFamily="34" charset="0"/>
                <a:cs typeface="Arial" panose="020B0604020202020204" pitchFamily="34" charset="0"/>
              </a:rPr>
            </a:br>
            <a:endParaRPr lang="en-GB" sz="33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a:xfrm>
            <a:off x="6194715" y="3836197"/>
            <a:ext cx="5334931" cy="2189214"/>
          </a:xfrm>
        </p:spPr>
        <p:txBody>
          <a:bodyPr>
            <a:normAutofit/>
          </a:bodyPr>
          <a:lstStyle/>
          <a:p>
            <a:r>
              <a:rPr lang="en-GB" b="1">
                <a:latin typeface="Arial" panose="020B0604020202020204" pitchFamily="34" charset="0"/>
                <a:cs typeface="Arial" panose="020B0604020202020204" pitchFamily="34" charset="0"/>
              </a:rPr>
              <a:t>Student Name: </a:t>
            </a:r>
            <a:r>
              <a:rPr lang="en-GB" b="1" err="1">
                <a:latin typeface="Arial" panose="020B0604020202020204" pitchFamily="34" charset="0"/>
                <a:cs typeface="Arial" panose="020B0604020202020204" pitchFamily="34" charset="0"/>
              </a:rPr>
              <a:t>Anabela</a:t>
            </a:r>
            <a:r>
              <a:rPr lang="en-GB" b="1">
                <a:latin typeface="Arial" panose="020B0604020202020204" pitchFamily="34" charset="0"/>
                <a:cs typeface="Arial" panose="020B0604020202020204" pitchFamily="34" charset="0"/>
              </a:rPr>
              <a:t> Mendes</a:t>
            </a:r>
          </a:p>
          <a:p>
            <a:endParaRPr lang="en-GB" b="1">
              <a:latin typeface="Arial" panose="020B0604020202020204" pitchFamily="34" charset="0"/>
              <a:cs typeface="Arial" panose="020B0604020202020204" pitchFamily="34" charset="0"/>
            </a:endParaRPr>
          </a:p>
          <a:p>
            <a:r>
              <a:rPr lang="en-GB" b="1">
                <a:latin typeface="Arial" panose="020B0604020202020204" pitchFamily="34" charset="0"/>
                <a:cs typeface="Arial" panose="020B0604020202020204" pitchFamily="34" charset="0"/>
              </a:rPr>
              <a:t>Student Number: 2124257</a:t>
            </a:r>
          </a:p>
        </p:txBody>
      </p:sp>
      <p:sp>
        <p:nvSpPr>
          <p:cNvPr id="44" name="Freeform: Shape 43">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Shape 45">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53" name="Freeform: Shape 47">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Shape 49">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5" name="Picture 4" descr="A person sitting at a table with her hand on her head&#10;&#10;Description automatically generated">
            <a:extLst>
              <a:ext uri="{FF2B5EF4-FFF2-40B4-BE49-F238E27FC236}">
                <a16:creationId xmlns:a16="http://schemas.microsoft.com/office/drawing/2014/main" id="{DA65CD6D-125C-D50A-9B36-F1569F94132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5478" r="769" b="-3"/>
          <a:stretch/>
        </p:blipFill>
        <p:spPr>
          <a:xfrm>
            <a:off x="39503" y="171131"/>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54" name="Freeform: Shape 53">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TextBox 5">
            <a:extLst>
              <a:ext uri="{FF2B5EF4-FFF2-40B4-BE49-F238E27FC236}">
                <a16:creationId xmlns:a16="http://schemas.microsoft.com/office/drawing/2014/main" id="{4D87ED66-3A52-11DC-3F59-9814E0A2B098}"/>
              </a:ext>
            </a:extLst>
          </p:cNvPr>
          <p:cNvSpPr txBox="1"/>
          <p:nvPr/>
        </p:nvSpPr>
        <p:spPr>
          <a:xfrm>
            <a:off x="39503" y="32714"/>
            <a:ext cx="2459327"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3" tooltip="https://www.mommyrackell.com/2014/03/our-journey-towards-parenthood-my-baby.html">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dirty="0">
              <a:solidFill>
                <a:srgbClr val="FFFFFF"/>
              </a:solidFill>
            </a:endParaRPr>
          </a:p>
        </p:txBody>
      </p:sp>
      <p:sp>
        <p:nvSpPr>
          <p:cNvPr id="7" name="TextBox 6">
            <a:extLst>
              <a:ext uri="{FF2B5EF4-FFF2-40B4-BE49-F238E27FC236}">
                <a16:creationId xmlns:a16="http://schemas.microsoft.com/office/drawing/2014/main" id="{416FFB5E-19C7-9749-8AD4-D2726D26EDE3}"/>
              </a:ext>
            </a:extLst>
          </p:cNvPr>
          <p:cNvSpPr txBox="1"/>
          <p:nvPr/>
        </p:nvSpPr>
        <p:spPr>
          <a:xfrm>
            <a:off x="6194715" y="2916245"/>
            <a:ext cx="5735782" cy="400110"/>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Support Women with Postpartum Depression</a:t>
            </a:r>
          </a:p>
        </p:txBody>
      </p:sp>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4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a:xfrm>
            <a:off x="442227" y="-356858"/>
            <a:ext cx="5251316" cy="1807305"/>
          </a:xfrm>
        </p:spPr>
        <p:txBody>
          <a:bodyPr>
            <a:normAutofit/>
          </a:bodyPr>
          <a:lstStyle/>
          <a:p>
            <a:r>
              <a:rPr lang="en-GB" b="1"/>
              <a:t>Introduction</a:t>
            </a:r>
            <a:endParaRPr lang="en-GB" b="1" dirty="0"/>
          </a:p>
        </p:txBody>
      </p:sp>
      <p:pic>
        <p:nvPicPr>
          <p:cNvPr id="8" name="Picture 7" descr="A person crying with her hand on her shoulder&#10;&#10;Description automatically generated">
            <a:extLst>
              <a:ext uri="{FF2B5EF4-FFF2-40B4-BE49-F238E27FC236}">
                <a16:creationId xmlns:a16="http://schemas.microsoft.com/office/drawing/2014/main" id="{00E50E55-23EF-2442-21F6-B01ADC6C457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732" r="23231" b="-1"/>
          <a:stretch/>
        </p:blipFill>
        <p:spPr>
          <a:xfrm>
            <a:off x="7639723" y="10"/>
            <a:ext cx="4552277" cy="523572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9" name="TextBox 8">
            <a:extLst>
              <a:ext uri="{FF2B5EF4-FFF2-40B4-BE49-F238E27FC236}">
                <a16:creationId xmlns:a16="http://schemas.microsoft.com/office/drawing/2014/main" id="{7E5E06A8-77AF-71A7-018D-B9E1120A7A93}"/>
              </a:ext>
            </a:extLst>
          </p:cNvPr>
          <p:cNvSpPr txBox="1"/>
          <p:nvPr/>
        </p:nvSpPr>
        <p:spPr>
          <a:xfrm>
            <a:off x="9465992" y="5246317"/>
            <a:ext cx="2459327"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3" tooltip="https://psicopatologia.eu/depressione-post-partum/">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dirty="0">
              <a:solidFill>
                <a:srgbClr val="FFFFFF"/>
              </a:solidFill>
            </a:endParaRPr>
          </a:p>
        </p:txBody>
      </p:sp>
      <p:graphicFrame>
        <p:nvGraphicFramePr>
          <p:cNvPr id="53" name="TextBox 9">
            <a:extLst>
              <a:ext uri="{FF2B5EF4-FFF2-40B4-BE49-F238E27FC236}">
                <a16:creationId xmlns:a16="http://schemas.microsoft.com/office/drawing/2014/main" id="{AA17801A-26F4-E931-E21B-20510EC7392B}"/>
              </a:ext>
            </a:extLst>
          </p:cNvPr>
          <p:cNvGraphicFramePr/>
          <p:nvPr>
            <p:extLst>
              <p:ext uri="{D42A27DB-BD31-4B8C-83A1-F6EECF244321}">
                <p14:modId xmlns:p14="http://schemas.microsoft.com/office/powerpoint/2010/main" val="3950276428"/>
              </p:ext>
            </p:extLst>
          </p:nvPr>
        </p:nvGraphicFramePr>
        <p:xfrm>
          <a:off x="72093" y="1230416"/>
          <a:ext cx="8462357" cy="457533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865FB-9C57-66F6-D9BD-79D239A2EAC8}"/>
              </a:ext>
            </a:extLst>
          </p:cNvPr>
          <p:cNvSpPr>
            <a:spLocks noGrp="1"/>
          </p:cNvSpPr>
          <p:nvPr>
            <p:ph type="title"/>
          </p:nvPr>
        </p:nvSpPr>
        <p:spPr>
          <a:xfrm rot="10800000" flipV="1">
            <a:off x="123305" y="733539"/>
            <a:ext cx="2731325" cy="285006"/>
          </a:xfrm>
        </p:spPr>
        <p:txBody>
          <a:bodyPr>
            <a:normAutofit fontScale="90000"/>
          </a:bodyPr>
          <a:lstStyle/>
          <a:p>
            <a:pPr>
              <a:spcBef>
                <a:spcPts val="0"/>
              </a:spcBef>
              <a:spcAft>
                <a:spcPts val="600"/>
              </a:spcAft>
            </a:pPr>
            <a:r>
              <a:rPr lang="en-US" sz="4400" b="1" dirty="0">
                <a:latin typeface="Arial" panose="020B0604020202020204" pitchFamily="34" charset="0"/>
                <a:cs typeface="Arial" panose="020B0604020202020204" pitchFamily="34" charset="0"/>
              </a:rPr>
              <a:t>Aim:</a:t>
            </a:r>
            <a:br>
              <a:rPr lang="en-US" sz="4000" b="1" dirty="0">
                <a:latin typeface="Arial" panose="020B0604020202020204" pitchFamily="34" charset="0"/>
                <a:cs typeface="Arial" panose="020B0604020202020204" pitchFamily="34" charset="0"/>
              </a:rPr>
            </a:br>
            <a:br>
              <a:rPr lang="en-US" sz="4000" dirty="0">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F409145B-092F-E0A5-0393-CADE290CDDEF}"/>
              </a:ext>
            </a:extLst>
          </p:cNvPr>
          <p:cNvSpPr>
            <a:spLocks noGrp="1"/>
          </p:cNvSpPr>
          <p:nvPr>
            <p:ph idx="1"/>
          </p:nvPr>
        </p:nvSpPr>
        <p:spPr>
          <a:xfrm>
            <a:off x="123305" y="733539"/>
            <a:ext cx="8213173" cy="2080914"/>
          </a:xfrm>
        </p:spPr>
        <p:txBody>
          <a:bodyPr>
            <a:normAutofit lnSpcReduction="10000"/>
          </a:bodyPr>
          <a:lstStyle/>
          <a:p>
            <a:pPr>
              <a:spcBef>
                <a:spcPts val="0"/>
              </a:spcBef>
              <a:spcAft>
                <a:spcPts val="600"/>
              </a:spcAft>
              <a:buFont typeface="Wingdings" pitchFamily="2" charset="2"/>
              <a:buChar char="Ø"/>
            </a:pPr>
            <a:r>
              <a:rPr lang="en-GB" sz="2400" dirty="0">
                <a:latin typeface="Arial" panose="020B0604020202020204" pitchFamily="34" charset="0"/>
                <a:cs typeface="Arial" panose="020B0604020202020204" pitchFamily="34" charset="0"/>
              </a:rPr>
              <a:t> To investigate and explore </a:t>
            </a:r>
            <a:r>
              <a:rPr lang="en-GB" sz="2400" dirty="0">
                <a:effectLst/>
                <a:latin typeface="Arial" panose="020B0604020202020204" pitchFamily="34" charset="0"/>
                <a:ea typeface="Calibri" panose="020F0502020204030204" pitchFamily="34" charset="0"/>
                <a:cs typeface="Arial" panose="020B0604020202020204" pitchFamily="34" charset="0"/>
              </a:rPr>
              <a:t>how common PPD is in health and social care settings and find out the related risk factors</a:t>
            </a:r>
            <a:r>
              <a:rPr lang="en-GB" sz="2400" dirty="0">
                <a:effectLst/>
                <a:latin typeface="Arial" panose="020B0604020202020204" pitchFamily="34" charset="0"/>
                <a:cs typeface="Arial" panose="020B0604020202020204" pitchFamily="34" charset="0"/>
              </a:rPr>
              <a:t> </a:t>
            </a:r>
          </a:p>
          <a:p>
            <a:pPr>
              <a:spcBef>
                <a:spcPts val="0"/>
              </a:spcBef>
              <a:spcAft>
                <a:spcPts val="600"/>
              </a:spcAft>
              <a:buFont typeface="Wingdings" pitchFamily="2" charset="2"/>
              <a:buChar char="Ø"/>
            </a:pPr>
            <a:endParaRPr lang="en-GB" sz="2400" dirty="0">
              <a:effectLst/>
              <a:latin typeface="Arial" panose="020B0604020202020204" pitchFamily="34" charset="0"/>
              <a:ea typeface="Calibri" panose="020F0502020204030204" pitchFamily="34" charset="0"/>
            </a:endParaRPr>
          </a:p>
          <a:p>
            <a:pPr>
              <a:spcBef>
                <a:spcPts val="0"/>
              </a:spcBef>
              <a:spcAft>
                <a:spcPts val="600"/>
              </a:spcAft>
              <a:buFont typeface="Wingdings" pitchFamily="2" charset="2"/>
              <a:buChar char="Ø"/>
            </a:pPr>
            <a:r>
              <a:rPr lang="en-GB" sz="2400" dirty="0">
                <a:effectLst/>
                <a:latin typeface="Arial" panose="020B0604020202020204" pitchFamily="34" charset="0"/>
                <a:ea typeface="Calibri" panose="020F0502020204030204" pitchFamily="34" charset="0"/>
              </a:rPr>
              <a:t>To discover how effective an integrated care model in improving results for mothers </a:t>
            </a:r>
            <a:endParaRPr lang="en-GB" sz="2400" dirty="0">
              <a:latin typeface="Arial" panose="020B0604020202020204" pitchFamily="34" charset="0"/>
              <a:cs typeface="Arial" panose="020B0604020202020204" pitchFamily="34" charset="0"/>
            </a:endParaRPr>
          </a:p>
          <a:p>
            <a:pPr marL="0" indent="0">
              <a:spcBef>
                <a:spcPts val="0"/>
              </a:spcBef>
              <a:spcAft>
                <a:spcPts val="600"/>
              </a:spcAft>
              <a:buNone/>
            </a:pPr>
            <a:endParaRPr lang="en-US" sz="32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79B77F0-625D-06B0-0BF1-8E3053963DB3}"/>
              </a:ext>
            </a:extLst>
          </p:cNvPr>
          <p:cNvSpPr txBox="1"/>
          <p:nvPr/>
        </p:nvSpPr>
        <p:spPr>
          <a:xfrm>
            <a:off x="335879" y="3081294"/>
            <a:ext cx="6015951" cy="523220"/>
          </a:xfrm>
          <a:prstGeom prst="rect">
            <a:avLst/>
          </a:prstGeom>
          <a:noFill/>
        </p:spPr>
        <p:txBody>
          <a:bodyPr wrap="square" rtlCol="0">
            <a:spAutoFit/>
          </a:bodyPr>
          <a:lstStyle/>
          <a:p>
            <a:r>
              <a:rPr lang="en-US" sz="2800" b="1" dirty="0">
                <a:latin typeface="Arial" panose="020B0604020202020204" pitchFamily="34" charset="0"/>
                <a:cs typeface="Arial" panose="020B0604020202020204" pitchFamily="34" charset="0"/>
              </a:rPr>
              <a:t>Objectives:</a:t>
            </a:r>
            <a:endParaRPr lang="en-US" sz="2800" dirty="0"/>
          </a:p>
        </p:txBody>
      </p:sp>
      <p:sp>
        <p:nvSpPr>
          <p:cNvPr id="6" name="TextBox 5">
            <a:extLst>
              <a:ext uri="{FF2B5EF4-FFF2-40B4-BE49-F238E27FC236}">
                <a16:creationId xmlns:a16="http://schemas.microsoft.com/office/drawing/2014/main" id="{C26DA5C0-FF68-DDC0-F3FC-E435A23A9D2D}"/>
              </a:ext>
            </a:extLst>
          </p:cNvPr>
          <p:cNvSpPr txBox="1"/>
          <p:nvPr/>
        </p:nvSpPr>
        <p:spPr>
          <a:xfrm>
            <a:off x="249382" y="3871356"/>
            <a:ext cx="9690265" cy="4062651"/>
          </a:xfrm>
          <a:prstGeom prst="rect">
            <a:avLst/>
          </a:prstGeom>
          <a:noFill/>
        </p:spPr>
        <p:txBody>
          <a:bodyPr wrap="square" rtlCol="0">
            <a:spAutoFit/>
          </a:bodyPr>
          <a:lstStyle/>
          <a:p>
            <a:pPr marL="457200" indent="-457200">
              <a:buFont typeface="+mj-lt"/>
              <a:buAutoNum type="arabicPeriod"/>
            </a:pPr>
            <a:r>
              <a:rPr lang="en-GB" sz="2400" dirty="0">
                <a:latin typeface="Arial" panose="020B0604020202020204" pitchFamily="34" charset="0"/>
                <a:cs typeface="Arial" panose="020B0604020202020204" pitchFamily="34" charset="0"/>
              </a:rPr>
              <a:t>To explain the key ideas </a:t>
            </a:r>
            <a:r>
              <a:rPr lang="en-GB" sz="2400" dirty="0">
                <a:effectLst/>
                <a:latin typeface="Arial" panose="020B0604020202020204" pitchFamily="34" charset="0"/>
                <a:ea typeface="Calibri" panose="020F0502020204030204" pitchFamily="34" charset="0"/>
                <a:cs typeface="Arial" panose="020B0604020202020204" pitchFamily="34" charset="0"/>
              </a:rPr>
              <a:t>of postpartum depression</a:t>
            </a:r>
          </a:p>
          <a:p>
            <a:pPr marL="457200" indent="-457200">
              <a:buFont typeface="+mj-lt"/>
              <a:buAutoNum type="arabicPeriod"/>
            </a:pPr>
            <a:r>
              <a:rPr lang="en-GB" sz="2400" dirty="0">
                <a:effectLst/>
                <a:latin typeface="Arial" panose="020B0604020202020204" pitchFamily="34" charset="0"/>
                <a:ea typeface="Calibri" panose="020F0502020204030204" pitchFamily="34" charset="0"/>
                <a:cs typeface="Arial" panose="020B0604020202020204" pitchFamily="34" charset="0"/>
              </a:rPr>
              <a:t>to explore the data, policies, services, and legislation in the UK</a:t>
            </a:r>
          </a:p>
          <a:p>
            <a:pPr marL="457200" indent="-457200">
              <a:buFont typeface="+mj-lt"/>
              <a:buAutoNum type="arabicPeriod"/>
            </a:pPr>
            <a:r>
              <a:rPr lang="en-GB" sz="2400" dirty="0">
                <a:latin typeface="Arial" panose="020B0604020202020204" pitchFamily="34" charset="0"/>
                <a:cs typeface="Arial" panose="020B0604020202020204" pitchFamily="34" charset="0"/>
              </a:rPr>
              <a:t>Conduct a Systematic review of academic articles about </a:t>
            </a:r>
            <a:r>
              <a:rPr lang="en-GB" sz="2400" dirty="0">
                <a:latin typeface="Arial" panose="020B0604020202020204" pitchFamily="34" charset="0"/>
                <a:ea typeface="Calibri" panose="020F0502020204030204" pitchFamily="34" charset="0"/>
                <a:cs typeface="Arial" panose="020B0604020202020204" pitchFamily="34" charset="0"/>
              </a:rPr>
              <a:t>postpartum depression</a:t>
            </a:r>
          </a:p>
          <a:p>
            <a:pPr marL="457200" indent="-457200">
              <a:buFont typeface="+mj-lt"/>
              <a:buAutoNum type="arabicPeriod"/>
            </a:pPr>
            <a:r>
              <a:rPr lang="en-GB" sz="2400" dirty="0">
                <a:effectLst/>
                <a:latin typeface="Arial" panose="020B0604020202020204" pitchFamily="34" charset="0"/>
                <a:ea typeface="Calibri" panose="020F0502020204030204" pitchFamily="34" charset="0"/>
                <a:cs typeface="Arial" panose="020B0604020202020204" pitchFamily="34" charset="0"/>
              </a:rPr>
              <a:t>Provide recommendations for Health care and policies and research</a:t>
            </a:r>
          </a:p>
          <a:p>
            <a:pPr marL="457200" indent="-457200">
              <a:buFont typeface="+mj-lt"/>
              <a:buAutoNum type="arabicPeriod"/>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endParaRPr lang="en-GB" sz="2400" dirty="0">
              <a:effectLst/>
              <a:latin typeface="Times New Roman" panose="02020603050405020304" pitchFamily="18" charset="0"/>
              <a:ea typeface="Calibri" panose="020F0502020204030204" pitchFamily="34" charset="0"/>
              <a:cs typeface="Arial" panose="020B0604020202020204" pitchFamily="34" charset="0"/>
            </a:endParaRPr>
          </a:p>
          <a:p>
            <a:pPr marL="342900" indent="-342900">
              <a:buFont typeface="+mj-lt"/>
              <a:buAutoNum type="arabicPeriod"/>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endParaRPr lang="en-GB" sz="24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6257632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6" name="Rectangle 25">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7" name="TextBox 6">
            <a:extLst>
              <a:ext uri="{FF2B5EF4-FFF2-40B4-BE49-F238E27FC236}">
                <a16:creationId xmlns:a16="http://schemas.microsoft.com/office/drawing/2014/main" id="{3922CFA3-33BF-0AA3-C6C7-F3D79D212B87}"/>
              </a:ext>
            </a:extLst>
          </p:cNvPr>
          <p:cNvGraphicFramePr/>
          <p:nvPr>
            <p:extLst>
              <p:ext uri="{D42A27DB-BD31-4B8C-83A1-F6EECF244321}">
                <p14:modId xmlns:p14="http://schemas.microsoft.com/office/powerpoint/2010/main" val="3700050596"/>
              </p:ext>
            </p:extLst>
          </p:nvPr>
        </p:nvGraphicFramePr>
        <p:xfrm>
          <a:off x="838199" y="423333"/>
          <a:ext cx="10862734" cy="6553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4947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b="1" kern="1200">
                <a:solidFill>
                  <a:srgbClr val="FFFFFF"/>
                </a:solidFill>
                <a:latin typeface="+mj-lt"/>
                <a:ea typeface="+mj-ea"/>
                <a:cs typeface="+mj-cs"/>
              </a:rPr>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3633480904"/>
              </p:ext>
            </p:extLst>
          </p:nvPr>
        </p:nvGraphicFramePr>
        <p:xfrm>
          <a:off x="180754" y="1651873"/>
          <a:ext cx="11584543" cy="4871804"/>
        </p:xfrm>
        <a:graphic>
          <a:graphicData uri="http://schemas.openxmlformats.org/drawingml/2006/table">
            <a:tbl>
              <a:tblPr firstRow="1" firstCol="1" bandRow="1"/>
              <a:tblGrid>
                <a:gridCol w="2764181">
                  <a:extLst>
                    <a:ext uri="{9D8B030D-6E8A-4147-A177-3AD203B41FA5}">
                      <a16:colId xmlns:a16="http://schemas.microsoft.com/office/drawing/2014/main" val="2791120806"/>
                    </a:ext>
                  </a:extLst>
                </a:gridCol>
                <a:gridCol w="2365136">
                  <a:extLst>
                    <a:ext uri="{9D8B030D-6E8A-4147-A177-3AD203B41FA5}">
                      <a16:colId xmlns:a16="http://schemas.microsoft.com/office/drawing/2014/main" val="3589850242"/>
                    </a:ext>
                  </a:extLst>
                </a:gridCol>
                <a:gridCol w="3261844">
                  <a:extLst>
                    <a:ext uri="{9D8B030D-6E8A-4147-A177-3AD203B41FA5}">
                      <a16:colId xmlns:a16="http://schemas.microsoft.com/office/drawing/2014/main" val="2229489048"/>
                    </a:ext>
                  </a:extLst>
                </a:gridCol>
                <a:gridCol w="3193382">
                  <a:extLst>
                    <a:ext uri="{9D8B030D-6E8A-4147-A177-3AD203B41FA5}">
                      <a16:colId xmlns:a16="http://schemas.microsoft.com/office/drawing/2014/main" val="2241838310"/>
                    </a:ext>
                  </a:extLst>
                </a:gridCol>
              </a:tblGrid>
              <a:tr h="995218">
                <a:tc>
                  <a:txBody>
                    <a:bodyPr/>
                    <a:lstStyle/>
                    <a:p>
                      <a:pPr algn="l" fontAlgn="t">
                        <a:spcBef>
                          <a:spcPts val="0"/>
                        </a:spcBef>
                        <a:spcAft>
                          <a:spcPts val="0"/>
                        </a:spcAft>
                      </a:pPr>
                      <a:r>
                        <a:rPr lang="en-GB" sz="2400" b="1" i="0" u="none" strike="noStrike" dirty="0">
                          <a:effectLst/>
                          <a:latin typeface="+mn-lt"/>
                          <a:cs typeface="Times New Roman" panose="02020603050405020304" pitchFamily="18" charset="0"/>
                        </a:rPr>
                        <a:t>Source citation</a:t>
                      </a:r>
                      <a:endParaRPr lang="en-GB" sz="2400" b="0" i="0" u="none" strike="noStrike" dirty="0">
                        <a:effectLst/>
                        <a:latin typeface="+mn-lt"/>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400" b="1" i="0" u="none" strike="noStrike" dirty="0">
                          <a:effectLst/>
                          <a:latin typeface="+mn-lt"/>
                          <a:cs typeface="Times New Roman" panose="02020603050405020304" pitchFamily="18" charset="0"/>
                        </a:rPr>
                        <a:t>Aim of study</a:t>
                      </a:r>
                      <a:endParaRPr lang="en-GB" sz="2400" b="0" i="0" u="none" strike="noStrike" dirty="0">
                        <a:effectLst/>
                        <a:latin typeface="+mn-lt"/>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400" b="1" i="0" u="none" strike="noStrike" dirty="0">
                          <a:effectLst/>
                          <a:latin typeface="+mn-lt"/>
                          <a:ea typeface="Calibri" panose="020F0502020204030204" pitchFamily="34" charset="0"/>
                          <a:cs typeface="Times New Roman" panose="02020603050405020304" pitchFamily="18" charset="0"/>
                        </a:rPr>
                        <a:t>        </a:t>
                      </a:r>
                    </a:p>
                    <a:p>
                      <a:pPr algn="l" fontAlgn="t">
                        <a:spcBef>
                          <a:spcPts val="0"/>
                        </a:spcBef>
                        <a:spcAft>
                          <a:spcPts val="0"/>
                        </a:spcAft>
                      </a:pPr>
                      <a:r>
                        <a:rPr lang="en-GB" sz="2400" b="1" i="0" u="none" strike="noStrike" dirty="0">
                          <a:effectLst/>
                          <a:latin typeface="+mn-lt"/>
                          <a:ea typeface="Calibri" panose="020F0502020204030204" pitchFamily="34" charset="0"/>
                          <a:cs typeface="Times New Roman" panose="02020603050405020304" pitchFamily="18" charset="0"/>
                        </a:rPr>
                        <a:t>         Methods</a:t>
                      </a:r>
                      <a:endParaRPr lang="en-GB" sz="2400" b="0" i="0" u="none" strike="noStrike" dirty="0">
                        <a:effectLst/>
                        <a:latin typeface="+mn-lt"/>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400" b="1" i="0" u="none" strike="noStrike">
                          <a:effectLst/>
                          <a:latin typeface="+mn-lt"/>
                          <a:ea typeface="Calibri" panose="020F0502020204030204" pitchFamily="34" charset="0"/>
                          <a:cs typeface="Times New Roman" panose="02020603050405020304" pitchFamily="18" charset="0"/>
                        </a:rPr>
                        <a:t>Summary of main findings</a:t>
                      </a:r>
                      <a:endParaRPr lang="en-GB" sz="2400" b="0" i="0" u="none" strike="noStrike">
                        <a:effectLst/>
                        <a:latin typeface="+mn-lt"/>
                      </a:endParaRPr>
                    </a:p>
                    <a:p>
                      <a:pPr algn="l" fontAlgn="t">
                        <a:spcBef>
                          <a:spcPts val="0"/>
                        </a:spcBef>
                        <a:spcAft>
                          <a:spcPts val="0"/>
                        </a:spcAft>
                      </a:pPr>
                      <a:r>
                        <a:rPr lang="en-GB" sz="2400" b="1" i="0" u="none" strike="noStrike">
                          <a:effectLst/>
                          <a:latin typeface="+mn-lt"/>
                          <a:ea typeface="Calibri" panose="020F0502020204030204" pitchFamily="34" charset="0"/>
                          <a:cs typeface="Times New Roman" panose="02020603050405020304" pitchFamily="18" charset="0"/>
                        </a:rPr>
                        <a:t> </a:t>
                      </a:r>
                      <a:endParaRPr lang="en-GB" sz="2400" b="0" i="0" u="none" strike="noStrike">
                        <a:effectLst/>
                        <a:latin typeface="+mn-lt"/>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885906">
                <a:tc>
                  <a:txBody>
                    <a:bodyPr/>
                    <a:lstStyle/>
                    <a:p>
                      <a:pPr algn="l" fontAlgn="t">
                        <a:spcBef>
                          <a:spcPts val="0"/>
                        </a:spcBef>
                        <a:spcAft>
                          <a:spcPts val="0"/>
                        </a:spcAft>
                      </a:pPr>
                      <a:endParaRPr lang="en-GB" sz="1600" b="0" i="0" kern="1200" dirty="0">
                        <a:solidFill>
                          <a:schemeClr val="tx1"/>
                        </a:solidFill>
                        <a:effectLst/>
                        <a:latin typeface="Arial" panose="020B0604020202020204" pitchFamily="34" charset="0"/>
                        <a:ea typeface="+mn-ea"/>
                        <a:cs typeface="Arial" panose="020B0604020202020204" pitchFamily="34" charset="0"/>
                      </a:endParaRPr>
                    </a:p>
                    <a:p>
                      <a:pPr algn="l" fontAlgn="t">
                        <a:spcBef>
                          <a:spcPts val="0"/>
                        </a:spcBef>
                        <a:spcAft>
                          <a:spcPts val="0"/>
                        </a:spcAft>
                      </a:pPr>
                      <a:r>
                        <a:rPr lang="en-GB" sz="1600" b="0" i="0" kern="1200" dirty="0">
                          <a:solidFill>
                            <a:schemeClr val="tx1"/>
                          </a:solidFill>
                          <a:effectLst/>
                          <a:latin typeface="Arial" panose="020B0604020202020204" pitchFamily="34" charset="0"/>
                          <a:ea typeface="+mn-ea"/>
                          <a:cs typeface="Arial" panose="020B0604020202020204" pitchFamily="34" charset="0"/>
                        </a:rPr>
                        <a:t>(Swift et al., 2020)</a:t>
                      </a:r>
                      <a:endParaRPr lang="en-GB" sz="1600" b="0" i="0" u="none" strike="noStrike" dirty="0">
                        <a:solidFill>
                          <a:schemeClr val="accent5">
                            <a:lumMod val="75000"/>
                          </a:schemeClr>
                        </a:solidFill>
                        <a:effectLst/>
                        <a:latin typeface="Arial" panose="020B0604020202020204" pitchFamily="34" charset="0"/>
                        <a:cs typeface="Arial" panose="020B0604020202020204" pitchFamily="34" charset="0"/>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kern="1200" dirty="0">
                          <a:solidFill>
                            <a:schemeClr val="tx1"/>
                          </a:solidFill>
                          <a:effectLst/>
                          <a:latin typeface="Arial" panose="020B0604020202020204" pitchFamily="34" charset="0"/>
                          <a:ea typeface="+mn-ea"/>
                          <a:cs typeface="Arial" panose="020B0604020202020204" pitchFamily="34" charset="0"/>
                        </a:rPr>
                        <a:t>To provide information and raise awareness about postpartum depression</a:t>
                      </a:r>
                      <a:r>
                        <a:rPr lang="en-GB" sz="1600" dirty="0">
                          <a:effectLst/>
                          <a:latin typeface="Arial" panose="020B0604020202020204" pitchFamily="34" charset="0"/>
                          <a:cs typeface="Arial" panose="020B0604020202020204" pitchFamily="34" charset="0"/>
                        </a:rPr>
                        <a:t> </a:t>
                      </a:r>
                      <a:endParaRPr lang="en-GB" sz="1600" b="0" i="0" u="none" strike="noStrike" dirty="0">
                        <a:solidFill>
                          <a:schemeClr val="accent5">
                            <a:lumMod val="75000"/>
                          </a:schemeClr>
                        </a:solidFill>
                        <a:effectLst/>
                        <a:latin typeface="Arial" panose="020B0604020202020204" pitchFamily="34" charset="0"/>
                        <a:cs typeface="Arial" panose="020B0604020202020204" pitchFamily="34" charset="0"/>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dirty="0">
                          <a:latin typeface="Arial" panose="020B0604020202020204" pitchFamily="34" charset="0"/>
                          <a:cs typeface="Arial" panose="020B0604020202020204" pitchFamily="34" charset="0"/>
                        </a:rPr>
                        <a:t>2,657,751 mothers in the UK were diagnosed with postpartum depression</a:t>
                      </a:r>
                      <a:endParaRPr lang="en-GB" sz="1600" b="0" i="0" u="none" strike="noStrike" dirty="0">
                        <a:effectLst/>
                        <a:latin typeface="Arial" panose="020B0604020202020204" pitchFamily="34" charset="0"/>
                        <a:cs typeface="Arial" panose="020B0604020202020204" pitchFamily="34" charset="0"/>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600" b="0" i="0" kern="1200" dirty="0">
                          <a:solidFill>
                            <a:schemeClr val="tx1"/>
                          </a:solidFill>
                          <a:effectLst/>
                          <a:latin typeface="Arial" panose="020B0604020202020204" pitchFamily="34" charset="0"/>
                          <a:ea typeface="+mn-ea"/>
                          <a:cs typeface="Arial" panose="020B0604020202020204" pitchFamily="34" charset="0"/>
                        </a:rPr>
                        <a:t> childbirth affects women at different ages</a:t>
                      </a:r>
                      <a:endParaRPr lang="en-GB" sz="1600" b="0" i="0" u="none" strike="noStrike" dirty="0">
                        <a:solidFill>
                          <a:schemeClr val="accent5">
                            <a:lumMod val="75000"/>
                          </a:schemeClr>
                        </a:solidFill>
                        <a:effectLst/>
                        <a:latin typeface="Arial" panose="020B0604020202020204" pitchFamily="34" charset="0"/>
                        <a:cs typeface="Arial" panose="020B0604020202020204" pitchFamily="34" charset="0"/>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0155844"/>
                  </a:ext>
                </a:extLst>
              </a:tr>
              <a:tr h="1104530">
                <a:tc>
                  <a:txBody>
                    <a:bodyPr/>
                    <a:lstStyle/>
                    <a:p>
                      <a:pPr algn="l" fontAlgn="t">
                        <a:spcBef>
                          <a:spcPts val="0"/>
                        </a:spcBef>
                        <a:spcAft>
                          <a:spcPts val="0"/>
                        </a:spcAft>
                      </a:pPr>
                      <a:r>
                        <a:rPr lang="en-GB" sz="1600" b="0" i="0" kern="1200" dirty="0">
                          <a:solidFill>
                            <a:schemeClr val="tx1"/>
                          </a:solidFill>
                          <a:effectLst/>
                          <a:latin typeface="Arial" panose="020B0604020202020204" pitchFamily="34" charset="0"/>
                          <a:ea typeface="+mn-ea"/>
                          <a:cs typeface="Arial" panose="020B0604020202020204" pitchFamily="34" charset="0"/>
                        </a:rPr>
                        <a:t> </a:t>
                      </a:r>
                    </a:p>
                    <a:p>
                      <a:pPr algn="l" fontAlgn="t">
                        <a:spcBef>
                          <a:spcPts val="0"/>
                        </a:spcBef>
                        <a:spcAft>
                          <a:spcPts val="0"/>
                        </a:spcAft>
                      </a:pPr>
                      <a:r>
                        <a:rPr lang="en-GB" sz="1600" b="0" i="0" kern="1200" dirty="0">
                          <a:solidFill>
                            <a:schemeClr val="tx1"/>
                          </a:solidFill>
                          <a:effectLst/>
                          <a:latin typeface="Arial" panose="020B0604020202020204" pitchFamily="34" charset="0"/>
                          <a:ea typeface="+mn-ea"/>
                          <a:cs typeface="Arial" panose="020B0604020202020204" pitchFamily="34" charset="0"/>
                        </a:rPr>
                        <a:t>(Fallon et al., 2021)</a:t>
                      </a:r>
                    </a:p>
                    <a:p>
                      <a:pPr algn="l" fontAlgn="t">
                        <a:spcBef>
                          <a:spcPts val="0"/>
                        </a:spcBef>
                        <a:spcAft>
                          <a:spcPts val="0"/>
                        </a:spcAft>
                      </a:pPr>
                      <a:endParaRPr lang="en-GB" sz="1600" b="0" i="0" u="none" strike="noStrike" kern="1200" dirty="0">
                        <a:solidFill>
                          <a:schemeClr val="tx1"/>
                        </a:solidFill>
                        <a:effectLst/>
                        <a:latin typeface="Arial" panose="020B0604020202020204" pitchFamily="34" charset="0"/>
                        <a:ea typeface="+mn-ea"/>
                        <a:cs typeface="Arial" panose="020B0604020202020204" pitchFamily="34" charset="0"/>
                      </a:endParaRPr>
                    </a:p>
                    <a:p>
                      <a:pPr algn="l" fontAlgn="t">
                        <a:spcBef>
                          <a:spcPts val="0"/>
                        </a:spcBef>
                        <a:spcAft>
                          <a:spcPts val="0"/>
                        </a:spcAft>
                      </a:pPr>
                      <a:endParaRPr lang="en-GB" sz="1600" b="0" i="0" u="none" strike="noStrike" dirty="0">
                        <a:effectLst/>
                        <a:latin typeface="Arial" panose="020B0604020202020204" pitchFamily="34" charset="0"/>
                        <a:cs typeface="Arial" panose="020B0604020202020204" pitchFamily="34" charset="0"/>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dirty="0">
                          <a:latin typeface="Arial" panose="020B0604020202020204" pitchFamily="34" charset="0"/>
                          <a:cs typeface="Arial" panose="020B0604020202020204" pitchFamily="34" charset="0"/>
                        </a:rPr>
                        <a:t>The psychological and social experiences of women right after giving birth during COVID-19.</a:t>
                      </a:r>
                      <a:endParaRPr lang="en-GB" sz="1600" b="0" i="0" u="none" strike="noStrike" dirty="0">
                        <a:effectLst/>
                        <a:latin typeface="Arial" panose="020B0604020202020204" pitchFamily="34" charset="0"/>
                        <a:cs typeface="Arial" panose="020B0604020202020204" pitchFamily="34" charset="0"/>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dirty="0">
                          <a:latin typeface="Arial" panose="020B0604020202020204" pitchFamily="34" charset="0"/>
                          <a:cs typeface="Arial" panose="020B0604020202020204" pitchFamily="34" charset="0"/>
                        </a:rPr>
                        <a:t>1.4% of UK mothers said they had been diagnosed with postpartum depression at the time of reporting</a:t>
                      </a:r>
                      <a:endParaRPr lang="en-GB" sz="1600" b="0" i="0" u="none" strike="noStrike" dirty="0">
                        <a:effectLst/>
                        <a:latin typeface="Arial" panose="020B0604020202020204" pitchFamily="34" charset="0"/>
                        <a:cs typeface="Arial" panose="020B0604020202020204" pitchFamily="34" charset="0"/>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dirty="0">
                          <a:latin typeface="Arial" panose="020B0604020202020204" pitchFamily="34" charset="0"/>
                          <a:cs typeface="Arial" panose="020B0604020202020204" pitchFamily="34" charset="0"/>
                        </a:rPr>
                        <a:t>Women who have given birth recently and their experiences during the COVID-19 pandemic.</a:t>
                      </a:r>
                      <a:endParaRPr lang="en-GB" sz="1600" b="0" i="0" u="none" strike="noStrike" dirty="0">
                        <a:effectLst/>
                        <a:latin typeface="Arial" panose="020B0604020202020204" pitchFamily="34" charset="0"/>
                        <a:cs typeface="Arial" panose="020B0604020202020204" pitchFamily="34" charset="0"/>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37087224"/>
                  </a:ext>
                </a:extLst>
              </a:tr>
              <a:tr h="1541777">
                <a:tc>
                  <a:txBody>
                    <a:bodyPr/>
                    <a:lstStyle/>
                    <a:p>
                      <a:pPr algn="l" fontAlgn="t">
                        <a:spcBef>
                          <a:spcPts val="0"/>
                        </a:spcBef>
                        <a:spcAft>
                          <a:spcPts val="0"/>
                        </a:spcAft>
                      </a:pPr>
                      <a:endParaRPr lang="en-GB" sz="1600" b="0" i="0" u="none" strike="noStrike" dirty="0">
                        <a:effectLst/>
                        <a:latin typeface="Arial" panose="020B0604020202020204" pitchFamily="34" charset="0"/>
                        <a:cs typeface="Arial" panose="020B0604020202020204" pitchFamily="34" charset="0"/>
                      </a:endParaRPr>
                    </a:p>
                    <a:p>
                      <a:pPr algn="l" fontAlgn="t">
                        <a:spcBef>
                          <a:spcPts val="0"/>
                        </a:spcBef>
                        <a:spcAft>
                          <a:spcPts val="0"/>
                        </a:spcAft>
                      </a:pPr>
                      <a:r>
                        <a:rPr lang="en-GB" sz="1600" b="0" i="0" kern="1200" dirty="0">
                          <a:solidFill>
                            <a:schemeClr val="tx1"/>
                          </a:solidFill>
                          <a:effectLst/>
                          <a:latin typeface="Arial" panose="020B0604020202020204" pitchFamily="34" charset="0"/>
                          <a:ea typeface="+mn-ea"/>
                          <a:cs typeface="Arial" panose="020B0604020202020204" pitchFamily="34" charset="0"/>
                        </a:rPr>
                        <a:t>(Ashford, Ayers and Olander, 2017)</a:t>
                      </a:r>
                      <a:endParaRPr lang="en-GB" sz="1600" b="0" i="0" u="none" strike="noStrike" dirty="0">
                        <a:effectLst/>
                        <a:latin typeface="Arial" panose="020B0604020202020204" pitchFamily="34" charset="0"/>
                        <a:cs typeface="Arial" panose="020B0604020202020204" pitchFamily="34" charset="0"/>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600" dirty="0">
                        <a:latin typeface="Arial" panose="020B0604020202020204" pitchFamily="34" charset="0"/>
                        <a:cs typeface="Arial" panose="020B0604020202020204" pitchFamily="34" charset="0"/>
                      </a:endParaRPr>
                    </a:p>
                    <a:p>
                      <a:pPr algn="l" fontAlgn="t">
                        <a:spcBef>
                          <a:spcPts val="0"/>
                        </a:spcBef>
                        <a:spcAft>
                          <a:spcPts val="0"/>
                        </a:spcAft>
                      </a:pPr>
                      <a:r>
                        <a:rPr lang="en-GB" sz="1600" dirty="0">
                          <a:latin typeface="Arial" panose="020B0604020202020204" pitchFamily="34" charset="0"/>
                          <a:cs typeface="Arial" panose="020B0604020202020204" pitchFamily="34" charset="0"/>
                        </a:rPr>
                        <a:t>Helping women experiencing postpartum anxiety.</a:t>
                      </a:r>
                      <a:endParaRPr lang="en-GB" sz="1600" b="0" i="0" u="none" strike="noStrike" dirty="0">
                        <a:effectLst/>
                        <a:latin typeface="Arial" panose="020B0604020202020204" pitchFamily="34" charset="0"/>
                        <a:cs typeface="Arial" panose="020B0604020202020204" pitchFamily="34" charset="0"/>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dirty="0">
                          <a:latin typeface="Arial" panose="020B0604020202020204" pitchFamily="34" charset="0"/>
                          <a:cs typeface="Arial" panose="020B0604020202020204" pitchFamily="34" charset="0"/>
                        </a:rPr>
                        <a:t>Between 10% to 20%  UK, women experienced postpartum anxiety in the year 2014 to 2015</a:t>
                      </a:r>
                      <a:endParaRPr lang="en-GB" sz="1600" b="0" i="0" u="none" strike="noStrike" dirty="0">
                        <a:effectLst/>
                        <a:latin typeface="Arial" panose="020B0604020202020204" pitchFamily="34" charset="0"/>
                        <a:cs typeface="Arial" panose="020B0604020202020204" pitchFamily="34" charset="0"/>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dirty="0">
                          <a:latin typeface="Arial" panose="020B0604020202020204" pitchFamily="34" charset="0"/>
                          <a:cs typeface="Arial" panose="020B0604020202020204" pitchFamily="34" charset="0"/>
                        </a:rPr>
                        <a:t>this study was to investigate the perspectives and encounters of HVs in their role of providing support for women dealing with postpartum anxiety, </a:t>
                      </a:r>
                      <a:endParaRPr lang="en-GB" sz="1600" b="0" i="0" u="none" strike="noStrike" dirty="0">
                        <a:effectLst/>
                        <a:latin typeface="Arial" panose="020B0604020202020204" pitchFamily="34" charset="0"/>
                        <a:cs typeface="Arial" panose="020B0604020202020204" pitchFamily="34" charset="0"/>
                      </a:endParaRPr>
                    </a:p>
                  </a:txBody>
                  <a:tcPr marL="137479" marR="137479" marT="1272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11580069"/>
                  </a:ext>
                </a:extLst>
              </a:tr>
            </a:tbl>
          </a:graphicData>
        </a:graphic>
      </p:graphicFrame>
    </p:spTree>
    <p:extLst>
      <p:ext uri="{BB962C8B-B14F-4D97-AF65-F5344CB8AC3E}">
        <p14:creationId xmlns:p14="http://schemas.microsoft.com/office/powerpoint/2010/main" val="9993404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16B467-C08C-466F-BE6B-7F9ED5E6F580}"/>
              </a:ext>
            </a:extLst>
          </p:cNvPr>
          <p:cNvSpPr>
            <a:spLocks noGrp="1"/>
          </p:cNvSpPr>
          <p:nvPr>
            <p:ph type="title"/>
          </p:nvPr>
        </p:nvSpPr>
        <p:spPr>
          <a:xfrm>
            <a:off x="686834" y="1153572"/>
            <a:ext cx="3200400" cy="4461163"/>
          </a:xfrm>
        </p:spPr>
        <p:txBody>
          <a:bodyPr>
            <a:normAutofit/>
          </a:bodyPr>
          <a:lstStyle/>
          <a:p>
            <a:r>
              <a:rPr lang="en-GB" b="1">
                <a:solidFill>
                  <a:srgbClr val="FFFFFF"/>
                </a:solidFill>
              </a:rPr>
              <a:t>Results </a:t>
            </a:r>
          </a:p>
        </p:txBody>
      </p:sp>
      <p:sp>
        <p:nvSpPr>
          <p:cNvPr id="30" name="Arc 2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D0CCD17-28FE-496A-8B33-DCC80EBEBEEF}"/>
              </a:ext>
            </a:extLst>
          </p:cNvPr>
          <p:cNvSpPr>
            <a:spLocks noGrp="1"/>
          </p:cNvSpPr>
          <p:nvPr>
            <p:ph idx="1"/>
          </p:nvPr>
        </p:nvSpPr>
        <p:spPr>
          <a:xfrm>
            <a:off x="4287796" y="319088"/>
            <a:ext cx="7066004" cy="5857875"/>
          </a:xfrm>
        </p:spPr>
        <p:txBody>
          <a:bodyPr anchor="ctr">
            <a:normAutofit/>
          </a:bodyPr>
          <a:lstStyle/>
          <a:p>
            <a:pPr>
              <a:spcBef>
                <a:spcPts val="0"/>
              </a:spcBef>
              <a:spcAft>
                <a:spcPts val="600"/>
              </a:spcAft>
            </a:pPr>
            <a:r>
              <a:rPr lang="en-GB" b="1" dirty="0"/>
              <a:t>Theme 1</a:t>
            </a:r>
            <a:r>
              <a:rPr lang="en-GB" dirty="0"/>
              <a:t>: </a:t>
            </a:r>
            <a:r>
              <a:rPr lang="en-GB" dirty="0">
                <a:latin typeface="Arial" panose="020B0604020202020204" pitchFamily="34" charset="0"/>
                <a:cs typeface="Arial" panose="020B0604020202020204" pitchFamily="34" charset="0"/>
              </a:rPr>
              <a:t>The main issue they found in all articles, was the ingress of support groups for young mothers  </a:t>
            </a:r>
          </a:p>
          <a:p>
            <a:pPr>
              <a:spcBef>
                <a:spcPts val="0"/>
              </a:spcBef>
              <a:spcAft>
                <a:spcPts val="600"/>
              </a:spcAft>
            </a:pPr>
            <a:endParaRPr lang="en-GB" dirty="0"/>
          </a:p>
          <a:p>
            <a:pPr>
              <a:spcBef>
                <a:spcPts val="0"/>
              </a:spcBef>
              <a:spcAft>
                <a:spcPts val="600"/>
              </a:spcAft>
            </a:pPr>
            <a:endParaRPr lang="en-GB" dirty="0"/>
          </a:p>
          <a:p>
            <a:pPr>
              <a:spcBef>
                <a:spcPts val="0"/>
              </a:spcBef>
              <a:spcAft>
                <a:spcPts val="600"/>
              </a:spcAft>
            </a:pPr>
            <a:r>
              <a:rPr lang="en-GB" b="1" dirty="0"/>
              <a:t>Theme 2: </a:t>
            </a:r>
            <a:r>
              <a:rPr lang="en-GB" dirty="0">
                <a:latin typeface="Arial" panose="020B0604020202020204" pitchFamily="34" charset="0"/>
                <a:cs typeface="Arial" panose="020B0604020202020204" pitchFamily="34" charset="0"/>
              </a:rPr>
              <a:t>Lack of specialists in online support groups, video calls or where women can interact with other mothers.</a:t>
            </a:r>
            <a:endParaRPr lang="en-GB" b="1" dirty="0">
              <a:latin typeface="Arial" panose="020B0604020202020204" pitchFamily="34" charset="0"/>
              <a:cs typeface="Arial" panose="020B0604020202020204" pitchFamily="34" charset="0"/>
            </a:endParaRPr>
          </a:p>
          <a:p>
            <a:pPr marL="0" indent="0">
              <a:spcBef>
                <a:spcPts val="0"/>
              </a:spcBef>
              <a:spcAft>
                <a:spcPts val="600"/>
              </a:spcAft>
              <a:buNone/>
            </a:pPr>
            <a:endParaRPr lang="en-GB" b="1" dirty="0"/>
          </a:p>
        </p:txBody>
      </p:sp>
    </p:spTree>
    <p:extLst>
      <p:ext uri="{BB962C8B-B14F-4D97-AF65-F5344CB8AC3E}">
        <p14:creationId xmlns:p14="http://schemas.microsoft.com/office/powerpoint/2010/main" val="421126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AE0DC-FFE2-EF74-7F46-87E000E6E624}"/>
              </a:ext>
            </a:extLst>
          </p:cNvPr>
          <p:cNvSpPr>
            <a:spLocks noGrp="1"/>
          </p:cNvSpPr>
          <p:nvPr>
            <p:ph type="title"/>
          </p:nvPr>
        </p:nvSpPr>
        <p:spPr>
          <a:xfrm>
            <a:off x="897576" y="115744"/>
            <a:ext cx="4410694" cy="1479277"/>
          </a:xfrm>
        </p:spPr>
        <p:txBody>
          <a:bodyPr/>
          <a:lstStyle/>
          <a:p>
            <a:r>
              <a:rPr lang="en-GB" sz="4400" b="1">
                <a:latin typeface="Arial" panose="020B0604020202020204" pitchFamily="34" charset="0"/>
                <a:cs typeface="Arial" panose="020B0604020202020204" pitchFamily="34" charset="0"/>
              </a:rPr>
              <a:t>Discussion</a:t>
            </a:r>
            <a:br>
              <a:rPr lang="en-GB" sz="4400" b="1"/>
            </a:br>
            <a:endParaRPr lang="en-US" dirty="0"/>
          </a:p>
        </p:txBody>
      </p:sp>
      <p:sp>
        <p:nvSpPr>
          <p:cNvPr id="4" name="TextBox 3">
            <a:extLst>
              <a:ext uri="{FF2B5EF4-FFF2-40B4-BE49-F238E27FC236}">
                <a16:creationId xmlns:a16="http://schemas.microsoft.com/office/drawing/2014/main" id="{210F7BF3-AFEF-6041-8AF7-906925D66AE7}"/>
              </a:ext>
            </a:extLst>
          </p:cNvPr>
          <p:cNvSpPr txBox="1"/>
          <p:nvPr/>
        </p:nvSpPr>
        <p:spPr>
          <a:xfrm>
            <a:off x="354227" y="1595021"/>
            <a:ext cx="11837773" cy="4893647"/>
          </a:xfrm>
          <a:prstGeom prst="rect">
            <a:avLst/>
          </a:prstGeom>
          <a:noFill/>
        </p:spPr>
        <p:txBody>
          <a:bodyPr wrap="square" rtlCol="0">
            <a:spAutoFit/>
          </a:bodyPr>
          <a:lstStyle/>
          <a:p>
            <a:r>
              <a:rPr lang="en-US" sz="2800" b="1" dirty="0">
                <a:latin typeface="Arial" panose="020B0604020202020204" pitchFamily="34" charset="0"/>
                <a:cs typeface="Arial" panose="020B0604020202020204" pitchFamily="34" charset="0"/>
              </a:rPr>
              <a:t>Strengths of Secondary Research</a:t>
            </a:r>
            <a:r>
              <a:rPr lang="en-US" sz="2400" b="1" dirty="0">
                <a:latin typeface="Arial" panose="020B0604020202020204" pitchFamily="34" charset="0"/>
                <a:cs typeface="Arial" panose="020B0604020202020204" pitchFamily="34" charset="0"/>
              </a:rPr>
              <a:t>:</a:t>
            </a:r>
          </a:p>
          <a:p>
            <a:pPr marL="285750" indent="-285750">
              <a:buFont typeface="Wingdings" pitchFamily="2" charset="2"/>
              <a:buChar char="v"/>
            </a:pPr>
            <a:endParaRPr lang="en-GB" dirty="0"/>
          </a:p>
          <a:p>
            <a:pPr marL="285750" indent="-285750">
              <a:buFont typeface="Wingdings" pitchFamily="2" charset="2"/>
              <a:buChar char="v"/>
            </a:pPr>
            <a:r>
              <a:rPr lang="en-GB" sz="2400" dirty="0">
                <a:latin typeface="Arial" panose="020B0604020202020204" pitchFamily="34" charset="0"/>
                <a:cs typeface="Arial" panose="020B0604020202020204" pitchFamily="34" charset="0"/>
              </a:rPr>
              <a:t>the strengths identified through this secondary research establishment of support groups specifically young women with PPD.</a:t>
            </a:r>
          </a:p>
          <a:p>
            <a:pPr marL="285750" indent="-285750">
              <a:buFont typeface="Wingdings" pitchFamily="2" charset="2"/>
              <a:buChar char="v"/>
            </a:pPr>
            <a:endParaRPr lang="en-US" sz="2400" dirty="0">
              <a:latin typeface="Arial" panose="020B0604020202020204" pitchFamily="34" charset="0"/>
              <a:cs typeface="Arial" panose="020B0604020202020204" pitchFamily="34" charset="0"/>
            </a:endParaRPr>
          </a:p>
          <a:p>
            <a:pPr marL="285750" indent="-285750">
              <a:buFont typeface="Wingdings" pitchFamily="2" charset="2"/>
              <a:buChar char="v"/>
            </a:pPr>
            <a:r>
              <a:rPr lang="en-GB" sz="2400" dirty="0">
                <a:latin typeface="Arial" panose="020B0604020202020204" pitchFamily="34" charset="0"/>
                <a:cs typeface="Arial" panose="020B0604020202020204" pitchFamily="34" charset="0"/>
              </a:rPr>
              <a:t>To promote support groups, information, video calls and provide opportunities for women to engage with fellow mothers.</a:t>
            </a:r>
          </a:p>
          <a:p>
            <a:pPr marL="285750" indent="-285750">
              <a:buFont typeface="Wingdings" pitchFamily="2" charset="2"/>
              <a:buChar char="v"/>
            </a:pPr>
            <a:endParaRPr lang="en-GB" sz="2400" dirty="0">
              <a:latin typeface="Arial" panose="020B0604020202020204" pitchFamily="34" charset="0"/>
              <a:cs typeface="Arial" panose="020B0604020202020204" pitchFamily="34" charset="0"/>
            </a:endParaRPr>
          </a:p>
          <a:p>
            <a:pPr marL="285750" indent="-285750">
              <a:buFont typeface="Wingdings" pitchFamily="2" charset="2"/>
              <a:buChar char="v"/>
            </a:pPr>
            <a:r>
              <a:rPr lang="en-GB" sz="2400" dirty="0">
                <a:latin typeface="Arial" panose="020B0604020202020204" pitchFamily="34" charset="0"/>
                <a:cs typeface="Arial" panose="020B0604020202020204" pitchFamily="34" charset="0"/>
              </a:rPr>
              <a:t>Establishing a trustworthy bond with women facing postpartum anxiety.</a:t>
            </a:r>
          </a:p>
          <a:p>
            <a:r>
              <a:rPr lang="en-GB" sz="2400" dirty="0"/>
              <a:t> </a:t>
            </a:r>
          </a:p>
          <a:p>
            <a:r>
              <a:rPr lang="en-GB" sz="2000" dirty="0"/>
              <a:t> </a:t>
            </a:r>
          </a:p>
          <a:p>
            <a:pPr marL="285750" indent="-285750">
              <a:buFont typeface="Wingdings" pitchFamily="2" charset="2"/>
              <a:buChar char="v"/>
            </a:pPr>
            <a:endParaRPr lang="en-GB" dirty="0"/>
          </a:p>
          <a:p>
            <a:pPr marL="285750" indent="-285750">
              <a:buFont typeface="Wingdings" pitchFamily="2" charset="2"/>
              <a:buChar char="v"/>
            </a:pPr>
            <a:endParaRPr lang="en-GB" dirty="0"/>
          </a:p>
          <a:p>
            <a:pPr marL="285750" indent="-285750">
              <a:buFont typeface="Wingdings" pitchFamily="2" charset="2"/>
              <a:buChar char="v"/>
            </a:pPr>
            <a:endParaRPr lang="en-US" dirty="0"/>
          </a:p>
        </p:txBody>
      </p:sp>
    </p:spTree>
    <p:extLst>
      <p:ext uri="{BB962C8B-B14F-4D97-AF65-F5344CB8AC3E}">
        <p14:creationId xmlns:p14="http://schemas.microsoft.com/office/powerpoint/2010/main" val="25298056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0AA88A-40C7-CAB6-5EE5-CADE8E48B11C}"/>
              </a:ext>
            </a:extLst>
          </p:cNvPr>
          <p:cNvSpPr>
            <a:spLocks noGrp="1"/>
          </p:cNvSpPr>
          <p:nvPr>
            <p:ph idx="1"/>
          </p:nvPr>
        </p:nvSpPr>
        <p:spPr>
          <a:xfrm>
            <a:off x="0" y="3728314"/>
            <a:ext cx="11353800" cy="2573632"/>
          </a:xfrm>
        </p:spPr>
        <p:txBody>
          <a:bodyPr>
            <a:normAutofit/>
          </a:bodyPr>
          <a:lstStyle/>
          <a:p>
            <a:pPr marL="0" indent="0">
              <a:buNone/>
            </a:pPr>
            <a:r>
              <a:rPr lang="en-GB" sz="2800" b="1" dirty="0">
                <a:effectLst/>
                <a:latin typeface="Arial" panose="020B0604020202020204" pitchFamily="34" charset="0"/>
                <a:ea typeface="Calibri" panose="020F0502020204030204" pitchFamily="34" charset="0"/>
                <a:cs typeface="Arial" panose="020B0604020202020204" pitchFamily="34" charset="0"/>
              </a:rPr>
              <a:t>Recommendations:</a:t>
            </a:r>
          </a:p>
          <a:p>
            <a:r>
              <a:rPr lang="en-GB" dirty="0">
                <a:latin typeface="Arial" panose="020B0604020202020204" pitchFamily="34" charset="0"/>
                <a:cs typeface="Arial" panose="020B0604020202020204" pitchFamily="34" charset="0"/>
              </a:rPr>
              <a:t>I recommend that Health Care Support create a special website for young women, offering a safe place where they can ask for advice, share their stories and connect with others. This platform should provide online counselling sessions, group therapy options and chat rooms so individuals can talk about their (PPD).</a:t>
            </a:r>
          </a:p>
          <a:p>
            <a:pPr marL="0" indent="0">
              <a:buNone/>
            </a:pPr>
            <a:endParaRPr lang="en-GB" dirty="0"/>
          </a:p>
        </p:txBody>
      </p:sp>
      <p:sp>
        <p:nvSpPr>
          <p:cNvPr id="6" name="Title 5">
            <a:extLst>
              <a:ext uri="{FF2B5EF4-FFF2-40B4-BE49-F238E27FC236}">
                <a16:creationId xmlns:a16="http://schemas.microsoft.com/office/drawing/2014/main" id="{B949B9F7-C195-7CA3-B67F-67F7B5901F12}"/>
              </a:ext>
            </a:extLst>
          </p:cNvPr>
          <p:cNvSpPr>
            <a:spLocks noGrp="1"/>
          </p:cNvSpPr>
          <p:nvPr>
            <p:ph type="title"/>
          </p:nvPr>
        </p:nvSpPr>
        <p:spPr>
          <a:xfrm>
            <a:off x="135925" y="111212"/>
            <a:ext cx="10686535" cy="3124072"/>
          </a:xfrm>
        </p:spPr>
        <p:txBody>
          <a:bodyPr>
            <a:normAutofit fontScale="90000"/>
          </a:bodyPr>
          <a:lstStyle/>
          <a:p>
            <a:br>
              <a:rPr lang="en-US" b="1" dirty="0">
                <a:latin typeface="Arial" panose="020B0604020202020204" pitchFamily="34" charset="0"/>
                <a:cs typeface="Arial" panose="020B0604020202020204" pitchFamily="34" charset="0"/>
              </a:rPr>
            </a:br>
            <a:br>
              <a:rPr lang="en-US" b="1" dirty="0">
                <a:latin typeface="Arial" panose="020B0604020202020204" pitchFamily="34" charset="0"/>
                <a:cs typeface="Arial" panose="020B0604020202020204" pitchFamily="34" charset="0"/>
              </a:rPr>
            </a:br>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Limitations:</a:t>
            </a:r>
            <a:br>
              <a:rPr lang="en-US" b="1" dirty="0">
                <a:latin typeface="Arial" panose="020B0604020202020204" pitchFamily="34" charset="0"/>
                <a:cs typeface="Arial" panose="020B0604020202020204" pitchFamily="34" charset="0"/>
              </a:rPr>
            </a:br>
            <a:br>
              <a:rPr lang="en-US" b="1" dirty="0">
                <a:latin typeface="Arial" panose="020B0604020202020204" pitchFamily="34" charset="0"/>
                <a:cs typeface="Arial" panose="020B0604020202020204" pitchFamily="34" charset="0"/>
              </a:rPr>
            </a:br>
            <a:r>
              <a:rPr lang="en-US" sz="3100" dirty="0">
                <a:latin typeface="Arial" panose="020B0604020202020204" pitchFamily="34" charset="0"/>
                <a:cs typeface="Arial" panose="020B0604020202020204" pitchFamily="34" charset="0"/>
              </a:rPr>
              <a:t>More research could be done to support young women with PPD</a:t>
            </a:r>
            <a:br>
              <a:rPr lang="en-US" sz="3100" dirty="0">
                <a:latin typeface="Arial" panose="020B0604020202020204" pitchFamily="34" charset="0"/>
                <a:cs typeface="Arial" panose="020B0604020202020204" pitchFamily="34" charset="0"/>
              </a:rPr>
            </a:br>
            <a:r>
              <a:rPr lang="en-US" sz="3100" dirty="0">
                <a:latin typeface="Arial" panose="020B0604020202020204" pitchFamily="34" charset="0"/>
                <a:cs typeface="Arial" panose="020B0604020202020204" pitchFamily="34" charset="0"/>
              </a:rPr>
              <a:t> providing online consultations</a:t>
            </a:r>
            <a:br>
              <a:rPr lang="en-US" sz="3100" dirty="0">
                <a:latin typeface="Arial" panose="020B0604020202020204" pitchFamily="34" charset="0"/>
                <a:cs typeface="Arial" panose="020B0604020202020204" pitchFamily="34" charset="0"/>
              </a:rPr>
            </a:br>
            <a:br>
              <a:rPr lang="en-US" sz="3100" dirty="0">
                <a:latin typeface="Arial" panose="020B0604020202020204" pitchFamily="34" charset="0"/>
                <a:cs typeface="Arial" panose="020B0604020202020204" pitchFamily="34" charset="0"/>
              </a:rPr>
            </a:br>
            <a:r>
              <a:rPr lang="en-US" sz="3100" dirty="0">
                <a:latin typeface="Arial" panose="020B0604020202020204" pitchFamily="34" charset="0"/>
                <a:cs typeface="Arial" panose="020B0604020202020204" pitchFamily="34" charset="0"/>
              </a:rPr>
              <a:t> More studies on young mothers</a:t>
            </a:r>
            <a:br>
              <a:rPr lang="en-US" sz="3100" dirty="0">
                <a:latin typeface="Arial" panose="020B0604020202020204" pitchFamily="34" charset="0"/>
                <a:cs typeface="Arial" panose="020B0604020202020204" pitchFamily="34" charset="0"/>
              </a:rPr>
            </a:br>
            <a:br>
              <a:rPr lang="en-US" sz="3100" dirty="0">
                <a:latin typeface="Arial" panose="020B0604020202020204" pitchFamily="34" charset="0"/>
                <a:cs typeface="Arial" panose="020B0604020202020204" pitchFamily="34" charset="0"/>
              </a:rPr>
            </a:br>
            <a:r>
              <a:rPr lang="en-GB" sz="1200" b="0" i="0" dirty="0">
                <a:solidFill>
                  <a:schemeClr val="accent5">
                    <a:lumMod val="50000"/>
                  </a:schemeClr>
                </a:solidFill>
                <a:effectLst/>
                <a:latin typeface="Roboto" panose="02000000000000000000" pitchFamily="2" charset="0"/>
              </a:rPr>
              <a:t>(Mora, 2022)</a:t>
            </a:r>
            <a:br>
              <a:rPr lang="en-US" sz="3100"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br>
              <a:rPr lang="en-US" dirty="0"/>
            </a:br>
            <a:br>
              <a:rPr lang="en-US" b="1" dirty="0">
                <a:latin typeface="Arial" panose="020B0604020202020204" pitchFamily="34" charset="0"/>
                <a:cs typeface="Arial" panose="020B0604020202020204" pitchFamily="34" charset="0"/>
              </a:rPr>
            </a:br>
            <a:endParaRPr lang="en-US" dirty="0"/>
          </a:p>
        </p:txBody>
      </p:sp>
    </p:spTree>
    <p:extLst>
      <p:ext uri="{BB962C8B-B14F-4D97-AF65-F5344CB8AC3E}">
        <p14:creationId xmlns:p14="http://schemas.microsoft.com/office/powerpoint/2010/main" val="33844311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a:xfrm>
            <a:off x="5297762" y="329184"/>
            <a:ext cx="6251110" cy="1783080"/>
          </a:xfrm>
        </p:spPr>
        <p:txBody>
          <a:bodyPr vert="horz" lIns="91440" tIns="45720" rIns="91440" bIns="45720" rtlCol="0" anchor="b">
            <a:normAutofit/>
          </a:bodyPr>
          <a:lstStyle/>
          <a:p>
            <a:r>
              <a:rPr lang="en-US" sz="5400" b="1" dirty="0"/>
              <a:t>Conclusion</a:t>
            </a:r>
          </a:p>
        </p:txBody>
      </p:sp>
      <p:pic>
        <p:nvPicPr>
          <p:cNvPr id="5" name="Picture 4" descr="Magnifying glass on clear background">
            <a:extLst>
              <a:ext uri="{FF2B5EF4-FFF2-40B4-BE49-F238E27FC236}">
                <a16:creationId xmlns:a16="http://schemas.microsoft.com/office/drawing/2014/main" id="{C7820D42-C534-EF74-1500-F2D9E158CBF9}"/>
              </a:ext>
            </a:extLst>
          </p:cNvPr>
          <p:cNvPicPr>
            <a:picLocks noChangeAspect="1"/>
          </p:cNvPicPr>
          <p:nvPr/>
        </p:nvPicPr>
        <p:blipFill rotWithShape="1">
          <a:blip r:embed="rId2"/>
          <a:srcRect l="40329" r="14339"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a:xfrm>
            <a:off x="4757351" y="2706624"/>
            <a:ext cx="7253417" cy="3483864"/>
          </a:xfrm>
        </p:spPr>
        <p:txBody>
          <a:bodyPr vert="horz" lIns="91440" tIns="45720" rIns="91440" bIns="45720" rtlCol="0">
            <a:noAutofit/>
          </a:bodyPr>
          <a:lstStyle/>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Childbirth affects a mother's mental health differently depending on age. This information can help young women understand the possible risks of becoming parents, and for the future research Health Care can provide better care and more knowledge for young mothers. </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7298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5694D9-AFA4-4E03-B587-B523317FE4BF}"/>
              </a:ext>
            </a:extLst>
          </p:cNvPr>
          <p:cNvSpPr>
            <a:spLocks noGrp="1"/>
          </p:cNvSpPr>
          <p:nvPr>
            <p:ph type="title"/>
          </p:nvPr>
        </p:nvSpPr>
        <p:spPr>
          <a:xfrm>
            <a:off x="838200" y="365125"/>
            <a:ext cx="10515600" cy="1325563"/>
          </a:xfrm>
        </p:spPr>
        <p:txBody>
          <a:bodyPr>
            <a:normAutofit/>
          </a:bodyPr>
          <a:lstStyle/>
          <a:p>
            <a:r>
              <a:rPr lang="en-GB" sz="5400" b="1" dirty="0"/>
              <a:t>References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495F6A-65A2-4AA0-99F0-C1CE50AECCD5}"/>
              </a:ext>
            </a:extLst>
          </p:cNvPr>
          <p:cNvSpPr>
            <a:spLocks noGrp="1"/>
          </p:cNvSpPr>
          <p:nvPr>
            <p:ph idx="1"/>
          </p:nvPr>
        </p:nvSpPr>
        <p:spPr>
          <a:xfrm>
            <a:off x="838200" y="1929384"/>
            <a:ext cx="10515600" cy="4251960"/>
          </a:xfrm>
        </p:spPr>
        <p:txBody>
          <a:bodyPr>
            <a:normAutofit lnSpcReduction="10000"/>
          </a:bodyPr>
          <a:lstStyle/>
          <a:p>
            <a:pPr algn="l"/>
            <a:r>
              <a:rPr lang="en-GB" sz="1600" b="0" i="0" dirty="0">
                <a:solidFill>
                  <a:srgbClr val="000000"/>
                </a:solidFill>
                <a:effectLst/>
                <a:latin typeface="Arial" panose="020B0604020202020204" pitchFamily="34" charset="0"/>
                <a:cs typeface="Arial" panose="020B0604020202020204" pitchFamily="34" charset="0"/>
              </a:rPr>
              <a:t>Swift, E.R., Pierce, M., Hope, H., </a:t>
            </a:r>
            <a:r>
              <a:rPr lang="en-GB" sz="1600" b="0" i="0" dirty="0" err="1">
                <a:solidFill>
                  <a:srgbClr val="000000"/>
                </a:solidFill>
                <a:effectLst/>
                <a:latin typeface="Arial" panose="020B0604020202020204" pitchFamily="34" charset="0"/>
                <a:cs typeface="Arial" panose="020B0604020202020204" pitchFamily="34" charset="0"/>
              </a:rPr>
              <a:t>Osam</a:t>
            </a:r>
            <a:r>
              <a:rPr lang="en-GB" sz="1600" b="0" i="0" dirty="0">
                <a:solidFill>
                  <a:srgbClr val="000000"/>
                </a:solidFill>
                <a:effectLst/>
                <a:latin typeface="Arial" panose="020B0604020202020204" pitchFamily="34" charset="0"/>
                <a:cs typeface="Arial" panose="020B0604020202020204" pitchFamily="34" charset="0"/>
              </a:rPr>
              <a:t>, C.S. and Abel, K.M. (2020). Young women are the most vulnerable to postpartum mental illness: A retrospective cohort study in UK primary care. </a:t>
            </a:r>
            <a:r>
              <a:rPr lang="en-GB" sz="1600" b="0" i="1" dirty="0">
                <a:solidFill>
                  <a:srgbClr val="000000"/>
                </a:solidFill>
                <a:effectLst/>
                <a:latin typeface="Arial" panose="020B0604020202020204" pitchFamily="34" charset="0"/>
                <a:cs typeface="Arial" panose="020B0604020202020204" pitchFamily="34" charset="0"/>
              </a:rPr>
              <a:t>Journal of Affective Disorders</a:t>
            </a:r>
            <a:r>
              <a:rPr lang="en-GB" sz="1600" b="0" i="0" dirty="0">
                <a:solidFill>
                  <a:srgbClr val="000000"/>
                </a:solidFill>
                <a:effectLst/>
                <a:latin typeface="Arial" panose="020B0604020202020204" pitchFamily="34" charset="0"/>
                <a:cs typeface="Arial" panose="020B0604020202020204" pitchFamily="34" charset="0"/>
              </a:rPr>
              <a:t>, [online] 277, pp.218–224. </a:t>
            </a:r>
            <a:r>
              <a:rPr lang="en-GB" sz="1600" b="0" i="0" u="sng" dirty="0" err="1">
                <a:solidFill>
                  <a:schemeClr val="accent5">
                    <a:lumMod val="75000"/>
                  </a:schemeClr>
                </a:solidFill>
                <a:effectLst/>
                <a:latin typeface="Arial" panose="020B0604020202020204" pitchFamily="34" charset="0"/>
                <a:cs typeface="Arial" panose="020B0604020202020204" pitchFamily="34" charset="0"/>
              </a:rPr>
              <a:t>doi:https</a:t>
            </a:r>
            <a:r>
              <a:rPr lang="en-GB" sz="1600" b="0" i="0" u="sng" dirty="0">
                <a:solidFill>
                  <a:schemeClr val="accent5">
                    <a:lumMod val="75000"/>
                  </a:schemeClr>
                </a:solidFill>
                <a:effectLst/>
                <a:latin typeface="Arial" panose="020B0604020202020204" pitchFamily="34" charset="0"/>
                <a:cs typeface="Arial" panose="020B0604020202020204" pitchFamily="34" charset="0"/>
              </a:rPr>
              <a:t>://</a:t>
            </a:r>
            <a:r>
              <a:rPr lang="en-GB" sz="1600" b="0" i="0" u="sng" dirty="0" err="1">
                <a:solidFill>
                  <a:schemeClr val="accent5">
                    <a:lumMod val="75000"/>
                  </a:schemeClr>
                </a:solidFill>
                <a:effectLst/>
                <a:latin typeface="Arial" panose="020B0604020202020204" pitchFamily="34" charset="0"/>
                <a:cs typeface="Arial" panose="020B0604020202020204" pitchFamily="34" charset="0"/>
              </a:rPr>
              <a:t>doi.org</a:t>
            </a:r>
            <a:r>
              <a:rPr lang="en-GB" sz="1600" b="0" i="0" u="sng" dirty="0">
                <a:solidFill>
                  <a:schemeClr val="accent5">
                    <a:lumMod val="75000"/>
                  </a:schemeClr>
                </a:solidFill>
                <a:effectLst/>
                <a:latin typeface="Arial" panose="020B0604020202020204" pitchFamily="34" charset="0"/>
                <a:cs typeface="Arial" panose="020B0604020202020204" pitchFamily="34" charset="0"/>
              </a:rPr>
              <a:t>/10.1016/j.jad.2020.08.016</a:t>
            </a:r>
            <a:r>
              <a:rPr lang="en-GB" sz="1600" u="sng" dirty="0">
                <a:solidFill>
                  <a:schemeClr val="accent5">
                    <a:lumMod val="75000"/>
                  </a:schemeClr>
                </a:solidFill>
                <a:latin typeface="Arial" panose="020B0604020202020204" pitchFamily="34" charset="0"/>
                <a:cs typeface="Arial" panose="020B0604020202020204" pitchFamily="34" charset="0"/>
              </a:rPr>
              <a:t> </a:t>
            </a:r>
            <a:r>
              <a:rPr lang="en-GB" sz="1800" dirty="0">
                <a:solidFill>
                  <a:srgbClr val="000000"/>
                </a:solidFill>
                <a:effectLst/>
                <a:latin typeface="Arial" panose="020B0604020202020204" pitchFamily="34" charset="0"/>
                <a:ea typeface="Calibri" panose="020F0502020204030204" pitchFamily="34" charset="0"/>
              </a:rPr>
              <a:t>[Accessed 20Jul. 2023]. </a:t>
            </a:r>
            <a:endParaRPr lang="en-GB" sz="1600" b="0" i="0" u="sng" dirty="0">
              <a:solidFill>
                <a:schemeClr val="accent5">
                  <a:lumMod val="75000"/>
                </a:schemeClr>
              </a:solidFill>
              <a:effectLst/>
              <a:latin typeface="Arial" panose="020B0604020202020204" pitchFamily="34" charset="0"/>
              <a:cs typeface="Arial" panose="020B0604020202020204" pitchFamily="34" charset="0"/>
            </a:endParaRPr>
          </a:p>
          <a:p>
            <a:pPr marL="0" indent="0" algn="l">
              <a:buNone/>
            </a:pPr>
            <a:r>
              <a:rPr lang="en-GB" sz="1600" b="0" i="0" dirty="0">
                <a:solidFill>
                  <a:schemeClr val="accent5">
                    <a:lumMod val="75000"/>
                  </a:schemeClr>
                </a:solidFill>
                <a:effectLst/>
                <a:latin typeface="Arial" panose="020B0604020202020204" pitchFamily="34" charset="0"/>
                <a:cs typeface="Arial" panose="020B0604020202020204" pitchFamily="34" charset="0"/>
              </a:rPr>
              <a:t>‌</a:t>
            </a:r>
          </a:p>
          <a:p>
            <a:pPr algn="l"/>
            <a:r>
              <a:rPr lang="en-GB" sz="1600" b="0" i="0" dirty="0">
                <a:solidFill>
                  <a:srgbClr val="000000"/>
                </a:solidFill>
                <a:effectLst/>
                <a:latin typeface="Arial" panose="020B0604020202020204" pitchFamily="34" charset="0"/>
                <a:cs typeface="Arial" panose="020B0604020202020204" pitchFamily="34" charset="0"/>
              </a:rPr>
              <a:t>Fallon, V., Davies, S.M., Silverio, S.A., Jackson, L., De </a:t>
            </a:r>
            <a:r>
              <a:rPr lang="en-GB" sz="1600" b="0" i="0" dirty="0" err="1">
                <a:solidFill>
                  <a:srgbClr val="000000"/>
                </a:solidFill>
                <a:effectLst/>
                <a:latin typeface="Arial" panose="020B0604020202020204" pitchFamily="34" charset="0"/>
                <a:cs typeface="Arial" panose="020B0604020202020204" pitchFamily="34" charset="0"/>
              </a:rPr>
              <a:t>Pascalis</a:t>
            </a:r>
            <a:r>
              <a:rPr lang="en-GB" sz="1600" b="0" i="0" dirty="0">
                <a:solidFill>
                  <a:srgbClr val="000000"/>
                </a:solidFill>
                <a:effectLst/>
                <a:latin typeface="Arial" panose="020B0604020202020204" pitchFamily="34" charset="0"/>
                <a:cs typeface="Arial" panose="020B0604020202020204" pitchFamily="34" charset="0"/>
              </a:rPr>
              <a:t>, L. and Harrold, J.A. (2021). Psychosocial experiences of postnatal women during the COVID-19 pandemic. A UK-wide study of prevalence rates and risk factors for clinically relevant depression and anxiety. </a:t>
            </a:r>
            <a:r>
              <a:rPr lang="en-GB" sz="1600" b="0" i="1" dirty="0">
                <a:solidFill>
                  <a:srgbClr val="000000"/>
                </a:solidFill>
                <a:effectLst/>
                <a:latin typeface="Arial" panose="020B0604020202020204" pitchFamily="34" charset="0"/>
                <a:cs typeface="Arial" panose="020B0604020202020204" pitchFamily="34" charset="0"/>
              </a:rPr>
              <a:t>Journal of Psychiatric Research</a:t>
            </a:r>
            <a:r>
              <a:rPr lang="en-GB" sz="1600" b="0" i="0" dirty="0">
                <a:solidFill>
                  <a:srgbClr val="000000"/>
                </a:solidFill>
                <a:effectLst/>
                <a:latin typeface="Arial" panose="020B0604020202020204" pitchFamily="34" charset="0"/>
                <a:cs typeface="Arial" panose="020B0604020202020204" pitchFamily="34" charset="0"/>
              </a:rPr>
              <a:t>, 136(1), pp.157–166. </a:t>
            </a:r>
            <a:r>
              <a:rPr lang="en-GB" sz="1600" b="0" i="0" u="sng" dirty="0" err="1">
                <a:solidFill>
                  <a:schemeClr val="accent5">
                    <a:lumMod val="75000"/>
                  </a:schemeClr>
                </a:solidFill>
                <a:effectLst/>
                <a:latin typeface="Arial" panose="020B0604020202020204" pitchFamily="34" charset="0"/>
                <a:cs typeface="Arial" panose="020B0604020202020204" pitchFamily="34" charset="0"/>
              </a:rPr>
              <a:t>doi:https</a:t>
            </a:r>
            <a:r>
              <a:rPr lang="en-GB" sz="1600" b="0" i="0" u="sng" dirty="0">
                <a:solidFill>
                  <a:schemeClr val="accent5">
                    <a:lumMod val="75000"/>
                  </a:schemeClr>
                </a:solidFill>
                <a:effectLst/>
                <a:latin typeface="Arial" panose="020B0604020202020204" pitchFamily="34" charset="0"/>
                <a:cs typeface="Arial" panose="020B0604020202020204" pitchFamily="34" charset="0"/>
              </a:rPr>
              <a:t>://</a:t>
            </a:r>
            <a:r>
              <a:rPr lang="en-GB" sz="1600" b="0" i="0" u="sng" dirty="0" err="1">
                <a:solidFill>
                  <a:schemeClr val="accent5">
                    <a:lumMod val="75000"/>
                  </a:schemeClr>
                </a:solidFill>
                <a:effectLst/>
                <a:latin typeface="Arial" panose="020B0604020202020204" pitchFamily="34" charset="0"/>
                <a:cs typeface="Arial" panose="020B0604020202020204" pitchFamily="34" charset="0"/>
              </a:rPr>
              <a:t>doi.org</a:t>
            </a:r>
            <a:r>
              <a:rPr lang="en-GB" sz="1600" b="0" i="0" u="sng" dirty="0">
                <a:solidFill>
                  <a:schemeClr val="accent5">
                    <a:lumMod val="75000"/>
                  </a:schemeClr>
                </a:solidFill>
                <a:effectLst/>
                <a:latin typeface="Arial" panose="020B0604020202020204" pitchFamily="34" charset="0"/>
                <a:cs typeface="Arial" panose="020B0604020202020204" pitchFamily="34" charset="0"/>
              </a:rPr>
              <a:t>/10.1016/j.jpsychires.2021.01.048 </a:t>
            </a:r>
            <a:r>
              <a:rPr lang="en-GB" sz="1800" dirty="0">
                <a:solidFill>
                  <a:srgbClr val="000000"/>
                </a:solidFill>
                <a:effectLst/>
                <a:latin typeface="Arial" panose="020B0604020202020204" pitchFamily="34" charset="0"/>
                <a:ea typeface="Calibri" panose="020F0502020204030204" pitchFamily="34" charset="0"/>
              </a:rPr>
              <a:t>[Accessed 28 Jul. 2023]. </a:t>
            </a:r>
            <a:endParaRPr lang="en-GB" sz="1600" b="0" i="0" u="sng" dirty="0">
              <a:solidFill>
                <a:schemeClr val="accent5">
                  <a:lumMod val="75000"/>
                </a:schemeClr>
              </a:solidFill>
              <a:effectLst/>
              <a:latin typeface="Arial" panose="020B0604020202020204" pitchFamily="34" charset="0"/>
              <a:cs typeface="Arial" panose="020B0604020202020204" pitchFamily="34" charset="0"/>
            </a:endParaRPr>
          </a:p>
          <a:p>
            <a:pPr algn="l"/>
            <a:r>
              <a:rPr lang="en-GB" sz="1600" b="0" i="0" u="sng" dirty="0">
                <a:solidFill>
                  <a:schemeClr val="accent5">
                    <a:lumMod val="75000"/>
                  </a:schemeClr>
                </a:solidFill>
                <a:effectLst/>
                <a:latin typeface="Arial" panose="020B0604020202020204" pitchFamily="34" charset="0"/>
                <a:cs typeface="Arial" panose="020B0604020202020204" pitchFamily="34" charset="0"/>
              </a:rPr>
              <a:t>‌</a:t>
            </a:r>
          </a:p>
          <a:p>
            <a:pPr algn="l"/>
            <a:r>
              <a:rPr lang="en-GB" sz="1600" b="0" i="0" dirty="0">
                <a:solidFill>
                  <a:srgbClr val="000000"/>
                </a:solidFill>
                <a:effectLst/>
                <a:latin typeface="Arial" panose="020B0604020202020204" pitchFamily="34" charset="0"/>
                <a:cs typeface="Arial" panose="020B0604020202020204" pitchFamily="34" charset="0"/>
              </a:rPr>
              <a:t>Ashford, M.T., Ayers, S. and Olander, E.K. (2017). Supporting women with postpartum anxiety: exploring views and experiences of specialist community public health nurses in the UK. </a:t>
            </a:r>
            <a:r>
              <a:rPr lang="en-GB" sz="1600" b="0" i="1" dirty="0">
                <a:solidFill>
                  <a:srgbClr val="000000"/>
                </a:solidFill>
                <a:effectLst/>
                <a:latin typeface="Arial" panose="020B0604020202020204" pitchFamily="34" charset="0"/>
                <a:cs typeface="Arial" panose="020B0604020202020204" pitchFamily="34" charset="0"/>
              </a:rPr>
              <a:t>Health &amp; Social Care in the Community</a:t>
            </a:r>
            <a:r>
              <a:rPr lang="en-GB" sz="1600" b="0" i="0" dirty="0">
                <a:solidFill>
                  <a:srgbClr val="000000"/>
                </a:solidFill>
                <a:effectLst/>
                <a:latin typeface="Arial" panose="020B0604020202020204" pitchFamily="34" charset="0"/>
                <a:cs typeface="Arial" panose="020B0604020202020204" pitchFamily="34" charset="0"/>
              </a:rPr>
              <a:t>, 25(3), pp.1257–1264. </a:t>
            </a:r>
            <a:r>
              <a:rPr lang="en-GB" sz="1600" b="0" i="0" u="sng" dirty="0" err="1">
                <a:solidFill>
                  <a:schemeClr val="accent5">
                    <a:lumMod val="75000"/>
                  </a:schemeClr>
                </a:solidFill>
                <a:effectLst/>
                <a:latin typeface="Arial" panose="020B0604020202020204" pitchFamily="34" charset="0"/>
                <a:cs typeface="Arial" panose="020B0604020202020204" pitchFamily="34" charset="0"/>
              </a:rPr>
              <a:t>doi:https</a:t>
            </a:r>
            <a:r>
              <a:rPr lang="en-GB" sz="1600" b="0" i="0" u="sng" dirty="0">
                <a:solidFill>
                  <a:schemeClr val="accent5">
                    <a:lumMod val="75000"/>
                  </a:schemeClr>
                </a:solidFill>
                <a:effectLst/>
                <a:latin typeface="Arial" panose="020B0604020202020204" pitchFamily="34" charset="0"/>
                <a:cs typeface="Arial" panose="020B0604020202020204" pitchFamily="34" charset="0"/>
              </a:rPr>
              <a:t>://</a:t>
            </a:r>
            <a:r>
              <a:rPr lang="en-GB" sz="1600" b="0" i="0" u="sng" dirty="0" err="1">
                <a:solidFill>
                  <a:schemeClr val="accent5">
                    <a:lumMod val="75000"/>
                  </a:schemeClr>
                </a:solidFill>
                <a:effectLst/>
                <a:latin typeface="Arial" panose="020B0604020202020204" pitchFamily="34" charset="0"/>
                <a:cs typeface="Arial" panose="020B0604020202020204" pitchFamily="34" charset="0"/>
              </a:rPr>
              <a:t>doi.org</a:t>
            </a:r>
            <a:r>
              <a:rPr lang="en-GB" sz="1600" b="0" i="0" u="sng" dirty="0">
                <a:solidFill>
                  <a:schemeClr val="accent5">
                    <a:lumMod val="75000"/>
                  </a:schemeClr>
                </a:solidFill>
                <a:effectLst/>
                <a:latin typeface="Arial" panose="020B0604020202020204" pitchFamily="34" charset="0"/>
                <a:cs typeface="Arial" panose="020B0604020202020204" pitchFamily="34" charset="0"/>
              </a:rPr>
              <a:t>/10.1111/hsc.12428 </a:t>
            </a:r>
            <a:r>
              <a:rPr lang="en-GB" sz="1800" dirty="0">
                <a:solidFill>
                  <a:srgbClr val="000000"/>
                </a:solidFill>
                <a:effectLst/>
                <a:latin typeface="Arial" panose="020B0604020202020204" pitchFamily="34" charset="0"/>
                <a:ea typeface="Calibri" panose="020F0502020204030204" pitchFamily="34" charset="0"/>
              </a:rPr>
              <a:t>[Accessed 28 Jul. 2023]. </a:t>
            </a:r>
            <a:r>
              <a:rPr lang="en-GB" sz="1600" b="0" i="0" u="sng" dirty="0">
                <a:solidFill>
                  <a:schemeClr val="accent5">
                    <a:lumMod val="75000"/>
                  </a:schemeClr>
                </a:solidFill>
                <a:effectLst/>
                <a:latin typeface="Arial" panose="020B0604020202020204" pitchFamily="34" charset="0"/>
                <a:cs typeface="Arial" panose="020B0604020202020204" pitchFamily="34" charset="0"/>
              </a:rPr>
              <a:t> </a:t>
            </a:r>
          </a:p>
          <a:p>
            <a:pPr algn="l"/>
            <a:endParaRPr lang="en-GB" sz="1600" b="0" i="0" dirty="0">
              <a:solidFill>
                <a:srgbClr val="000000"/>
              </a:solidFill>
              <a:effectLst/>
              <a:latin typeface="Arial" panose="020B0604020202020204" pitchFamily="34" charset="0"/>
              <a:cs typeface="Arial" panose="020B0604020202020204" pitchFamily="34" charset="0"/>
            </a:endParaRPr>
          </a:p>
          <a:p>
            <a:pPr algn="l"/>
            <a:r>
              <a:rPr lang="en-GB" sz="1600" b="0" i="0" dirty="0">
                <a:solidFill>
                  <a:srgbClr val="000000"/>
                </a:solidFill>
                <a:effectLst/>
                <a:latin typeface="Arial" panose="020B0604020202020204" pitchFamily="34" charset="0"/>
                <a:cs typeface="Arial" panose="020B0604020202020204" pitchFamily="34" charset="0"/>
              </a:rPr>
              <a:t>Mora, M. (2022). </a:t>
            </a:r>
            <a:r>
              <a:rPr lang="en-GB" sz="1600" b="0" i="1" dirty="0">
                <a:solidFill>
                  <a:srgbClr val="000000"/>
                </a:solidFill>
                <a:effectLst/>
                <a:latin typeface="Arial" panose="020B0604020202020204" pitchFamily="34" charset="0"/>
                <a:cs typeface="Arial" panose="020B0604020202020204" pitchFamily="34" charset="0"/>
              </a:rPr>
              <a:t>Secondary Research Advantages, Limitations, and Sources</a:t>
            </a:r>
            <a:r>
              <a:rPr lang="en-GB" sz="1600" b="0" i="0" dirty="0">
                <a:solidFill>
                  <a:srgbClr val="000000"/>
                </a:solidFill>
                <a:effectLst/>
                <a:latin typeface="Arial" panose="020B0604020202020204" pitchFamily="34" charset="0"/>
                <a:cs typeface="Arial" panose="020B0604020202020204" pitchFamily="34" charset="0"/>
              </a:rPr>
              <a:t>. [online] Relevant Insights. Available at: </a:t>
            </a:r>
            <a:r>
              <a:rPr lang="en-GB" sz="1600" b="0" i="0" dirty="0">
                <a:solidFill>
                  <a:srgbClr val="000000"/>
                </a:solidFill>
                <a:effectLst/>
                <a:latin typeface="Arial" panose="020B0604020202020204" pitchFamily="34" charset="0"/>
                <a:cs typeface="Arial" panose="020B0604020202020204" pitchFamily="34" charset="0"/>
                <a:hlinkClick r:id="rId2"/>
              </a:rPr>
              <a:t>https://www.relevantinsights.com/articles/secondary-research-advantages-limitations-and-sources/</a:t>
            </a:r>
            <a:r>
              <a:rPr lang="en-GB" sz="1600" dirty="0">
                <a:solidFill>
                  <a:srgbClr val="000000"/>
                </a:solidFill>
                <a:latin typeface="Arial" panose="020B0604020202020204" pitchFamily="34" charset="0"/>
                <a:cs typeface="Arial" panose="020B0604020202020204" pitchFamily="34" charset="0"/>
              </a:rPr>
              <a:t> </a:t>
            </a:r>
            <a:r>
              <a:rPr lang="en-GB" sz="1800" dirty="0">
                <a:solidFill>
                  <a:srgbClr val="000000"/>
                </a:solidFill>
                <a:effectLst/>
                <a:latin typeface="Arial" panose="020B0604020202020204" pitchFamily="34" charset="0"/>
                <a:ea typeface="Calibri" panose="020F0502020204030204" pitchFamily="34" charset="0"/>
              </a:rPr>
              <a:t>[Accessed 30 </a:t>
            </a:r>
            <a:r>
              <a:rPr lang="en-GB" sz="1800" dirty="0">
                <a:solidFill>
                  <a:srgbClr val="000000"/>
                </a:solidFill>
                <a:latin typeface="Arial" panose="020B0604020202020204" pitchFamily="34" charset="0"/>
                <a:ea typeface="Calibri" panose="020F0502020204030204" pitchFamily="34" charset="0"/>
              </a:rPr>
              <a:t>J</a:t>
            </a:r>
            <a:r>
              <a:rPr lang="en-GB" sz="1800" dirty="0">
                <a:solidFill>
                  <a:srgbClr val="000000"/>
                </a:solidFill>
                <a:effectLst/>
                <a:latin typeface="Arial" panose="020B0604020202020204" pitchFamily="34" charset="0"/>
                <a:ea typeface="Calibri" panose="020F0502020204030204" pitchFamily="34" charset="0"/>
              </a:rPr>
              <a:t>ul. 2023]. </a:t>
            </a:r>
            <a:endParaRPr lang="en-GB" sz="1600" b="0" i="0" dirty="0">
              <a:solidFill>
                <a:srgbClr val="000000"/>
              </a:solidFill>
              <a:effectLst/>
              <a:latin typeface="Arial" panose="020B0604020202020204" pitchFamily="34" charset="0"/>
              <a:cs typeface="Arial" panose="020B0604020202020204" pitchFamily="34" charset="0"/>
            </a:endParaRPr>
          </a:p>
          <a:p>
            <a:pPr marL="0" indent="0" algn="l">
              <a:buNone/>
            </a:pPr>
            <a:endParaRPr lang="en-GB" sz="1600" b="0" i="0" dirty="0">
              <a:solidFill>
                <a:srgbClr val="000000"/>
              </a:solidFill>
              <a:effectLst/>
              <a:latin typeface="Arial" panose="020B0604020202020204" pitchFamily="34" charset="0"/>
              <a:cs typeface="Arial" panose="020B0604020202020204" pitchFamily="34" charset="0"/>
            </a:endParaRPr>
          </a:p>
          <a:p>
            <a:pPr algn="l"/>
            <a:endParaRPr lang="en-GB" sz="1600" b="0" i="0" u="sng" dirty="0">
              <a:solidFill>
                <a:schemeClr val="accent5">
                  <a:lumMod val="75000"/>
                </a:schemeClr>
              </a:solidFill>
              <a:effectLst/>
              <a:latin typeface="Arial" panose="020B0604020202020204" pitchFamily="34" charset="0"/>
              <a:cs typeface="Arial" panose="020B0604020202020204" pitchFamily="34" charset="0"/>
            </a:endParaRPr>
          </a:p>
          <a:p>
            <a:pPr marL="0" indent="0" algn="l">
              <a:buNone/>
            </a:pPr>
            <a:endParaRPr lang="en-GB" sz="1600" b="0" i="0" dirty="0">
              <a:solidFill>
                <a:schemeClr val="accent5">
                  <a:lumMod val="75000"/>
                </a:schemeClr>
              </a:solidFill>
              <a:effectLst/>
              <a:latin typeface="Calibri" panose="020F0502020204030204" pitchFamily="34" charset="0"/>
            </a:endParaRPr>
          </a:p>
          <a:p>
            <a:endParaRPr lang="en-GB" sz="2200" dirty="0"/>
          </a:p>
        </p:txBody>
      </p:sp>
    </p:spTree>
    <p:extLst>
      <p:ext uri="{BB962C8B-B14F-4D97-AF65-F5344CB8AC3E}">
        <p14:creationId xmlns:p14="http://schemas.microsoft.com/office/powerpoint/2010/main" val="20041481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31193</TotalTime>
  <Words>929</Words>
  <Application>Microsoft Macintosh PowerPoint</Application>
  <PresentationFormat>Widescreen</PresentationFormat>
  <Paragraphs>87</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Calibri Light</vt:lpstr>
      <vt:lpstr>Roboto</vt:lpstr>
      <vt:lpstr>Times New Roman</vt:lpstr>
      <vt:lpstr>Wingdings</vt:lpstr>
      <vt:lpstr>Office Theme</vt:lpstr>
      <vt:lpstr> Module: Introduction to Research  BMHP5005  </vt:lpstr>
      <vt:lpstr>Introduction</vt:lpstr>
      <vt:lpstr>Aim:  </vt:lpstr>
      <vt:lpstr>PowerPoint Presentation</vt:lpstr>
      <vt:lpstr>Literature Review</vt:lpstr>
      <vt:lpstr>Results </vt:lpstr>
      <vt:lpstr>Discussion </vt:lpstr>
      <vt:lpstr>   Limitations:  More research could be done to support young women with PPD  providing online consultations   More studies on young mothers  (Mora, 2022)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lastModifiedBy>Anabela Mendes (2124257)</cp:lastModifiedBy>
  <cp:revision>33</cp:revision>
  <dcterms:created xsi:type="dcterms:W3CDTF">2020-04-30T09:56:57Z</dcterms:created>
  <dcterms:modified xsi:type="dcterms:W3CDTF">2023-08-11T10:56:40Z</dcterms:modified>
</cp:coreProperties>
</file>