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>
        <p:scale>
          <a:sx n="67" d="100"/>
          <a:sy n="67" d="100"/>
        </p:scale>
        <p:origin x="220" y="8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432758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B1B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9052560" y="-2011680"/>
            <a:ext cx="5486400" cy="5486400"/>
          </a:xfrm>
          <a:prstGeom prst="ellipse">
            <a:avLst/>
          </a:prstGeom>
          <a:solidFill>
            <a:srgbClr val="13294B">
              <a:alpha val="70000"/>
            </a:srgbClr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10515600" y="-548640"/>
            <a:ext cx="2743200" cy="2743200"/>
          </a:xfrm>
          <a:prstGeom prst="ellipse">
            <a:avLst/>
          </a:prstGeom>
          <a:solidFill>
            <a:srgbClr val="E8443D">
              <a:alpha val="22000"/>
            </a:srgbClr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4" name="Text 2"/>
          <p:cNvSpPr/>
          <p:nvPr/>
        </p:nvSpPr>
        <p:spPr>
          <a:xfrm>
            <a:off x="822960" y="141732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300" dirty="0">
                <a:solidFill>
                  <a:srgbClr val="E844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ACFA7004 · RESEARCH PROPOSAL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822960" y="1874520"/>
            <a:ext cx="9875520" cy="1737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46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Evaluating EDR Against Advanced Trojan</a:t>
            </a:r>
            <a:endParaRPr lang="en-US" sz="4000" dirty="0"/>
          </a:p>
          <a:p>
            <a:pPr marL="0" indent="0">
              <a:lnSpc>
                <a:spcPts val="46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Malware Architectures</a:t>
            </a:r>
            <a:endParaRPr lang="en-US" sz="4000" dirty="0"/>
          </a:p>
        </p:txBody>
      </p:sp>
      <p:sp>
        <p:nvSpPr>
          <p:cNvPr id="6" name="Text 4"/>
          <p:cNvSpPr/>
          <p:nvPr/>
        </p:nvSpPr>
        <p:spPr>
          <a:xfrm>
            <a:off x="822960" y="3520440"/>
            <a:ext cx="96012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i="1" dirty="0">
                <a:solidFill>
                  <a:srgbClr val="CFE0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Framework for Reducing Alert Fatigue Through Explainable AI</a:t>
            </a:r>
            <a:endParaRPr lang="en-US" sz="1800" dirty="0"/>
          </a:p>
        </p:txBody>
      </p:sp>
      <p:sp>
        <p:nvSpPr>
          <p:cNvPr id="7" name="Shape 5"/>
          <p:cNvSpPr/>
          <p:nvPr/>
        </p:nvSpPr>
        <p:spPr>
          <a:xfrm>
            <a:off x="822960" y="4251960"/>
            <a:ext cx="2011680" cy="0"/>
          </a:xfrm>
          <a:prstGeom prst="line">
            <a:avLst/>
          </a:prstGeom>
          <a:noFill/>
          <a:ln w="31750">
            <a:solidFill>
              <a:srgbClr val="E8443D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8" name="Text 6"/>
          <p:cNvSpPr/>
          <p:nvPr/>
        </p:nvSpPr>
        <p:spPr>
          <a:xfrm>
            <a:off x="822960" y="4480560"/>
            <a:ext cx="64008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MSc Cybersecurity and Digital Forensics</a:t>
            </a:r>
            <a:endParaRPr lang="en-US" sz="1400" dirty="0"/>
          </a:p>
          <a:p>
            <a:pPr marL="0" indent="0">
              <a:lnSpc>
                <a:spcPct val="135000"/>
              </a:lnSpc>
              <a:buNone/>
            </a:pPr>
            <a:r>
              <a:rPr lang="en-US" sz="1400" dirty="0">
                <a:solidFill>
                  <a:srgbClr val="8FA3C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University of Wales Trinity Saint David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822959" y="5816341"/>
            <a:ext cx="6400801" cy="89856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400" dirty="0">
              <a:solidFill>
                <a:schemeClr val="bg1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buNone/>
            </a:pPr>
            <a:r>
              <a:rPr lang="en-US" sz="1400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Name :-  Swasti Maheshkumar Sakariya</a:t>
            </a:r>
          </a:p>
          <a:p>
            <a:pPr marL="0" indent="0">
              <a:buNone/>
            </a:pPr>
            <a:r>
              <a:rPr lang="en-US" sz="1400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Number :-  2532368</a:t>
            </a:r>
          </a:p>
          <a:p>
            <a:pPr marL="0" indent="0">
              <a:buNone/>
            </a:pPr>
            <a:r>
              <a:rPr lang="en-US" sz="1400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Supervisor:- Dr Suresh Shanmugasundaram</a:t>
            </a:r>
          </a:p>
          <a:p>
            <a:pPr marL="0" indent="0">
              <a:buNone/>
            </a:pPr>
            <a:endParaRPr lang="en-US" sz="1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22960" y="45720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B531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AGENDA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822960" y="777240"/>
            <a:ext cx="105156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622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we'll cover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822960" y="1828800"/>
            <a:ext cx="9144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D7DEE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01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1691640" y="1847088"/>
            <a:ext cx="42062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Context &amp; Background</a:t>
            </a:r>
            <a:endParaRPr lang="en-US" sz="1450" dirty="0"/>
          </a:p>
        </p:txBody>
      </p:sp>
      <p:sp>
        <p:nvSpPr>
          <p:cNvPr id="6" name="Text 4"/>
          <p:cNvSpPr/>
          <p:nvPr/>
        </p:nvSpPr>
        <p:spPr>
          <a:xfrm>
            <a:off x="1691640" y="2212848"/>
            <a:ext cx="42062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00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Scale of credential theft and EDR evasion</a:t>
            </a:r>
            <a:endParaRPr lang="en-US" sz="1100" dirty="0"/>
          </a:p>
        </p:txBody>
      </p:sp>
      <p:sp>
        <p:nvSpPr>
          <p:cNvPr id="7" name="Shape 5"/>
          <p:cNvSpPr/>
          <p:nvPr/>
        </p:nvSpPr>
        <p:spPr>
          <a:xfrm>
            <a:off x="822960" y="2788920"/>
            <a:ext cx="5074920" cy="0"/>
          </a:xfrm>
          <a:prstGeom prst="line">
            <a:avLst/>
          </a:prstGeom>
          <a:noFill/>
          <a:ln w="12700">
            <a:solidFill>
              <a:srgbClr val="E5E9F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8" name="Text 6"/>
          <p:cNvSpPr/>
          <p:nvPr/>
        </p:nvSpPr>
        <p:spPr>
          <a:xfrm>
            <a:off x="822960" y="2935224"/>
            <a:ext cx="9144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D7DEE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02</a:t>
            </a:r>
            <a:endParaRPr lang="en-US" sz="2600" dirty="0"/>
          </a:p>
        </p:txBody>
      </p:sp>
      <p:sp>
        <p:nvSpPr>
          <p:cNvPr id="9" name="Text 7"/>
          <p:cNvSpPr/>
          <p:nvPr/>
        </p:nvSpPr>
        <p:spPr>
          <a:xfrm>
            <a:off x="1691640" y="2953512"/>
            <a:ext cx="42062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Problem</a:t>
            </a:r>
            <a:endParaRPr lang="en-US" sz="1450" dirty="0"/>
          </a:p>
        </p:txBody>
      </p:sp>
      <p:sp>
        <p:nvSpPr>
          <p:cNvPr id="10" name="Text 8"/>
          <p:cNvSpPr/>
          <p:nvPr/>
        </p:nvSpPr>
        <p:spPr>
          <a:xfrm>
            <a:off x="1691640" y="3319272"/>
            <a:ext cx="42062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00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detection–usability paradox, from the literature gap</a:t>
            </a:r>
            <a:endParaRPr lang="en-US" sz="1100" dirty="0"/>
          </a:p>
        </p:txBody>
      </p:sp>
      <p:sp>
        <p:nvSpPr>
          <p:cNvPr id="11" name="Shape 9"/>
          <p:cNvSpPr/>
          <p:nvPr/>
        </p:nvSpPr>
        <p:spPr>
          <a:xfrm>
            <a:off x="822960" y="3895344"/>
            <a:ext cx="5074920" cy="0"/>
          </a:xfrm>
          <a:prstGeom prst="line">
            <a:avLst/>
          </a:prstGeom>
          <a:noFill/>
          <a:ln w="12700">
            <a:solidFill>
              <a:srgbClr val="E5E9F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2" name="Text 10"/>
          <p:cNvSpPr/>
          <p:nvPr/>
        </p:nvSpPr>
        <p:spPr>
          <a:xfrm>
            <a:off x="822960" y="4041648"/>
            <a:ext cx="9144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D7DEE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03</a:t>
            </a:r>
            <a:endParaRPr lang="en-US" sz="2600" dirty="0"/>
          </a:p>
        </p:txBody>
      </p:sp>
      <p:sp>
        <p:nvSpPr>
          <p:cNvPr id="13" name="Text 11"/>
          <p:cNvSpPr/>
          <p:nvPr/>
        </p:nvSpPr>
        <p:spPr>
          <a:xfrm>
            <a:off x="1691640" y="4059936"/>
            <a:ext cx="42062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Aim, Objectives &amp; Questions</a:t>
            </a:r>
            <a:endParaRPr lang="en-US" sz="1450" dirty="0"/>
          </a:p>
        </p:txBody>
      </p:sp>
      <p:sp>
        <p:nvSpPr>
          <p:cNvPr id="14" name="Text 12"/>
          <p:cNvSpPr/>
          <p:nvPr/>
        </p:nvSpPr>
        <p:spPr>
          <a:xfrm>
            <a:off x="1691640" y="4425696"/>
            <a:ext cx="42062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00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this research sets out to answer</a:t>
            </a:r>
            <a:endParaRPr lang="en-US" sz="1100" dirty="0"/>
          </a:p>
        </p:txBody>
      </p:sp>
      <p:sp>
        <p:nvSpPr>
          <p:cNvPr id="15" name="Shape 13"/>
          <p:cNvSpPr/>
          <p:nvPr/>
        </p:nvSpPr>
        <p:spPr>
          <a:xfrm>
            <a:off x="822960" y="5001768"/>
            <a:ext cx="5074920" cy="0"/>
          </a:xfrm>
          <a:prstGeom prst="line">
            <a:avLst/>
          </a:prstGeom>
          <a:noFill/>
          <a:ln w="12700">
            <a:solidFill>
              <a:srgbClr val="E5E9F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6" name="Text 14"/>
          <p:cNvSpPr/>
          <p:nvPr/>
        </p:nvSpPr>
        <p:spPr>
          <a:xfrm>
            <a:off x="822960" y="5148072"/>
            <a:ext cx="9144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D7DEE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04</a:t>
            </a:r>
            <a:endParaRPr lang="en-US" sz="2600" dirty="0"/>
          </a:p>
        </p:txBody>
      </p:sp>
      <p:sp>
        <p:nvSpPr>
          <p:cNvPr id="17" name="Text 15"/>
          <p:cNvSpPr/>
          <p:nvPr/>
        </p:nvSpPr>
        <p:spPr>
          <a:xfrm>
            <a:off x="1691640" y="5166360"/>
            <a:ext cx="42062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</a:t>
            </a:r>
            <a:endParaRPr lang="en-US" sz="1450" dirty="0"/>
          </a:p>
        </p:txBody>
      </p:sp>
      <p:sp>
        <p:nvSpPr>
          <p:cNvPr id="18" name="Text 16"/>
          <p:cNvSpPr/>
          <p:nvPr/>
        </p:nvSpPr>
        <p:spPr>
          <a:xfrm>
            <a:off x="1691640" y="5532120"/>
            <a:ext cx="42062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00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Five themes and the gap this project addresses</a:t>
            </a:r>
            <a:endParaRPr lang="en-US" sz="1100" dirty="0"/>
          </a:p>
        </p:txBody>
      </p:sp>
      <p:sp>
        <p:nvSpPr>
          <p:cNvPr id="19" name="Text 17"/>
          <p:cNvSpPr/>
          <p:nvPr/>
        </p:nvSpPr>
        <p:spPr>
          <a:xfrm>
            <a:off x="6263640" y="1828800"/>
            <a:ext cx="9144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D7DEE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05</a:t>
            </a:r>
            <a:endParaRPr lang="en-US" sz="2600" dirty="0"/>
          </a:p>
        </p:txBody>
      </p:sp>
      <p:sp>
        <p:nvSpPr>
          <p:cNvPr id="20" name="Text 18"/>
          <p:cNvSpPr/>
          <p:nvPr/>
        </p:nvSpPr>
        <p:spPr>
          <a:xfrm>
            <a:off x="7132320" y="1847088"/>
            <a:ext cx="42062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Methodology</a:t>
            </a:r>
            <a:endParaRPr lang="en-US" sz="1450" dirty="0"/>
          </a:p>
        </p:txBody>
      </p:sp>
      <p:sp>
        <p:nvSpPr>
          <p:cNvPr id="21" name="Text 19"/>
          <p:cNvSpPr/>
          <p:nvPr/>
        </p:nvSpPr>
        <p:spPr>
          <a:xfrm>
            <a:off x="7132320" y="2212848"/>
            <a:ext cx="42062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00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Three-phase experimental design</a:t>
            </a:r>
            <a:endParaRPr lang="en-US" sz="1100" dirty="0"/>
          </a:p>
        </p:txBody>
      </p:sp>
      <p:sp>
        <p:nvSpPr>
          <p:cNvPr id="22" name="Shape 20"/>
          <p:cNvSpPr/>
          <p:nvPr/>
        </p:nvSpPr>
        <p:spPr>
          <a:xfrm>
            <a:off x="6263640" y="2788920"/>
            <a:ext cx="5074920" cy="0"/>
          </a:xfrm>
          <a:prstGeom prst="line">
            <a:avLst/>
          </a:prstGeom>
          <a:noFill/>
          <a:ln w="12700">
            <a:solidFill>
              <a:srgbClr val="E5E9F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3" name="Text 21"/>
          <p:cNvSpPr/>
          <p:nvPr/>
        </p:nvSpPr>
        <p:spPr>
          <a:xfrm>
            <a:off x="6263640" y="2935224"/>
            <a:ext cx="9144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D7DEE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06</a:t>
            </a:r>
            <a:endParaRPr lang="en-US" sz="2600" dirty="0"/>
          </a:p>
        </p:txBody>
      </p:sp>
      <p:sp>
        <p:nvSpPr>
          <p:cNvPr id="24" name="Text 22"/>
          <p:cNvSpPr/>
          <p:nvPr/>
        </p:nvSpPr>
        <p:spPr>
          <a:xfrm>
            <a:off x="7132320" y="2953512"/>
            <a:ext cx="42062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 Planning &amp; Resources</a:t>
            </a:r>
            <a:endParaRPr lang="en-US" sz="1450" dirty="0"/>
          </a:p>
        </p:txBody>
      </p:sp>
      <p:sp>
        <p:nvSpPr>
          <p:cNvPr id="25" name="Text 23"/>
          <p:cNvSpPr/>
          <p:nvPr/>
        </p:nvSpPr>
        <p:spPr>
          <a:xfrm>
            <a:off x="7132320" y="3319272"/>
            <a:ext cx="42062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00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Six-month timeline, tools, and key risks</a:t>
            </a:r>
            <a:endParaRPr lang="en-US" sz="1100" dirty="0"/>
          </a:p>
        </p:txBody>
      </p:sp>
      <p:sp>
        <p:nvSpPr>
          <p:cNvPr id="26" name="Shape 24"/>
          <p:cNvSpPr/>
          <p:nvPr/>
        </p:nvSpPr>
        <p:spPr>
          <a:xfrm>
            <a:off x="6263640" y="3895344"/>
            <a:ext cx="5074920" cy="0"/>
          </a:xfrm>
          <a:prstGeom prst="line">
            <a:avLst/>
          </a:prstGeom>
          <a:noFill/>
          <a:ln w="12700">
            <a:solidFill>
              <a:srgbClr val="E5E9F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7" name="Text 25"/>
          <p:cNvSpPr/>
          <p:nvPr/>
        </p:nvSpPr>
        <p:spPr>
          <a:xfrm>
            <a:off x="6263640" y="4041648"/>
            <a:ext cx="9144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D7DEE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07</a:t>
            </a:r>
            <a:endParaRPr lang="en-US" sz="2600" dirty="0"/>
          </a:p>
        </p:txBody>
      </p:sp>
      <p:sp>
        <p:nvSpPr>
          <p:cNvPr id="28" name="Text 26"/>
          <p:cNvSpPr/>
          <p:nvPr/>
        </p:nvSpPr>
        <p:spPr>
          <a:xfrm>
            <a:off x="7132320" y="4059936"/>
            <a:ext cx="42062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 Impact &amp; Limitations</a:t>
            </a:r>
            <a:endParaRPr lang="en-US" sz="1450" dirty="0"/>
          </a:p>
        </p:txBody>
      </p:sp>
      <p:sp>
        <p:nvSpPr>
          <p:cNvPr id="29" name="Text 27"/>
          <p:cNvSpPr/>
          <p:nvPr/>
        </p:nvSpPr>
        <p:spPr>
          <a:xfrm>
            <a:off x="7132320" y="4425696"/>
            <a:ext cx="42062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00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this delivers — and where it falls short</a:t>
            </a:r>
            <a:endParaRPr lang="en-US" sz="1100" dirty="0"/>
          </a:p>
        </p:txBody>
      </p:sp>
      <p:sp>
        <p:nvSpPr>
          <p:cNvPr id="30" name="Shape 28"/>
          <p:cNvSpPr/>
          <p:nvPr/>
        </p:nvSpPr>
        <p:spPr>
          <a:xfrm>
            <a:off x="6263640" y="5001768"/>
            <a:ext cx="5074920" cy="0"/>
          </a:xfrm>
          <a:prstGeom prst="line">
            <a:avLst/>
          </a:prstGeom>
          <a:noFill/>
          <a:ln w="12700">
            <a:solidFill>
              <a:srgbClr val="E5E9F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1" name="Text 29"/>
          <p:cNvSpPr/>
          <p:nvPr/>
        </p:nvSpPr>
        <p:spPr>
          <a:xfrm>
            <a:off x="6263640" y="5148072"/>
            <a:ext cx="9144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D7DEE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08</a:t>
            </a:r>
            <a:endParaRPr lang="en-US" sz="2600" dirty="0"/>
          </a:p>
        </p:txBody>
      </p:sp>
      <p:sp>
        <p:nvSpPr>
          <p:cNvPr id="32" name="Text 30"/>
          <p:cNvSpPr/>
          <p:nvPr/>
        </p:nvSpPr>
        <p:spPr>
          <a:xfrm>
            <a:off x="7132320" y="5166360"/>
            <a:ext cx="42062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1450" dirty="0"/>
          </a:p>
        </p:txBody>
      </p:sp>
      <p:sp>
        <p:nvSpPr>
          <p:cNvPr id="33" name="Text 31"/>
          <p:cNvSpPr/>
          <p:nvPr/>
        </p:nvSpPr>
        <p:spPr>
          <a:xfrm>
            <a:off x="7132320" y="5532120"/>
            <a:ext cx="42062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00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IEEE-numbered sources cited throughout</a:t>
            </a:r>
            <a:endParaRPr lang="en-US" sz="1100" dirty="0"/>
          </a:p>
        </p:txBody>
      </p:sp>
      <p:sp>
        <p:nvSpPr>
          <p:cNvPr id="34" name="Text 32"/>
          <p:cNvSpPr/>
          <p:nvPr/>
        </p:nvSpPr>
        <p:spPr>
          <a:xfrm>
            <a:off x="11365992" y="6355080"/>
            <a:ext cx="548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AA5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22960" y="45720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B531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CONTEXT &amp; THE THREAT LANDSCAPE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822960" y="777240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622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Six years from static antivirus to alert-fatigue crisis</a:t>
            </a:r>
            <a:endParaRPr lang="en-US" sz="2700" dirty="0"/>
          </a:p>
        </p:txBody>
      </p:sp>
      <p:pic>
        <p:nvPicPr>
          <p:cNvPr id="4" name="Image 0" descr="timelin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0160" y="1508760"/>
            <a:ext cx="9628632" cy="1993392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822960" y="3520440"/>
            <a:ext cx="105156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1.1 — Threat evolution timeline (2020–2026).</a:t>
            </a:r>
            <a:endParaRPr lang="en-US" sz="1000" dirty="0"/>
          </a:p>
        </p:txBody>
      </p:sp>
      <p:sp>
        <p:nvSpPr>
          <p:cNvPr id="6" name="Shape 3"/>
          <p:cNvSpPr/>
          <p:nvPr/>
        </p:nvSpPr>
        <p:spPr>
          <a:xfrm>
            <a:off x="822960" y="3977640"/>
            <a:ext cx="2542032" cy="2331720"/>
          </a:xfrm>
          <a:prstGeom prst="roundRect">
            <a:avLst>
              <a:gd name="adj" fmla="val 3137"/>
            </a:avLst>
          </a:prstGeom>
          <a:solidFill>
            <a:srgbClr val="F4F6FA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7" name="Text 4"/>
          <p:cNvSpPr/>
          <p:nvPr/>
        </p:nvSpPr>
        <p:spPr>
          <a:xfrm>
            <a:off x="969264" y="4160520"/>
            <a:ext cx="2249424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B5312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1.8B</a:t>
            </a:r>
            <a:endParaRPr lang="en-US" sz="2400" dirty="0"/>
          </a:p>
        </p:txBody>
      </p:sp>
      <p:sp>
        <p:nvSpPr>
          <p:cNvPr id="8" name="Text 5"/>
          <p:cNvSpPr/>
          <p:nvPr/>
        </p:nvSpPr>
        <p:spPr>
          <a:xfrm>
            <a:off x="969264" y="4754880"/>
            <a:ext cx="2249424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0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credentials stolen by infostealers, H1 2025 alone</a:t>
            </a:r>
            <a:endParaRPr lang="en-US" sz="1100" dirty="0"/>
          </a:p>
        </p:txBody>
      </p:sp>
      <p:sp>
        <p:nvSpPr>
          <p:cNvPr id="9" name="Text 6"/>
          <p:cNvSpPr/>
          <p:nvPr/>
        </p:nvSpPr>
        <p:spPr>
          <a:xfrm>
            <a:off x="969264" y="5989320"/>
            <a:ext cx="2249424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[1]</a:t>
            </a:r>
            <a:endParaRPr lang="en-US" sz="950" dirty="0"/>
          </a:p>
        </p:txBody>
      </p:sp>
      <p:sp>
        <p:nvSpPr>
          <p:cNvPr id="10" name="Shape 7"/>
          <p:cNvSpPr/>
          <p:nvPr/>
        </p:nvSpPr>
        <p:spPr>
          <a:xfrm>
            <a:off x="3621024" y="3977640"/>
            <a:ext cx="2542032" cy="2331720"/>
          </a:xfrm>
          <a:prstGeom prst="roundRect">
            <a:avLst>
              <a:gd name="adj" fmla="val 3137"/>
            </a:avLst>
          </a:prstGeom>
          <a:solidFill>
            <a:srgbClr val="F4F6FA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1" name="Text 8"/>
          <p:cNvSpPr/>
          <p:nvPr/>
        </p:nvSpPr>
        <p:spPr>
          <a:xfrm>
            <a:off x="3767328" y="4160520"/>
            <a:ext cx="2249424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B5312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68.9%</a:t>
            </a:r>
            <a:endParaRPr lang="en-US" sz="2400" dirty="0"/>
          </a:p>
        </p:txBody>
      </p:sp>
      <p:sp>
        <p:nvSpPr>
          <p:cNvPr id="12" name="Text 9"/>
          <p:cNvSpPr/>
          <p:nvPr/>
        </p:nvSpPr>
        <p:spPr>
          <a:xfrm>
            <a:off x="3767328" y="4754880"/>
            <a:ext cx="2249424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0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 compromised credentials recovered in plain text (↑261% YoY)</a:t>
            </a:r>
            <a:endParaRPr lang="en-US" sz="1100" dirty="0"/>
          </a:p>
        </p:txBody>
      </p:sp>
      <p:sp>
        <p:nvSpPr>
          <p:cNvPr id="13" name="Text 10"/>
          <p:cNvSpPr/>
          <p:nvPr/>
        </p:nvSpPr>
        <p:spPr>
          <a:xfrm>
            <a:off x="3767328" y="5989320"/>
            <a:ext cx="2249424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[10]</a:t>
            </a:r>
            <a:endParaRPr lang="en-US" sz="950" dirty="0"/>
          </a:p>
        </p:txBody>
      </p:sp>
      <p:sp>
        <p:nvSpPr>
          <p:cNvPr id="14" name="Shape 11"/>
          <p:cNvSpPr/>
          <p:nvPr/>
        </p:nvSpPr>
        <p:spPr>
          <a:xfrm>
            <a:off x="6419088" y="3977640"/>
            <a:ext cx="2542032" cy="2331720"/>
          </a:xfrm>
          <a:prstGeom prst="roundRect">
            <a:avLst>
              <a:gd name="adj" fmla="val 3137"/>
            </a:avLst>
          </a:prstGeom>
          <a:solidFill>
            <a:srgbClr val="F4F6FA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5" name="Text 12"/>
          <p:cNvSpPr/>
          <p:nvPr/>
        </p:nvSpPr>
        <p:spPr>
          <a:xfrm>
            <a:off x="6565392" y="4160520"/>
            <a:ext cx="2249424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B5312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200,000+</a:t>
            </a:r>
            <a:endParaRPr lang="en-US" sz="2400" dirty="0"/>
          </a:p>
        </p:txBody>
      </p:sp>
      <p:sp>
        <p:nvSpPr>
          <p:cNvPr id="16" name="Text 13"/>
          <p:cNvSpPr/>
          <p:nvPr/>
        </p:nvSpPr>
        <p:spPr>
          <a:xfrm>
            <a:off x="6565392" y="4754880"/>
            <a:ext cx="2249424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0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devices wiped in the Handala–Stryker attack, zero custom malware</a:t>
            </a:r>
            <a:endParaRPr lang="en-US" sz="1100" dirty="0"/>
          </a:p>
        </p:txBody>
      </p:sp>
      <p:sp>
        <p:nvSpPr>
          <p:cNvPr id="17" name="Text 14"/>
          <p:cNvSpPr/>
          <p:nvPr/>
        </p:nvSpPr>
        <p:spPr>
          <a:xfrm>
            <a:off x="6565392" y="5989320"/>
            <a:ext cx="2249424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[9]</a:t>
            </a:r>
            <a:endParaRPr lang="en-US" sz="950" dirty="0"/>
          </a:p>
        </p:txBody>
      </p:sp>
      <p:sp>
        <p:nvSpPr>
          <p:cNvPr id="18" name="Shape 15"/>
          <p:cNvSpPr/>
          <p:nvPr/>
        </p:nvSpPr>
        <p:spPr>
          <a:xfrm>
            <a:off x="9217152" y="3977640"/>
            <a:ext cx="2542032" cy="2331720"/>
          </a:xfrm>
          <a:prstGeom prst="roundRect">
            <a:avLst>
              <a:gd name="adj" fmla="val 3137"/>
            </a:avLst>
          </a:prstGeom>
          <a:solidFill>
            <a:srgbClr val="F4F6FA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9" name="Text 16"/>
          <p:cNvSpPr/>
          <p:nvPr/>
        </p:nvSpPr>
        <p:spPr>
          <a:xfrm>
            <a:off x="9363456" y="4160520"/>
            <a:ext cx="2249424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B5312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35%</a:t>
            </a:r>
            <a:endParaRPr lang="en-US" sz="2400" dirty="0"/>
          </a:p>
        </p:txBody>
      </p:sp>
      <p:sp>
        <p:nvSpPr>
          <p:cNvPr id="20" name="Text 17"/>
          <p:cNvSpPr/>
          <p:nvPr/>
        </p:nvSpPr>
        <p:spPr>
          <a:xfrm>
            <a:off x="9363456" y="4754880"/>
            <a:ext cx="2249424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0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 SOC analysts report burnout from redundant investigation</a:t>
            </a:r>
            <a:endParaRPr lang="en-US" sz="1100" dirty="0"/>
          </a:p>
        </p:txBody>
      </p:sp>
      <p:sp>
        <p:nvSpPr>
          <p:cNvPr id="21" name="Text 18"/>
          <p:cNvSpPr/>
          <p:nvPr/>
        </p:nvSpPr>
        <p:spPr>
          <a:xfrm>
            <a:off x="9363456" y="5989320"/>
            <a:ext cx="2249424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[4]</a:t>
            </a:r>
            <a:endParaRPr lang="en-US" sz="950" dirty="0"/>
          </a:p>
        </p:txBody>
      </p:sp>
      <p:sp>
        <p:nvSpPr>
          <p:cNvPr id="22" name="Text 19"/>
          <p:cNvSpPr/>
          <p:nvPr/>
        </p:nvSpPr>
        <p:spPr>
          <a:xfrm>
            <a:off x="11365992" y="6355080"/>
            <a:ext cx="548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AA5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B1B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2286000" y="4114800"/>
            <a:ext cx="5486400" cy="5486400"/>
          </a:xfrm>
          <a:prstGeom prst="ellipse">
            <a:avLst/>
          </a:prstGeom>
          <a:solidFill>
            <a:srgbClr val="13294B">
              <a:alpha val="60000"/>
            </a:srgbClr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Text 1"/>
          <p:cNvSpPr/>
          <p:nvPr/>
        </p:nvSpPr>
        <p:spPr>
          <a:xfrm>
            <a:off x="822960" y="45720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CFE0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PROBLEM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822960" y="777240"/>
            <a:ext cx="91440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detection–usability paradox</a:t>
            </a:r>
            <a:endParaRPr lang="en-US" sz="2800" dirty="0"/>
          </a:p>
        </p:txBody>
      </p:sp>
      <p:sp>
        <p:nvSpPr>
          <p:cNvPr id="5" name="Shape 3"/>
          <p:cNvSpPr/>
          <p:nvPr/>
        </p:nvSpPr>
        <p:spPr>
          <a:xfrm>
            <a:off x="822960" y="1554480"/>
            <a:ext cx="5120640" cy="3520440"/>
          </a:xfrm>
          <a:prstGeom prst="roundRect">
            <a:avLst>
              <a:gd name="adj" fmla="val 2078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6" name="Image 0" descr="sensitivity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120" y="1664208"/>
            <a:ext cx="4846320" cy="288036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960120" y="4572000"/>
            <a:ext cx="48463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i="1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Fig. 1.2 — Sensitivity vs. false-positive volume: the SOC burnout zone.</a:t>
            </a:r>
            <a:endParaRPr lang="en-US" sz="950" dirty="0"/>
          </a:p>
        </p:txBody>
      </p:sp>
      <p:sp>
        <p:nvSpPr>
          <p:cNvPr id="8" name="Shape 5"/>
          <p:cNvSpPr/>
          <p:nvPr/>
        </p:nvSpPr>
        <p:spPr>
          <a:xfrm>
            <a:off x="6263640" y="1554480"/>
            <a:ext cx="5120640" cy="1417320"/>
          </a:xfrm>
          <a:prstGeom prst="roundRect">
            <a:avLst>
              <a:gd name="adj" fmla="val 4516"/>
            </a:avLst>
          </a:prstGeom>
          <a:solidFill>
            <a:srgbClr val="1329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9" name="Text 6"/>
          <p:cNvSpPr/>
          <p:nvPr/>
        </p:nvSpPr>
        <p:spPr>
          <a:xfrm>
            <a:off x="6263640" y="1719072"/>
            <a:ext cx="8229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E844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01</a:t>
            </a:r>
            <a:endParaRPr lang="en-US" sz="2000" dirty="0"/>
          </a:p>
        </p:txBody>
      </p:sp>
      <p:sp>
        <p:nvSpPr>
          <p:cNvPr id="10" name="Text 7"/>
          <p:cNvSpPr/>
          <p:nvPr/>
        </p:nvSpPr>
        <p:spPr>
          <a:xfrm>
            <a:off x="6995160" y="1700784"/>
            <a:ext cx="42062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 precision, high noise</a:t>
            </a:r>
            <a:endParaRPr lang="en-US" sz="1400" dirty="0"/>
          </a:p>
        </p:txBody>
      </p:sp>
      <p:sp>
        <p:nvSpPr>
          <p:cNvPr id="11" name="Text 8"/>
          <p:cNvSpPr/>
          <p:nvPr/>
        </p:nvSpPr>
        <p:spPr>
          <a:xfrm>
            <a:off x="6995160" y="2057400"/>
            <a:ext cx="4206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AAB8D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Models tuned for polymorphic Trojans also flag legitimate admin activity as malicious.</a:t>
            </a:r>
            <a:endParaRPr lang="en-US" sz="1150" dirty="0"/>
          </a:p>
        </p:txBody>
      </p:sp>
      <p:sp>
        <p:nvSpPr>
          <p:cNvPr id="12" name="Shape 9"/>
          <p:cNvSpPr/>
          <p:nvPr/>
        </p:nvSpPr>
        <p:spPr>
          <a:xfrm>
            <a:off x="6263640" y="3154680"/>
            <a:ext cx="5120640" cy="1417320"/>
          </a:xfrm>
          <a:prstGeom prst="roundRect">
            <a:avLst>
              <a:gd name="adj" fmla="val 4516"/>
            </a:avLst>
          </a:prstGeom>
          <a:solidFill>
            <a:srgbClr val="1329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3" name="Text 10"/>
          <p:cNvSpPr/>
          <p:nvPr/>
        </p:nvSpPr>
        <p:spPr>
          <a:xfrm>
            <a:off x="6263640" y="3319272"/>
            <a:ext cx="8229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E844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02</a:t>
            </a:r>
            <a:endParaRPr lang="en-US" sz="2000" dirty="0"/>
          </a:p>
        </p:txBody>
      </p:sp>
      <p:sp>
        <p:nvSpPr>
          <p:cNvPr id="14" name="Text 11"/>
          <p:cNvSpPr/>
          <p:nvPr/>
        </p:nvSpPr>
        <p:spPr>
          <a:xfrm>
            <a:off x="6995160" y="3300984"/>
            <a:ext cx="42062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Lack of transparency</a:t>
            </a:r>
            <a:endParaRPr lang="en-US" sz="1400" dirty="0"/>
          </a:p>
        </p:txBody>
      </p:sp>
      <p:sp>
        <p:nvSpPr>
          <p:cNvPr id="15" name="Text 12"/>
          <p:cNvSpPr/>
          <p:nvPr/>
        </p:nvSpPr>
        <p:spPr>
          <a:xfrm>
            <a:off x="6995160" y="3657600"/>
            <a:ext cx="4206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AAB8D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Deep-learning alerts offer little visibility into why — delaying response when speed matters most.</a:t>
            </a:r>
            <a:endParaRPr lang="en-US" sz="1150" dirty="0"/>
          </a:p>
        </p:txBody>
      </p:sp>
      <p:sp>
        <p:nvSpPr>
          <p:cNvPr id="16" name="Shape 13"/>
          <p:cNvSpPr/>
          <p:nvPr/>
        </p:nvSpPr>
        <p:spPr>
          <a:xfrm>
            <a:off x="6263640" y="4754880"/>
            <a:ext cx="5120640" cy="1417320"/>
          </a:xfrm>
          <a:prstGeom prst="roundRect">
            <a:avLst>
              <a:gd name="adj" fmla="val 4516"/>
            </a:avLst>
          </a:prstGeom>
          <a:solidFill>
            <a:srgbClr val="1329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7" name="Text 14"/>
          <p:cNvSpPr/>
          <p:nvPr/>
        </p:nvSpPr>
        <p:spPr>
          <a:xfrm>
            <a:off x="6263640" y="4919472"/>
            <a:ext cx="8229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E844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03</a:t>
            </a:r>
            <a:endParaRPr lang="en-US" sz="2000" dirty="0"/>
          </a:p>
        </p:txBody>
      </p:sp>
      <p:sp>
        <p:nvSpPr>
          <p:cNvPr id="18" name="Text 15"/>
          <p:cNvSpPr/>
          <p:nvPr/>
        </p:nvSpPr>
        <p:spPr>
          <a:xfrm>
            <a:off x="6995160" y="4901184"/>
            <a:ext cx="42062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Unrealistic testing</a:t>
            </a:r>
            <a:endParaRPr lang="en-US" sz="1400" dirty="0"/>
          </a:p>
        </p:txBody>
      </p:sp>
      <p:sp>
        <p:nvSpPr>
          <p:cNvPr id="19" name="Text 16"/>
          <p:cNvSpPr/>
          <p:nvPr/>
        </p:nvSpPr>
        <p:spPr>
          <a:xfrm>
            <a:off x="6995160" y="5257800"/>
            <a:ext cx="4206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AAB8D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Evasion resistance and operational noise are tested separately, never together.</a:t>
            </a:r>
            <a:endParaRPr lang="en-US" sz="1150" dirty="0"/>
          </a:p>
        </p:txBody>
      </p:sp>
      <p:sp>
        <p:nvSpPr>
          <p:cNvPr id="20" name="Text 17"/>
          <p:cNvSpPr/>
          <p:nvPr/>
        </p:nvSpPr>
        <p:spPr>
          <a:xfrm>
            <a:off x="1737360" y="6227801"/>
            <a:ext cx="10515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i="1" dirty="0">
                <a:solidFill>
                  <a:srgbClr val="E844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35% of SOC analysts report burnout — extending attacker dwell time and pushing average breach cost to $4.88M [4]</a:t>
            </a:r>
            <a:endParaRPr lang="en-US" sz="1300" dirty="0"/>
          </a:p>
        </p:txBody>
      </p:sp>
      <p:sp>
        <p:nvSpPr>
          <p:cNvPr id="21" name="Text 18"/>
          <p:cNvSpPr/>
          <p:nvPr/>
        </p:nvSpPr>
        <p:spPr>
          <a:xfrm>
            <a:off x="11365992" y="6355080"/>
            <a:ext cx="548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A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22960" y="45720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B531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AIM &amp; QUESTIONS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822960" y="777240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622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this research sets out to answer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822960" y="1600200"/>
            <a:ext cx="10543032" cy="1051560"/>
          </a:xfrm>
          <a:prstGeom prst="roundRect">
            <a:avLst>
              <a:gd name="adj" fmla="val 6957"/>
            </a:avLst>
          </a:prstGeom>
          <a:solidFill>
            <a:srgbClr val="0B1B33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1143000" y="1691640"/>
            <a:ext cx="9921240" cy="8961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35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“To see how modern EDR platforms pick up on advanced Trojan behaviours and the pressure they put on security teams, in order to design a deployment solution that keeps detections high while reducing excess alert fatigue.”</a:t>
            </a:r>
            <a:endParaRPr lang="en-US" sz="1350" dirty="0"/>
          </a:p>
        </p:txBody>
      </p:sp>
      <p:sp>
        <p:nvSpPr>
          <p:cNvPr id="6" name="Shape 4"/>
          <p:cNvSpPr/>
          <p:nvPr/>
        </p:nvSpPr>
        <p:spPr>
          <a:xfrm>
            <a:off x="822960" y="2971800"/>
            <a:ext cx="3364992" cy="3108960"/>
          </a:xfrm>
          <a:prstGeom prst="roundRect">
            <a:avLst>
              <a:gd name="adj" fmla="val 2353"/>
            </a:avLst>
          </a:prstGeom>
          <a:solidFill>
            <a:srgbClr val="F4F6FA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7" name="Shape 5"/>
          <p:cNvSpPr/>
          <p:nvPr/>
        </p:nvSpPr>
        <p:spPr>
          <a:xfrm>
            <a:off x="1051560" y="3200400"/>
            <a:ext cx="548640" cy="548640"/>
          </a:xfrm>
          <a:prstGeom prst="ellipse">
            <a:avLst/>
          </a:prstGeom>
          <a:solidFill>
            <a:srgbClr val="E8443D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8" name="Text 6"/>
          <p:cNvSpPr/>
          <p:nvPr/>
        </p:nvSpPr>
        <p:spPr>
          <a:xfrm>
            <a:off x="1051560" y="3200400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RQ1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1051560" y="3931920"/>
            <a:ext cx="2907792" cy="1965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30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can an EDR platform detect BYOVD and LSASS-based credential theft precisely enough to avoid flooding analysts with false positives?</a:t>
            </a:r>
            <a:endParaRPr lang="en-US" sz="1300" dirty="0"/>
          </a:p>
        </p:txBody>
      </p:sp>
      <p:sp>
        <p:nvSpPr>
          <p:cNvPr id="10" name="Shape 8"/>
          <p:cNvSpPr/>
          <p:nvPr/>
        </p:nvSpPr>
        <p:spPr>
          <a:xfrm>
            <a:off x="4443984" y="2971800"/>
            <a:ext cx="3364992" cy="3108960"/>
          </a:xfrm>
          <a:prstGeom prst="roundRect">
            <a:avLst>
              <a:gd name="adj" fmla="val 2353"/>
            </a:avLst>
          </a:prstGeom>
          <a:solidFill>
            <a:srgbClr val="F4F6FA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1" name="Shape 9"/>
          <p:cNvSpPr/>
          <p:nvPr/>
        </p:nvSpPr>
        <p:spPr>
          <a:xfrm>
            <a:off x="4672584" y="3200400"/>
            <a:ext cx="548640" cy="548640"/>
          </a:xfrm>
          <a:prstGeom prst="ellipse">
            <a:avLst/>
          </a:prstGeom>
          <a:solidFill>
            <a:srgbClr val="E8443D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2" name="Text 10"/>
          <p:cNvSpPr/>
          <p:nvPr/>
        </p:nvSpPr>
        <p:spPr>
          <a:xfrm>
            <a:off x="4672584" y="3200400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RQ2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4672584" y="3931920"/>
            <a:ext cx="2907792" cy="1965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30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volume of false-positive alerts do current EDR heuristics generate under normal, benign admin activity?</a:t>
            </a:r>
            <a:endParaRPr lang="en-US" sz="1300" dirty="0"/>
          </a:p>
        </p:txBody>
      </p:sp>
      <p:sp>
        <p:nvSpPr>
          <p:cNvPr id="14" name="Shape 12"/>
          <p:cNvSpPr/>
          <p:nvPr/>
        </p:nvSpPr>
        <p:spPr>
          <a:xfrm>
            <a:off x="8065008" y="2971800"/>
            <a:ext cx="3364992" cy="3108960"/>
          </a:xfrm>
          <a:prstGeom prst="roundRect">
            <a:avLst>
              <a:gd name="adj" fmla="val 2353"/>
            </a:avLst>
          </a:prstGeom>
          <a:solidFill>
            <a:srgbClr val="F4F6FA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5" name="Shape 13"/>
          <p:cNvSpPr/>
          <p:nvPr/>
        </p:nvSpPr>
        <p:spPr>
          <a:xfrm>
            <a:off x="8293608" y="3200400"/>
            <a:ext cx="548640" cy="548640"/>
          </a:xfrm>
          <a:prstGeom prst="ellipse">
            <a:avLst/>
          </a:prstGeom>
          <a:solidFill>
            <a:srgbClr val="E8443D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6" name="Text 14"/>
          <p:cNvSpPr/>
          <p:nvPr/>
        </p:nvSpPr>
        <p:spPr>
          <a:xfrm>
            <a:off x="8293608" y="3200400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RQ3</a:t>
            </a: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8293608" y="3931920"/>
            <a:ext cx="2907792" cy="1965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30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Can SHAP and LIME measurably reduce the time analysts spend triaging EDR alerts?</a:t>
            </a:r>
            <a:endParaRPr lang="en-US" sz="1300" dirty="0"/>
          </a:p>
        </p:txBody>
      </p:sp>
      <p:sp>
        <p:nvSpPr>
          <p:cNvPr id="18" name="Text 16"/>
          <p:cNvSpPr/>
          <p:nvPr/>
        </p:nvSpPr>
        <p:spPr>
          <a:xfrm>
            <a:off x="11365992" y="6355080"/>
            <a:ext cx="548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AA5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22960" y="45720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B531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AIM &amp; OBJECTIVES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822960" y="777240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622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Five SMART objectives across six months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822960" y="2331720"/>
            <a:ext cx="10543032" cy="0"/>
          </a:xfrm>
          <a:prstGeom prst="line">
            <a:avLst/>
          </a:prstGeom>
          <a:noFill/>
          <a:ln w="25400">
            <a:solidFill>
              <a:srgbClr val="D7DEEA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Shape 3"/>
          <p:cNvSpPr/>
          <p:nvPr/>
        </p:nvSpPr>
        <p:spPr>
          <a:xfrm>
            <a:off x="1632204" y="2203704"/>
            <a:ext cx="256032" cy="256032"/>
          </a:xfrm>
          <a:prstGeom prst="ellipse">
            <a:avLst/>
          </a:prstGeom>
          <a:solidFill>
            <a:srgbClr val="E8443D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6" name="Text 4"/>
          <p:cNvSpPr/>
          <p:nvPr/>
        </p:nvSpPr>
        <p:spPr>
          <a:xfrm>
            <a:off x="822960" y="1737360"/>
            <a:ext cx="18745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B5312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M2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822960" y="2651760"/>
            <a:ext cx="1874520" cy="2880360"/>
          </a:xfrm>
          <a:prstGeom prst="roundRect">
            <a:avLst>
              <a:gd name="adj" fmla="val 3415"/>
            </a:avLst>
          </a:prstGeom>
          <a:solidFill>
            <a:srgbClr val="F4F6FA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8" name="Text 6"/>
          <p:cNvSpPr/>
          <p:nvPr/>
        </p:nvSpPr>
        <p:spPr>
          <a:xfrm>
            <a:off x="950976" y="2816352"/>
            <a:ext cx="1618488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8000"/>
              </a:lnSpc>
              <a:buNone/>
            </a:pPr>
            <a:r>
              <a:rPr lang="en-US" sz="1250" b="1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Benchmark ML detection</a:t>
            </a:r>
            <a:endParaRPr lang="en-US" sz="1250" dirty="0"/>
          </a:p>
        </p:txBody>
      </p:sp>
      <p:sp>
        <p:nvSpPr>
          <p:cNvPr id="9" name="Text 7"/>
          <p:cNvSpPr/>
          <p:nvPr/>
        </p:nvSpPr>
        <p:spPr>
          <a:xfrm>
            <a:off x="950976" y="3657600"/>
            <a:ext cx="1618488" cy="1737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100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Precision, Recall, ROC-AUC on BODMAS &amp; CIC-MalMem-2022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3799332" y="2203704"/>
            <a:ext cx="256032" cy="256032"/>
          </a:xfrm>
          <a:prstGeom prst="ellipse">
            <a:avLst/>
          </a:prstGeom>
          <a:solidFill>
            <a:srgbClr val="E8443D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1" name="Text 9"/>
          <p:cNvSpPr/>
          <p:nvPr/>
        </p:nvSpPr>
        <p:spPr>
          <a:xfrm>
            <a:off x="2990088" y="1737360"/>
            <a:ext cx="18745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B5312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M3</a:t>
            </a:r>
            <a:endParaRPr lang="en-US" sz="1400" dirty="0"/>
          </a:p>
        </p:txBody>
      </p:sp>
      <p:sp>
        <p:nvSpPr>
          <p:cNvPr id="12" name="Shape 10"/>
          <p:cNvSpPr/>
          <p:nvPr/>
        </p:nvSpPr>
        <p:spPr>
          <a:xfrm>
            <a:off x="2990088" y="2651760"/>
            <a:ext cx="1874520" cy="2880360"/>
          </a:xfrm>
          <a:prstGeom prst="roundRect">
            <a:avLst>
              <a:gd name="adj" fmla="val 3415"/>
            </a:avLst>
          </a:prstGeom>
          <a:solidFill>
            <a:srgbClr val="F4F6FA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3" name="Text 11"/>
          <p:cNvSpPr/>
          <p:nvPr/>
        </p:nvSpPr>
        <p:spPr>
          <a:xfrm>
            <a:off x="3118104" y="2816352"/>
            <a:ext cx="1618488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8000"/>
              </a:lnSpc>
              <a:buNone/>
            </a:pPr>
            <a:r>
              <a:rPr lang="en-US" sz="1250" b="1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 evasion resilience</a:t>
            </a:r>
            <a:endParaRPr lang="en-US" sz="1250" dirty="0"/>
          </a:p>
        </p:txBody>
      </p:sp>
      <p:sp>
        <p:nvSpPr>
          <p:cNvPr id="14" name="Text 12"/>
          <p:cNvSpPr/>
          <p:nvPr/>
        </p:nvSpPr>
        <p:spPr>
          <a:xfrm>
            <a:off x="3118104" y="3657600"/>
            <a:ext cx="1618488" cy="1737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100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BYOVD &amp; LSASS dumping via live hypervisor emulation</a:t>
            </a:r>
            <a:endParaRPr lang="en-US" sz="1100" dirty="0"/>
          </a:p>
        </p:txBody>
      </p:sp>
      <p:sp>
        <p:nvSpPr>
          <p:cNvPr id="15" name="Shape 13"/>
          <p:cNvSpPr/>
          <p:nvPr/>
        </p:nvSpPr>
        <p:spPr>
          <a:xfrm>
            <a:off x="5966460" y="2203704"/>
            <a:ext cx="256032" cy="256032"/>
          </a:xfrm>
          <a:prstGeom prst="ellipse">
            <a:avLst/>
          </a:prstGeom>
          <a:solidFill>
            <a:srgbClr val="E8443D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6" name="Text 14"/>
          <p:cNvSpPr/>
          <p:nvPr/>
        </p:nvSpPr>
        <p:spPr>
          <a:xfrm>
            <a:off x="5157216" y="1737360"/>
            <a:ext cx="18745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B5312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M4</a:t>
            </a:r>
            <a:endParaRPr lang="en-US" sz="1400" dirty="0"/>
          </a:p>
        </p:txBody>
      </p:sp>
      <p:sp>
        <p:nvSpPr>
          <p:cNvPr id="17" name="Shape 15"/>
          <p:cNvSpPr/>
          <p:nvPr/>
        </p:nvSpPr>
        <p:spPr>
          <a:xfrm>
            <a:off x="5157216" y="2651760"/>
            <a:ext cx="1874520" cy="2880360"/>
          </a:xfrm>
          <a:prstGeom prst="roundRect">
            <a:avLst>
              <a:gd name="adj" fmla="val 3415"/>
            </a:avLst>
          </a:prstGeom>
          <a:solidFill>
            <a:srgbClr val="F4F6FA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8" name="Text 16"/>
          <p:cNvSpPr/>
          <p:nvPr/>
        </p:nvSpPr>
        <p:spPr>
          <a:xfrm>
            <a:off x="5285232" y="2816352"/>
            <a:ext cx="1618488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8000"/>
              </a:lnSpc>
              <a:buNone/>
            </a:pPr>
            <a:r>
              <a:rPr lang="en-US" sz="1250" b="1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Measure false-positive burden</a:t>
            </a:r>
            <a:endParaRPr lang="en-US" sz="1250" dirty="0"/>
          </a:p>
        </p:txBody>
      </p:sp>
      <p:sp>
        <p:nvSpPr>
          <p:cNvPr id="19" name="Text 17"/>
          <p:cNvSpPr/>
          <p:nvPr/>
        </p:nvSpPr>
        <p:spPr>
          <a:xfrm>
            <a:off x="5285232" y="3657600"/>
            <a:ext cx="1618488" cy="1737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100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FPR and MTTD under simulated benign activity</a:t>
            </a:r>
            <a:endParaRPr lang="en-US" sz="1100" dirty="0"/>
          </a:p>
        </p:txBody>
      </p:sp>
      <p:sp>
        <p:nvSpPr>
          <p:cNvPr id="20" name="Shape 18"/>
          <p:cNvSpPr/>
          <p:nvPr/>
        </p:nvSpPr>
        <p:spPr>
          <a:xfrm>
            <a:off x="8133588" y="2203704"/>
            <a:ext cx="256032" cy="256032"/>
          </a:xfrm>
          <a:prstGeom prst="ellipse">
            <a:avLst/>
          </a:prstGeom>
          <a:solidFill>
            <a:srgbClr val="E8443D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1" name="Text 19"/>
          <p:cNvSpPr/>
          <p:nvPr/>
        </p:nvSpPr>
        <p:spPr>
          <a:xfrm>
            <a:off x="7324344" y="1737360"/>
            <a:ext cx="18745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B5312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M5</a:t>
            </a:r>
            <a:endParaRPr lang="en-US" sz="1400" dirty="0"/>
          </a:p>
        </p:txBody>
      </p:sp>
      <p:sp>
        <p:nvSpPr>
          <p:cNvPr id="22" name="Shape 20"/>
          <p:cNvSpPr/>
          <p:nvPr/>
        </p:nvSpPr>
        <p:spPr>
          <a:xfrm>
            <a:off x="7324344" y="2651760"/>
            <a:ext cx="1874520" cy="2880360"/>
          </a:xfrm>
          <a:prstGeom prst="roundRect">
            <a:avLst>
              <a:gd name="adj" fmla="val 3415"/>
            </a:avLst>
          </a:prstGeom>
          <a:solidFill>
            <a:srgbClr val="F4F6FA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3" name="Text 21"/>
          <p:cNvSpPr/>
          <p:nvPr/>
        </p:nvSpPr>
        <p:spPr>
          <a:xfrm>
            <a:off x="7452360" y="2816352"/>
            <a:ext cx="1618488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8000"/>
              </a:lnSpc>
              <a:buNone/>
            </a:pPr>
            <a:r>
              <a:rPr lang="en-US" sz="1250" b="1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Apply Explainable AI</a:t>
            </a:r>
            <a:endParaRPr lang="en-US" sz="1250" dirty="0"/>
          </a:p>
        </p:txBody>
      </p:sp>
      <p:sp>
        <p:nvSpPr>
          <p:cNvPr id="24" name="Text 22"/>
          <p:cNvSpPr/>
          <p:nvPr/>
        </p:nvSpPr>
        <p:spPr>
          <a:xfrm>
            <a:off x="7452360" y="3657600"/>
            <a:ext cx="1618488" cy="1737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100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SHAP &amp; LIME impact on analyst triage speed</a:t>
            </a:r>
            <a:endParaRPr lang="en-US" sz="1100" dirty="0"/>
          </a:p>
        </p:txBody>
      </p:sp>
      <p:sp>
        <p:nvSpPr>
          <p:cNvPr id="25" name="Shape 23"/>
          <p:cNvSpPr/>
          <p:nvPr/>
        </p:nvSpPr>
        <p:spPr>
          <a:xfrm>
            <a:off x="10300716" y="2203704"/>
            <a:ext cx="256032" cy="256032"/>
          </a:xfrm>
          <a:prstGeom prst="ellipse">
            <a:avLst/>
          </a:prstGeom>
          <a:solidFill>
            <a:srgbClr val="E8443D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6" name="Text 24"/>
          <p:cNvSpPr/>
          <p:nvPr/>
        </p:nvSpPr>
        <p:spPr>
          <a:xfrm>
            <a:off x="9491472" y="1737360"/>
            <a:ext cx="18745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B5312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M6</a:t>
            </a:r>
            <a:endParaRPr lang="en-US" sz="1400" dirty="0"/>
          </a:p>
        </p:txBody>
      </p:sp>
      <p:sp>
        <p:nvSpPr>
          <p:cNvPr id="27" name="Shape 25"/>
          <p:cNvSpPr/>
          <p:nvPr/>
        </p:nvSpPr>
        <p:spPr>
          <a:xfrm>
            <a:off x="9491472" y="2651760"/>
            <a:ext cx="1874520" cy="2880360"/>
          </a:xfrm>
          <a:prstGeom prst="roundRect">
            <a:avLst>
              <a:gd name="adj" fmla="val 3415"/>
            </a:avLst>
          </a:prstGeom>
          <a:solidFill>
            <a:srgbClr val="F4F6FA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8" name="Text 26"/>
          <p:cNvSpPr/>
          <p:nvPr/>
        </p:nvSpPr>
        <p:spPr>
          <a:xfrm>
            <a:off x="9619488" y="2816352"/>
            <a:ext cx="1618488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8000"/>
              </a:lnSpc>
              <a:buNone/>
            </a:pPr>
            <a:r>
              <a:rPr lang="en-US" sz="1250" b="1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Synthesise framework</a:t>
            </a:r>
            <a:endParaRPr lang="en-US" sz="1250" dirty="0"/>
          </a:p>
        </p:txBody>
      </p:sp>
      <p:sp>
        <p:nvSpPr>
          <p:cNvPr id="29" name="Text 27"/>
          <p:cNvSpPr/>
          <p:nvPr/>
        </p:nvSpPr>
        <p:spPr>
          <a:xfrm>
            <a:off x="9619488" y="3657600"/>
            <a:ext cx="1618488" cy="1737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100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Low-noise, SOAR-integrated deployment recommendations</a:t>
            </a:r>
            <a:endParaRPr lang="en-US" sz="1100" dirty="0"/>
          </a:p>
        </p:txBody>
      </p:sp>
      <p:sp>
        <p:nvSpPr>
          <p:cNvPr id="30" name="Text 28"/>
          <p:cNvSpPr/>
          <p:nvPr/>
        </p:nvSpPr>
        <p:spPr>
          <a:xfrm>
            <a:off x="11365992" y="6355080"/>
            <a:ext cx="548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AA5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1B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22960" y="45720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CFE0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822960" y="777240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Five themes, one unaddressed gap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822960" y="1828800"/>
            <a:ext cx="1993392" cy="4160520"/>
          </a:xfrm>
          <a:prstGeom prst="roundRect">
            <a:avLst>
              <a:gd name="adj" fmla="val 3670"/>
            </a:avLst>
          </a:prstGeom>
          <a:solidFill>
            <a:srgbClr val="1329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960120" y="2011680"/>
            <a:ext cx="1719072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E844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01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960120" y="2697480"/>
            <a:ext cx="1719072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Behavioural EDR Telemetry</a:t>
            </a:r>
            <a:endParaRPr lang="en-US" sz="1250" dirty="0"/>
          </a:p>
        </p:txBody>
      </p:sp>
      <p:sp>
        <p:nvSpPr>
          <p:cNvPr id="7" name="Text 5"/>
          <p:cNvSpPr/>
          <p:nvPr/>
        </p:nvSpPr>
        <p:spPr>
          <a:xfrm>
            <a:off x="960120" y="3794760"/>
            <a:ext cx="1719072" cy="2011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050" dirty="0">
                <a:solidFill>
                  <a:srgbClr val="AAB8D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Static signature analysis gives way to continuous, active-context monitoring.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2999232" y="1828800"/>
            <a:ext cx="1993392" cy="4160520"/>
          </a:xfrm>
          <a:prstGeom prst="roundRect">
            <a:avLst>
              <a:gd name="adj" fmla="val 3670"/>
            </a:avLst>
          </a:prstGeom>
          <a:solidFill>
            <a:srgbClr val="1329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9" name="Text 7"/>
          <p:cNvSpPr/>
          <p:nvPr/>
        </p:nvSpPr>
        <p:spPr>
          <a:xfrm>
            <a:off x="3136392" y="2011680"/>
            <a:ext cx="1719072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E844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02</a:t>
            </a:r>
            <a:endParaRPr lang="en-US" sz="2200" dirty="0"/>
          </a:p>
        </p:txBody>
      </p:sp>
      <p:sp>
        <p:nvSpPr>
          <p:cNvPr id="10" name="Text 8"/>
          <p:cNvSpPr/>
          <p:nvPr/>
        </p:nvSpPr>
        <p:spPr>
          <a:xfrm>
            <a:off x="3136392" y="2697480"/>
            <a:ext cx="1719072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Telemetry vs. Adversarial Evasion</a:t>
            </a:r>
            <a:endParaRPr lang="en-US" sz="1250" dirty="0"/>
          </a:p>
        </p:txBody>
      </p:sp>
      <p:sp>
        <p:nvSpPr>
          <p:cNvPr id="11" name="Text 9"/>
          <p:cNvSpPr/>
          <p:nvPr/>
        </p:nvSpPr>
        <p:spPr>
          <a:xfrm>
            <a:off x="3136392" y="3794760"/>
            <a:ext cx="1719072" cy="2011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050" dirty="0">
                <a:solidFill>
                  <a:srgbClr val="AAB8D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BYOVD and LSASS dumping defeat even deep visibility.</a:t>
            </a:r>
            <a:endParaRPr lang="en-US" sz="1050" dirty="0"/>
          </a:p>
        </p:txBody>
      </p:sp>
      <p:sp>
        <p:nvSpPr>
          <p:cNvPr id="12" name="Shape 10"/>
          <p:cNvSpPr/>
          <p:nvPr/>
        </p:nvSpPr>
        <p:spPr>
          <a:xfrm>
            <a:off x="5175504" y="1828800"/>
            <a:ext cx="1993392" cy="4160520"/>
          </a:xfrm>
          <a:prstGeom prst="roundRect">
            <a:avLst>
              <a:gd name="adj" fmla="val 3670"/>
            </a:avLst>
          </a:prstGeom>
          <a:solidFill>
            <a:srgbClr val="1329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3" name="Text 11"/>
          <p:cNvSpPr/>
          <p:nvPr/>
        </p:nvSpPr>
        <p:spPr>
          <a:xfrm>
            <a:off x="5312664" y="2011680"/>
            <a:ext cx="1719072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E844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03</a:t>
            </a:r>
            <a:endParaRPr lang="en-US" sz="2200" dirty="0"/>
          </a:p>
        </p:txBody>
      </p:sp>
      <p:sp>
        <p:nvSpPr>
          <p:cNvPr id="14" name="Text 12"/>
          <p:cNvSpPr/>
          <p:nvPr/>
        </p:nvSpPr>
        <p:spPr>
          <a:xfrm>
            <a:off x="5312664" y="2697480"/>
            <a:ext cx="1719072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Generalisation Gap</a:t>
            </a:r>
            <a:endParaRPr lang="en-US" sz="1250" dirty="0"/>
          </a:p>
        </p:txBody>
      </p:sp>
      <p:sp>
        <p:nvSpPr>
          <p:cNvPr id="15" name="Text 13"/>
          <p:cNvSpPr/>
          <p:nvPr/>
        </p:nvSpPr>
        <p:spPr>
          <a:xfrm>
            <a:off x="5312664" y="3794760"/>
            <a:ext cx="1719072" cy="2011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050" dirty="0">
                <a:solidFill>
                  <a:srgbClr val="AAB8D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Models excel in-lab but degrade under real-world concept drift.</a:t>
            </a:r>
            <a:endParaRPr lang="en-US" sz="1050" dirty="0"/>
          </a:p>
        </p:txBody>
      </p:sp>
      <p:sp>
        <p:nvSpPr>
          <p:cNvPr id="16" name="Shape 14"/>
          <p:cNvSpPr/>
          <p:nvPr/>
        </p:nvSpPr>
        <p:spPr>
          <a:xfrm>
            <a:off x="7351776" y="1828800"/>
            <a:ext cx="1993392" cy="4160520"/>
          </a:xfrm>
          <a:prstGeom prst="roundRect">
            <a:avLst>
              <a:gd name="adj" fmla="val 3670"/>
            </a:avLst>
          </a:prstGeom>
          <a:solidFill>
            <a:srgbClr val="1329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7" name="Text 15"/>
          <p:cNvSpPr/>
          <p:nvPr/>
        </p:nvSpPr>
        <p:spPr>
          <a:xfrm>
            <a:off x="7488936" y="2011680"/>
            <a:ext cx="1719072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E844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04</a:t>
            </a:r>
            <a:endParaRPr lang="en-US" sz="2200" dirty="0"/>
          </a:p>
        </p:txBody>
      </p:sp>
      <p:sp>
        <p:nvSpPr>
          <p:cNvPr id="18" name="Text 16"/>
          <p:cNvSpPr/>
          <p:nvPr/>
        </p:nvSpPr>
        <p:spPr>
          <a:xfrm>
            <a:off x="7488936" y="2697480"/>
            <a:ext cx="1719072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MITRE Evaluations &amp; Alert Fatigue</a:t>
            </a:r>
            <a:endParaRPr lang="en-US" sz="1250" dirty="0"/>
          </a:p>
        </p:txBody>
      </p:sp>
      <p:sp>
        <p:nvSpPr>
          <p:cNvPr id="19" name="Text 17"/>
          <p:cNvSpPr/>
          <p:nvPr/>
        </p:nvSpPr>
        <p:spPr>
          <a:xfrm>
            <a:off x="7488936" y="3794760"/>
            <a:ext cx="1719072" cy="2011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050" dirty="0">
                <a:solidFill>
                  <a:srgbClr val="AAB8D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 detection coverage creates an overwhelming stream of alerts.</a:t>
            </a:r>
            <a:endParaRPr lang="en-US" sz="1050" dirty="0"/>
          </a:p>
        </p:txBody>
      </p:sp>
      <p:sp>
        <p:nvSpPr>
          <p:cNvPr id="20" name="Shape 18"/>
          <p:cNvSpPr/>
          <p:nvPr/>
        </p:nvSpPr>
        <p:spPr>
          <a:xfrm>
            <a:off x="9528048" y="1828800"/>
            <a:ext cx="1993392" cy="4160520"/>
          </a:xfrm>
          <a:prstGeom prst="roundRect">
            <a:avLst>
              <a:gd name="adj" fmla="val 3670"/>
            </a:avLst>
          </a:prstGeom>
          <a:solidFill>
            <a:srgbClr val="1329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1" name="Text 19"/>
          <p:cNvSpPr/>
          <p:nvPr/>
        </p:nvSpPr>
        <p:spPr>
          <a:xfrm>
            <a:off x="9665208" y="2011680"/>
            <a:ext cx="1719072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E844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05</a:t>
            </a:r>
            <a:endParaRPr lang="en-US" sz="2200" dirty="0"/>
          </a:p>
        </p:txBody>
      </p:sp>
      <p:sp>
        <p:nvSpPr>
          <p:cNvPr id="22" name="Text 20"/>
          <p:cNvSpPr/>
          <p:nvPr/>
        </p:nvSpPr>
        <p:spPr>
          <a:xfrm>
            <a:off x="9665208" y="2697480"/>
            <a:ext cx="1719072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Rise of Explainable AI</a:t>
            </a:r>
            <a:endParaRPr lang="en-US" sz="1250" dirty="0"/>
          </a:p>
        </p:txBody>
      </p:sp>
      <p:sp>
        <p:nvSpPr>
          <p:cNvPr id="23" name="Text 21"/>
          <p:cNvSpPr/>
          <p:nvPr/>
        </p:nvSpPr>
        <p:spPr>
          <a:xfrm>
            <a:off x="9665208" y="3794760"/>
            <a:ext cx="1719072" cy="2011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050" dirty="0">
                <a:solidFill>
                  <a:srgbClr val="AAB8D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SHAP/LIME interpretability rarely reaches live EDR triage pipelines.</a:t>
            </a:r>
            <a:endParaRPr lang="en-US" sz="1050" dirty="0"/>
          </a:p>
        </p:txBody>
      </p:sp>
      <p:sp>
        <p:nvSpPr>
          <p:cNvPr id="24" name="Text 22"/>
          <p:cNvSpPr/>
          <p:nvPr/>
        </p:nvSpPr>
        <p:spPr>
          <a:xfrm>
            <a:off x="822960" y="6172200"/>
            <a:ext cx="10515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CFE0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single project examines algorithmic metrics, in-vivo testing, noise instrumentation, and Explainable AI together — this proposal bridges that gap.</a:t>
            </a:r>
            <a:endParaRPr lang="en-US" sz="1250" dirty="0"/>
          </a:p>
        </p:txBody>
      </p:sp>
      <p:sp>
        <p:nvSpPr>
          <p:cNvPr id="25" name="Text 23"/>
          <p:cNvSpPr/>
          <p:nvPr/>
        </p:nvSpPr>
        <p:spPr>
          <a:xfrm>
            <a:off x="11365992" y="6355080"/>
            <a:ext cx="548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A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22960" y="45720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B531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 · THEME 2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822960" y="777240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622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How attackers blind EDR from inside the kernel</a:t>
            </a:r>
            <a:endParaRPr lang="en-US" sz="2600" dirty="0"/>
          </a:p>
        </p:txBody>
      </p:sp>
      <p:pic>
        <p:nvPicPr>
          <p:cNvPr id="4" name="Image 0" descr="byov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94760" y="1508760"/>
            <a:ext cx="4572000" cy="457200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822960" y="6172200"/>
            <a:ext cx="10515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2.1 — Attack sequence from vulnerable driver deployment through Ring 0 execution, EDR unhooking, and LSASS credential dumping.</a:t>
            </a:r>
            <a:endParaRPr lang="en-US" sz="1050" dirty="0"/>
          </a:p>
        </p:txBody>
      </p:sp>
      <p:sp>
        <p:nvSpPr>
          <p:cNvPr id="6" name="Text 3"/>
          <p:cNvSpPr/>
          <p:nvPr/>
        </p:nvSpPr>
        <p:spPr>
          <a:xfrm>
            <a:off x="11365992" y="6355080"/>
            <a:ext cx="548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AA5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22960" y="45720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B531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DESIGN &amp; METHODOLOGY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822960" y="777240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622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 three-phase design, tested in an air-gapped environment</a:t>
            </a:r>
            <a:endParaRPr lang="en-US" sz="2500" dirty="0"/>
          </a:p>
        </p:txBody>
      </p:sp>
      <p:pic>
        <p:nvPicPr>
          <p:cNvPr id="4" name="Image 0" descr="phase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2960" y="1600200"/>
            <a:ext cx="5486400" cy="274320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822960" y="4526280"/>
            <a:ext cx="914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B531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1</a:t>
            </a:r>
            <a:endParaRPr lang="en-US" sz="1150" dirty="0"/>
          </a:p>
        </p:txBody>
      </p:sp>
      <p:sp>
        <p:nvSpPr>
          <p:cNvPr id="6" name="Text 3"/>
          <p:cNvSpPr/>
          <p:nvPr/>
        </p:nvSpPr>
        <p:spPr>
          <a:xfrm>
            <a:off x="1691640" y="4526280"/>
            <a:ext cx="46634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07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Algorithmic Benchmarking — Precision, Recall, ROC-AUC</a:t>
            </a:r>
            <a:endParaRPr lang="en-US" sz="1070" dirty="0"/>
          </a:p>
        </p:txBody>
      </p:sp>
      <p:sp>
        <p:nvSpPr>
          <p:cNvPr id="7" name="Text 4"/>
          <p:cNvSpPr/>
          <p:nvPr/>
        </p:nvSpPr>
        <p:spPr>
          <a:xfrm>
            <a:off x="822960" y="4956048"/>
            <a:ext cx="914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B531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2</a:t>
            </a:r>
            <a:endParaRPr lang="en-US" sz="1150" dirty="0"/>
          </a:p>
        </p:txBody>
      </p:sp>
      <p:sp>
        <p:nvSpPr>
          <p:cNvPr id="8" name="Text 5"/>
          <p:cNvSpPr/>
          <p:nvPr/>
        </p:nvSpPr>
        <p:spPr>
          <a:xfrm>
            <a:off x="1691640" y="4956048"/>
            <a:ext cx="46634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07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Live Adversarial Emulation — True Positive Rate, ATT&amp;CK mapping</a:t>
            </a:r>
            <a:endParaRPr lang="en-US" sz="1070" dirty="0"/>
          </a:p>
        </p:txBody>
      </p:sp>
      <p:sp>
        <p:nvSpPr>
          <p:cNvPr id="9" name="Text 6"/>
          <p:cNvSpPr/>
          <p:nvPr/>
        </p:nvSpPr>
        <p:spPr>
          <a:xfrm>
            <a:off x="822960" y="5385816"/>
            <a:ext cx="914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B531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3</a:t>
            </a:r>
            <a:endParaRPr lang="en-US" sz="1150" dirty="0"/>
          </a:p>
        </p:txBody>
      </p:sp>
      <p:sp>
        <p:nvSpPr>
          <p:cNvPr id="10" name="Text 7"/>
          <p:cNvSpPr/>
          <p:nvPr/>
        </p:nvSpPr>
        <p:spPr>
          <a:xfrm>
            <a:off x="1691640" y="5385816"/>
            <a:ext cx="46634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07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Operational Strain &amp; XAI — False Positive Rate, MTTD</a:t>
            </a:r>
            <a:endParaRPr lang="en-US" sz="1070" dirty="0"/>
          </a:p>
        </p:txBody>
      </p:sp>
      <p:pic>
        <p:nvPicPr>
          <p:cNvPr id="11" name="Image 1" descr="airgap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37960" y="1554480"/>
            <a:ext cx="4846320" cy="4279392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6537960" y="5870448"/>
            <a:ext cx="48463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just">
              <a:lnSpc>
                <a:spcPct val="115000"/>
              </a:lnSpc>
              <a:buNone/>
            </a:pPr>
            <a:r>
              <a:rPr lang="en-US" sz="950" i="1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3.1 — Air-gapped ESXi network: EDR telemetry → Splunk SIEM + SOAR, no external routing.</a:t>
            </a:r>
            <a:endParaRPr lang="en-US" sz="950" dirty="0"/>
          </a:p>
        </p:txBody>
      </p:sp>
      <p:sp>
        <p:nvSpPr>
          <p:cNvPr id="13" name="Text 9"/>
          <p:cNvSpPr/>
          <p:nvPr/>
        </p:nvSpPr>
        <p:spPr>
          <a:xfrm>
            <a:off x="11365992" y="6355080"/>
            <a:ext cx="548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AA5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1B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22960" y="45720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CFE0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 IMPACT &amp; LIMITATIONS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822960" y="777240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this delivers — and where it falls short</a:t>
            </a:r>
            <a:endParaRPr lang="en-US" sz="2700" dirty="0"/>
          </a:p>
        </p:txBody>
      </p:sp>
      <p:sp>
        <p:nvSpPr>
          <p:cNvPr id="4" name="Text 2"/>
          <p:cNvSpPr/>
          <p:nvPr/>
        </p:nvSpPr>
        <p:spPr>
          <a:xfrm>
            <a:off x="822960" y="1600200"/>
            <a:ext cx="5120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CFE0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IMPACT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822960" y="2011680"/>
            <a:ext cx="5120640" cy="1280160"/>
          </a:xfrm>
          <a:prstGeom prst="roundRect">
            <a:avLst>
              <a:gd name="adj" fmla="val 4286"/>
            </a:avLst>
          </a:prstGeom>
          <a:solidFill>
            <a:srgbClr val="1329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6" name="Text 4"/>
          <p:cNvSpPr/>
          <p:nvPr/>
        </p:nvSpPr>
        <p:spPr>
          <a:xfrm>
            <a:off x="1051560" y="2148840"/>
            <a:ext cx="46634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E844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Academic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1051560" y="2487168"/>
            <a:ext cx="466344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AAB8D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Connects benchmark accuracy to real operational performance, rather than treating the two separately.</a:t>
            </a:r>
            <a:endParaRPr lang="en-US" sz="1150" dirty="0"/>
          </a:p>
        </p:txBody>
      </p:sp>
      <p:sp>
        <p:nvSpPr>
          <p:cNvPr id="8" name="Shape 6"/>
          <p:cNvSpPr/>
          <p:nvPr/>
        </p:nvSpPr>
        <p:spPr>
          <a:xfrm>
            <a:off x="822960" y="3429000"/>
            <a:ext cx="5120640" cy="1280160"/>
          </a:xfrm>
          <a:prstGeom prst="roundRect">
            <a:avLst>
              <a:gd name="adj" fmla="val 4286"/>
            </a:avLst>
          </a:prstGeom>
          <a:solidFill>
            <a:srgbClr val="1329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9" name="Text 7"/>
          <p:cNvSpPr/>
          <p:nvPr/>
        </p:nvSpPr>
        <p:spPr>
          <a:xfrm>
            <a:off x="1051560" y="3566160"/>
            <a:ext cx="46634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E844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Technical</a:t>
            </a:r>
            <a:endParaRPr lang="en-US" sz="1300" dirty="0"/>
          </a:p>
        </p:txBody>
      </p:sp>
      <p:sp>
        <p:nvSpPr>
          <p:cNvPr id="10" name="Text 8"/>
          <p:cNvSpPr/>
          <p:nvPr/>
        </p:nvSpPr>
        <p:spPr>
          <a:xfrm>
            <a:off x="1051560" y="3904488"/>
            <a:ext cx="466344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AAB8D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One pipeline combining offline benchmarking, live evasion testing, and XAI-assisted triage.</a:t>
            </a:r>
            <a:endParaRPr lang="en-US" sz="1150" dirty="0"/>
          </a:p>
        </p:txBody>
      </p:sp>
      <p:sp>
        <p:nvSpPr>
          <p:cNvPr id="11" name="Shape 9"/>
          <p:cNvSpPr/>
          <p:nvPr/>
        </p:nvSpPr>
        <p:spPr>
          <a:xfrm>
            <a:off x="822960" y="4846320"/>
            <a:ext cx="5120640" cy="1280160"/>
          </a:xfrm>
          <a:prstGeom prst="roundRect">
            <a:avLst>
              <a:gd name="adj" fmla="val 4286"/>
            </a:avLst>
          </a:prstGeom>
          <a:solidFill>
            <a:srgbClr val="1329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2" name="Text 10"/>
          <p:cNvSpPr/>
          <p:nvPr/>
        </p:nvSpPr>
        <p:spPr>
          <a:xfrm>
            <a:off x="1051560" y="4983480"/>
            <a:ext cx="46634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E844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Industry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1051560" y="5321808"/>
            <a:ext cx="466344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AAB8D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Tuning guidance that eases SOC alert fatigue while supporting NIS2 reporting obligations.</a:t>
            </a:r>
            <a:endParaRPr lang="en-US" sz="1150" dirty="0"/>
          </a:p>
        </p:txBody>
      </p:sp>
      <p:sp>
        <p:nvSpPr>
          <p:cNvPr id="14" name="Text 12"/>
          <p:cNvSpPr/>
          <p:nvPr/>
        </p:nvSpPr>
        <p:spPr>
          <a:xfrm>
            <a:off x="6263640" y="1600200"/>
            <a:ext cx="5120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CFE0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LIMITATIONS</a:t>
            </a:r>
            <a:endParaRPr lang="en-US" sz="1200" dirty="0"/>
          </a:p>
        </p:txBody>
      </p:sp>
      <p:sp>
        <p:nvSpPr>
          <p:cNvPr id="15" name="Shape 13"/>
          <p:cNvSpPr/>
          <p:nvPr/>
        </p:nvSpPr>
        <p:spPr>
          <a:xfrm>
            <a:off x="6263640" y="2011680"/>
            <a:ext cx="5120640" cy="1280160"/>
          </a:xfrm>
          <a:prstGeom prst="roundRect">
            <a:avLst>
              <a:gd name="adj" fmla="val 4286"/>
            </a:avLst>
          </a:prstGeom>
          <a:solidFill>
            <a:srgbClr val="1329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6" name="Text 14"/>
          <p:cNvSpPr/>
          <p:nvPr/>
        </p:nvSpPr>
        <p:spPr>
          <a:xfrm>
            <a:off x="6492240" y="2148840"/>
            <a:ext cx="46634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2A6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Simulation vs. reality</a:t>
            </a:r>
            <a:endParaRPr lang="en-US" sz="1300" dirty="0"/>
          </a:p>
        </p:txBody>
      </p:sp>
      <p:sp>
        <p:nvSpPr>
          <p:cNvPr id="17" name="Text 15"/>
          <p:cNvSpPr/>
          <p:nvPr/>
        </p:nvSpPr>
        <p:spPr>
          <a:xfrm>
            <a:off x="6492240" y="2487168"/>
            <a:ext cx="466344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00" dirty="0">
                <a:solidFill>
                  <a:srgbClr val="AAB8D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matter how faithfully designed, a gap always remains between a controlled environment and the chaotic real-world network it represents.</a:t>
            </a:r>
            <a:endParaRPr lang="en-US" sz="1100" dirty="0"/>
          </a:p>
        </p:txBody>
      </p:sp>
      <p:sp>
        <p:nvSpPr>
          <p:cNvPr id="18" name="Shape 16"/>
          <p:cNvSpPr/>
          <p:nvPr/>
        </p:nvSpPr>
        <p:spPr>
          <a:xfrm>
            <a:off x="6263640" y="3429000"/>
            <a:ext cx="5120640" cy="1280160"/>
          </a:xfrm>
          <a:prstGeom prst="roundRect">
            <a:avLst>
              <a:gd name="adj" fmla="val 4286"/>
            </a:avLst>
          </a:prstGeom>
          <a:solidFill>
            <a:srgbClr val="1329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9" name="Text 17"/>
          <p:cNvSpPr/>
          <p:nvPr/>
        </p:nvSpPr>
        <p:spPr>
          <a:xfrm>
            <a:off x="6492240" y="3566160"/>
            <a:ext cx="46634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2A6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Detect-only mode</a:t>
            </a:r>
            <a:endParaRPr lang="en-US" sz="1300" dirty="0"/>
          </a:p>
        </p:txBody>
      </p:sp>
      <p:sp>
        <p:nvSpPr>
          <p:cNvPr id="20" name="Text 18"/>
          <p:cNvSpPr/>
          <p:nvPr/>
        </p:nvSpPr>
        <p:spPr>
          <a:xfrm>
            <a:off x="6492240" y="3904488"/>
            <a:ext cx="466344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00" dirty="0">
                <a:solidFill>
                  <a:srgbClr val="AAB8D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EDR agents run in detect-only mode; behaviour may differ from a fully active, blocking deployment.</a:t>
            </a:r>
            <a:endParaRPr lang="en-US" sz="1100" dirty="0"/>
          </a:p>
        </p:txBody>
      </p:sp>
      <p:sp>
        <p:nvSpPr>
          <p:cNvPr id="21" name="Shape 19"/>
          <p:cNvSpPr/>
          <p:nvPr/>
        </p:nvSpPr>
        <p:spPr>
          <a:xfrm>
            <a:off x="6263640" y="4846320"/>
            <a:ext cx="5120640" cy="1280160"/>
          </a:xfrm>
          <a:prstGeom prst="roundRect">
            <a:avLst>
              <a:gd name="adj" fmla="val 4286"/>
            </a:avLst>
          </a:prstGeom>
          <a:solidFill>
            <a:srgbClr val="1329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2" name="Text 20"/>
          <p:cNvSpPr/>
          <p:nvPr/>
        </p:nvSpPr>
        <p:spPr>
          <a:xfrm>
            <a:off x="6492240" y="4983480"/>
            <a:ext cx="46634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2A6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Six-month scope cap</a:t>
            </a:r>
            <a:endParaRPr lang="en-US" sz="1300" dirty="0"/>
          </a:p>
        </p:txBody>
      </p:sp>
      <p:sp>
        <p:nvSpPr>
          <p:cNvPr id="23" name="Text 21"/>
          <p:cNvSpPr/>
          <p:nvPr/>
        </p:nvSpPr>
        <p:spPr>
          <a:xfrm>
            <a:off x="6492240" y="5321808"/>
            <a:ext cx="466344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00" dirty="0">
                <a:solidFill>
                  <a:srgbClr val="AAB8D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project timeframe limits the number of unique Trojan families and evasion modules that can be tested.</a:t>
            </a:r>
            <a:endParaRPr lang="en-US" sz="1100" dirty="0"/>
          </a:p>
        </p:txBody>
      </p:sp>
      <p:sp>
        <p:nvSpPr>
          <p:cNvPr id="24" name="Text 22"/>
          <p:cNvSpPr/>
          <p:nvPr/>
        </p:nvSpPr>
        <p:spPr>
          <a:xfrm>
            <a:off x="11365992" y="6355080"/>
            <a:ext cx="548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A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22960" y="45720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B531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 PLANNING &amp; RESOURCES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822960" y="777240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622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Six phases across twenty-four weeks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822960" y="1783080"/>
            <a:ext cx="1673352" cy="2834640"/>
          </a:xfrm>
          <a:prstGeom prst="roundRect">
            <a:avLst>
              <a:gd name="adj" fmla="val 3825"/>
            </a:avLst>
          </a:prstGeom>
          <a:solidFill>
            <a:srgbClr val="F4F6FA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5" name="Shape 3"/>
          <p:cNvSpPr/>
          <p:nvPr/>
        </p:nvSpPr>
        <p:spPr>
          <a:xfrm>
            <a:off x="960120" y="1965960"/>
            <a:ext cx="1399032" cy="91440"/>
          </a:xfrm>
          <a:prstGeom prst="roundRect">
            <a:avLst>
              <a:gd name="adj" fmla="val 20000"/>
            </a:avLst>
          </a:prstGeom>
          <a:solidFill>
            <a:srgbClr val="E8443D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6" name="Text 4"/>
          <p:cNvSpPr/>
          <p:nvPr/>
        </p:nvSpPr>
        <p:spPr>
          <a:xfrm>
            <a:off x="950976" y="2167128"/>
            <a:ext cx="14173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b="1" kern="0" spc="100" dirty="0">
                <a:solidFill>
                  <a:srgbClr val="B531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1</a:t>
            </a:r>
            <a:endParaRPr lang="en-US" sz="900" dirty="0"/>
          </a:p>
        </p:txBody>
      </p:sp>
      <p:sp>
        <p:nvSpPr>
          <p:cNvPr id="7" name="Text 5"/>
          <p:cNvSpPr/>
          <p:nvPr/>
        </p:nvSpPr>
        <p:spPr>
          <a:xfrm>
            <a:off x="950976" y="2423160"/>
            <a:ext cx="14173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150" b="1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Architecture</a:t>
            </a:r>
            <a:endParaRPr lang="en-US" sz="1150" dirty="0"/>
          </a:p>
        </p:txBody>
      </p:sp>
      <p:sp>
        <p:nvSpPr>
          <p:cNvPr id="8" name="Text 6"/>
          <p:cNvSpPr/>
          <p:nvPr/>
        </p:nvSpPr>
        <p:spPr>
          <a:xfrm>
            <a:off x="950976" y="2990088"/>
            <a:ext cx="14173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Wks 1–4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950976" y="3264408"/>
            <a:ext cx="141732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Air-gapped ESXi + AD setup; EDR &amp; Splunk integration</a:t>
            </a:r>
            <a:endParaRPr lang="en-US" sz="900" dirty="0"/>
          </a:p>
        </p:txBody>
      </p:sp>
      <p:sp>
        <p:nvSpPr>
          <p:cNvPr id="10" name="Shape 8"/>
          <p:cNvSpPr/>
          <p:nvPr/>
        </p:nvSpPr>
        <p:spPr>
          <a:xfrm>
            <a:off x="2624328" y="1783080"/>
            <a:ext cx="1673352" cy="2834640"/>
          </a:xfrm>
          <a:prstGeom prst="roundRect">
            <a:avLst>
              <a:gd name="adj" fmla="val 3825"/>
            </a:avLst>
          </a:prstGeom>
          <a:solidFill>
            <a:srgbClr val="F4F6FA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1" name="Shape 9"/>
          <p:cNvSpPr/>
          <p:nvPr/>
        </p:nvSpPr>
        <p:spPr>
          <a:xfrm>
            <a:off x="2761488" y="1965960"/>
            <a:ext cx="1399032" cy="91440"/>
          </a:xfrm>
          <a:prstGeom prst="roundRect">
            <a:avLst>
              <a:gd name="adj" fmla="val 20000"/>
            </a:avLst>
          </a:prstGeom>
          <a:solidFill>
            <a:srgbClr val="E8443D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2" name="Text 10"/>
          <p:cNvSpPr/>
          <p:nvPr/>
        </p:nvSpPr>
        <p:spPr>
          <a:xfrm>
            <a:off x="2752344" y="2167128"/>
            <a:ext cx="14173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b="1" kern="0" spc="100" dirty="0">
                <a:solidFill>
                  <a:srgbClr val="B531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2</a:t>
            </a:r>
            <a:endParaRPr lang="en-US" sz="900" dirty="0"/>
          </a:p>
        </p:txBody>
      </p:sp>
      <p:sp>
        <p:nvSpPr>
          <p:cNvPr id="13" name="Text 11"/>
          <p:cNvSpPr/>
          <p:nvPr/>
        </p:nvSpPr>
        <p:spPr>
          <a:xfrm>
            <a:off x="2752344" y="2423160"/>
            <a:ext cx="14173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150" b="1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Algorithmic Testing</a:t>
            </a:r>
            <a:endParaRPr lang="en-US" sz="1150" dirty="0"/>
          </a:p>
        </p:txBody>
      </p:sp>
      <p:sp>
        <p:nvSpPr>
          <p:cNvPr id="14" name="Text 12"/>
          <p:cNvSpPr/>
          <p:nvPr/>
        </p:nvSpPr>
        <p:spPr>
          <a:xfrm>
            <a:off x="2752344" y="2990088"/>
            <a:ext cx="14173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Wks 5–8</a:t>
            </a:r>
            <a:endParaRPr lang="en-US" sz="1000" dirty="0"/>
          </a:p>
        </p:txBody>
      </p:sp>
      <p:sp>
        <p:nvSpPr>
          <p:cNvPr id="15" name="Text 13"/>
          <p:cNvSpPr/>
          <p:nvPr/>
        </p:nvSpPr>
        <p:spPr>
          <a:xfrm>
            <a:off x="2752344" y="3264408"/>
            <a:ext cx="141732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5-fold CV on Random Forest, LightGBM, CNN-LSTM</a:t>
            </a:r>
            <a:endParaRPr lang="en-US" sz="900" dirty="0"/>
          </a:p>
        </p:txBody>
      </p:sp>
      <p:sp>
        <p:nvSpPr>
          <p:cNvPr id="16" name="Shape 14"/>
          <p:cNvSpPr/>
          <p:nvPr/>
        </p:nvSpPr>
        <p:spPr>
          <a:xfrm>
            <a:off x="4425696" y="1783080"/>
            <a:ext cx="1673352" cy="2834640"/>
          </a:xfrm>
          <a:prstGeom prst="roundRect">
            <a:avLst>
              <a:gd name="adj" fmla="val 3825"/>
            </a:avLst>
          </a:prstGeom>
          <a:solidFill>
            <a:srgbClr val="F4F6FA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7" name="Shape 15"/>
          <p:cNvSpPr/>
          <p:nvPr/>
        </p:nvSpPr>
        <p:spPr>
          <a:xfrm>
            <a:off x="4562856" y="1965960"/>
            <a:ext cx="1399032" cy="91440"/>
          </a:xfrm>
          <a:prstGeom prst="roundRect">
            <a:avLst>
              <a:gd name="adj" fmla="val 20000"/>
            </a:avLst>
          </a:prstGeom>
          <a:solidFill>
            <a:srgbClr val="E8443D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8" name="Text 16"/>
          <p:cNvSpPr/>
          <p:nvPr/>
        </p:nvSpPr>
        <p:spPr>
          <a:xfrm>
            <a:off x="4553712" y="2167128"/>
            <a:ext cx="14173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b="1" kern="0" spc="100" dirty="0">
                <a:solidFill>
                  <a:srgbClr val="B531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3</a:t>
            </a:r>
            <a:endParaRPr lang="en-US" sz="900" dirty="0"/>
          </a:p>
        </p:txBody>
      </p:sp>
      <p:sp>
        <p:nvSpPr>
          <p:cNvPr id="19" name="Text 17"/>
          <p:cNvSpPr/>
          <p:nvPr/>
        </p:nvSpPr>
        <p:spPr>
          <a:xfrm>
            <a:off x="4553712" y="2423160"/>
            <a:ext cx="14173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150" b="1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Emulation</a:t>
            </a:r>
            <a:endParaRPr lang="en-US" sz="1150" dirty="0"/>
          </a:p>
        </p:txBody>
      </p:sp>
      <p:sp>
        <p:nvSpPr>
          <p:cNvPr id="20" name="Text 18"/>
          <p:cNvSpPr/>
          <p:nvPr/>
        </p:nvSpPr>
        <p:spPr>
          <a:xfrm>
            <a:off x="4553712" y="2990088"/>
            <a:ext cx="14173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Wks 9–12</a:t>
            </a:r>
            <a:endParaRPr lang="en-US" sz="1000" dirty="0"/>
          </a:p>
        </p:txBody>
      </p:sp>
      <p:sp>
        <p:nvSpPr>
          <p:cNvPr id="21" name="Text 19"/>
          <p:cNvSpPr/>
          <p:nvPr/>
        </p:nvSpPr>
        <p:spPr>
          <a:xfrm>
            <a:off x="4553712" y="3264408"/>
            <a:ext cx="141732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Live Trojan detonations; Atomic Red Team vs EDR</a:t>
            </a:r>
            <a:endParaRPr lang="en-US" sz="900" dirty="0"/>
          </a:p>
        </p:txBody>
      </p:sp>
      <p:sp>
        <p:nvSpPr>
          <p:cNvPr id="22" name="Shape 20"/>
          <p:cNvSpPr/>
          <p:nvPr/>
        </p:nvSpPr>
        <p:spPr>
          <a:xfrm>
            <a:off x="6227064" y="1783080"/>
            <a:ext cx="1673352" cy="2834640"/>
          </a:xfrm>
          <a:prstGeom prst="roundRect">
            <a:avLst>
              <a:gd name="adj" fmla="val 3825"/>
            </a:avLst>
          </a:prstGeom>
          <a:solidFill>
            <a:srgbClr val="F4F6FA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3" name="Shape 21"/>
          <p:cNvSpPr/>
          <p:nvPr/>
        </p:nvSpPr>
        <p:spPr>
          <a:xfrm>
            <a:off x="6364224" y="1965960"/>
            <a:ext cx="1399032" cy="91440"/>
          </a:xfrm>
          <a:prstGeom prst="roundRect">
            <a:avLst>
              <a:gd name="adj" fmla="val 20000"/>
            </a:avLst>
          </a:prstGeom>
          <a:solidFill>
            <a:srgbClr val="E8443D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4" name="Text 22"/>
          <p:cNvSpPr/>
          <p:nvPr/>
        </p:nvSpPr>
        <p:spPr>
          <a:xfrm>
            <a:off x="6355080" y="2167128"/>
            <a:ext cx="14173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b="1" kern="0" spc="100" dirty="0">
                <a:solidFill>
                  <a:srgbClr val="B531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4</a:t>
            </a:r>
            <a:endParaRPr lang="en-US" sz="900" dirty="0"/>
          </a:p>
        </p:txBody>
      </p:sp>
      <p:sp>
        <p:nvSpPr>
          <p:cNvPr id="25" name="Text 23"/>
          <p:cNvSpPr/>
          <p:nvPr/>
        </p:nvSpPr>
        <p:spPr>
          <a:xfrm>
            <a:off x="6355080" y="2423160"/>
            <a:ext cx="14173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150" b="1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Strain &amp; XAI</a:t>
            </a:r>
            <a:endParaRPr lang="en-US" sz="1150" dirty="0"/>
          </a:p>
        </p:txBody>
      </p:sp>
      <p:sp>
        <p:nvSpPr>
          <p:cNvPr id="26" name="Text 24"/>
          <p:cNvSpPr/>
          <p:nvPr/>
        </p:nvSpPr>
        <p:spPr>
          <a:xfrm>
            <a:off x="6355080" y="2990088"/>
            <a:ext cx="14173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Wks 13–16</a:t>
            </a:r>
            <a:endParaRPr lang="en-US" sz="1000" dirty="0"/>
          </a:p>
        </p:txBody>
      </p:sp>
      <p:sp>
        <p:nvSpPr>
          <p:cNvPr id="27" name="Text 25"/>
          <p:cNvSpPr/>
          <p:nvPr/>
        </p:nvSpPr>
        <p:spPr>
          <a:xfrm>
            <a:off x="6355080" y="3264408"/>
            <a:ext cx="141732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Benign-activity FPR testing; SHAP/LIME on alerts</a:t>
            </a:r>
            <a:endParaRPr lang="en-US" sz="900" dirty="0"/>
          </a:p>
        </p:txBody>
      </p:sp>
      <p:sp>
        <p:nvSpPr>
          <p:cNvPr id="28" name="Shape 26"/>
          <p:cNvSpPr/>
          <p:nvPr/>
        </p:nvSpPr>
        <p:spPr>
          <a:xfrm>
            <a:off x="8028432" y="1783080"/>
            <a:ext cx="1673352" cy="2834640"/>
          </a:xfrm>
          <a:prstGeom prst="roundRect">
            <a:avLst>
              <a:gd name="adj" fmla="val 3825"/>
            </a:avLst>
          </a:prstGeom>
          <a:solidFill>
            <a:srgbClr val="F4F6FA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9" name="Shape 27"/>
          <p:cNvSpPr/>
          <p:nvPr/>
        </p:nvSpPr>
        <p:spPr>
          <a:xfrm>
            <a:off x="8165592" y="1965960"/>
            <a:ext cx="1399032" cy="91440"/>
          </a:xfrm>
          <a:prstGeom prst="roundRect">
            <a:avLst>
              <a:gd name="adj" fmla="val 20000"/>
            </a:avLst>
          </a:prstGeom>
          <a:solidFill>
            <a:srgbClr val="E8443D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0" name="Text 28"/>
          <p:cNvSpPr/>
          <p:nvPr/>
        </p:nvSpPr>
        <p:spPr>
          <a:xfrm>
            <a:off x="8156448" y="2167128"/>
            <a:ext cx="14173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b="1" kern="0" spc="100" dirty="0">
                <a:solidFill>
                  <a:srgbClr val="B531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5</a:t>
            </a:r>
            <a:endParaRPr lang="en-US" sz="900" dirty="0"/>
          </a:p>
        </p:txBody>
      </p:sp>
      <p:sp>
        <p:nvSpPr>
          <p:cNvPr id="31" name="Text 29"/>
          <p:cNvSpPr/>
          <p:nvPr/>
        </p:nvSpPr>
        <p:spPr>
          <a:xfrm>
            <a:off x="8156448" y="2423160"/>
            <a:ext cx="14173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150" b="1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Analysis</a:t>
            </a:r>
            <a:endParaRPr lang="en-US" sz="1150" dirty="0"/>
          </a:p>
        </p:txBody>
      </p:sp>
      <p:sp>
        <p:nvSpPr>
          <p:cNvPr id="32" name="Text 30"/>
          <p:cNvSpPr/>
          <p:nvPr/>
        </p:nvSpPr>
        <p:spPr>
          <a:xfrm>
            <a:off x="8156448" y="2990088"/>
            <a:ext cx="14173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Wks 17–20</a:t>
            </a:r>
            <a:endParaRPr lang="en-US" sz="1000" dirty="0"/>
          </a:p>
        </p:txBody>
      </p:sp>
      <p:sp>
        <p:nvSpPr>
          <p:cNvPr id="33" name="Text 31"/>
          <p:cNvSpPr/>
          <p:nvPr/>
        </p:nvSpPr>
        <p:spPr>
          <a:xfrm>
            <a:off x="8156448" y="3264408"/>
            <a:ext cx="141732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MTTD/MTTR correlation; first findings draft</a:t>
            </a:r>
            <a:endParaRPr lang="en-US" sz="900" dirty="0"/>
          </a:p>
        </p:txBody>
      </p:sp>
      <p:sp>
        <p:nvSpPr>
          <p:cNvPr id="34" name="Shape 32"/>
          <p:cNvSpPr/>
          <p:nvPr/>
        </p:nvSpPr>
        <p:spPr>
          <a:xfrm>
            <a:off x="9829800" y="1783080"/>
            <a:ext cx="1673352" cy="2834640"/>
          </a:xfrm>
          <a:prstGeom prst="roundRect">
            <a:avLst>
              <a:gd name="adj" fmla="val 3825"/>
            </a:avLst>
          </a:prstGeom>
          <a:solidFill>
            <a:srgbClr val="F4F6FA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5" name="Shape 33"/>
          <p:cNvSpPr/>
          <p:nvPr/>
        </p:nvSpPr>
        <p:spPr>
          <a:xfrm>
            <a:off x="9966960" y="1965960"/>
            <a:ext cx="1399032" cy="91440"/>
          </a:xfrm>
          <a:prstGeom prst="roundRect">
            <a:avLst>
              <a:gd name="adj" fmla="val 20000"/>
            </a:avLst>
          </a:prstGeom>
          <a:solidFill>
            <a:srgbClr val="E8443D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6" name="Text 34"/>
          <p:cNvSpPr/>
          <p:nvPr/>
        </p:nvSpPr>
        <p:spPr>
          <a:xfrm>
            <a:off x="9957816" y="2167128"/>
            <a:ext cx="14173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b="1" kern="0" spc="100" dirty="0">
                <a:solidFill>
                  <a:srgbClr val="B531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6</a:t>
            </a:r>
            <a:endParaRPr lang="en-US" sz="900" dirty="0"/>
          </a:p>
        </p:txBody>
      </p:sp>
      <p:sp>
        <p:nvSpPr>
          <p:cNvPr id="37" name="Text 35"/>
          <p:cNvSpPr/>
          <p:nvPr/>
        </p:nvSpPr>
        <p:spPr>
          <a:xfrm>
            <a:off x="9957816" y="2423160"/>
            <a:ext cx="14173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150" b="1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Finalisation</a:t>
            </a:r>
            <a:endParaRPr lang="en-US" sz="1150" dirty="0"/>
          </a:p>
        </p:txBody>
      </p:sp>
      <p:sp>
        <p:nvSpPr>
          <p:cNvPr id="38" name="Text 36"/>
          <p:cNvSpPr/>
          <p:nvPr/>
        </p:nvSpPr>
        <p:spPr>
          <a:xfrm>
            <a:off x="9957816" y="2990088"/>
            <a:ext cx="14173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Wks 21–24</a:t>
            </a:r>
            <a:endParaRPr lang="en-US" sz="1000" dirty="0"/>
          </a:p>
        </p:txBody>
      </p:sp>
      <p:sp>
        <p:nvSpPr>
          <p:cNvPr id="39" name="Text 37"/>
          <p:cNvSpPr/>
          <p:nvPr/>
        </p:nvSpPr>
        <p:spPr>
          <a:xfrm>
            <a:off x="9957816" y="3264408"/>
            <a:ext cx="141732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Framework synthesis; final report</a:t>
            </a:r>
            <a:endParaRPr lang="en-US" sz="900" dirty="0"/>
          </a:p>
        </p:txBody>
      </p:sp>
      <p:sp>
        <p:nvSpPr>
          <p:cNvPr id="40" name="Shape 38"/>
          <p:cNvSpPr/>
          <p:nvPr/>
        </p:nvSpPr>
        <p:spPr>
          <a:xfrm>
            <a:off x="822960" y="4846320"/>
            <a:ext cx="10543032" cy="1051560"/>
          </a:xfrm>
          <a:prstGeom prst="roundRect">
            <a:avLst>
              <a:gd name="adj" fmla="val 6087"/>
            </a:avLst>
          </a:prstGeom>
          <a:solidFill>
            <a:srgbClr val="0B1B33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41" name="Text 39"/>
          <p:cNvSpPr/>
          <p:nvPr/>
        </p:nvSpPr>
        <p:spPr>
          <a:xfrm>
            <a:off x="1005840" y="4965192"/>
            <a:ext cx="31089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b="1" kern="0" spc="150" dirty="0">
                <a:solidFill>
                  <a:srgbClr val="CFE0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RESOURCES</a:t>
            </a:r>
            <a:endParaRPr lang="en-US" sz="950" dirty="0"/>
          </a:p>
        </p:txBody>
      </p:sp>
      <p:sp>
        <p:nvSpPr>
          <p:cNvPr id="42" name="Text 40"/>
          <p:cNvSpPr/>
          <p:nvPr/>
        </p:nvSpPr>
        <p:spPr>
          <a:xfrm>
            <a:off x="1005840" y="5230368"/>
            <a:ext cx="42976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950" dirty="0">
                <a:solidFill>
                  <a:srgbClr val="AAB8D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Air-gapped ESXi hypervisor · Splunk SIEM+SOAR · MITRE Caldera · SHAP/LIME libraries</a:t>
            </a:r>
            <a:endParaRPr lang="en-US" sz="950" dirty="0"/>
          </a:p>
        </p:txBody>
      </p:sp>
      <p:sp>
        <p:nvSpPr>
          <p:cNvPr id="43" name="Shape 41"/>
          <p:cNvSpPr/>
          <p:nvPr/>
        </p:nvSpPr>
        <p:spPr>
          <a:xfrm>
            <a:off x="5440680" y="4983480"/>
            <a:ext cx="0" cy="777240"/>
          </a:xfrm>
          <a:prstGeom prst="line">
            <a:avLst/>
          </a:prstGeom>
          <a:noFill/>
          <a:ln w="12700">
            <a:solidFill>
              <a:srgbClr val="2A3B5C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4" name="Text 42"/>
          <p:cNvSpPr/>
          <p:nvPr/>
        </p:nvSpPr>
        <p:spPr>
          <a:xfrm>
            <a:off x="5669280" y="4965192"/>
            <a:ext cx="53949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b="1" kern="0" spc="150" dirty="0">
                <a:solidFill>
                  <a:srgbClr val="CFE0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TOP RISK &amp; MITIGATION</a:t>
            </a:r>
            <a:endParaRPr lang="en-US" sz="950" dirty="0"/>
          </a:p>
        </p:txBody>
      </p:sp>
      <p:sp>
        <p:nvSpPr>
          <p:cNvPr id="45" name="Text 43"/>
          <p:cNvSpPr/>
          <p:nvPr/>
        </p:nvSpPr>
        <p:spPr>
          <a:xfrm>
            <a:off x="5669280" y="5230368"/>
            <a:ext cx="557784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950" dirty="0">
                <a:solidFill>
                  <a:srgbClr val="AAB8D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EDR vendor access delay (Med/High) → secure academic licences early in Month 1; backup vendor identified</a:t>
            </a:r>
            <a:endParaRPr lang="en-US" sz="950" dirty="0"/>
          </a:p>
        </p:txBody>
      </p:sp>
      <p:sp>
        <p:nvSpPr>
          <p:cNvPr id="46" name="Text 44"/>
          <p:cNvSpPr/>
          <p:nvPr/>
        </p:nvSpPr>
        <p:spPr>
          <a:xfrm>
            <a:off x="11365992" y="6355080"/>
            <a:ext cx="548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AA5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22960" y="45720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B531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822960" y="777240"/>
            <a:ext cx="10515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622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IEEE-numbered sources cited throughout</a:t>
            </a:r>
            <a:endParaRPr lang="en-US" sz="2400" dirty="0"/>
          </a:p>
        </p:txBody>
      </p:sp>
      <p:sp>
        <p:nvSpPr>
          <p:cNvPr id="4" name="Text 2"/>
          <p:cNvSpPr/>
          <p:nvPr/>
        </p:nvSpPr>
        <p:spPr>
          <a:xfrm>
            <a:off x="822960" y="1600200"/>
            <a:ext cx="5042916" cy="48920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[1] Vectra AI, “What Are Infostealers and How Do They Steal Credentials?,” 2025.</a:t>
            </a:r>
            <a:endParaRPr lang="en-US" sz="1030" dirty="0"/>
          </a:p>
        </p:txBody>
      </p:sp>
      <p:sp>
        <p:nvSpPr>
          <p:cNvPr id="5" name="Text 3"/>
          <p:cNvSpPr/>
          <p:nvPr/>
        </p:nvSpPr>
        <p:spPr>
          <a:xfrm>
            <a:off x="822960" y="2089404"/>
            <a:ext cx="5042916" cy="48920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[2] Illumio, “Cybersecurity 101: What is Endpoint Detection &amp; Response?,” 2025.</a:t>
            </a:r>
            <a:endParaRPr lang="en-US" sz="1030" dirty="0"/>
          </a:p>
        </p:txBody>
      </p:sp>
      <p:sp>
        <p:nvSpPr>
          <p:cNvPr id="6" name="Text 4"/>
          <p:cNvSpPr/>
          <p:nvPr/>
        </p:nvSpPr>
        <p:spPr>
          <a:xfrm>
            <a:off x="822960" y="2578608"/>
            <a:ext cx="5042916" cy="48920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[3] Kernullist, “Covert Kernel/User Communication Channels on Windows,” 2025.</a:t>
            </a:r>
            <a:endParaRPr lang="en-US" sz="1030" dirty="0"/>
          </a:p>
        </p:txBody>
      </p:sp>
      <p:sp>
        <p:nvSpPr>
          <p:cNvPr id="7" name="Text 5"/>
          <p:cNvSpPr/>
          <p:nvPr/>
        </p:nvSpPr>
        <p:spPr>
          <a:xfrm>
            <a:off x="822960" y="3067812"/>
            <a:ext cx="5042916" cy="48920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[4] R. Asthana, “Alert Fatigue in the SOC: 2026 Causes, Costs &amp; Fixes,” 2026.</a:t>
            </a:r>
            <a:endParaRPr lang="en-US" sz="1030" dirty="0"/>
          </a:p>
        </p:txBody>
      </p:sp>
      <p:sp>
        <p:nvSpPr>
          <p:cNvPr id="8" name="Text 6"/>
          <p:cNvSpPr/>
          <p:nvPr/>
        </p:nvSpPr>
        <p:spPr>
          <a:xfrm>
            <a:off x="822960" y="3557016"/>
            <a:ext cx="5042916" cy="48920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[5] L. Yang et al., “BODMAS: An Open Dataset for Learning-Based Temporal Analysis of PE Malware,” IEEE SPW, 2021.</a:t>
            </a:r>
            <a:endParaRPr lang="en-US" sz="1030" dirty="0"/>
          </a:p>
        </p:txBody>
      </p:sp>
      <p:sp>
        <p:nvSpPr>
          <p:cNvPr id="9" name="Text 7"/>
          <p:cNvSpPr/>
          <p:nvPr/>
        </p:nvSpPr>
        <p:spPr>
          <a:xfrm>
            <a:off x="822960" y="4046220"/>
            <a:ext cx="5042916" cy="48920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[6] A. H. Lashkari, “Datasets,” Canadian Institute for Cybersecurity, 2022.</a:t>
            </a:r>
            <a:endParaRPr lang="en-US" sz="1030" dirty="0"/>
          </a:p>
        </p:txBody>
      </p:sp>
      <p:sp>
        <p:nvSpPr>
          <p:cNvPr id="10" name="Text 8"/>
          <p:cNvSpPr/>
          <p:nvPr/>
        </p:nvSpPr>
        <p:spPr>
          <a:xfrm>
            <a:off x="822960" y="4535424"/>
            <a:ext cx="5042916" cy="48920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[7] MITRE Corporation, “Atomic Red Team,” MITRE Engenuity, 2025.</a:t>
            </a:r>
            <a:endParaRPr lang="en-US" sz="1030" dirty="0"/>
          </a:p>
        </p:txBody>
      </p:sp>
      <p:sp>
        <p:nvSpPr>
          <p:cNvPr id="11" name="Text 9"/>
          <p:cNvSpPr/>
          <p:nvPr/>
        </p:nvSpPr>
        <p:spPr>
          <a:xfrm>
            <a:off x="822960" y="5024628"/>
            <a:ext cx="5042916" cy="48920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[8] M. T. Ribeiro et al., “‘Why Should I Trust You?’: Explaining the Predictions of Any Classifier,” ACM SIGKDD, 2016.</a:t>
            </a:r>
            <a:endParaRPr lang="en-US" sz="1030" dirty="0"/>
          </a:p>
        </p:txBody>
      </p:sp>
      <p:sp>
        <p:nvSpPr>
          <p:cNvPr id="12" name="Text 10"/>
          <p:cNvSpPr/>
          <p:nvPr/>
        </p:nvSpPr>
        <p:spPr>
          <a:xfrm>
            <a:off x="6323076" y="1600200"/>
            <a:ext cx="5042916" cy="48920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[9] Censys, “Exposure Brief: Iranian-Linked Wiper Attack on Global Medtech Firm Stryker,” 2026.</a:t>
            </a:r>
            <a:endParaRPr lang="en-US" sz="1030" dirty="0"/>
          </a:p>
        </p:txBody>
      </p:sp>
      <p:sp>
        <p:nvSpPr>
          <p:cNvPr id="13" name="Text 11"/>
          <p:cNvSpPr/>
          <p:nvPr/>
        </p:nvSpPr>
        <p:spPr>
          <a:xfrm>
            <a:off x="6323076" y="2089404"/>
            <a:ext cx="5042916" cy="48920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[10] Constella Intelligence, “2026 Identity Breach Report,” 2026.</a:t>
            </a:r>
            <a:endParaRPr lang="en-US" sz="1030" dirty="0"/>
          </a:p>
        </p:txBody>
      </p:sp>
      <p:sp>
        <p:nvSpPr>
          <p:cNvPr id="14" name="Text 12"/>
          <p:cNvSpPr/>
          <p:nvPr/>
        </p:nvSpPr>
        <p:spPr>
          <a:xfrm>
            <a:off x="6323076" y="2578608"/>
            <a:ext cx="5042916" cy="48920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[11] MITRE Engenuity, “2024 MITRE ATT&amp;CK Evaluations: Enterprise,” 2024.</a:t>
            </a:r>
            <a:endParaRPr lang="en-US" sz="1030" dirty="0"/>
          </a:p>
        </p:txBody>
      </p:sp>
      <p:sp>
        <p:nvSpPr>
          <p:cNvPr id="15" name="Text 13"/>
          <p:cNvSpPr/>
          <p:nvPr/>
        </p:nvSpPr>
        <p:spPr>
          <a:xfrm>
            <a:off x="6323076" y="3067812"/>
            <a:ext cx="5042916" cy="48920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[12] S. Berrios et al., “Systematic Review: Malware Detection and Classification in Cybersecurity,” Applied Sciences, 2025.</a:t>
            </a:r>
            <a:endParaRPr lang="en-US" sz="1030" dirty="0"/>
          </a:p>
        </p:txBody>
      </p:sp>
      <p:sp>
        <p:nvSpPr>
          <p:cNvPr id="16" name="Text 14"/>
          <p:cNvSpPr/>
          <p:nvPr/>
        </p:nvSpPr>
        <p:spPr>
          <a:xfrm>
            <a:off x="6323076" y="3557016"/>
            <a:ext cx="5042916" cy="48920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[13] European Union, “Directive (EU) 2022/2555 (NIS2 Directive),” 2022.</a:t>
            </a:r>
            <a:endParaRPr lang="en-US" sz="1030" dirty="0"/>
          </a:p>
        </p:txBody>
      </p:sp>
      <p:sp>
        <p:nvSpPr>
          <p:cNvPr id="17" name="Text 15"/>
          <p:cNvSpPr/>
          <p:nvPr/>
        </p:nvSpPr>
        <p:spPr>
          <a:xfrm>
            <a:off x="6323076" y="4046220"/>
            <a:ext cx="5042916" cy="48920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[14] RJ Wave Publications, “Cybersecurity Automation Using SOAR,” 2025.</a:t>
            </a:r>
            <a:endParaRPr lang="en-US" sz="1030" dirty="0"/>
          </a:p>
        </p:txBody>
      </p:sp>
      <p:sp>
        <p:nvSpPr>
          <p:cNvPr id="18" name="Text 16"/>
          <p:cNvSpPr/>
          <p:nvPr/>
        </p:nvSpPr>
        <p:spPr>
          <a:xfrm>
            <a:off x="6323076" y="4535424"/>
            <a:ext cx="5042916" cy="48920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[15] Council of Professors and Heads of Computing, “Cybersecurity Principles and Learning Outcomes,” CPHC, 2021.</a:t>
            </a:r>
            <a:endParaRPr lang="en-US" sz="1030" dirty="0"/>
          </a:p>
        </p:txBody>
      </p:sp>
      <p:sp>
        <p:nvSpPr>
          <p:cNvPr id="19" name="Text 17"/>
          <p:cNvSpPr/>
          <p:nvPr/>
        </p:nvSpPr>
        <p:spPr>
          <a:xfrm>
            <a:off x="6323076" y="5024628"/>
            <a:ext cx="5042916" cy="48920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[16] National Institute of Standards and Technology, “Guidelines for Media Sanitization,” NIST SP 800-88 Rev. 1, 2014.</a:t>
            </a:r>
            <a:endParaRPr lang="en-US" sz="1030" dirty="0"/>
          </a:p>
        </p:txBody>
      </p:sp>
      <p:sp>
        <p:nvSpPr>
          <p:cNvPr id="20" name="Text 18"/>
          <p:cNvSpPr/>
          <p:nvPr/>
        </p:nvSpPr>
        <p:spPr>
          <a:xfrm>
            <a:off x="11365992" y="6355080"/>
            <a:ext cx="548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AA5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1B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2743200" y="-2743200"/>
            <a:ext cx="6400800" cy="6400800"/>
          </a:xfrm>
          <a:prstGeom prst="ellipse">
            <a:avLst/>
          </a:prstGeom>
          <a:solidFill>
            <a:srgbClr val="13294B">
              <a:alpha val="65000"/>
            </a:srgbClr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9601200" y="4114800"/>
            <a:ext cx="4572000" cy="4572000"/>
          </a:xfrm>
          <a:prstGeom prst="ellipse">
            <a:avLst/>
          </a:prstGeom>
          <a:solidFill>
            <a:srgbClr val="E8443D">
              <a:alpha val="18000"/>
            </a:srgbClr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4" name="Text 2"/>
          <p:cNvSpPr/>
          <p:nvPr/>
        </p:nvSpPr>
        <p:spPr>
          <a:xfrm>
            <a:off x="822960" y="2468880"/>
            <a:ext cx="1051560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Detection that holds. Analysts that don't burn out.</a:t>
            </a:r>
            <a:endParaRPr lang="en-US" sz="3400" dirty="0"/>
          </a:p>
        </p:txBody>
      </p:sp>
      <p:sp>
        <p:nvSpPr>
          <p:cNvPr id="5" name="Text 3"/>
          <p:cNvSpPr/>
          <p:nvPr/>
        </p:nvSpPr>
        <p:spPr>
          <a:xfrm>
            <a:off x="822960" y="3657600"/>
            <a:ext cx="10515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i="1" dirty="0">
                <a:solidFill>
                  <a:srgbClr val="CFE0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Thank you</a:t>
            </a: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822960" y="6217920"/>
            <a:ext cx="10515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6B7A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MSc Cybersecurity and Digital Forensics  ·  ACFA7004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1338</Words>
  <Application>Microsoft Office PowerPoint</Application>
  <PresentationFormat>Widescreen</PresentationFormat>
  <Paragraphs>211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swasti sakariya</cp:lastModifiedBy>
  <cp:revision>5</cp:revision>
  <dcterms:created xsi:type="dcterms:W3CDTF">2026-08-06T13:41:41Z</dcterms:created>
  <dcterms:modified xsi:type="dcterms:W3CDTF">2026-08-10T08:34:06Z</dcterms:modified>
</cp:coreProperties>
</file>