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5"/>
  </p:notesMasterIdLst>
  <p:sldIdLst>
    <p:sldId id="1364" r:id="rId5"/>
    <p:sldId id="1473" r:id="rId6"/>
    <p:sldId id="1386" r:id="rId7"/>
    <p:sldId id="1387" r:id="rId8"/>
    <p:sldId id="1388" r:id="rId9"/>
    <p:sldId id="1390" r:id="rId10"/>
    <p:sldId id="1396" r:id="rId11"/>
    <p:sldId id="1389" r:id="rId12"/>
    <p:sldId id="1474" r:id="rId13"/>
    <p:sldId id="1391" r:id="rId14"/>
    <p:sldId id="1392" r:id="rId15"/>
    <p:sldId id="1393" r:id="rId16"/>
    <p:sldId id="1394" r:id="rId17"/>
    <p:sldId id="1471" r:id="rId18"/>
    <p:sldId id="1418" r:id="rId19"/>
    <p:sldId id="1476" r:id="rId20"/>
    <p:sldId id="1404" r:id="rId21"/>
    <p:sldId id="1472" r:id="rId22"/>
    <p:sldId id="1405" r:id="rId23"/>
    <p:sldId id="139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3109EF-96C0-49B2-9331-2A9A660F73EC}" v="7" dt="2023-01-12T15:03:11.423"/>
    <p1510:client id="{592AB3F0-296D-46D8-BAE8-55B2F00BBC13}" v="29" dt="2023-01-12T15:10:09.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972"/>
  </p:normalViewPr>
  <p:slideViewPr>
    <p:cSldViewPr snapToGrid="0" snapToObjects="1">
      <p:cViewPr varScale="1">
        <p:scale>
          <a:sx n="76" d="100"/>
          <a:sy n="76" d="100"/>
        </p:scale>
        <p:origin x="216"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san Hart-Lewis" userId="S::s.hart-lewis@uwtsd.ac.uk::661e7a91-a677-4f82-a4cf-69aca3739581" providerId="AD" clId="Web-{293109EF-96C0-49B2-9331-2A9A660F73EC}"/>
    <pc:docChg chg="modSld">
      <pc:chgData name="Susan Hart-Lewis" userId="S::s.hart-lewis@uwtsd.ac.uk::661e7a91-a677-4f82-a4cf-69aca3739581" providerId="AD" clId="Web-{293109EF-96C0-49B2-9331-2A9A660F73EC}" dt="2023-01-12T15:03:09.860" v="5" actId="20577"/>
      <pc:docMkLst>
        <pc:docMk/>
      </pc:docMkLst>
      <pc:sldChg chg="modSp">
        <pc:chgData name="Susan Hart-Lewis" userId="S::s.hart-lewis@uwtsd.ac.uk::661e7a91-a677-4f82-a4cf-69aca3739581" providerId="AD" clId="Web-{293109EF-96C0-49B2-9331-2A9A660F73EC}" dt="2023-01-12T15:03:09.860" v="5" actId="20577"/>
        <pc:sldMkLst>
          <pc:docMk/>
          <pc:sldMk cId="3531217183" sldId="1364"/>
        </pc:sldMkLst>
        <pc:spChg chg="mod">
          <ac:chgData name="Susan Hart-Lewis" userId="S::s.hart-lewis@uwtsd.ac.uk::661e7a91-a677-4f82-a4cf-69aca3739581" providerId="AD" clId="Web-{293109EF-96C0-49B2-9331-2A9A660F73EC}" dt="2023-01-12T15:03:09.860" v="5" actId="20577"/>
          <ac:spMkLst>
            <pc:docMk/>
            <pc:sldMk cId="3531217183" sldId="1364"/>
            <ac:spMk id="5" creationId="{5671A983-8C9F-2048-86E6-581D70AF4F32}"/>
          </ac:spMkLst>
        </pc:spChg>
        <pc:spChg chg="mod">
          <ac:chgData name="Susan Hart-Lewis" userId="S::s.hart-lewis@uwtsd.ac.uk::661e7a91-a677-4f82-a4cf-69aca3739581" providerId="AD" clId="Web-{293109EF-96C0-49B2-9331-2A9A660F73EC}" dt="2023-01-12T15:02:53.266" v="1" actId="20577"/>
          <ac:spMkLst>
            <pc:docMk/>
            <pc:sldMk cId="3531217183" sldId="1364"/>
            <ac:spMk id="6" creationId="{BFE1CB98-C55E-C147-8CF5-FD0AC6E6AAF8}"/>
          </ac:spMkLst>
        </pc:spChg>
      </pc:sldChg>
    </pc:docChg>
  </pc:docChgLst>
  <pc:docChgLst>
    <pc:chgData name="Susan Hart-Lewis" userId="S::s.hart-lewis@uwtsd.ac.uk::661e7a91-a677-4f82-a4cf-69aca3739581" providerId="AD" clId="Web-{592AB3F0-296D-46D8-BAE8-55B2F00BBC13}"/>
    <pc:docChg chg="modSld">
      <pc:chgData name="Susan Hart-Lewis" userId="S::s.hart-lewis@uwtsd.ac.uk::661e7a91-a677-4f82-a4cf-69aca3739581" providerId="AD" clId="Web-{592AB3F0-296D-46D8-BAE8-55B2F00BBC13}" dt="2023-01-12T15:10:09.989" v="24" actId="20577"/>
      <pc:docMkLst>
        <pc:docMk/>
      </pc:docMkLst>
      <pc:sldChg chg="modSp">
        <pc:chgData name="Susan Hart-Lewis" userId="S::s.hart-lewis@uwtsd.ac.uk::661e7a91-a677-4f82-a4cf-69aca3739581" providerId="AD" clId="Web-{592AB3F0-296D-46D8-BAE8-55B2F00BBC13}" dt="2023-01-12T15:05:35.185" v="4" actId="20577"/>
        <pc:sldMkLst>
          <pc:docMk/>
          <pc:sldMk cId="3531217183" sldId="1364"/>
        </pc:sldMkLst>
        <pc:spChg chg="mod">
          <ac:chgData name="Susan Hart-Lewis" userId="S::s.hart-lewis@uwtsd.ac.uk::661e7a91-a677-4f82-a4cf-69aca3739581" providerId="AD" clId="Web-{592AB3F0-296D-46D8-BAE8-55B2F00BBC13}" dt="2023-01-12T15:05:35.185" v="4" actId="20577"/>
          <ac:spMkLst>
            <pc:docMk/>
            <pc:sldMk cId="3531217183" sldId="1364"/>
            <ac:spMk id="6" creationId="{BFE1CB98-C55E-C147-8CF5-FD0AC6E6AAF8}"/>
          </ac:spMkLst>
        </pc:spChg>
      </pc:sldChg>
      <pc:sldChg chg="modSp">
        <pc:chgData name="Susan Hart-Lewis" userId="S::s.hart-lewis@uwtsd.ac.uk::661e7a91-a677-4f82-a4cf-69aca3739581" providerId="AD" clId="Web-{592AB3F0-296D-46D8-BAE8-55B2F00BBC13}" dt="2023-01-12T15:06:00.139" v="13" actId="20577"/>
        <pc:sldMkLst>
          <pc:docMk/>
          <pc:sldMk cId="30135467" sldId="1399"/>
        </pc:sldMkLst>
        <pc:spChg chg="mod">
          <ac:chgData name="Susan Hart-Lewis" userId="S::s.hart-lewis@uwtsd.ac.uk::661e7a91-a677-4f82-a4cf-69aca3739581" providerId="AD" clId="Web-{592AB3F0-296D-46D8-BAE8-55B2F00BBC13}" dt="2023-01-12T15:05:52.983" v="11" actId="20577"/>
          <ac:spMkLst>
            <pc:docMk/>
            <pc:sldMk cId="30135467" sldId="1399"/>
            <ac:spMk id="4" creationId="{B977C088-D6C4-844B-821F-B4F87C4BDDC7}"/>
          </ac:spMkLst>
        </pc:spChg>
        <pc:spChg chg="mod">
          <ac:chgData name="Susan Hart-Lewis" userId="S::s.hart-lewis@uwtsd.ac.uk::661e7a91-a677-4f82-a4cf-69aca3739581" providerId="AD" clId="Web-{592AB3F0-296D-46D8-BAE8-55B2F00BBC13}" dt="2023-01-12T15:06:00.139" v="13" actId="20577"/>
          <ac:spMkLst>
            <pc:docMk/>
            <pc:sldMk cId="30135467" sldId="1399"/>
            <ac:spMk id="6" creationId="{6236BE17-1052-6E49-8FD3-D60312024A93}"/>
          </ac:spMkLst>
        </pc:spChg>
      </pc:sldChg>
      <pc:sldChg chg="modSp">
        <pc:chgData name="Susan Hart-Lewis" userId="S::s.hart-lewis@uwtsd.ac.uk::661e7a91-a677-4f82-a4cf-69aca3739581" providerId="AD" clId="Web-{592AB3F0-296D-46D8-BAE8-55B2F00BBC13}" dt="2023-01-12T15:10:09.989" v="24" actId="20577"/>
        <pc:sldMkLst>
          <pc:docMk/>
          <pc:sldMk cId="2599394685" sldId="1418"/>
        </pc:sldMkLst>
        <pc:spChg chg="mod">
          <ac:chgData name="Susan Hart-Lewis" userId="S::s.hart-lewis@uwtsd.ac.uk::661e7a91-a677-4f82-a4cf-69aca3739581" providerId="AD" clId="Web-{592AB3F0-296D-46D8-BAE8-55B2F00BBC13}" dt="2023-01-12T15:10:09.989" v="24" actId="20577"/>
          <ac:spMkLst>
            <pc:docMk/>
            <pc:sldMk cId="2599394685" sldId="1418"/>
            <ac:spMk id="9" creationId="{9BEB7857-0F78-3A4B-AA5A-514794C3C77C}"/>
          </ac:spMkLst>
        </pc:spChg>
      </pc:sldChg>
      <pc:sldChg chg="modSp">
        <pc:chgData name="Susan Hart-Lewis" userId="S::s.hart-lewis@uwtsd.ac.uk::661e7a91-a677-4f82-a4cf-69aca3739581" providerId="AD" clId="Web-{592AB3F0-296D-46D8-BAE8-55B2F00BBC13}" dt="2023-01-12T15:06:47.344" v="18" actId="20577"/>
        <pc:sldMkLst>
          <pc:docMk/>
          <pc:sldMk cId="691768680" sldId="1476"/>
        </pc:sldMkLst>
        <pc:spChg chg="mod">
          <ac:chgData name="Susan Hart-Lewis" userId="S::s.hart-lewis@uwtsd.ac.uk::661e7a91-a677-4f82-a4cf-69aca3739581" providerId="AD" clId="Web-{592AB3F0-296D-46D8-BAE8-55B2F00BBC13}" dt="2023-01-12T15:06:47.344" v="18" actId="20577"/>
          <ac:spMkLst>
            <pc:docMk/>
            <pc:sldMk cId="691768680" sldId="1476"/>
            <ac:spMk id="6" creationId="{5A6F9B56-919F-A14E-90A3-8C22588BDD8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AB80FE-805C-E34B-859C-43ACA061E902}" type="datetimeFigureOut">
              <a:rPr lang="en-US" smtClean="0"/>
              <a:t>1/16/23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9B01D-8EA0-5E4C-AC29-729A7D87D32A}" type="slidenum">
              <a:rPr lang="en-US" smtClean="0"/>
              <a:t>‹#›</a:t>
            </a:fld>
            <a:endParaRPr lang="en-US"/>
          </a:p>
        </p:txBody>
      </p:sp>
    </p:spTree>
    <p:extLst>
      <p:ext uri="{BB962C8B-B14F-4D97-AF65-F5344CB8AC3E}">
        <p14:creationId xmlns:p14="http://schemas.microsoft.com/office/powerpoint/2010/main" val="2326485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31852139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B879B01D-8EA0-5E4C-AC29-729A7D87D32A}" type="slidenum">
              <a:rPr lang="en-US" smtClean="0"/>
              <a:t>2</a:t>
            </a:fld>
            <a:endParaRPr lang="en-US"/>
          </a:p>
        </p:txBody>
      </p:sp>
    </p:spTree>
    <p:extLst>
      <p:ext uri="{BB962C8B-B14F-4D97-AF65-F5344CB8AC3E}">
        <p14:creationId xmlns:p14="http://schemas.microsoft.com/office/powerpoint/2010/main" val="28072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3</a:t>
            </a:fld>
            <a:endParaRPr lang="en-US"/>
          </a:p>
        </p:txBody>
      </p:sp>
    </p:spTree>
    <p:extLst>
      <p:ext uri="{BB962C8B-B14F-4D97-AF65-F5344CB8AC3E}">
        <p14:creationId xmlns:p14="http://schemas.microsoft.com/office/powerpoint/2010/main" val="257874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Down the left hand side are the language skills.</a:t>
            </a:r>
          </a:p>
          <a:p>
            <a:r>
              <a:rPr lang="en-US" dirty="0"/>
              <a:t>The language levels are across the top of the table – these are levels used in Wales when referring to language acquisition.</a:t>
            </a:r>
          </a:p>
          <a:p>
            <a:endParaRPr lang="en-US" dirty="0"/>
          </a:p>
          <a:p>
            <a:r>
              <a:rPr lang="en-US" dirty="0"/>
              <a:t>Notice that there is one level specifically for Initial Teaching Education – PRE ENTRY.</a:t>
            </a:r>
          </a:p>
        </p:txBody>
      </p:sp>
      <p:sp>
        <p:nvSpPr>
          <p:cNvPr id="4" name="Slide Number Placeholder 3"/>
          <p:cNvSpPr>
            <a:spLocks noGrp="1"/>
          </p:cNvSpPr>
          <p:nvPr>
            <p:ph type="sldNum" sz="quarter" idx="5"/>
          </p:nvPr>
        </p:nvSpPr>
        <p:spPr/>
        <p:txBody>
          <a:bodyPr/>
          <a:lstStyle/>
          <a:p>
            <a:fld id="{B879B01D-8EA0-5E4C-AC29-729A7D87D32A}" type="slidenum">
              <a:rPr lang="en-US" smtClean="0"/>
              <a:t>4</a:t>
            </a:fld>
            <a:endParaRPr lang="en-US"/>
          </a:p>
        </p:txBody>
      </p:sp>
    </p:spTree>
    <p:extLst>
      <p:ext uri="{BB962C8B-B14F-4D97-AF65-F5344CB8AC3E}">
        <p14:creationId xmlns:p14="http://schemas.microsoft.com/office/powerpoint/2010/main" val="237559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Maybe, you noticed on the previous slide that it said “Welsh Government version”.  In Trinity St David’s we have the added bonus that the Welsh Language Competency Framework was written here on campus at University Trinity St David’s by </a:t>
            </a:r>
            <a:r>
              <a:rPr lang="en-US" dirty="0" err="1"/>
              <a:t>Rhagoriaith</a:t>
            </a:r>
            <a:r>
              <a:rPr lang="en-US" dirty="0"/>
              <a:t>  (the University’s Language Services Centre).</a:t>
            </a:r>
          </a:p>
          <a:p>
            <a:endParaRPr lang="en-US" dirty="0"/>
          </a:p>
          <a:p>
            <a:r>
              <a:rPr lang="en-US" dirty="0"/>
              <a:t>We have shared this version with you because there is an extra useful column where you can see examples of how you can use Welsh in class within your level of ability.</a:t>
            </a:r>
          </a:p>
        </p:txBody>
      </p:sp>
      <p:sp>
        <p:nvSpPr>
          <p:cNvPr id="4" name="Slide Number Placeholder 3"/>
          <p:cNvSpPr>
            <a:spLocks noGrp="1"/>
          </p:cNvSpPr>
          <p:nvPr>
            <p:ph type="sldNum" sz="quarter" idx="5"/>
          </p:nvPr>
        </p:nvSpPr>
        <p:spPr/>
        <p:txBody>
          <a:bodyPr/>
          <a:lstStyle/>
          <a:p>
            <a:fld id="{B879B01D-8EA0-5E4C-AC29-729A7D87D32A}" type="slidenum">
              <a:rPr lang="en-US" smtClean="0"/>
              <a:t>5</a:t>
            </a:fld>
            <a:endParaRPr lang="en-US"/>
          </a:p>
        </p:txBody>
      </p:sp>
    </p:spTree>
    <p:extLst>
      <p:ext uri="{BB962C8B-B14F-4D97-AF65-F5344CB8AC3E}">
        <p14:creationId xmlns:p14="http://schemas.microsoft.com/office/powerpoint/2010/main" val="4095613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of these skills are at Foundation level.</a:t>
            </a:r>
          </a:p>
        </p:txBody>
      </p:sp>
      <p:sp>
        <p:nvSpPr>
          <p:cNvPr id="4" name="Slide Number Placeholder 3"/>
          <p:cNvSpPr>
            <a:spLocks noGrp="1"/>
          </p:cNvSpPr>
          <p:nvPr>
            <p:ph type="sldNum" sz="quarter" idx="5"/>
          </p:nvPr>
        </p:nvSpPr>
        <p:spPr/>
        <p:txBody>
          <a:bodyPr/>
          <a:lstStyle/>
          <a:p>
            <a:fld id="{B879B01D-8EA0-5E4C-AC29-729A7D87D32A}" type="slidenum">
              <a:rPr lang="en-US" smtClean="0"/>
              <a:t>6</a:t>
            </a:fld>
            <a:endParaRPr lang="en-US"/>
          </a:p>
        </p:txBody>
      </p:sp>
    </p:spTree>
    <p:extLst>
      <p:ext uri="{BB962C8B-B14F-4D97-AF65-F5344CB8AC3E}">
        <p14:creationId xmlns:p14="http://schemas.microsoft.com/office/powerpoint/2010/main" val="9380848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7</a:t>
            </a:fld>
            <a:endParaRPr lang="en-US"/>
          </a:p>
        </p:txBody>
      </p:sp>
    </p:spTree>
    <p:extLst>
      <p:ext uri="{BB962C8B-B14F-4D97-AF65-F5344CB8AC3E}">
        <p14:creationId xmlns:p14="http://schemas.microsoft.com/office/powerpoint/2010/main" val="726354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beginning I mentioned that all student will be given a level for all 4 language skills AND for their “Teaching and Learning” skills – these levels are here again with descriptions for each level. </a:t>
            </a:r>
          </a:p>
        </p:txBody>
      </p:sp>
      <p:sp>
        <p:nvSpPr>
          <p:cNvPr id="4" name="Slide Number Placeholder 3"/>
          <p:cNvSpPr>
            <a:spLocks noGrp="1"/>
          </p:cNvSpPr>
          <p:nvPr>
            <p:ph type="sldNum" sz="quarter" idx="5"/>
          </p:nvPr>
        </p:nvSpPr>
        <p:spPr/>
        <p:txBody>
          <a:bodyPr/>
          <a:lstStyle/>
          <a:p>
            <a:fld id="{B879B01D-8EA0-5E4C-AC29-729A7D87D32A}" type="slidenum">
              <a:rPr lang="en-US" smtClean="0"/>
              <a:t>8</a:t>
            </a:fld>
            <a:endParaRPr lang="en-US"/>
          </a:p>
        </p:txBody>
      </p:sp>
    </p:spTree>
    <p:extLst>
      <p:ext uri="{BB962C8B-B14F-4D97-AF65-F5344CB8AC3E}">
        <p14:creationId xmlns:p14="http://schemas.microsoft.com/office/powerpoint/2010/main" val="4168250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10</a:t>
            </a:fld>
            <a:endParaRPr lang="en-US"/>
          </a:p>
        </p:txBody>
      </p:sp>
    </p:spTree>
    <p:extLst>
      <p:ext uri="{BB962C8B-B14F-4D97-AF65-F5344CB8AC3E}">
        <p14:creationId xmlns:p14="http://schemas.microsoft.com/office/powerpoint/2010/main" val="20298210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POSSIBLE evidence for your Portfolio for each language level and skill.</a:t>
            </a:r>
            <a:endParaRPr dirty="0"/>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238904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873793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725547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14</a:t>
            </a:fld>
            <a:endParaRPr lang="en-US"/>
          </a:p>
        </p:txBody>
      </p:sp>
    </p:spTree>
    <p:extLst>
      <p:ext uri="{BB962C8B-B14F-4D97-AF65-F5344CB8AC3E}">
        <p14:creationId xmlns:p14="http://schemas.microsoft.com/office/powerpoint/2010/main" val="18817004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on you PLP and on Moodle.</a:t>
            </a:r>
          </a:p>
        </p:txBody>
      </p:sp>
      <p:sp>
        <p:nvSpPr>
          <p:cNvPr id="4" name="Slide Number Placeholder 3"/>
          <p:cNvSpPr>
            <a:spLocks noGrp="1"/>
          </p:cNvSpPr>
          <p:nvPr>
            <p:ph type="sldNum" sz="quarter" idx="5"/>
          </p:nvPr>
        </p:nvSpPr>
        <p:spPr/>
        <p:txBody>
          <a:bodyPr/>
          <a:lstStyle/>
          <a:p>
            <a:fld id="{B879B01D-8EA0-5E4C-AC29-729A7D87D32A}" type="slidenum">
              <a:rPr lang="en-US" smtClean="0"/>
              <a:t>15</a:t>
            </a:fld>
            <a:endParaRPr lang="en-US"/>
          </a:p>
        </p:txBody>
      </p:sp>
    </p:spTree>
    <p:extLst>
      <p:ext uri="{BB962C8B-B14F-4D97-AF65-F5344CB8AC3E}">
        <p14:creationId xmlns:p14="http://schemas.microsoft.com/office/powerpoint/2010/main" val="42354180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submission date for the portfolio is…</a:t>
            </a:r>
          </a:p>
        </p:txBody>
      </p:sp>
      <p:sp>
        <p:nvSpPr>
          <p:cNvPr id="4" name="Slide Number Placeholder 3"/>
          <p:cNvSpPr>
            <a:spLocks noGrp="1"/>
          </p:cNvSpPr>
          <p:nvPr>
            <p:ph type="sldNum" sz="quarter" idx="5"/>
          </p:nvPr>
        </p:nvSpPr>
        <p:spPr/>
        <p:txBody>
          <a:bodyPr/>
          <a:lstStyle/>
          <a:p>
            <a:fld id="{B879B01D-8EA0-5E4C-AC29-729A7D87D32A}" type="slidenum">
              <a:rPr lang="en-US" smtClean="0"/>
              <a:t>16</a:t>
            </a:fld>
            <a:endParaRPr lang="en-US"/>
          </a:p>
        </p:txBody>
      </p:sp>
    </p:spTree>
    <p:extLst>
      <p:ext uri="{BB962C8B-B14F-4D97-AF65-F5344CB8AC3E}">
        <p14:creationId xmlns:p14="http://schemas.microsoft.com/office/powerpoint/2010/main" val="17073351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17</a:t>
            </a:fld>
            <a:endParaRPr lang="en-US"/>
          </a:p>
        </p:txBody>
      </p:sp>
    </p:spTree>
    <p:extLst>
      <p:ext uri="{BB962C8B-B14F-4D97-AF65-F5344CB8AC3E}">
        <p14:creationId xmlns:p14="http://schemas.microsoft.com/office/powerpoint/2010/main" val="40770069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46062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A9DB7-2B3F-E647-9C32-A50D39325A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B594751-3754-074F-8F52-6CAA416D74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373CA56-8696-154E-B7E5-D4229D54BE0E}"/>
              </a:ext>
            </a:extLst>
          </p:cNvPr>
          <p:cNvSpPr>
            <a:spLocks noGrp="1"/>
          </p:cNvSpPr>
          <p:nvPr>
            <p:ph type="dt" sz="half" idx="10"/>
          </p:nvPr>
        </p:nvSpPr>
        <p:spPr/>
        <p:txBody>
          <a:bodyPr/>
          <a:lstStyle/>
          <a:p>
            <a:fld id="{3B0CB93A-DEF2-B64C-83E0-CA477C1BDB8C}" type="datetimeFigureOut">
              <a:rPr lang="en-US" smtClean="0"/>
              <a:t>1/16/23</a:t>
            </a:fld>
            <a:endParaRPr lang="en-US"/>
          </a:p>
        </p:txBody>
      </p:sp>
      <p:sp>
        <p:nvSpPr>
          <p:cNvPr id="5" name="Footer Placeholder 4">
            <a:extLst>
              <a:ext uri="{FF2B5EF4-FFF2-40B4-BE49-F238E27FC236}">
                <a16:creationId xmlns:a16="http://schemas.microsoft.com/office/drawing/2014/main" id="{D3ED2A66-5D5F-9E4E-98C1-90CCA60375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70D95-FF3C-344C-A916-7B3EEC4F367B}"/>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3814734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DEABF-A3F5-674B-A5B3-7B31CABDE2A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BEC7D3F-7CF8-7B47-ADF8-67CFF29F4EE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FEF4CE-8C6D-D847-99DE-E50341C71884}"/>
              </a:ext>
            </a:extLst>
          </p:cNvPr>
          <p:cNvSpPr>
            <a:spLocks noGrp="1"/>
          </p:cNvSpPr>
          <p:nvPr>
            <p:ph type="dt" sz="half" idx="10"/>
          </p:nvPr>
        </p:nvSpPr>
        <p:spPr/>
        <p:txBody>
          <a:bodyPr/>
          <a:lstStyle/>
          <a:p>
            <a:fld id="{3B0CB93A-DEF2-B64C-83E0-CA477C1BDB8C}" type="datetimeFigureOut">
              <a:rPr lang="en-US" smtClean="0"/>
              <a:t>1/16/23</a:t>
            </a:fld>
            <a:endParaRPr lang="en-US"/>
          </a:p>
        </p:txBody>
      </p:sp>
      <p:sp>
        <p:nvSpPr>
          <p:cNvPr id="5" name="Footer Placeholder 4">
            <a:extLst>
              <a:ext uri="{FF2B5EF4-FFF2-40B4-BE49-F238E27FC236}">
                <a16:creationId xmlns:a16="http://schemas.microsoft.com/office/drawing/2014/main" id="{0FB71008-29A9-7C45-934C-3CE7DE7119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8AE899-046D-6843-9CCB-CC02400CF6BC}"/>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3003407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211E0-AFA7-A24E-9A69-374994CEB5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33FD9E-9A17-6D42-8E32-201A96260C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C9FD5A7-AEC5-1041-A50E-E8DDF1480B00}"/>
              </a:ext>
            </a:extLst>
          </p:cNvPr>
          <p:cNvSpPr>
            <a:spLocks noGrp="1"/>
          </p:cNvSpPr>
          <p:nvPr>
            <p:ph type="dt" sz="half" idx="10"/>
          </p:nvPr>
        </p:nvSpPr>
        <p:spPr/>
        <p:txBody>
          <a:bodyPr/>
          <a:lstStyle/>
          <a:p>
            <a:fld id="{3B0CB93A-DEF2-B64C-83E0-CA477C1BDB8C}" type="datetimeFigureOut">
              <a:rPr lang="en-US" smtClean="0"/>
              <a:t>1/16/23</a:t>
            </a:fld>
            <a:endParaRPr lang="en-US"/>
          </a:p>
        </p:txBody>
      </p:sp>
      <p:sp>
        <p:nvSpPr>
          <p:cNvPr id="5" name="Footer Placeholder 4">
            <a:extLst>
              <a:ext uri="{FF2B5EF4-FFF2-40B4-BE49-F238E27FC236}">
                <a16:creationId xmlns:a16="http://schemas.microsoft.com/office/drawing/2014/main" id="{AC7F0D8C-C354-5947-A878-B6ADB963C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442DA0-BF6C-8449-816F-7C69ED2409DC}"/>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633946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AEC42-51AA-8A4D-96D6-2322603F54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64421CB-7A03-224C-9BB7-64B28D7EFA1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2B3FA5-FAFB-8844-9E9F-3BDDFF46E68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1F81110-16B3-5A4A-B9B3-FF1230DB49EF}"/>
              </a:ext>
            </a:extLst>
          </p:cNvPr>
          <p:cNvSpPr>
            <a:spLocks noGrp="1"/>
          </p:cNvSpPr>
          <p:nvPr>
            <p:ph type="dt" sz="half" idx="10"/>
          </p:nvPr>
        </p:nvSpPr>
        <p:spPr/>
        <p:txBody>
          <a:bodyPr/>
          <a:lstStyle/>
          <a:p>
            <a:fld id="{3B0CB93A-DEF2-B64C-83E0-CA477C1BDB8C}" type="datetimeFigureOut">
              <a:rPr lang="en-US" smtClean="0"/>
              <a:t>1/16/23</a:t>
            </a:fld>
            <a:endParaRPr lang="en-US"/>
          </a:p>
        </p:txBody>
      </p:sp>
      <p:sp>
        <p:nvSpPr>
          <p:cNvPr id="6" name="Footer Placeholder 5">
            <a:extLst>
              <a:ext uri="{FF2B5EF4-FFF2-40B4-BE49-F238E27FC236}">
                <a16:creationId xmlns:a16="http://schemas.microsoft.com/office/drawing/2014/main" id="{EA5AB994-6672-9349-BB77-76CD2F81D3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6580EE-B91F-F94E-AF5F-F037F00BDC83}"/>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2511798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EEA19-FBE6-C54A-A5AB-3898B96A06B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760E4C1-B668-E647-B8DF-879D99367C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E841E2A-A3E1-4445-B276-C56B8795BE2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2CCDF28-463D-0C42-B54F-439431B53A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2B3A9FE-969B-684E-BCC8-2B85F64FDA4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5B52A64-2912-C147-ADAF-7B2046127E87}"/>
              </a:ext>
            </a:extLst>
          </p:cNvPr>
          <p:cNvSpPr>
            <a:spLocks noGrp="1"/>
          </p:cNvSpPr>
          <p:nvPr>
            <p:ph type="dt" sz="half" idx="10"/>
          </p:nvPr>
        </p:nvSpPr>
        <p:spPr/>
        <p:txBody>
          <a:bodyPr/>
          <a:lstStyle/>
          <a:p>
            <a:fld id="{3B0CB93A-DEF2-B64C-83E0-CA477C1BDB8C}" type="datetimeFigureOut">
              <a:rPr lang="en-US" smtClean="0"/>
              <a:t>1/16/23</a:t>
            </a:fld>
            <a:endParaRPr lang="en-US"/>
          </a:p>
        </p:txBody>
      </p:sp>
      <p:sp>
        <p:nvSpPr>
          <p:cNvPr id="8" name="Footer Placeholder 7">
            <a:extLst>
              <a:ext uri="{FF2B5EF4-FFF2-40B4-BE49-F238E27FC236}">
                <a16:creationId xmlns:a16="http://schemas.microsoft.com/office/drawing/2014/main" id="{06C7305C-1187-BB4A-BDC9-77020F61A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5A1B81A-3891-F74A-B2D3-E0827670871C}"/>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1900846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4989F-7EC8-C54F-95DB-9B52D3A50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14B250A-4155-9A4A-9AA1-D45BC2DEEF76}"/>
              </a:ext>
            </a:extLst>
          </p:cNvPr>
          <p:cNvSpPr>
            <a:spLocks noGrp="1"/>
          </p:cNvSpPr>
          <p:nvPr>
            <p:ph type="dt" sz="half" idx="10"/>
          </p:nvPr>
        </p:nvSpPr>
        <p:spPr/>
        <p:txBody>
          <a:bodyPr/>
          <a:lstStyle/>
          <a:p>
            <a:fld id="{3B0CB93A-DEF2-B64C-83E0-CA477C1BDB8C}" type="datetimeFigureOut">
              <a:rPr lang="en-US" smtClean="0"/>
              <a:t>1/16/23</a:t>
            </a:fld>
            <a:endParaRPr lang="en-US"/>
          </a:p>
        </p:txBody>
      </p:sp>
      <p:sp>
        <p:nvSpPr>
          <p:cNvPr id="4" name="Footer Placeholder 3">
            <a:extLst>
              <a:ext uri="{FF2B5EF4-FFF2-40B4-BE49-F238E27FC236}">
                <a16:creationId xmlns:a16="http://schemas.microsoft.com/office/drawing/2014/main" id="{EE601209-9CCE-9E4E-A72F-E3312D9F6CD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DF7FFB7-F0B2-534B-A2BA-DDF8820D9775}"/>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222217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EF6325-1245-6D48-9AF8-2810275E139F}"/>
              </a:ext>
            </a:extLst>
          </p:cNvPr>
          <p:cNvSpPr>
            <a:spLocks noGrp="1"/>
          </p:cNvSpPr>
          <p:nvPr>
            <p:ph type="dt" sz="half" idx="10"/>
          </p:nvPr>
        </p:nvSpPr>
        <p:spPr/>
        <p:txBody>
          <a:bodyPr/>
          <a:lstStyle/>
          <a:p>
            <a:fld id="{3B0CB93A-DEF2-B64C-83E0-CA477C1BDB8C}" type="datetimeFigureOut">
              <a:rPr lang="en-US" smtClean="0"/>
              <a:t>1/16/23</a:t>
            </a:fld>
            <a:endParaRPr lang="en-US"/>
          </a:p>
        </p:txBody>
      </p:sp>
      <p:sp>
        <p:nvSpPr>
          <p:cNvPr id="3" name="Footer Placeholder 2">
            <a:extLst>
              <a:ext uri="{FF2B5EF4-FFF2-40B4-BE49-F238E27FC236}">
                <a16:creationId xmlns:a16="http://schemas.microsoft.com/office/drawing/2014/main" id="{4DA69C3A-166C-7141-9D9D-21E3898A9C2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2C59492-B10E-FB48-BB43-55F1D5A37E39}"/>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368646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D749F-5621-CC46-B8D3-2D61E2005E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267DB61-4743-1F4C-BC12-BC9185149B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F2E074-E237-4742-A202-118F4555C8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1267A95-1359-5746-BEF7-CDEA9EB347BB}"/>
              </a:ext>
            </a:extLst>
          </p:cNvPr>
          <p:cNvSpPr>
            <a:spLocks noGrp="1"/>
          </p:cNvSpPr>
          <p:nvPr>
            <p:ph type="dt" sz="half" idx="10"/>
          </p:nvPr>
        </p:nvSpPr>
        <p:spPr/>
        <p:txBody>
          <a:bodyPr/>
          <a:lstStyle/>
          <a:p>
            <a:fld id="{3B0CB93A-DEF2-B64C-83E0-CA477C1BDB8C}" type="datetimeFigureOut">
              <a:rPr lang="en-US" smtClean="0"/>
              <a:t>1/16/23</a:t>
            </a:fld>
            <a:endParaRPr lang="en-US"/>
          </a:p>
        </p:txBody>
      </p:sp>
      <p:sp>
        <p:nvSpPr>
          <p:cNvPr id="6" name="Footer Placeholder 5">
            <a:extLst>
              <a:ext uri="{FF2B5EF4-FFF2-40B4-BE49-F238E27FC236}">
                <a16:creationId xmlns:a16="http://schemas.microsoft.com/office/drawing/2014/main" id="{DA4EA606-2B1B-DF40-9594-8DDDD80DE4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003C3D-5AE3-6041-A5D0-A7E471F9701E}"/>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1614173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52792-517E-2B4E-A7FD-8C867C2600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4988D9-7195-BF4C-80C7-D6239F5638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91E471C-62B8-4E41-ACDC-993DAEAB3D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2D5DF13-1F55-F147-83B7-0B1AA7EAFC84}"/>
              </a:ext>
            </a:extLst>
          </p:cNvPr>
          <p:cNvSpPr>
            <a:spLocks noGrp="1"/>
          </p:cNvSpPr>
          <p:nvPr>
            <p:ph type="dt" sz="half" idx="10"/>
          </p:nvPr>
        </p:nvSpPr>
        <p:spPr/>
        <p:txBody>
          <a:bodyPr/>
          <a:lstStyle/>
          <a:p>
            <a:fld id="{3B0CB93A-DEF2-B64C-83E0-CA477C1BDB8C}" type="datetimeFigureOut">
              <a:rPr lang="en-US" smtClean="0"/>
              <a:t>1/16/23</a:t>
            </a:fld>
            <a:endParaRPr lang="en-US"/>
          </a:p>
        </p:txBody>
      </p:sp>
      <p:sp>
        <p:nvSpPr>
          <p:cNvPr id="6" name="Footer Placeholder 5">
            <a:extLst>
              <a:ext uri="{FF2B5EF4-FFF2-40B4-BE49-F238E27FC236}">
                <a16:creationId xmlns:a16="http://schemas.microsoft.com/office/drawing/2014/main" id="{10AC93F0-A726-534A-BBC5-1A1F4FC6E7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C31075-6F0F-1C42-8623-A4A19A345121}"/>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1933055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78051-C0C1-C142-A625-4CD1D837005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18D7209-FE5D-DF44-B863-43FCBF6705B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AB2F26-2595-C94B-8B44-314D20F78561}"/>
              </a:ext>
            </a:extLst>
          </p:cNvPr>
          <p:cNvSpPr>
            <a:spLocks noGrp="1"/>
          </p:cNvSpPr>
          <p:nvPr>
            <p:ph type="dt" sz="half" idx="10"/>
          </p:nvPr>
        </p:nvSpPr>
        <p:spPr/>
        <p:txBody>
          <a:bodyPr/>
          <a:lstStyle/>
          <a:p>
            <a:fld id="{3B0CB93A-DEF2-B64C-83E0-CA477C1BDB8C}" type="datetimeFigureOut">
              <a:rPr lang="en-US" smtClean="0"/>
              <a:t>1/16/23</a:t>
            </a:fld>
            <a:endParaRPr lang="en-US"/>
          </a:p>
        </p:txBody>
      </p:sp>
      <p:sp>
        <p:nvSpPr>
          <p:cNvPr id="5" name="Footer Placeholder 4">
            <a:extLst>
              <a:ext uri="{FF2B5EF4-FFF2-40B4-BE49-F238E27FC236}">
                <a16:creationId xmlns:a16="http://schemas.microsoft.com/office/drawing/2014/main" id="{5E85A5E2-5C9E-FE4F-8E24-60CCD889A2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9E5E33-5E00-F44E-9077-FADC92F7285F}"/>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4105178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04F7F1-DC8B-A84B-AF31-AF28E6CB55B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6BEDF12-FE63-5741-A446-D5D167735C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1CE0D93-52D4-8D44-AB9B-62786BD7CB12}"/>
              </a:ext>
            </a:extLst>
          </p:cNvPr>
          <p:cNvSpPr>
            <a:spLocks noGrp="1"/>
          </p:cNvSpPr>
          <p:nvPr>
            <p:ph type="dt" sz="half" idx="10"/>
          </p:nvPr>
        </p:nvSpPr>
        <p:spPr/>
        <p:txBody>
          <a:bodyPr/>
          <a:lstStyle/>
          <a:p>
            <a:fld id="{3B0CB93A-DEF2-B64C-83E0-CA477C1BDB8C}" type="datetimeFigureOut">
              <a:rPr lang="en-US" smtClean="0"/>
              <a:t>1/16/23</a:t>
            </a:fld>
            <a:endParaRPr lang="en-US"/>
          </a:p>
        </p:txBody>
      </p:sp>
      <p:sp>
        <p:nvSpPr>
          <p:cNvPr id="5" name="Footer Placeholder 4">
            <a:extLst>
              <a:ext uri="{FF2B5EF4-FFF2-40B4-BE49-F238E27FC236}">
                <a16:creationId xmlns:a16="http://schemas.microsoft.com/office/drawing/2014/main" id="{442E6CC6-EAF9-DB48-A8FA-2397AE3A55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42FB7-ABE0-9A4C-B9AE-17DF1B19354D}"/>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36206292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397115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F56AB3-4F29-D845-AE49-A797AEC6F1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26D863B-9755-1248-9EDA-5A62179DF4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8FE778-77D9-8746-A091-60A2DBDB60E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0CB93A-DEF2-B64C-83E0-CA477C1BDB8C}" type="datetimeFigureOut">
              <a:rPr lang="en-US" smtClean="0"/>
              <a:t>1/16/23</a:t>
            </a:fld>
            <a:endParaRPr lang="en-US"/>
          </a:p>
        </p:txBody>
      </p:sp>
      <p:sp>
        <p:nvSpPr>
          <p:cNvPr id="5" name="Footer Placeholder 4">
            <a:extLst>
              <a:ext uri="{FF2B5EF4-FFF2-40B4-BE49-F238E27FC236}">
                <a16:creationId xmlns:a16="http://schemas.microsoft.com/office/drawing/2014/main" id="{C1D7662E-ABD9-9047-83FE-9C66CDB8B7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CD30A9B-93E8-C744-8276-BCA4D7BB5D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EC18C2-31EE-8F4E-82F9-1F37F93D6E54}" type="slidenum">
              <a:rPr lang="en-US" smtClean="0"/>
              <a:t>‹#›</a:t>
            </a:fld>
            <a:endParaRPr lang="en-US"/>
          </a:p>
        </p:txBody>
      </p:sp>
    </p:spTree>
    <p:extLst>
      <p:ext uri="{BB962C8B-B14F-4D97-AF65-F5344CB8AC3E}">
        <p14:creationId xmlns:p14="http://schemas.microsoft.com/office/powerpoint/2010/main" val="3075968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file:////Users/sue/Library/Group%20Containers/UBF8T346G9.ms/WebArchiveCopyPasteTempFiles/com.microsoft.Word/page2image56804784" TargetMode="Externa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file:////Users/sue/Library/Group%20Containers/UBF8T346G9.ms/WebArchiveCopyPasteTempFiles/com.microsoft.Word/page2image56804784"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slideLayout" Target="../slideLayouts/slideLayout1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notesSlide" Target="../notesSlides/notesSlide5.xml"/><Relationship Id="rId9" Type="http://schemas.openxmlformats.org/officeDocument/2006/relationships/image" Target="file:////Users/sue/Library/Group%20Containers/UBF8T346G9.ms/WebArchiveCopyPasteTempFiles/com.microsoft.Word/page2image56804784"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file:////Users/sue/Library/Group%20Containers/UBF8T346G9.ms/WebArchiveCopyPasteTempFiles/com.microsoft.Word/page2image56804784" TargetMode="External"/><Relationship Id="rId5" Type="http://schemas.openxmlformats.org/officeDocument/2006/relationships/image" Target="../media/image4.jpe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slideLayout" Target="../slideLayouts/slideLayout1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7.xml"/><Relationship Id="rId9" Type="http://schemas.openxmlformats.org/officeDocument/2006/relationships/image" Target="file:////Users/sue/Library/Group%20Containers/UBF8T346G9.ms/WebArchiveCopyPasteTempFiles/com.microsoft.Word/page2image56804784"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slideLayout" Target="../slideLayouts/slideLayout1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5" Type="http://schemas.openxmlformats.org/officeDocument/2006/relationships/image" Target="../media/image3.png"/><Relationship Id="rId4" Type="http://schemas.openxmlformats.org/officeDocument/2006/relationships/notesSlide" Target="../notesSlides/notesSlide8.xml"/><Relationship Id="rId9" Type="http://schemas.openxmlformats.org/officeDocument/2006/relationships/image" Target="file:////Users/sue/Library/Group%20Containers/UBF8T346G9.ms/WebArchiveCopyPasteTempFiles/com.microsoft.Word/page2image56804784"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file:////Users/sue/Library/Group%20Containers/UBF8T346G9.ms/WebArchiveCopyPasteTempFiles/com.microsoft.Word/page2image56804784"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jpeg"/><Relationship Id="rId5" Type="http://schemas.openxmlformats.org/officeDocument/2006/relationships/image" Target="../media/image2.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image" Target="file:////Users/sue/Library/Group%20Containers/UBF8T346G9.ms/WebArchiveCopyPasteTempFiles/com.microsoft.Word/page2image56804784" TargetMode="External"/><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file:////Users/sue/Library/Group%20Containers/UBF8T346G9.ms/WebArchiveCopyPasteTempFiles/com.microsoft.Word/page2image56804784" TargetMode="External"/><Relationship Id="rId4" Type="http://schemas.openxmlformats.org/officeDocument/2006/relationships/notesSlide" Target="../notesSlides/notesSlide10.xml"/><Relationship Id="rId9" Type="http://schemas.openxmlformats.org/officeDocument/2006/relationships/image" Target="../media/image4.jpeg"/></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file:////Users/sue/Library/Group%20Containers/UBF8T346G9.ms/WebArchiveCopyPasteTempFiles/com.microsoft.Word/page2image56804784" TargetMode="External"/><Relationship Id="rId4" Type="http://schemas.openxmlformats.org/officeDocument/2006/relationships/notesSlide" Target="../notesSlides/notesSlide11.xml"/><Relationship Id="rId9" Type="http://schemas.openxmlformats.org/officeDocument/2006/relationships/image" Target="../media/image4.jpe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file:////Users/sue/Library/Group%20Containers/UBF8T346G9.ms/WebArchiveCopyPasteTempFiles/com.microsoft.Word/page2image56804784" TargetMode="External"/><Relationship Id="rId4" Type="http://schemas.openxmlformats.org/officeDocument/2006/relationships/notesSlide" Target="../notesSlides/notesSlide12.xml"/><Relationship Id="rId9" Type="http://schemas.openxmlformats.org/officeDocument/2006/relationships/image" Target="../media/image4.jpeg"/></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uwtsd.hosted.panopto.com/Panopto/Pages/Viewer.aspx?id=a4402ded-34af-41ca-9591-ae2300b2d03e" TargetMode="External"/><Relationship Id="rId5" Type="http://schemas.openxmlformats.org/officeDocument/2006/relationships/hyperlink" Target="https://eur01.safelinks.protection.outlook.com/?url=https%3A%2F%2Fuwtsd.hosted.panopto.com%2FPanopto%2FPages%2FViewer.aspx%3Fid%3D0e6022a3-7ce6-45c4-bf46-ae2300b54580&amp;data=04%7C01%7Cn.evans%40uwtsd.ac.uk%7Cdf6539c52845495ed2d508d9dc060f43%7C4e0f11f9046e45059cb8db2152311e21%7C0%7C0%7C637782740840450213%7CUnknown%7CTWFpbGZsb3d8eyJWIjoiMC4wLjAwMDAiLCJQIjoiV2luMzIiLCJBTiI6Ik1haWwiLCJXVCI6Mn0%3D%7C3000&amp;sdata=U1SRzFwCr1mWYbiaobooDWsDPJL2depkWAIE%2FAxKR%2BI%3D&amp;reserved=0" TargetMode="External"/><Relationship Id="rId10" Type="http://schemas.openxmlformats.org/officeDocument/2006/relationships/image" Target="file:////Users/sue/Library/Group%20Containers/UBF8T346G9.ms/WebArchiveCopyPasteTempFiles/com.microsoft.Word/page2image56804784" TargetMode="External"/><Relationship Id="rId4" Type="http://schemas.openxmlformats.org/officeDocument/2006/relationships/notesSlide" Target="../notesSlides/notesSlide13.xml"/><Relationship Id="rId9" Type="http://schemas.openxmlformats.org/officeDocument/2006/relationships/image" Target="../media/image4.jpeg"/></Relationships>
</file>

<file path=ppt/slides/_rels/slide1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14.xml"/><Relationship Id="rId9" Type="http://schemas.openxmlformats.org/officeDocument/2006/relationships/image" Target="file:////Users/sue/Library/Group%20Containers/UBF8T346G9.ms/WebArchiveCopyPasteTempFiles/com.microsoft.Word/page2image56804784"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image" Target="../media/image16.png"/><Relationship Id="rId2" Type="http://schemas.microsoft.com/office/2007/relationships/media" Target="../media/media12.m4a"/><Relationship Id="rId1" Type="http://schemas.openxmlformats.org/officeDocument/2006/relationships/audio" Target="NULL" TargetMode="External"/><Relationship Id="rId6" Type="http://schemas.openxmlformats.org/officeDocument/2006/relationships/image" Target="../media/image3.png"/><Relationship Id="rId5" Type="http://schemas.openxmlformats.org/officeDocument/2006/relationships/image" Target="../media/image15.png"/><Relationship Id="rId10" Type="http://schemas.openxmlformats.org/officeDocument/2006/relationships/image" Target="file:////Users/sue/Library/Group%20Containers/UBF8T346G9.ms/WebArchiveCopyPasteTempFiles/com.microsoft.Word/page2image56804784" TargetMode="External"/><Relationship Id="rId4" Type="http://schemas.openxmlformats.org/officeDocument/2006/relationships/notesSlide" Target="../notesSlides/notesSlide15.xml"/><Relationship Id="rId9" Type="http://schemas.openxmlformats.org/officeDocument/2006/relationships/image" Target="../media/image4.jpeg"/></Relationships>
</file>

<file path=ppt/slides/_rels/slide17.xml.rels><?xml version="1.0" encoding="UTF-8" standalone="yes"?>
<Relationships xmlns="http://schemas.openxmlformats.org/package/2006/relationships"><Relationship Id="rId8" Type="http://schemas.openxmlformats.org/officeDocument/2006/relationships/image" Target="file:////Users/sue/Library/Group%20Containers/UBF8T346G9.ms/WebArchiveCopyPasteTempFiles/com.microsoft.Word/page2image56804784" TargetMode="External"/><Relationship Id="rId3" Type="http://schemas.openxmlformats.org/officeDocument/2006/relationships/slideLayout" Target="../slideLayouts/slideLayout6.xml"/><Relationship Id="rId7" Type="http://schemas.openxmlformats.org/officeDocument/2006/relationships/image" Target="../media/image4.jpe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file:////Users/sue/Library/Group%20Containers/UBF8T346G9.ms/WebArchiveCopyPasteTempFiles/com.microsoft.Word/page2image56804784" TargetMode="External"/><Relationship Id="rId5" Type="http://schemas.openxmlformats.org/officeDocument/2006/relationships/image" Target="../media/image4.jpe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7.png"/><Relationship Id="rId1" Type="http://schemas.openxmlformats.org/officeDocument/2006/relationships/slideLayout" Target="../slideLayouts/slideLayout6.xml"/><Relationship Id="rId4" Type="http://schemas.openxmlformats.org/officeDocument/2006/relationships/image" Target="file:////Users/sue/Library/Group%20Containers/UBF8T346G9.ms/WebArchiveCopyPasteTempFiles/com.microsoft.Word/page2image56804784"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file:////Users/sue/Library/Group%20Containers/UBF8T346G9.ms/WebArchiveCopyPasteTempFiles/com.microsoft.Word/page2image56804784" TargetMode="External"/><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5"/>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1081548" y="235973"/>
            <a:ext cx="10028902" cy="1238865"/>
          </a:xfrm>
          <a:prstGeom prst="rect">
            <a:avLst/>
          </a:prstGeom>
          <a:solidFill>
            <a:schemeClr val="accent1">
              <a:lumMod val="60000"/>
              <a:lumOff val="40000"/>
            </a:schemeClr>
          </a:solidFill>
          <a:ln w="76200">
            <a:solidFill>
              <a:srgbClr val="002060"/>
            </a:solidFill>
          </a:ln>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dirty="0" err="1">
                <a:solidFill>
                  <a:srgbClr val="002060"/>
                </a:solidFill>
              </a:rPr>
              <a:t>Fframwaith</a:t>
            </a:r>
            <a:r>
              <a:rPr lang="en-GB" sz="2400" b="1" dirty="0">
                <a:solidFill>
                  <a:srgbClr val="002060"/>
                </a:solidFill>
              </a:rPr>
              <a:t> </a:t>
            </a:r>
            <a:r>
              <a:rPr lang="en-GB" sz="2400" b="1" dirty="0" err="1">
                <a:solidFill>
                  <a:srgbClr val="002060"/>
                </a:solidFill>
              </a:rPr>
              <a:t>Cymwyseddau</a:t>
            </a:r>
            <a:r>
              <a:rPr lang="en-GB" sz="2400" b="1" dirty="0">
                <a:solidFill>
                  <a:srgbClr val="002060"/>
                </a:solidFill>
              </a:rPr>
              <a:t> </a:t>
            </a:r>
            <a:r>
              <a:rPr lang="en-GB" sz="2400" b="1" dirty="0" err="1">
                <a:solidFill>
                  <a:srgbClr val="002060"/>
                </a:solidFill>
              </a:rPr>
              <a:t>Iaith</a:t>
            </a:r>
            <a:r>
              <a:rPr lang="en-GB" sz="2400" b="1" dirty="0">
                <a:solidFill>
                  <a:srgbClr val="002060"/>
                </a:solidFill>
              </a:rPr>
              <a:t> </a:t>
            </a:r>
            <a:r>
              <a:rPr lang="en-GB" sz="2400" b="1" dirty="0" err="1">
                <a:solidFill>
                  <a:srgbClr val="002060"/>
                </a:solidFill>
              </a:rPr>
              <a:t>i</a:t>
            </a:r>
            <a:r>
              <a:rPr lang="en-GB" sz="2400" b="1" dirty="0">
                <a:solidFill>
                  <a:srgbClr val="002060"/>
                </a:solidFill>
              </a:rPr>
              <a:t> </a:t>
            </a:r>
            <a:r>
              <a:rPr lang="en-GB" sz="2400" b="1" dirty="0" err="1">
                <a:solidFill>
                  <a:srgbClr val="002060"/>
                </a:solidFill>
              </a:rPr>
              <a:t>Ymarferwyr</a:t>
            </a:r>
            <a:r>
              <a:rPr lang="en-GB" sz="2400" b="1" dirty="0">
                <a:solidFill>
                  <a:srgbClr val="002060"/>
                </a:solidFill>
              </a:rPr>
              <a:t> </a:t>
            </a:r>
            <a:r>
              <a:rPr lang="en-GB" sz="2400" b="1" dirty="0" err="1">
                <a:solidFill>
                  <a:srgbClr val="002060"/>
                </a:solidFill>
              </a:rPr>
              <a:t>Addysg</a:t>
            </a:r>
            <a:br>
              <a:rPr lang="en-GB" sz="2400" b="1" dirty="0">
                <a:solidFill>
                  <a:srgbClr val="002060"/>
                </a:solidFill>
              </a:rPr>
            </a:br>
            <a:r>
              <a:rPr lang="en-GB" sz="2400" b="1" dirty="0">
                <a:solidFill>
                  <a:srgbClr val="002060"/>
                </a:solidFill>
              </a:rPr>
              <a:t>Welsh Language Competency Framework for Education Practitioners</a:t>
            </a:r>
            <a:br>
              <a:rPr lang="en-GB" sz="2400" b="1" dirty="0">
                <a:solidFill>
                  <a:srgbClr val="002060"/>
                </a:solidFill>
              </a:rPr>
            </a:br>
            <a:endParaRPr lang="en-GB" sz="1800" b="1" dirty="0">
              <a:solidFill>
                <a:srgbClr val="002060"/>
              </a:solidFill>
            </a:endParaRPr>
          </a:p>
        </p:txBody>
      </p:sp>
      <p:sp>
        <p:nvSpPr>
          <p:cNvPr id="5" name="Subtitle 2">
            <a:extLst>
              <a:ext uri="{FF2B5EF4-FFF2-40B4-BE49-F238E27FC236}">
                <a16:creationId xmlns:a16="http://schemas.microsoft.com/office/drawing/2014/main" id="{5671A983-8C9F-2048-86E6-581D70AF4F32}"/>
              </a:ext>
            </a:extLst>
          </p:cNvPr>
          <p:cNvSpPr txBox="1">
            <a:spLocks/>
          </p:cNvSpPr>
          <p:nvPr/>
        </p:nvSpPr>
        <p:spPr>
          <a:xfrm>
            <a:off x="2385392" y="5223471"/>
            <a:ext cx="7235688" cy="1285058"/>
          </a:xfrm>
          <a:prstGeom prst="rect">
            <a:avLst/>
          </a:prstGeom>
          <a:solidFill>
            <a:schemeClr val="accent6">
              <a:lumMod val="20000"/>
              <a:lumOff val="80000"/>
            </a:schemeClr>
          </a:solidFill>
          <a:ln>
            <a:solidFill>
              <a:srgbClr val="002060"/>
            </a:solidFill>
          </a:ln>
        </p:spPr>
        <p:txBody>
          <a:bodyPr lIns="91440" tIns="45720" rIns="91440" bIns="45720" anchor="t">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endParaRPr lang="en-GB" sz="1050" b="1" dirty="0">
              <a:solidFill>
                <a:srgbClr val="002060"/>
              </a:solidFill>
            </a:endParaRPr>
          </a:p>
          <a:p>
            <a:pPr marL="0" indent="0" algn="ctr">
              <a:buNone/>
            </a:pPr>
            <a:r>
              <a:rPr lang="en-GB" sz="2800" b="1" dirty="0">
                <a:solidFill>
                  <a:srgbClr val="002060"/>
                </a:solidFill>
              </a:rPr>
              <a:t>Welsh Language Portfolio PGCE</a:t>
            </a:r>
          </a:p>
          <a:p>
            <a:pPr marL="0" indent="0" algn="ctr">
              <a:buNone/>
            </a:pPr>
            <a:r>
              <a:rPr lang="en-GB" sz="2800" b="1" dirty="0">
                <a:solidFill>
                  <a:srgbClr val="002060"/>
                </a:solidFill>
              </a:rPr>
              <a:t>2022-23</a:t>
            </a:r>
            <a:endParaRPr lang="en-GB" sz="2800" b="1" dirty="0">
              <a:solidFill>
                <a:srgbClr val="002060"/>
              </a:solidFill>
              <a:cs typeface="Calibri"/>
            </a:endParaRPr>
          </a:p>
          <a:p>
            <a:pPr algn="ctr"/>
            <a:endParaRPr lang="en-GB" sz="1000" b="1" dirty="0">
              <a:solidFill>
                <a:srgbClr val="002060"/>
              </a:solidFill>
            </a:endParaRPr>
          </a:p>
        </p:txBody>
      </p:sp>
      <p:sp>
        <p:nvSpPr>
          <p:cNvPr id="6" name="12-Point Star 5">
            <a:extLst>
              <a:ext uri="{FF2B5EF4-FFF2-40B4-BE49-F238E27FC236}">
                <a16:creationId xmlns:a16="http://schemas.microsoft.com/office/drawing/2014/main" id="{BFE1CB98-C55E-C147-8CF5-FD0AC6E6AAF8}"/>
              </a:ext>
            </a:extLst>
          </p:cNvPr>
          <p:cNvSpPr/>
          <p:nvPr/>
        </p:nvSpPr>
        <p:spPr>
          <a:xfrm>
            <a:off x="8680174" y="3793778"/>
            <a:ext cx="3299791" cy="2859386"/>
          </a:xfrm>
          <a:prstGeom prst="star12">
            <a:avLst/>
          </a:prstGeom>
          <a:solidFill>
            <a:schemeClr val="accent2"/>
          </a:solidFill>
          <a:ln w="38100"/>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rgbClr val="002060"/>
                </a:solidFill>
              </a:rPr>
              <a:t>Submission date:</a:t>
            </a:r>
          </a:p>
          <a:p>
            <a:pPr algn="ctr"/>
            <a:r>
              <a:rPr lang="en-US" sz="2400" b="1" dirty="0">
                <a:solidFill>
                  <a:srgbClr val="002060"/>
                </a:solidFill>
                <a:cs typeface="Calibri"/>
              </a:rPr>
              <a:t>24/04/23</a:t>
            </a:r>
            <a:endParaRPr lang="en-US" sz="2400" b="1" dirty="0">
              <a:solidFill>
                <a:srgbClr val="002060"/>
              </a:solidFill>
            </a:endParaRPr>
          </a:p>
        </p:txBody>
      </p:sp>
      <p:pic>
        <p:nvPicPr>
          <p:cNvPr id="7" name="Audio Recording 16 Jan 2023 at 11:28:39">
            <a:hlinkClick r:id="" action="ppaction://media"/>
            <a:extLst>
              <a:ext uri="{FF2B5EF4-FFF2-40B4-BE49-F238E27FC236}">
                <a16:creationId xmlns:a16="http://schemas.microsoft.com/office/drawing/2014/main" id="{408E978C-A39D-232D-5248-22C4AD0032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2329" y="3429000"/>
            <a:ext cx="1704182" cy="1704182"/>
          </a:xfrm>
          <a:prstGeom prst="rect">
            <a:avLst/>
          </a:prstGeom>
        </p:spPr>
      </p:pic>
    </p:spTree>
    <p:extLst>
      <p:ext uri="{BB962C8B-B14F-4D97-AF65-F5344CB8AC3E}">
        <p14:creationId xmlns:p14="http://schemas.microsoft.com/office/powerpoint/2010/main" val="353121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9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DB3E5E-00C5-154B-A3C0-9C2CF7B0B177}"/>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5504347A-1460-AA4C-9E29-8738BC6ABBF1}"/>
              </a:ext>
            </a:extLst>
          </p:cNvPr>
          <p:cNvSpPr txBox="1"/>
          <p:nvPr/>
        </p:nvSpPr>
        <p:spPr>
          <a:xfrm>
            <a:off x="277761" y="1016422"/>
            <a:ext cx="11636477" cy="3416320"/>
          </a:xfrm>
          <a:prstGeom prst="rect">
            <a:avLst/>
          </a:prstGeom>
          <a:solidFill>
            <a:schemeClr val="tx2"/>
          </a:solidFill>
          <a:ln w="76200">
            <a:solidFill>
              <a:schemeClr val="bg1"/>
            </a:solidFill>
          </a:ln>
        </p:spPr>
        <p:txBody>
          <a:bodyPr wrap="square" rtlCol="0">
            <a:spAutoFit/>
          </a:bodyPr>
          <a:lstStyle/>
          <a:p>
            <a:r>
              <a:rPr lang="en-US" sz="3600" b="1" dirty="0">
                <a:solidFill>
                  <a:schemeClr val="bg1"/>
                </a:solidFill>
              </a:rPr>
              <a:t>Beth </a:t>
            </a:r>
            <a:r>
              <a:rPr lang="en-US" sz="3600" b="1" dirty="0" err="1">
                <a:solidFill>
                  <a:schemeClr val="bg1"/>
                </a:solidFill>
              </a:rPr>
              <a:t>ydy’r</a:t>
            </a:r>
            <a:r>
              <a:rPr lang="en-US" sz="3600" b="1" dirty="0">
                <a:solidFill>
                  <a:schemeClr val="bg1"/>
                </a:solidFill>
              </a:rPr>
              <a:t> </a:t>
            </a:r>
            <a:r>
              <a:rPr lang="en-US" sz="3600" b="1" dirty="0" err="1">
                <a:solidFill>
                  <a:schemeClr val="bg1"/>
                </a:solidFill>
              </a:rPr>
              <a:t>Fframwaith</a:t>
            </a:r>
            <a:r>
              <a:rPr lang="en-US" sz="3600" b="1" dirty="0">
                <a:solidFill>
                  <a:schemeClr val="bg1"/>
                </a:solidFill>
              </a:rPr>
              <a:t> </a:t>
            </a:r>
            <a:r>
              <a:rPr lang="en-US" sz="3600" b="1" dirty="0" err="1">
                <a:solidFill>
                  <a:schemeClr val="bg1"/>
                </a:solidFill>
              </a:rPr>
              <a:t>Cymwyseddau</a:t>
            </a:r>
            <a:r>
              <a:rPr lang="en-US" sz="3600" b="1" dirty="0">
                <a:solidFill>
                  <a:schemeClr val="bg1"/>
                </a:solidFill>
              </a:rPr>
              <a:t> </a:t>
            </a:r>
            <a:r>
              <a:rPr lang="en-US" sz="3600" b="1" dirty="0" err="1">
                <a:solidFill>
                  <a:schemeClr val="bg1"/>
                </a:solidFill>
              </a:rPr>
              <a:t>Iaith</a:t>
            </a:r>
            <a:r>
              <a:rPr lang="en-US" sz="3600" b="1" dirty="0">
                <a:solidFill>
                  <a:schemeClr val="bg1"/>
                </a:solidFill>
              </a:rPr>
              <a:t> </a:t>
            </a:r>
            <a:r>
              <a:rPr lang="en-US" sz="3600" b="1" dirty="0" err="1">
                <a:solidFill>
                  <a:schemeClr val="bg1"/>
                </a:solidFill>
              </a:rPr>
              <a:t>i</a:t>
            </a:r>
            <a:r>
              <a:rPr lang="en-US" sz="3600" b="1" dirty="0">
                <a:solidFill>
                  <a:schemeClr val="bg1"/>
                </a:solidFill>
              </a:rPr>
              <a:t> </a:t>
            </a:r>
            <a:r>
              <a:rPr lang="en-US" sz="3600" b="1" dirty="0" err="1">
                <a:solidFill>
                  <a:schemeClr val="bg1"/>
                </a:solidFill>
              </a:rPr>
              <a:t>Ymarferwyr</a:t>
            </a:r>
            <a:r>
              <a:rPr lang="en-US" sz="3600" b="1" dirty="0">
                <a:solidFill>
                  <a:schemeClr val="bg1"/>
                </a:solidFill>
              </a:rPr>
              <a:t> </a:t>
            </a:r>
            <a:r>
              <a:rPr lang="en-US" sz="3600" b="1" dirty="0" err="1">
                <a:solidFill>
                  <a:schemeClr val="bg1"/>
                </a:solidFill>
              </a:rPr>
              <a:t>Addysg</a:t>
            </a:r>
            <a:r>
              <a:rPr lang="en-US" sz="3600" b="1" dirty="0">
                <a:solidFill>
                  <a:schemeClr val="bg1"/>
                </a:solidFill>
              </a:rPr>
              <a:t>?  </a:t>
            </a:r>
          </a:p>
          <a:p>
            <a:endParaRPr lang="en-US" sz="3600" b="1" i="1" dirty="0">
              <a:solidFill>
                <a:schemeClr val="bg1"/>
              </a:solidFill>
            </a:endParaRPr>
          </a:p>
          <a:p>
            <a:endParaRPr lang="en-US" sz="3600" b="1" i="1" dirty="0">
              <a:solidFill>
                <a:schemeClr val="bg1"/>
              </a:solidFill>
            </a:endParaRPr>
          </a:p>
          <a:p>
            <a:r>
              <a:rPr lang="en-US" sz="3600" b="1" i="1" dirty="0">
                <a:solidFill>
                  <a:schemeClr val="bg1"/>
                </a:solidFill>
              </a:rPr>
              <a:t>What is the Welsh Language Competency Framework for Education Practitioners?</a:t>
            </a:r>
          </a:p>
        </p:txBody>
      </p:sp>
      <p:pic>
        <p:nvPicPr>
          <p:cNvPr id="2" name="Picture 1" descr="page2image56804784">
            <a:extLst>
              <a:ext uri="{FF2B5EF4-FFF2-40B4-BE49-F238E27FC236}">
                <a16:creationId xmlns:a16="http://schemas.microsoft.com/office/drawing/2014/main" id="{94EEEA0D-4A25-A83C-C6DB-CE38032FE15F}"/>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4702519" y="6050072"/>
            <a:ext cx="4108359" cy="761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254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5705061" y="245435"/>
            <a:ext cx="6211635" cy="5632311"/>
          </a:xfrm>
          <a:prstGeom prst="rect">
            <a:avLst/>
          </a:prstGeom>
          <a:solidFill>
            <a:schemeClr val="accent1">
              <a:lumMod val="20000"/>
              <a:lumOff val="80000"/>
            </a:schemeClr>
          </a:solidFill>
          <a:ln w="57150">
            <a:solidFill>
              <a:schemeClr val="accent1"/>
            </a:solidFill>
          </a:ln>
        </p:spPr>
        <p:txBody>
          <a:bodyPr wrap="square" rtlCol="0">
            <a:spAutoFit/>
          </a:bodyPr>
          <a:lstStyle/>
          <a:p>
            <a:pPr marL="285750" indent="-285750">
              <a:buFont typeface="Arial" panose="020B0604020202020204" pitchFamily="34" charset="0"/>
              <a:buChar char="•"/>
            </a:pPr>
            <a:r>
              <a:rPr lang="en-US" sz="2400" dirty="0"/>
              <a:t>It’s a national framework to measure Welsh language competency of all student-teachers in Wales.</a:t>
            </a:r>
          </a:p>
          <a:p>
            <a:pPr marL="285750" indent="-285750">
              <a:buFont typeface="Arial" panose="020B0604020202020204" pitchFamily="34" charset="0"/>
              <a:buChar char="•"/>
            </a:pPr>
            <a:r>
              <a:rPr lang="en-US" sz="2400" dirty="0"/>
              <a:t>In the future, the aim is to use the Framework to measure Welsh language competency of the whole education sector.</a:t>
            </a:r>
          </a:p>
          <a:p>
            <a:pPr marL="285750" indent="-285750">
              <a:buFont typeface="Arial" panose="020B0604020202020204" pitchFamily="34" charset="0"/>
              <a:buChar char="•"/>
            </a:pPr>
            <a:r>
              <a:rPr lang="en-US" sz="2400" dirty="0"/>
              <a:t>The Framework measures Listening, Speaking, Reading and Writing skills in Welsh.  It also measures the student-teacher’s skill as a language teacher, e.g. how they develop the language skills of pupils in their class.</a:t>
            </a:r>
          </a:p>
          <a:p>
            <a:pPr marL="285750" indent="-285750">
              <a:buFont typeface="Arial" panose="020B0604020202020204" pitchFamily="34" charset="0"/>
              <a:buChar char="•"/>
            </a:pPr>
            <a:r>
              <a:rPr lang="en-US" sz="2400" dirty="0"/>
              <a:t>The Framework is a tool to help them plan further professional development opportunities when they enter the teaching profession.</a:t>
            </a:r>
          </a:p>
        </p:txBody>
      </p:sp>
      <p:sp>
        <p:nvSpPr>
          <p:cNvPr id="6" name="TextBox 5">
            <a:extLst>
              <a:ext uri="{FF2B5EF4-FFF2-40B4-BE49-F238E27FC236}">
                <a16:creationId xmlns:a16="http://schemas.microsoft.com/office/drawing/2014/main" id="{8BA318BF-E3DC-0043-8CF7-2A3C6C3A8119}"/>
              </a:ext>
            </a:extLst>
          </p:cNvPr>
          <p:cNvSpPr txBox="1"/>
          <p:nvPr/>
        </p:nvSpPr>
        <p:spPr>
          <a:xfrm>
            <a:off x="260554" y="232048"/>
            <a:ext cx="5265603" cy="5693866"/>
          </a:xfrm>
          <a:prstGeom prst="rect">
            <a:avLst/>
          </a:prstGeom>
          <a:solidFill>
            <a:schemeClr val="accent1">
              <a:lumMod val="20000"/>
              <a:lumOff val="80000"/>
            </a:schemeClr>
          </a:solidFill>
          <a:ln w="57150">
            <a:solidFill>
              <a:schemeClr val="accent1"/>
            </a:solidFill>
          </a:ln>
        </p:spPr>
        <p:txBody>
          <a:bodyPr wrap="square" rtlCol="0">
            <a:spAutoFit/>
          </a:bodyPr>
          <a:lstStyle/>
          <a:p>
            <a:pPr marL="285750" indent="-285750">
              <a:buFont typeface="Arial" panose="020B0604020202020204" pitchFamily="34" charset="0"/>
              <a:buChar char="•"/>
            </a:pPr>
            <a:r>
              <a:rPr lang="en-US" sz="2800" dirty="0" err="1"/>
              <a:t>Fframwaith</a:t>
            </a:r>
            <a:r>
              <a:rPr lang="en-US" sz="2800" dirty="0"/>
              <a:t> </a:t>
            </a:r>
            <a:r>
              <a:rPr lang="en-US" sz="2800" dirty="0" err="1"/>
              <a:t>Genedlaethol</a:t>
            </a:r>
            <a:r>
              <a:rPr lang="en-US" sz="2800" dirty="0"/>
              <a:t> </a:t>
            </a:r>
            <a:r>
              <a:rPr lang="en-US" sz="2800" dirty="0" err="1"/>
              <a:t>sy’n</a:t>
            </a:r>
            <a:r>
              <a:rPr lang="en-US" sz="2800" dirty="0"/>
              <a:t> </a:t>
            </a:r>
            <a:r>
              <a:rPr lang="en-US" sz="2800" dirty="0" err="1"/>
              <a:t>mesur</a:t>
            </a:r>
            <a:r>
              <a:rPr lang="en-US" sz="2800" dirty="0"/>
              <a:t> </a:t>
            </a:r>
            <a:r>
              <a:rPr lang="en-US" sz="2800" dirty="0" err="1"/>
              <a:t>cymhwysedd</a:t>
            </a:r>
            <a:r>
              <a:rPr lang="en-US" sz="2800" dirty="0"/>
              <a:t> </a:t>
            </a:r>
            <a:r>
              <a:rPr lang="en-US" sz="2800" dirty="0" err="1"/>
              <a:t>iaith</a:t>
            </a:r>
            <a:r>
              <a:rPr lang="en-US" sz="2800" dirty="0"/>
              <a:t> </a:t>
            </a:r>
            <a:r>
              <a:rPr lang="en-US" sz="2800" dirty="0" err="1"/>
              <a:t>pob</a:t>
            </a:r>
            <a:r>
              <a:rPr lang="en-US" sz="2800" dirty="0"/>
              <a:t> </a:t>
            </a:r>
            <a:r>
              <a:rPr lang="en-US" sz="2800" dirty="0" err="1"/>
              <a:t>darpar</a:t>
            </a:r>
            <a:r>
              <a:rPr lang="en-US" sz="2800" dirty="0"/>
              <a:t> </a:t>
            </a:r>
            <a:r>
              <a:rPr lang="en-US" sz="2800" dirty="0" err="1"/>
              <a:t>athro</a:t>
            </a:r>
            <a:r>
              <a:rPr lang="en-US" sz="2800" dirty="0"/>
              <a:t> / </a:t>
            </a:r>
            <a:r>
              <a:rPr lang="en-US" sz="2800" dirty="0" err="1"/>
              <a:t>athrawes</a:t>
            </a:r>
            <a:r>
              <a:rPr lang="en-US" sz="2800" dirty="0"/>
              <a:t>.   </a:t>
            </a:r>
          </a:p>
          <a:p>
            <a:pPr marL="285750" indent="-285750">
              <a:buFont typeface="Arial" panose="020B0604020202020204" pitchFamily="34" charset="0"/>
              <a:buChar char="•"/>
            </a:pPr>
            <a:r>
              <a:rPr lang="en-US" sz="2800" dirty="0"/>
              <a:t>Y </a:t>
            </a:r>
            <a:r>
              <a:rPr lang="en-US" sz="2800" dirty="0" err="1"/>
              <a:t>gobaith</a:t>
            </a:r>
            <a:r>
              <a:rPr lang="en-US" sz="2800" dirty="0"/>
              <a:t> </a:t>
            </a:r>
            <a:r>
              <a:rPr lang="en-US" sz="2800" dirty="0" err="1"/>
              <a:t>yn</a:t>
            </a:r>
            <a:r>
              <a:rPr lang="en-US" sz="2800" dirty="0"/>
              <a:t> y </a:t>
            </a:r>
            <a:r>
              <a:rPr lang="en-US" sz="2800" dirty="0" err="1"/>
              <a:t>pendraw</a:t>
            </a:r>
            <a:r>
              <a:rPr lang="en-US" sz="2800" dirty="0"/>
              <a:t> </a:t>
            </a:r>
            <a:r>
              <a:rPr lang="en-US" sz="2800" dirty="0" err="1"/>
              <a:t>yw</a:t>
            </a:r>
            <a:r>
              <a:rPr lang="en-US" sz="2800" dirty="0"/>
              <a:t> </a:t>
            </a:r>
            <a:r>
              <a:rPr lang="en-US" sz="2800" dirty="0" err="1"/>
              <a:t>mesur</a:t>
            </a:r>
            <a:r>
              <a:rPr lang="en-US" sz="2800" dirty="0"/>
              <a:t> </a:t>
            </a:r>
            <a:r>
              <a:rPr lang="en-US" sz="2800" dirty="0" err="1"/>
              <a:t>cymhwysedd</a:t>
            </a:r>
            <a:r>
              <a:rPr lang="en-US" sz="2800" dirty="0"/>
              <a:t> </a:t>
            </a:r>
            <a:r>
              <a:rPr lang="en-US" sz="2800" dirty="0" err="1"/>
              <a:t>iaith</a:t>
            </a:r>
            <a:r>
              <a:rPr lang="en-US" sz="2800" dirty="0"/>
              <a:t> y </a:t>
            </a:r>
            <a:r>
              <a:rPr lang="en-US" sz="2800" dirty="0" err="1"/>
              <a:t>gweithlu</a:t>
            </a:r>
            <a:r>
              <a:rPr lang="en-US" sz="2800" dirty="0"/>
              <a:t> </a:t>
            </a:r>
            <a:r>
              <a:rPr lang="en-US" sz="2800" dirty="0" err="1"/>
              <a:t>cyfan</a:t>
            </a:r>
            <a:r>
              <a:rPr lang="en-US" sz="2800" dirty="0"/>
              <a:t>.</a:t>
            </a:r>
          </a:p>
          <a:p>
            <a:pPr marL="285750" indent="-285750">
              <a:buFont typeface="Arial" panose="020B0604020202020204" pitchFamily="34" charset="0"/>
              <a:buChar char="•"/>
            </a:pPr>
            <a:r>
              <a:rPr lang="en-US" sz="2800" dirty="0" err="1"/>
              <a:t>Mae’r</a:t>
            </a:r>
            <a:r>
              <a:rPr lang="en-US" sz="2800" dirty="0"/>
              <a:t> </a:t>
            </a:r>
            <a:r>
              <a:rPr lang="en-US" sz="2800" dirty="0" err="1"/>
              <a:t>FfCA</a:t>
            </a:r>
            <a:r>
              <a:rPr lang="en-US" sz="2800" dirty="0"/>
              <a:t> </a:t>
            </a:r>
            <a:r>
              <a:rPr lang="en-US" sz="2800" dirty="0" err="1"/>
              <a:t>mesur</a:t>
            </a:r>
            <a:r>
              <a:rPr lang="en-US" sz="2800" dirty="0"/>
              <a:t> </a:t>
            </a:r>
            <a:r>
              <a:rPr lang="en-US" sz="2800" dirty="0" err="1"/>
              <a:t>sgiliau</a:t>
            </a:r>
            <a:r>
              <a:rPr lang="en-US" sz="2800" dirty="0"/>
              <a:t> </a:t>
            </a:r>
            <a:r>
              <a:rPr lang="en-US" sz="2800" dirty="0" err="1"/>
              <a:t>Gwrando</a:t>
            </a:r>
            <a:r>
              <a:rPr lang="en-US" sz="2800" dirty="0"/>
              <a:t>, </a:t>
            </a:r>
            <a:r>
              <a:rPr lang="en-US" sz="2800" dirty="0" err="1"/>
              <a:t>Llafar</a:t>
            </a:r>
            <a:r>
              <a:rPr lang="en-US" sz="2800" dirty="0"/>
              <a:t>, </a:t>
            </a:r>
            <a:r>
              <a:rPr lang="en-US" sz="2800" dirty="0" err="1"/>
              <a:t>Darllen</a:t>
            </a:r>
            <a:r>
              <a:rPr lang="en-US" sz="2800" dirty="0"/>
              <a:t> ac </a:t>
            </a:r>
            <a:r>
              <a:rPr lang="en-US" sz="2800" dirty="0" err="1"/>
              <a:t>Ysgrifennu</a:t>
            </a:r>
            <a:r>
              <a:rPr lang="en-US" sz="2800" dirty="0"/>
              <a:t> </a:t>
            </a:r>
            <a:r>
              <a:rPr lang="en-US" sz="2800" dirty="0" err="1"/>
              <a:t>yn</a:t>
            </a:r>
            <a:r>
              <a:rPr lang="en-US" sz="2800" dirty="0"/>
              <a:t> </a:t>
            </a:r>
            <a:r>
              <a:rPr lang="en-US" sz="2800" dirty="0" err="1"/>
              <a:t>ogystal</a:t>
            </a:r>
            <a:r>
              <a:rPr lang="en-US" sz="2800" dirty="0"/>
              <a:t> ag </a:t>
            </a:r>
            <a:r>
              <a:rPr lang="en-US" sz="2800" dirty="0" err="1"/>
              <a:t>arddulliau</a:t>
            </a:r>
            <a:r>
              <a:rPr lang="en-US" sz="2800" dirty="0"/>
              <a:t> </a:t>
            </a:r>
            <a:r>
              <a:rPr lang="en-US" sz="2800" dirty="0" err="1"/>
              <a:t>dysgu</a:t>
            </a:r>
            <a:r>
              <a:rPr lang="en-US" sz="2800" dirty="0"/>
              <a:t> ac </a:t>
            </a:r>
            <a:r>
              <a:rPr lang="en-US" sz="2800" dirty="0" err="1"/>
              <a:t>addysgu</a:t>
            </a:r>
            <a:r>
              <a:rPr lang="en-US" sz="2800" dirty="0"/>
              <a:t>, </a:t>
            </a:r>
            <a:r>
              <a:rPr lang="en-US" sz="2800" dirty="0" err="1"/>
              <a:t>h.y</a:t>
            </a:r>
            <a:r>
              <a:rPr lang="en-US" sz="2800" dirty="0"/>
              <a:t> </a:t>
            </a:r>
            <a:r>
              <a:rPr lang="en-US" sz="2800" dirty="0" err="1"/>
              <a:t>sut</a:t>
            </a:r>
            <a:r>
              <a:rPr lang="en-US" sz="2800" dirty="0"/>
              <a:t> </a:t>
            </a:r>
            <a:r>
              <a:rPr lang="en-US" sz="2800" dirty="0" err="1"/>
              <a:t>mae’r</a:t>
            </a:r>
            <a:r>
              <a:rPr lang="en-US" sz="2800" dirty="0"/>
              <a:t> </a:t>
            </a:r>
            <a:r>
              <a:rPr lang="en-US" sz="2800" dirty="0" err="1"/>
              <a:t>darpar</a:t>
            </a:r>
            <a:r>
              <a:rPr lang="en-US" sz="2800" dirty="0"/>
              <a:t> </a:t>
            </a:r>
            <a:r>
              <a:rPr lang="en-US" sz="2800" dirty="0" err="1"/>
              <a:t>athro’n</a:t>
            </a:r>
            <a:r>
              <a:rPr lang="en-US" sz="2800" dirty="0"/>
              <a:t> </a:t>
            </a:r>
            <a:r>
              <a:rPr lang="en-US" sz="2800" dirty="0" err="1"/>
              <a:t>datblygu</a:t>
            </a:r>
            <a:r>
              <a:rPr lang="en-US" sz="2800" dirty="0"/>
              <a:t> </a:t>
            </a:r>
            <a:r>
              <a:rPr lang="en-US" sz="2800" dirty="0" err="1"/>
              <a:t>sgiliau</a:t>
            </a:r>
            <a:r>
              <a:rPr lang="en-US" sz="2800" dirty="0"/>
              <a:t> </a:t>
            </a:r>
            <a:r>
              <a:rPr lang="en-US" sz="2800" dirty="0" err="1"/>
              <a:t>llythrennedd</a:t>
            </a:r>
            <a:r>
              <a:rPr lang="en-US" sz="2800" dirty="0"/>
              <a:t> </a:t>
            </a:r>
            <a:r>
              <a:rPr lang="en-US" sz="2800" dirty="0" err="1"/>
              <a:t>Cymraeg</a:t>
            </a:r>
            <a:r>
              <a:rPr lang="en-US" sz="2800" dirty="0"/>
              <a:t> y </a:t>
            </a:r>
            <a:r>
              <a:rPr lang="en-US" sz="2800" dirty="0" err="1"/>
              <a:t>dysgwyr</a:t>
            </a:r>
            <a:r>
              <a:rPr lang="en-US" sz="2400" dirty="0"/>
              <a:t>.</a:t>
            </a:r>
          </a:p>
        </p:txBody>
      </p:sp>
      <p:sp>
        <p:nvSpPr>
          <p:cNvPr id="2" name="TextBox 1">
            <a:extLst>
              <a:ext uri="{FF2B5EF4-FFF2-40B4-BE49-F238E27FC236}">
                <a16:creationId xmlns:a16="http://schemas.microsoft.com/office/drawing/2014/main" id="{74B0736B-FB23-1185-C30F-CC14CF4C4410}"/>
              </a:ext>
            </a:extLst>
          </p:cNvPr>
          <p:cNvSpPr txBox="1"/>
          <p:nvPr/>
        </p:nvSpPr>
        <p:spPr>
          <a:xfrm>
            <a:off x="5719811" y="232048"/>
            <a:ext cx="6211635" cy="5632311"/>
          </a:xfrm>
          <a:prstGeom prst="rect">
            <a:avLst/>
          </a:prstGeom>
          <a:solidFill>
            <a:schemeClr val="accent1">
              <a:lumMod val="20000"/>
              <a:lumOff val="80000"/>
            </a:schemeClr>
          </a:solidFill>
          <a:ln w="57150">
            <a:solidFill>
              <a:schemeClr val="accent1"/>
            </a:solidFill>
          </a:ln>
        </p:spPr>
        <p:txBody>
          <a:bodyPr wrap="square" rtlCol="0">
            <a:spAutoFit/>
          </a:bodyPr>
          <a:lstStyle/>
          <a:p>
            <a:pPr marL="285750" indent="-285750">
              <a:buFont typeface="Arial" panose="020B0604020202020204" pitchFamily="34" charset="0"/>
              <a:buChar char="•"/>
            </a:pPr>
            <a:r>
              <a:rPr lang="en-US" sz="2400" dirty="0"/>
              <a:t>It’s a national framework to measure Welsh language competency of all student-teachers in Wales.</a:t>
            </a:r>
          </a:p>
          <a:p>
            <a:pPr marL="285750" indent="-285750">
              <a:buFont typeface="Arial" panose="020B0604020202020204" pitchFamily="34" charset="0"/>
              <a:buChar char="•"/>
            </a:pPr>
            <a:r>
              <a:rPr lang="en-US" sz="2400" dirty="0"/>
              <a:t>In the future, the aim is to use the Framework to measure Welsh language competency of the whole education sector.</a:t>
            </a:r>
          </a:p>
          <a:p>
            <a:pPr marL="285750" indent="-285750">
              <a:buFont typeface="Arial" panose="020B0604020202020204" pitchFamily="34" charset="0"/>
              <a:buChar char="•"/>
            </a:pPr>
            <a:r>
              <a:rPr lang="en-US" sz="2400" dirty="0"/>
              <a:t>The Framework measures Listening, Speaking, Reading and Writing skills in Welsh.  It also measures the student-teacher’s skill as a language teacher, e.g. how they develop the language skills of pupils in their class.</a:t>
            </a:r>
          </a:p>
          <a:p>
            <a:pPr marL="285750" indent="-285750">
              <a:buFont typeface="Arial" panose="020B0604020202020204" pitchFamily="34" charset="0"/>
              <a:buChar char="•"/>
            </a:pPr>
            <a:r>
              <a:rPr lang="en-US" sz="2400" dirty="0"/>
              <a:t>The Framework is a tool to help them plan further professional development opportunities when they enter the teaching profession.</a:t>
            </a:r>
          </a:p>
        </p:txBody>
      </p:sp>
      <p:pic>
        <p:nvPicPr>
          <p:cNvPr id="5" name="Picture 4">
            <a:extLst>
              <a:ext uri="{FF2B5EF4-FFF2-40B4-BE49-F238E27FC236}">
                <a16:creationId xmlns:a16="http://schemas.microsoft.com/office/drawing/2014/main" id="{31FC4A42-7CA5-D244-9AC1-D07FC91588E3}"/>
              </a:ext>
            </a:extLst>
          </p:cNvPr>
          <p:cNvPicPr>
            <a:picLocks noChangeAspect="1"/>
          </p:cNvPicPr>
          <p:nvPr/>
        </p:nvPicPr>
        <p:blipFill rotWithShape="1">
          <a:blip r:embed="rId3"/>
          <a:srcRect t="6497" b="12147"/>
          <a:stretch/>
        </p:blipFill>
        <p:spPr>
          <a:xfrm>
            <a:off x="0" y="6003738"/>
            <a:ext cx="12125464" cy="849600"/>
          </a:xfrm>
          <a:prstGeom prst="rect">
            <a:avLst/>
          </a:prstGeom>
        </p:spPr>
      </p:pic>
      <p:sp>
        <p:nvSpPr>
          <p:cNvPr id="7" name="Rectangle 4">
            <a:extLst>
              <a:ext uri="{FF2B5EF4-FFF2-40B4-BE49-F238E27FC236}">
                <a16:creationId xmlns:a16="http://schemas.microsoft.com/office/drawing/2014/main" id="{555965A3-35B7-D334-BAE9-ABF04627C7A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y-GB"/>
          </a:p>
        </p:txBody>
      </p:sp>
      <p:pic>
        <p:nvPicPr>
          <p:cNvPr id="1027" name="Picture 1" descr="page2image56804784">
            <a:extLst>
              <a:ext uri="{FF2B5EF4-FFF2-40B4-BE49-F238E27FC236}">
                <a16:creationId xmlns:a16="http://schemas.microsoft.com/office/drawing/2014/main" id="{8878439D-AF64-0F9C-B53F-330A51308740}"/>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5339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dissolve">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5"/>
          <a:stretch>
            <a:fillRect/>
          </a:stretch>
        </p:blipFill>
        <p:spPr>
          <a:xfrm>
            <a:off x="2036584" y="12114"/>
            <a:ext cx="10155416" cy="6845886"/>
          </a:xfrm>
          <a:prstGeom prst="rect">
            <a:avLst/>
          </a:prstGeom>
        </p:spPr>
      </p:pic>
      <p:sp>
        <p:nvSpPr>
          <p:cNvPr id="9" name="TextBox 8">
            <a:extLst>
              <a:ext uri="{FF2B5EF4-FFF2-40B4-BE49-F238E27FC236}">
                <a16:creationId xmlns:a16="http://schemas.microsoft.com/office/drawing/2014/main" id="{D2CFC20B-2D60-2648-BC78-627054238C6A}"/>
              </a:ext>
            </a:extLst>
          </p:cNvPr>
          <p:cNvSpPr txBox="1"/>
          <p:nvPr/>
        </p:nvSpPr>
        <p:spPr>
          <a:xfrm>
            <a:off x="235528" y="132629"/>
            <a:ext cx="1413163" cy="923330"/>
          </a:xfrm>
          <a:prstGeom prst="rect">
            <a:avLst/>
          </a:prstGeom>
          <a:solidFill>
            <a:schemeClr val="bg1"/>
          </a:solidFill>
          <a:ln w="57150">
            <a:solidFill>
              <a:schemeClr val="tx2"/>
            </a:solidFill>
          </a:ln>
        </p:spPr>
        <p:txBody>
          <a:bodyPr wrap="square" rtlCol="0">
            <a:spAutoFit/>
          </a:bodyPr>
          <a:lstStyle/>
          <a:p>
            <a:pPr algn="ctr"/>
            <a:r>
              <a:rPr lang="en-US" dirty="0"/>
              <a:t>Welsh Government version</a:t>
            </a:r>
          </a:p>
        </p:txBody>
      </p:sp>
      <p:sp>
        <p:nvSpPr>
          <p:cNvPr id="10" name="Oval 9">
            <a:extLst>
              <a:ext uri="{FF2B5EF4-FFF2-40B4-BE49-F238E27FC236}">
                <a16:creationId xmlns:a16="http://schemas.microsoft.com/office/drawing/2014/main" id="{7FC4140F-D63E-7946-9CFF-D663A92D6F92}"/>
              </a:ext>
            </a:extLst>
          </p:cNvPr>
          <p:cNvSpPr/>
          <p:nvPr/>
        </p:nvSpPr>
        <p:spPr>
          <a:xfrm>
            <a:off x="2277839" y="2394858"/>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264103" y="3272147"/>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58189" y="4481945"/>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58189" y="5542698"/>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896605" y="1582519"/>
            <a:ext cx="110663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6152279" y="1582518"/>
            <a:ext cx="112316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804712" y="3059877"/>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B906059D-A73A-AA4C-86AF-64E9A05281F5}"/>
              </a:ext>
            </a:extLst>
          </p:cNvPr>
          <p:cNvSpPr/>
          <p:nvPr/>
        </p:nvSpPr>
        <p:spPr>
          <a:xfrm>
            <a:off x="3532850" y="1582517"/>
            <a:ext cx="1123164" cy="665019"/>
          </a:xfrm>
          <a:prstGeom prst="ellipse">
            <a:avLst/>
          </a:prstGeom>
          <a:noFill/>
          <a:ln w="762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corded Sound">
            <a:hlinkClick r:id="" action="ppaction://media"/>
            <a:extLst>
              <a:ext uri="{FF2B5EF4-FFF2-40B4-BE49-F238E27FC236}">
                <a16:creationId xmlns:a16="http://schemas.microsoft.com/office/drawing/2014/main" id="{C6FDEF48-975B-FA49-88B9-3242FAD116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5528" y="1355366"/>
            <a:ext cx="1704511" cy="1704511"/>
          </a:xfrm>
          <a:prstGeom prst="rect">
            <a:avLst/>
          </a:prstGeom>
        </p:spPr>
      </p:pic>
    </p:spTree>
    <p:extLst>
      <p:ext uri="{BB962C8B-B14F-4D97-AF65-F5344CB8AC3E}">
        <p14:creationId xmlns:p14="http://schemas.microsoft.com/office/powerpoint/2010/main" val="2795139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additive="base">
                                        <p:cTn id="49" dur="500" fill="hold"/>
                                        <p:tgtEl>
                                          <p:spTgt spid="18"/>
                                        </p:tgtEl>
                                        <p:attrNameLst>
                                          <p:attrName>ppt_x</p:attrName>
                                        </p:attrNameLst>
                                      </p:cBhvr>
                                      <p:tavLst>
                                        <p:tav tm="0">
                                          <p:val>
                                            <p:strVal val="#ppt_x"/>
                                          </p:val>
                                        </p:tav>
                                        <p:tav tm="100000">
                                          <p:val>
                                            <p:strVal val="#ppt_x"/>
                                          </p:val>
                                        </p:tav>
                                      </p:tavLst>
                                    </p:anim>
                                    <p:anim calcmode="lin" valueType="num">
                                      <p:cBhvr additive="base">
                                        <p:cTn id="5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 presetClass="mediacall" presetSubtype="0" fill="hold" nodeType="clickEffect">
                                  <p:stCondLst>
                                    <p:cond delay="0"/>
                                  </p:stCondLst>
                                  <p:childTnLst>
                                    <p:cmd type="call" cmd="playFrom(0.0)">
                                      <p:cBhvr>
                                        <p:cTn id="54" dur="963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5" fill="hold" display="0">
                  <p:stCondLst>
                    <p:cond delay="indefinite"/>
                  </p:stCondLst>
                  <p:endCondLst>
                    <p:cond evt="onStopAudio" delay="0">
                      <p:tgtEl>
                        <p:sldTgt/>
                      </p:tgtEl>
                    </p:cond>
                  </p:endCondLst>
                </p:cTn>
                <p:tgtEl>
                  <p:spTgt spid="2"/>
                </p:tgtEl>
              </p:cMediaNode>
            </p:audio>
          </p:childTnLst>
        </p:cTn>
      </p:par>
    </p:tnLst>
    <p:bldLst>
      <p:bldP spid="10" grpId="0" animBg="1"/>
      <p:bldP spid="12" grpId="0" animBg="1"/>
      <p:bldP spid="13" grpId="0" animBg="1"/>
      <p:bldP spid="14" grpId="0" animBg="1"/>
      <p:bldP spid="15" grpId="0" animBg="1"/>
      <p:bldP spid="16" grpId="0" animBg="1"/>
      <p:bldP spid="17"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5"/>
          <a:srcRect t="6497" b="12147"/>
          <a:stretch/>
        </p:blipFill>
        <p:spPr>
          <a:xfrm>
            <a:off x="0" y="6003738"/>
            <a:ext cx="12192000" cy="854262"/>
          </a:xfrm>
          <a:prstGeom prst="rect">
            <a:avLst/>
          </a:prstGeom>
        </p:spPr>
      </p:pic>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6"/>
          <a:stretch>
            <a:fillRect/>
          </a:stretch>
        </p:blipFill>
        <p:spPr>
          <a:xfrm>
            <a:off x="2174630" y="243319"/>
            <a:ext cx="9479769" cy="5511037"/>
          </a:xfrm>
          <a:prstGeom prst="rect">
            <a:avLst/>
          </a:prstGeom>
          <a:ln w="38100">
            <a:solidFill>
              <a:schemeClr val="tx1"/>
            </a:solidFill>
          </a:ln>
        </p:spPr>
      </p:pic>
      <p:sp>
        <p:nvSpPr>
          <p:cNvPr id="5" name="TextBox 4">
            <a:extLst>
              <a:ext uri="{FF2B5EF4-FFF2-40B4-BE49-F238E27FC236}">
                <a16:creationId xmlns:a16="http://schemas.microsoft.com/office/drawing/2014/main" id="{FB9D41B1-11CD-7F44-A0C0-94BAF6130CB1}"/>
              </a:ext>
            </a:extLst>
          </p:cNvPr>
          <p:cNvSpPr txBox="1"/>
          <p:nvPr/>
        </p:nvSpPr>
        <p:spPr>
          <a:xfrm>
            <a:off x="387928" y="243319"/>
            <a:ext cx="1413163" cy="1200329"/>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pic>
        <p:nvPicPr>
          <p:cNvPr id="2" name="Recorded Sound">
            <a:hlinkClick r:id="" action="ppaction://media"/>
            <a:extLst>
              <a:ext uri="{FF2B5EF4-FFF2-40B4-BE49-F238E27FC236}">
                <a16:creationId xmlns:a16="http://schemas.microsoft.com/office/drawing/2014/main" id="{88BD5FFE-F930-594E-9C9F-D2EEAAB5E3F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87927" y="1693029"/>
            <a:ext cx="1547127" cy="1547127"/>
          </a:xfrm>
          <a:prstGeom prst="rect">
            <a:avLst/>
          </a:prstGeom>
        </p:spPr>
      </p:pic>
      <p:pic>
        <p:nvPicPr>
          <p:cNvPr id="3" name="Picture 1" descr="page2image56804784">
            <a:extLst>
              <a:ext uri="{FF2B5EF4-FFF2-40B4-BE49-F238E27FC236}">
                <a16:creationId xmlns:a16="http://schemas.microsoft.com/office/drawing/2014/main" id="{0B63EC36-F605-E0E3-8377-89E55270B44B}"/>
              </a:ext>
            </a:extLst>
          </p:cNvPr>
          <p:cNvPicPr>
            <a:picLocks noChangeAspect="1" noChangeArrowheads="1"/>
          </p:cNvPicPr>
          <p:nvPr/>
        </p:nvPicPr>
        <p:blipFill>
          <a:blip r:embed="rId8" r:link="rId9">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270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1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4"/>
          <a:stretch>
            <a:fillRect/>
          </a:stretch>
        </p:blipFill>
        <p:spPr>
          <a:xfrm>
            <a:off x="400050" y="920456"/>
            <a:ext cx="11391900" cy="4749800"/>
          </a:xfrm>
          <a:prstGeom prst="rect">
            <a:avLst/>
          </a:prstGeom>
          <a:ln w="38100">
            <a:solidFill>
              <a:schemeClr val="tx1"/>
            </a:solidFill>
          </a:ln>
        </p:spPr>
      </p:pic>
      <p:sp>
        <p:nvSpPr>
          <p:cNvPr id="5" name="TextBox 4">
            <a:extLst>
              <a:ext uri="{FF2B5EF4-FFF2-40B4-BE49-F238E27FC236}">
                <a16:creationId xmlns:a16="http://schemas.microsoft.com/office/drawing/2014/main" id="{B1840A2C-7DB6-E941-AD52-1AE0D626838D}"/>
              </a:ext>
            </a:extLst>
          </p:cNvPr>
          <p:cNvSpPr txBox="1"/>
          <p:nvPr/>
        </p:nvSpPr>
        <p:spPr>
          <a:xfrm>
            <a:off x="4260273" y="157692"/>
            <a:ext cx="3671454" cy="646331"/>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pic>
        <p:nvPicPr>
          <p:cNvPr id="2" name="Picture 1" descr="page2image56804784">
            <a:extLst>
              <a:ext uri="{FF2B5EF4-FFF2-40B4-BE49-F238E27FC236}">
                <a16:creationId xmlns:a16="http://schemas.microsoft.com/office/drawing/2014/main" id="{D11DD290-3718-27A6-EE75-908F190F51E6}"/>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561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11454B-00C4-4540-B6A5-98FB0733A649}"/>
              </a:ext>
            </a:extLst>
          </p:cNvPr>
          <p:cNvPicPr>
            <a:picLocks noChangeAspect="1"/>
          </p:cNvPicPr>
          <p:nvPr/>
        </p:nvPicPr>
        <p:blipFill>
          <a:blip r:embed="rId5"/>
          <a:stretch>
            <a:fillRect/>
          </a:stretch>
        </p:blipFill>
        <p:spPr>
          <a:xfrm>
            <a:off x="2369126" y="160303"/>
            <a:ext cx="8985071" cy="5658606"/>
          </a:xfrm>
          <a:prstGeom prst="rect">
            <a:avLst/>
          </a:prstGeom>
          <a:ln w="38100">
            <a:solidFill>
              <a:schemeClr val="tx1"/>
            </a:solidFill>
          </a:ln>
        </p:spPr>
      </p:pic>
      <p:sp>
        <p:nvSpPr>
          <p:cNvPr id="6" name="TextBox 5">
            <a:extLst>
              <a:ext uri="{FF2B5EF4-FFF2-40B4-BE49-F238E27FC236}">
                <a16:creationId xmlns:a16="http://schemas.microsoft.com/office/drawing/2014/main" id="{60CA09A6-75B8-1C45-8C90-F2B2F8E79BFC}"/>
              </a:ext>
            </a:extLst>
          </p:cNvPr>
          <p:cNvSpPr txBox="1"/>
          <p:nvPr/>
        </p:nvSpPr>
        <p:spPr>
          <a:xfrm>
            <a:off x="762001" y="728374"/>
            <a:ext cx="1413163" cy="923330"/>
          </a:xfrm>
          <a:prstGeom prst="rect">
            <a:avLst/>
          </a:prstGeom>
          <a:solidFill>
            <a:schemeClr val="bg1"/>
          </a:solidFill>
          <a:ln w="57150">
            <a:solidFill>
              <a:schemeClr val="tx2"/>
            </a:solidFill>
          </a:ln>
        </p:spPr>
        <p:txBody>
          <a:bodyPr wrap="square" rtlCol="0">
            <a:spAutoFit/>
          </a:bodyPr>
          <a:lstStyle/>
          <a:p>
            <a:pPr algn="ctr"/>
            <a:r>
              <a:rPr lang="en-US" dirty="0"/>
              <a:t>Welsh Government version</a:t>
            </a:r>
          </a:p>
        </p:txBody>
      </p:sp>
      <p:pic>
        <p:nvPicPr>
          <p:cNvPr id="7" name="Picture 6">
            <a:extLst>
              <a:ext uri="{FF2B5EF4-FFF2-40B4-BE49-F238E27FC236}">
                <a16:creationId xmlns:a16="http://schemas.microsoft.com/office/drawing/2014/main" id="{F4FE0D5C-6C9D-144A-BBD0-1B53C9CC585A}"/>
              </a:ext>
            </a:extLst>
          </p:cNvPr>
          <p:cNvPicPr>
            <a:picLocks noChangeAspect="1"/>
          </p:cNvPicPr>
          <p:nvPr/>
        </p:nvPicPr>
        <p:blipFill rotWithShape="1">
          <a:blip r:embed="rId6"/>
          <a:srcRect t="6497" b="12147"/>
          <a:stretch/>
        </p:blipFill>
        <p:spPr>
          <a:xfrm>
            <a:off x="0" y="6003738"/>
            <a:ext cx="12192000" cy="854262"/>
          </a:xfrm>
          <a:prstGeom prst="rect">
            <a:avLst/>
          </a:prstGeom>
        </p:spPr>
      </p:pic>
      <p:pic>
        <p:nvPicPr>
          <p:cNvPr id="2" name="Recorded Sound">
            <a:hlinkClick r:id="" action="ppaction://media"/>
            <a:extLst>
              <a:ext uri="{FF2B5EF4-FFF2-40B4-BE49-F238E27FC236}">
                <a16:creationId xmlns:a16="http://schemas.microsoft.com/office/drawing/2014/main" id="{E1F5D346-3A6A-C54B-A324-3979954DF89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55601" y="1836533"/>
            <a:ext cx="1721676" cy="1721676"/>
          </a:xfrm>
          <a:prstGeom prst="rect">
            <a:avLst/>
          </a:prstGeom>
        </p:spPr>
      </p:pic>
      <p:pic>
        <p:nvPicPr>
          <p:cNvPr id="3" name="Picture 1" descr="page2image56804784">
            <a:extLst>
              <a:ext uri="{FF2B5EF4-FFF2-40B4-BE49-F238E27FC236}">
                <a16:creationId xmlns:a16="http://schemas.microsoft.com/office/drawing/2014/main" id="{0C2FE34E-0530-38D0-EBBA-00E778D5C67F}"/>
              </a:ext>
            </a:extLst>
          </p:cNvPr>
          <p:cNvPicPr>
            <a:picLocks noChangeAspect="1" noChangeArrowheads="1"/>
          </p:cNvPicPr>
          <p:nvPr/>
        </p:nvPicPr>
        <p:blipFill>
          <a:blip r:embed="rId8" r:link="rId9">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7190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6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5"/>
          <a:srcRect t="6497" b="12147"/>
          <a:stretch/>
        </p:blipFill>
        <p:spPr>
          <a:xfrm>
            <a:off x="0" y="6003738"/>
            <a:ext cx="12192000" cy="854262"/>
          </a:xfrm>
          <a:prstGeom prst="rect">
            <a:avLst/>
          </a:prstGeom>
        </p:spPr>
      </p:pic>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6"/>
          <a:stretch>
            <a:fillRect/>
          </a:stretch>
        </p:blipFill>
        <p:spPr>
          <a:xfrm>
            <a:off x="1978791" y="955964"/>
            <a:ext cx="9647382" cy="5047774"/>
          </a:xfrm>
          <a:prstGeom prst="rect">
            <a:avLst/>
          </a:prstGeom>
          <a:ln w="38100">
            <a:solidFill>
              <a:schemeClr val="tx1"/>
            </a:solidFill>
          </a:ln>
        </p:spPr>
      </p:pic>
      <p:sp>
        <p:nvSpPr>
          <p:cNvPr id="5" name="TextBox 4">
            <a:extLst>
              <a:ext uri="{FF2B5EF4-FFF2-40B4-BE49-F238E27FC236}">
                <a16:creationId xmlns:a16="http://schemas.microsoft.com/office/drawing/2014/main" id="{69F8F644-11E5-D248-AA89-F0EA61AB4FB0}"/>
              </a:ext>
            </a:extLst>
          </p:cNvPr>
          <p:cNvSpPr txBox="1"/>
          <p:nvPr/>
        </p:nvSpPr>
        <p:spPr>
          <a:xfrm>
            <a:off x="4260273" y="157692"/>
            <a:ext cx="3671454" cy="646331"/>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pic>
        <p:nvPicPr>
          <p:cNvPr id="2" name="Recorded Sound">
            <a:hlinkClick r:id="" action="ppaction://media"/>
            <a:extLst>
              <a:ext uri="{FF2B5EF4-FFF2-40B4-BE49-F238E27FC236}">
                <a16:creationId xmlns:a16="http://schemas.microsoft.com/office/drawing/2014/main" id="{4F08E6CB-1E91-DE4D-A880-988D6593C3F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6596" y="946025"/>
            <a:ext cx="1896566" cy="1896566"/>
          </a:xfrm>
          <a:prstGeom prst="rect">
            <a:avLst/>
          </a:prstGeom>
        </p:spPr>
      </p:pic>
      <p:pic>
        <p:nvPicPr>
          <p:cNvPr id="3" name="Picture 1" descr="page2image56804784">
            <a:extLst>
              <a:ext uri="{FF2B5EF4-FFF2-40B4-BE49-F238E27FC236}">
                <a16:creationId xmlns:a16="http://schemas.microsoft.com/office/drawing/2014/main" id="{D5721E9F-C90D-601C-9E0F-C62323A82240}"/>
              </a:ext>
            </a:extLst>
          </p:cNvPr>
          <p:cNvPicPr>
            <a:picLocks noChangeAspect="1" noChangeArrowheads="1"/>
          </p:cNvPicPr>
          <p:nvPr/>
        </p:nvPicPr>
        <p:blipFill>
          <a:blip r:embed="rId8" r:link="rId9">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solidFill>
            <a:schemeClr val="accent5"/>
          </a:solidFill>
        </p:spPr>
      </p:pic>
    </p:spTree>
    <p:extLst>
      <p:ext uri="{BB962C8B-B14F-4D97-AF65-F5344CB8AC3E}">
        <p14:creationId xmlns:p14="http://schemas.microsoft.com/office/powerpoint/2010/main" val="3126514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35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DB3E5E-00C5-154B-A3C0-9C2CF7B0B177}"/>
              </a:ext>
            </a:extLst>
          </p:cNvPr>
          <p:cNvPicPr>
            <a:picLocks noChangeAspect="1"/>
          </p:cNvPicPr>
          <p:nvPr/>
        </p:nvPicPr>
        <p:blipFill rotWithShape="1">
          <a:blip r:embed="rId4"/>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5504347A-1460-AA4C-9E29-8738BC6ABBF1}"/>
              </a:ext>
            </a:extLst>
          </p:cNvPr>
          <p:cNvSpPr txBox="1"/>
          <p:nvPr/>
        </p:nvSpPr>
        <p:spPr>
          <a:xfrm>
            <a:off x="1510748" y="1811552"/>
            <a:ext cx="9568603" cy="2308324"/>
          </a:xfrm>
          <a:prstGeom prst="rect">
            <a:avLst/>
          </a:prstGeom>
          <a:solidFill>
            <a:schemeClr val="tx2"/>
          </a:solidFill>
          <a:ln w="76200">
            <a:solidFill>
              <a:schemeClr val="bg1"/>
            </a:solidFill>
          </a:ln>
        </p:spPr>
        <p:txBody>
          <a:bodyPr wrap="square" rtlCol="0">
            <a:spAutoFit/>
          </a:bodyPr>
          <a:lstStyle/>
          <a:p>
            <a:pPr algn="ctr"/>
            <a:r>
              <a:rPr lang="en-US" sz="3600" b="1" dirty="0">
                <a:solidFill>
                  <a:schemeClr val="bg1"/>
                </a:solidFill>
              </a:rPr>
              <a:t>Beth </a:t>
            </a:r>
            <a:r>
              <a:rPr lang="en-US" sz="3600" b="1" dirty="0" err="1">
                <a:solidFill>
                  <a:schemeClr val="bg1"/>
                </a:solidFill>
              </a:rPr>
              <a:t>ydy’r</a:t>
            </a:r>
            <a:r>
              <a:rPr lang="en-US" sz="3600" b="1" dirty="0">
                <a:solidFill>
                  <a:schemeClr val="bg1"/>
                </a:solidFill>
              </a:rPr>
              <a:t> </a:t>
            </a:r>
            <a:r>
              <a:rPr lang="en-US" sz="3600" b="1" dirty="0" err="1">
                <a:solidFill>
                  <a:schemeClr val="bg1"/>
                </a:solidFill>
              </a:rPr>
              <a:t>Portffolio</a:t>
            </a:r>
            <a:r>
              <a:rPr lang="en-US" sz="3600" b="1" dirty="0">
                <a:solidFill>
                  <a:schemeClr val="bg1"/>
                </a:solidFill>
              </a:rPr>
              <a:t> </a:t>
            </a:r>
            <a:r>
              <a:rPr lang="en-US" sz="3600" b="1" dirty="0" err="1">
                <a:solidFill>
                  <a:schemeClr val="bg1"/>
                </a:solidFill>
              </a:rPr>
              <a:t>Cymraeg</a:t>
            </a:r>
            <a:r>
              <a:rPr lang="en-US" sz="3600" b="1" dirty="0">
                <a:solidFill>
                  <a:schemeClr val="bg1"/>
                </a:solidFill>
              </a:rPr>
              <a:t>?  </a:t>
            </a:r>
          </a:p>
          <a:p>
            <a:endParaRPr lang="en-US" sz="3600" b="1" i="1" dirty="0">
              <a:solidFill>
                <a:schemeClr val="bg1"/>
              </a:solidFill>
            </a:endParaRPr>
          </a:p>
          <a:p>
            <a:endParaRPr lang="en-US" sz="3600" b="1" i="1" dirty="0">
              <a:solidFill>
                <a:schemeClr val="bg1"/>
              </a:solidFill>
            </a:endParaRPr>
          </a:p>
          <a:p>
            <a:pPr algn="ctr"/>
            <a:r>
              <a:rPr lang="en-US" sz="3600" b="1" i="1" dirty="0">
                <a:solidFill>
                  <a:schemeClr val="bg1"/>
                </a:solidFill>
              </a:rPr>
              <a:t>What is the Welsh Portfolio?</a:t>
            </a:r>
          </a:p>
        </p:txBody>
      </p:sp>
      <p:pic>
        <p:nvPicPr>
          <p:cNvPr id="3" name="Recorded Sound">
            <a:hlinkClick r:id="" action="ppaction://media"/>
            <a:extLst>
              <a:ext uri="{FF2B5EF4-FFF2-40B4-BE49-F238E27FC236}">
                <a16:creationId xmlns:a16="http://schemas.microsoft.com/office/drawing/2014/main" id="{744358EF-7665-3645-9AF3-26868FBE2B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738134" y="1795105"/>
            <a:ext cx="2341217" cy="2341217"/>
          </a:xfrm>
          <a:prstGeom prst="rect">
            <a:avLst/>
          </a:prstGeom>
        </p:spPr>
      </p:pic>
      <p:pic>
        <p:nvPicPr>
          <p:cNvPr id="2" name="Picture 1" descr="page2image56804784">
            <a:extLst>
              <a:ext uri="{FF2B5EF4-FFF2-40B4-BE49-F238E27FC236}">
                <a16:creationId xmlns:a16="http://schemas.microsoft.com/office/drawing/2014/main" id="{08234F7C-88FC-3097-E1DA-74A7B0EE081F}"/>
              </a:ext>
            </a:extLst>
          </p:cNvPr>
          <p:cNvPicPr>
            <a:picLocks noChangeAspect="1" noChangeArrowheads="1"/>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1021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6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28636E6-1B34-5040-B90B-F881F2EA5B7D}"/>
              </a:ext>
            </a:extLst>
          </p:cNvPr>
          <p:cNvSpPr txBox="1"/>
          <p:nvPr/>
        </p:nvSpPr>
        <p:spPr>
          <a:xfrm>
            <a:off x="6281530" y="417443"/>
            <a:ext cx="5609793" cy="5262979"/>
          </a:xfrm>
          <a:prstGeom prst="rect">
            <a:avLst/>
          </a:prstGeom>
          <a:solidFill>
            <a:schemeClr val="bg1"/>
          </a:solidFill>
          <a:ln w="76200">
            <a:solidFill>
              <a:schemeClr val="accent1"/>
            </a:solidFill>
          </a:ln>
        </p:spPr>
        <p:txBody>
          <a:bodyPr wrap="square" rtlCol="0">
            <a:spAutoFit/>
          </a:bodyPr>
          <a:lstStyle/>
          <a:p>
            <a:r>
              <a:rPr lang="en-US" sz="2400" b="1" dirty="0"/>
              <a:t>While you are at University or when in schools on your Professional Teaching Practice you are encouraged to keep evidence of how you develop each of the following language skills:</a:t>
            </a:r>
          </a:p>
          <a:p>
            <a:r>
              <a:rPr lang="en-US" sz="2400" b="1" dirty="0"/>
              <a:t>		1. Speaking</a:t>
            </a:r>
          </a:p>
          <a:p>
            <a:r>
              <a:rPr lang="en-US" sz="2400" b="1" dirty="0"/>
              <a:t>		2. Listening</a:t>
            </a:r>
          </a:p>
          <a:p>
            <a:r>
              <a:rPr lang="en-US" sz="2400" b="1" dirty="0"/>
              <a:t>		3. Reading</a:t>
            </a:r>
          </a:p>
          <a:p>
            <a:r>
              <a:rPr lang="en-US" sz="2400" b="1" dirty="0"/>
              <a:t>		4. Writing</a:t>
            </a:r>
          </a:p>
          <a:p>
            <a:r>
              <a:rPr lang="en-US" sz="2400" b="1" dirty="0"/>
              <a:t>In addition, you will need to think about how to evidence your ability as a language teacher (e.g. by recording a lesson)</a:t>
            </a:r>
          </a:p>
          <a:p>
            <a:r>
              <a:rPr lang="en-US" sz="2400" b="1" dirty="0"/>
              <a:t>The Welsh Portfolio is your evidence to be assessed.</a:t>
            </a:r>
          </a:p>
        </p:txBody>
      </p:sp>
      <p:pic>
        <p:nvPicPr>
          <p:cNvPr id="8" name="Picture 7">
            <a:extLst>
              <a:ext uri="{FF2B5EF4-FFF2-40B4-BE49-F238E27FC236}">
                <a16:creationId xmlns:a16="http://schemas.microsoft.com/office/drawing/2014/main" id="{321F39BC-E9D4-7B41-95C3-CE7FD5C28B26}"/>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2" name="TextBox 1">
            <a:extLst>
              <a:ext uri="{FF2B5EF4-FFF2-40B4-BE49-F238E27FC236}">
                <a16:creationId xmlns:a16="http://schemas.microsoft.com/office/drawing/2014/main" id="{B07FD85A-FF0F-1042-BB06-6A84F5349531}"/>
              </a:ext>
            </a:extLst>
          </p:cNvPr>
          <p:cNvSpPr txBox="1"/>
          <p:nvPr/>
        </p:nvSpPr>
        <p:spPr>
          <a:xfrm>
            <a:off x="258417" y="417443"/>
            <a:ext cx="5526157" cy="5262979"/>
          </a:xfrm>
          <a:prstGeom prst="rect">
            <a:avLst/>
          </a:prstGeom>
          <a:noFill/>
          <a:ln w="76200">
            <a:solidFill>
              <a:schemeClr val="accent1"/>
            </a:solidFill>
          </a:ln>
        </p:spPr>
        <p:txBody>
          <a:bodyPr wrap="square" rtlCol="0">
            <a:spAutoFit/>
          </a:bodyPr>
          <a:lstStyle/>
          <a:p>
            <a:r>
              <a:rPr lang="en-US" sz="2400" b="1" dirty="0" err="1"/>
              <a:t>Tra</a:t>
            </a:r>
            <a:r>
              <a:rPr lang="en-US" sz="2400" b="1" dirty="0"/>
              <a:t> </a:t>
            </a:r>
            <a:r>
              <a:rPr lang="en-US" sz="2400" b="1" dirty="0" err="1"/>
              <a:t>eich</a:t>
            </a:r>
            <a:r>
              <a:rPr lang="en-US" sz="2400" b="1" dirty="0"/>
              <a:t> bod chi </a:t>
            </a:r>
            <a:r>
              <a:rPr lang="en-US" sz="2400" b="1" dirty="0" err="1"/>
              <a:t>yn</a:t>
            </a:r>
            <a:r>
              <a:rPr lang="en-US" sz="2400" b="1" dirty="0"/>
              <a:t> y </a:t>
            </a:r>
            <a:r>
              <a:rPr lang="en-US" sz="2400" b="1" dirty="0" err="1"/>
              <a:t>Brifysgol</a:t>
            </a:r>
            <a:r>
              <a:rPr lang="en-US" sz="2400" b="1" dirty="0"/>
              <a:t> </a:t>
            </a:r>
            <a:r>
              <a:rPr lang="en-US" sz="2400" b="1" dirty="0" err="1"/>
              <a:t>neu</a:t>
            </a:r>
            <a:r>
              <a:rPr lang="en-US" sz="2400" b="1" dirty="0"/>
              <a:t> </a:t>
            </a:r>
            <a:r>
              <a:rPr lang="en-US" sz="2400" b="1" dirty="0" err="1"/>
              <a:t>yn</a:t>
            </a:r>
            <a:r>
              <a:rPr lang="en-US" sz="2400" b="1" dirty="0"/>
              <a:t> </a:t>
            </a:r>
            <a:r>
              <a:rPr lang="en-US" sz="2400" b="1" dirty="0" err="1"/>
              <a:t>yr</a:t>
            </a:r>
            <a:r>
              <a:rPr lang="en-US" sz="2400" b="1" dirty="0"/>
              <a:t> </a:t>
            </a:r>
            <a:r>
              <a:rPr lang="en-US" sz="2400" b="1" dirty="0" err="1"/>
              <a:t>ysgolion</a:t>
            </a:r>
            <a:r>
              <a:rPr lang="en-US" sz="2400" b="1" dirty="0"/>
              <a:t> </a:t>
            </a:r>
            <a:r>
              <a:rPr lang="en-US" sz="2400" b="1" dirty="0" err="1"/>
              <a:t>ar</a:t>
            </a:r>
            <a:r>
              <a:rPr lang="en-US" sz="2400" b="1" dirty="0"/>
              <a:t> </a:t>
            </a:r>
            <a:r>
              <a:rPr lang="en-US" sz="2400" b="1" dirty="0" err="1"/>
              <a:t>eich</a:t>
            </a:r>
            <a:r>
              <a:rPr lang="en-US" sz="2400" b="1" dirty="0"/>
              <a:t> </a:t>
            </a:r>
            <a:r>
              <a:rPr lang="en-US" sz="2400" b="1" dirty="0" err="1"/>
              <a:t>Profiad</a:t>
            </a:r>
            <a:r>
              <a:rPr lang="en-US" sz="2400" b="1" dirty="0"/>
              <a:t> </a:t>
            </a:r>
            <a:r>
              <a:rPr lang="en-US" sz="2400" b="1" dirty="0" err="1"/>
              <a:t>Addysgu</a:t>
            </a:r>
            <a:r>
              <a:rPr lang="en-US" sz="2400" b="1" dirty="0"/>
              <a:t> </a:t>
            </a:r>
            <a:r>
              <a:rPr lang="en-US" sz="2400" b="1" dirty="0" err="1"/>
              <a:t>Proffesiynol</a:t>
            </a:r>
            <a:r>
              <a:rPr lang="en-US" sz="2400" b="1" dirty="0"/>
              <a:t> </a:t>
            </a:r>
            <a:r>
              <a:rPr lang="en-US" sz="2400" b="1" dirty="0" err="1"/>
              <a:t>rydych</a:t>
            </a:r>
            <a:r>
              <a:rPr lang="en-US" sz="2400" b="1" dirty="0"/>
              <a:t> </a:t>
            </a:r>
            <a:r>
              <a:rPr lang="en-US" sz="2400" b="1" dirty="0" err="1"/>
              <a:t>yn</a:t>
            </a:r>
            <a:r>
              <a:rPr lang="en-US" sz="2400" b="1" dirty="0"/>
              <a:t> </a:t>
            </a:r>
            <a:r>
              <a:rPr lang="en-US" sz="2400" b="1" dirty="0" err="1"/>
              <a:t>cael</a:t>
            </a:r>
            <a:r>
              <a:rPr lang="en-US" sz="2400" b="1" dirty="0"/>
              <a:t> </a:t>
            </a:r>
            <a:r>
              <a:rPr lang="en-US" sz="2400" b="1" dirty="0" err="1"/>
              <a:t>eich</a:t>
            </a:r>
            <a:r>
              <a:rPr lang="en-US" sz="2400" b="1" dirty="0"/>
              <a:t> </a:t>
            </a:r>
            <a:r>
              <a:rPr lang="en-US" sz="2400" b="1" dirty="0" err="1"/>
              <a:t>annog</a:t>
            </a:r>
            <a:r>
              <a:rPr lang="en-US" sz="2400" b="1" dirty="0"/>
              <a:t> </a:t>
            </a:r>
            <a:r>
              <a:rPr lang="en-US" sz="2400" b="1" dirty="0" err="1"/>
              <a:t>i</a:t>
            </a:r>
            <a:r>
              <a:rPr lang="en-US" sz="2400" b="1" dirty="0"/>
              <a:t> </a:t>
            </a:r>
            <a:r>
              <a:rPr lang="en-US" sz="2400" b="1" dirty="0" err="1"/>
              <a:t>gadw</a:t>
            </a:r>
            <a:r>
              <a:rPr lang="en-US" sz="2400" b="1" dirty="0"/>
              <a:t> </a:t>
            </a:r>
            <a:r>
              <a:rPr lang="en-US" sz="2400" b="1" dirty="0" err="1"/>
              <a:t>tystiolaeth</a:t>
            </a:r>
            <a:r>
              <a:rPr lang="en-US" sz="2400" b="1" dirty="0"/>
              <a:t> o </a:t>
            </a:r>
            <a:r>
              <a:rPr lang="en-US" sz="2400" b="1" dirty="0" err="1"/>
              <a:t>sut</a:t>
            </a:r>
            <a:r>
              <a:rPr lang="en-US" sz="2400" b="1" dirty="0"/>
              <a:t> </a:t>
            </a:r>
            <a:r>
              <a:rPr lang="en-US" sz="2400" b="1" dirty="0" err="1"/>
              <a:t>rydych</a:t>
            </a:r>
            <a:r>
              <a:rPr lang="en-US" sz="2400" b="1" dirty="0"/>
              <a:t> </a:t>
            </a:r>
            <a:r>
              <a:rPr lang="en-US" sz="2400" b="1" dirty="0" err="1"/>
              <a:t>yn</a:t>
            </a:r>
            <a:r>
              <a:rPr lang="en-US" sz="2400" b="1" dirty="0"/>
              <a:t> </a:t>
            </a:r>
            <a:r>
              <a:rPr lang="en-US" sz="2400" b="1" dirty="0" err="1"/>
              <a:t>datblygu</a:t>
            </a:r>
            <a:r>
              <a:rPr lang="en-US" sz="2400" b="1" dirty="0"/>
              <a:t> </a:t>
            </a:r>
            <a:r>
              <a:rPr lang="en-US" sz="2400" b="1" dirty="0" err="1"/>
              <a:t>pob</a:t>
            </a:r>
            <a:r>
              <a:rPr lang="en-US" sz="2400" b="1" dirty="0"/>
              <a:t> un </a:t>
            </a:r>
            <a:r>
              <a:rPr lang="en-US" sz="2400" b="1" dirty="0" err="1"/>
              <a:t>o’r</a:t>
            </a:r>
            <a:r>
              <a:rPr lang="en-US" sz="2400" b="1" dirty="0"/>
              <a:t> </a:t>
            </a:r>
            <a:r>
              <a:rPr lang="en-US" sz="2400" b="1" dirty="0" err="1"/>
              <a:t>sgiliau</a:t>
            </a:r>
            <a:r>
              <a:rPr lang="en-US" sz="2400" b="1" dirty="0"/>
              <a:t> </a:t>
            </a:r>
            <a:r>
              <a:rPr lang="en-US" sz="2400" b="1" dirty="0" err="1"/>
              <a:t>iaith</a:t>
            </a:r>
            <a:r>
              <a:rPr lang="en-US" sz="2400" b="1" dirty="0"/>
              <a:t> </a:t>
            </a:r>
            <a:r>
              <a:rPr lang="en-US" sz="2400" b="1" dirty="0" err="1"/>
              <a:t>canlynol</a:t>
            </a:r>
            <a:endParaRPr lang="en-US" sz="2400" b="1" dirty="0"/>
          </a:p>
          <a:p>
            <a:pPr marL="342900" indent="-342900">
              <a:buFont typeface="Arial" panose="020B0604020202020204" pitchFamily="34" charset="0"/>
              <a:buChar char="•"/>
            </a:pPr>
            <a:r>
              <a:rPr lang="en-US" sz="2400" b="1" dirty="0" err="1"/>
              <a:t>Llafar</a:t>
            </a:r>
            <a:endParaRPr lang="en-US" sz="2400" b="1" dirty="0"/>
          </a:p>
          <a:p>
            <a:pPr marL="342900" indent="-342900">
              <a:buFont typeface="Arial" panose="020B0604020202020204" pitchFamily="34" charset="0"/>
              <a:buChar char="•"/>
            </a:pPr>
            <a:r>
              <a:rPr lang="en-US" sz="2400" b="1" dirty="0" err="1"/>
              <a:t>Gwrando</a:t>
            </a:r>
            <a:endParaRPr lang="en-US" sz="2400" b="1" dirty="0"/>
          </a:p>
          <a:p>
            <a:pPr marL="342900" indent="-342900">
              <a:buFont typeface="Arial" panose="020B0604020202020204" pitchFamily="34" charset="0"/>
              <a:buChar char="•"/>
            </a:pPr>
            <a:r>
              <a:rPr lang="en-US" sz="2400" b="1" dirty="0" err="1"/>
              <a:t>Darllen</a:t>
            </a:r>
            <a:r>
              <a:rPr lang="en-US" sz="2400" b="1" dirty="0"/>
              <a:t> </a:t>
            </a:r>
          </a:p>
          <a:p>
            <a:pPr marL="342900" indent="-342900">
              <a:buFont typeface="Arial" panose="020B0604020202020204" pitchFamily="34" charset="0"/>
              <a:buChar char="•"/>
            </a:pPr>
            <a:r>
              <a:rPr lang="en-US" sz="2400" b="1" dirty="0" err="1"/>
              <a:t>Ysgrifennu</a:t>
            </a:r>
            <a:endParaRPr lang="en-US" sz="2400" b="1" dirty="0"/>
          </a:p>
          <a:p>
            <a:r>
              <a:rPr lang="en-US" sz="2400" b="1" dirty="0" err="1"/>
              <a:t>Yn</a:t>
            </a:r>
            <a:r>
              <a:rPr lang="en-US" sz="2400" b="1" dirty="0"/>
              <a:t> </a:t>
            </a:r>
            <a:r>
              <a:rPr lang="en-US" sz="2400" b="1" dirty="0" err="1"/>
              <a:t>ychwanegol</a:t>
            </a:r>
            <a:r>
              <a:rPr lang="en-US" sz="2400" b="1" dirty="0"/>
              <a:t> at </a:t>
            </a:r>
            <a:r>
              <a:rPr lang="en-US" sz="2400" b="1" dirty="0" err="1"/>
              <a:t>hyn</a:t>
            </a:r>
            <a:r>
              <a:rPr lang="en-US" sz="2400" b="1" dirty="0"/>
              <a:t> </a:t>
            </a:r>
            <a:r>
              <a:rPr lang="en-US" sz="2400" b="1" dirty="0" err="1"/>
              <a:t>mae</a:t>
            </a:r>
            <a:r>
              <a:rPr lang="en-US" sz="2400" b="1" dirty="0"/>
              <a:t> </a:t>
            </a:r>
            <a:r>
              <a:rPr lang="en-US" sz="2400" b="1" dirty="0" err="1"/>
              <a:t>angen</a:t>
            </a:r>
            <a:r>
              <a:rPr lang="en-US" sz="2400" b="1" dirty="0"/>
              <a:t> </a:t>
            </a:r>
            <a:r>
              <a:rPr lang="en-US" sz="2400" b="1" dirty="0" err="1"/>
              <a:t>tystiolaeth</a:t>
            </a:r>
            <a:r>
              <a:rPr lang="en-US" sz="2400" b="1" dirty="0"/>
              <a:t> </a:t>
            </a:r>
            <a:r>
              <a:rPr lang="en-US" sz="2400" b="1" dirty="0" err="1"/>
              <a:t>o’u</a:t>
            </a:r>
            <a:r>
              <a:rPr lang="en-US" sz="2400" b="1" dirty="0"/>
              <a:t> </a:t>
            </a:r>
            <a:r>
              <a:rPr lang="en-US" sz="2400" b="1" dirty="0" err="1"/>
              <a:t>sgiliau</a:t>
            </a:r>
            <a:r>
              <a:rPr lang="en-US" sz="2400" b="1" dirty="0"/>
              <a:t> </a:t>
            </a:r>
            <a:r>
              <a:rPr lang="en-US" sz="2400" b="1" dirty="0" err="1"/>
              <a:t>Addysgu</a:t>
            </a:r>
            <a:r>
              <a:rPr lang="en-US" sz="2400" b="1" dirty="0"/>
              <a:t> a </a:t>
            </a:r>
            <a:r>
              <a:rPr lang="en-US" sz="2400" b="1" dirty="0" err="1"/>
              <a:t>Dysgu</a:t>
            </a:r>
            <a:r>
              <a:rPr lang="en-US" sz="2400" b="1" dirty="0"/>
              <a:t> (</a:t>
            </a:r>
            <a:r>
              <a:rPr lang="en-US" sz="2400" b="1" dirty="0" err="1"/>
              <a:t>e.e.drwy</a:t>
            </a:r>
            <a:r>
              <a:rPr lang="en-US" sz="2400" b="1" dirty="0"/>
              <a:t> </a:t>
            </a:r>
            <a:r>
              <a:rPr lang="en-US" sz="2400" b="1" dirty="0" err="1"/>
              <a:t>recordio</a:t>
            </a:r>
            <a:r>
              <a:rPr lang="en-US" sz="2400" b="1" dirty="0"/>
              <a:t> </a:t>
            </a:r>
            <a:r>
              <a:rPr lang="en-US" sz="2400" b="1" dirty="0" err="1"/>
              <a:t>gwers</a:t>
            </a:r>
            <a:r>
              <a:rPr lang="en-US" sz="2400" b="1" dirty="0"/>
              <a:t>).</a:t>
            </a:r>
          </a:p>
          <a:p>
            <a:r>
              <a:rPr lang="en-US" sz="2400" b="1" dirty="0"/>
              <a:t>Y </a:t>
            </a:r>
            <a:r>
              <a:rPr lang="en-US" sz="2400" b="1" dirty="0" err="1"/>
              <a:t>Portffolio</a:t>
            </a:r>
            <a:r>
              <a:rPr lang="en-US" sz="2400" b="1" dirty="0"/>
              <a:t> </a:t>
            </a:r>
            <a:r>
              <a:rPr lang="en-US" sz="2400" b="1" dirty="0" err="1"/>
              <a:t>Cymraeg</a:t>
            </a:r>
            <a:r>
              <a:rPr lang="en-US" sz="2400" b="1" dirty="0"/>
              <a:t> </a:t>
            </a:r>
            <a:r>
              <a:rPr lang="en-US" sz="2400" b="1" dirty="0" err="1"/>
              <a:t>yw</a:t>
            </a:r>
            <a:r>
              <a:rPr lang="en-US" sz="2400" b="1" dirty="0"/>
              <a:t> </a:t>
            </a:r>
            <a:r>
              <a:rPr lang="en-US" sz="2400" b="1" dirty="0" err="1"/>
              <a:t>eich</a:t>
            </a:r>
            <a:r>
              <a:rPr lang="en-US" sz="2400" b="1" dirty="0"/>
              <a:t> </a:t>
            </a:r>
            <a:r>
              <a:rPr lang="en-US" sz="2400" b="1" dirty="0" err="1"/>
              <a:t>tystiolaeth</a:t>
            </a:r>
            <a:r>
              <a:rPr lang="en-US" sz="2400" b="1" dirty="0"/>
              <a:t> </a:t>
            </a:r>
            <a:r>
              <a:rPr lang="en-US" sz="2400" b="1" dirty="0" err="1"/>
              <a:t>fydd</a:t>
            </a:r>
            <a:r>
              <a:rPr lang="en-US" sz="2400" b="1" dirty="0"/>
              <a:t> </a:t>
            </a:r>
            <a:r>
              <a:rPr lang="en-US" sz="2400" b="1" dirty="0" err="1"/>
              <a:t>yn</a:t>
            </a:r>
            <a:r>
              <a:rPr lang="en-US" sz="2400" b="1" dirty="0"/>
              <a:t> </a:t>
            </a:r>
            <a:r>
              <a:rPr lang="en-US" sz="2400" b="1" dirty="0" err="1"/>
              <a:t>cael</a:t>
            </a:r>
            <a:r>
              <a:rPr lang="en-US" sz="2400" b="1" dirty="0"/>
              <a:t> </a:t>
            </a:r>
            <a:r>
              <a:rPr lang="en-US" sz="2400" b="1" dirty="0" err="1"/>
              <a:t>ei</a:t>
            </a:r>
            <a:r>
              <a:rPr lang="en-US" sz="2400" b="1" dirty="0"/>
              <a:t> </a:t>
            </a:r>
            <a:r>
              <a:rPr lang="en-US" sz="2400" b="1" dirty="0" err="1"/>
              <a:t>asesu</a:t>
            </a:r>
            <a:r>
              <a:rPr lang="en-US" sz="2400" b="1" dirty="0"/>
              <a:t>.</a:t>
            </a:r>
          </a:p>
        </p:txBody>
      </p:sp>
      <p:pic>
        <p:nvPicPr>
          <p:cNvPr id="3" name="Picture 1" descr="page2image56804784">
            <a:extLst>
              <a:ext uri="{FF2B5EF4-FFF2-40B4-BE49-F238E27FC236}">
                <a16:creationId xmlns:a16="http://schemas.microsoft.com/office/drawing/2014/main" id="{3189964E-E0F8-EC87-453A-9CE0EB135804}"/>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4685586" y="6120105"/>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748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5"/>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6"/>
          <a:stretch>
            <a:fillRect/>
          </a:stretch>
        </p:blipFill>
        <p:spPr>
          <a:xfrm>
            <a:off x="5279512" y="5945950"/>
            <a:ext cx="2301335" cy="912050"/>
          </a:xfrm>
          <a:prstGeom prst="rect">
            <a:avLst/>
          </a:prstGeom>
        </p:spPr>
      </p:pic>
      <p:sp>
        <p:nvSpPr>
          <p:cNvPr id="2" name="TextBox 1">
            <a:extLst>
              <a:ext uri="{FF2B5EF4-FFF2-40B4-BE49-F238E27FC236}">
                <a16:creationId xmlns:a16="http://schemas.microsoft.com/office/drawing/2014/main" id="{00A92E96-7A9E-3B44-99B7-5E11E5E21668}"/>
              </a:ext>
            </a:extLst>
          </p:cNvPr>
          <p:cNvSpPr txBox="1"/>
          <p:nvPr/>
        </p:nvSpPr>
        <p:spPr>
          <a:xfrm>
            <a:off x="176938" y="187275"/>
            <a:ext cx="2188574" cy="2554545"/>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r>
              <a:rPr lang="en-US" sz="2000" dirty="0"/>
              <a:t>: </a:t>
            </a:r>
            <a:r>
              <a:rPr lang="en-US" sz="2000" dirty="0" err="1"/>
              <a:t>Canllaw</a:t>
            </a:r>
            <a:r>
              <a:rPr lang="en-US" sz="2000" dirty="0"/>
              <a:t> </a:t>
            </a:r>
            <a:r>
              <a:rPr lang="en-US" sz="2000" dirty="0" err="1"/>
              <a:t>i’r</a:t>
            </a:r>
            <a:r>
              <a:rPr lang="en-US" sz="2000" dirty="0"/>
              <a:t> </a:t>
            </a:r>
            <a:r>
              <a:rPr lang="en-US" sz="2000" dirty="0" err="1"/>
              <a:t>mathau</a:t>
            </a:r>
            <a:r>
              <a:rPr lang="en-US" sz="2000" dirty="0"/>
              <a:t> o </a:t>
            </a:r>
            <a:r>
              <a:rPr lang="en-US" sz="2000" dirty="0" err="1"/>
              <a:t>dystiolaeth</a:t>
            </a:r>
            <a:r>
              <a:rPr lang="en-US" sz="2000" dirty="0"/>
              <a:t> </a:t>
            </a:r>
            <a:r>
              <a:rPr lang="en-US" sz="2000" dirty="0" err="1"/>
              <a:t>i’w</a:t>
            </a:r>
            <a:r>
              <a:rPr lang="en-US" sz="2000" dirty="0"/>
              <a:t> </a:t>
            </a:r>
            <a:r>
              <a:rPr lang="en-US" sz="2000" dirty="0" err="1"/>
              <a:t>cynnwys</a:t>
            </a:r>
            <a:endParaRPr lang="en-US" sz="2000" dirty="0"/>
          </a:p>
          <a:p>
            <a:pPr algn="ctr"/>
            <a:r>
              <a:rPr lang="en-US" sz="2000" i="1" dirty="0"/>
              <a:t>The Portfolio: Guidelines on the types of evidence to be included </a:t>
            </a:r>
          </a:p>
        </p:txBody>
      </p:sp>
      <p:pic>
        <p:nvPicPr>
          <p:cNvPr id="7" name="Picture 6">
            <a:extLst>
              <a:ext uri="{FF2B5EF4-FFF2-40B4-BE49-F238E27FC236}">
                <a16:creationId xmlns:a16="http://schemas.microsoft.com/office/drawing/2014/main" id="{7A3E38BB-80D8-C247-9A85-F30918974612}"/>
              </a:ext>
            </a:extLst>
          </p:cNvPr>
          <p:cNvPicPr>
            <a:picLocks noChangeAspect="1"/>
          </p:cNvPicPr>
          <p:nvPr/>
        </p:nvPicPr>
        <p:blipFill>
          <a:blip r:embed="rId7"/>
          <a:stretch>
            <a:fillRect/>
          </a:stretch>
        </p:blipFill>
        <p:spPr>
          <a:xfrm>
            <a:off x="2688396" y="187275"/>
            <a:ext cx="8904990" cy="5693554"/>
          </a:xfrm>
          <a:prstGeom prst="rect">
            <a:avLst/>
          </a:prstGeom>
          <a:ln w="38100">
            <a:solidFill>
              <a:schemeClr val="tx1"/>
            </a:solidFill>
          </a:ln>
        </p:spPr>
      </p:pic>
      <p:pic>
        <p:nvPicPr>
          <p:cNvPr id="3" name="Recorded Sound">
            <a:hlinkClick r:id="" action="ppaction://media"/>
            <a:extLst>
              <a:ext uri="{FF2B5EF4-FFF2-40B4-BE49-F238E27FC236}">
                <a16:creationId xmlns:a16="http://schemas.microsoft.com/office/drawing/2014/main" id="{577C7959-76EF-0140-8702-17CB6E71564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6938" y="3034052"/>
            <a:ext cx="2093681" cy="2093681"/>
          </a:xfrm>
          <a:prstGeom prst="rect">
            <a:avLst/>
          </a:prstGeom>
        </p:spPr>
      </p:pic>
      <p:pic>
        <p:nvPicPr>
          <p:cNvPr id="4" name="Picture 1" descr="page2image56804784">
            <a:extLst>
              <a:ext uri="{FF2B5EF4-FFF2-40B4-BE49-F238E27FC236}">
                <a16:creationId xmlns:a16="http://schemas.microsoft.com/office/drawing/2014/main" id="{C1617C05-D83D-2DEF-05A9-600A67219798}"/>
              </a:ext>
            </a:extLst>
          </p:cNvPr>
          <p:cNvPicPr>
            <a:picLocks noChangeAspect="1" noChangeArrowheads="1"/>
          </p:cNvPicPr>
          <p:nvPr/>
        </p:nvPicPr>
        <p:blipFill>
          <a:blip r:embed="rId9" r:link="rId10">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8043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0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5"/>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6"/>
          <a:stretch>
            <a:fillRect/>
          </a:stretch>
        </p:blipFill>
        <p:spPr>
          <a:xfrm>
            <a:off x="5279512" y="5945950"/>
            <a:ext cx="2301335" cy="912050"/>
          </a:xfrm>
          <a:prstGeom prst="rect">
            <a:avLst/>
          </a:prstGeom>
        </p:spPr>
      </p:pic>
      <p:pic>
        <p:nvPicPr>
          <p:cNvPr id="12" name="Picture 11">
            <a:extLst>
              <a:ext uri="{FF2B5EF4-FFF2-40B4-BE49-F238E27FC236}">
                <a16:creationId xmlns:a16="http://schemas.microsoft.com/office/drawing/2014/main" id="{97C7FD29-0942-4C4C-94F9-F5251E26E231}"/>
              </a:ext>
            </a:extLst>
          </p:cNvPr>
          <p:cNvPicPr>
            <a:picLocks noChangeAspect="1"/>
          </p:cNvPicPr>
          <p:nvPr/>
        </p:nvPicPr>
        <p:blipFill rotWithShape="1">
          <a:blip r:embed="rId7"/>
          <a:srcRect t="2976" b="2055"/>
          <a:stretch/>
        </p:blipFill>
        <p:spPr>
          <a:xfrm>
            <a:off x="1469511" y="178904"/>
            <a:ext cx="9244871" cy="5706767"/>
          </a:xfrm>
          <a:prstGeom prst="rect">
            <a:avLst/>
          </a:prstGeom>
        </p:spPr>
      </p:pic>
      <p:pic>
        <p:nvPicPr>
          <p:cNvPr id="2" name="Recorded Sound">
            <a:hlinkClick r:id="" action="ppaction://media"/>
            <a:extLst>
              <a:ext uri="{FF2B5EF4-FFF2-40B4-BE49-F238E27FC236}">
                <a16:creationId xmlns:a16="http://schemas.microsoft.com/office/drawing/2014/main" id="{1AC8C938-3AA9-E242-B5FF-9C1B7EF5792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0" y="418547"/>
            <a:ext cx="1927088" cy="1927088"/>
          </a:xfrm>
          <a:prstGeom prst="rect">
            <a:avLst/>
          </a:prstGeom>
        </p:spPr>
      </p:pic>
      <p:pic>
        <p:nvPicPr>
          <p:cNvPr id="7" name="Picture 1" descr="page2image56804784">
            <a:extLst>
              <a:ext uri="{FF2B5EF4-FFF2-40B4-BE49-F238E27FC236}">
                <a16:creationId xmlns:a16="http://schemas.microsoft.com/office/drawing/2014/main" id="{0567137D-3049-AF07-2B5E-D6326CFF8354}"/>
              </a:ext>
            </a:extLst>
          </p:cNvPr>
          <p:cNvPicPr>
            <a:picLocks noChangeAspect="1" noChangeArrowheads="1"/>
          </p:cNvPicPr>
          <p:nvPr/>
        </p:nvPicPr>
        <p:blipFill>
          <a:blip r:embed="rId9" r:link="rId10">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1179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7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5"/>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6"/>
          <a:stretch>
            <a:fillRect/>
          </a:stretch>
        </p:blipFill>
        <p:spPr>
          <a:xfrm>
            <a:off x="5279512" y="5945950"/>
            <a:ext cx="2301335" cy="912050"/>
          </a:xfrm>
          <a:prstGeom prst="rect">
            <a:avLst/>
          </a:prstGeom>
        </p:spPr>
      </p:pic>
      <p:pic>
        <p:nvPicPr>
          <p:cNvPr id="4" name="Picture 3">
            <a:extLst>
              <a:ext uri="{FF2B5EF4-FFF2-40B4-BE49-F238E27FC236}">
                <a16:creationId xmlns:a16="http://schemas.microsoft.com/office/drawing/2014/main" id="{CC9590C2-7C12-C849-B95F-ED64C437F8A7}"/>
              </a:ext>
            </a:extLst>
          </p:cNvPr>
          <p:cNvPicPr>
            <a:picLocks noChangeAspect="1"/>
          </p:cNvPicPr>
          <p:nvPr/>
        </p:nvPicPr>
        <p:blipFill>
          <a:blip r:embed="rId7"/>
          <a:stretch>
            <a:fillRect/>
          </a:stretch>
        </p:blipFill>
        <p:spPr>
          <a:xfrm>
            <a:off x="758355" y="621337"/>
            <a:ext cx="10492739" cy="4190054"/>
          </a:xfrm>
          <a:prstGeom prst="rect">
            <a:avLst/>
          </a:prstGeom>
        </p:spPr>
      </p:pic>
      <p:sp>
        <p:nvSpPr>
          <p:cNvPr id="2" name="Oval 1">
            <a:extLst>
              <a:ext uri="{FF2B5EF4-FFF2-40B4-BE49-F238E27FC236}">
                <a16:creationId xmlns:a16="http://schemas.microsoft.com/office/drawing/2014/main" id="{19113960-C7C0-D842-B02A-DE921B992C85}"/>
              </a:ext>
            </a:extLst>
          </p:cNvPr>
          <p:cNvSpPr/>
          <p:nvPr/>
        </p:nvSpPr>
        <p:spPr>
          <a:xfrm>
            <a:off x="758355" y="2524539"/>
            <a:ext cx="1448132" cy="121257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Recorded Sound">
            <a:hlinkClick r:id="" action="ppaction://media"/>
            <a:extLst>
              <a:ext uri="{FF2B5EF4-FFF2-40B4-BE49-F238E27FC236}">
                <a16:creationId xmlns:a16="http://schemas.microsoft.com/office/drawing/2014/main" id="{C0264D41-1605-C749-9E4D-043B7EDD2E4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3781" y="3793244"/>
            <a:ext cx="2152706" cy="2152706"/>
          </a:xfrm>
          <a:prstGeom prst="rect">
            <a:avLst/>
          </a:prstGeom>
        </p:spPr>
      </p:pic>
      <p:pic>
        <p:nvPicPr>
          <p:cNvPr id="7" name="Picture 1" descr="page2image56804784">
            <a:extLst>
              <a:ext uri="{FF2B5EF4-FFF2-40B4-BE49-F238E27FC236}">
                <a16:creationId xmlns:a16="http://schemas.microsoft.com/office/drawing/2014/main" id="{8C793083-EE24-6505-5241-CBD02B3157A2}"/>
              </a:ext>
            </a:extLst>
          </p:cNvPr>
          <p:cNvPicPr>
            <a:picLocks noChangeAspect="1" noChangeArrowheads="1"/>
          </p:cNvPicPr>
          <p:nvPr/>
        </p:nvPicPr>
        <p:blipFill>
          <a:blip r:embed="rId9" r:link="rId10">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0273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4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D0D-651C-7849-99E8-2F087908E8E1}"/>
              </a:ext>
            </a:extLst>
          </p:cNvPr>
          <p:cNvSpPr>
            <a:spLocks noGrp="1"/>
          </p:cNvSpPr>
          <p:nvPr>
            <p:ph type="title"/>
          </p:nvPr>
        </p:nvSpPr>
        <p:spPr>
          <a:xfrm>
            <a:off x="318051" y="245856"/>
            <a:ext cx="11628783" cy="1325563"/>
          </a:xfrm>
          <a:solidFill>
            <a:srgbClr val="002060"/>
          </a:solidFill>
          <a:ln w="38100">
            <a:solidFill>
              <a:srgbClr val="002060"/>
            </a:solidFill>
          </a:ln>
        </p:spPr>
        <p:txBody>
          <a:bodyPr>
            <a:normAutofit/>
          </a:bodyPr>
          <a:lstStyle/>
          <a:p>
            <a:pPr algn="ctr"/>
            <a:r>
              <a:rPr lang="en-US" sz="5400" b="1" i="1" dirty="0">
                <a:solidFill>
                  <a:schemeClr val="bg1"/>
                </a:solidFill>
              </a:rPr>
              <a:t>How to upload?</a:t>
            </a:r>
          </a:p>
        </p:txBody>
      </p:sp>
      <p:sp>
        <p:nvSpPr>
          <p:cNvPr id="3" name="Content Placeholder 2">
            <a:extLst>
              <a:ext uri="{FF2B5EF4-FFF2-40B4-BE49-F238E27FC236}">
                <a16:creationId xmlns:a16="http://schemas.microsoft.com/office/drawing/2014/main" id="{1D07E1B3-79BB-8E45-90AE-8C75B94C05DE}"/>
              </a:ext>
            </a:extLst>
          </p:cNvPr>
          <p:cNvSpPr>
            <a:spLocks noGrp="1"/>
          </p:cNvSpPr>
          <p:nvPr>
            <p:ph idx="1"/>
          </p:nvPr>
        </p:nvSpPr>
        <p:spPr>
          <a:xfrm>
            <a:off x="838200" y="2105626"/>
            <a:ext cx="10515600" cy="3780045"/>
          </a:xfrm>
        </p:spPr>
        <p:txBody>
          <a:bodyPr>
            <a:normAutofit/>
          </a:bodyPr>
          <a:lstStyle/>
          <a:p>
            <a:pPr fontAlgn="base"/>
            <a:r>
              <a:rPr lang="en-GB" dirty="0"/>
              <a:t>Welsh film - </a:t>
            </a:r>
            <a:r>
              <a:rPr lang="en-GB" dirty="0">
                <a:hlinkClick r:id="rId5" tooltip="URL Gwreiddiol: https://uwtsd.hosted.panopto.com/Panopto/Pages/Viewer.aspx?id=0e6022a3-7ce6-45c4-bf46-ae2300b54580. Cliciwch neu daro\'r ddolen os ydych chi\'n ymddiried ynddi."/>
              </a:rPr>
              <a:t>https://uwtsd.hosted.panopto.com/Panopto/Pages/Viewer.aspx?id=0e6022a3-7ce6-45c4-bf46-ae2300b54580</a:t>
            </a:r>
            <a:br>
              <a:rPr lang="en-GB" dirty="0"/>
            </a:br>
            <a:br>
              <a:rPr lang="en-GB" dirty="0"/>
            </a:br>
            <a:endParaRPr lang="en-GB" dirty="0"/>
          </a:p>
          <a:p>
            <a:pPr fontAlgn="base"/>
            <a:r>
              <a:rPr lang="en-GB" dirty="0"/>
              <a:t>English film - </a:t>
            </a:r>
            <a:r>
              <a:rPr lang="en-GB" dirty="0">
                <a:hlinkClick r:id="rId6" tooltip="URL Gwreiddiol: https://uwtsd.hosted.panopto.com/Panopto/Pages/Viewer.aspx?id=a4402ded-34af-41ca-9591-ae2300b2d03e. Cliciwch neu daro\'r ddolen os ydych chi\'n ymddiried ynddi."/>
              </a:rPr>
              <a:t>https://uwtsd.hosted.panopto.com/Panopto/Pages/Viewer.aspx?id=a4402ded-34af-41ca-9591-ae2300b2d03e</a:t>
            </a:r>
            <a:br>
              <a:rPr lang="en-GB" dirty="0"/>
            </a:br>
            <a:endParaRPr lang="en-US" dirty="0"/>
          </a:p>
        </p:txBody>
      </p:sp>
      <p:pic>
        <p:nvPicPr>
          <p:cNvPr id="4" name="Picture 3">
            <a:extLst>
              <a:ext uri="{FF2B5EF4-FFF2-40B4-BE49-F238E27FC236}">
                <a16:creationId xmlns:a16="http://schemas.microsoft.com/office/drawing/2014/main" id="{1FD9C3E0-A381-D84A-B7E0-41CBC32946CF}"/>
              </a:ext>
            </a:extLst>
          </p:cNvPr>
          <p:cNvPicPr>
            <a:picLocks noChangeAspect="1"/>
          </p:cNvPicPr>
          <p:nvPr/>
        </p:nvPicPr>
        <p:blipFill rotWithShape="1">
          <a:blip r:embed="rId7"/>
          <a:srcRect t="22360"/>
          <a:stretch/>
        </p:blipFill>
        <p:spPr>
          <a:xfrm>
            <a:off x="0" y="5885671"/>
            <a:ext cx="12192000" cy="972329"/>
          </a:xfrm>
          <a:prstGeom prst="rect">
            <a:avLst/>
          </a:prstGeom>
        </p:spPr>
      </p:pic>
      <p:pic>
        <p:nvPicPr>
          <p:cNvPr id="5" name="Recorded Sound">
            <a:hlinkClick r:id="" action="ppaction://media"/>
            <a:extLst>
              <a:ext uri="{FF2B5EF4-FFF2-40B4-BE49-F238E27FC236}">
                <a16:creationId xmlns:a16="http://schemas.microsoft.com/office/drawing/2014/main" id="{A392E017-B1B2-7544-968C-22498304B0B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611138" y="164480"/>
            <a:ext cx="1406939" cy="1406939"/>
          </a:xfrm>
          <a:prstGeom prst="rect">
            <a:avLst/>
          </a:prstGeom>
        </p:spPr>
      </p:pic>
      <p:pic>
        <p:nvPicPr>
          <p:cNvPr id="6" name="Picture 1" descr="page2image56804784">
            <a:extLst>
              <a:ext uri="{FF2B5EF4-FFF2-40B4-BE49-F238E27FC236}">
                <a16:creationId xmlns:a16="http://schemas.microsoft.com/office/drawing/2014/main" id="{2D7CB664-D7B3-769F-E86F-21248D1529BF}"/>
              </a:ext>
            </a:extLst>
          </p:cNvPr>
          <p:cNvPicPr>
            <a:picLocks noChangeAspect="1" noChangeArrowheads="1"/>
          </p:cNvPicPr>
          <p:nvPr/>
        </p:nvPicPr>
        <p:blipFill>
          <a:blip r:embed="rId9" r:link="rId10">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73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82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1161FB-B997-954D-8EB6-40614A4C0795}"/>
              </a:ext>
            </a:extLst>
          </p:cNvPr>
          <p:cNvSpPr txBox="1"/>
          <p:nvPr/>
        </p:nvSpPr>
        <p:spPr>
          <a:xfrm>
            <a:off x="5138179" y="1972271"/>
            <a:ext cx="6564271" cy="3208571"/>
          </a:xfrm>
          <a:prstGeom prst="rect">
            <a:avLst/>
          </a:prstGeom>
          <a:noFill/>
        </p:spPr>
        <p:txBody>
          <a:bodyPr wrap="square" rtlCol="0">
            <a:spAutoFit/>
          </a:bodyPr>
          <a:lstStyle/>
          <a:p>
            <a:pPr marL="342900" indent="-342900">
              <a:buFont typeface="Arial" panose="020B0604020202020204" pitchFamily="34" charset="0"/>
              <a:buChar char="•"/>
            </a:pPr>
            <a:r>
              <a:rPr lang="en-US" b="1" dirty="0"/>
              <a:t>You must include this form which lists the evidence </a:t>
            </a:r>
          </a:p>
          <a:p>
            <a:r>
              <a:rPr lang="en-US" b="1" dirty="0"/>
              <a:t>       submitted.</a:t>
            </a:r>
          </a:p>
          <a:p>
            <a:endParaRPr lang="en-US" sz="1000" b="1" dirty="0"/>
          </a:p>
          <a:p>
            <a:pPr marL="285750" indent="-285750">
              <a:buFont typeface="Arial" panose="020B0604020202020204" pitchFamily="34" charset="0"/>
              <a:buChar char="•"/>
            </a:pPr>
            <a:r>
              <a:rPr lang="en-US" b="1" dirty="0"/>
              <a:t>You are asked to provide a short description of why you chose the particular piece of evidence for the language skill.</a:t>
            </a:r>
          </a:p>
          <a:p>
            <a:endParaRPr lang="en-US" sz="1000" b="1" dirty="0"/>
          </a:p>
          <a:p>
            <a:pPr marL="342900" indent="-342900">
              <a:buFont typeface="Arial" panose="020B0604020202020204" pitchFamily="34" charset="0"/>
              <a:buChar char="•"/>
            </a:pPr>
            <a:r>
              <a:rPr lang="en-US" b="1" dirty="0"/>
              <a:t>The evidence will be submitted on your PLP.  </a:t>
            </a:r>
          </a:p>
          <a:p>
            <a:pPr marL="342900" indent="-342900">
              <a:buFont typeface="Arial" panose="020B0604020202020204" pitchFamily="34" charset="0"/>
              <a:buChar char="•"/>
            </a:pPr>
            <a:endParaRPr lang="en-US" sz="1000" b="1" dirty="0"/>
          </a:p>
          <a:p>
            <a:pPr marL="342900" indent="-342900">
              <a:buFont typeface="Arial" panose="020B0604020202020204" pitchFamily="34" charset="0"/>
              <a:buChar char="•"/>
            </a:pPr>
            <a:r>
              <a:rPr lang="en-US" b="1" dirty="0"/>
              <a:t>It is possible for one piece of evidence to prove your ability in different skills, e.g. Speaking, Listening &amp; Teaching and Learning</a:t>
            </a:r>
          </a:p>
          <a:p>
            <a:endParaRPr lang="en-US" sz="1050" b="1" dirty="0"/>
          </a:p>
          <a:p>
            <a:pPr marL="285750" indent="-285750">
              <a:buFont typeface="Arial" panose="020B0604020202020204" pitchFamily="34" charset="0"/>
              <a:buChar char="•"/>
            </a:pPr>
            <a:r>
              <a:rPr lang="en-US" b="1" dirty="0"/>
              <a:t>Remember to read and follow the “top tips” before submission date!</a:t>
            </a:r>
          </a:p>
        </p:txBody>
      </p:sp>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5"/>
          <a:stretch>
            <a:fillRect/>
          </a:stretch>
        </p:blipFill>
        <p:spPr>
          <a:xfrm>
            <a:off x="506987" y="250303"/>
            <a:ext cx="4368800" cy="5575300"/>
          </a:xfrm>
          <a:prstGeom prst="rect">
            <a:avLst/>
          </a:prstGeom>
          <a:ln w="57150">
            <a:solidFill>
              <a:schemeClr val="accent1"/>
            </a:solidFill>
          </a:ln>
        </p:spPr>
      </p:pic>
      <p:sp>
        <p:nvSpPr>
          <p:cNvPr id="9" name="Title 1">
            <a:extLst>
              <a:ext uri="{FF2B5EF4-FFF2-40B4-BE49-F238E27FC236}">
                <a16:creationId xmlns:a16="http://schemas.microsoft.com/office/drawing/2014/main" id="{9BEB7857-0F78-3A4B-AA5A-514794C3C77C}"/>
              </a:ext>
            </a:extLst>
          </p:cNvPr>
          <p:cNvSpPr>
            <a:spLocks noGrp="1"/>
          </p:cNvSpPr>
          <p:nvPr>
            <p:ph type="title"/>
          </p:nvPr>
        </p:nvSpPr>
        <p:spPr>
          <a:xfrm>
            <a:off x="5506278" y="159408"/>
            <a:ext cx="6500192" cy="1510366"/>
          </a:xfrm>
          <a:solidFill>
            <a:schemeClr val="accent1">
              <a:lumMod val="20000"/>
              <a:lumOff val="80000"/>
            </a:schemeClr>
          </a:solidFill>
          <a:ln w="57150">
            <a:solidFill>
              <a:schemeClr val="accent1"/>
            </a:solidFill>
          </a:ln>
        </p:spPr>
        <p:txBody>
          <a:bodyPr>
            <a:normAutofit/>
          </a:bodyPr>
          <a:lstStyle/>
          <a:p>
            <a:pPr algn="ctr"/>
            <a:r>
              <a:rPr lang="en-US" dirty="0"/>
              <a:t>Submission date: </a:t>
            </a:r>
            <a:br>
              <a:rPr lang="en-US" dirty="0"/>
            </a:br>
            <a:r>
              <a:rPr lang="en-US" sz="5400" b="1" dirty="0">
                <a:solidFill>
                  <a:srgbClr val="FF0000"/>
                </a:solidFill>
              </a:rPr>
              <a:t>24.04.2023</a:t>
            </a:r>
            <a:endParaRPr lang="en-US" b="1" dirty="0">
              <a:solidFill>
                <a:srgbClr val="FF0000"/>
              </a:solidFill>
            </a:endParaRPr>
          </a:p>
        </p:txBody>
      </p:sp>
      <p:pic>
        <p:nvPicPr>
          <p:cNvPr id="10" name="Picture 9">
            <a:extLst>
              <a:ext uri="{FF2B5EF4-FFF2-40B4-BE49-F238E27FC236}">
                <a16:creationId xmlns:a16="http://schemas.microsoft.com/office/drawing/2014/main" id="{EA9E0E0D-FC5E-364B-9CCA-7EC546C6941A}"/>
              </a:ext>
            </a:extLst>
          </p:cNvPr>
          <p:cNvPicPr>
            <a:picLocks noChangeAspect="1"/>
          </p:cNvPicPr>
          <p:nvPr/>
        </p:nvPicPr>
        <p:blipFill rotWithShape="1">
          <a:blip r:embed="rId6"/>
          <a:srcRect t="6497" b="12147"/>
          <a:stretch/>
        </p:blipFill>
        <p:spPr>
          <a:xfrm>
            <a:off x="0" y="6003738"/>
            <a:ext cx="12192000" cy="854262"/>
          </a:xfrm>
          <a:prstGeom prst="rect">
            <a:avLst/>
          </a:prstGeom>
        </p:spPr>
      </p:pic>
      <p:cxnSp>
        <p:nvCxnSpPr>
          <p:cNvPr id="11" name="Straight Arrow Connector 10">
            <a:extLst>
              <a:ext uri="{FF2B5EF4-FFF2-40B4-BE49-F238E27FC236}">
                <a16:creationId xmlns:a16="http://schemas.microsoft.com/office/drawing/2014/main" id="{1F7DE01C-026D-BC4F-8A12-D16588FCDF50}"/>
              </a:ext>
            </a:extLst>
          </p:cNvPr>
          <p:cNvCxnSpPr>
            <a:cxnSpLocks/>
          </p:cNvCxnSpPr>
          <p:nvPr/>
        </p:nvCxnSpPr>
        <p:spPr>
          <a:xfrm flipH="1" flipV="1">
            <a:off x="4888924" y="914592"/>
            <a:ext cx="617354" cy="104472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9042AB9-7256-DB4F-95BE-34EEDE7AB7F4}"/>
              </a:ext>
            </a:extLst>
          </p:cNvPr>
          <p:cNvCxnSpPr>
            <a:cxnSpLocks/>
          </p:cNvCxnSpPr>
          <p:nvPr/>
        </p:nvCxnSpPr>
        <p:spPr>
          <a:xfrm flipH="1" flipV="1">
            <a:off x="4304971" y="1913714"/>
            <a:ext cx="1062159" cy="130656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4600125" y="4238186"/>
            <a:ext cx="767005" cy="64550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2" name="Recorded Sound">
            <a:hlinkClick r:id="" action="ppaction://media"/>
            <a:extLst>
              <a:ext uri="{FF2B5EF4-FFF2-40B4-BE49-F238E27FC236}">
                <a16:creationId xmlns:a16="http://schemas.microsoft.com/office/drawing/2014/main" id="{6B15170B-35DB-DC4A-8AFC-A9E12C35154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89650" y="336575"/>
            <a:ext cx="1074782" cy="1074782"/>
          </a:xfrm>
          <a:prstGeom prst="rect">
            <a:avLst/>
          </a:prstGeom>
        </p:spPr>
      </p:pic>
      <p:pic>
        <p:nvPicPr>
          <p:cNvPr id="3" name="Picture 1" descr="page2image56804784">
            <a:extLst>
              <a:ext uri="{FF2B5EF4-FFF2-40B4-BE49-F238E27FC236}">
                <a16:creationId xmlns:a16="http://schemas.microsoft.com/office/drawing/2014/main" id="{6046DFC8-CA6F-4992-44FE-D114BC6F2F08}"/>
              </a:ext>
            </a:extLst>
          </p:cNvPr>
          <p:cNvPicPr>
            <a:picLocks noChangeAspect="1" noChangeArrowheads="1"/>
          </p:cNvPicPr>
          <p:nvPr/>
        </p:nvPicPr>
        <p:blipFill>
          <a:blip r:embed="rId8" r:link="rId9">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9394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dissolv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dissolve">
                                      <p:cBhvr>
                                        <p:cTn id="22" dur="500"/>
                                        <p:tgtEl>
                                          <p:spTgt spid="6">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dissolve">
                                      <p:cBhvr>
                                        <p:cTn id="27" dur="500"/>
                                        <p:tgtEl>
                                          <p:spTgt spid="6">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dissolve">
                                      <p:cBhvr>
                                        <p:cTn id="32" dur="500"/>
                                        <p:tgtEl>
                                          <p:spTgt spid="6">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1393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5"/>
          <a:stretch>
            <a:fillRect/>
          </a:stretch>
        </p:blipFill>
        <p:spPr>
          <a:xfrm>
            <a:off x="506987" y="250303"/>
            <a:ext cx="2812683" cy="3589441"/>
          </a:xfrm>
          <a:prstGeom prst="rect">
            <a:avLst/>
          </a:prstGeom>
          <a:ln w="57150">
            <a:solidFill>
              <a:schemeClr val="accent1"/>
            </a:solidFill>
          </a:ln>
        </p:spPr>
      </p:pic>
      <p:pic>
        <p:nvPicPr>
          <p:cNvPr id="10" name="Picture 9">
            <a:extLst>
              <a:ext uri="{FF2B5EF4-FFF2-40B4-BE49-F238E27FC236}">
                <a16:creationId xmlns:a16="http://schemas.microsoft.com/office/drawing/2014/main" id="{EA9E0E0D-FC5E-364B-9CCA-7EC546C6941A}"/>
              </a:ext>
            </a:extLst>
          </p:cNvPr>
          <p:cNvPicPr>
            <a:picLocks noChangeAspect="1"/>
          </p:cNvPicPr>
          <p:nvPr/>
        </p:nvPicPr>
        <p:blipFill rotWithShape="1">
          <a:blip r:embed="rId6"/>
          <a:srcRect t="6497" b="12147"/>
          <a:stretch/>
        </p:blipFill>
        <p:spPr>
          <a:xfrm>
            <a:off x="0" y="6003738"/>
            <a:ext cx="12192000" cy="854262"/>
          </a:xfrm>
          <a:prstGeom prst="rect">
            <a:avLst/>
          </a:prstGeom>
        </p:spPr>
      </p:pic>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1799073" y="2928824"/>
            <a:ext cx="1825468" cy="1670165"/>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5CA44AB-1864-1E40-97C1-A62C844AC42C}"/>
              </a:ext>
            </a:extLst>
          </p:cNvPr>
          <p:cNvPicPr>
            <a:picLocks noChangeAspect="1"/>
          </p:cNvPicPr>
          <p:nvPr/>
        </p:nvPicPr>
        <p:blipFill rotWithShape="1">
          <a:blip r:embed="rId7"/>
          <a:srcRect r="1961"/>
          <a:stretch/>
        </p:blipFill>
        <p:spPr>
          <a:xfrm>
            <a:off x="3624541" y="1741765"/>
            <a:ext cx="8322294" cy="3665122"/>
          </a:xfrm>
          <a:prstGeom prst="rect">
            <a:avLst/>
          </a:prstGeom>
          <a:ln w="76200">
            <a:solidFill>
              <a:schemeClr val="accent1"/>
            </a:solidFill>
          </a:ln>
        </p:spPr>
      </p:pic>
      <p:sp>
        <p:nvSpPr>
          <p:cNvPr id="6" name="Title 1">
            <a:extLst>
              <a:ext uri="{FF2B5EF4-FFF2-40B4-BE49-F238E27FC236}">
                <a16:creationId xmlns:a16="http://schemas.microsoft.com/office/drawing/2014/main" id="{5A6F9B56-919F-A14E-90A3-8C22588BDD85}"/>
              </a:ext>
            </a:extLst>
          </p:cNvPr>
          <p:cNvSpPr>
            <a:spLocks noGrp="1"/>
          </p:cNvSpPr>
          <p:nvPr>
            <p:ph type="title"/>
          </p:nvPr>
        </p:nvSpPr>
        <p:spPr>
          <a:xfrm>
            <a:off x="4313581" y="91277"/>
            <a:ext cx="7633253" cy="1510366"/>
          </a:xfrm>
          <a:solidFill>
            <a:schemeClr val="accent1">
              <a:lumMod val="20000"/>
              <a:lumOff val="80000"/>
            </a:schemeClr>
          </a:solidFill>
          <a:ln w="57150">
            <a:solidFill>
              <a:schemeClr val="accent1"/>
            </a:solidFill>
          </a:ln>
        </p:spPr>
        <p:txBody>
          <a:bodyPr>
            <a:normAutofit/>
          </a:bodyPr>
          <a:lstStyle/>
          <a:p>
            <a:pPr algn="ctr"/>
            <a:r>
              <a:rPr lang="en-US" dirty="0"/>
              <a:t>Submission date: </a:t>
            </a:r>
            <a:br>
              <a:rPr lang="en-US" dirty="0"/>
            </a:br>
            <a:r>
              <a:rPr lang="en-US" sz="5400" b="1" dirty="0">
                <a:solidFill>
                  <a:srgbClr val="FF0000"/>
                </a:solidFill>
              </a:rPr>
              <a:t>24.04.2023</a:t>
            </a:r>
            <a:endParaRPr lang="en-US" b="1" dirty="0">
              <a:solidFill>
                <a:srgbClr val="FF0000"/>
              </a:solidFill>
            </a:endParaRPr>
          </a:p>
        </p:txBody>
      </p:sp>
      <p:pic>
        <p:nvPicPr>
          <p:cNvPr id="2" name="Recorded Sound">
            <a:hlinkClick r:id="" action="ppaction://media"/>
            <a:extLst>
              <a:ext uri="{FF2B5EF4-FFF2-40B4-BE49-F238E27FC236}">
                <a16:creationId xmlns:a16="http://schemas.microsoft.com/office/drawing/2014/main" id="{E084C7A3-F444-7944-A52B-00A47E68A323}"/>
              </a:ext>
            </a:extLst>
          </p:cNvPr>
          <p:cNvPicPr>
            <a:picLocks noChangeAspect="1"/>
          </p:cNvPicPr>
          <p:nvPr>
            <a:audioFile r:link="rId1"/>
            <p:extLst>
              <p:ext uri="{DAA4B4D4-6D71-4841-9C94-3DE7FCFB9230}">
                <p14:media xmlns:p14="http://schemas.microsoft.com/office/powerpoint/2010/main" r:embed="rId2">
                  <p14:trim st="11113.7364"/>
                </p14:media>
              </p:ext>
            </p:extLst>
          </p:nvPr>
        </p:nvPicPr>
        <p:blipFill>
          <a:blip r:embed="rId8"/>
          <a:stretch>
            <a:fillRect/>
          </a:stretch>
        </p:blipFill>
        <p:spPr>
          <a:xfrm>
            <a:off x="10140503" y="91277"/>
            <a:ext cx="1510366" cy="1510366"/>
          </a:xfrm>
          <a:prstGeom prst="rect">
            <a:avLst/>
          </a:prstGeom>
        </p:spPr>
      </p:pic>
      <p:pic>
        <p:nvPicPr>
          <p:cNvPr id="3" name="Picture 1" descr="page2image56804784">
            <a:extLst>
              <a:ext uri="{FF2B5EF4-FFF2-40B4-BE49-F238E27FC236}">
                <a16:creationId xmlns:a16="http://schemas.microsoft.com/office/drawing/2014/main" id="{A972AB73-DF45-7F0B-AB4D-E5D070A815F8}"/>
              </a:ext>
            </a:extLst>
          </p:cNvPr>
          <p:cNvPicPr>
            <a:picLocks noChangeAspect="1" noChangeArrowheads="1"/>
          </p:cNvPicPr>
          <p:nvPr/>
        </p:nvPicPr>
        <p:blipFill>
          <a:blip r:embed="rId9" r:link="rId10">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1768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94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9CCABB-AEDC-2A42-ADC7-FAAA1E67354F}"/>
              </a:ext>
            </a:extLst>
          </p:cNvPr>
          <p:cNvPicPr>
            <a:picLocks noChangeAspect="1"/>
          </p:cNvPicPr>
          <p:nvPr/>
        </p:nvPicPr>
        <p:blipFill rotWithShape="1">
          <a:blip r:embed="rId5"/>
          <a:srcRect t="3313"/>
          <a:stretch/>
        </p:blipFill>
        <p:spPr>
          <a:xfrm>
            <a:off x="0" y="5927834"/>
            <a:ext cx="12192000" cy="930166"/>
          </a:xfrm>
          <a:prstGeom prst="rect">
            <a:avLst/>
          </a:prstGeom>
        </p:spPr>
      </p:pic>
      <p:sp>
        <p:nvSpPr>
          <p:cNvPr id="6" name="TextBox 5">
            <a:extLst>
              <a:ext uri="{FF2B5EF4-FFF2-40B4-BE49-F238E27FC236}">
                <a16:creationId xmlns:a16="http://schemas.microsoft.com/office/drawing/2014/main" id="{388FF1E0-76D8-3E40-8C35-EFF5ABE3DAB2}"/>
              </a:ext>
            </a:extLst>
          </p:cNvPr>
          <p:cNvSpPr txBox="1"/>
          <p:nvPr/>
        </p:nvSpPr>
        <p:spPr>
          <a:xfrm>
            <a:off x="3164464" y="1548491"/>
            <a:ext cx="5231296" cy="3970318"/>
          </a:xfrm>
          <a:prstGeom prst="rect">
            <a:avLst/>
          </a:prstGeom>
          <a:solidFill>
            <a:schemeClr val="accent1">
              <a:lumMod val="20000"/>
              <a:lumOff val="80000"/>
            </a:schemeClr>
          </a:solidFill>
          <a:ln w="57150">
            <a:solidFill>
              <a:schemeClr val="accent1"/>
            </a:solidFill>
          </a:ln>
        </p:spPr>
        <p:txBody>
          <a:bodyPr wrap="square" rtlCol="0">
            <a:spAutoFit/>
          </a:bodyPr>
          <a:lstStyle/>
          <a:p>
            <a:r>
              <a:rPr lang="en-US" sz="2400" dirty="0"/>
              <a:t>It is possible for you to be on different levels in different skills, for example:</a:t>
            </a:r>
          </a:p>
          <a:p>
            <a:endParaRPr lang="en-US" sz="2400" dirty="0"/>
          </a:p>
          <a:p>
            <a:pPr>
              <a:lnSpc>
                <a:spcPct val="150000"/>
              </a:lnSpc>
            </a:pPr>
            <a:r>
              <a:rPr lang="en-US" sz="2400" dirty="0"/>
              <a:t>Speaking: A1</a:t>
            </a:r>
          </a:p>
          <a:p>
            <a:pPr>
              <a:lnSpc>
                <a:spcPct val="150000"/>
              </a:lnSpc>
            </a:pPr>
            <a:r>
              <a:rPr lang="en-US" sz="2400" dirty="0"/>
              <a:t>Reading: A2</a:t>
            </a:r>
          </a:p>
          <a:p>
            <a:pPr>
              <a:lnSpc>
                <a:spcPct val="150000"/>
              </a:lnSpc>
            </a:pPr>
            <a:r>
              <a:rPr lang="en-US" sz="2400" dirty="0"/>
              <a:t>Writing: A2</a:t>
            </a:r>
          </a:p>
          <a:p>
            <a:pPr>
              <a:lnSpc>
                <a:spcPct val="150000"/>
              </a:lnSpc>
            </a:pPr>
            <a:r>
              <a:rPr lang="en-US" sz="2400" dirty="0"/>
              <a:t>Listening: A1</a:t>
            </a:r>
            <a:endParaRPr lang="en-US" dirty="0"/>
          </a:p>
          <a:p>
            <a:endParaRPr lang="en-US" dirty="0"/>
          </a:p>
          <a:p>
            <a:endParaRPr lang="en-US" dirty="0"/>
          </a:p>
        </p:txBody>
      </p:sp>
      <p:sp>
        <p:nvSpPr>
          <p:cNvPr id="7" name="Title 1">
            <a:extLst>
              <a:ext uri="{FF2B5EF4-FFF2-40B4-BE49-F238E27FC236}">
                <a16:creationId xmlns:a16="http://schemas.microsoft.com/office/drawing/2014/main" id="{16A34AC4-D1F6-6444-950B-5D6CCE64DA8C}"/>
              </a:ext>
            </a:extLst>
          </p:cNvPr>
          <p:cNvSpPr txBox="1">
            <a:spLocks/>
          </p:cNvSpPr>
          <p:nvPr/>
        </p:nvSpPr>
        <p:spPr>
          <a:xfrm>
            <a:off x="1006839" y="325711"/>
            <a:ext cx="10178322" cy="906088"/>
          </a:xfrm>
          <a:prstGeom prst="rect">
            <a:avLst/>
          </a:prstGeom>
          <a:solidFill>
            <a:schemeClr val="accent1">
              <a:lumMod val="50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b="1" dirty="0">
                <a:solidFill>
                  <a:schemeClr val="bg1"/>
                </a:solidFill>
              </a:rPr>
              <a:t>Y </a:t>
            </a:r>
            <a:r>
              <a:rPr lang="en-US" sz="4800" b="1" dirty="0" err="1">
                <a:solidFill>
                  <a:schemeClr val="bg1"/>
                </a:solidFill>
              </a:rPr>
              <a:t>Portffolio</a:t>
            </a:r>
            <a:r>
              <a:rPr lang="en-US" sz="4800" b="1" dirty="0">
                <a:solidFill>
                  <a:schemeClr val="bg1"/>
                </a:solidFill>
              </a:rPr>
              <a:t>     </a:t>
            </a:r>
            <a:r>
              <a:rPr lang="en-US" sz="4800" b="1" i="1" dirty="0">
                <a:solidFill>
                  <a:schemeClr val="bg1"/>
                </a:solidFill>
              </a:rPr>
              <a:t>The portfolio</a:t>
            </a:r>
          </a:p>
        </p:txBody>
      </p:sp>
      <p:sp>
        <p:nvSpPr>
          <p:cNvPr id="11" name="12-Point Star 10">
            <a:extLst>
              <a:ext uri="{FF2B5EF4-FFF2-40B4-BE49-F238E27FC236}">
                <a16:creationId xmlns:a16="http://schemas.microsoft.com/office/drawing/2014/main" id="{DF58F3C2-79CC-E846-8EAB-3322FE816EE5}"/>
              </a:ext>
            </a:extLst>
          </p:cNvPr>
          <p:cNvSpPr/>
          <p:nvPr/>
        </p:nvSpPr>
        <p:spPr>
          <a:xfrm>
            <a:off x="7819290" y="2179192"/>
            <a:ext cx="3627272" cy="2708916"/>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portfolios are marked at the University but are  also a part of a national moderation process.</a:t>
            </a:r>
          </a:p>
        </p:txBody>
      </p:sp>
      <p:pic>
        <p:nvPicPr>
          <p:cNvPr id="2" name="Recorded Sound">
            <a:hlinkClick r:id="" action="ppaction://media"/>
            <a:extLst>
              <a:ext uri="{FF2B5EF4-FFF2-40B4-BE49-F238E27FC236}">
                <a16:creationId xmlns:a16="http://schemas.microsoft.com/office/drawing/2014/main" id="{E81D091B-592E-E745-9B37-0A795DDBF7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2758418"/>
            <a:ext cx="2129690" cy="2129690"/>
          </a:xfrm>
          <a:prstGeom prst="rect">
            <a:avLst/>
          </a:prstGeom>
        </p:spPr>
      </p:pic>
      <p:pic>
        <p:nvPicPr>
          <p:cNvPr id="3" name="Picture 1" descr="page2image56804784">
            <a:extLst>
              <a:ext uri="{FF2B5EF4-FFF2-40B4-BE49-F238E27FC236}">
                <a16:creationId xmlns:a16="http://schemas.microsoft.com/office/drawing/2014/main" id="{11CF785A-BB45-41A7-23FD-44810FB6E3BC}"/>
              </a:ext>
            </a:extLst>
          </p:cNvPr>
          <p:cNvPicPr>
            <a:picLocks noChangeAspect="1" noChangeArrowheads="1"/>
          </p:cNvPicPr>
          <p:nvPr/>
        </p:nvPicPr>
        <p:blipFill>
          <a:blip r:embed="rId7" r:link="rId8">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264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2"/>
                </p:tgtEl>
              </p:cMediaNode>
            </p:audio>
          </p:childTnLst>
        </p:cTn>
      </p:par>
    </p:tnLst>
    <p:bldLst>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sp>
        <p:nvSpPr>
          <p:cNvPr id="2" name="TextBox 1">
            <a:extLst>
              <a:ext uri="{FF2B5EF4-FFF2-40B4-BE49-F238E27FC236}">
                <a16:creationId xmlns:a16="http://schemas.microsoft.com/office/drawing/2014/main" id="{00A92E96-7A9E-3B44-99B7-5E11E5E21668}"/>
              </a:ext>
            </a:extLst>
          </p:cNvPr>
          <p:cNvSpPr txBox="1"/>
          <p:nvPr/>
        </p:nvSpPr>
        <p:spPr>
          <a:xfrm>
            <a:off x="281354" y="205081"/>
            <a:ext cx="2471894" cy="1015663"/>
          </a:xfrm>
          <a:prstGeom prst="rect">
            <a:avLst/>
          </a:prstGeom>
          <a:solidFill>
            <a:schemeClr val="accent2"/>
          </a:solidFill>
          <a:ln>
            <a:solidFill>
              <a:srgbClr val="002060"/>
            </a:solidFill>
          </a:ln>
        </p:spPr>
        <p:txBody>
          <a:bodyPr wrap="square" rtlCol="0">
            <a:spAutoFit/>
          </a:bodyPr>
          <a:lstStyle/>
          <a:p>
            <a:pPr algn="ctr"/>
            <a:r>
              <a:rPr lang="en-US" sz="2000" dirty="0" err="1"/>
              <a:t>Cyngor</a:t>
            </a:r>
            <a:r>
              <a:rPr lang="en-US" sz="2000" dirty="0"/>
              <a:t> Doeth</a:t>
            </a:r>
          </a:p>
          <a:p>
            <a:endParaRPr lang="en-US" sz="2000" dirty="0"/>
          </a:p>
          <a:p>
            <a:pPr algn="ctr"/>
            <a:r>
              <a:rPr lang="en-US" sz="2000" i="1" dirty="0"/>
              <a:t>Top Tips!</a:t>
            </a:r>
          </a:p>
        </p:txBody>
      </p:sp>
      <p:sp>
        <p:nvSpPr>
          <p:cNvPr id="4" name="Rounded Rectangle 3">
            <a:extLst>
              <a:ext uri="{FF2B5EF4-FFF2-40B4-BE49-F238E27FC236}">
                <a16:creationId xmlns:a16="http://schemas.microsoft.com/office/drawing/2014/main" id="{22933021-94BF-AF4F-AE4E-6E237985B85C}"/>
              </a:ext>
            </a:extLst>
          </p:cNvPr>
          <p:cNvSpPr/>
          <p:nvPr/>
        </p:nvSpPr>
        <p:spPr>
          <a:xfrm>
            <a:off x="9296672" y="140383"/>
            <a:ext cx="2707539" cy="16545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Perthnasol</a:t>
            </a:r>
            <a:endParaRPr lang="en-US" dirty="0"/>
          </a:p>
          <a:p>
            <a:pPr algn="ctr"/>
            <a:r>
              <a:rPr lang="en-US" i="1" dirty="0"/>
              <a:t>Relevant evidence</a:t>
            </a:r>
          </a:p>
        </p:txBody>
      </p:sp>
      <p:sp>
        <p:nvSpPr>
          <p:cNvPr id="8" name="Rounded Rectangle 7">
            <a:extLst>
              <a:ext uri="{FF2B5EF4-FFF2-40B4-BE49-F238E27FC236}">
                <a16:creationId xmlns:a16="http://schemas.microsoft.com/office/drawing/2014/main" id="{DF807347-21D5-4E44-8224-1A00D9E5EEA6}"/>
              </a:ext>
            </a:extLst>
          </p:cNvPr>
          <p:cNvSpPr/>
          <p:nvPr/>
        </p:nvSpPr>
        <p:spPr>
          <a:xfrm>
            <a:off x="6430179" y="140383"/>
            <a:ext cx="2733699" cy="17192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Digon</a:t>
            </a:r>
            <a:r>
              <a:rPr lang="en-US" dirty="0"/>
              <a:t> </a:t>
            </a:r>
            <a:r>
              <a:rPr lang="en-US" dirty="0" err="1"/>
              <a:t>ond</a:t>
            </a:r>
            <a:r>
              <a:rPr lang="en-US" dirty="0"/>
              <a:t> dim </a:t>
            </a:r>
            <a:r>
              <a:rPr lang="en-US" dirty="0" err="1"/>
              <a:t>gormod</a:t>
            </a:r>
            <a:r>
              <a:rPr lang="en-US" dirty="0"/>
              <a:t>.</a:t>
            </a:r>
          </a:p>
          <a:p>
            <a:pPr algn="ctr"/>
            <a:r>
              <a:rPr lang="en-US" i="1" dirty="0"/>
              <a:t>Enough evidence but try not to overload.</a:t>
            </a:r>
          </a:p>
        </p:txBody>
      </p:sp>
      <p:sp>
        <p:nvSpPr>
          <p:cNvPr id="9" name="Rounded Rectangle 8">
            <a:extLst>
              <a:ext uri="{FF2B5EF4-FFF2-40B4-BE49-F238E27FC236}">
                <a16:creationId xmlns:a16="http://schemas.microsoft.com/office/drawing/2014/main" id="{FE954BF8-7F66-E841-B00E-7232C10E6782}"/>
              </a:ext>
            </a:extLst>
          </p:cNvPr>
          <p:cNvSpPr/>
          <p:nvPr/>
        </p:nvSpPr>
        <p:spPr>
          <a:xfrm>
            <a:off x="4822443" y="1919940"/>
            <a:ext cx="3215472" cy="13963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t>Choose evidence carefully:</a:t>
            </a:r>
          </a:p>
          <a:p>
            <a:pPr algn="ctr"/>
            <a:r>
              <a:rPr lang="en-US" i="1" dirty="0"/>
              <a:t>Is it relevant?</a:t>
            </a:r>
          </a:p>
          <a:p>
            <a:pPr algn="ctr"/>
            <a:r>
              <a:rPr lang="en-US" i="1" dirty="0"/>
              <a:t>Is it appropriate?</a:t>
            </a:r>
          </a:p>
          <a:p>
            <a:pPr algn="ctr"/>
            <a:r>
              <a:rPr lang="en-US" i="1" dirty="0"/>
              <a:t>What does it show?</a:t>
            </a:r>
          </a:p>
          <a:p>
            <a:pPr algn="ctr"/>
            <a:r>
              <a:rPr lang="en-US" i="1" dirty="0"/>
              <a:t>Why is it there?</a:t>
            </a:r>
          </a:p>
        </p:txBody>
      </p:sp>
      <p:sp>
        <p:nvSpPr>
          <p:cNvPr id="10" name="Rounded Rectangle 9">
            <a:extLst>
              <a:ext uri="{FF2B5EF4-FFF2-40B4-BE49-F238E27FC236}">
                <a16:creationId xmlns:a16="http://schemas.microsoft.com/office/drawing/2014/main" id="{1A8A7EA4-9875-6042-BF69-D9A24765FA07}"/>
              </a:ext>
            </a:extLst>
          </p:cNvPr>
          <p:cNvSpPr/>
          <p:nvPr/>
        </p:nvSpPr>
        <p:spPr>
          <a:xfrm>
            <a:off x="320321" y="3518791"/>
            <a:ext cx="8081326" cy="24271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Gall </a:t>
            </a:r>
            <a:r>
              <a:rPr lang="en-US" dirty="0" err="1"/>
              <a:t>ffilm</a:t>
            </a:r>
            <a:r>
              <a:rPr lang="en-US" dirty="0"/>
              <a:t> o </a:t>
            </a:r>
            <a:r>
              <a:rPr lang="en-US" dirty="0" err="1"/>
              <a:t>wers</a:t>
            </a:r>
            <a:r>
              <a:rPr lang="en-US" dirty="0"/>
              <a:t> (</a:t>
            </a:r>
            <a:r>
              <a:rPr lang="en-US" dirty="0" err="1"/>
              <a:t>meicro-ddysgu</a:t>
            </a:r>
            <a:r>
              <a:rPr lang="en-US" dirty="0"/>
              <a:t>) </a:t>
            </a:r>
            <a:r>
              <a:rPr lang="en-US" dirty="0" err="1"/>
              <a:t>arddangos</a:t>
            </a:r>
            <a:r>
              <a:rPr lang="en-US" dirty="0"/>
              <a:t> </a:t>
            </a:r>
            <a:r>
              <a:rPr lang="en-US" dirty="0" err="1"/>
              <a:t>mwy</a:t>
            </a:r>
            <a:r>
              <a:rPr lang="en-US" dirty="0"/>
              <a:t> nag un </a:t>
            </a:r>
            <a:r>
              <a:rPr lang="en-US" dirty="0" err="1"/>
              <a:t>sgil</a:t>
            </a:r>
            <a:r>
              <a:rPr lang="en-US" dirty="0"/>
              <a:t>, </a:t>
            </a:r>
            <a:r>
              <a:rPr lang="en-US" dirty="0" err="1"/>
              <a:t>e.e</a:t>
            </a:r>
            <a:r>
              <a:rPr lang="en-US" dirty="0"/>
              <a:t>. </a:t>
            </a:r>
            <a:r>
              <a:rPr lang="en-US" dirty="0" err="1"/>
              <a:t>Llafar</a:t>
            </a:r>
            <a:r>
              <a:rPr lang="en-US" dirty="0"/>
              <a:t>, </a:t>
            </a:r>
            <a:r>
              <a:rPr lang="en-US" dirty="0" err="1"/>
              <a:t>Gwrando</a:t>
            </a:r>
            <a:r>
              <a:rPr lang="en-US" dirty="0"/>
              <a:t> a </a:t>
            </a:r>
            <a:r>
              <a:rPr lang="en-US" dirty="0" err="1"/>
              <a:t>Darllen</a:t>
            </a:r>
            <a:r>
              <a:rPr lang="en-US" dirty="0"/>
              <a:t>.</a:t>
            </a:r>
          </a:p>
          <a:p>
            <a:pPr algn="ctr"/>
            <a:r>
              <a:rPr lang="en-US" b="1" u="sng" dirty="0"/>
              <a:t>Dim </a:t>
            </a:r>
            <a:r>
              <a:rPr lang="en-US" b="1" u="sng" dirty="0" err="1"/>
              <a:t>ond</a:t>
            </a:r>
            <a:r>
              <a:rPr lang="en-US" b="1" u="sng" dirty="0"/>
              <a:t> un </a:t>
            </a:r>
            <a:r>
              <a:rPr lang="en-US" b="1" u="sng" dirty="0" err="1"/>
              <a:t>waith</a:t>
            </a:r>
            <a:r>
              <a:rPr lang="en-US" b="1" u="sng" dirty="0"/>
              <a:t> </a:t>
            </a:r>
            <a:r>
              <a:rPr lang="en-US" b="1" u="sng" dirty="0" err="1"/>
              <a:t>bydd</a:t>
            </a:r>
            <a:r>
              <a:rPr lang="en-US" b="1" u="sng" dirty="0"/>
              <a:t> </a:t>
            </a:r>
            <a:r>
              <a:rPr lang="en-US" b="1" u="sng" dirty="0" err="1"/>
              <a:t>angen</a:t>
            </a:r>
            <a:r>
              <a:rPr lang="en-US" b="1" u="sng" dirty="0"/>
              <a:t> </a:t>
            </a:r>
            <a:r>
              <a:rPr lang="en-US" b="1" u="sng" dirty="0" err="1"/>
              <a:t>uwchlwytho’r</a:t>
            </a:r>
            <a:r>
              <a:rPr lang="en-US" b="1" u="sng" dirty="0"/>
              <a:t> </a:t>
            </a:r>
            <a:r>
              <a:rPr lang="en-US" b="1" u="sng" dirty="0" err="1"/>
              <a:t>ffilm</a:t>
            </a:r>
            <a:r>
              <a:rPr lang="en-US" dirty="0"/>
              <a:t>  - </a:t>
            </a:r>
            <a:r>
              <a:rPr lang="en-US" dirty="0" err="1"/>
              <a:t>rhowch</a:t>
            </a:r>
            <a:r>
              <a:rPr lang="en-US" dirty="0"/>
              <a:t> </a:t>
            </a:r>
            <a:r>
              <a:rPr lang="en-US" dirty="0" err="1"/>
              <a:t>gyfarwyddiadau</a:t>
            </a:r>
            <a:r>
              <a:rPr lang="en-US" dirty="0"/>
              <a:t>  </a:t>
            </a:r>
            <a:r>
              <a:rPr lang="en-US" dirty="0" err="1"/>
              <a:t>manwl</a:t>
            </a:r>
            <a:r>
              <a:rPr lang="en-US" dirty="0"/>
              <a:t> </a:t>
            </a:r>
            <a:r>
              <a:rPr lang="en-US" dirty="0" err="1"/>
              <a:t>yn</a:t>
            </a:r>
            <a:r>
              <a:rPr lang="en-US" dirty="0"/>
              <a:t> y </a:t>
            </a:r>
            <a:r>
              <a:rPr lang="en-US" dirty="0" err="1"/>
              <a:t>daflen</a:t>
            </a:r>
            <a:r>
              <a:rPr lang="en-US" dirty="0"/>
              <a:t> </a:t>
            </a:r>
            <a:r>
              <a:rPr lang="en-US" dirty="0" err="1"/>
              <a:t>gyflwyno</a:t>
            </a:r>
            <a:r>
              <a:rPr lang="en-US" dirty="0"/>
              <a:t> </a:t>
            </a:r>
            <a:r>
              <a:rPr lang="en-US" dirty="0" err="1"/>
              <a:t>yn</a:t>
            </a:r>
            <a:r>
              <a:rPr lang="en-US" dirty="0"/>
              <a:t> </a:t>
            </a:r>
            <a:r>
              <a:rPr lang="en-US" dirty="0" err="1"/>
              <a:t>esbonio</a:t>
            </a:r>
            <a:r>
              <a:rPr lang="en-US" dirty="0"/>
              <a:t> </a:t>
            </a:r>
            <a:r>
              <a:rPr lang="en-US" dirty="0" err="1"/>
              <a:t>ble</a:t>
            </a:r>
            <a:r>
              <a:rPr lang="en-US" dirty="0"/>
              <a:t> </a:t>
            </a:r>
            <a:r>
              <a:rPr lang="en-US" dirty="0" err="1"/>
              <a:t>mae’r</a:t>
            </a:r>
            <a:r>
              <a:rPr lang="en-US" dirty="0"/>
              <a:t> </a:t>
            </a:r>
            <a:r>
              <a:rPr lang="en-US" dirty="0" err="1"/>
              <a:t>ffilm</a:t>
            </a:r>
            <a:r>
              <a:rPr lang="en-US" dirty="0"/>
              <a:t> .</a:t>
            </a:r>
          </a:p>
          <a:p>
            <a:pPr algn="ctr"/>
            <a:endParaRPr lang="en-US" dirty="0"/>
          </a:p>
          <a:p>
            <a:pPr algn="ctr"/>
            <a:r>
              <a:rPr lang="en-US" i="1" dirty="0"/>
              <a:t>Film of micro lesson – could evidence more than one skill, e.g. speaking, listening and reading</a:t>
            </a:r>
          </a:p>
          <a:p>
            <a:pPr algn="ctr"/>
            <a:r>
              <a:rPr lang="en-US" b="1" i="1" u="sng" dirty="0"/>
              <a:t>Only upload once: </a:t>
            </a:r>
            <a:r>
              <a:rPr lang="en-US" i="1" dirty="0"/>
              <a:t>make clear in the introduction where you’ve uploaded the micro lesson.</a:t>
            </a:r>
          </a:p>
        </p:txBody>
      </p:sp>
      <p:sp>
        <p:nvSpPr>
          <p:cNvPr id="11" name="Rounded Rectangle 10">
            <a:extLst>
              <a:ext uri="{FF2B5EF4-FFF2-40B4-BE49-F238E27FC236}">
                <a16:creationId xmlns:a16="http://schemas.microsoft.com/office/drawing/2014/main" id="{26603580-A5E7-A549-9224-EB32B12E7B8B}"/>
              </a:ext>
            </a:extLst>
          </p:cNvPr>
          <p:cNvSpPr/>
          <p:nvPr/>
        </p:nvSpPr>
        <p:spPr>
          <a:xfrm>
            <a:off x="3081913" y="68324"/>
            <a:ext cx="3215472" cy="17913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Mae </a:t>
            </a:r>
            <a:r>
              <a:rPr lang="en-US" dirty="0" err="1"/>
              <a:t>i’r</a:t>
            </a:r>
            <a:r>
              <a:rPr lang="en-US" dirty="0"/>
              <a:t> portfolio </a:t>
            </a:r>
            <a:r>
              <a:rPr lang="en-US" dirty="0" err="1"/>
              <a:t>eich</a:t>
            </a:r>
            <a:r>
              <a:rPr lang="en-US" dirty="0"/>
              <a:t> </a:t>
            </a:r>
            <a:r>
              <a:rPr lang="en-US" dirty="0" err="1"/>
              <a:t>dangos</a:t>
            </a:r>
            <a:r>
              <a:rPr lang="en-US" dirty="0"/>
              <a:t> </a:t>
            </a:r>
            <a:r>
              <a:rPr lang="en-US" dirty="0" err="1"/>
              <a:t>ar</a:t>
            </a:r>
            <a:r>
              <a:rPr lang="en-US" dirty="0"/>
              <a:t> </a:t>
            </a:r>
            <a:r>
              <a:rPr lang="en-US" dirty="0" err="1"/>
              <a:t>eich</a:t>
            </a:r>
            <a:r>
              <a:rPr lang="en-US" dirty="0"/>
              <a:t> </a:t>
            </a:r>
            <a:r>
              <a:rPr lang="en-US" dirty="0" err="1"/>
              <a:t>gorau</a:t>
            </a:r>
            <a:r>
              <a:rPr lang="en-US" dirty="0"/>
              <a:t>.</a:t>
            </a:r>
          </a:p>
          <a:p>
            <a:pPr algn="ctr"/>
            <a:r>
              <a:rPr lang="en-US" i="1" dirty="0"/>
              <a:t>Your portfolio is your showcase: choose your best bits.</a:t>
            </a:r>
          </a:p>
        </p:txBody>
      </p:sp>
      <p:sp>
        <p:nvSpPr>
          <p:cNvPr id="12" name="Rounded Rectangle 11">
            <a:extLst>
              <a:ext uri="{FF2B5EF4-FFF2-40B4-BE49-F238E27FC236}">
                <a16:creationId xmlns:a16="http://schemas.microsoft.com/office/drawing/2014/main" id="{697B30C1-2C70-4443-8F64-76A891ED6139}"/>
              </a:ext>
            </a:extLst>
          </p:cNvPr>
          <p:cNvSpPr/>
          <p:nvPr/>
        </p:nvSpPr>
        <p:spPr>
          <a:xfrm>
            <a:off x="8876657" y="2618125"/>
            <a:ext cx="2840333" cy="2936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Mae’n</a:t>
            </a:r>
            <a:r>
              <a:rPr lang="en-US" dirty="0"/>
              <a:t> haws </a:t>
            </a:r>
            <a:r>
              <a:rPr lang="en-US" dirty="0" err="1"/>
              <a:t>chwynnu</a:t>
            </a:r>
            <a:r>
              <a:rPr lang="en-US" dirty="0"/>
              <a:t> </a:t>
            </a:r>
            <a:r>
              <a:rPr lang="en-US" dirty="0" err="1"/>
              <a:t>na</a:t>
            </a:r>
            <a:r>
              <a:rPr lang="en-US" dirty="0"/>
              <a:t> </a:t>
            </a:r>
            <a:r>
              <a:rPr lang="en-US" dirty="0" err="1"/>
              <a:t>chasglu</a:t>
            </a:r>
            <a:r>
              <a:rPr lang="en-US" dirty="0"/>
              <a:t> </a:t>
            </a:r>
            <a:r>
              <a:rPr lang="en-US" dirty="0" err="1"/>
              <a:t>o’r</a:t>
            </a:r>
            <a:r>
              <a:rPr lang="en-US" dirty="0"/>
              <a:t> </a:t>
            </a:r>
            <a:r>
              <a:rPr lang="en-US" dirty="0" err="1"/>
              <a:t>newydd</a:t>
            </a:r>
            <a:r>
              <a:rPr lang="en-US" dirty="0"/>
              <a:t>.</a:t>
            </a:r>
          </a:p>
          <a:p>
            <a:pPr algn="ctr"/>
            <a:endParaRPr lang="en-US" dirty="0"/>
          </a:p>
          <a:p>
            <a:pPr algn="ctr"/>
            <a:r>
              <a:rPr lang="en-US" i="1" dirty="0"/>
              <a:t>It’s easier to sort a full desktop file than to collect evidence from new before the deadline.</a:t>
            </a:r>
          </a:p>
        </p:txBody>
      </p:sp>
      <p:sp>
        <p:nvSpPr>
          <p:cNvPr id="14" name="Rounded Rectangle 13">
            <a:extLst>
              <a:ext uri="{FF2B5EF4-FFF2-40B4-BE49-F238E27FC236}">
                <a16:creationId xmlns:a16="http://schemas.microsoft.com/office/drawing/2014/main" id="{68B46D64-EA5A-0042-8BBC-935F8CDE6B58}"/>
              </a:ext>
            </a:extLst>
          </p:cNvPr>
          <p:cNvSpPr/>
          <p:nvPr/>
        </p:nvSpPr>
        <p:spPr>
          <a:xfrm>
            <a:off x="281354" y="1974378"/>
            <a:ext cx="4079630" cy="13963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Dewiswch</a:t>
            </a:r>
            <a:r>
              <a:rPr lang="en-US" dirty="0"/>
              <a:t> y </a:t>
            </a:r>
            <a:r>
              <a:rPr lang="en-US" dirty="0" err="1"/>
              <a:t>dystiolaeth</a:t>
            </a:r>
            <a:r>
              <a:rPr lang="en-US" dirty="0"/>
              <a:t> </a:t>
            </a:r>
            <a:r>
              <a:rPr lang="en-US" dirty="0" err="1"/>
              <a:t>yn</a:t>
            </a:r>
            <a:r>
              <a:rPr lang="en-US" dirty="0"/>
              <a:t> </a:t>
            </a:r>
            <a:r>
              <a:rPr lang="en-US" dirty="0" err="1"/>
              <a:t>ofalus</a:t>
            </a:r>
            <a:r>
              <a:rPr lang="en-US" dirty="0"/>
              <a:t>:</a:t>
            </a:r>
          </a:p>
          <a:p>
            <a:pPr algn="ctr"/>
            <a:r>
              <a:rPr lang="en-US" dirty="0" err="1"/>
              <a:t>Ydy’n</a:t>
            </a:r>
            <a:r>
              <a:rPr lang="en-US" dirty="0"/>
              <a:t> </a:t>
            </a:r>
            <a:r>
              <a:rPr lang="en-US" dirty="0" err="1"/>
              <a:t>berthnasol</a:t>
            </a:r>
            <a:r>
              <a:rPr lang="en-US" dirty="0"/>
              <a:t>?</a:t>
            </a:r>
          </a:p>
          <a:p>
            <a:pPr algn="ctr"/>
            <a:r>
              <a:rPr lang="en-US" dirty="0" err="1"/>
              <a:t>Ydy’n</a:t>
            </a:r>
            <a:r>
              <a:rPr lang="en-US" dirty="0"/>
              <a:t> </a:t>
            </a:r>
            <a:r>
              <a:rPr lang="en-US" dirty="0" err="1"/>
              <a:t>addas</a:t>
            </a:r>
            <a:r>
              <a:rPr lang="en-US" dirty="0"/>
              <a:t>?</a:t>
            </a:r>
          </a:p>
          <a:p>
            <a:pPr algn="ctr"/>
            <a:r>
              <a:rPr lang="en-US" dirty="0"/>
              <a:t>Beth </a:t>
            </a:r>
            <a:r>
              <a:rPr lang="en-US" dirty="0" err="1"/>
              <a:t>mae’n</a:t>
            </a:r>
            <a:r>
              <a:rPr lang="en-US" dirty="0"/>
              <a:t> </a:t>
            </a:r>
            <a:r>
              <a:rPr lang="en-US" dirty="0" err="1"/>
              <a:t>ddangos</a:t>
            </a:r>
            <a:r>
              <a:rPr lang="en-US" dirty="0"/>
              <a:t>?</a:t>
            </a:r>
          </a:p>
          <a:p>
            <a:pPr algn="ctr"/>
            <a:r>
              <a:rPr lang="en-US" dirty="0"/>
              <a:t>Pam bod y </a:t>
            </a:r>
            <a:r>
              <a:rPr lang="en-US" dirty="0" err="1"/>
              <a:t>dystiolaeth</a:t>
            </a:r>
            <a:r>
              <a:rPr lang="en-US" dirty="0"/>
              <a:t> </a:t>
            </a:r>
            <a:r>
              <a:rPr lang="en-US" dirty="0" err="1"/>
              <a:t>yno</a:t>
            </a:r>
            <a:r>
              <a:rPr lang="en-US" dirty="0"/>
              <a:t>?</a:t>
            </a:r>
          </a:p>
        </p:txBody>
      </p:sp>
      <p:pic>
        <p:nvPicPr>
          <p:cNvPr id="3" name="Picture 1" descr="page2image56804784">
            <a:extLst>
              <a:ext uri="{FF2B5EF4-FFF2-40B4-BE49-F238E27FC236}">
                <a16:creationId xmlns:a16="http://schemas.microsoft.com/office/drawing/2014/main" id="{BA5052E3-2843-1A8D-5B92-3D4ED6300A3D}"/>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7535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271017" y="1470992"/>
            <a:ext cx="5824983" cy="4281054"/>
          </a:xfrm>
          <a:prstGeom prst="rect">
            <a:avLst/>
          </a:prstGeom>
          <a:solidFill>
            <a:schemeClr val="accent1">
              <a:lumMod val="20000"/>
              <a:lumOff val="80000"/>
            </a:schemeClr>
          </a:solidFill>
          <a:ln w="57150">
            <a:solidFill>
              <a:schemeClr val="accent1"/>
            </a:solidFill>
          </a:ln>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b="1" dirty="0">
                <a:solidFill>
                  <a:schemeClr val="tx1"/>
                </a:solidFill>
              </a:rPr>
              <a:t>Does dim </a:t>
            </a:r>
            <a:r>
              <a:rPr lang="en-US" sz="2400" b="1" dirty="0" err="1">
                <a:solidFill>
                  <a:schemeClr val="tx1"/>
                </a:solidFill>
              </a:rPr>
              <a:t>modd</a:t>
            </a:r>
            <a:r>
              <a:rPr lang="en-US" sz="2400" b="1" dirty="0">
                <a:solidFill>
                  <a:schemeClr val="tx1"/>
                </a:solidFill>
              </a:rPr>
              <a:t> </a:t>
            </a:r>
            <a:r>
              <a:rPr lang="en-US" sz="2400" b="1" dirty="0" err="1">
                <a:solidFill>
                  <a:schemeClr val="tx1"/>
                </a:solidFill>
              </a:rPr>
              <a:t>pasio</a:t>
            </a:r>
            <a:r>
              <a:rPr lang="en-US" sz="2400" b="1" dirty="0">
                <a:solidFill>
                  <a:schemeClr val="tx1"/>
                </a:solidFill>
              </a:rPr>
              <a:t> / </a:t>
            </a:r>
            <a:r>
              <a:rPr lang="en-US" sz="2400" b="1" dirty="0" err="1">
                <a:solidFill>
                  <a:schemeClr val="tx1"/>
                </a:solidFill>
              </a:rPr>
              <a:t>methu</a:t>
            </a:r>
            <a:r>
              <a:rPr lang="en-US" sz="2400" b="1" dirty="0">
                <a:solidFill>
                  <a:schemeClr val="tx1"/>
                </a:solidFill>
              </a:rPr>
              <a:t> y </a:t>
            </a:r>
            <a:r>
              <a:rPr lang="en-US" sz="2400" b="1" dirty="0" err="1">
                <a:solidFill>
                  <a:schemeClr val="tx1"/>
                </a:solidFill>
              </a:rPr>
              <a:t>Fframwaith</a:t>
            </a:r>
            <a:r>
              <a:rPr lang="en-US" sz="2400" b="1" dirty="0">
                <a:solidFill>
                  <a:schemeClr val="tx1"/>
                </a:solidFill>
              </a:rPr>
              <a:t>.  </a:t>
            </a:r>
            <a:r>
              <a:rPr lang="en-US" sz="2400" b="1" dirty="0" err="1">
                <a:solidFill>
                  <a:schemeClr val="tx1"/>
                </a:solidFill>
              </a:rPr>
              <a:t>Nid</a:t>
            </a:r>
            <a:r>
              <a:rPr lang="en-US" sz="2400" b="1" dirty="0">
                <a:solidFill>
                  <a:schemeClr val="tx1"/>
                </a:solidFill>
              </a:rPr>
              <a:t> </a:t>
            </a:r>
            <a:r>
              <a:rPr lang="en-US" sz="2400" b="1" dirty="0" err="1">
                <a:solidFill>
                  <a:schemeClr val="tx1"/>
                </a:solidFill>
              </a:rPr>
              <a:t>arholiad</a:t>
            </a:r>
            <a:r>
              <a:rPr lang="en-US" sz="2400" b="1" dirty="0">
                <a:solidFill>
                  <a:schemeClr val="tx1"/>
                </a:solidFill>
              </a:rPr>
              <a:t>, </a:t>
            </a:r>
            <a:r>
              <a:rPr lang="en-US" sz="2400" b="1" dirty="0" err="1">
                <a:solidFill>
                  <a:schemeClr val="tx1"/>
                </a:solidFill>
              </a:rPr>
              <a:t>aseiniad</a:t>
            </a:r>
            <a:r>
              <a:rPr lang="en-US" sz="2400" b="1" dirty="0">
                <a:solidFill>
                  <a:schemeClr val="tx1"/>
                </a:solidFill>
              </a:rPr>
              <a:t> </a:t>
            </a:r>
            <a:r>
              <a:rPr lang="en-US" sz="2400" b="1" dirty="0" err="1">
                <a:solidFill>
                  <a:schemeClr val="tx1"/>
                </a:solidFill>
              </a:rPr>
              <a:t>na</a:t>
            </a:r>
            <a:r>
              <a:rPr lang="en-US" sz="2400" b="1" dirty="0">
                <a:solidFill>
                  <a:schemeClr val="tx1"/>
                </a:solidFill>
              </a:rPr>
              <a:t> </a:t>
            </a:r>
            <a:r>
              <a:rPr lang="en-US" sz="2400" b="1" dirty="0" err="1">
                <a:solidFill>
                  <a:schemeClr val="tx1"/>
                </a:solidFill>
              </a:rPr>
              <a:t>phrawf</a:t>
            </a:r>
            <a:r>
              <a:rPr lang="en-US" sz="2400" b="1" dirty="0">
                <a:solidFill>
                  <a:schemeClr val="tx1"/>
                </a:solidFill>
              </a:rPr>
              <a:t> </a:t>
            </a:r>
            <a:r>
              <a:rPr lang="en-US" sz="2400" b="1" dirty="0" err="1">
                <a:solidFill>
                  <a:schemeClr val="tx1"/>
                </a:solidFill>
              </a:rPr>
              <a:t>yw’r</a:t>
            </a:r>
            <a:r>
              <a:rPr lang="en-US" sz="2400" b="1" dirty="0">
                <a:solidFill>
                  <a:schemeClr val="tx1"/>
                </a:solidFill>
              </a:rPr>
              <a:t> </a:t>
            </a:r>
            <a:r>
              <a:rPr lang="en-US" sz="2400" b="1" dirty="0" err="1">
                <a:solidFill>
                  <a:schemeClr val="tx1"/>
                </a:solidFill>
              </a:rPr>
              <a:t>portffolio</a:t>
            </a:r>
            <a:r>
              <a:rPr lang="en-US" sz="2400" b="1" dirty="0">
                <a:solidFill>
                  <a:schemeClr val="tx1"/>
                </a:solidFill>
              </a:rPr>
              <a:t>.  </a:t>
            </a:r>
          </a:p>
          <a:p>
            <a:r>
              <a:rPr lang="en-US" sz="2400" b="1" dirty="0" err="1">
                <a:solidFill>
                  <a:schemeClr val="tx1"/>
                </a:solidFill>
              </a:rPr>
              <a:t>Disgwylir</a:t>
            </a:r>
            <a:r>
              <a:rPr lang="en-US" sz="2400" b="1" dirty="0">
                <a:solidFill>
                  <a:schemeClr val="tx1"/>
                </a:solidFill>
              </a:rPr>
              <a:t> </a:t>
            </a:r>
            <a:r>
              <a:rPr lang="en-US" sz="2400" b="1" dirty="0" err="1">
                <a:solidFill>
                  <a:schemeClr val="tx1"/>
                </a:solidFill>
              </a:rPr>
              <a:t>i</a:t>
            </a:r>
            <a:r>
              <a:rPr lang="en-US" sz="2400" b="1" dirty="0">
                <a:solidFill>
                  <a:schemeClr val="tx1"/>
                </a:solidFill>
              </a:rPr>
              <a:t> bob </a:t>
            </a:r>
            <a:r>
              <a:rPr lang="en-US" sz="2400" b="1" dirty="0" err="1">
                <a:solidFill>
                  <a:schemeClr val="tx1"/>
                </a:solidFill>
              </a:rPr>
              <a:t>myfyriwr</a:t>
            </a:r>
            <a:r>
              <a:rPr lang="en-US" sz="2400" b="1" dirty="0">
                <a:solidFill>
                  <a:schemeClr val="tx1"/>
                </a:solidFill>
              </a:rPr>
              <a:t> </a:t>
            </a:r>
            <a:r>
              <a:rPr lang="en-US" sz="2400" b="1" dirty="0" err="1">
                <a:solidFill>
                  <a:schemeClr val="tx1"/>
                </a:solidFill>
              </a:rPr>
              <a:t>sy’n</a:t>
            </a:r>
            <a:r>
              <a:rPr lang="en-US" sz="2400" b="1" dirty="0">
                <a:solidFill>
                  <a:schemeClr val="tx1"/>
                </a:solidFill>
              </a:rPr>
              <a:t> </a:t>
            </a:r>
            <a:r>
              <a:rPr lang="en-US" sz="2400" b="1" dirty="0" err="1">
                <a:solidFill>
                  <a:schemeClr val="tx1"/>
                </a:solidFill>
              </a:rPr>
              <a:t>graddio</a:t>
            </a:r>
            <a:r>
              <a:rPr lang="en-US" sz="2400" b="1" dirty="0">
                <a:solidFill>
                  <a:schemeClr val="tx1"/>
                </a:solidFill>
              </a:rPr>
              <a:t> </a:t>
            </a:r>
            <a:r>
              <a:rPr lang="en-US" sz="2400" b="1" dirty="0" err="1">
                <a:solidFill>
                  <a:schemeClr val="tx1"/>
                </a:solidFill>
              </a:rPr>
              <a:t>gyda</a:t>
            </a:r>
            <a:r>
              <a:rPr lang="en-US" sz="2400" b="1" dirty="0">
                <a:solidFill>
                  <a:schemeClr val="tx1"/>
                </a:solidFill>
              </a:rPr>
              <a:t> SAC </a:t>
            </a:r>
            <a:r>
              <a:rPr lang="en-US" sz="2400" b="1" dirty="0" err="1">
                <a:solidFill>
                  <a:schemeClr val="tx1"/>
                </a:solidFill>
              </a:rPr>
              <a:t>gael</a:t>
            </a:r>
            <a:r>
              <a:rPr lang="en-US" sz="2400" b="1" dirty="0">
                <a:solidFill>
                  <a:schemeClr val="tx1"/>
                </a:solidFill>
              </a:rPr>
              <a:t> </a:t>
            </a:r>
            <a:r>
              <a:rPr lang="en-US" sz="2400" b="1" dirty="0" err="1">
                <a:solidFill>
                  <a:schemeClr val="tx1"/>
                </a:solidFill>
              </a:rPr>
              <a:t>lefelau’r</a:t>
            </a:r>
            <a:r>
              <a:rPr lang="en-US" sz="2400" b="1" dirty="0">
                <a:solidFill>
                  <a:schemeClr val="tx1"/>
                </a:solidFill>
              </a:rPr>
              <a:t> </a:t>
            </a:r>
            <a:r>
              <a:rPr lang="en-US" sz="2400" b="1" dirty="0" err="1">
                <a:solidFill>
                  <a:schemeClr val="tx1"/>
                </a:solidFill>
              </a:rPr>
              <a:t>Fframwaith</a:t>
            </a:r>
            <a:r>
              <a:rPr lang="en-US" sz="2400" b="1" dirty="0">
                <a:solidFill>
                  <a:schemeClr val="tx1"/>
                </a:solidFill>
              </a:rPr>
              <a:t> </a:t>
            </a:r>
            <a:r>
              <a:rPr lang="en-US" sz="2400" b="1" dirty="0" err="1">
                <a:solidFill>
                  <a:schemeClr val="tx1"/>
                </a:solidFill>
              </a:rPr>
              <a:t>ar</a:t>
            </a:r>
            <a:r>
              <a:rPr lang="en-US" sz="2400" b="1" dirty="0">
                <a:solidFill>
                  <a:schemeClr val="tx1"/>
                </a:solidFill>
              </a:rPr>
              <a:t> </a:t>
            </a:r>
            <a:r>
              <a:rPr lang="en-US" sz="2400" b="1" dirty="0" err="1">
                <a:solidFill>
                  <a:schemeClr val="tx1"/>
                </a:solidFill>
              </a:rPr>
              <a:t>eu</a:t>
            </a:r>
            <a:r>
              <a:rPr lang="en-US" sz="2400" b="1" dirty="0">
                <a:solidFill>
                  <a:schemeClr val="tx1"/>
                </a:solidFill>
              </a:rPr>
              <a:t> PDP </a:t>
            </a:r>
            <a:r>
              <a:rPr lang="en-US" sz="2400" b="1" dirty="0" err="1">
                <a:solidFill>
                  <a:schemeClr val="tx1"/>
                </a:solidFill>
              </a:rPr>
              <a:t>ar</a:t>
            </a:r>
            <a:r>
              <a:rPr lang="en-US" sz="2400" b="1" dirty="0">
                <a:solidFill>
                  <a:schemeClr val="tx1"/>
                </a:solidFill>
              </a:rPr>
              <a:t> </a:t>
            </a:r>
            <a:r>
              <a:rPr lang="en-US" sz="2400" b="1" dirty="0" err="1">
                <a:solidFill>
                  <a:schemeClr val="tx1"/>
                </a:solidFill>
              </a:rPr>
              <a:t>ddechrau</a:t>
            </a:r>
            <a:r>
              <a:rPr lang="en-US" sz="2400" b="1" dirty="0">
                <a:solidFill>
                  <a:schemeClr val="tx1"/>
                </a:solidFill>
              </a:rPr>
              <a:t> </a:t>
            </a:r>
            <a:r>
              <a:rPr lang="en-US" sz="2400" b="1" dirty="0" err="1">
                <a:solidFill>
                  <a:schemeClr val="tx1"/>
                </a:solidFill>
              </a:rPr>
              <a:t>eu</a:t>
            </a:r>
            <a:r>
              <a:rPr lang="en-US" sz="2400" b="1" dirty="0">
                <a:solidFill>
                  <a:schemeClr val="tx1"/>
                </a:solidFill>
              </a:rPr>
              <a:t> </a:t>
            </a:r>
            <a:r>
              <a:rPr lang="en-US" sz="2400" b="1" dirty="0" err="1">
                <a:solidFill>
                  <a:schemeClr val="tx1"/>
                </a:solidFill>
              </a:rPr>
              <a:t>gyrfa</a:t>
            </a:r>
            <a:r>
              <a:rPr lang="en-US" sz="2400" b="1" dirty="0">
                <a:solidFill>
                  <a:schemeClr val="tx1"/>
                </a:solidFill>
              </a:rPr>
              <a:t>. </a:t>
            </a:r>
          </a:p>
          <a:p>
            <a:r>
              <a:rPr lang="en-US" sz="2400" b="1" dirty="0">
                <a:solidFill>
                  <a:schemeClr val="tx1"/>
                </a:solidFill>
              </a:rPr>
              <a:t>Ni </a:t>
            </a:r>
            <a:r>
              <a:rPr lang="en-US" sz="2400" b="1" dirty="0" err="1">
                <a:solidFill>
                  <a:schemeClr val="tx1"/>
                </a:solidFill>
              </a:rPr>
              <a:t>ddylai</a:t>
            </a:r>
            <a:r>
              <a:rPr lang="en-US" sz="2400" b="1" dirty="0">
                <a:solidFill>
                  <a:schemeClr val="tx1"/>
                </a:solidFill>
              </a:rPr>
              <a:t> </a:t>
            </a:r>
            <a:r>
              <a:rPr lang="en-US" sz="2400" b="1" dirty="0" err="1">
                <a:solidFill>
                  <a:schemeClr val="tx1"/>
                </a:solidFill>
              </a:rPr>
              <a:t>casglu</a:t>
            </a:r>
            <a:r>
              <a:rPr lang="en-US" sz="2400" b="1" dirty="0">
                <a:solidFill>
                  <a:schemeClr val="tx1"/>
                </a:solidFill>
              </a:rPr>
              <a:t> </a:t>
            </a:r>
            <a:r>
              <a:rPr lang="en-US" sz="2400" b="1" dirty="0" err="1">
                <a:solidFill>
                  <a:schemeClr val="tx1"/>
                </a:solidFill>
              </a:rPr>
              <a:t>tystiolaeth</a:t>
            </a:r>
            <a:r>
              <a:rPr lang="en-US" sz="2400" b="1" dirty="0">
                <a:solidFill>
                  <a:schemeClr val="tx1"/>
                </a:solidFill>
              </a:rPr>
              <a:t> </a:t>
            </a:r>
            <a:r>
              <a:rPr lang="en-US" sz="2400" b="1" dirty="0" err="1">
                <a:solidFill>
                  <a:schemeClr val="tx1"/>
                </a:solidFill>
              </a:rPr>
              <a:t>fod</a:t>
            </a:r>
            <a:r>
              <a:rPr lang="en-US" sz="2400" b="1" dirty="0">
                <a:solidFill>
                  <a:schemeClr val="tx1"/>
                </a:solidFill>
              </a:rPr>
              <a:t> </a:t>
            </a:r>
            <a:r>
              <a:rPr lang="en-US" sz="2400" b="1" dirty="0" err="1">
                <a:solidFill>
                  <a:schemeClr val="tx1"/>
                </a:solidFill>
              </a:rPr>
              <a:t>yn</a:t>
            </a:r>
            <a:r>
              <a:rPr lang="en-US" sz="2400" b="1" dirty="0">
                <a:solidFill>
                  <a:schemeClr val="tx1"/>
                </a:solidFill>
              </a:rPr>
              <a:t> </a:t>
            </a:r>
            <a:r>
              <a:rPr lang="en-US" sz="2400" b="1" dirty="0" err="1">
                <a:solidFill>
                  <a:schemeClr val="tx1"/>
                </a:solidFill>
              </a:rPr>
              <a:t>llawer</a:t>
            </a:r>
            <a:r>
              <a:rPr lang="en-US" sz="2400" b="1" dirty="0">
                <a:solidFill>
                  <a:schemeClr val="tx1"/>
                </a:solidFill>
              </a:rPr>
              <a:t> o </a:t>
            </a:r>
            <a:r>
              <a:rPr lang="en-US" sz="2400" b="1" dirty="0" err="1">
                <a:solidFill>
                  <a:schemeClr val="tx1"/>
                </a:solidFill>
              </a:rPr>
              <a:t>waith</a:t>
            </a:r>
            <a:r>
              <a:rPr lang="en-US" sz="2400" b="1" dirty="0">
                <a:solidFill>
                  <a:schemeClr val="tx1"/>
                </a:solidFill>
              </a:rPr>
              <a:t> </a:t>
            </a:r>
            <a:r>
              <a:rPr lang="en-US" sz="2400" b="1" dirty="0" err="1">
                <a:solidFill>
                  <a:schemeClr val="tx1"/>
                </a:solidFill>
              </a:rPr>
              <a:t>ychwanegol</a:t>
            </a:r>
            <a:r>
              <a:rPr lang="en-US" sz="2400" b="1" dirty="0">
                <a:solidFill>
                  <a:schemeClr val="tx1"/>
                </a:solidFill>
              </a:rPr>
              <a:t>.  </a:t>
            </a:r>
            <a:r>
              <a:rPr lang="en-US" sz="2400" b="1" dirty="0" err="1">
                <a:solidFill>
                  <a:schemeClr val="tx1"/>
                </a:solidFill>
              </a:rPr>
              <a:t>Dylai</a:t>
            </a:r>
            <a:r>
              <a:rPr lang="en-US" sz="2400" b="1" dirty="0">
                <a:solidFill>
                  <a:schemeClr val="tx1"/>
                </a:solidFill>
              </a:rPr>
              <a:t> </a:t>
            </a:r>
            <a:r>
              <a:rPr lang="en-US" sz="2400" b="1" dirty="0" err="1">
                <a:solidFill>
                  <a:schemeClr val="tx1"/>
                </a:solidFill>
              </a:rPr>
              <a:t>fod</a:t>
            </a:r>
            <a:r>
              <a:rPr lang="en-US" sz="2400" b="1" dirty="0">
                <a:solidFill>
                  <a:schemeClr val="tx1"/>
                </a:solidFill>
              </a:rPr>
              <a:t> </a:t>
            </a:r>
            <a:r>
              <a:rPr lang="en-US" sz="2400" b="1" dirty="0" err="1">
                <a:solidFill>
                  <a:schemeClr val="tx1"/>
                </a:solidFill>
              </a:rPr>
              <a:t>yn</a:t>
            </a:r>
            <a:r>
              <a:rPr lang="en-US" sz="2400" b="1" dirty="0">
                <a:solidFill>
                  <a:schemeClr val="tx1"/>
                </a:solidFill>
              </a:rPr>
              <a:t> </a:t>
            </a:r>
            <a:r>
              <a:rPr lang="en-US" sz="2400" b="1" dirty="0" err="1">
                <a:solidFill>
                  <a:schemeClr val="tx1"/>
                </a:solidFill>
              </a:rPr>
              <a:t>rhywbeth</a:t>
            </a:r>
            <a:r>
              <a:rPr lang="en-US" sz="2400" b="1" dirty="0">
                <a:solidFill>
                  <a:schemeClr val="tx1"/>
                </a:solidFill>
              </a:rPr>
              <a:t> </a:t>
            </a:r>
            <a:r>
              <a:rPr lang="en-US" sz="2400" b="1" dirty="0" err="1">
                <a:solidFill>
                  <a:schemeClr val="tx1"/>
                </a:solidFill>
              </a:rPr>
              <a:t>sy’n</a:t>
            </a:r>
            <a:r>
              <a:rPr lang="en-US" sz="2400" b="1" dirty="0">
                <a:solidFill>
                  <a:schemeClr val="tx1"/>
                </a:solidFill>
              </a:rPr>
              <a:t> </a:t>
            </a:r>
            <a:r>
              <a:rPr lang="en-US" sz="2400" b="1" dirty="0" err="1">
                <a:solidFill>
                  <a:schemeClr val="tx1"/>
                </a:solidFill>
              </a:rPr>
              <a:t>digwydd</a:t>
            </a:r>
            <a:r>
              <a:rPr lang="en-US" sz="2400" b="1" dirty="0">
                <a:solidFill>
                  <a:schemeClr val="tx1"/>
                </a:solidFill>
              </a:rPr>
              <a:t> </a:t>
            </a:r>
            <a:r>
              <a:rPr lang="en-US" sz="2400" b="1" dirty="0" err="1">
                <a:solidFill>
                  <a:schemeClr val="tx1"/>
                </a:solidFill>
              </a:rPr>
              <a:t>yn</a:t>
            </a:r>
            <a:r>
              <a:rPr lang="en-US" sz="2400" b="1" dirty="0">
                <a:solidFill>
                  <a:schemeClr val="tx1"/>
                </a:solidFill>
              </a:rPr>
              <a:t> </a:t>
            </a:r>
            <a:r>
              <a:rPr lang="en-US" sz="2400" b="1" dirty="0" err="1">
                <a:solidFill>
                  <a:schemeClr val="tx1"/>
                </a:solidFill>
              </a:rPr>
              <a:t>naturiol</a:t>
            </a:r>
            <a:r>
              <a:rPr lang="en-US" sz="2400" b="1" dirty="0">
                <a:solidFill>
                  <a:schemeClr val="tx1"/>
                </a:solidFill>
              </a:rPr>
              <a:t> </a:t>
            </a:r>
            <a:r>
              <a:rPr lang="en-US" sz="2400" b="1" dirty="0" err="1">
                <a:solidFill>
                  <a:schemeClr val="tx1"/>
                </a:solidFill>
              </a:rPr>
              <a:t>yn</a:t>
            </a:r>
            <a:r>
              <a:rPr lang="en-US" sz="2400" b="1" dirty="0">
                <a:solidFill>
                  <a:schemeClr val="tx1"/>
                </a:solidFill>
              </a:rPr>
              <a:t> </a:t>
            </a:r>
            <a:r>
              <a:rPr lang="en-US" sz="2400" b="1" dirty="0" err="1">
                <a:solidFill>
                  <a:schemeClr val="tx1"/>
                </a:solidFill>
              </a:rPr>
              <a:t>ystod</a:t>
            </a:r>
            <a:r>
              <a:rPr lang="en-US" sz="2400" b="1" dirty="0">
                <a:solidFill>
                  <a:schemeClr val="tx1"/>
                </a:solidFill>
              </a:rPr>
              <a:t> y </a:t>
            </a:r>
            <a:r>
              <a:rPr lang="en-US" sz="2400" b="1" dirty="0" err="1">
                <a:solidFill>
                  <a:schemeClr val="tx1"/>
                </a:solidFill>
              </a:rPr>
              <a:t>flwyddyn</a:t>
            </a:r>
            <a:r>
              <a:rPr lang="en-US" sz="2400" b="1" dirty="0">
                <a:solidFill>
                  <a:schemeClr val="tx1"/>
                </a:solidFill>
              </a:rPr>
              <a:t>.  </a:t>
            </a:r>
          </a:p>
          <a:p>
            <a:pPr marL="0" indent="0">
              <a:buFont typeface="Arial" panose="020B0604020202020204" pitchFamily="34" charset="0"/>
              <a:buNone/>
            </a:pPr>
            <a:endParaRPr lang="en-US" sz="1800" b="1" dirty="0"/>
          </a:p>
        </p:txBody>
      </p:sp>
      <p:pic>
        <p:nvPicPr>
          <p:cNvPr id="4" name="Picture 3">
            <a:extLst>
              <a:ext uri="{FF2B5EF4-FFF2-40B4-BE49-F238E27FC236}">
                <a16:creationId xmlns:a16="http://schemas.microsoft.com/office/drawing/2014/main" id="{35D1D0A1-C295-9E4A-B96D-48EE27444D90}"/>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7" name="Content Placeholder 2">
            <a:extLst>
              <a:ext uri="{FF2B5EF4-FFF2-40B4-BE49-F238E27FC236}">
                <a16:creationId xmlns:a16="http://schemas.microsoft.com/office/drawing/2014/main" id="{A7B7A46F-94BC-6B4B-8B76-A98878D6A66D}"/>
              </a:ext>
            </a:extLst>
          </p:cNvPr>
          <p:cNvSpPr txBox="1">
            <a:spLocks/>
          </p:cNvSpPr>
          <p:nvPr/>
        </p:nvSpPr>
        <p:spPr>
          <a:xfrm>
            <a:off x="6307382" y="1451114"/>
            <a:ext cx="5725592" cy="4281054"/>
          </a:xfrm>
          <a:prstGeom prst="rect">
            <a:avLst/>
          </a:prstGeom>
          <a:solidFill>
            <a:schemeClr val="accent1">
              <a:lumMod val="20000"/>
              <a:lumOff val="80000"/>
            </a:schemeClr>
          </a:solidFill>
          <a:ln w="57150">
            <a:solidFill>
              <a:schemeClr val="accent1"/>
            </a:solidFill>
          </a:ln>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200" dirty="0">
                <a:solidFill>
                  <a:schemeClr val="tx1"/>
                </a:solidFill>
              </a:rPr>
              <a:t>You cannot fail / pass the Framework / Portfolio.  This is not an exam, a test or an assignment.</a:t>
            </a:r>
          </a:p>
          <a:p>
            <a:r>
              <a:rPr lang="en-US" sz="2200" dirty="0">
                <a:solidFill>
                  <a:schemeClr val="tx1"/>
                </a:solidFill>
              </a:rPr>
              <a:t>Every student who graduates with a QTS is expected to have the Framework levels on their PLP at the beginning of their teaching career.</a:t>
            </a:r>
          </a:p>
          <a:p>
            <a:r>
              <a:rPr lang="en-US" sz="2200" dirty="0">
                <a:solidFill>
                  <a:schemeClr val="tx1"/>
                </a:solidFill>
              </a:rPr>
              <a:t>Collecting evidence should not be a lot of extra work.  This is something that should happen on a regular basis as part of your professional development.</a:t>
            </a:r>
          </a:p>
        </p:txBody>
      </p:sp>
      <p:sp>
        <p:nvSpPr>
          <p:cNvPr id="8" name="Title 1">
            <a:extLst>
              <a:ext uri="{FF2B5EF4-FFF2-40B4-BE49-F238E27FC236}">
                <a16:creationId xmlns:a16="http://schemas.microsoft.com/office/drawing/2014/main" id="{527C628B-B3C5-1949-B7CA-3FE2F27FA044}"/>
              </a:ext>
            </a:extLst>
          </p:cNvPr>
          <p:cNvSpPr>
            <a:spLocks noGrp="1"/>
          </p:cNvSpPr>
          <p:nvPr>
            <p:ph type="title"/>
          </p:nvPr>
        </p:nvSpPr>
        <p:spPr>
          <a:xfrm>
            <a:off x="1006839" y="203232"/>
            <a:ext cx="10178322" cy="906088"/>
          </a:xfrm>
          <a:solidFill>
            <a:schemeClr val="accent1">
              <a:lumMod val="50000"/>
            </a:schemeClr>
          </a:solidFill>
        </p:spPr>
        <p:txBody>
          <a:bodyPr>
            <a:normAutofit/>
          </a:bodyPr>
          <a:lstStyle/>
          <a:p>
            <a:pPr algn="ctr"/>
            <a:r>
              <a:rPr lang="en-US" sz="4800" b="1" dirty="0" err="1">
                <a:solidFill>
                  <a:schemeClr val="bg1"/>
                </a:solidFill>
              </a:rPr>
              <a:t>Pwysig</a:t>
            </a:r>
            <a:r>
              <a:rPr lang="en-US" sz="4800" b="1" dirty="0">
                <a:solidFill>
                  <a:schemeClr val="bg1"/>
                </a:solidFill>
              </a:rPr>
              <a:t>!   </a:t>
            </a:r>
            <a:r>
              <a:rPr lang="en-US" sz="4800" b="1" i="1" dirty="0">
                <a:solidFill>
                  <a:schemeClr val="bg1"/>
                </a:solidFill>
              </a:rPr>
              <a:t>Important!</a:t>
            </a:r>
          </a:p>
        </p:txBody>
      </p:sp>
      <p:pic>
        <p:nvPicPr>
          <p:cNvPr id="2" name="Picture 1" descr="page2image56804784">
            <a:extLst>
              <a:ext uri="{FF2B5EF4-FFF2-40B4-BE49-F238E27FC236}">
                <a16:creationId xmlns:a16="http://schemas.microsoft.com/office/drawing/2014/main" id="{3ADA29BE-4897-74FD-940D-230D49D4AF5A}"/>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189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dissolv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animEffect transition="in" filter="dissolve">
                                      <p:cBhvr>
                                        <p:cTn id="27" dur="500"/>
                                        <p:tgtEl>
                                          <p:spTgt spid="7">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7">
                                            <p:txEl>
                                              <p:pRg st="2" end="2"/>
                                            </p:txEl>
                                          </p:spTgt>
                                        </p:tgtEl>
                                        <p:attrNameLst>
                                          <p:attrName>style.visibility</p:attrName>
                                        </p:attrNameLst>
                                      </p:cBhvr>
                                      <p:to>
                                        <p:strVal val="visible"/>
                                      </p:to>
                                    </p:set>
                                    <p:animEffect transition="in" filter="dissolve">
                                      <p:cBhvr>
                                        <p:cTn id="3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7DDD7C9-5416-6745-9F52-9BFBAD6F4115}"/>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2" name="Picture 1">
            <a:extLst>
              <a:ext uri="{FF2B5EF4-FFF2-40B4-BE49-F238E27FC236}">
                <a16:creationId xmlns:a16="http://schemas.microsoft.com/office/drawing/2014/main" id="{4ECE9C36-0667-D04A-84F6-0593462532D0}"/>
              </a:ext>
            </a:extLst>
          </p:cNvPr>
          <p:cNvPicPr>
            <a:picLocks noChangeAspect="1"/>
          </p:cNvPicPr>
          <p:nvPr/>
        </p:nvPicPr>
        <p:blipFill rotWithShape="1">
          <a:blip r:embed="rId3"/>
          <a:srcRect l="17305" t="27370" r="16434" b="18064"/>
          <a:stretch/>
        </p:blipFill>
        <p:spPr>
          <a:xfrm>
            <a:off x="2885661" y="716324"/>
            <a:ext cx="6420678" cy="5287414"/>
          </a:xfrm>
          <a:prstGeom prst="rect">
            <a:avLst/>
          </a:prstGeom>
        </p:spPr>
      </p:pic>
      <p:sp>
        <p:nvSpPr>
          <p:cNvPr id="3" name="TextBox 2">
            <a:extLst>
              <a:ext uri="{FF2B5EF4-FFF2-40B4-BE49-F238E27FC236}">
                <a16:creationId xmlns:a16="http://schemas.microsoft.com/office/drawing/2014/main" id="{F745EA86-C94F-F541-A181-CADCFE6814A5}"/>
              </a:ext>
            </a:extLst>
          </p:cNvPr>
          <p:cNvSpPr txBox="1"/>
          <p:nvPr/>
        </p:nvSpPr>
        <p:spPr>
          <a:xfrm>
            <a:off x="4704521" y="208492"/>
            <a:ext cx="2782957" cy="1015663"/>
          </a:xfrm>
          <a:prstGeom prst="rect">
            <a:avLst/>
          </a:prstGeom>
          <a:noFill/>
        </p:spPr>
        <p:txBody>
          <a:bodyPr wrap="square" rtlCol="0">
            <a:spAutoFit/>
          </a:bodyPr>
          <a:lstStyle/>
          <a:p>
            <a:r>
              <a:rPr lang="en-US" sz="6000" b="1" dirty="0" err="1">
                <a:latin typeface="Noteworthy Light" panose="02000400000000000000" pitchFamily="2" charset="77"/>
                <a:ea typeface="Noteworthy Light" panose="02000400000000000000" pitchFamily="2" charset="77"/>
              </a:rPr>
              <a:t>Pob</a:t>
            </a:r>
            <a:r>
              <a:rPr lang="en-US" sz="6000" b="1" dirty="0">
                <a:latin typeface="Noteworthy Light" panose="02000400000000000000" pitchFamily="2" charset="77"/>
                <a:ea typeface="Noteworthy Light" panose="02000400000000000000" pitchFamily="2" charset="77"/>
              </a:rPr>
              <a:t> </a:t>
            </a:r>
            <a:r>
              <a:rPr lang="en-US" sz="6000" b="1" dirty="0" err="1">
                <a:latin typeface="Noteworthy Light" panose="02000400000000000000" pitchFamily="2" charset="77"/>
                <a:ea typeface="Noteworthy Light" panose="02000400000000000000" pitchFamily="2" charset="77"/>
              </a:rPr>
              <a:t>lwc</a:t>
            </a:r>
            <a:r>
              <a:rPr lang="en-US" sz="6000" b="1" dirty="0">
                <a:latin typeface="Noteworthy Light" panose="02000400000000000000" pitchFamily="2" charset="77"/>
                <a:ea typeface="Noteworthy Light" panose="02000400000000000000" pitchFamily="2" charset="77"/>
              </a:rPr>
              <a:t>!</a:t>
            </a:r>
          </a:p>
        </p:txBody>
      </p:sp>
      <p:sp>
        <p:nvSpPr>
          <p:cNvPr id="4" name="12-Point Star 3">
            <a:extLst>
              <a:ext uri="{FF2B5EF4-FFF2-40B4-BE49-F238E27FC236}">
                <a16:creationId xmlns:a16="http://schemas.microsoft.com/office/drawing/2014/main" id="{B977C088-D6C4-844B-821F-B4F87C4BDDC7}"/>
              </a:ext>
            </a:extLst>
          </p:cNvPr>
          <p:cNvSpPr/>
          <p:nvPr/>
        </p:nvSpPr>
        <p:spPr>
          <a:xfrm>
            <a:off x="8739809" y="360892"/>
            <a:ext cx="3299791" cy="2859386"/>
          </a:xfrm>
          <a:prstGeom prst="star12">
            <a:avLst/>
          </a:prstGeom>
          <a:solidFill>
            <a:schemeClr val="accent2"/>
          </a:solidFill>
          <a:ln w="38100"/>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rgbClr val="002060"/>
                </a:solidFill>
              </a:rPr>
              <a:t>Submission date:</a:t>
            </a:r>
          </a:p>
          <a:p>
            <a:pPr algn="ctr"/>
            <a:endParaRPr lang="en-US" sz="2400" b="1" dirty="0">
              <a:solidFill>
                <a:srgbClr val="002060"/>
              </a:solidFill>
            </a:endParaRPr>
          </a:p>
          <a:p>
            <a:pPr algn="ctr"/>
            <a:r>
              <a:rPr lang="en-US" sz="3200" b="1" dirty="0">
                <a:solidFill>
                  <a:srgbClr val="002060"/>
                </a:solidFill>
              </a:rPr>
              <a:t>24.04.23</a:t>
            </a:r>
            <a:endParaRPr lang="en-US" sz="2400" b="1" dirty="0">
              <a:solidFill>
                <a:srgbClr val="002060"/>
              </a:solidFill>
            </a:endParaRPr>
          </a:p>
        </p:txBody>
      </p:sp>
      <p:sp>
        <p:nvSpPr>
          <p:cNvPr id="6" name="12-Point Star 5">
            <a:extLst>
              <a:ext uri="{FF2B5EF4-FFF2-40B4-BE49-F238E27FC236}">
                <a16:creationId xmlns:a16="http://schemas.microsoft.com/office/drawing/2014/main" id="{6236BE17-1052-6E49-8FD3-D60312024A93}"/>
              </a:ext>
            </a:extLst>
          </p:cNvPr>
          <p:cNvSpPr/>
          <p:nvPr/>
        </p:nvSpPr>
        <p:spPr>
          <a:xfrm>
            <a:off x="321364" y="360892"/>
            <a:ext cx="3299791" cy="2859386"/>
          </a:xfrm>
          <a:prstGeom prst="star12">
            <a:avLst/>
          </a:prstGeom>
          <a:solidFill>
            <a:schemeClr val="accent2"/>
          </a:solidFill>
          <a:ln w="38100"/>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err="1">
                <a:solidFill>
                  <a:srgbClr val="002060"/>
                </a:solidFill>
              </a:rPr>
              <a:t>Dyddiad</a:t>
            </a:r>
            <a:r>
              <a:rPr lang="en-US" sz="2400" b="1" dirty="0">
                <a:solidFill>
                  <a:srgbClr val="002060"/>
                </a:solidFill>
              </a:rPr>
              <a:t> </a:t>
            </a:r>
            <a:r>
              <a:rPr lang="en-US" sz="2400" b="1" dirty="0" err="1">
                <a:solidFill>
                  <a:srgbClr val="002060"/>
                </a:solidFill>
              </a:rPr>
              <a:t>cyflwyno</a:t>
            </a:r>
            <a:r>
              <a:rPr lang="en-US" sz="2400" b="1" dirty="0">
                <a:solidFill>
                  <a:srgbClr val="002060"/>
                </a:solidFill>
              </a:rPr>
              <a:t>:</a:t>
            </a:r>
          </a:p>
          <a:p>
            <a:pPr algn="ctr"/>
            <a:endParaRPr lang="en-US" sz="2400" b="1" dirty="0">
              <a:solidFill>
                <a:srgbClr val="002060"/>
              </a:solidFill>
            </a:endParaRPr>
          </a:p>
          <a:p>
            <a:pPr algn="ctr"/>
            <a:r>
              <a:rPr lang="en-US" sz="3200" b="1" dirty="0">
                <a:solidFill>
                  <a:srgbClr val="002060"/>
                </a:solidFill>
              </a:rPr>
              <a:t>24.04.23</a:t>
            </a:r>
            <a:endParaRPr lang="en-US" sz="2400" b="1" dirty="0">
              <a:solidFill>
                <a:srgbClr val="002060"/>
              </a:solidFill>
            </a:endParaRPr>
          </a:p>
        </p:txBody>
      </p:sp>
      <p:pic>
        <p:nvPicPr>
          <p:cNvPr id="5" name="Picture 1" descr="page2image56804784">
            <a:extLst>
              <a:ext uri="{FF2B5EF4-FFF2-40B4-BE49-F238E27FC236}">
                <a16:creationId xmlns:a16="http://schemas.microsoft.com/office/drawing/2014/main" id="{4EB55815-0BF8-F200-5CA7-5B1276E643FB}"/>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4702519" y="6096406"/>
            <a:ext cx="4108359" cy="64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1" ma:contentTypeDescription="Create a new document." ma:contentTypeScope="" ma:versionID="1e46e96d0c5902b83d7e4fdb18979b4a">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4139841483e0d59ce6318d914b40cec9"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7ff70071-28ab-42de-8845-b376b105c0c5}"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3E33E7-B29C-45A1-AC62-0AA6F9104D16}">
  <ds:schemaRefs>
    <ds:schemaRef ds:uri="http://schemas.microsoft.com/office/2006/metadata/properties"/>
    <ds:schemaRef ds:uri="http://schemas.microsoft.com/office/infopath/2007/PartnerControls"/>
    <ds:schemaRef ds:uri="4bebffc6-b3af-4121-a6f6-77b124c923cd"/>
    <ds:schemaRef ds:uri="cece20dc-0d29-4254-a319-5ff0cdb992ff"/>
  </ds:schemaRefs>
</ds:datastoreItem>
</file>

<file path=customXml/itemProps2.xml><?xml version="1.0" encoding="utf-8"?>
<ds:datastoreItem xmlns:ds="http://schemas.openxmlformats.org/officeDocument/2006/customXml" ds:itemID="{A001F3BF-FBC4-45B8-B07A-FFDF61D189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ebffc6-b3af-4121-a6f6-77b124c923cd"/>
    <ds:schemaRef ds:uri="cece20dc-0d29-4254-a319-5ff0cdb992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CCF812F-56E3-4875-8293-010A2F4C4D7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639</TotalTime>
  <Words>1281</Words>
  <Application>Microsoft Macintosh PowerPoint</Application>
  <PresentationFormat>Widescreen</PresentationFormat>
  <Paragraphs>138</Paragraphs>
  <Slides>20</Slides>
  <Notes>17</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Light</vt:lpstr>
      <vt:lpstr>Noteworthy Light</vt:lpstr>
      <vt:lpstr>Wingdings 3</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to upload?</vt:lpstr>
      <vt:lpstr>Submission date:  24.04.2023</vt:lpstr>
      <vt:lpstr>Submission date:  24.04.2023</vt:lpstr>
      <vt:lpstr>PowerPoint Presentation</vt:lpstr>
      <vt:lpstr>PowerPoint Presentation</vt:lpstr>
      <vt:lpstr>Pwysig!   Important!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 Evans</dc:creator>
  <cp:lastModifiedBy>Susan Hart-Lewis</cp:lastModifiedBy>
  <cp:revision>67</cp:revision>
  <dcterms:created xsi:type="dcterms:W3CDTF">2021-11-04T11:46:20Z</dcterms:created>
  <dcterms:modified xsi:type="dcterms:W3CDTF">2023-01-16T12:30:42Z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y fmtid="{D5CDD505-2E9C-101B-9397-08002B2CF9AE}" pid="3" name="MediaServiceImageTags">
    <vt:lpwstr/>
  </property>
</Properties>
</file>