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705" autoAdjust="0"/>
  </p:normalViewPr>
  <p:slideViewPr>
    <p:cSldViewPr snapToGrid="0">
      <p:cViewPr>
        <p:scale>
          <a:sx n="82" d="100"/>
          <a:sy n="82" d="100"/>
        </p:scale>
        <p:origin x="5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7643CC-D184-46C4-9F1F-0A563BB257F6}" type="doc">
      <dgm:prSet loTypeId="urn:microsoft.com/office/officeart/2005/8/layout/vList2" loCatId="list" qsTypeId="urn:microsoft.com/office/officeart/2005/8/quickstyle/simple2" qsCatId="simple" csTypeId="urn:microsoft.com/office/officeart/2005/8/colors/accent3_2" csCatId="accent3"/>
      <dgm:spPr/>
      <dgm:t>
        <a:bodyPr/>
        <a:lstStyle/>
        <a:p>
          <a:endParaRPr lang="en-US"/>
        </a:p>
      </dgm:t>
    </dgm:pt>
    <dgm:pt modelId="{2347E8E0-99B1-4A77-9093-98424D674018}">
      <dgm:prSet/>
      <dgm:spPr/>
      <dgm:t>
        <a:bodyPr/>
        <a:lstStyle/>
        <a:p>
          <a:r>
            <a:rPr lang="en-US" dirty="0"/>
            <a:t>According to Nurul et al., (2017), emotional intelligence work promotes appropriate self-management of one's own emotion.</a:t>
          </a:r>
        </a:p>
      </dgm:t>
    </dgm:pt>
    <dgm:pt modelId="{FA1A7115-DE30-4579-915D-A5C6135C86FD}" type="parTrans" cxnId="{2B1B881F-84E1-41B1-8991-EAB9D92C0D7A}">
      <dgm:prSet/>
      <dgm:spPr/>
      <dgm:t>
        <a:bodyPr/>
        <a:lstStyle/>
        <a:p>
          <a:endParaRPr lang="en-US"/>
        </a:p>
      </dgm:t>
    </dgm:pt>
    <dgm:pt modelId="{A7C14E54-7FA0-49E4-81B8-F4D88D3708CD}" type="sibTrans" cxnId="{2B1B881F-84E1-41B1-8991-EAB9D92C0D7A}">
      <dgm:prSet/>
      <dgm:spPr/>
      <dgm:t>
        <a:bodyPr/>
        <a:lstStyle/>
        <a:p>
          <a:endParaRPr lang="en-US"/>
        </a:p>
      </dgm:t>
    </dgm:pt>
    <dgm:pt modelId="{0495787D-95E0-47BA-B0DD-751A6DDCA6E9}">
      <dgm:prSet/>
      <dgm:spPr/>
      <dgm:t>
        <a:bodyPr/>
        <a:lstStyle/>
        <a:p>
          <a:r>
            <a:rPr lang="en-US" dirty="0"/>
            <a:t>High EI fosters more understanding and acceptance of others in the team, which promotes improved collaboration.</a:t>
          </a:r>
        </a:p>
      </dgm:t>
    </dgm:pt>
    <dgm:pt modelId="{C18C5749-25AD-4BAA-8F0C-CC4CF705E259}" type="parTrans" cxnId="{64A51B5A-8996-4B5D-AE1A-98D6D033B5CD}">
      <dgm:prSet/>
      <dgm:spPr/>
      <dgm:t>
        <a:bodyPr/>
        <a:lstStyle/>
        <a:p>
          <a:endParaRPr lang="en-US"/>
        </a:p>
      </dgm:t>
    </dgm:pt>
    <dgm:pt modelId="{77131919-AD75-489D-83C0-B989D4701EAD}" type="sibTrans" cxnId="{64A51B5A-8996-4B5D-AE1A-98D6D033B5CD}">
      <dgm:prSet/>
      <dgm:spPr/>
      <dgm:t>
        <a:bodyPr/>
        <a:lstStyle/>
        <a:p>
          <a:endParaRPr lang="en-US"/>
        </a:p>
      </dgm:t>
    </dgm:pt>
    <dgm:pt modelId="{E60E229D-389E-4B42-BFC7-1C5F347A03FE}">
      <dgm:prSet/>
      <dgm:spPr/>
      <dgm:t>
        <a:bodyPr/>
        <a:lstStyle/>
        <a:p>
          <a:r>
            <a:rPr lang="en-US" dirty="0"/>
            <a:t>Unilever's dedication to employee well-being is evident in its employee support </a:t>
          </a:r>
          <a:r>
            <a:rPr lang="en-US" dirty="0" err="1"/>
            <a:t>programmes</a:t>
          </a:r>
          <a:r>
            <a:rPr lang="en-US" dirty="0"/>
            <a:t>, health management, and foundational emphasis areas of mental toughness and personal effectiveness (Unilever, 2024). </a:t>
          </a:r>
        </a:p>
      </dgm:t>
    </dgm:pt>
    <dgm:pt modelId="{86706F7F-CEDA-48CB-A781-5EE8994B229A}" type="parTrans" cxnId="{FD64CC31-5662-4ECA-B1CD-4C6C25B0AE94}">
      <dgm:prSet/>
      <dgm:spPr/>
      <dgm:t>
        <a:bodyPr/>
        <a:lstStyle/>
        <a:p>
          <a:endParaRPr lang="en-US"/>
        </a:p>
      </dgm:t>
    </dgm:pt>
    <dgm:pt modelId="{AFC2F202-230F-4B87-AC2E-5445262860B0}" type="sibTrans" cxnId="{FD64CC31-5662-4ECA-B1CD-4C6C25B0AE94}">
      <dgm:prSet/>
      <dgm:spPr/>
      <dgm:t>
        <a:bodyPr/>
        <a:lstStyle/>
        <a:p>
          <a:endParaRPr lang="en-US"/>
        </a:p>
      </dgm:t>
    </dgm:pt>
    <dgm:pt modelId="{3458CFE9-A8CD-40B4-8582-AEED56E35104}" type="pres">
      <dgm:prSet presAssocID="{FF7643CC-D184-46C4-9F1F-0A563BB257F6}" presName="linear" presStyleCnt="0">
        <dgm:presLayoutVars>
          <dgm:animLvl val="lvl"/>
          <dgm:resizeHandles val="exact"/>
        </dgm:presLayoutVars>
      </dgm:prSet>
      <dgm:spPr/>
    </dgm:pt>
    <dgm:pt modelId="{990EC027-F454-464F-9D28-A3D70E0094C0}" type="pres">
      <dgm:prSet presAssocID="{2347E8E0-99B1-4A77-9093-98424D674018}" presName="parentText" presStyleLbl="node1" presStyleIdx="0" presStyleCnt="3">
        <dgm:presLayoutVars>
          <dgm:chMax val="0"/>
          <dgm:bulletEnabled val="1"/>
        </dgm:presLayoutVars>
      </dgm:prSet>
      <dgm:spPr/>
    </dgm:pt>
    <dgm:pt modelId="{89592EF1-6705-486B-B190-FFCD4BA59597}" type="pres">
      <dgm:prSet presAssocID="{A7C14E54-7FA0-49E4-81B8-F4D88D3708CD}" presName="spacer" presStyleCnt="0"/>
      <dgm:spPr/>
    </dgm:pt>
    <dgm:pt modelId="{66CE2BFE-EE63-44C7-993F-024FBDB28E34}" type="pres">
      <dgm:prSet presAssocID="{0495787D-95E0-47BA-B0DD-751A6DDCA6E9}" presName="parentText" presStyleLbl="node1" presStyleIdx="1" presStyleCnt="3">
        <dgm:presLayoutVars>
          <dgm:chMax val="0"/>
          <dgm:bulletEnabled val="1"/>
        </dgm:presLayoutVars>
      </dgm:prSet>
      <dgm:spPr/>
    </dgm:pt>
    <dgm:pt modelId="{A5A3FB6F-8D7E-4ADC-AB6F-1E4C52271C03}" type="pres">
      <dgm:prSet presAssocID="{77131919-AD75-489D-83C0-B989D4701EAD}" presName="spacer" presStyleCnt="0"/>
      <dgm:spPr/>
    </dgm:pt>
    <dgm:pt modelId="{9C11A677-EC39-4951-B36F-7E3ADC51D688}" type="pres">
      <dgm:prSet presAssocID="{E60E229D-389E-4B42-BFC7-1C5F347A03FE}" presName="parentText" presStyleLbl="node1" presStyleIdx="2" presStyleCnt="3">
        <dgm:presLayoutVars>
          <dgm:chMax val="0"/>
          <dgm:bulletEnabled val="1"/>
        </dgm:presLayoutVars>
      </dgm:prSet>
      <dgm:spPr/>
    </dgm:pt>
  </dgm:ptLst>
  <dgm:cxnLst>
    <dgm:cxn modelId="{2B1B881F-84E1-41B1-8991-EAB9D92C0D7A}" srcId="{FF7643CC-D184-46C4-9F1F-0A563BB257F6}" destId="{2347E8E0-99B1-4A77-9093-98424D674018}" srcOrd="0" destOrd="0" parTransId="{FA1A7115-DE30-4579-915D-A5C6135C86FD}" sibTransId="{A7C14E54-7FA0-49E4-81B8-F4D88D3708CD}"/>
    <dgm:cxn modelId="{AA6EBD2F-8B34-4E7B-850F-796954D3DF35}" type="presOf" srcId="{0495787D-95E0-47BA-B0DD-751A6DDCA6E9}" destId="{66CE2BFE-EE63-44C7-993F-024FBDB28E34}" srcOrd="0" destOrd="0" presId="urn:microsoft.com/office/officeart/2005/8/layout/vList2"/>
    <dgm:cxn modelId="{FD64CC31-5662-4ECA-B1CD-4C6C25B0AE94}" srcId="{FF7643CC-D184-46C4-9F1F-0A563BB257F6}" destId="{E60E229D-389E-4B42-BFC7-1C5F347A03FE}" srcOrd="2" destOrd="0" parTransId="{86706F7F-CEDA-48CB-A781-5EE8994B229A}" sibTransId="{AFC2F202-230F-4B87-AC2E-5445262860B0}"/>
    <dgm:cxn modelId="{64A51B5A-8996-4B5D-AE1A-98D6D033B5CD}" srcId="{FF7643CC-D184-46C4-9F1F-0A563BB257F6}" destId="{0495787D-95E0-47BA-B0DD-751A6DDCA6E9}" srcOrd="1" destOrd="0" parTransId="{C18C5749-25AD-4BAA-8F0C-CC4CF705E259}" sibTransId="{77131919-AD75-489D-83C0-B989D4701EAD}"/>
    <dgm:cxn modelId="{70DF7094-65EB-4BB6-B6B0-ED3D20841CE8}" type="presOf" srcId="{E60E229D-389E-4B42-BFC7-1C5F347A03FE}" destId="{9C11A677-EC39-4951-B36F-7E3ADC51D688}" srcOrd="0" destOrd="0" presId="urn:microsoft.com/office/officeart/2005/8/layout/vList2"/>
    <dgm:cxn modelId="{AC720EC6-D938-45C0-B9BD-5A4314303BF8}" type="presOf" srcId="{2347E8E0-99B1-4A77-9093-98424D674018}" destId="{990EC027-F454-464F-9D28-A3D70E0094C0}" srcOrd="0" destOrd="0" presId="urn:microsoft.com/office/officeart/2005/8/layout/vList2"/>
    <dgm:cxn modelId="{752E97D7-4EDD-457D-9446-14903599FE38}" type="presOf" srcId="{FF7643CC-D184-46C4-9F1F-0A563BB257F6}" destId="{3458CFE9-A8CD-40B4-8582-AEED56E35104}" srcOrd="0" destOrd="0" presId="urn:microsoft.com/office/officeart/2005/8/layout/vList2"/>
    <dgm:cxn modelId="{0477CBA2-A76C-4808-B26A-93C3F18F251F}" type="presParOf" srcId="{3458CFE9-A8CD-40B4-8582-AEED56E35104}" destId="{990EC027-F454-464F-9D28-A3D70E0094C0}" srcOrd="0" destOrd="0" presId="urn:microsoft.com/office/officeart/2005/8/layout/vList2"/>
    <dgm:cxn modelId="{DDAB368B-F68C-404D-AB49-D31BCA990276}" type="presParOf" srcId="{3458CFE9-A8CD-40B4-8582-AEED56E35104}" destId="{89592EF1-6705-486B-B190-FFCD4BA59597}" srcOrd="1" destOrd="0" presId="urn:microsoft.com/office/officeart/2005/8/layout/vList2"/>
    <dgm:cxn modelId="{FAF8A8E0-E540-4E31-B329-FC7EFDF6C964}" type="presParOf" srcId="{3458CFE9-A8CD-40B4-8582-AEED56E35104}" destId="{66CE2BFE-EE63-44C7-993F-024FBDB28E34}" srcOrd="2" destOrd="0" presId="urn:microsoft.com/office/officeart/2005/8/layout/vList2"/>
    <dgm:cxn modelId="{B3FD19C3-1EC9-466D-9AD2-5EC202D5FA56}" type="presParOf" srcId="{3458CFE9-A8CD-40B4-8582-AEED56E35104}" destId="{A5A3FB6F-8D7E-4ADC-AB6F-1E4C52271C03}" srcOrd="3" destOrd="0" presId="urn:microsoft.com/office/officeart/2005/8/layout/vList2"/>
    <dgm:cxn modelId="{BF4CEACA-05B0-4BC5-833F-B8A8F89CB423}" type="presParOf" srcId="{3458CFE9-A8CD-40B4-8582-AEED56E35104}" destId="{9C11A677-EC39-4951-B36F-7E3ADC51D688}"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24F3AD-345E-4314-A122-82C2A201032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0B10384-6FDB-4629-A713-57A33B565089}">
      <dgm:prSet/>
      <dgm:spPr/>
      <dgm:t>
        <a:bodyPr/>
        <a:lstStyle/>
        <a:p>
          <a:r>
            <a:rPr lang="en-US"/>
            <a:t>For organisations to be productive, especially multinational corporations like Unilever, emotional intelligence (EI) research is crucial.</a:t>
          </a:r>
        </a:p>
      </dgm:t>
    </dgm:pt>
    <dgm:pt modelId="{93F63E3A-3165-4178-984B-9BDA35C1E4A9}" type="parTrans" cxnId="{4904B8AB-65F4-4116-920F-93FC713E45C6}">
      <dgm:prSet/>
      <dgm:spPr/>
      <dgm:t>
        <a:bodyPr/>
        <a:lstStyle/>
        <a:p>
          <a:endParaRPr lang="en-US"/>
        </a:p>
      </dgm:t>
    </dgm:pt>
    <dgm:pt modelId="{EE83E991-4E19-4B05-9EE8-456C3B7EC873}" type="sibTrans" cxnId="{4904B8AB-65F4-4116-920F-93FC713E45C6}">
      <dgm:prSet/>
      <dgm:spPr/>
      <dgm:t>
        <a:bodyPr/>
        <a:lstStyle/>
        <a:p>
          <a:endParaRPr lang="en-US"/>
        </a:p>
      </dgm:t>
    </dgm:pt>
    <dgm:pt modelId="{F345E81A-5825-477B-81AC-93AED1A18CF1}">
      <dgm:prSet/>
      <dgm:spPr/>
      <dgm:t>
        <a:bodyPr/>
        <a:lstStyle/>
        <a:p>
          <a:r>
            <a:rPr lang="en-US"/>
            <a:t>In line with Unilever's aim of promoting a positive working culture, Goleman's approach provides a strong basis for measuring and developing Emotional Intelligence (EI) throughout the firm. </a:t>
          </a:r>
        </a:p>
      </dgm:t>
    </dgm:pt>
    <dgm:pt modelId="{592D8E1E-981F-4EB5-9885-D7B5054995F2}" type="parTrans" cxnId="{F6DE78DD-4F63-4EC7-91D7-F0C92877B9D2}">
      <dgm:prSet/>
      <dgm:spPr/>
      <dgm:t>
        <a:bodyPr/>
        <a:lstStyle/>
        <a:p>
          <a:endParaRPr lang="en-US"/>
        </a:p>
      </dgm:t>
    </dgm:pt>
    <dgm:pt modelId="{4E86D295-943A-48D9-95A8-BD4C3550C68F}" type="sibTrans" cxnId="{F6DE78DD-4F63-4EC7-91D7-F0C92877B9D2}">
      <dgm:prSet/>
      <dgm:spPr/>
      <dgm:t>
        <a:bodyPr/>
        <a:lstStyle/>
        <a:p>
          <a:endParaRPr lang="en-US"/>
        </a:p>
      </dgm:t>
    </dgm:pt>
    <dgm:pt modelId="{5F347E82-588A-4E6D-A940-27DECD11070F}" type="pres">
      <dgm:prSet presAssocID="{8724F3AD-345E-4314-A122-82C2A201032D}" presName="hierChild1" presStyleCnt="0">
        <dgm:presLayoutVars>
          <dgm:chPref val="1"/>
          <dgm:dir/>
          <dgm:animOne val="branch"/>
          <dgm:animLvl val="lvl"/>
          <dgm:resizeHandles/>
        </dgm:presLayoutVars>
      </dgm:prSet>
      <dgm:spPr/>
    </dgm:pt>
    <dgm:pt modelId="{9B0052A8-1B3F-4B56-A6BD-8D3A42645D76}" type="pres">
      <dgm:prSet presAssocID="{A0B10384-6FDB-4629-A713-57A33B565089}" presName="hierRoot1" presStyleCnt="0"/>
      <dgm:spPr/>
    </dgm:pt>
    <dgm:pt modelId="{0D066136-847B-4F6A-A6E2-8094DC5C29E4}" type="pres">
      <dgm:prSet presAssocID="{A0B10384-6FDB-4629-A713-57A33B565089}" presName="composite" presStyleCnt="0"/>
      <dgm:spPr/>
    </dgm:pt>
    <dgm:pt modelId="{E7D41509-6939-4F07-BB46-52B5854789AD}" type="pres">
      <dgm:prSet presAssocID="{A0B10384-6FDB-4629-A713-57A33B565089}" presName="background" presStyleLbl="node0" presStyleIdx="0" presStyleCnt="2"/>
      <dgm:spPr/>
    </dgm:pt>
    <dgm:pt modelId="{CE08321A-CACF-41D6-AE03-BE4E0C559177}" type="pres">
      <dgm:prSet presAssocID="{A0B10384-6FDB-4629-A713-57A33B565089}" presName="text" presStyleLbl="fgAcc0" presStyleIdx="0" presStyleCnt="2">
        <dgm:presLayoutVars>
          <dgm:chPref val="3"/>
        </dgm:presLayoutVars>
      </dgm:prSet>
      <dgm:spPr/>
    </dgm:pt>
    <dgm:pt modelId="{15FE9F26-68B7-4476-960E-8C6349B60684}" type="pres">
      <dgm:prSet presAssocID="{A0B10384-6FDB-4629-A713-57A33B565089}" presName="hierChild2" presStyleCnt="0"/>
      <dgm:spPr/>
    </dgm:pt>
    <dgm:pt modelId="{FD613830-FAFA-4A09-A8D6-A66838901A1C}" type="pres">
      <dgm:prSet presAssocID="{F345E81A-5825-477B-81AC-93AED1A18CF1}" presName="hierRoot1" presStyleCnt="0"/>
      <dgm:spPr/>
    </dgm:pt>
    <dgm:pt modelId="{85D421E9-3E57-4C61-9D31-0478AFA7DF0F}" type="pres">
      <dgm:prSet presAssocID="{F345E81A-5825-477B-81AC-93AED1A18CF1}" presName="composite" presStyleCnt="0"/>
      <dgm:spPr/>
    </dgm:pt>
    <dgm:pt modelId="{6A6746F9-00AA-4261-992B-183B31C1F479}" type="pres">
      <dgm:prSet presAssocID="{F345E81A-5825-477B-81AC-93AED1A18CF1}" presName="background" presStyleLbl="node0" presStyleIdx="1" presStyleCnt="2"/>
      <dgm:spPr/>
    </dgm:pt>
    <dgm:pt modelId="{755E54B9-1A80-460A-8348-6858F87DE08A}" type="pres">
      <dgm:prSet presAssocID="{F345E81A-5825-477B-81AC-93AED1A18CF1}" presName="text" presStyleLbl="fgAcc0" presStyleIdx="1" presStyleCnt="2">
        <dgm:presLayoutVars>
          <dgm:chPref val="3"/>
        </dgm:presLayoutVars>
      </dgm:prSet>
      <dgm:spPr/>
    </dgm:pt>
    <dgm:pt modelId="{7357D514-1F25-430B-8505-36A6F534B58C}" type="pres">
      <dgm:prSet presAssocID="{F345E81A-5825-477B-81AC-93AED1A18CF1}" presName="hierChild2" presStyleCnt="0"/>
      <dgm:spPr/>
    </dgm:pt>
  </dgm:ptLst>
  <dgm:cxnLst>
    <dgm:cxn modelId="{98BB723A-CF3F-4A86-B745-137463550BF9}" type="presOf" srcId="{F345E81A-5825-477B-81AC-93AED1A18CF1}" destId="{755E54B9-1A80-460A-8348-6858F87DE08A}" srcOrd="0" destOrd="0" presId="urn:microsoft.com/office/officeart/2005/8/layout/hierarchy1"/>
    <dgm:cxn modelId="{8418F47C-19DC-4C3C-ABEC-8CFB2D1CD655}" type="presOf" srcId="{A0B10384-6FDB-4629-A713-57A33B565089}" destId="{CE08321A-CACF-41D6-AE03-BE4E0C559177}" srcOrd="0" destOrd="0" presId="urn:microsoft.com/office/officeart/2005/8/layout/hierarchy1"/>
    <dgm:cxn modelId="{4904B8AB-65F4-4116-920F-93FC713E45C6}" srcId="{8724F3AD-345E-4314-A122-82C2A201032D}" destId="{A0B10384-6FDB-4629-A713-57A33B565089}" srcOrd="0" destOrd="0" parTransId="{93F63E3A-3165-4178-984B-9BDA35C1E4A9}" sibTransId="{EE83E991-4E19-4B05-9EE8-456C3B7EC873}"/>
    <dgm:cxn modelId="{DD4A36B5-365A-4E9B-8061-8FFD4A2CED99}" type="presOf" srcId="{8724F3AD-345E-4314-A122-82C2A201032D}" destId="{5F347E82-588A-4E6D-A940-27DECD11070F}" srcOrd="0" destOrd="0" presId="urn:microsoft.com/office/officeart/2005/8/layout/hierarchy1"/>
    <dgm:cxn modelId="{F6DE78DD-4F63-4EC7-91D7-F0C92877B9D2}" srcId="{8724F3AD-345E-4314-A122-82C2A201032D}" destId="{F345E81A-5825-477B-81AC-93AED1A18CF1}" srcOrd="1" destOrd="0" parTransId="{592D8E1E-981F-4EB5-9885-D7B5054995F2}" sibTransId="{4E86D295-943A-48D9-95A8-BD4C3550C68F}"/>
    <dgm:cxn modelId="{2544B8B1-4A1D-4E1C-A3A6-F9E22D6C742A}" type="presParOf" srcId="{5F347E82-588A-4E6D-A940-27DECD11070F}" destId="{9B0052A8-1B3F-4B56-A6BD-8D3A42645D76}" srcOrd="0" destOrd="0" presId="urn:microsoft.com/office/officeart/2005/8/layout/hierarchy1"/>
    <dgm:cxn modelId="{BA05210E-AC32-46D1-A483-A49EF2784C9C}" type="presParOf" srcId="{9B0052A8-1B3F-4B56-A6BD-8D3A42645D76}" destId="{0D066136-847B-4F6A-A6E2-8094DC5C29E4}" srcOrd="0" destOrd="0" presId="urn:microsoft.com/office/officeart/2005/8/layout/hierarchy1"/>
    <dgm:cxn modelId="{85AC67B0-F71F-44A4-8E4F-623D861B9733}" type="presParOf" srcId="{0D066136-847B-4F6A-A6E2-8094DC5C29E4}" destId="{E7D41509-6939-4F07-BB46-52B5854789AD}" srcOrd="0" destOrd="0" presId="urn:microsoft.com/office/officeart/2005/8/layout/hierarchy1"/>
    <dgm:cxn modelId="{D5DCDF99-C271-458B-908F-3B18D341B867}" type="presParOf" srcId="{0D066136-847B-4F6A-A6E2-8094DC5C29E4}" destId="{CE08321A-CACF-41D6-AE03-BE4E0C559177}" srcOrd="1" destOrd="0" presId="urn:microsoft.com/office/officeart/2005/8/layout/hierarchy1"/>
    <dgm:cxn modelId="{DC512668-5FDC-4323-B3EE-A43502F141C9}" type="presParOf" srcId="{9B0052A8-1B3F-4B56-A6BD-8D3A42645D76}" destId="{15FE9F26-68B7-4476-960E-8C6349B60684}" srcOrd="1" destOrd="0" presId="urn:microsoft.com/office/officeart/2005/8/layout/hierarchy1"/>
    <dgm:cxn modelId="{DDE16627-FF65-4096-A202-CF658F321ECC}" type="presParOf" srcId="{5F347E82-588A-4E6D-A940-27DECD11070F}" destId="{FD613830-FAFA-4A09-A8D6-A66838901A1C}" srcOrd="1" destOrd="0" presId="urn:microsoft.com/office/officeart/2005/8/layout/hierarchy1"/>
    <dgm:cxn modelId="{4590AE7A-8EC3-4A65-938D-E793E46F1F01}" type="presParOf" srcId="{FD613830-FAFA-4A09-A8D6-A66838901A1C}" destId="{85D421E9-3E57-4C61-9D31-0478AFA7DF0F}" srcOrd="0" destOrd="0" presId="urn:microsoft.com/office/officeart/2005/8/layout/hierarchy1"/>
    <dgm:cxn modelId="{79D9662A-99AB-4E96-9146-D4DF6A90C0FB}" type="presParOf" srcId="{85D421E9-3E57-4C61-9D31-0478AFA7DF0F}" destId="{6A6746F9-00AA-4261-992B-183B31C1F479}" srcOrd="0" destOrd="0" presId="urn:microsoft.com/office/officeart/2005/8/layout/hierarchy1"/>
    <dgm:cxn modelId="{474A792B-5383-4672-8399-682243C95F84}" type="presParOf" srcId="{85D421E9-3E57-4C61-9D31-0478AFA7DF0F}" destId="{755E54B9-1A80-460A-8348-6858F87DE08A}" srcOrd="1" destOrd="0" presId="urn:microsoft.com/office/officeart/2005/8/layout/hierarchy1"/>
    <dgm:cxn modelId="{D9745466-56B1-4F97-B097-1038073EE82E}" type="presParOf" srcId="{FD613830-FAFA-4A09-A8D6-A66838901A1C}" destId="{7357D514-1F25-430B-8505-36A6F534B58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6C550E-0643-4087-94BF-F18F3F756F1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E59CEEE-67F0-4DF6-9CDA-013544B3D05F}">
      <dgm:prSet/>
      <dgm:spPr/>
      <dgm:t>
        <a:bodyPr/>
        <a:lstStyle/>
        <a:p>
          <a:r>
            <a:rPr lang="en-US"/>
            <a:t>Alferaih, A., (2021). How does emotional intelligence improve employee satisfaction and performance with mediating effect of employee engagement? Perspective from Saudi Arabian private companies. International Journal of Advanced and Applied Sciences, 8(8), pp.79-93.</a:t>
          </a:r>
        </a:p>
      </dgm:t>
    </dgm:pt>
    <dgm:pt modelId="{20DBC1E5-E36F-410C-A9BF-FB42F4A9C79A}" type="parTrans" cxnId="{11524386-A9ED-410C-AFC3-296D7AA53A6D}">
      <dgm:prSet/>
      <dgm:spPr/>
      <dgm:t>
        <a:bodyPr/>
        <a:lstStyle/>
        <a:p>
          <a:endParaRPr lang="en-US"/>
        </a:p>
      </dgm:t>
    </dgm:pt>
    <dgm:pt modelId="{6FBFC71A-5B8F-46FA-BA74-55176FC8A3CF}" type="sibTrans" cxnId="{11524386-A9ED-410C-AFC3-296D7AA53A6D}">
      <dgm:prSet/>
      <dgm:spPr/>
      <dgm:t>
        <a:bodyPr/>
        <a:lstStyle/>
        <a:p>
          <a:endParaRPr lang="en-US"/>
        </a:p>
      </dgm:t>
    </dgm:pt>
    <dgm:pt modelId="{71286D0B-6648-4C05-A57F-A088AE98F6EE}">
      <dgm:prSet/>
      <dgm:spPr/>
      <dgm:t>
        <a:bodyPr/>
        <a:lstStyle/>
        <a:p>
          <a:r>
            <a:rPr lang="en-US"/>
            <a:t>Fianko, S.K., Jnr, S.A.J.S.A. and Dzogbewu, T.C., (2020). Does the interpersonal dimension of Goleman's emotional intelligence model predict effective leadership?. African Journal of Business and Economic Research, 15(4), p.221.</a:t>
          </a:r>
        </a:p>
      </dgm:t>
    </dgm:pt>
    <dgm:pt modelId="{6282FCD2-7C8A-4AD1-88B5-4893B6981C38}" type="parTrans" cxnId="{78470A35-8F58-49EB-9217-4DCE42D95530}">
      <dgm:prSet/>
      <dgm:spPr/>
      <dgm:t>
        <a:bodyPr/>
        <a:lstStyle/>
        <a:p>
          <a:endParaRPr lang="en-US"/>
        </a:p>
      </dgm:t>
    </dgm:pt>
    <dgm:pt modelId="{95D2C786-45D6-4317-BC64-49B00BED150E}" type="sibTrans" cxnId="{78470A35-8F58-49EB-9217-4DCE42D95530}">
      <dgm:prSet/>
      <dgm:spPr/>
      <dgm:t>
        <a:bodyPr/>
        <a:lstStyle/>
        <a:p>
          <a:endParaRPr lang="en-US"/>
        </a:p>
      </dgm:t>
    </dgm:pt>
    <dgm:pt modelId="{765CD58A-0B06-4F20-BE8A-4263012D10B8}">
      <dgm:prSet/>
      <dgm:spPr/>
      <dgm:t>
        <a:bodyPr/>
        <a:lstStyle/>
        <a:p>
          <a:r>
            <a:rPr lang="en-US"/>
            <a:t>Goleman, D., (2021). Leadership: The power of emotional intelligence. More Than Sound LLC.</a:t>
          </a:r>
        </a:p>
      </dgm:t>
    </dgm:pt>
    <dgm:pt modelId="{ED8C8453-2D39-4D38-AAA2-4A2DE921EBA4}" type="parTrans" cxnId="{3BFE8479-636B-4681-8621-6B2485AFE84A}">
      <dgm:prSet/>
      <dgm:spPr/>
      <dgm:t>
        <a:bodyPr/>
        <a:lstStyle/>
        <a:p>
          <a:endParaRPr lang="en-US"/>
        </a:p>
      </dgm:t>
    </dgm:pt>
    <dgm:pt modelId="{8BFCE21D-E2A4-44BF-8FE1-FD817829E997}" type="sibTrans" cxnId="{3BFE8479-636B-4681-8621-6B2485AFE84A}">
      <dgm:prSet/>
      <dgm:spPr/>
      <dgm:t>
        <a:bodyPr/>
        <a:lstStyle/>
        <a:p>
          <a:endParaRPr lang="en-US"/>
        </a:p>
      </dgm:t>
    </dgm:pt>
    <dgm:pt modelId="{24C23A01-22FE-4980-874B-57F290EB2F1C}">
      <dgm:prSet/>
      <dgm:spPr/>
      <dgm:t>
        <a:bodyPr/>
        <a:lstStyle/>
        <a:p>
          <a:r>
            <a:rPr lang="en-US"/>
            <a:t>Hbr, (2021). Former Unilever CEO Paul Polman says aiming for sustainability isn’t good enough-the goal is much higher. Harvard Business Review. Available at: https://hbr.org/2021/11/former-unilever-ceo-paul-polman-says-aiming-for-sustainability-isnt-good-enough-the-goal-is-much-higher (Accessed: 04 July 2024). </a:t>
          </a:r>
        </a:p>
      </dgm:t>
    </dgm:pt>
    <dgm:pt modelId="{B53E46DF-65D0-4554-A425-69EF057854AB}" type="parTrans" cxnId="{BDAFFB50-56B8-4ADB-A5E8-D5C3C4129F41}">
      <dgm:prSet/>
      <dgm:spPr/>
      <dgm:t>
        <a:bodyPr/>
        <a:lstStyle/>
        <a:p>
          <a:endParaRPr lang="en-US"/>
        </a:p>
      </dgm:t>
    </dgm:pt>
    <dgm:pt modelId="{F2097FE7-D1F7-4AC7-9A46-BBD659B9D28B}" type="sibTrans" cxnId="{BDAFFB50-56B8-4ADB-A5E8-D5C3C4129F41}">
      <dgm:prSet/>
      <dgm:spPr/>
      <dgm:t>
        <a:bodyPr/>
        <a:lstStyle/>
        <a:p>
          <a:endParaRPr lang="en-US"/>
        </a:p>
      </dgm:t>
    </dgm:pt>
    <dgm:pt modelId="{57EE857F-A6B7-4598-900F-EEFBE676FC2B}">
      <dgm:prSet/>
      <dgm:spPr/>
      <dgm:t>
        <a:bodyPr/>
        <a:lstStyle/>
        <a:p>
          <a:r>
            <a:rPr lang="en-US"/>
            <a:t>Nurul, H., Redzuan, M., Hamsan, H. and Noor, H., (2017). Emotional intelligence (self-awareness, self-management, social awareness and relationship management) and leadership behavior (transformational and transactional) among school educator leaders. International Journal of Educational Studies, 4(2), pp.37-47.</a:t>
          </a:r>
        </a:p>
      </dgm:t>
    </dgm:pt>
    <dgm:pt modelId="{AEC9E0A4-A572-4C57-B92B-42232747344D}" type="parTrans" cxnId="{8179B508-1184-46C5-8E2A-BD3CB8C9489D}">
      <dgm:prSet/>
      <dgm:spPr/>
      <dgm:t>
        <a:bodyPr/>
        <a:lstStyle/>
        <a:p>
          <a:endParaRPr lang="en-US"/>
        </a:p>
      </dgm:t>
    </dgm:pt>
    <dgm:pt modelId="{AB826FCC-875F-4BDF-8A0C-88EA4F6FB748}" type="sibTrans" cxnId="{8179B508-1184-46C5-8E2A-BD3CB8C9489D}">
      <dgm:prSet/>
      <dgm:spPr/>
      <dgm:t>
        <a:bodyPr/>
        <a:lstStyle/>
        <a:p>
          <a:endParaRPr lang="en-US"/>
        </a:p>
      </dgm:t>
    </dgm:pt>
    <dgm:pt modelId="{61B40E0C-1354-45BC-94F5-F18D2098B885}">
      <dgm:prSet/>
      <dgm:spPr/>
      <dgm:t>
        <a:bodyPr/>
        <a:lstStyle/>
        <a:p>
          <a:r>
            <a:rPr lang="en-US"/>
            <a:t>Sembiring, N., Nimran, U., Astuti, E.S. and Utami, H.N., (2020). The effects of emotional intelligence and organizational justice on job satisfaction, caring climate, and criminal investigation officers’ performance. International Journal of Organizational Analysis, 28(5), pp.1113-1130.</a:t>
          </a:r>
        </a:p>
      </dgm:t>
    </dgm:pt>
    <dgm:pt modelId="{893ACC8B-2747-4107-9A6D-0C91081212C4}" type="parTrans" cxnId="{F21A89AF-A320-4D33-857A-485DED8AD830}">
      <dgm:prSet/>
      <dgm:spPr/>
      <dgm:t>
        <a:bodyPr/>
        <a:lstStyle/>
        <a:p>
          <a:endParaRPr lang="en-US"/>
        </a:p>
      </dgm:t>
    </dgm:pt>
    <dgm:pt modelId="{F96323E2-73D7-4A98-BD29-1BF36AAAB4A0}" type="sibTrans" cxnId="{F21A89AF-A320-4D33-857A-485DED8AD830}">
      <dgm:prSet/>
      <dgm:spPr/>
      <dgm:t>
        <a:bodyPr/>
        <a:lstStyle/>
        <a:p>
          <a:endParaRPr lang="en-US"/>
        </a:p>
      </dgm:t>
    </dgm:pt>
    <dgm:pt modelId="{BB053AAC-49D8-4648-92BE-6ABA0A4EE733}">
      <dgm:prSet/>
      <dgm:spPr/>
      <dgm:t>
        <a:bodyPr/>
        <a:lstStyle/>
        <a:p>
          <a:r>
            <a:rPr lang="en-US"/>
            <a:t>Unilever, (2024). Providing employability skills for life, Unilever. Available at: https://www.unilever.com/sustainability/future-of-work/providing-skills-for-life/ (Accessed: 04 July 2024). </a:t>
          </a:r>
        </a:p>
      </dgm:t>
    </dgm:pt>
    <dgm:pt modelId="{541AC201-5377-40E8-81B1-A52CAEE99FBB}" type="parTrans" cxnId="{12F5BEFB-AA32-4858-922A-D2C70F537DFB}">
      <dgm:prSet/>
      <dgm:spPr/>
      <dgm:t>
        <a:bodyPr/>
        <a:lstStyle/>
        <a:p>
          <a:endParaRPr lang="en-US"/>
        </a:p>
      </dgm:t>
    </dgm:pt>
    <dgm:pt modelId="{5861DD6D-D3A7-4D8D-ACD5-82A03F6AF612}" type="sibTrans" cxnId="{12F5BEFB-AA32-4858-922A-D2C70F537DFB}">
      <dgm:prSet/>
      <dgm:spPr/>
      <dgm:t>
        <a:bodyPr/>
        <a:lstStyle/>
        <a:p>
          <a:endParaRPr lang="en-US"/>
        </a:p>
      </dgm:t>
    </dgm:pt>
    <dgm:pt modelId="{2CB56F3E-C62E-43F0-B0CC-ADFB247828C3}">
      <dgm:prSet/>
      <dgm:spPr/>
      <dgm:t>
        <a:bodyPr/>
        <a:lstStyle/>
        <a:p>
          <a:r>
            <a:rPr lang="en-US"/>
            <a:t>Unilever, (2024). Employee health and wellbeing, Unilever. Available at: https://www.unilever.com/sustainability/responsible-business/employee-wellbeing/ (Accessed: 04 July 2024). </a:t>
          </a:r>
        </a:p>
      </dgm:t>
    </dgm:pt>
    <dgm:pt modelId="{AB80C5E7-0EBD-440C-8361-57134A4FFB94}" type="parTrans" cxnId="{E1AE4367-68B3-4253-A193-DB8B5CE1106D}">
      <dgm:prSet/>
      <dgm:spPr/>
      <dgm:t>
        <a:bodyPr/>
        <a:lstStyle/>
        <a:p>
          <a:endParaRPr lang="en-US"/>
        </a:p>
      </dgm:t>
    </dgm:pt>
    <dgm:pt modelId="{5F642454-4F77-4B49-A2EB-BA1FE84C29DF}" type="sibTrans" cxnId="{E1AE4367-68B3-4253-A193-DB8B5CE1106D}">
      <dgm:prSet/>
      <dgm:spPr/>
      <dgm:t>
        <a:bodyPr/>
        <a:lstStyle/>
        <a:p>
          <a:endParaRPr lang="en-US"/>
        </a:p>
      </dgm:t>
    </dgm:pt>
    <dgm:pt modelId="{E4C2C394-8BCD-4003-B6F2-0BAE144EAEF8}" type="pres">
      <dgm:prSet presAssocID="{ED6C550E-0643-4087-94BF-F18F3F756F1D}" presName="linear" presStyleCnt="0">
        <dgm:presLayoutVars>
          <dgm:animLvl val="lvl"/>
          <dgm:resizeHandles val="exact"/>
        </dgm:presLayoutVars>
      </dgm:prSet>
      <dgm:spPr/>
    </dgm:pt>
    <dgm:pt modelId="{88708A3D-3759-48FB-A344-BDDC34C52FB4}" type="pres">
      <dgm:prSet presAssocID="{3E59CEEE-67F0-4DF6-9CDA-013544B3D05F}" presName="parentText" presStyleLbl="node1" presStyleIdx="0" presStyleCnt="8">
        <dgm:presLayoutVars>
          <dgm:chMax val="0"/>
          <dgm:bulletEnabled val="1"/>
        </dgm:presLayoutVars>
      </dgm:prSet>
      <dgm:spPr/>
    </dgm:pt>
    <dgm:pt modelId="{3B340168-7ABB-444E-85E2-966B80419B40}" type="pres">
      <dgm:prSet presAssocID="{6FBFC71A-5B8F-46FA-BA74-55176FC8A3CF}" presName="spacer" presStyleCnt="0"/>
      <dgm:spPr/>
    </dgm:pt>
    <dgm:pt modelId="{C8B35969-EE48-460C-8C2F-362EFC953510}" type="pres">
      <dgm:prSet presAssocID="{71286D0B-6648-4C05-A57F-A088AE98F6EE}" presName="parentText" presStyleLbl="node1" presStyleIdx="1" presStyleCnt="8">
        <dgm:presLayoutVars>
          <dgm:chMax val="0"/>
          <dgm:bulletEnabled val="1"/>
        </dgm:presLayoutVars>
      </dgm:prSet>
      <dgm:spPr/>
    </dgm:pt>
    <dgm:pt modelId="{8954DC19-D6E2-4E3F-8999-CD0DE0D25DCA}" type="pres">
      <dgm:prSet presAssocID="{95D2C786-45D6-4317-BC64-49B00BED150E}" presName="spacer" presStyleCnt="0"/>
      <dgm:spPr/>
    </dgm:pt>
    <dgm:pt modelId="{E93E49D0-85A2-472B-A99B-EB033966EE4D}" type="pres">
      <dgm:prSet presAssocID="{765CD58A-0B06-4F20-BE8A-4263012D10B8}" presName="parentText" presStyleLbl="node1" presStyleIdx="2" presStyleCnt="8">
        <dgm:presLayoutVars>
          <dgm:chMax val="0"/>
          <dgm:bulletEnabled val="1"/>
        </dgm:presLayoutVars>
      </dgm:prSet>
      <dgm:spPr/>
    </dgm:pt>
    <dgm:pt modelId="{8D4540C3-C158-417B-B4EC-824612502E5C}" type="pres">
      <dgm:prSet presAssocID="{8BFCE21D-E2A4-44BF-8FE1-FD817829E997}" presName="spacer" presStyleCnt="0"/>
      <dgm:spPr/>
    </dgm:pt>
    <dgm:pt modelId="{306B880F-8C0F-41CD-8F18-8129C6931FE1}" type="pres">
      <dgm:prSet presAssocID="{24C23A01-22FE-4980-874B-57F290EB2F1C}" presName="parentText" presStyleLbl="node1" presStyleIdx="3" presStyleCnt="8">
        <dgm:presLayoutVars>
          <dgm:chMax val="0"/>
          <dgm:bulletEnabled val="1"/>
        </dgm:presLayoutVars>
      </dgm:prSet>
      <dgm:spPr/>
    </dgm:pt>
    <dgm:pt modelId="{13853A89-C567-422B-8781-50C1CA30977D}" type="pres">
      <dgm:prSet presAssocID="{F2097FE7-D1F7-4AC7-9A46-BBD659B9D28B}" presName="spacer" presStyleCnt="0"/>
      <dgm:spPr/>
    </dgm:pt>
    <dgm:pt modelId="{E8AB0779-F3FF-4EE3-86E8-D3C508C87FA8}" type="pres">
      <dgm:prSet presAssocID="{57EE857F-A6B7-4598-900F-EEFBE676FC2B}" presName="parentText" presStyleLbl="node1" presStyleIdx="4" presStyleCnt="8">
        <dgm:presLayoutVars>
          <dgm:chMax val="0"/>
          <dgm:bulletEnabled val="1"/>
        </dgm:presLayoutVars>
      </dgm:prSet>
      <dgm:spPr/>
    </dgm:pt>
    <dgm:pt modelId="{FB88DF00-5723-49FA-8776-85B64B5229FA}" type="pres">
      <dgm:prSet presAssocID="{AB826FCC-875F-4BDF-8A0C-88EA4F6FB748}" presName="spacer" presStyleCnt="0"/>
      <dgm:spPr/>
    </dgm:pt>
    <dgm:pt modelId="{75BE4F26-BE9B-4192-9D19-60DC70A60B64}" type="pres">
      <dgm:prSet presAssocID="{61B40E0C-1354-45BC-94F5-F18D2098B885}" presName="parentText" presStyleLbl="node1" presStyleIdx="5" presStyleCnt="8">
        <dgm:presLayoutVars>
          <dgm:chMax val="0"/>
          <dgm:bulletEnabled val="1"/>
        </dgm:presLayoutVars>
      </dgm:prSet>
      <dgm:spPr/>
    </dgm:pt>
    <dgm:pt modelId="{9F796A42-81C6-4B47-B04D-91D1C24B2570}" type="pres">
      <dgm:prSet presAssocID="{F96323E2-73D7-4A98-BD29-1BF36AAAB4A0}" presName="spacer" presStyleCnt="0"/>
      <dgm:spPr/>
    </dgm:pt>
    <dgm:pt modelId="{2407F28A-F7DF-4479-BF40-52476D270900}" type="pres">
      <dgm:prSet presAssocID="{BB053AAC-49D8-4648-92BE-6ABA0A4EE733}" presName="parentText" presStyleLbl="node1" presStyleIdx="6" presStyleCnt="8">
        <dgm:presLayoutVars>
          <dgm:chMax val="0"/>
          <dgm:bulletEnabled val="1"/>
        </dgm:presLayoutVars>
      </dgm:prSet>
      <dgm:spPr/>
    </dgm:pt>
    <dgm:pt modelId="{91D7738C-9A37-436A-A8C3-BB18415F889F}" type="pres">
      <dgm:prSet presAssocID="{5861DD6D-D3A7-4D8D-ACD5-82A03F6AF612}" presName="spacer" presStyleCnt="0"/>
      <dgm:spPr/>
    </dgm:pt>
    <dgm:pt modelId="{5FB7A759-3FD5-43BE-968A-7DFFC0F9908D}" type="pres">
      <dgm:prSet presAssocID="{2CB56F3E-C62E-43F0-B0CC-ADFB247828C3}" presName="parentText" presStyleLbl="node1" presStyleIdx="7" presStyleCnt="8">
        <dgm:presLayoutVars>
          <dgm:chMax val="0"/>
          <dgm:bulletEnabled val="1"/>
        </dgm:presLayoutVars>
      </dgm:prSet>
      <dgm:spPr/>
    </dgm:pt>
  </dgm:ptLst>
  <dgm:cxnLst>
    <dgm:cxn modelId="{8179B508-1184-46C5-8E2A-BD3CB8C9489D}" srcId="{ED6C550E-0643-4087-94BF-F18F3F756F1D}" destId="{57EE857F-A6B7-4598-900F-EEFBE676FC2B}" srcOrd="4" destOrd="0" parTransId="{AEC9E0A4-A572-4C57-B92B-42232747344D}" sibTransId="{AB826FCC-875F-4BDF-8A0C-88EA4F6FB748}"/>
    <dgm:cxn modelId="{F9F25B30-B006-414F-9810-A03729EA0903}" type="presOf" srcId="{57EE857F-A6B7-4598-900F-EEFBE676FC2B}" destId="{E8AB0779-F3FF-4EE3-86E8-D3C508C87FA8}" srcOrd="0" destOrd="0" presId="urn:microsoft.com/office/officeart/2005/8/layout/vList2"/>
    <dgm:cxn modelId="{78470A35-8F58-49EB-9217-4DCE42D95530}" srcId="{ED6C550E-0643-4087-94BF-F18F3F756F1D}" destId="{71286D0B-6648-4C05-A57F-A088AE98F6EE}" srcOrd="1" destOrd="0" parTransId="{6282FCD2-7C8A-4AD1-88B5-4893B6981C38}" sibTransId="{95D2C786-45D6-4317-BC64-49B00BED150E}"/>
    <dgm:cxn modelId="{09995545-9C2F-46CC-B5C5-CD371B9F45F6}" type="presOf" srcId="{71286D0B-6648-4C05-A57F-A088AE98F6EE}" destId="{C8B35969-EE48-460C-8C2F-362EFC953510}" srcOrd="0" destOrd="0" presId="urn:microsoft.com/office/officeart/2005/8/layout/vList2"/>
    <dgm:cxn modelId="{7226EB45-5BE3-4113-9451-D1D15C5BCFD8}" type="presOf" srcId="{61B40E0C-1354-45BC-94F5-F18D2098B885}" destId="{75BE4F26-BE9B-4192-9D19-60DC70A60B64}" srcOrd="0" destOrd="0" presId="urn:microsoft.com/office/officeart/2005/8/layout/vList2"/>
    <dgm:cxn modelId="{0E5D6266-1330-46DC-80C4-F792C5265D61}" type="presOf" srcId="{3E59CEEE-67F0-4DF6-9CDA-013544B3D05F}" destId="{88708A3D-3759-48FB-A344-BDDC34C52FB4}" srcOrd="0" destOrd="0" presId="urn:microsoft.com/office/officeart/2005/8/layout/vList2"/>
    <dgm:cxn modelId="{E1AE4367-68B3-4253-A193-DB8B5CE1106D}" srcId="{ED6C550E-0643-4087-94BF-F18F3F756F1D}" destId="{2CB56F3E-C62E-43F0-B0CC-ADFB247828C3}" srcOrd="7" destOrd="0" parTransId="{AB80C5E7-0EBD-440C-8361-57134A4FFB94}" sibTransId="{5F642454-4F77-4B49-A2EB-BA1FE84C29DF}"/>
    <dgm:cxn modelId="{BDAFFB50-56B8-4ADB-A5E8-D5C3C4129F41}" srcId="{ED6C550E-0643-4087-94BF-F18F3F756F1D}" destId="{24C23A01-22FE-4980-874B-57F290EB2F1C}" srcOrd="3" destOrd="0" parTransId="{B53E46DF-65D0-4554-A425-69EF057854AB}" sibTransId="{F2097FE7-D1F7-4AC7-9A46-BBD659B9D28B}"/>
    <dgm:cxn modelId="{3BFE8479-636B-4681-8621-6B2485AFE84A}" srcId="{ED6C550E-0643-4087-94BF-F18F3F756F1D}" destId="{765CD58A-0B06-4F20-BE8A-4263012D10B8}" srcOrd="2" destOrd="0" parTransId="{ED8C8453-2D39-4D38-AAA2-4A2DE921EBA4}" sibTransId="{8BFCE21D-E2A4-44BF-8FE1-FD817829E997}"/>
    <dgm:cxn modelId="{11524386-A9ED-410C-AFC3-296D7AA53A6D}" srcId="{ED6C550E-0643-4087-94BF-F18F3F756F1D}" destId="{3E59CEEE-67F0-4DF6-9CDA-013544B3D05F}" srcOrd="0" destOrd="0" parTransId="{20DBC1E5-E36F-410C-A9BF-FB42F4A9C79A}" sibTransId="{6FBFC71A-5B8F-46FA-BA74-55176FC8A3CF}"/>
    <dgm:cxn modelId="{F21A89AF-A320-4D33-857A-485DED8AD830}" srcId="{ED6C550E-0643-4087-94BF-F18F3F756F1D}" destId="{61B40E0C-1354-45BC-94F5-F18D2098B885}" srcOrd="5" destOrd="0" parTransId="{893ACC8B-2747-4107-9A6D-0C91081212C4}" sibTransId="{F96323E2-73D7-4A98-BD29-1BF36AAAB4A0}"/>
    <dgm:cxn modelId="{A5AA36CE-A843-465A-B615-F189BC86CA89}" type="presOf" srcId="{765CD58A-0B06-4F20-BE8A-4263012D10B8}" destId="{E93E49D0-85A2-472B-A99B-EB033966EE4D}" srcOrd="0" destOrd="0" presId="urn:microsoft.com/office/officeart/2005/8/layout/vList2"/>
    <dgm:cxn modelId="{60C47AD2-24F9-42A7-9E93-61CB523A5D51}" type="presOf" srcId="{ED6C550E-0643-4087-94BF-F18F3F756F1D}" destId="{E4C2C394-8BCD-4003-B6F2-0BAE144EAEF8}" srcOrd="0" destOrd="0" presId="urn:microsoft.com/office/officeart/2005/8/layout/vList2"/>
    <dgm:cxn modelId="{6EA413DC-B9B7-45B6-A159-3FCE8C65DBBF}" type="presOf" srcId="{2CB56F3E-C62E-43F0-B0CC-ADFB247828C3}" destId="{5FB7A759-3FD5-43BE-968A-7DFFC0F9908D}" srcOrd="0" destOrd="0" presId="urn:microsoft.com/office/officeart/2005/8/layout/vList2"/>
    <dgm:cxn modelId="{F74374E0-875B-44D3-A0E0-8B294B4E332D}" type="presOf" srcId="{BB053AAC-49D8-4648-92BE-6ABA0A4EE733}" destId="{2407F28A-F7DF-4479-BF40-52476D270900}" srcOrd="0" destOrd="0" presId="urn:microsoft.com/office/officeart/2005/8/layout/vList2"/>
    <dgm:cxn modelId="{12F5BEFB-AA32-4858-922A-D2C70F537DFB}" srcId="{ED6C550E-0643-4087-94BF-F18F3F756F1D}" destId="{BB053AAC-49D8-4648-92BE-6ABA0A4EE733}" srcOrd="6" destOrd="0" parTransId="{541AC201-5377-40E8-81B1-A52CAEE99FBB}" sibTransId="{5861DD6D-D3A7-4D8D-ACD5-82A03F6AF612}"/>
    <dgm:cxn modelId="{896CDBFE-5C9E-4B56-B7E5-7428AF889F53}" type="presOf" srcId="{24C23A01-22FE-4980-874B-57F290EB2F1C}" destId="{306B880F-8C0F-41CD-8F18-8129C6931FE1}" srcOrd="0" destOrd="0" presId="urn:microsoft.com/office/officeart/2005/8/layout/vList2"/>
    <dgm:cxn modelId="{5A33EE83-2FDD-40CE-8148-A69C08DFBBB0}" type="presParOf" srcId="{E4C2C394-8BCD-4003-B6F2-0BAE144EAEF8}" destId="{88708A3D-3759-48FB-A344-BDDC34C52FB4}" srcOrd="0" destOrd="0" presId="urn:microsoft.com/office/officeart/2005/8/layout/vList2"/>
    <dgm:cxn modelId="{F3C02922-5EBA-4020-85F5-FA3478991234}" type="presParOf" srcId="{E4C2C394-8BCD-4003-B6F2-0BAE144EAEF8}" destId="{3B340168-7ABB-444E-85E2-966B80419B40}" srcOrd="1" destOrd="0" presId="urn:microsoft.com/office/officeart/2005/8/layout/vList2"/>
    <dgm:cxn modelId="{42D9A8A1-888F-4248-BE6E-34215377B48C}" type="presParOf" srcId="{E4C2C394-8BCD-4003-B6F2-0BAE144EAEF8}" destId="{C8B35969-EE48-460C-8C2F-362EFC953510}" srcOrd="2" destOrd="0" presId="urn:microsoft.com/office/officeart/2005/8/layout/vList2"/>
    <dgm:cxn modelId="{01940F18-DF5C-49D2-9120-2DDF44147C5E}" type="presParOf" srcId="{E4C2C394-8BCD-4003-B6F2-0BAE144EAEF8}" destId="{8954DC19-D6E2-4E3F-8999-CD0DE0D25DCA}" srcOrd="3" destOrd="0" presId="urn:microsoft.com/office/officeart/2005/8/layout/vList2"/>
    <dgm:cxn modelId="{FFA2DC5A-1A5C-43F3-AC89-DB8853122A29}" type="presParOf" srcId="{E4C2C394-8BCD-4003-B6F2-0BAE144EAEF8}" destId="{E93E49D0-85A2-472B-A99B-EB033966EE4D}" srcOrd="4" destOrd="0" presId="urn:microsoft.com/office/officeart/2005/8/layout/vList2"/>
    <dgm:cxn modelId="{357CC133-23CF-45D7-BD77-774E9C2890AD}" type="presParOf" srcId="{E4C2C394-8BCD-4003-B6F2-0BAE144EAEF8}" destId="{8D4540C3-C158-417B-B4EC-824612502E5C}" srcOrd="5" destOrd="0" presId="urn:microsoft.com/office/officeart/2005/8/layout/vList2"/>
    <dgm:cxn modelId="{9A306727-A491-4CDC-9F89-43B31F256548}" type="presParOf" srcId="{E4C2C394-8BCD-4003-B6F2-0BAE144EAEF8}" destId="{306B880F-8C0F-41CD-8F18-8129C6931FE1}" srcOrd="6" destOrd="0" presId="urn:microsoft.com/office/officeart/2005/8/layout/vList2"/>
    <dgm:cxn modelId="{282B81E3-8901-429A-A2EA-1C06BC82992B}" type="presParOf" srcId="{E4C2C394-8BCD-4003-B6F2-0BAE144EAEF8}" destId="{13853A89-C567-422B-8781-50C1CA30977D}" srcOrd="7" destOrd="0" presId="urn:microsoft.com/office/officeart/2005/8/layout/vList2"/>
    <dgm:cxn modelId="{F0232EF0-A82C-4A6C-ABCF-E785802A064E}" type="presParOf" srcId="{E4C2C394-8BCD-4003-B6F2-0BAE144EAEF8}" destId="{E8AB0779-F3FF-4EE3-86E8-D3C508C87FA8}" srcOrd="8" destOrd="0" presId="urn:microsoft.com/office/officeart/2005/8/layout/vList2"/>
    <dgm:cxn modelId="{AD3CCCFE-BFC9-4080-8E6B-A9CB20D93A30}" type="presParOf" srcId="{E4C2C394-8BCD-4003-B6F2-0BAE144EAEF8}" destId="{FB88DF00-5723-49FA-8776-85B64B5229FA}" srcOrd="9" destOrd="0" presId="urn:microsoft.com/office/officeart/2005/8/layout/vList2"/>
    <dgm:cxn modelId="{67D4FF13-DF5F-4A6C-950C-5104E1F5AF19}" type="presParOf" srcId="{E4C2C394-8BCD-4003-B6F2-0BAE144EAEF8}" destId="{75BE4F26-BE9B-4192-9D19-60DC70A60B64}" srcOrd="10" destOrd="0" presId="urn:microsoft.com/office/officeart/2005/8/layout/vList2"/>
    <dgm:cxn modelId="{5F3F44AA-033B-4609-833F-910DF80EC1E5}" type="presParOf" srcId="{E4C2C394-8BCD-4003-B6F2-0BAE144EAEF8}" destId="{9F796A42-81C6-4B47-B04D-91D1C24B2570}" srcOrd="11" destOrd="0" presId="urn:microsoft.com/office/officeart/2005/8/layout/vList2"/>
    <dgm:cxn modelId="{1D26A0B7-6A4C-4251-AE7A-5FAC23F9190E}" type="presParOf" srcId="{E4C2C394-8BCD-4003-B6F2-0BAE144EAEF8}" destId="{2407F28A-F7DF-4479-BF40-52476D270900}" srcOrd="12" destOrd="0" presId="urn:microsoft.com/office/officeart/2005/8/layout/vList2"/>
    <dgm:cxn modelId="{A05659F5-0AB5-4A7C-858F-AFD552C4B131}" type="presParOf" srcId="{E4C2C394-8BCD-4003-B6F2-0BAE144EAEF8}" destId="{91D7738C-9A37-436A-A8C3-BB18415F889F}" srcOrd="13" destOrd="0" presId="urn:microsoft.com/office/officeart/2005/8/layout/vList2"/>
    <dgm:cxn modelId="{8E3EEB9E-389C-4107-AEDC-E8A1171AF422}" type="presParOf" srcId="{E4C2C394-8BCD-4003-B6F2-0BAE144EAEF8}" destId="{5FB7A759-3FD5-43BE-968A-7DFFC0F9908D}"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0EC027-F454-464F-9D28-A3D70E0094C0}">
      <dsp:nvSpPr>
        <dsp:cNvPr id="0" name=""/>
        <dsp:cNvSpPr/>
      </dsp:nvSpPr>
      <dsp:spPr>
        <a:xfrm>
          <a:off x="0" y="106648"/>
          <a:ext cx="4434721" cy="1140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According to Nurul et al., (2017), emotional intelligence work promotes appropriate self-management of one's own emotion.</a:t>
          </a:r>
        </a:p>
      </dsp:txBody>
      <dsp:txXfrm>
        <a:off x="55687" y="162335"/>
        <a:ext cx="4323347" cy="1029376"/>
      </dsp:txXfrm>
    </dsp:sp>
    <dsp:sp modelId="{66CE2BFE-EE63-44C7-993F-024FBDB28E34}">
      <dsp:nvSpPr>
        <dsp:cNvPr id="0" name=""/>
        <dsp:cNvSpPr/>
      </dsp:nvSpPr>
      <dsp:spPr>
        <a:xfrm>
          <a:off x="0" y="1284838"/>
          <a:ext cx="4434721" cy="1140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High EI fosters more understanding and acceptance of others in the team, which promotes improved collaboration.</a:t>
          </a:r>
        </a:p>
      </dsp:txBody>
      <dsp:txXfrm>
        <a:off x="55687" y="1340525"/>
        <a:ext cx="4323347" cy="1029376"/>
      </dsp:txXfrm>
    </dsp:sp>
    <dsp:sp modelId="{9C11A677-EC39-4951-B36F-7E3ADC51D688}">
      <dsp:nvSpPr>
        <dsp:cNvPr id="0" name=""/>
        <dsp:cNvSpPr/>
      </dsp:nvSpPr>
      <dsp:spPr>
        <a:xfrm>
          <a:off x="0" y="2463028"/>
          <a:ext cx="4434721" cy="1140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Unilever's dedication to employee well-being is evident in its employee support </a:t>
          </a:r>
          <a:r>
            <a:rPr lang="en-US" sz="1300" kern="1200" dirty="0" err="1"/>
            <a:t>programmes</a:t>
          </a:r>
          <a:r>
            <a:rPr lang="en-US" sz="1300" kern="1200" dirty="0"/>
            <a:t>, health management, and foundational emphasis areas of mental toughness and personal effectiveness (Unilever, 2024). </a:t>
          </a:r>
        </a:p>
      </dsp:txBody>
      <dsp:txXfrm>
        <a:off x="55687" y="2518715"/>
        <a:ext cx="4323347" cy="1029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41509-6939-4F07-BB46-52B5854789AD}">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08321A-CACF-41D6-AE03-BE4E0C559177}">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For organisations to be productive, especially multinational corporations like Unilever, emotional intelligence (EI) research is crucial.</a:t>
          </a:r>
        </a:p>
      </dsp:txBody>
      <dsp:txXfrm>
        <a:off x="585701" y="1066737"/>
        <a:ext cx="4337991" cy="2693452"/>
      </dsp:txXfrm>
    </dsp:sp>
    <dsp:sp modelId="{6A6746F9-00AA-4261-992B-183B31C1F479}">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E54B9-1A80-460A-8348-6858F87DE08A}">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 line with Unilever's aim of promoting a positive working culture, Goleman's approach provides a strong basis for measuring and developing Emotional Intelligence (EI) throughout the firm. </a:t>
          </a:r>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08A3D-3759-48FB-A344-BDDC34C52FB4}">
      <dsp:nvSpPr>
        <dsp:cNvPr id="0" name=""/>
        <dsp:cNvSpPr/>
      </dsp:nvSpPr>
      <dsp:spPr>
        <a:xfrm>
          <a:off x="0" y="682193"/>
          <a:ext cx="6245265" cy="505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Alferaih, A., (2021). How does emotional intelligence improve employee satisfaction and performance with mediating effect of employee engagement? Perspective from Saudi Arabian private companies. International Journal of Advanced and Applied Sciences, 8(8), pp.79-93.</a:t>
          </a:r>
        </a:p>
      </dsp:txBody>
      <dsp:txXfrm>
        <a:off x="24674" y="706867"/>
        <a:ext cx="6195917" cy="456092"/>
      </dsp:txXfrm>
    </dsp:sp>
    <dsp:sp modelId="{C8B35969-EE48-460C-8C2F-362EFC953510}">
      <dsp:nvSpPr>
        <dsp:cNvPr id="0" name=""/>
        <dsp:cNvSpPr/>
      </dsp:nvSpPr>
      <dsp:spPr>
        <a:xfrm>
          <a:off x="0" y="1213553"/>
          <a:ext cx="6245265" cy="505440"/>
        </a:xfrm>
        <a:prstGeom prst="roundRect">
          <a:avLst/>
        </a:prstGeom>
        <a:solidFill>
          <a:schemeClr val="accent2">
            <a:hueOff val="-126099"/>
            <a:satOff val="603"/>
            <a:lumOff val="8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Fianko, S.K., Jnr, S.A.J.S.A. and Dzogbewu, T.C., (2020). Does the interpersonal dimension of Goleman's emotional intelligence model predict effective leadership?. African Journal of Business and Economic Research, 15(4), p.221.</a:t>
          </a:r>
        </a:p>
      </dsp:txBody>
      <dsp:txXfrm>
        <a:off x="24674" y="1238227"/>
        <a:ext cx="6195917" cy="456092"/>
      </dsp:txXfrm>
    </dsp:sp>
    <dsp:sp modelId="{E93E49D0-85A2-472B-A99B-EB033966EE4D}">
      <dsp:nvSpPr>
        <dsp:cNvPr id="0" name=""/>
        <dsp:cNvSpPr/>
      </dsp:nvSpPr>
      <dsp:spPr>
        <a:xfrm>
          <a:off x="0" y="1744913"/>
          <a:ext cx="6245265" cy="505440"/>
        </a:xfrm>
        <a:prstGeom prst="roundRect">
          <a:avLst/>
        </a:prstGeom>
        <a:solidFill>
          <a:schemeClr val="accent2">
            <a:hueOff val="-252199"/>
            <a:satOff val="1205"/>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Goleman, D., (2021). Leadership: The power of emotional intelligence. More Than Sound LLC.</a:t>
          </a:r>
        </a:p>
      </dsp:txBody>
      <dsp:txXfrm>
        <a:off x="24674" y="1769587"/>
        <a:ext cx="6195917" cy="456092"/>
      </dsp:txXfrm>
    </dsp:sp>
    <dsp:sp modelId="{306B880F-8C0F-41CD-8F18-8129C6931FE1}">
      <dsp:nvSpPr>
        <dsp:cNvPr id="0" name=""/>
        <dsp:cNvSpPr/>
      </dsp:nvSpPr>
      <dsp:spPr>
        <a:xfrm>
          <a:off x="0" y="2276273"/>
          <a:ext cx="6245265" cy="505440"/>
        </a:xfrm>
        <a:prstGeom prst="roundRect">
          <a:avLst/>
        </a:prstGeom>
        <a:solidFill>
          <a:schemeClr val="accent2">
            <a:hueOff val="-378298"/>
            <a:satOff val="1808"/>
            <a:lumOff val="25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Hbr, (2021). Former Unilever CEO Paul Polman says aiming for sustainability isn’t good enough-the goal is much higher. Harvard Business Review. Available at: https://hbr.org/2021/11/former-unilever-ceo-paul-polman-says-aiming-for-sustainability-isnt-good-enough-the-goal-is-much-higher (Accessed: 04 July 2024). </a:t>
          </a:r>
        </a:p>
      </dsp:txBody>
      <dsp:txXfrm>
        <a:off x="24674" y="2300947"/>
        <a:ext cx="6195917" cy="456092"/>
      </dsp:txXfrm>
    </dsp:sp>
    <dsp:sp modelId="{E8AB0779-F3FF-4EE3-86E8-D3C508C87FA8}">
      <dsp:nvSpPr>
        <dsp:cNvPr id="0" name=""/>
        <dsp:cNvSpPr/>
      </dsp:nvSpPr>
      <dsp:spPr>
        <a:xfrm>
          <a:off x="0" y="2807633"/>
          <a:ext cx="6245265" cy="505440"/>
        </a:xfrm>
        <a:prstGeom prst="roundRect">
          <a:avLst/>
        </a:prstGeom>
        <a:solidFill>
          <a:schemeClr val="accent2">
            <a:hueOff val="-504398"/>
            <a:satOff val="2410"/>
            <a:lumOff val="33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Nurul, H., Redzuan, M., Hamsan, H. and Noor, H., (2017). Emotional intelligence (self-awareness, self-management, social awareness and relationship management) and leadership behavior (transformational and transactional) among school educator leaders. International Journal of Educational Studies, 4(2), pp.37-47.</a:t>
          </a:r>
        </a:p>
      </dsp:txBody>
      <dsp:txXfrm>
        <a:off x="24674" y="2832307"/>
        <a:ext cx="6195917" cy="456092"/>
      </dsp:txXfrm>
    </dsp:sp>
    <dsp:sp modelId="{75BE4F26-BE9B-4192-9D19-60DC70A60B64}">
      <dsp:nvSpPr>
        <dsp:cNvPr id="0" name=""/>
        <dsp:cNvSpPr/>
      </dsp:nvSpPr>
      <dsp:spPr>
        <a:xfrm>
          <a:off x="0" y="3338993"/>
          <a:ext cx="6245265" cy="505440"/>
        </a:xfrm>
        <a:prstGeom prst="roundRect">
          <a:avLst/>
        </a:prstGeom>
        <a:solidFill>
          <a:schemeClr val="accent2">
            <a:hueOff val="-630497"/>
            <a:satOff val="3013"/>
            <a:lumOff val="4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Sembiring, N., Nimran, U., Astuti, E.S. and Utami, H.N., (2020). The effects of emotional intelligence and organizational justice on job satisfaction, caring climate, and criminal investigation officers’ performance. International Journal of Organizational Analysis, 28(5), pp.1113-1130.</a:t>
          </a:r>
        </a:p>
      </dsp:txBody>
      <dsp:txXfrm>
        <a:off x="24674" y="3363667"/>
        <a:ext cx="6195917" cy="456092"/>
      </dsp:txXfrm>
    </dsp:sp>
    <dsp:sp modelId="{2407F28A-F7DF-4479-BF40-52476D270900}">
      <dsp:nvSpPr>
        <dsp:cNvPr id="0" name=""/>
        <dsp:cNvSpPr/>
      </dsp:nvSpPr>
      <dsp:spPr>
        <a:xfrm>
          <a:off x="0" y="3870353"/>
          <a:ext cx="6245265" cy="505440"/>
        </a:xfrm>
        <a:prstGeom prst="roundRect">
          <a:avLst/>
        </a:prstGeom>
        <a:solidFill>
          <a:schemeClr val="accent2">
            <a:hueOff val="-756597"/>
            <a:satOff val="3615"/>
            <a:lumOff val="50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Unilever, (2024). Providing employability skills for life, Unilever. Available at: https://www.unilever.com/sustainability/future-of-work/providing-skills-for-life/ (Accessed: 04 July 2024). </a:t>
          </a:r>
        </a:p>
      </dsp:txBody>
      <dsp:txXfrm>
        <a:off x="24674" y="3895027"/>
        <a:ext cx="6195917" cy="456092"/>
      </dsp:txXfrm>
    </dsp:sp>
    <dsp:sp modelId="{5FB7A759-3FD5-43BE-968A-7DFFC0F9908D}">
      <dsp:nvSpPr>
        <dsp:cNvPr id="0" name=""/>
        <dsp:cNvSpPr/>
      </dsp:nvSpPr>
      <dsp:spPr>
        <a:xfrm>
          <a:off x="0" y="4401713"/>
          <a:ext cx="6245265" cy="505440"/>
        </a:xfrm>
        <a:prstGeom prst="roundRect">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Unilever, (2024). Employee health and wellbeing, Unilever. Available at: https://www.unilever.com/sustainability/responsible-business/employee-wellbeing/ (Accessed: 04 July 2024). </a:t>
          </a:r>
        </a:p>
      </dsp:txBody>
      <dsp:txXfrm>
        <a:off x="24674" y="4426387"/>
        <a:ext cx="6195917" cy="4560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016DCD-FFB0-4219-9A5B-890631DCBC63}" type="datetimeFigureOut">
              <a:rPr lang="en-IN" smtClean="0"/>
              <a:t>11-07-2024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F925C5-C606-4134-BAA4-8C4946A835EF}" type="slidenum">
              <a:rPr lang="en-IN" smtClean="0"/>
              <a:t>‹#›</a:t>
            </a:fld>
            <a:endParaRPr lang="en-IN"/>
          </a:p>
        </p:txBody>
      </p:sp>
    </p:spTree>
    <p:extLst>
      <p:ext uri="{BB962C8B-B14F-4D97-AF65-F5344CB8AC3E}">
        <p14:creationId xmlns:p14="http://schemas.microsoft.com/office/powerpoint/2010/main" val="3287818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F925C5-C606-4134-BAA4-8C4946A835EF}" type="slidenum">
              <a:rPr lang="en-IN" smtClean="0"/>
              <a:t>1</a:t>
            </a:fld>
            <a:endParaRPr lang="en-IN"/>
          </a:p>
        </p:txBody>
      </p:sp>
    </p:spTree>
    <p:extLst>
      <p:ext uri="{BB962C8B-B14F-4D97-AF65-F5344CB8AC3E}">
        <p14:creationId xmlns:p14="http://schemas.microsoft.com/office/powerpoint/2010/main" val="145573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E101A"/>
                </a:solidFill>
                <a:effectLst/>
                <a:latin typeface="Times New Roman" panose="02020603050405020304" pitchFamily="18" charset="0"/>
              </a:rPr>
              <a:t>According to </a:t>
            </a:r>
            <a:r>
              <a:rPr lang="en-US" sz="1800" b="0" i="0" u="none" strike="noStrike" dirty="0" err="1">
                <a:solidFill>
                  <a:srgbClr val="222222"/>
                </a:solidFill>
                <a:effectLst/>
                <a:highlight>
                  <a:srgbClr val="FFFFFF"/>
                </a:highlight>
                <a:latin typeface="Times New Roman" panose="02020603050405020304" pitchFamily="18" charset="0"/>
              </a:rPr>
              <a:t>Alferaih</a:t>
            </a:r>
            <a:r>
              <a:rPr lang="en-US" sz="1800" b="0" i="0" u="none" strike="noStrike" dirty="0">
                <a:solidFill>
                  <a:srgbClr val="222222"/>
                </a:solidFill>
                <a:effectLst/>
                <a:highlight>
                  <a:srgbClr val="FFFFFF"/>
                </a:highlight>
                <a:latin typeface="Times New Roman" panose="02020603050405020304" pitchFamily="18" charset="0"/>
              </a:rPr>
              <a:t> (2021), </a:t>
            </a:r>
            <a:r>
              <a:rPr lang="en-US" sz="1800" b="0" i="0" u="none" strike="noStrike" dirty="0">
                <a:solidFill>
                  <a:srgbClr val="0E101A"/>
                </a:solidFill>
                <a:effectLst/>
                <a:latin typeface="Times New Roman" panose="02020603050405020304" pitchFamily="18" charset="0"/>
              </a:rPr>
              <a:t>Emotional Intelligence or EI is more and more often referred to as one of the factors that influence success in a company, productivity as well as employee satisfaction. EI is defined as the skills in perceiving, processing, and acting upon emotions in oneself and others in ways that are beneficial for relationship building and problem-solving. EI is especially significant in Unilever because it is a large, international firm where intercultural communication and cooperation significantly influence </a:t>
            </a:r>
            <a:r>
              <a:rPr lang="en-US" sz="1800" b="0" i="0" u="none" strike="noStrike" dirty="0" err="1">
                <a:solidFill>
                  <a:srgbClr val="0E101A"/>
                </a:solidFill>
                <a:effectLst/>
                <a:latin typeface="Times New Roman" panose="02020603050405020304" pitchFamily="18" charset="0"/>
              </a:rPr>
              <a:t>organisational</a:t>
            </a:r>
            <a:r>
              <a:rPr lang="en-US" sz="1800" b="0" i="0" u="none" strike="noStrike" dirty="0">
                <a:solidFill>
                  <a:srgbClr val="0E101A"/>
                </a:solidFill>
                <a:effectLst/>
                <a:latin typeface="Times New Roman" panose="02020603050405020304" pitchFamily="18" charset="0"/>
              </a:rPr>
              <a:t> effectiveness. In this study, the discussion will be about the role of EI in Unilever. Along with that, Goleman’s Five Components of Emotional Intelligence will also be discussed.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EF925C5-C606-4134-BAA4-8C4946A835EF}" type="slidenum">
              <a:rPr lang="en-IN" smtClean="0"/>
              <a:t>2</a:t>
            </a:fld>
            <a:endParaRPr lang="en-IN"/>
          </a:p>
        </p:txBody>
      </p:sp>
    </p:spTree>
    <p:extLst>
      <p:ext uri="{BB962C8B-B14F-4D97-AF65-F5344CB8AC3E}">
        <p14:creationId xmlns:p14="http://schemas.microsoft.com/office/powerpoint/2010/main" val="3636419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1" i="0" u="none" strike="noStrike" dirty="0">
                <a:solidFill>
                  <a:srgbClr val="0E101A"/>
                </a:solidFill>
                <a:effectLst/>
                <a:latin typeface="Times New Roman" panose="02020603050405020304" pitchFamily="18" charset="0"/>
              </a:rPr>
              <a:t>Enhanced Leadership and Management: </a:t>
            </a:r>
            <a:r>
              <a:rPr lang="en-US" sz="1800" b="0" i="0" u="none" strike="noStrike" dirty="0">
                <a:solidFill>
                  <a:srgbClr val="0E101A"/>
                </a:solidFill>
                <a:effectLst/>
                <a:latin typeface="Times New Roman" panose="02020603050405020304" pitchFamily="18" charset="0"/>
              </a:rPr>
              <a:t>As per the views of </a:t>
            </a:r>
            <a:r>
              <a:rPr lang="en-US" sz="1800" b="0" i="0" u="none" strike="noStrike" dirty="0">
                <a:solidFill>
                  <a:srgbClr val="222222"/>
                </a:solidFill>
                <a:effectLst/>
                <a:highlight>
                  <a:srgbClr val="FFFFFF"/>
                </a:highlight>
                <a:latin typeface="Times New Roman" panose="02020603050405020304" pitchFamily="18" charset="0"/>
              </a:rPr>
              <a:t>Nurul </a:t>
            </a:r>
            <a:r>
              <a:rPr lang="en-US" sz="1800" b="0" i="1" u="none" strike="noStrike" dirty="0">
                <a:solidFill>
                  <a:srgbClr val="222222"/>
                </a:solidFill>
                <a:effectLst/>
                <a:highlight>
                  <a:srgbClr val="FFFFFF"/>
                </a:highlight>
                <a:latin typeface="Times New Roman" panose="02020603050405020304" pitchFamily="18" charset="0"/>
              </a:rPr>
              <a:t>et al., </a:t>
            </a:r>
            <a:r>
              <a:rPr lang="en-US" sz="1800" b="0" i="0" u="none" strike="noStrike" dirty="0">
                <a:solidFill>
                  <a:srgbClr val="222222"/>
                </a:solidFill>
                <a:effectLst/>
                <a:highlight>
                  <a:srgbClr val="FFFFFF"/>
                </a:highlight>
                <a:latin typeface="Times New Roman" panose="02020603050405020304" pitchFamily="18" charset="0"/>
              </a:rPr>
              <a:t>(2017), </a:t>
            </a:r>
            <a:r>
              <a:rPr lang="en-US" sz="1800" b="0" i="0" u="none" strike="noStrike" dirty="0">
                <a:solidFill>
                  <a:srgbClr val="0E101A"/>
                </a:solidFill>
                <a:effectLst/>
                <a:latin typeface="Times New Roman" panose="02020603050405020304" pitchFamily="18" charset="0"/>
              </a:rPr>
              <a:t>the work of EI leads to the correct self-management of one’s own emotions as well as the management of the emotions of other people in the team. In the case of Unilever, this results in better leadership since; workers controlled by emotionally intelligent leaders are more compliant and productive hence improving job satisfaction. For example, Paul Polman the former Chief Executive Officer of Unilever is on record for </a:t>
            </a:r>
            <a:r>
              <a:rPr lang="en-US" sz="1800" b="0" i="0" u="none" strike="noStrike" dirty="0" err="1">
                <a:solidFill>
                  <a:srgbClr val="0E101A"/>
                </a:solidFill>
                <a:effectLst/>
                <a:latin typeface="Times New Roman" panose="02020603050405020304" pitchFamily="18" charset="0"/>
              </a:rPr>
              <a:t>practising</a:t>
            </a:r>
            <a:r>
              <a:rPr lang="en-US" sz="1800" b="0" i="0" u="none" strike="noStrike" dirty="0">
                <a:solidFill>
                  <a:srgbClr val="0E101A"/>
                </a:solidFill>
                <a:effectLst/>
                <a:latin typeface="Times New Roman" panose="02020603050405020304" pitchFamily="18" charset="0"/>
              </a:rPr>
              <a:t> compassion in his management and leadership delivery for he created a culture of trust and people engagement (</a:t>
            </a:r>
            <a:r>
              <a:rPr lang="en-US" sz="1800" b="0" i="0" u="none" strike="noStrike" dirty="0" err="1">
                <a:solidFill>
                  <a:srgbClr val="222222"/>
                </a:solidFill>
                <a:effectLst/>
                <a:highlight>
                  <a:srgbClr val="FFFFFF"/>
                </a:highlight>
                <a:latin typeface="Times New Roman" panose="02020603050405020304" pitchFamily="18" charset="0"/>
              </a:rPr>
              <a:t>Hbr</a:t>
            </a:r>
            <a:r>
              <a:rPr lang="en-US" sz="1800" b="0" i="0" u="none" strike="noStrike" dirty="0">
                <a:solidFill>
                  <a:srgbClr val="222222"/>
                </a:solidFill>
                <a:effectLst/>
                <a:highlight>
                  <a:srgbClr val="FFFFFF"/>
                </a:highlight>
                <a:latin typeface="Times New Roman" panose="02020603050405020304" pitchFamily="18" charset="0"/>
              </a:rPr>
              <a:t>, 2021</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Improved Teamwork and Collaboration: </a:t>
            </a:r>
            <a:r>
              <a:rPr lang="en-US" sz="1800" b="0" i="0" u="none" strike="noStrike" dirty="0">
                <a:solidFill>
                  <a:srgbClr val="0E101A"/>
                </a:solidFill>
                <a:effectLst/>
                <a:latin typeface="Times New Roman" panose="02020603050405020304" pitchFamily="18" charset="0"/>
              </a:rPr>
              <a:t>As in most multinational firms, many a time, the teams formed are multicultural, as is the case with Unilever. With high EI, there will be increased comprehension and acceptance of other people within the team, hence embracing better teamwork.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that encourage their workers to build their emotional intelligence levels have increased chances of receiving a courteous worker who will be keen and attentive when listening and will possess good interpersonal skills to avoid or solve interpersonal conflicts (</a:t>
            </a:r>
            <a:r>
              <a:rPr lang="en-US" sz="1800" b="0" i="0" u="none" strike="noStrike" dirty="0" err="1">
                <a:solidFill>
                  <a:srgbClr val="222222"/>
                </a:solidFill>
                <a:effectLst/>
                <a:highlight>
                  <a:srgbClr val="FFFFFF"/>
                </a:highlight>
                <a:latin typeface="Times New Roman" panose="02020603050405020304" pitchFamily="18" charset="0"/>
              </a:rPr>
              <a:t>Sembiring</a:t>
            </a:r>
            <a:r>
              <a:rPr lang="en-US" sz="1800" b="0" i="0" u="none" strike="noStrike" dirty="0">
                <a:solidFill>
                  <a:srgbClr val="222222"/>
                </a:solidFill>
                <a:effectLst/>
                <a:highlight>
                  <a:srgbClr val="FFFFFF"/>
                </a:highlight>
                <a:latin typeface="Times New Roman" panose="02020603050405020304" pitchFamily="18" charset="0"/>
              </a:rPr>
              <a:t> </a:t>
            </a:r>
            <a:r>
              <a:rPr lang="en-US" sz="1800" b="0" i="1" u="none" strike="noStrike" dirty="0">
                <a:solidFill>
                  <a:srgbClr val="222222"/>
                </a:solidFill>
                <a:effectLst/>
                <a:highlight>
                  <a:srgbClr val="FFFFFF"/>
                </a:highlight>
                <a:latin typeface="Times New Roman" panose="02020603050405020304" pitchFamily="18" charset="0"/>
              </a:rPr>
              <a:t>et al., </a:t>
            </a:r>
            <a:r>
              <a:rPr lang="en-US" sz="1800" b="0" i="0" u="none" strike="noStrike" dirty="0">
                <a:solidFill>
                  <a:srgbClr val="222222"/>
                </a:solidFill>
                <a:effectLst/>
                <a:highlight>
                  <a:srgbClr val="FFFFFF"/>
                </a:highlight>
                <a:latin typeface="Times New Roman" panose="02020603050405020304" pitchFamily="18" charset="0"/>
              </a:rPr>
              <a:t>2020</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Enhanced Employee Engagement and Retention: </a:t>
            </a:r>
            <a:r>
              <a:rPr lang="en-US" sz="1800" b="0" i="0" u="none" strike="noStrike" dirty="0">
                <a:solidFill>
                  <a:srgbClr val="0E101A"/>
                </a:solidFill>
                <a:effectLst/>
                <a:latin typeface="Times New Roman" panose="02020603050405020304" pitchFamily="18" charset="0"/>
              </a:rPr>
              <a:t>When the needs of </a:t>
            </a:r>
            <a:r>
              <a:rPr lang="en-US" sz="1800" b="0" i="0" u="none" strike="noStrike" dirty="0" err="1">
                <a:solidFill>
                  <a:srgbClr val="0E101A"/>
                </a:solidFill>
                <a:effectLst/>
                <a:latin typeface="Times New Roman" panose="02020603050405020304" pitchFamily="18" charset="0"/>
              </a:rPr>
              <a:t>self-fulfilment</a:t>
            </a:r>
            <a:r>
              <a:rPr lang="en-US" sz="1800" b="0" i="0" u="none" strike="noStrike" dirty="0">
                <a:solidFill>
                  <a:srgbClr val="0E101A"/>
                </a:solidFill>
                <a:effectLst/>
                <a:latin typeface="Times New Roman" panose="02020603050405020304" pitchFamily="18" charset="0"/>
              </a:rPr>
              <a:t> are met at the workplace, it is easier for the employees to be fully committed to the companies they work for. It also helps Unilever ensure the employees’ welfare and training based on the EI concept which has helped the company to retain many of its employees. The employee support programs, health management and the foundational focus area of mental toughness and personal effectiveness demonstrate Unilever’s commitment to the wellness of its workers (</a:t>
            </a:r>
            <a:r>
              <a:rPr lang="en-US" sz="1800" b="0" i="0" u="none" strike="noStrike" dirty="0">
                <a:solidFill>
                  <a:srgbClr val="222222"/>
                </a:solidFill>
                <a:effectLst/>
                <a:highlight>
                  <a:srgbClr val="FFFFFF"/>
                </a:highlight>
                <a:latin typeface="Times New Roman" panose="02020603050405020304" pitchFamily="18" charset="0"/>
              </a:rPr>
              <a:t>Unilever, 2024</a:t>
            </a:r>
            <a:r>
              <a:rPr lang="en-US" sz="1800" b="0" i="0" u="none" strike="noStrike" dirty="0">
                <a:solidFill>
                  <a:srgbClr val="0E101A"/>
                </a:solidFill>
                <a:effectLst/>
                <a:latin typeface="Times New Roman" panose="02020603050405020304" pitchFamily="18" charset="0"/>
              </a:rPr>
              <a: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EF925C5-C606-4134-BAA4-8C4946A835EF}" type="slidenum">
              <a:rPr lang="en-IN" smtClean="0"/>
              <a:t>3</a:t>
            </a:fld>
            <a:endParaRPr lang="en-IN"/>
          </a:p>
        </p:txBody>
      </p:sp>
    </p:spTree>
    <p:extLst>
      <p:ext uri="{BB962C8B-B14F-4D97-AF65-F5344CB8AC3E}">
        <p14:creationId xmlns:p14="http://schemas.microsoft.com/office/powerpoint/2010/main" val="2815570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E101A"/>
                </a:solidFill>
                <a:effectLst/>
                <a:latin typeface="Times New Roman" panose="02020603050405020304" pitchFamily="18" charset="0"/>
              </a:rPr>
              <a:t>To explore EI in the context of Unilever, there has been Daniel Goleman’s model. This consists of five key components: personal and social competencies that include: self-awareness, self-management, motivation, interpersonal understanding, and social skills (</a:t>
            </a:r>
            <a:r>
              <a:rPr lang="en-US" sz="1800" b="0" i="0" u="none" strike="noStrike" dirty="0" err="1">
                <a:solidFill>
                  <a:srgbClr val="222222"/>
                </a:solidFill>
                <a:effectLst/>
                <a:highlight>
                  <a:srgbClr val="FFFFFF"/>
                </a:highlight>
                <a:latin typeface="Times New Roman" panose="02020603050405020304" pitchFamily="18" charset="0"/>
              </a:rPr>
              <a:t>Fianko</a:t>
            </a:r>
            <a:r>
              <a:rPr lang="en-US" sz="1800" b="0" i="0" u="none" strike="noStrike" dirty="0">
                <a:solidFill>
                  <a:srgbClr val="222222"/>
                </a:solidFill>
                <a:effectLst/>
                <a:highlight>
                  <a:srgbClr val="FFFFFF"/>
                </a:highlight>
                <a:latin typeface="Times New Roman" panose="02020603050405020304" pitchFamily="18" charset="0"/>
              </a:rPr>
              <a:t> </a:t>
            </a:r>
            <a:r>
              <a:rPr lang="en-US" sz="1800" b="0" i="1" u="none" strike="noStrike" dirty="0">
                <a:solidFill>
                  <a:srgbClr val="222222"/>
                </a:solidFill>
                <a:effectLst/>
                <a:highlight>
                  <a:srgbClr val="FFFFFF"/>
                </a:highlight>
                <a:latin typeface="Times New Roman" panose="02020603050405020304" pitchFamily="18" charset="0"/>
              </a:rPr>
              <a:t>et al., </a:t>
            </a:r>
            <a:r>
              <a:rPr lang="en-US" sz="1800" b="0" i="0" u="none" strike="noStrike" dirty="0">
                <a:solidFill>
                  <a:srgbClr val="222222"/>
                </a:solidFill>
                <a:effectLst/>
                <a:highlight>
                  <a:srgbClr val="FFFFFF"/>
                </a:highlight>
                <a:latin typeface="Times New Roman" panose="02020603050405020304" pitchFamily="18" charset="0"/>
              </a:rPr>
              <a:t>2020</a:t>
            </a:r>
            <a:r>
              <a:rPr lang="en-US" sz="1800" b="0" i="0" u="none" strike="noStrike" dirty="0">
                <a:solidFill>
                  <a:srgbClr val="0E101A"/>
                </a:solidFill>
                <a:effectLst/>
                <a:latin typeface="Times New Roman" panose="02020603050405020304" pitchFamily="18" charset="0"/>
              </a:rPr>
              <a:t>). This model is selected for its broad perspective on EI within the workplace and because it could be used in an </a:t>
            </a:r>
            <a:r>
              <a:rPr lang="en-US" sz="1800" b="0" i="0" u="none" strike="noStrike" dirty="0" err="1">
                <a:solidFill>
                  <a:srgbClr val="0E101A"/>
                </a:solidFill>
                <a:effectLst/>
                <a:latin typeface="Times New Roman" panose="02020603050405020304" pitchFamily="18" charset="0"/>
              </a:rPr>
              <a:t>organisation</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Self-Awareness: </a:t>
            </a:r>
            <a:r>
              <a:rPr lang="en-US" sz="1800" b="0" i="0" u="none" strike="noStrike" dirty="0">
                <a:solidFill>
                  <a:srgbClr val="0E101A"/>
                </a:solidFill>
                <a:effectLst/>
                <a:latin typeface="Times New Roman" panose="02020603050405020304" pitchFamily="18" charset="0"/>
              </a:rPr>
              <a:t>This is the competence which refers to an individual’s capacity to distinguish and identify his/her personal feelings. Consequently, the self-awareness for Unilever employees means that the process of self-assessment will also improve which in turn contributes to personal growth (</a:t>
            </a:r>
            <a:r>
              <a:rPr lang="en-US" sz="1800" b="0" i="0" u="none" strike="noStrike" dirty="0">
                <a:solidFill>
                  <a:srgbClr val="222222"/>
                </a:solidFill>
                <a:effectLst/>
                <a:highlight>
                  <a:srgbClr val="FFFFFF"/>
                </a:highlight>
                <a:latin typeface="Times New Roman" panose="02020603050405020304" pitchFamily="18" charset="0"/>
              </a:rPr>
              <a:t>Unilever, 2024</a:t>
            </a:r>
            <a:r>
              <a:rPr lang="en-US" sz="1800" b="0" i="0" u="none" strike="noStrike" dirty="0">
                <a:solidFill>
                  <a:srgbClr val="0E101A"/>
                </a:solidFill>
                <a:effectLst/>
                <a:latin typeface="Times New Roman" panose="02020603050405020304" pitchFamily="18" charset="0"/>
              </a:rPr>
              <a:t>). Self-awareness is one more aspect, which is intrinsic to leaders; people with high levels of self-awareness are likely to build more truthful and open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Self-Regulation:</a:t>
            </a:r>
            <a:r>
              <a:rPr lang="en-US" sz="1800" b="0" i="0" u="none" strike="noStrike" dirty="0">
                <a:solidFill>
                  <a:srgbClr val="0E101A"/>
                </a:solidFill>
                <a:effectLst/>
                <a:latin typeface="Times New Roman" panose="02020603050405020304" pitchFamily="18" charset="0"/>
              </a:rPr>
              <a:t> This entails temperance and self-control; regulating one’s emotions and urges. There is high pressure on the operations of Unilever and therefore the ability to remain composed is central to the company. Overall, observation of self-regulation can also influence the resilience and adaptability of the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leaders as well as their teams.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Motivation: </a:t>
            </a:r>
            <a:r>
              <a:rPr lang="en-US" sz="1800" b="0" i="0" u="none" strike="noStrike" dirty="0">
                <a:solidFill>
                  <a:srgbClr val="0E101A"/>
                </a:solidFill>
                <a:effectLst/>
                <a:latin typeface="Times New Roman" panose="02020603050405020304" pitchFamily="18" charset="0"/>
              </a:rPr>
              <a:t>Other than extrinsic rewards, motivation is the effort to complete a certain task because it is enjoyable. The idea of implementing the plan and setting big goals and plans in the area of sustainability of the </a:t>
            </a:r>
            <a:r>
              <a:rPr lang="en-US" sz="1800" b="0" i="0" u="none" strike="noStrike" dirty="0" err="1">
                <a:solidFill>
                  <a:srgbClr val="0E101A"/>
                </a:solidFill>
                <a:effectLst/>
                <a:latin typeface="Times New Roman" panose="02020603050405020304" pitchFamily="18" charset="0"/>
              </a:rPr>
              <a:t>organisation</a:t>
            </a:r>
            <a:r>
              <a:rPr lang="en-US" sz="1800" b="0" i="0" u="none" strike="noStrike" dirty="0">
                <a:solidFill>
                  <a:srgbClr val="0E101A"/>
                </a:solidFill>
                <a:effectLst/>
                <a:latin typeface="Times New Roman" panose="02020603050405020304" pitchFamily="18" charset="0"/>
              </a:rPr>
              <a:t> is great, but the company needs to have a motivated employee, who shares the vision and values of the company. EI has the benefit of making employees more focused and dedicated towards their duties, thus proffering positive impacts towards the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productivity (</a:t>
            </a:r>
            <a:r>
              <a:rPr lang="en-US" sz="1800" b="0" i="0" u="none" strike="noStrike" dirty="0">
                <a:solidFill>
                  <a:srgbClr val="222222"/>
                </a:solidFill>
                <a:effectLst/>
                <a:highlight>
                  <a:srgbClr val="FFFFFF"/>
                </a:highlight>
                <a:latin typeface="Times New Roman" panose="02020603050405020304" pitchFamily="18" charset="0"/>
              </a:rPr>
              <a:t>Goleman, 2021</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Empathy: </a:t>
            </a:r>
            <a:r>
              <a:rPr lang="en-US" sz="1800" b="0" i="0" u="none" strike="noStrike" dirty="0">
                <a:solidFill>
                  <a:srgbClr val="0E101A"/>
                </a:solidFill>
                <a:effectLst/>
                <a:latin typeface="Times New Roman" panose="02020603050405020304" pitchFamily="18" charset="0"/>
              </a:rPr>
              <a:t>Empathy is a crucial aspect in addressing the members of a diverse </a:t>
            </a:r>
            <a:r>
              <a:rPr lang="en-US" sz="1800" b="0" i="0" u="none" strike="noStrike" dirty="0" err="1">
                <a:solidFill>
                  <a:srgbClr val="0E101A"/>
                </a:solidFill>
                <a:effectLst/>
                <a:latin typeface="Times New Roman" panose="02020603050405020304" pitchFamily="18" charset="0"/>
              </a:rPr>
              <a:t>organisation</a:t>
            </a:r>
            <a:r>
              <a:rPr lang="en-US" sz="1800" b="0" i="0" u="none" strike="noStrike" dirty="0">
                <a:solidFill>
                  <a:srgbClr val="0E101A"/>
                </a:solidFill>
                <a:effectLst/>
                <a:latin typeface="Times New Roman" panose="02020603050405020304" pitchFamily="18" charset="0"/>
              </a:rPr>
              <a:t> such as Unilever and having such emotions as fear or anger towards fellow human beings. The first one shows that empathy lets leaders relate to their employees and </a:t>
            </a:r>
            <a:r>
              <a:rPr lang="en-US" sz="1800" b="0" i="0" u="none" strike="noStrike" dirty="0" err="1">
                <a:solidFill>
                  <a:srgbClr val="0E101A"/>
                </a:solidFill>
                <a:effectLst/>
                <a:latin typeface="Times New Roman" panose="02020603050405020304" pitchFamily="18" charset="0"/>
              </a:rPr>
              <a:t>realise</a:t>
            </a:r>
            <a:r>
              <a:rPr lang="en-US" sz="1800" b="0" i="0" u="none" strike="noStrike" dirty="0">
                <a:solidFill>
                  <a:srgbClr val="0E101A"/>
                </a:solidFill>
                <a:effectLst/>
                <a:latin typeface="Times New Roman" panose="02020603050405020304" pitchFamily="18" charset="0"/>
              </a:rPr>
              <a:t> their potential. It also promotes better working conditions, as non-discrimination and </a:t>
            </a:r>
            <a:r>
              <a:rPr lang="en-US" sz="1800" b="0" i="0" u="none" strike="noStrike" dirty="0" err="1">
                <a:solidFill>
                  <a:srgbClr val="0E101A"/>
                </a:solidFill>
                <a:effectLst/>
                <a:latin typeface="Times New Roman" panose="02020603050405020304" pitchFamily="18" charset="0"/>
              </a:rPr>
              <a:t>organisational</a:t>
            </a:r>
            <a:r>
              <a:rPr lang="en-US" sz="1800" b="0" i="0" u="none" strike="noStrike" dirty="0">
                <a:solidFill>
                  <a:srgbClr val="0E101A"/>
                </a:solidFill>
                <a:effectLst/>
                <a:latin typeface="Times New Roman" panose="02020603050405020304" pitchFamily="18" charset="0"/>
              </a:rPr>
              <a:t> inclusion acceptance within the business environment allow the integration of various viewpoints.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E101A"/>
                </a:solidFill>
                <a:effectLst/>
                <a:latin typeface="Times New Roman" panose="02020603050405020304" pitchFamily="18" charset="0"/>
                <a:ea typeface="Times New Roman" panose="02020603050405020304" pitchFamily="18" charset="0"/>
              </a:rPr>
              <a:t>Social skills: </a:t>
            </a:r>
            <a:r>
              <a:rPr lang="en-GB" sz="1800" dirty="0">
                <a:solidFill>
                  <a:srgbClr val="0E101A"/>
                </a:solidFill>
                <a:effectLst/>
                <a:latin typeface="Times New Roman" panose="02020603050405020304" pitchFamily="18" charset="0"/>
                <a:ea typeface="Times New Roman" panose="02020603050405020304" pitchFamily="18" charset="0"/>
              </a:rPr>
              <a:t>Social skills, communication, and the ability to manage their interactions are very crucial in working in a group and solving arising issues. The nature of Global business entails that people working in Unilever across the globe should possess good social skills to effectively relate with people from across the globe as well as foster healthy employee relations. </a:t>
            </a:r>
            <a:endParaRPr lang="en-IN" sz="1800" dirty="0">
              <a:effectLst/>
              <a:latin typeface="Arial" panose="020B0604020202020204" pitchFamily="34" charset="0"/>
              <a:ea typeface="Arial" panose="020B0604020202020204" pitchFamily="34" charset="0"/>
            </a:endParaRPr>
          </a:p>
          <a:p>
            <a:pPr rtl="0">
              <a:spcBef>
                <a:spcPts val="0"/>
              </a:spcBef>
              <a:spcAft>
                <a:spcPts val="0"/>
              </a:spcAft>
            </a:pP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EF925C5-C606-4134-BAA4-8C4946A835EF}" type="slidenum">
              <a:rPr lang="en-IN" smtClean="0"/>
              <a:t>4</a:t>
            </a:fld>
            <a:endParaRPr lang="en-IN"/>
          </a:p>
        </p:txBody>
      </p:sp>
    </p:spTree>
    <p:extLst>
      <p:ext uri="{BB962C8B-B14F-4D97-AF65-F5344CB8AC3E}">
        <p14:creationId xmlns:p14="http://schemas.microsoft.com/office/powerpoint/2010/main" val="2706697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E101A"/>
                </a:solidFill>
                <a:effectLst/>
                <a:latin typeface="Times New Roman" panose="02020603050405020304" pitchFamily="18" charset="0"/>
              </a:rPr>
              <a:t>The study of EI is significant for </a:t>
            </a:r>
            <a:r>
              <a:rPr lang="en-US" sz="1800" b="0" i="0" u="none" strike="noStrike" dirty="0" err="1">
                <a:solidFill>
                  <a:srgbClr val="0E101A"/>
                </a:solidFill>
                <a:effectLst/>
                <a:latin typeface="Times New Roman" panose="02020603050405020304" pitchFamily="18" charset="0"/>
              </a:rPr>
              <a:t>organisational</a:t>
            </a:r>
            <a:r>
              <a:rPr lang="en-US" sz="1800" b="0" i="0" u="none" strike="noStrike" dirty="0">
                <a:solidFill>
                  <a:srgbClr val="0E101A"/>
                </a:solidFill>
                <a:effectLst/>
                <a:latin typeface="Times New Roman" panose="02020603050405020304" pitchFamily="18" charset="0"/>
              </a:rPr>
              <a:t> effectiveness, particularly in global firms such as Unilever. Thus, promoting EI within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can help Unilever boost leadership, effectiveness of collaborative work, and employees’ morale. As such, Goleman’s model is a solid foundation for the measurement and cultivation of EI in the </a:t>
            </a:r>
            <a:r>
              <a:rPr lang="en-US" sz="1800" b="0" i="0" u="none" strike="noStrike" dirty="0" err="1">
                <a:solidFill>
                  <a:srgbClr val="0E101A"/>
                </a:solidFill>
                <a:effectLst/>
                <a:latin typeface="Times New Roman" panose="02020603050405020304" pitchFamily="18" charset="0"/>
              </a:rPr>
              <a:t>organisation</a:t>
            </a:r>
            <a:r>
              <a:rPr lang="en-US" sz="1800" b="0" i="0" u="none" strike="noStrike" dirty="0">
                <a:solidFill>
                  <a:srgbClr val="0E101A"/>
                </a:solidFill>
                <a:effectLst/>
                <a:latin typeface="Times New Roman" panose="02020603050405020304" pitchFamily="18" charset="0"/>
              </a:rPr>
              <a:t>, by Unilever’s policy of fostering a healthy culture of the workplace. To this end, while it is seen that EI development pays the employees back, it should also be understood that it at the same time contributes to the development and sustainability of the firm.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EF925C5-C606-4134-BAA4-8C4946A835EF}" type="slidenum">
              <a:rPr lang="en-IN" smtClean="0"/>
              <a:t>5</a:t>
            </a:fld>
            <a:endParaRPr lang="en-IN"/>
          </a:p>
        </p:txBody>
      </p:sp>
    </p:spTree>
    <p:extLst>
      <p:ext uri="{BB962C8B-B14F-4D97-AF65-F5344CB8AC3E}">
        <p14:creationId xmlns:p14="http://schemas.microsoft.com/office/powerpoint/2010/main" val="2063121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3532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7625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3467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0088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7682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021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026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1064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0268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8745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7/11/2024</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9053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7/11/2024</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76896515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5"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9FB580A-BA0E-4D5E-90F4-C42767A78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n abstract genetic concept">
            <a:extLst>
              <a:ext uri="{FF2B5EF4-FFF2-40B4-BE49-F238E27FC236}">
                <a16:creationId xmlns:a16="http://schemas.microsoft.com/office/drawing/2014/main" id="{8A9EDF15-819F-0963-A600-7B3A6E98F92E}"/>
              </a:ext>
            </a:extLst>
          </p:cNvPr>
          <p:cNvPicPr>
            <a:picLocks noChangeAspect="1"/>
          </p:cNvPicPr>
          <p:nvPr/>
        </p:nvPicPr>
        <p:blipFill rotWithShape="1">
          <a:blip r:embed="rId3"/>
          <a:srcRect t="24474" r="-1" b="19304"/>
          <a:stretch/>
        </p:blipFill>
        <p:spPr>
          <a:xfrm>
            <a:off x="20" y="1"/>
            <a:ext cx="12198076" cy="6857998"/>
          </a:xfrm>
          <a:prstGeom prst="rect">
            <a:avLst/>
          </a:prstGeom>
        </p:spPr>
      </p:pic>
      <p:sp>
        <p:nvSpPr>
          <p:cNvPr id="33" name="Rectangle 32">
            <a:extLst>
              <a:ext uri="{FF2B5EF4-FFF2-40B4-BE49-F238E27FC236}">
                <a16:creationId xmlns:a16="http://schemas.microsoft.com/office/drawing/2014/main" id="{66FE6C92-1731-4FD3-9F27-3D29161BB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735"/>
            <a:ext cx="12192000" cy="2844264"/>
          </a:xfrm>
          <a:prstGeom prst="rect">
            <a:avLst/>
          </a:prstGeom>
          <a:gradFill flip="none" rotWithShape="1">
            <a:gsLst>
              <a:gs pos="100000">
                <a:schemeClr val="accent4">
                  <a:alpha val="60000"/>
                </a:schemeClr>
              </a:gs>
              <a:gs pos="0">
                <a:schemeClr val="accent2">
                  <a:alpha val="60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E8D00-1C16-32A6-554F-B0CEC583E9AD}"/>
              </a:ext>
            </a:extLst>
          </p:cNvPr>
          <p:cNvSpPr>
            <a:spLocks noGrp="1"/>
          </p:cNvSpPr>
          <p:nvPr>
            <p:ph type="ctrTitle"/>
          </p:nvPr>
        </p:nvSpPr>
        <p:spPr>
          <a:xfrm>
            <a:off x="1256275" y="4292866"/>
            <a:ext cx="9679449" cy="996919"/>
          </a:xfrm>
        </p:spPr>
        <p:txBody>
          <a:bodyPr anchor="b">
            <a:normAutofit/>
          </a:bodyPr>
          <a:lstStyle/>
          <a:p>
            <a:r>
              <a:rPr lang="en-US" sz="3000">
                <a:solidFill>
                  <a:schemeClr val="bg1"/>
                </a:solidFill>
              </a:rPr>
              <a:t>BA Leadership and Management Skills for the Workplace</a:t>
            </a:r>
            <a:endParaRPr lang="en-IN" sz="3000" dirty="0">
              <a:solidFill>
                <a:schemeClr val="bg1"/>
              </a:solidFill>
            </a:endParaRPr>
          </a:p>
        </p:txBody>
      </p:sp>
      <p:sp>
        <p:nvSpPr>
          <p:cNvPr id="3" name="Subtitle 2">
            <a:extLst>
              <a:ext uri="{FF2B5EF4-FFF2-40B4-BE49-F238E27FC236}">
                <a16:creationId xmlns:a16="http://schemas.microsoft.com/office/drawing/2014/main" id="{8B444ADB-339F-E032-A1AF-9228E452F798}"/>
              </a:ext>
            </a:extLst>
          </p:cNvPr>
          <p:cNvSpPr>
            <a:spLocks noGrp="1"/>
          </p:cNvSpPr>
          <p:nvPr>
            <p:ph type="subTitle" idx="1"/>
          </p:nvPr>
        </p:nvSpPr>
        <p:spPr>
          <a:xfrm>
            <a:off x="1256275" y="5404965"/>
            <a:ext cx="9679449" cy="654610"/>
          </a:xfrm>
        </p:spPr>
        <p:txBody>
          <a:bodyPr anchor="ctr">
            <a:normAutofit/>
          </a:bodyPr>
          <a:lstStyle/>
          <a:p>
            <a:r>
              <a:rPr lang="en-IN" sz="2000" dirty="0">
                <a:solidFill>
                  <a:schemeClr val="bg1"/>
                </a:solidFill>
              </a:rPr>
              <a:t>Task 2</a:t>
            </a:r>
          </a:p>
        </p:txBody>
      </p:sp>
      <p:sp>
        <p:nvSpPr>
          <p:cNvPr id="3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452171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475100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526615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9C57E836-EC6A-9F20-4F91-2CE35F0200B2}"/>
              </a:ext>
            </a:extLst>
          </p:cNvPr>
          <p:cNvSpPr txBox="1"/>
          <p:nvPr/>
        </p:nvSpPr>
        <p:spPr>
          <a:xfrm>
            <a:off x="3184901" y="472698"/>
            <a:ext cx="8485322" cy="1938992"/>
          </a:xfrm>
          <a:prstGeom prst="rect">
            <a:avLst/>
          </a:prstGeom>
          <a:noFill/>
        </p:spPr>
        <p:txBody>
          <a:bodyPr wrap="square" rtlCol="0">
            <a:spAutoFit/>
          </a:bodyPr>
          <a:lstStyle/>
          <a:p>
            <a:r>
              <a:rPr lang="en-GB" sz="2400" b="1" dirty="0"/>
              <a:t>Importance of EI in the Workplace </a:t>
            </a:r>
          </a:p>
          <a:p>
            <a:r>
              <a:rPr lang="en-GB" sz="2400" b="1" dirty="0"/>
              <a:t>Student Name: Dan Dumitru</a:t>
            </a:r>
          </a:p>
          <a:p>
            <a:r>
              <a:rPr lang="en-GB" sz="2400" b="1" dirty="0"/>
              <a:t>Student Number: 2025728</a:t>
            </a:r>
          </a:p>
          <a:p>
            <a:r>
              <a:rPr lang="en-GB" sz="2400" b="1" dirty="0"/>
              <a:t>Module Code: BMSW6106</a:t>
            </a:r>
          </a:p>
          <a:p>
            <a:r>
              <a:rPr lang="en-GB" sz="2400" b="1" dirty="0"/>
              <a:t>Lecturer Name: Essa Bah</a:t>
            </a:r>
          </a:p>
        </p:txBody>
      </p:sp>
    </p:spTree>
    <p:extLst>
      <p:ext uri="{BB962C8B-B14F-4D97-AF65-F5344CB8AC3E}">
        <p14:creationId xmlns:p14="http://schemas.microsoft.com/office/powerpoint/2010/main" val="370212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FCA8A3-92FF-CC78-BFF7-B21B7525CEB4}"/>
              </a:ext>
            </a:extLst>
          </p:cNvPr>
          <p:cNvSpPr>
            <a:spLocks noGrp="1"/>
          </p:cNvSpPr>
          <p:nvPr>
            <p:ph type="title"/>
          </p:nvPr>
        </p:nvSpPr>
        <p:spPr>
          <a:xfrm>
            <a:off x="6657715" y="467271"/>
            <a:ext cx="4195674" cy="2052522"/>
          </a:xfrm>
        </p:spPr>
        <p:txBody>
          <a:bodyPr anchor="b">
            <a:normAutofit/>
          </a:bodyPr>
          <a:lstStyle/>
          <a:p>
            <a:r>
              <a:rPr lang="en-IN" sz="4800"/>
              <a:t>Introduction</a:t>
            </a:r>
          </a:p>
        </p:txBody>
      </p:sp>
      <p:sp>
        <p:nvSpPr>
          <p:cNvPr id="1035" name="Oval 103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028" name="Picture 4" descr="What Is Emotional Intelligence, Really? Here Are Some, 57% OFF">
            <a:extLst>
              <a:ext uri="{FF2B5EF4-FFF2-40B4-BE49-F238E27FC236}">
                <a16:creationId xmlns:a16="http://schemas.microsoft.com/office/drawing/2014/main" id="{28833F27-001F-02BD-CAF0-C5F8299939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53" r="13295" b="-2"/>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03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BA7DC873-85D1-3DC4-3858-CDF51391CE98}"/>
              </a:ext>
            </a:extLst>
          </p:cNvPr>
          <p:cNvSpPr>
            <a:spLocks noGrp="1"/>
          </p:cNvSpPr>
          <p:nvPr>
            <p:ph idx="1"/>
          </p:nvPr>
        </p:nvSpPr>
        <p:spPr>
          <a:xfrm>
            <a:off x="6657715" y="2990818"/>
            <a:ext cx="4195673" cy="2913872"/>
          </a:xfrm>
        </p:spPr>
        <p:txBody>
          <a:bodyPr anchor="t">
            <a:normAutofit/>
          </a:bodyPr>
          <a:lstStyle/>
          <a:p>
            <a:r>
              <a:rPr lang="en-US" sz="1800"/>
              <a:t>Alferaih (2021) notes that EI is becoming more and more recognised as a component that affects a company's performance.</a:t>
            </a:r>
          </a:p>
          <a:p>
            <a:r>
              <a:rPr lang="en-US" sz="1800"/>
              <a:t>Since Unilever is a sizable, global company where intercultural collaboration and communication have a big impact on organisational success, EI is particularly important.</a:t>
            </a:r>
          </a:p>
          <a:p>
            <a:endParaRPr lang="en-IN" sz="1800"/>
          </a:p>
        </p:txBody>
      </p:sp>
      <p:sp>
        <p:nvSpPr>
          <p:cNvPr id="104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04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9693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6" name="Rectangle 207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E4ED1-B3C3-5F62-1678-F7544FC6B62D}"/>
              </a:ext>
            </a:extLst>
          </p:cNvPr>
          <p:cNvSpPr>
            <a:spLocks noGrp="1"/>
          </p:cNvSpPr>
          <p:nvPr>
            <p:ph type="title"/>
          </p:nvPr>
        </p:nvSpPr>
        <p:spPr>
          <a:xfrm>
            <a:off x="6392584" y="501651"/>
            <a:ext cx="4434720" cy="1716255"/>
          </a:xfrm>
        </p:spPr>
        <p:txBody>
          <a:bodyPr anchor="b">
            <a:normAutofit/>
          </a:bodyPr>
          <a:lstStyle/>
          <a:p>
            <a:r>
              <a:rPr lang="en-US" sz="3000"/>
              <a:t>The Role of Emotional Intelligence in Unilever</a:t>
            </a:r>
            <a:endParaRPr lang="en-IN" sz="3000"/>
          </a:p>
        </p:txBody>
      </p:sp>
      <p:sp>
        <p:nvSpPr>
          <p:cNvPr id="2077" name="Rectangle 2076">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Unilever's dominance in India helps it raise prices, pinching rural poor,  ET Retail">
            <a:extLst>
              <a:ext uri="{FF2B5EF4-FFF2-40B4-BE49-F238E27FC236}">
                <a16:creationId xmlns:a16="http://schemas.microsoft.com/office/drawing/2014/main" id="{7A2CA1BB-1357-6B26-30DD-DF070D08C2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43699" y="539762"/>
            <a:ext cx="3698236" cy="2468573"/>
          </a:xfrm>
          <a:prstGeom prst="rect">
            <a:avLst/>
          </a:prstGeom>
          <a:noFill/>
          <a:extLst>
            <a:ext uri="{909E8E84-426E-40DD-AFC4-6F175D3DCCD1}">
              <a14:hiddenFill xmlns:a14="http://schemas.microsoft.com/office/drawing/2010/main">
                <a:solidFill>
                  <a:srgbClr val="FFFFFF"/>
                </a:solidFill>
              </a14:hiddenFill>
            </a:ext>
          </a:extLst>
        </p:spPr>
      </p:pic>
      <p:sp>
        <p:nvSpPr>
          <p:cNvPr id="2078" name="Rectangle 207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Power of Emotional Intelligence (EI)">
            <a:extLst>
              <a:ext uri="{FF2B5EF4-FFF2-40B4-BE49-F238E27FC236}">
                <a16:creationId xmlns:a16="http://schemas.microsoft.com/office/drawing/2014/main" id="{FB89AF2B-5507-AC5B-565D-EB990FB5C85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39189" y="3835114"/>
            <a:ext cx="3712139" cy="2468573"/>
          </a:xfrm>
          <a:prstGeom prst="rect">
            <a:avLst/>
          </a:prstGeom>
          <a:noFill/>
          <a:extLst>
            <a:ext uri="{909E8E84-426E-40DD-AFC4-6F175D3DCCD1}">
              <a14:hiddenFill xmlns:a14="http://schemas.microsoft.com/office/drawing/2010/main">
                <a:solidFill>
                  <a:srgbClr val="FFFFFF"/>
                </a:solidFill>
              </a14:hiddenFill>
            </a:ext>
          </a:extLst>
        </p:spPr>
      </p:pic>
      <p:cxnSp>
        <p:nvCxnSpPr>
          <p:cNvPr id="2079" name="Straight Connector 207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74423F1-BAD6-B16C-B920-2B544EFA6AB1}"/>
              </a:ext>
            </a:extLst>
          </p:cNvPr>
          <p:cNvGraphicFramePr>
            <a:graphicFrameLocks noGrp="1"/>
          </p:cNvGraphicFramePr>
          <p:nvPr>
            <p:ph idx="1"/>
            <p:extLst>
              <p:ext uri="{D42A27DB-BD31-4B8C-83A1-F6EECF244321}">
                <p14:modId xmlns:p14="http://schemas.microsoft.com/office/powerpoint/2010/main" val="1003858451"/>
              </p:ext>
            </p:extLst>
          </p:nvPr>
        </p:nvGraphicFramePr>
        <p:xfrm>
          <a:off x="6392583" y="2645922"/>
          <a:ext cx="4434721" cy="371042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27203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D0BE9-E247-D3D1-9E1F-AD86A3EECAB9}"/>
              </a:ext>
            </a:extLst>
          </p:cNvPr>
          <p:cNvSpPr>
            <a:spLocks noGrp="1"/>
          </p:cNvSpPr>
          <p:nvPr>
            <p:ph type="title"/>
          </p:nvPr>
        </p:nvSpPr>
        <p:spPr>
          <a:xfrm>
            <a:off x="6412091" y="501651"/>
            <a:ext cx="4395340" cy="1716255"/>
          </a:xfrm>
        </p:spPr>
        <p:txBody>
          <a:bodyPr anchor="b">
            <a:normAutofit/>
          </a:bodyPr>
          <a:lstStyle/>
          <a:p>
            <a:r>
              <a:rPr lang="en-US" sz="2600"/>
              <a:t>EI Model: Goleman’s Five Components of Emotional Intelligence</a:t>
            </a:r>
            <a:br>
              <a:rPr lang="en-US" sz="2600"/>
            </a:br>
            <a:endParaRPr lang="en-IN" sz="2600"/>
          </a:p>
        </p:txBody>
      </p:sp>
      <p:sp>
        <p:nvSpPr>
          <p:cNvPr id="3081" name="Rectangle 308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five components of Emotional Intelligence according to Goleman, D... |  Download Scientific Diagram">
            <a:extLst>
              <a:ext uri="{FF2B5EF4-FFF2-40B4-BE49-F238E27FC236}">
                <a16:creationId xmlns:a16="http://schemas.microsoft.com/office/drawing/2014/main" id="{B92A0F1A-49FF-1AD9-96DE-B7020CB58C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9143" y="1062515"/>
            <a:ext cx="5221625" cy="47329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0F12AE6-EF3C-3D78-AF67-6CECD8B337A9}"/>
              </a:ext>
            </a:extLst>
          </p:cNvPr>
          <p:cNvSpPr>
            <a:spLocks noGrp="1"/>
          </p:cNvSpPr>
          <p:nvPr>
            <p:ph idx="1"/>
          </p:nvPr>
        </p:nvSpPr>
        <p:spPr>
          <a:xfrm>
            <a:off x="6392583" y="2645922"/>
            <a:ext cx="4434721" cy="3710427"/>
          </a:xfrm>
        </p:spPr>
        <p:txBody>
          <a:bodyPr anchor="t">
            <a:normAutofit/>
          </a:bodyPr>
          <a:lstStyle/>
          <a:p>
            <a:r>
              <a:rPr lang="en-US" sz="1800" dirty="0"/>
              <a:t>Personal and social competences, which comprise self-awareness, self-management, motivation, interpersonal comprehension, and social skills, are the five main components of Daniel Goleman's paradigm (</a:t>
            </a:r>
            <a:r>
              <a:rPr lang="en-US" sz="1800" dirty="0" err="1"/>
              <a:t>Fianko</a:t>
            </a:r>
            <a:r>
              <a:rPr lang="en-US" sz="1800" dirty="0"/>
              <a:t> et al., 2020). </a:t>
            </a:r>
          </a:p>
          <a:p>
            <a:r>
              <a:rPr lang="en-US" sz="1800" dirty="0"/>
              <a:t>Emotional intelligence (EI) provides the advantage of helping workers become more committed and engaged on their work  (Goleman, 2021). </a:t>
            </a:r>
          </a:p>
          <a:p>
            <a:endParaRPr lang="en-IN" sz="1800" dirty="0"/>
          </a:p>
        </p:txBody>
      </p:sp>
      <p:cxnSp>
        <p:nvCxnSpPr>
          <p:cNvPr id="3083" name="Straight Connector 308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669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7489A3C-9A01-0D12-0444-4153C4B947D9}"/>
              </a:ext>
            </a:extLst>
          </p:cNvPr>
          <p:cNvSpPr>
            <a:spLocks noGrp="1"/>
          </p:cNvSpPr>
          <p:nvPr>
            <p:ph type="title"/>
          </p:nvPr>
        </p:nvSpPr>
        <p:spPr>
          <a:xfrm>
            <a:off x="838200" y="365125"/>
            <a:ext cx="9804918" cy="1325563"/>
          </a:xfrm>
        </p:spPr>
        <p:txBody>
          <a:bodyPr>
            <a:normAutofit/>
          </a:bodyPr>
          <a:lstStyle/>
          <a:p>
            <a:r>
              <a:rPr lang="en-IN">
                <a:solidFill>
                  <a:schemeClr val="bg1"/>
                </a:solidFill>
              </a:rPr>
              <a:t>Conclusion </a:t>
            </a:r>
          </a:p>
        </p:txBody>
      </p:sp>
      <p:cxnSp>
        <p:nvCxnSpPr>
          <p:cNvPr id="11" name="Straight Connector 10">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C93E565C-978A-1EB8-C223-D5B1E2F41EE3}"/>
              </a:ext>
            </a:extLst>
          </p:cNvPr>
          <p:cNvGraphicFramePr>
            <a:graphicFrameLocks noGrp="1"/>
          </p:cNvGraphicFramePr>
          <p:nvPr>
            <p:ph idx="1"/>
            <p:extLst>
              <p:ext uri="{D42A27DB-BD31-4B8C-83A1-F6EECF244321}">
                <p14:modId xmlns:p14="http://schemas.microsoft.com/office/powerpoint/2010/main" val="32242799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1368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8EF55C8-EB32-0A42-9244-32308BE67067}"/>
              </a:ext>
            </a:extLst>
          </p:cNvPr>
          <p:cNvSpPr>
            <a:spLocks noGrp="1"/>
          </p:cNvSpPr>
          <p:nvPr>
            <p:ph type="title"/>
          </p:nvPr>
        </p:nvSpPr>
        <p:spPr>
          <a:xfrm>
            <a:off x="479394" y="1070800"/>
            <a:ext cx="3939688" cy="5583126"/>
          </a:xfrm>
        </p:spPr>
        <p:txBody>
          <a:bodyPr>
            <a:normAutofit/>
          </a:bodyPr>
          <a:lstStyle/>
          <a:p>
            <a:pPr algn="r"/>
            <a:r>
              <a:rPr lang="en-IN" sz="5600"/>
              <a:t>References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E965FC1-852F-5444-39B4-82D294DCFA91}"/>
              </a:ext>
            </a:extLst>
          </p:cNvPr>
          <p:cNvGraphicFramePr>
            <a:graphicFrameLocks noGrp="1"/>
          </p:cNvGraphicFramePr>
          <p:nvPr>
            <p:ph idx="1"/>
            <p:extLst>
              <p:ext uri="{D42A27DB-BD31-4B8C-83A1-F6EECF244321}">
                <p14:modId xmlns:p14="http://schemas.microsoft.com/office/powerpoint/2010/main" val="82636786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3990215"/>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2629</TotalTime>
  <Words>1615</Words>
  <Application>Microsoft Office PowerPoint</Application>
  <PresentationFormat>Widescreen</PresentationFormat>
  <Paragraphs>50</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Times New Roman</vt:lpstr>
      <vt:lpstr>Univers</vt:lpstr>
      <vt:lpstr>GradientVTI</vt:lpstr>
      <vt:lpstr>BA Leadership and Management Skills for the Workplace</vt:lpstr>
      <vt:lpstr>Introduction</vt:lpstr>
      <vt:lpstr>The Role of Emotional Intelligence in Unilever</vt:lpstr>
      <vt:lpstr>EI Model: Goleman’s Five Components of Emotional Intelligence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dc:title>
  <dc:creator>11367</dc:creator>
  <cp:lastModifiedBy>Dan Aurelian Dumitru (2025728)</cp:lastModifiedBy>
  <cp:revision>3</cp:revision>
  <dcterms:created xsi:type="dcterms:W3CDTF">2024-07-04T17:29:40Z</dcterms:created>
  <dcterms:modified xsi:type="dcterms:W3CDTF">2024-07-13T13:32:36Z</dcterms:modified>
</cp:coreProperties>
</file>