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9" r:id="rId3"/>
    <p:sldId id="269" r:id="rId4"/>
    <p:sldId id="257" r:id="rId5"/>
    <p:sldId id="270" r:id="rId6"/>
    <p:sldId id="271" r:id="rId7"/>
    <p:sldId id="272" r:id="rId8"/>
    <p:sldId id="260" r:id="rId9"/>
    <p:sldId id="273" r:id="rId10"/>
    <p:sldId id="274" r:id="rId11"/>
    <p:sldId id="275" r:id="rId12"/>
    <p:sldId id="258" r:id="rId13"/>
    <p:sldId id="276" r:id="rId14"/>
    <p:sldId id="261" r:id="rId15"/>
    <p:sldId id="264" r:id="rId16"/>
  </p:sldIdLst>
  <p:sldSz cx="12192000" cy="6858000"/>
  <p:notesSz cx="6858000" cy="9144000"/>
  <p:custDataLst>
    <p:tags r:id="rId18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7EB"/>
    <a:srgbClr val="583113"/>
    <a:srgbClr val="825E3A"/>
    <a:srgbClr val="C8BD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96314" autoAdjust="0"/>
  </p:normalViewPr>
  <p:slideViewPr>
    <p:cSldViewPr snapToGrid="0">
      <p:cViewPr varScale="1">
        <p:scale>
          <a:sx n="77" d="100"/>
          <a:sy n="77" d="100"/>
        </p:scale>
        <p:origin x="396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9" d="100"/>
        <a:sy n="13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gs" Target="tags/tag1.xml" /><Relationship Id="rId3" Type="http://schemas.openxmlformats.org/officeDocument/2006/relationships/slide" Target="slides/slide2.xml" /><Relationship Id="rId21" Type="http://schemas.openxmlformats.org/officeDocument/2006/relationships/theme" Target="theme/theme1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147738-3F32-4A16-B2FE-A3724036B2B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11EB78-A40F-4553-AE71-90CA9BDC95E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999919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93517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31480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7801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653513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130655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81407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942850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467851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469969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24368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736160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84590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16277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95723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11EB78-A40F-4553-AE71-90CA9BDC95EC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11006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68206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2627296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862471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149985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4" name="矩形 3"/>
          <p:cNvSpPr/>
          <p:nvPr userDrawn="1"/>
        </p:nvSpPr>
        <p:spPr>
          <a:xfrm>
            <a:off x="8325228" y="6545426"/>
            <a:ext cx="775136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模板下载：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www.1ppt.com/moban/          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行业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www.1ppt.com/hangye/ </a:t>
            </a:r>
          </a:p>
          <a:p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节日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www.1ppt.com/jieri/          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素材：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www.1ppt.com/sucai/</a:t>
            </a:r>
          </a:p>
          <a:p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背景图片：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www.1ppt.com/beijing/        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图表：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www.1ppt.com/tubiao/      </a:t>
            </a:r>
          </a:p>
          <a:p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精美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下载：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www.1ppt.com/xiazai/         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www.1ppt.com/powerpoint/      </a:t>
            </a:r>
          </a:p>
          <a:p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课件：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www.1ppt.com/kejian/             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字体下载：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www.1ppt.com/ziti/</a:t>
            </a:r>
          </a:p>
          <a:p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工作总结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www.1ppt.com/xiazai/zongjie/ 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工作计划：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www.1ppt.com/xiazai/jihua/</a:t>
            </a:r>
          </a:p>
          <a:p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商务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www.1ppt.com/moban/shangwu/  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个人简历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www.1ppt.com/xiazai/jianli/  </a:t>
            </a:r>
          </a:p>
          <a:p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毕业答辩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www.1ppt.com/xiazai/dabian/  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工作汇报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www.1ppt.com/xiazai/huibao/    </a:t>
            </a:r>
          </a:p>
          <a:p>
            <a:r>
              <a:rPr lang="en-US" altLang="zh-CN" sz="100" dirty="0">
                <a:solidFill>
                  <a:schemeClr val="bg1">
                    <a:lumMod val="85000"/>
                  </a:schemeClr>
                </a:solidFill>
                <a:latin typeface="Calibri"/>
                <a:ea typeface="宋体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430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65451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209480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707987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5" Type="http://schemas.openxmlformats.org/officeDocument/2006/relationships/slideLayout" Target="../slideLayouts/slideLayout5.xml" /><Relationship Id="rId10" Type="http://schemas.openxmlformats.org/officeDocument/2006/relationships/image" Target="../media/image1.jpeg" /><Relationship Id="rId4" Type="http://schemas.openxmlformats.org/officeDocument/2006/relationships/slideLayout" Target="../slideLayouts/slideLayout4.xml" /><Relationship Id="rId9" Type="http://schemas.openxmlformats.org/officeDocument/2006/relationships/theme" Target="../theme/theme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48834051-509B-443E-94B1-C16BCAC8811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38" y="1681"/>
            <a:ext cx="12188863" cy="6856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576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</p:sldLayoutIdLst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 xmlns:a16="http://schemas.microsoft.com/office/drawing/2014/main" xmlns:a14="http://schemas.microsoft.com/office/drawing/2010/main">
      <p:transition spd="slow" advClick="0" advTm="3000">
        <p:dissolv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4.tmp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7.png" /><Relationship Id="rId4" Type="http://schemas.openxmlformats.org/officeDocument/2006/relationships/image" Target="../media/image6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7.png" /><Relationship Id="rId4" Type="http://schemas.openxmlformats.org/officeDocument/2006/relationships/image" Target="../media/image6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7.png" /><Relationship Id="rId4" Type="http://schemas.openxmlformats.org/officeDocument/2006/relationships/image" Target="../media/image6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7.png" /><Relationship Id="rId4" Type="http://schemas.openxmlformats.org/officeDocument/2006/relationships/image" Target="../media/image6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7" Type="http://schemas.openxmlformats.org/officeDocument/2006/relationships/image" Target="../media/image12.pn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11.jpeg" /><Relationship Id="rId5" Type="http://schemas.openxmlformats.org/officeDocument/2006/relationships/image" Target="../media/image10.jpeg" /><Relationship Id="rId4" Type="http://schemas.openxmlformats.org/officeDocument/2006/relationships/image" Target="../media/image9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9.png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9.png" /><Relationship Id="rId4" Type="http://schemas.openxmlformats.org/officeDocument/2006/relationships/image" Target="../media/image8.pn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9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1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1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17.jpeg" /><Relationship Id="rId4" Type="http://schemas.openxmlformats.org/officeDocument/2006/relationships/image" Target="../media/image16.png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 /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19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>
            <a:extLst>
              <a:ext uri="{FF2B5EF4-FFF2-40B4-BE49-F238E27FC236}">
                <a16:creationId xmlns:a16="http://schemas.microsoft.com/office/drawing/2014/main" id="{1E4FB7F7-C360-4133-9EC1-3AACC823C79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3862141"/>
            <a:ext cx="12182353" cy="2995858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1993635" y="1530733"/>
            <a:ext cx="710963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6000" dirty="0">
                <a:latin typeface="標楷體" panose="03000509000000000000" pitchFamily="65" charset="-120"/>
                <a:ea typeface="標楷體" panose="03000509000000000000" pitchFamily="65" charset="-120"/>
              </a:rPr>
              <a:t>中國經學史</a:t>
            </a:r>
            <a:r>
              <a:rPr lang="zh-TW" altLang="zh-TW" sz="60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──</a:t>
            </a:r>
            <a:r>
              <a:rPr lang="zh-TW" altLang="en-US" sz="60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序論</a:t>
            </a:r>
            <a:endParaRPr lang="zh-TW" altLang="en-US" sz="6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3874718" y="3323532"/>
            <a:ext cx="305724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政治大學中文系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ctr"/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陳逢源</a:t>
            </a:r>
          </a:p>
        </p:txBody>
      </p:sp>
    </p:spTree>
    <p:extLst>
      <p:ext uri="{BB962C8B-B14F-4D97-AF65-F5344CB8AC3E}">
        <p14:creationId xmlns:p14="http://schemas.microsoft.com/office/powerpoint/2010/main" val="184224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 xmlns:a16="http://schemas.microsoft.com/office/drawing/2014/main" xmlns:a14="http://schemas.microsoft.com/office/drawing/2010/main">
      <p:transition spd="slow" advClick="0" advTm="3000">
        <p:dissolv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CD2AEAC8-42B6-4C73-B196-0EE209C0EE0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75093" y="285"/>
            <a:ext cx="1407260" cy="6857433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1086678" y="1073426"/>
            <a:ext cx="10270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zh-TW" sz="2800" dirty="0">
                <a:ea typeface="標楷體" panose="03000509000000000000" pitchFamily="65" charset="-120"/>
                <a:cs typeface="Times New Roman" panose="02020603050405020304" pitchFamily="18" charset="0"/>
              </a:rPr>
              <a:t>周予同〈經學史與經學之派別──皮錫瑞《經學歷史》序〉綱要</a:t>
            </a:r>
            <a:endParaRPr lang="zh-TW" altLang="en-US" sz="2800" dirty="0"/>
          </a:p>
        </p:txBody>
      </p:sp>
      <p:sp>
        <p:nvSpPr>
          <p:cNvPr id="3" name="文字方塊 2"/>
          <p:cNvSpPr txBox="1"/>
          <p:nvPr/>
        </p:nvSpPr>
        <p:spPr>
          <a:xfrm>
            <a:off x="1192695" y="1961322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2800" b="1" dirty="0"/>
              <a:t>壹、前言</a:t>
            </a:r>
            <a:endParaRPr lang="zh-TW" altLang="en-US" sz="2800" dirty="0"/>
          </a:p>
        </p:txBody>
      </p:sp>
      <p:sp>
        <p:nvSpPr>
          <p:cNvPr id="7" name="文字方塊 6"/>
          <p:cNvSpPr txBox="1"/>
          <p:nvPr/>
        </p:nvSpPr>
        <p:spPr>
          <a:xfrm>
            <a:off x="1086678" y="2484542"/>
            <a:ext cx="8558753" cy="16850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44145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一、經學三大派</a:t>
            </a:r>
          </a:p>
          <a:p>
            <a:pPr marL="144145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、西漢今文學</a:t>
            </a:r>
          </a:p>
          <a:p>
            <a:r>
              <a:rPr lang="en-US" altLang="zh-TW" sz="2400" dirty="0">
                <a:ea typeface="細明體" panose="02020509000000000000" pitchFamily="49" charset="-120"/>
                <a:cs typeface="Times New Roman" panose="02020603050405020304" pitchFamily="18" charset="0"/>
              </a:rPr>
              <a:t>        </a:t>
            </a:r>
            <a:r>
              <a:rPr lang="zh-TW" altLang="zh-TW" sz="2400" dirty="0">
                <a:ea typeface="細明體" panose="02020509000000000000" pitchFamily="49" charset="-120"/>
                <a:cs typeface="Times New Roman" panose="02020603050405020304" pitchFamily="18" charset="0"/>
              </a:rPr>
              <a:t>孔子為政治家，重「微言大義」，強調功利，流弊為狂妄</a:t>
            </a:r>
            <a:endParaRPr lang="zh-TW" altLang="en-US" sz="2400" dirty="0"/>
          </a:p>
        </p:txBody>
      </p:sp>
      <p:sp>
        <p:nvSpPr>
          <p:cNvPr id="8" name="文字方塊 7"/>
          <p:cNvSpPr txBox="1"/>
          <p:nvPr/>
        </p:nvSpPr>
        <p:spPr>
          <a:xfrm>
            <a:off x="700364" y="4169619"/>
            <a:ext cx="9068508" cy="10541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、東漢古文學</a:t>
            </a:r>
          </a:p>
          <a:p>
            <a:r>
              <a:rPr lang="en-US" altLang="zh-TW" sz="2400" dirty="0">
                <a:ea typeface="細明體" panose="02020509000000000000" pitchFamily="49" charset="-120"/>
                <a:cs typeface="Times New Roman" panose="02020603050405020304" pitchFamily="18" charset="0"/>
              </a:rPr>
              <a:t>             </a:t>
            </a:r>
            <a:r>
              <a:rPr lang="zh-TW" altLang="zh-TW" sz="2400" dirty="0">
                <a:ea typeface="細明體" panose="02020509000000000000" pitchFamily="49" charset="-120"/>
                <a:cs typeface="Times New Roman" panose="02020603050405020304" pitchFamily="18" charset="0"/>
              </a:rPr>
              <a:t>孔子為史學家，重「名物訓詁」，強調考證，流弊為煩瑣</a:t>
            </a:r>
            <a:endParaRPr lang="zh-TW" altLang="en-US" sz="2400" dirty="0"/>
          </a:p>
        </p:txBody>
      </p:sp>
      <p:sp>
        <p:nvSpPr>
          <p:cNvPr id="9" name="文字方塊 8"/>
          <p:cNvSpPr txBox="1"/>
          <p:nvPr/>
        </p:nvSpPr>
        <p:spPr>
          <a:xfrm>
            <a:off x="1231375" y="5340626"/>
            <a:ext cx="83888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24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3</a:t>
            </a:r>
            <a:r>
              <a:rPr lang="zh-TW" altLang="zh-TW" sz="2400" dirty="0"/>
              <a:t>、宋學</a:t>
            </a:r>
          </a:p>
          <a:p>
            <a:r>
              <a:rPr lang="en-US" altLang="zh-TW" sz="2400" dirty="0"/>
              <a:t>      </a:t>
            </a:r>
            <a:r>
              <a:rPr lang="zh-TW" altLang="zh-TW" sz="2400" dirty="0"/>
              <a:t>孔子是哲學家，重「心性理氣」，強調玄想，流弊為空疏</a:t>
            </a:r>
            <a:endParaRPr lang="zh-TW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74891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 xmlns:a16="http://schemas.microsoft.com/office/drawing/2014/main" xmlns:a14="http://schemas.microsoft.com/office/drawing/2010/main">
      <p:transition spd="slow" advClick="0" advTm="3000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CD2AEAC8-42B6-4C73-B196-0EE209C0EE0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775093" y="285"/>
            <a:ext cx="1407260" cy="6857433"/>
          </a:xfrm>
          <a:prstGeom prst="rect">
            <a:avLst/>
          </a:prstGeom>
        </p:spPr>
      </p:pic>
      <p:sp>
        <p:nvSpPr>
          <p:cNvPr id="10" name="文字方塊 9"/>
          <p:cNvSpPr txBox="1"/>
          <p:nvPr/>
        </p:nvSpPr>
        <p:spPr>
          <a:xfrm>
            <a:off x="1550504" y="967409"/>
            <a:ext cx="182614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3200" dirty="0"/>
              <a:t>其餘說法</a:t>
            </a:r>
          </a:p>
          <a:p>
            <a:endParaRPr lang="zh-TW" altLang="en-US" dirty="0"/>
          </a:p>
        </p:txBody>
      </p:sp>
      <p:sp>
        <p:nvSpPr>
          <p:cNvPr id="11" name="文字方塊 10"/>
          <p:cNvSpPr txBox="1"/>
          <p:nvPr/>
        </p:nvSpPr>
        <p:spPr>
          <a:xfrm>
            <a:off x="1007165" y="2305879"/>
            <a:ext cx="9884116" cy="15388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28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二派說（漢學、宋學）：</a:t>
            </a:r>
            <a:endParaRPr lang="en-US" altLang="zh-TW" sz="2800" dirty="0"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60000">
              <a:spcBef>
                <a:spcPts val="600"/>
              </a:spcBef>
            </a:pPr>
            <a:r>
              <a:rPr lang="zh-TW" altLang="zh-TW" sz="28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《四庫全書總目‧經部總序》、江藩《國朝漢學師承記》、</a:t>
            </a:r>
            <a:endParaRPr lang="en-US" altLang="zh-TW" sz="2800" dirty="0"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360000">
              <a:spcBef>
                <a:spcPts val="600"/>
              </a:spcBef>
            </a:pPr>
            <a:r>
              <a:rPr lang="zh-TW" altLang="zh-TW" sz="28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《宋學淵源記》、阮元《國史儒林傳序》</a:t>
            </a:r>
            <a:endParaRPr lang="zh-TW" altLang="en-US" sz="2800" dirty="0"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sp>
        <p:nvSpPr>
          <p:cNvPr id="12" name="文字方塊 11"/>
          <p:cNvSpPr txBox="1"/>
          <p:nvPr/>
        </p:nvSpPr>
        <p:spPr>
          <a:xfrm>
            <a:off x="1007164" y="4220161"/>
            <a:ext cx="9051235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zh-TW" sz="2800" dirty="0">
                <a:latin typeface="細明體" panose="02020509000000000000" pitchFamily="49" charset="-120"/>
                <a:ea typeface="細明體" panose="02020509000000000000" pitchFamily="49" charset="-120"/>
              </a:rPr>
              <a:t>四派說（兩漢、三國至隋唐、宋元明、清儒）：</a:t>
            </a:r>
            <a:endParaRPr lang="en-US" altLang="zh-TW" sz="2800" dirty="0"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marL="432000">
              <a:spcBef>
                <a:spcPts val="600"/>
              </a:spcBef>
            </a:pPr>
            <a:r>
              <a:rPr lang="zh-TW" altLang="zh-TW" sz="2800" dirty="0">
                <a:latin typeface="細明體" panose="02020509000000000000" pitchFamily="49" charset="-120"/>
                <a:ea typeface="細明體" panose="02020509000000000000" pitchFamily="49" charset="-120"/>
              </a:rPr>
              <a:t>劉師培《經學教科書》</a:t>
            </a:r>
            <a:endParaRPr lang="zh-TW" altLang="en-US" sz="2800" dirty="0"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  <p:pic>
        <p:nvPicPr>
          <p:cNvPr id="3" name="圖片 2" descr="畫面剪輯">
            <a:extLst>
              <a:ext uri="{FF2B5EF4-FFF2-40B4-BE49-F238E27FC236}">
                <a16:creationId xmlns:a16="http://schemas.microsoft.com/office/drawing/2014/main" id="{376C8188-5351-49A2-ADF1-AE0FCD6B5F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4455" y="427945"/>
            <a:ext cx="3824268" cy="213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74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>
            <a:extLst>
              <a:ext uri="{FF2B5EF4-FFF2-40B4-BE49-F238E27FC236}">
                <a16:creationId xmlns:a16="http://schemas.microsoft.com/office/drawing/2014/main" id="{B4C46618-F946-4D82-B87D-189A93F750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46542" y="3929449"/>
            <a:ext cx="4338521" cy="2928268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0F87FC60-65EF-4113-9E0F-C4FFAEC552E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"/>
          <a:stretch/>
        </p:blipFill>
        <p:spPr>
          <a:xfrm flipH="1">
            <a:off x="9647" y="2"/>
            <a:ext cx="2625455" cy="6857999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A693216D-5872-4F69-9B69-33BC8CA7FEB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4"/>
          <a:stretch/>
        </p:blipFill>
        <p:spPr>
          <a:xfrm>
            <a:off x="10602098" y="1"/>
            <a:ext cx="1580255" cy="6857716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1824502" y="887896"/>
            <a:ext cx="34163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3600" dirty="0"/>
              <a:t>二、西漢今文學</a:t>
            </a:r>
            <a:endParaRPr lang="zh-TW" altLang="en-US" sz="3600" dirty="0"/>
          </a:p>
        </p:txBody>
      </p:sp>
      <p:sp>
        <p:nvSpPr>
          <p:cNvPr id="6" name="文字方塊 5"/>
          <p:cNvSpPr txBox="1"/>
          <p:nvPr/>
        </p:nvSpPr>
        <p:spPr>
          <a:xfrm>
            <a:off x="1824502" y="1762539"/>
            <a:ext cx="9165971" cy="29700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2400" dirty="0"/>
              <a:t>1</a:t>
            </a:r>
            <a:r>
              <a:rPr lang="zh-TW" altLang="en-US" sz="2400" dirty="0"/>
              <a:t>、今文十四家博士</a:t>
            </a:r>
          </a:p>
          <a:p>
            <a:pPr marL="360000">
              <a:spcBef>
                <a:spcPts val="600"/>
              </a:spcBef>
            </a:pPr>
            <a:r>
              <a:rPr lang="zh-TW" altLang="en-US" sz="2400" dirty="0"/>
              <a:t>「及光武中興，愛好經術，未及下車，而先訪儒雅，採求闕文，</a:t>
            </a:r>
            <a:endParaRPr lang="en-US" altLang="zh-TW" sz="2400" dirty="0"/>
          </a:p>
          <a:p>
            <a:pPr marL="360000">
              <a:spcBef>
                <a:spcPts val="600"/>
              </a:spcBef>
            </a:pPr>
            <a:r>
              <a:rPr lang="zh-TW" altLang="en-US" sz="2400" dirty="0"/>
              <a:t>補綴漏逸。</a:t>
            </a:r>
            <a:r>
              <a:rPr lang="en-US" altLang="zh-TW" sz="2400" dirty="0"/>
              <a:t>……</a:t>
            </a:r>
            <a:r>
              <a:rPr lang="zh-TW" altLang="en-US" sz="2400" dirty="0"/>
              <a:t>於是立五經博士，各以家法教授，</a:t>
            </a:r>
            <a:r>
              <a:rPr lang="en-US" altLang="zh-TW" sz="2400" dirty="0"/>
              <a:t>《</a:t>
            </a:r>
            <a:r>
              <a:rPr lang="zh-TW" altLang="en-US" sz="2400" dirty="0"/>
              <a:t>易</a:t>
            </a:r>
            <a:r>
              <a:rPr lang="en-US" altLang="zh-TW" sz="2400" dirty="0"/>
              <a:t>》</a:t>
            </a:r>
            <a:r>
              <a:rPr lang="zh-TW" altLang="en-US" sz="2400" dirty="0"/>
              <a:t>有施、</a:t>
            </a:r>
            <a:endParaRPr lang="en-US" altLang="zh-TW" sz="2400" dirty="0"/>
          </a:p>
          <a:p>
            <a:pPr marL="360000">
              <a:spcBef>
                <a:spcPts val="600"/>
              </a:spcBef>
            </a:pPr>
            <a:r>
              <a:rPr lang="zh-TW" altLang="en-US" sz="2400" dirty="0"/>
              <a:t>孟、梁丘、京氏，</a:t>
            </a:r>
            <a:r>
              <a:rPr lang="en-US" altLang="zh-TW" sz="2400" dirty="0"/>
              <a:t>《</a:t>
            </a:r>
            <a:r>
              <a:rPr lang="zh-TW" altLang="en-US" sz="2400" dirty="0"/>
              <a:t>尚書</a:t>
            </a:r>
            <a:r>
              <a:rPr lang="en-US" altLang="zh-TW" sz="2400" dirty="0"/>
              <a:t>》</a:t>
            </a:r>
            <a:r>
              <a:rPr lang="zh-TW" altLang="en-US" sz="2400" dirty="0"/>
              <a:t>歐陽、大小夏侯，</a:t>
            </a:r>
            <a:r>
              <a:rPr lang="en-US" altLang="zh-TW" sz="2400" dirty="0"/>
              <a:t>《</a:t>
            </a:r>
            <a:r>
              <a:rPr lang="zh-TW" altLang="en-US" sz="2400" dirty="0"/>
              <a:t>詩</a:t>
            </a:r>
            <a:r>
              <a:rPr lang="en-US" altLang="zh-TW" sz="2400" dirty="0"/>
              <a:t>》</a:t>
            </a:r>
            <a:r>
              <a:rPr lang="zh-TW" altLang="en-US" sz="2400" dirty="0"/>
              <a:t>齊、魯、韓</a:t>
            </a:r>
            <a:endParaRPr lang="en-US" altLang="zh-TW" sz="2400" dirty="0"/>
          </a:p>
          <a:p>
            <a:pPr marL="360000">
              <a:spcBef>
                <a:spcPts val="600"/>
              </a:spcBef>
            </a:pPr>
            <a:r>
              <a:rPr lang="zh-TW" altLang="en-US" sz="2400" dirty="0"/>
              <a:t>，</a:t>
            </a:r>
            <a:r>
              <a:rPr lang="en-US" altLang="zh-TW" sz="2400" dirty="0"/>
              <a:t>《</a:t>
            </a:r>
            <a:r>
              <a:rPr lang="zh-TW" altLang="en-US" sz="2400" dirty="0"/>
              <a:t>禮</a:t>
            </a:r>
            <a:r>
              <a:rPr lang="en-US" altLang="zh-TW" sz="2400" dirty="0"/>
              <a:t>》</a:t>
            </a:r>
            <a:r>
              <a:rPr lang="zh-TW" altLang="en-US" sz="2400" dirty="0"/>
              <a:t>大小戴，</a:t>
            </a:r>
            <a:r>
              <a:rPr lang="en-US" altLang="zh-TW" sz="2400" dirty="0"/>
              <a:t>《</a:t>
            </a:r>
            <a:r>
              <a:rPr lang="zh-TW" altLang="en-US" sz="2400" dirty="0"/>
              <a:t>春秋</a:t>
            </a:r>
            <a:r>
              <a:rPr lang="en-US" altLang="zh-TW" sz="2400" dirty="0"/>
              <a:t>》</a:t>
            </a:r>
            <a:r>
              <a:rPr lang="zh-TW" altLang="en-US" sz="2400" dirty="0"/>
              <a:t>嚴、顏，凡十四博士，太常差次總領</a:t>
            </a:r>
            <a:endParaRPr lang="en-US" altLang="zh-TW" sz="2400" dirty="0"/>
          </a:p>
          <a:p>
            <a:pPr marL="360000">
              <a:spcBef>
                <a:spcPts val="600"/>
              </a:spcBef>
            </a:pPr>
            <a:r>
              <a:rPr lang="zh-TW" altLang="en-US" sz="2400" dirty="0"/>
              <a:t>焉。」（</a:t>
            </a:r>
            <a:r>
              <a:rPr lang="en-US" altLang="zh-TW" sz="2400" dirty="0"/>
              <a:t>《</a:t>
            </a:r>
            <a:r>
              <a:rPr lang="zh-TW" altLang="en-US" sz="2400" dirty="0"/>
              <a:t>後漢書．儒林列傳</a:t>
            </a:r>
            <a:r>
              <a:rPr lang="en-US" altLang="zh-TW" sz="2400" dirty="0"/>
              <a:t>》</a:t>
            </a:r>
            <a:r>
              <a:rPr lang="zh-TW" altLang="en-US" sz="2400" dirty="0"/>
              <a:t>頁</a:t>
            </a:r>
            <a:r>
              <a:rPr lang="en-US" altLang="zh-TW" sz="2400" dirty="0"/>
              <a:t>2545</a:t>
            </a:r>
            <a:r>
              <a:rPr lang="zh-TW" altLang="en-US" sz="2400" dirty="0"/>
              <a:t>）</a:t>
            </a:r>
          </a:p>
          <a:p>
            <a:endParaRPr lang="zh-TW" altLang="en-US" dirty="0"/>
          </a:p>
        </p:txBody>
      </p:sp>
      <p:sp>
        <p:nvSpPr>
          <p:cNvPr id="7" name="文字方塊 6"/>
          <p:cNvSpPr txBox="1"/>
          <p:nvPr/>
        </p:nvSpPr>
        <p:spPr>
          <a:xfrm>
            <a:off x="1950376" y="4790174"/>
            <a:ext cx="589616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TW" sz="2400" dirty="0"/>
              <a:t>2</a:t>
            </a:r>
            <a:r>
              <a:rPr lang="zh-TW" altLang="zh-TW" sz="2400" dirty="0"/>
              <a:t>、古文興起，鄭玄、王肅混亂家法而衰落</a:t>
            </a:r>
          </a:p>
          <a:p>
            <a:pPr>
              <a:spcBef>
                <a:spcPts val="2400"/>
              </a:spcBef>
            </a:pPr>
            <a:r>
              <a:rPr lang="en-US" altLang="zh-TW" sz="2400" dirty="0"/>
              <a:t>3</a:t>
            </a:r>
            <a:r>
              <a:rPr lang="zh-TW" altLang="zh-TW" sz="2400" dirty="0"/>
              <a:t>、清中葉末常州學派復興</a:t>
            </a:r>
            <a:endParaRPr lang="zh-TW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530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 xmlns:a16="http://schemas.microsoft.com/office/drawing/2014/main" xmlns:a14="http://schemas.microsoft.com/office/drawing/2010/main">
      <p:transition spd="slow" advClick="0" advTm="3000">
        <p:dissolv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>
            <a:extLst>
              <a:ext uri="{FF2B5EF4-FFF2-40B4-BE49-F238E27FC236}">
                <a16:creationId xmlns:a16="http://schemas.microsoft.com/office/drawing/2014/main" id="{B4C46618-F946-4D82-B87D-189A93F750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46542" y="3929449"/>
            <a:ext cx="4338521" cy="2928268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0F87FC60-65EF-4113-9E0F-C4FFAEC552E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"/>
          <a:stretch/>
        </p:blipFill>
        <p:spPr>
          <a:xfrm flipH="1">
            <a:off x="9647" y="2"/>
            <a:ext cx="2625455" cy="6857999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A693216D-5872-4F69-9B69-33BC8CA7FEB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4"/>
          <a:stretch/>
        </p:blipFill>
        <p:spPr>
          <a:xfrm>
            <a:off x="10602098" y="1"/>
            <a:ext cx="1580255" cy="6857716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1824502" y="887896"/>
            <a:ext cx="34163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3600" dirty="0"/>
              <a:t>三</a:t>
            </a:r>
            <a:r>
              <a:rPr lang="zh-TW" altLang="zh-TW" sz="3600" dirty="0"/>
              <a:t>、</a:t>
            </a:r>
            <a:r>
              <a:rPr lang="zh-TW" altLang="en-US" sz="3600" dirty="0"/>
              <a:t>東漢古文</a:t>
            </a:r>
            <a:r>
              <a:rPr lang="zh-TW" altLang="zh-TW" sz="3600" dirty="0"/>
              <a:t>學</a:t>
            </a:r>
            <a:endParaRPr lang="zh-TW" altLang="en-US" sz="3600" dirty="0"/>
          </a:p>
        </p:txBody>
      </p:sp>
      <p:sp>
        <p:nvSpPr>
          <p:cNvPr id="6" name="文字方塊 5"/>
          <p:cNvSpPr txBox="1"/>
          <p:nvPr/>
        </p:nvSpPr>
        <p:spPr>
          <a:xfrm>
            <a:off x="1441753" y="1871193"/>
            <a:ext cx="9157635" cy="41165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、劉歆典校中祕，議立《左氏春秋》、《毛詩》、《逸禮》、</a:t>
            </a:r>
            <a:endParaRPr lang="en-US" altLang="zh-TW" sz="2400" dirty="0"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75600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《古文尚書》等列於學官</a:t>
            </a:r>
          </a:p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、魏晉今文亡而古文興</a:t>
            </a:r>
          </a:p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3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、唐代五經正義是以古文經為基礎完成</a:t>
            </a:r>
          </a:p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4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、疑經漸起，古文衰微</a:t>
            </a:r>
          </a:p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5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、清初顧炎武以「舍經學無理學」復興古文學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75338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>
            <a:extLst>
              <a:ext uri="{FF2B5EF4-FFF2-40B4-BE49-F238E27FC236}">
                <a16:creationId xmlns:a16="http://schemas.microsoft.com/office/drawing/2014/main" id="{B4C46618-F946-4D82-B87D-189A93F750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46542" y="3929449"/>
            <a:ext cx="4338521" cy="2928268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0F87FC60-65EF-4113-9E0F-C4FFAEC552E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"/>
          <a:stretch/>
        </p:blipFill>
        <p:spPr>
          <a:xfrm flipH="1">
            <a:off x="9647" y="2"/>
            <a:ext cx="2625455" cy="6857999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A693216D-5872-4F69-9B69-33BC8CA7FEB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4"/>
          <a:stretch/>
        </p:blipFill>
        <p:spPr>
          <a:xfrm>
            <a:off x="10602098" y="1"/>
            <a:ext cx="1580255" cy="6857716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1824502" y="887896"/>
            <a:ext cx="2031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3600" dirty="0"/>
              <a:t>四</a:t>
            </a:r>
            <a:r>
              <a:rPr lang="zh-TW" altLang="zh-TW" sz="3600" dirty="0"/>
              <a:t>、</a:t>
            </a:r>
            <a:r>
              <a:rPr lang="zh-TW" altLang="en-US" sz="3600" dirty="0"/>
              <a:t>宋學</a:t>
            </a:r>
          </a:p>
        </p:txBody>
      </p:sp>
      <p:sp>
        <p:nvSpPr>
          <p:cNvPr id="6" name="文字方塊 5"/>
          <p:cNvSpPr txBox="1"/>
          <p:nvPr/>
        </p:nvSpPr>
        <p:spPr>
          <a:xfrm>
            <a:off x="1454844" y="1908013"/>
            <a:ext cx="7926529" cy="34855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、啖助、趙匡、陸淳已開其端</a:t>
            </a:r>
          </a:p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、慶曆以後漸盛</a:t>
            </a:r>
          </a:p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3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、南宋朱熹「歸納派」、陸九淵「演繹派」、葉適、</a:t>
            </a:r>
            <a:endParaRPr lang="en-US" altLang="zh-TW" sz="2400" dirty="0">
              <a:latin typeface="細明體" panose="02020509000000000000" pitchFamily="49" charset="-120"/>
              <a:ea typeface="細明體" panose="02020509000000000000" pitchFamily="49" charset="-120"/>
              <a:cs typeface="Times New Roman" panose="02020603050405020304" pitchFamily="18" charset="0"/>
            </a:endParaRPr>
          </a:p>
          <a:p>
            <a:pPr marL="100800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陳傅良「批評派」</a:t>
            </a:r>
          </a:p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4</a:t>
            </a:r>
            <a:r>
              <a:rPr lang="zh-TW" altLang="zh-TW" sz="24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、宋學於元明衰落，古文復興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055405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>
            <a:extLst>
              <a:ext uri="{FF2B5EF4-FFF2-40B4-BE49-F238E27FC236}">
                <a16:creationId xmlns:a16="http://schemas.microsoft.com/office/drawing/2014/main" id="{B4C46618-F946-4D82-B87D-189A93F750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46542" y="3929449"/>
            <a:ext cx="4338521" cy="2928268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0F87FC60-65EF-4113-9E0F-C4FFAEC552E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"/>
          <a:stretch/>
        </p:blipFill>
        <p:spPr>
          <a:xfrm flipH="1">
            <a:off x="9647" y="2"/>
            <a:ext cx="2625455" cy="6857999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A693216D-5872-4F69-9B69-33BC8CA7FEB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4"/>
          <a:stretch/>
        </p:blipFill>
        <p:spPr>
          <a:xfrm>
            <a:off x="10602098" y="1"/>
            <a:ext cx="1580255" cy="6857716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1824502" y="887896"/>
            <a:ext cx="66479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3600" dirty="0"/>
              <a:t>五</a:t>
            </a:r>
            <a:r>
              <a:rPr lang="zh-TW" altLang="zh-TW" sz="3600" dirty="0"/>
              <a:t>、</a:t>
            </a:r>
            <a:r>
              <a:rPr lang="zh-TW" altLang="en-US" sz="3600" dirty="0"/>
              <a:t>不同經學流派興起不同學術</a:t>
            </a:r>
          </a:p>
        </p:txBody>
      </p:sp>
      <p:sp>
        <p:nvSpPr>
          <p:cNvPr id="6" name="文字方塊 5"/>
          <p:cNvSpPr txBox="1"/>
          <p:nvPr/>
        </p:nvSpPr>
        <p:spPr>
          <a:xfrm>
            <a:off x="1680219" y="2040017"/>
            <a:ext cx="5823389" cy="277768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32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1</a:t>
            </a:r>
            <a:r>
              <a:rPr lang="zh-TW" altLang="en-US" sz="32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、今文學產生社會、政治學</a:t>
            </a:r>
          </a:p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32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2</a:t>
            </a:r>
            <a:r>
              <a:rPr lang="zh-TW" altLang="en-US" sz="32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、古文學產生文字、考古學</a:t>
            </a:r>
          </a:p>
          <a:p>
            <a:pPr marL="504190" algn="just">
              <a:lnSpc>
                <a:spcPct val="15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altLang="zh-TW" sz="32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3</a:t>
            </a:r>
            <a:r>
              <a:rPr lang="zh-TW" altLang="en-US" sz="3200" dirty="0">
                <a:latin typeface="細明體" panose="02020509000000000000" pitchFamily="49" charset="-120"/>
                <a:ea typeface="細明體" panose="02020509000000000000" pitchFamily="49" charset="-120"/>
                <a:cs typeface="Times New Roman" panose="02020603050405020304" pitchFamily="18" charset="0"/>
              </a:rPr>
              <a:t>、宋學產生形上學、倫理學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61430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6B69FBCF-B0B3-4EBA-AC2B-1219A6BA74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"/>
          <a:stretch/>
        </p:blipFill>
        <p:spPr>
          <a:xfrm>
            <a:off x="9517783" y="1"/>
            <a:ext cx="2664571" cy="426308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36EE2470-B153-41C5-A548-59AD49504B2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7" y="2767916"/>
            <a:ext cx="3490723" cy="4089803"/>
          </a:xfrm>
          <a:prstGeom prst="rect">
            <a:avLst/>
          </a:prstGeom>
        </p:spPr>
      </p:pic>
      <p:sp>
        <p:nvSpPr>
          <p:cNvPr id="4" name="文字方塊 3"/>
          <p:cNvSpPr txBox="1"/>
          <p:nvPr/>
        </p:nvSpPr>
        <p:spPr>
          <a:xfrm>
            <a:off x="1577009" y="1033670"/>
            <a:ext cx="44935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2800" b="1" dirty="0"/>
              <a:t>貳、經學史重要性及其分類</a:t>
            </a:r>
            <a:endParaRPr lang="zh-TW" altLang="en-US" sz="2800" dirty="0"/>
          </a:p>
        </p:txBody>
      </p:sp>
      <p:sp>
        <p:nvSpPr>
          <p:cNvPr id="5" name="文字方塊 4"/>
          <p:cNvSpPr txBox="1"/>
          <p:nvPr/>
        </p:nvSpPr>
        <p:spPr>
          <a:xfrm>
            <a:off x="1683518" y="2131541"/>
            <a:ext cx="6110647" cy="30315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zh-TW" altLang="en-US" sz="3200" dirty="0"/>
              <a:t>一、經學史專著</a:t>
            </a:r>
          </a:p>
          <a:p>
            <a:pPr marL="360000">
              <a:spcBef>
                <a:spcPts val="1800"/>
              </a:spcBef>
            </a:pPr>
            <a:r>
              <a:rPr lang="en-US" altLang="zh-TW" sz="3200" dirty="0"/>
              <a:t>1</a:t>
            </a:r>
            <a:r>
              <a:rPr lang="zh-TW" altLang="en-US" sz="3200" dirty="0"/>
              <a:t>、皮錫瑞</a:t>
            </a:r>
            <a:r>
              <a:rPr lang="en-US" altLang="zh-TW" sz="3200" dirty="0"/>
              <a:t>《</a:t>
            </a:r>
            <a:r>
              <a:rPr lang="zh-TW" altLang="en-US" sz="3200" dirty="0"/>
              <a:t>經學歷史</a:t>
            </a:r>
            <a:r>
              <a:rPr lang="en-US" altLang="zh-TW" sz="3200" dirty="0"/>
              <a:t>》</a:t>
            </a:r>
          </a:p>
          <a:p>
            <a:pPr marL="360000">
              <a:spcBef>
                <a:spcPts val="1800"/>
              </a:spcBef>
            </a:pPr>
            <a:r>
              <a:rPr lang="en-US" altLang="zh-TW" sz="3200" dirty="0"/>
              <a:t>2</a:t>
            </a:r>
            <a:r>
              <a:rPr lang="zh-TW" altLang="en-US" sz="3200" dirty="0"/>
              <a:t>、劉師培</a:t>
            </a:r>
            <a:r>
              <a:rPr lang="en-US" altLang="zh-TW" sz="3200" dirty="0"/>
              <a:t>《</a:t>
            </a:r>
            <a:r>
              <a:rPr lang="zh-TW" altLang="en-US" sz="3200" dirty="0"/>
              <a:t>經學教科書</a:t>
            </a:r>
            <a:r>
              <a:rPr lang="en-US" altLang="zh-TW" sz="3200" dirty="0"/>
              <a:t>》</a:t>
            </a:r>
          </a:p>
          <a:p>
            <a:pPr marL="360000">
              <a:spcBef>
                <a:spcPts val="1800"/>
              </a:spcBef>
            </a:pPr>
            <a:r>
              <a:rPr lang="en-US" altLang="zh-TW" sz="3200" dirty="0"/>
              <a:t>3</a:t>
            </a:r>
            <a:r>
              <a:rPr lang="zh-TW" altLang="en-US" sz="3200" dirty="0"/>
              <a:t>、本田成之</a:t>
            </a:r>
            <a:r>
              <a:rPr lang="en-US" altLang="zh-TW" sz="3200" dirty="0"/>
              <a:t>《</a:t>
            </a:r>
            <a:r>
              <a:rPr lang="zh-TW" altLang="en-US" sz="3200" dirty="0"/>
              <a:t>支那經學史論</a:t>
            </a:r>
            <a:r>
              <a:rPr lang="en-US" altLang="zh-TW" sz="3200" dirty="0"/>
              <a:t>》</a:t>
            </a:r>
          </a:p>
          <a:p>
            <a:pPr marL="360000"/>
            <a:endParaRPr lang="zh-TW" altLang="en-US" dirty="0"/>
          </a:p>
        </p:txBody>
      </p:sp>
      <p:pic>
        <p:nvPicPr>
          <p:cNvPr id="2052" name="Picture 4" descr="DD的店-經學歷史(精裝版) 清˙皮錫瑞撰民國˙周予同注漢京文化72年初版一刷│泛黃| Yahoo奇摩拍賣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2426" y="3372092"/>
            <a:ext cx="2023427" cy="2697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刘师培:经学教科书(典藏版)》【价格目录书评正版】_中国图书网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165" y="2289589"/>
            <a:ext cx="1800225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圖片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15603" y="1052358"/>
            <a:ext cx="2000250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65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 xmlns:a16="http://schemas.microsoft.com/office/drawing/2014/main" xmlns:a14="http://schemas.microsoft.com/office/drawing/2010/main">
      <p:transition spd="slow" advClick="0" advTm="3000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6B69FBCF-B0B3-4EBA-AC2B-1219A6BA74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"/>
          <a:stretch/>
        </p:blipFill>
        <p:spPr>
          <a:xfrm>
            <a:off x="9517783" y="1"/>
            <a:ext cx="2664571" cy="426308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36EE2470-B153-41C5-A548-59AD49504B2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7" y="2767916"/>
            <a:ext cx="3490723" cy="4089803"/>
          </a:xfrm>
          <a:prstGeom prst="rect">
            <a:avLst/>
          </a:prstGeom>
        </p:spPr>
      </p:pic>
      <p:sp>
        <p:nvSpPr>
          <p:cNvPr id="5" name="文字方塊 4"/>
          <p:cNvSpPr txBox="1"/>
          <p:nvPr/>
        </p:nvSpPr>
        <p:spPr>
          <a:xfrm>
            <a:off x="1312458" y="1346135"/>
            <a:ext cx="9393597" cy="40472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zh-TW" altLang="zh-TW" sz="3200" dirty="0"/>
              <a:t>二、學術研究必須以經學通史為基礎</a:t>
            </a:r>
            <a:endParaRPr lang="en-US" altLang="zh-TW" sz="3200" dirty="0"/>
          </a:p>
          <a:p>
            <a:pPr>
              <a:spcBef>
                <a:spcPts val="600"/>
              </a:spcBef>
            </a:pPr>
            <a:endParaRPr lang="zh-TW" altLang="zh-TW" sz="3200" dirty="0"/>
          </a:p>
          <a:p>
            <a:pPr marL="360000">
              <a:spcBef>
                <a:spcPts val="1800"/>
              </a:spcBef>
            </a:pPr>
            <a:r>
              <a:rPr lang="en-US" altLang="zh-TW" sz="3200" dirty="0"/>
              <a:t>1</a:t>
            </a:r>
            <a:r>
              <a:rPr lang="zh-TW" altLang="zh-TW" sz="3200" dirty="0"/>
              <a:t>、哲學史、思想史不能不言《易》、《春秋》</a:t>
            </a:r>
          </a:p>
          <a:p>
            <a:pPr marL="360000">
              <a:spcBef>
                <a:spcPts val="1800"/>
              </a:spcBef>
            </a:pPr>
            <a:r>
              <a:rPr lang="en-US" altLang="zh-TW" sz="3200" dirty="0"/>
              <a:t>2</a:t>
            </a:r>
            <a:r>
              <a:rPr lang="zh-TW" altLang="zh-TW" sz="3200" dirty="0"/>
              <a:t>、古代民間文學不能不言《詩經》</a:t>
            </a:r>
          </a:p>
          <a:p>
            <a:pPr marL="360000">
              <a:spcBef>
                <a:spcPts val="1800"/>
              </a:spcBef>
            </a:pPr>
            <a:r>
              <a:rPr lang="en-US" altLang="zh-TW" sz="3200" dirty="0"/>
              <a:t>3</a:t>
            </a:r>
            <a:r>
              <a:rPr lang="zh-TW" altLang="zh-TW" sz="3200" dirty="0"/>
              <a:t>、古文字學研究不能不涉及經學</a:t>
            </a:r>
          </a:p>
          <a:p>
            <a:pPr marL="360000">
              <a:spcBef>
                <a:spcPts val="1800"/>
              </a:spcBef>
            </a:pPr>
            <a:r>
              <a:rPr lang="en-US" altLang="zh-TW" sz="3200" dirty="0"/>
              <a:t>4</a:t>
            </a:r>
            <a:r>
              <a:rPr lang="zh-TW" altLang="zh-TW" sz="3200" dirty="0"/>
              <a:t>、比較宗教學、民俗學不能不言《易》、《禮》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3380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 descr="畫面剪輯">
            <a:extLst>
              <a:ext uri="{FF2B5EF4-FFF2-40B4-BE49-F238E27FC236}">
                <a16:creationId xmlns:a16="http://schemas.microsoft.com/office/drawing/2014/main" id="{25262100-55E9-4D12-83EE-5B88821838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5078" y="3112609"/>
            <a:ext cx="4765799" cy="3400415"/>
          </a:xfrm>
          <a:prstGeom prst="rect">
            <a:avLst/>
          </a:prstGeom>
        </p:spPr>
      </p:pic>
      <p:pic>
        <p:nvPicPr>
          <p:cNvPr id="2" name="图片 1">
            <a:extLst>
              <a:ext uri="{FF2B5EF4-FFF2-40B4-BE49-F238E27FC236}">
                <a16:creationId xmlns:a16="http://schemas.microsoft.com/office/drawing/2014/main" id="{6B69FBCF-B0B3-4EBA-AC2B-1219A6BA74F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"/>
          <a:stretch/>
        </p:blipFill>
        <p:spPr>
          <a:xfrm>
            <a:off x="9527429" y="132523"/>
            <a:ext cx="2664571" cy="426308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36EE2470-B153-41C5-A548-59AD49504B2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7" y="2767916"/>
            <a:ext cx="3490723" cy="4089803"/>
          </a:xfrm>
          <a:prstGeom prst="rect">
            <a:avLst/>
          </a:prstGeom>
        </p:spPr>
      </p:pic>
      <p:sp>
        <p:nvSpPr>
          <p:cNvPr id="5" name="文字方塊 4"/>
          <p:cNvSpPr txBox="1"/>
          <p:nvPr/>
        </p:nvSpPr>
        <p:spPr>
          <a:xfrm>
            <a:off x="1312458" y="1346135"/>
            <a:ext cx="8392041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600"/>
              </a:spcBef>
            </a:pPr>
            <a:r>
              <a:rPr lang="zh-TW" altLang="zh-TW" sz="3200" dirty="0"/>
              <a:t>三、經學繼承大可不必，經學史研究必須開展</a:t>
            </a:r>
          </a:p>
          <a:p>
            <a:pPr marL="360000">
              <a:spcBef>
                <a:spcPts val="3000"/>
              </a:spcBef>
            </a:pPr>
            <a:r>
              <a:rPr lang="en-US" altLang="zh-TW" sz="3200" dirty="0"/>
              <a:t>1</a:t>
            </a:r>
            <a:r>
              <a:rPr lang="zh-TW" altLang="zh-TW" sz="3200" dirty="0"/>
              <a:t>、</a:t>
            </a:r>
            <a:r>
              <a:rPr lang="zh-TW" altLang="en-US" sz="3200" dirty="0"/>
              <a:t>建立</a:t>
            </a:r>
            <a:r>
              <a:rPr lang="zh-TW" altLang="zh-TW" sz="3200" dirty="0"/>
              <a:t>客觀的歷史眼光</a:t>
            </a:r>
          </a:p>
          <a:p>
            <a:pPr marL="360000">
              <a:spcBef>
                <a:spcPts val="3000"/>
              </a:spcBef>
            </a:pPr>
            <a:r>
              <a:rPr lang="en-US" altLang="zh-TW" sz="3200" dirty="0"/>
              <a:t>2</a:t>
            </a:r>
            <a:r>
              <a:rPr lang="zh-TW" altLang="zh-TW" sz="3200" dirty="0"/>
              <a:t>、剔除不合現代的觀點</a:t>
            </a:r>
          </a:p>
        </p:txBody>
      </p:sp>
    </p:spTree>
    <p:extLst>
      <p:ext uri="{BB962C8B-B14F-4D97-AF65-F5344CB8AC3E}">
        <p14:creationId xmlns:p14="http://schemas.microsoft.com/office/powerpoint/2010/main" val="3493547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6B69FBCF-B0B3-4EBA-AC2B-1219A6BA74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7"/>
          <a:stretch/>
        </p:blipFill>
        <p:spPr>
          <a:xfrm>
            <a:off x="9527429" y="132523"/>
            <a:ext cx="2664571" cy="4263080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36EE2470-B153-41C5-A548-59AD49504B2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647" y="2767916"/>
            <a:ext cx="3490723" cy="4089803"/>
          </a:xfrm>
          <a:prstGeom prst="rect">
            <a:avLst/>
          </a:prstGeom>
        </p:spPr>
      </p:pic>
      <p:sp>
        <p:nvSpPr>
          <p:cNvPr id="5" name="文字方塊 4"/>
          <p:cNvSpPr txBox="1"/>
          <p:nvPr/>
        </p:nvSpPr>
        <p:spPr>
          <a:xfrm>
            <a:off x="1378719" y="816048"/>
            <a:ext cx="9576340" cy="51090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zh-TW" altLang="zh-TW" sz="3200" dirty="0"/>
              <a:t>四、其他相關著作</a:t>
            </a:r>
          </a:p>
          <a:p>
            <a:pPr>
              <a:spcBef>
                <a:spcPts val="1200"/>
              </a:spcBef>
            </a:pPr>
            <a:r>
              <a:rPr lang="en-US" altLang="zh-TW" sz="3200" dirty="0"/>
              <a:t>1</a:t>
            </a:r>
            <a:r>
              <a:rPr lang="zh-TW" altLang="zh-TW" sz="3200" dirty="0"/>
              <a:t>、以經師為中心：張金吾《兩漢五經博士考》、</a:t>
            </a:r>
            <a:endParaRPr lang="en-US" altLang="zh-TW" sz="3200" dirty="0"/>
          </a:p>
          <a:p>
            <a:pPr marL="360000">
              <a:spcBef>
                <a:spcPts val="1200"/>
              </a:spcBef>
            </a:pPr>
            <a:r>
              <a:rPr lang="zh-TW" altLang="zh-TW" sz="3200" dirty="0"/>
              <a:t>王國維《漢魏博士考》、江藩《國朝漢學師承記》</a:t>
            </a:r>
            <a:endParaRPr lang="en-US" altLang="zh-TW" sz="3200" dirty="0"/>
          </a:p>
          <a:p>
            <a:pPr marL="360000">
              <a:spcBef>
                <a:spcPts val="1200"/>
              </a:spcBef>
            </a:pPr>
            <a:r>
              <a:rPr lang="zh-TW" altLang="zh-TW" sz="3200" dirty="0"/>
              <a:t>、洪亮吉《傳經表》</a:t>
            </a:r>
          </a:p>
          <a:p>
            <a:pPr>
              <a:spcBef>
                <a:spcPts val="1200"/>
              </a:spcBef>
            </a:pPr>
            <a:r>
              <a:rPr lang="en-US" altLang="zh-TW" sz="3200" dirty="0"/>
              <a:t>2</a:t>
            </a:r>
            <a:r>
              <a:rPr lang="zh-TW" altLang="zh-TW" sz="3200" dirty="0"/>
              <a:t>、以書籍為中心：朱彝尊《經義考》、翁方綱</a:t>
            </a:r>
            <a:endParaRPr lang="en-US" altLang="zh-TW" sz="3200" dirty="0"/>
          </a:p>
          <a:p>
            <a:pPr marL="360000">
              <a:spcBef>
                <a:spcPts val="1200"/>
              </a:spcBef>
            </a:pPr>
            <a:r>
              <a:rPr lang="zh-TW" altLang="zh-TW" sz="3200" dirty="0"/>
              <a:t>《經義考補正》</a:t>
            </a:r>
          </a:p>
          <a:p>
            <a:pPr>
              <a:spcBef>
                <a:spcPts val="1200"/>
              </a:spcBef>
            </a:pPr>
            <a:r>
              <a:rPr lang="en-US" altLang="zh-TW" sz="3200" dirty="0"/>
              <a:t>3</a:t>
            </a:r>
            <a:r>
              <a:rPr lang="zh-TW" altLang="zh-TW" sz="3200" dirty="0"/>
              <a:t>、以典章制度為中心：顧炎武《石經考》、杭</a:t>
            </a:r>
            <a:endParaRPr lang="en-US" altLang="zh-TW" sz="3200" dirty="0"/>
          </a:p>
          <a:p>
            <a:pPr marL="360000">
              <a:spcBef>
                <a:spcPts val="1200"/>
              </a:spcBef>
            </a:pPr>
            <a:r>
              <a:rPr lang="zh-TW" altLang="zh-TW" sz="3200" dirty="0"/>
              <a:t>世駿《石經考異》、王國維《五代兩宋監本考》</a:t>
            </a:r>
          </a:p>
        </p:txBody>
      </p:sp>
    </p:spTree>
    <p:extLst>
      <p:ext uri="{BB962C8B-B14F-4D97-AF65-F5344CB8AC3E}">
        <p14:creationId xmlns:p14="http://schemas.microsoft.com/office/powerpoint/2010/main" val="251443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/>
          <p:cNvSpPr txBox="1"/>
          <p:nvPr/>
        </p:nvSpPr>
        <p:spPr>
          <a:xfrm>
            <a:off x="1470992" y="887896"/>
            <a:ext cx="2698175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2800" b="1" dirty="0"/>
              <a:t>參、皮錫瑞傳略</a:t>
            </a:r>
          </a:p>
          <a:p>
            <a:endParaRPr lang="zh-TW" altLang="en-US" dirty="0"/>
          </a:p>
        </p:txBody>
      </p:sp>
      <p:sp>
        <p:nvSpPr>
          <p:cNvPr id="3" name="文字方塊 2"/>
          <p:cNvSpPr txBox="1"/>
          <p:nvPr/>
        </p:nvSpPr>
        <p:spPr>
          <a:xfrm>
            <a:off x="1470992" y="2027583"/>
            <a:ext cx="7571303" cy="30315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zh-TW" altLang="zh-TW" sz="3200" dirty="0"/>
              <a:t>一、宗今文，持論平允</a:t>
            </a:r>
          </a:p>
          <a:p>
            <a:pPr>
              <a:spcBef>
                <a:spcPts val="1800"/>
              </a:spcBef>
            </a:pPr>
            <a:r>
              <a:rPr lang="zh-TW" altLang="zh-TW" sz="3200" dirty="0"/>
              <a:t>二、章炳麟言其誣謬，實</a:t>
            </a:r>
            <a:r>
              <a:rPr lang="zh-TW" altLang="en-US" sz="3200" dirty="0"/>
              <a:t>乃</a:t>
            </a:r>
            <a:r>
              <a:rPr lang="zh-TW" altLang="zh-TW" sz="3200" dirty="0"/>
              <a:t>出於立場之見</a:t>
            </a:r>
          </a:p>
          <a:p>
            <a:pPr>
              <a:spcBef>
                <a:spcPts val="1800"/>
              </a:spcBef>
            </a:pPr>
            <a:r>
              <a:rPr lang="zh-TW" altLang="zh-TW" sz="3200" dirty="0"/>
              <a:t>三、建立完整經學史觀，具有開創的貢獻</a:t>
            </a:r>
          </a:p>
          <a:p>
            <a:pPr>
              <a:spcBef>
                <a:spcPts val="1800"/>
              </a:spcBef>
            </a:pPr>
            <a:r>
              <a:rPr lang="zh-TW" altLang="zh-TW" sz="3200" dirty="0"/>
              <a:t>四、生平參見《皮鹿門先生年譜》</a:t>
            </a:r>
          </a:p>
          <a:p>
            <a:endParaRPr lang="zh-TW" altLang="en-US" dirty="0"/>
          </a:p>
        </p:txBody>
      </p:sp>
      <p:pic>
        <p:nvPicPr>
          <p:cNvPr id="4" name="Picture 2" descr="薦讀】中國第一部完整的經學歷史，帶你領略中國經學的盛衰分合- 每日頭條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1574" y="1564804"/>
            <a:ext cx="1847850" cy="247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8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 xmlns:a16="http://schemas.microsoft.com/office/drawing/2014/main" xmlns:a14="http://schemas.microsoft.com/office/drawing/2010/main">
      <p:transition spd="slow" advClick="0" advTm="3000">
        <p:dissolv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/>
          <p:cNvSpPr txBox="1"/>
          <p:nvPr/>
        </p:nvSpPr>
        <p:spPr>
          <a:xfrm>
            <a:off x="808383" y="1470992"/>
            <a:ext cx="10033516" cy="49244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1800"/>
              </a:spcBef>
            </a:pPr>
            <a:r>
              <a:rPr lang="zh-TW" altLang="zh-TW" sz="3200" dirty="0"/>
              <a:t>《經學歷史》，鈔疏原委，顧妄以己意裁斷，疑《易》</a:t>
            </a:r>
            <a:endParaRPr lang="en-US" altLang="zh-TW" sz="3200" dirty="0"/>
          </a:p>
          <a:p>
            <a:pPr>
              <a:spcBef>
                <a:spcPts val="1800"/>
              </a:spcBef>
            </a:pPr>
            <a:r>
              <a:rPr lang="zh-TW" altLang="zh-TW" sz="3200" dirty="0"/>
              <a:t>、《禮》皆孔子所為，愚誣滋甚。及為《春秋講義》，</a:t>
            </a:r>
            <a:endParaRPr lang="en-US" altLang="zh-TW" sz="3200" dirty="0"/>
          </a:p>
          <a:p>
            <a:pPr>
              <a:spcBef>
                <a:spcPts val="1800"/>
              </a:spcBef>
            </a:pPr>
            <a:r>
              <a:rPr lang="zh-TW" altLang="zh-TW" sz="3200" dirty="0"/>
              <a:t>又不能守今文師說，糅雜《三傳》，施之評論，上非講</a:t>
            </a:r>
            <a:endParaRPr lang="en-US" altLang="zh-TW" sz="3200" dirty="0"/>
          </a:p>
          <a:p>
            <a:pPr>
              <a:spcBef>
                <a:spcPts val="1800"/>
              </a:spcBef>
            </a:pPr>
            <a:r>
              <a:rPr lang="zh-TW" altLang="zh-TW" sz="3200" dirty="0"/>
              <a:t>疏，下殊語錄，蓋牧豎所不道。又其持論，多以《四庫</a:t>
            </a:r>
            <a:endParaRPr lang="en-US" altLang="zh-TW" sz="3200" dirty="0"/>
          </a:p>
          <a:p>
            <a:pPr>
              <a:spcBef>
                <a:spcPts val="1800"/>
              </a:spcBef>
            </a:pPr>
            <a:r>
              <a:rPr lang="zh-TW" altLang="zh-TW" sz="3200" dirty="0"/>
              <a:t>提要》為衡。《提要》者，蓋於近世書目略為完具，非</a:t>
            </a:r>
            <a:endParaRPr lang="en-US" altLang="zh-TW" sz="3200" dirty="0"/>
          </a:p>
          <a:p>
            <a:pPr>
              <a:spcBef>
                <a:spcPts val="1800"/>
              </a:spcBef>
            </a:pPr>
            <a:r>
              <a:rPr lang="zh-TW" altLang="zh-TW" sz="3200" dirty="0"/>
              <a:t>復《別錄》、《七略》之儕也；其序多兩可，不足以明</a:t>
            </a:r>
            <a:endParaRPr lang="en-US" altLang="zh-TW" sz="3200" dirty="0"/>
          </a:p>
          <a:p>
            <a:pPr>
              <a:spcBef>
                <a:spcPts val="1800"/>
              </a:spcBef>
            </a:pPr>
            <a:r>
              <a:rPr lang="zh-TW" altLang="zh-TW" sz="3200" dirty="0"/>
              <a:t>古今文是非。錫瑞為之恇惑，茲亦異矣。</a:t>
            </a:r>
            <a:endParaRPr lang="zh-TW" altLang="en-US" dirty="0"/>
          </a:p>
        </p:txBody>
      </p:sp>
      <p:sp>
        <p:nvSpPr>
          <p:cNvPr id="5" name="文字方塊 4"/>
          <p:cNvSpPr txBox="1"/>
          <p:nvPr/>
        </p:nvSpPr>
        <p:spPr>
          <a:xfrm>
            <a:off x="1073426" y="675860"/>
            <a:ext cx="62889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2800" b="1" dirty="0"/>
              <a:t>章炳麟《文錄》「承皮錫瑞三書」云：</a:t>
            </a:r>
            <a:endParaRPr lang="zh-TW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332217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>
      <p:transition spd="slow" advClick="0" advTm="3000">
        <p:dissolv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852CA182-0C8C-4CA0-84E0-F728890F77F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9647" y="4880921"/>
            <a:ext cx="2937412" cy="1976797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6BBD1358-EC09-4179-8F18-BDC8CABBB89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4"/>
          <a:stretch/>
        </p:blipFill>
        <p:spPr>
          <a:xfrm flipH="1">
            <a:off x="9646" y="1"/>
            <a:ext cx="1670873" cy="6857716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2213113" y="993913"/>
            <a:ext cx="37753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zh-TW" sz="2800" b="1" dirty="0"/>
              <a:t>肆、《經學歷史》略評</a:t>
            </a:r>
            <a:endParaRPr lang="zh-TW" altLang="en-US" sz="28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2656134" y="1827120"/>
            <a:ext cx="4334841" cy="16927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zh-TW" altLang="en-US" sz="2800" dirty="0"/>
              <a:t>一、應有如下之認識</a:t>
            </a:r>
          </a:p>
          <a:p>
            <a:pPr>
              <a:spcBef>
                <a:spcPts val="1200"/>
              </a:spcBef>
            </a:pPr>
            <a:r>
              <a:rPr lang="en-US" altLang="zh-TW" sz="2800" dirty="0"/>
              <a:t>1</a:t>
            </a:r>
            <a:r>
              <a:rPr lang="zh-TW" altLang="en-US" sz="2800" dirty="0"/>
              <a:t>、標舉今文學的立場鮮明</a:t>
            </a:r>
          </a:p>
          <a:p>
            <a:pPr>
              <a:spcBef>
                <a:spcPts val="1200"/>
              </a:spcBef>
            </a:pPr>
            <a:r>
              <a:rPr lang="en-US" altLang="zh-TW" sz="2800" dirty="0"/>
              <a:t>2</a:t>
            </a:r>
            <a:r>
              <a:rPr lang="zh-TW" altLang="en-US" sz="2800" dirty="0"/>
              <a:t>、經學家的立場鮮明</a:t>
            </a:r>
          </a:p>
        </p:txBody>
      </p:sp>
      <p:sp>
        <p:nvSpPr>
          <p:cNvPr id="6" name="文字方塊 5"/>
          <p:cNvSpPr txBox="1"/>
          <p:nvPr/>
        </p:nvSpPr>
        <p:spPr>
          <a:xfrm>
            <a:off x="2656134" y="3814266"/>
            <a:ext cx="253947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zh-TW" altLang="en-US" sz="2800" dirty="0"/>
              <a:t>二、改正之處</a:t>
            </a:r>
          </a:p>
          <a:p>
            <a:pPr>
              <a:spcBef>
                <a:spcPts val="1200"/>
              </a:spcBef>
            </a:pPr>
            <a:r>
              <a:rPr lang="en-US" altLang="zh-TW" sz="2800" dirty="0"/>
              <a:t>1</a:t>
            </a:r>
            <a:r>
              <a:rPr lang="zh-TW" altLang="en-US" sz="2800" dirty="0"/>
              <a:t>、孔教救國說</a:t>
            </a:r>
          </a:p>
          <a:p>
            <a:pPr>
              <a:spcBef>
                <a:spcPts val="1200"/>
              </a:spcBef>
            </a:pPr>
            <a:r>
              <a:rPr lang="en-US" altLang="zh-TW" sz="2800" dirty="0"/>
              <a:t>2</a:t>
            </a:r>
            <a:r>
              <a:rPr lang="zh-TW" altLang="en-US" sz="2800" dirty="0"/>
              <a:t>、六經致用說</a:t>
            </a:r>
          </a:p>
          <a:p>
            <a:pPr>
              <a:spcBef>
                <a:spcPts val="1200"/>
              </a:spcBef>
            </a:pPr>
            <a:r>
              <a:rPr lang="en-US" altLang="zh-TW" sz="2800" dirty="0"/>
              <a:t>3</a:t>
            </a:r>
            <a:r>
              <a:rPr lang="zh-TW" altLang="en-US" sz="2800" dirty="0"/>
              <a:t>、緯候足徵說</a:t>
            </a:r>
          </a:p>
          <a:p>
            <a:endParaRPr lang="zh-TW" altLang="en-US" dirty="0"/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96B6CBFC-B9F7-4C4E-B71C-A2A19DB38C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2266" y="1070301"/>
            <a:ext cx="3973883" cy="5298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46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 xmlns:a16="http://schemas.microsoft.com/office/drawing/2014/main" xmlns:a14="http://schemas.microsoft.com/office/drawing/2010/main">
      <p:transition spd="slow" advClick="0" advTm="3000">
        <p:dissolv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图片 30">
            <a:extLst>
              <a:ext uri="{FF2B5EF4-FFF2-40B4-BE49-F238E27FC236}">
                <a16:creationId xmlns:a16="http://schemas.microsoft.com/office/drawing/2014/main" id="{581172C2-62EC-45C4-96EB-9A0BA0FD61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" y="0"/>
            <a:ext cx="1392684" cy="2208380"/>
          </a:xfrm>
          <a:prstGeom prst="rect">
            <a:avLst/>
          </a:prstGeom>
        </p:spPr>
      </p:pic>
      <p:sp>
        <p:nvSpPr>
          <p:cNvPr id="2" name="文字方塊 1"/>
          <p:cNvSpPr txBox="1"/>
          <p:nvPr/>
        </p:nvSpPr>
        <p:spPr>
          <a:xfrm>
            <a:off x="3975651" y="874643"/>
            <a:ext cx="32624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TW" altLang="en-US" sz="6000" dirty="0"/>
              <a:t>感謝聆聽</a:t>
            </a:r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120" y="2208380"/>
            <a:ext cx="10495722" cy="36907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9741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 advClick="0" advTm="3000">
        <p:dissolve/>
      </p:transition>
    </mc:Choice>
    <mc:Fallback xmlns="" xmlns:a16="http://schemas.microsoft.com/office/drawing/2014/main" xmlns:a14="http://schemas.microsoft.com/office/drawing/2010/main">
      <p:transition spd="slow" advClick="0" advTm="3000">
        <p:dissolv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PowerPoint 演示文稿"/>
</p:tagLst>
</file>

<file path=ppt/theme/theme1.xml><?xml version="1.0" encoding="utf-8"?>
<a:theme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tiluovv">
      <a:majorFont>
        <a:latin typeface="Arial" panose="020F0302020204030204"/>
        <a:ea typeface="汉仪行楷简"/>
        <a:cs typeface=""/>
      </a:majorFont>
      <a:minorFont>
        <a:latin typeface="Arial" panose="020F0502020204030204"/>
        <a:ea typeface="汉仪行楷简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988</Words>
  <Application>Microsoft Office PowerPoint</Application>
  <PresentationFormat>寬螢幕</PresentationFormat>
  <Paragraphs>103</Paragraphs>
  <Slides>15</Slides>
  <Notes>15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15</vt:i4>
      </vt:variant>
    </vt:vector>
  </HeadingPairs>
  <TitlesOfParts>
    <vt:vector size="16" baseType="lpstr">
      <vt:lpstr>第一PPT，www.1ppt.com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优品PPT</dc:creator>
  <cp:keywords/>
  <dc:description>http://www.ypppt.com/</dc:description>
  <cp:lastModifiedBy>Suhuan Chen</cp:lastModifiedBy>
  <cp:revision>218</cp:revision>
  <dcterms:created xsi:type="dcterms:W3CDTF">2018-03-09T01:46:08Z</dcterms:created>
  <dcterms:modified xsi:type="dcterms:W3CDTF">2022-08-11T14:02:36Z</dcterms:modified>
</cp:coreProperties>
</file>