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29"/>
  </p:notesMasterIdLst>
  <p:sldIdLst>
    <p:sldId id="257" r:id="rId2"/>
    <p:sldId id="279" r:id="rId3"/>
    <p:sldId id="280" r:id="rId4"/>
    <p:sldId id="281" r:id="rId5"/>
    <p:sldId id="282" r:id="rId6"/>
    <p:sldId id="283" r:id="rId7"/>
    <p:sldId id="284" r:id="rId8"/>
    <p:sldId id="258" r:id="rId9"/>
    <p:sldId id="259" r:id="rId10"/>
    <p:sldId id="260" r:id="rId11"/>
    <p:sldId id="261" r:id="rId12"/>
    <p:sldId id="264" r:id="rId13"/>
    <p:sldId id="265" r:id="rId14"/>
    <p:sldId id="266" r:id="rId15"/>
    <p:sldId id="268" r:id="rId16"/>
    <p:sldId id="278" r:id="rId17"/>
    <p:sldId id="269" r:id="rId18"/>
    <p:sldId id="272" r:id="rId19"/>
    <p:sldId id="267" r:id="rId20"/>
    <p:sldId id="262" r:id="rId21"/>
    <p:sldId id="263" r:id="rId22"/>
    <p:sldId id="274" r:id="rId23"/>
    <p:sldId id="277" r:id="rId24"/>
    <p:sldId id="275" r:id="rId25"/>
    <p:sldId id="276" r:id="rId26"/>
    <p:sldId id="286" r:id="rId27"/>
    <p:sldId id="285" r:id="rId28"/>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10" d="100"/>
          <a:sy n="110" d="100"/>
        </p:scale>
        <p:origin x="-11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1138" y="0"/>
            <a:ext cx="3076575" cy="511175"/>
          </a:xfrm>
          <a:prstGeom prst="rect">
            <a:avLst/>
          </a:prstGeom>
        </p:spPr>
        <p:txBody>
          <a:bodyPr vert="horz" lIns="91440" tIns="45720" rIns="91440" bIns="45720" rtlCol="0"/>
          <a:lstStyle>
            <a:lvl1pPr algn="r">
              <a:defRPr sz="1200"/>
            </a:lvl1pPr>
          </a:lstStyle>
          <a:p>
            <a:fld id="{986C0F8C-2BEF-4F87-97E1-1BD922CD2A36}" type="datetimeFigureOut">
              <a:rPr lang="en-US" smtClean="0"/>
              <a:t>6/23/2014</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9613" y="4860925"/>
            <a:ext cx="5680075" cy="4605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1138" y="9721850"/>
            <a:ext cx="3076575" cy="511175"/>
          </a:xfrm>
          <a:prstGeom prst="rect">
            <a:avLst/>
          </a:prstGeom>
        </p:spPr>
        <p:txBody>
          <a:bodyPr vert="horz" lIns="91440" tIns="45720" rIns="91440" bIns="45720" rtlCol="0" anchor="b"/>
          <a:lstStyle>
            <a:lvl1pPr algn="r">
              <a:defRPr sz="1200"/>
            </a:lvl1pPr>
          </a:lstStyle>
          <a:p>
            <a:fld id="{1F08CD91-D6C5-42B1-A9B7-085255FE86AA}"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2C2C8BED-BB13-4BBB-A419-743FF58ECC6F}" type="slidenum">
              <a:rPr lang="en-US" smtClean="0">
                <a:latin typeface="Arial" charset="0"/>
              </a:rPr>
              <a:pPr/>
              <a:t>5</a:t>
            </a:fld>
            <a:endParaRPr lang="en-US" smtClean="0">
              <a:latin typeface="Arial" charset="0"/>
            </a:endParaRPr>
          </a:p>
        </p:txBody>
      </p:sp>
      <p:sp>
        <p:nvSpPr>
          <p:cNvPr id="38915" name="Rectangle 2"/>
          <p:cNvSpPr>
            <a:spLocks noRo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GB" smtClean="0">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98494D65-C66D-4F57-88F8-09DEC3A5CDB3}" type="slidenum">
              <a:rPr lang="en-US" smtClean="0">
                <a:latin typeface="Arial" charset="0"/>
              </a:rPr>
              <a:pPr/>
              <a:t>6</a:t>
            </a:fld>
            <a:endParaRPr lang="en-US" smtClean="0">
              <a:latin typeface="Arial" charset="0"/>
            </a:endParaRPr>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GB"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3CBFECDC-DC2D-449D-BEE1-BF06953D4B4F}" type="slidenum">
              <a:rPr lang="en-US" smtClean="0">
                <a:latin typeface="Arial" charset="0"/>
              </a:rPr>
              <a:pPr/>
              <a:t>7</a:t>
            </a:fld>
            <a:endParaRPr lang="en-US" smtClean="0">
              <a:latin typeface="Arial" charset="0"/>
            </a:endParaRPr>
          </a:p>
        </p:txBody>
      </p:sp>
      <p:sp>
        <p:nvSpPr>
          <p:cNvPr id="40963" name="Rectangle 2"/>
          <p:cNvSpPr>
            <a:spLocks noRo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GB" smtClean="0">
              <a:latin typeface="Arial"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p:spPr>
        <p:txBody>
          <a:bodyPr/>
          <a:lstStyle/>
          <a:p>
            <a:fld id="{DC101695-1AEC-49E2-91C4-987ED21498E8}" type="slidenum">
              <a:rPr lang="en-US" smtClean="0"/>
              <a:pPr/>
              <a:t>26</a:t>
            </a:fld>
            <a:endParaRPr lang="en-US" smtClean="0"/>
          </a:p>
        </p:txBody>
      </p:sp>
      <p:sp>
        <p:nvSpPr>
          <p:cNvPr id="108547" name="Rectangle 2"/>
          <p:cNvSpPr>
            <a:spLocks noRot="1" noChangeArrowheads="1" noTextEdit="1"/>
          </p:cNvSpPr>
          <p:nvPr>
            <p:ph type="sldImg"/>
          </p:nvPr>
        </p:nvSpPr>
        <p:spPr>
          <a:ln/>
        </p:spPr>
      </p:sp>
      <p:sp>
        <p:nvSpPr>
          <p:cNvPr id="1085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E25652A-5A0B-4B8A-AFFE-17399895E58C}" type="datetimeFigureOut">
              <a:rPr lang="en-US" smtClean="0"/>
              <a:pPr/>
              <a:t>6/23/2014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25652A-5A0B-4B8A-AFFE-17399895E58C}" type="datetimeFigureOut">
              <a:rPr lang="en-US" smtClean="0"/>
              <a:pPr/>
              <a:t>6/23/2014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25652A-5A0B-4B8A-AFFE-17399895E58C}" type="datetimeFigureOut">
              <a:rPr lang="en-US" smtClean="0"/>
              <a:pPr/>
              <a:t>6/23/2014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E25652A-5A0B-4B8A-AFFE-17399895E58C}" type="datetimeFigureOut">
              <a:rPr lang="en-US" smtClean="0"/>
              <a:pPr/>
              <a:t>6/23/2014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E25652A-5A0B-4B8A-AFFE-17399895E58C}" type="datetimeFigureOut">
              <a:rPr lang="en-US" smtClean="0"/>
              <a:pPr/>
              <a:t>6/23/2014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E25652A-5A0B-4B8A-AFFE-17399895E58C}" type="datetimeFigureOut">
              <a:rPr lang="en-US" smtClean="0"/>
              <a:pPr/>
              <a:t>6/23/2014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25652A-5A0B-4B8A-AFFE-17399895E58C}" type="datetimeFigureOut">
              <a:rPr lang="en-US" smtClean="0"/>
              <a:pPr/>
              <a:t>6/23/2014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25652A-5A0B-4B8A-AFFE-17399895E58C}" type="datetimeFigureOut">
              <a:rPr lang="en-US" smtClean="0"/>
              <a:pPr/>
              <a:t>6/23/2014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25652A-5A0B-4B8A-AFFE-17399895E58C}" type="datetimeFigureOut">
              <a:rPr lang="en-US" smtClean="0"/>
              <a:pPr/>
              <a:t>6/23/2014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25652A-5A0B-4B8A-AFFE-17399895E58C}" type="datetimeFigureOut">
              <a:rPr lang="en-US" smtClean="0"/>
              <a:pPr/>
              <a:t>6/23/2014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E25652A-5A0B-4B8A-AFFE-17399895E58C}" type="datetimeFigureOut">
              <a:rPr lang="en-US" smtClean="0"/>
              <a:pPr/>
              <a:t>6/23/2014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CA63F-CFA8-4669-9CB0-3A167016D68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A911308-A63D-41FD-AAB7-65E88484A52D}"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25652A-5A0B-4B8A-AFFE-17399895E58C}" type="datetimeFigureOut">
              <a:rPr lang="en-US" smtClean="0"/>
              <a:pPr/>
              <a:t>6/23/2014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5CA63F-CFA8-4669-9CB0-3A167016D68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 Target="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3" Type="http://schemas.openxmlformats.org/officeDocument/2006/relationships/hyperlink" Target="http://www.newadvent.org/summa/309505.htm" TargetMode="External"/><Relationship Id="rId2" Type="http://schemas.openxmlformats.org/officeDocument/2006/relationships/hyperlink" Target="http://www.newadvent.org/cathen/01713a.htm" TargetMode="Externa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p:txBody>
          <a:bodyPr/>
          <a:lstStyle/>
          <a:p>
            <a:pPr eaLnBrk="1" hangingPunct="1"/>
            <a:r>
              <a:rPr lang="en-GB" smtClean="0"/>
              <a:t>Nick Campion</a:t>
            </a:r>
            <a:endParaRPr lang="en-US" smtClean="0"/>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en-GB" dirty="0" smtClean="0"/>
              <a:t>Sky and Psyche</a:t>
            </a:r>
          </a:p>
          <a:p>
            <a:pPr eaLnBrk="1" fontAlgn="auto" hangingPunct="1">
              <a:spcAft>
                <a:spcPts val="0"/>
              </a:spcAft>
              <a:buFont typeface="Arial" pitchFamily="34" charset="0"/>
              <a:buNone/>
              <a:defRPr/>
            </a:pPr>
            <a:r>
              <a:rPr lang="en-GB" dirty="0" smtClean="0"/>
              <a:t>The Medieval Soul/Psyche</a:t>
            </a:r>
          </a:p>
          <a:p>
            <a:pPr eaLnBrk="1" fontAlgn="auto" hangingPunct="1">
              <a:spcAft>
                <a:spcPts val="0"/>
              </a:spcAft>
              <a:buFont typeface="Arial" pitchFamily="34" charset="0"/>
              <a:buNone/>
              <a:defRPr/>
            </a:pPr>
            <a:r>
              <a:rPr lang="en-GB" dirty="0" smtClean="0"/>
              <a:t>Confession; the Soul and the Stars</a:t>
            </a:r>
            <a:endParaRPr lang="en-US" dirty="0" smtClean="0"/>
          </a:p>
        </p:txBody>
      </p:sp>
      <p:pic>
        <p:nvPicPr>
          <p:cNvPr id="3076" name="Picture 2"/>
          <p:cNvPicPr>
            <a:picLocks noChangeAspect="1" noChangeArrowheads="1"/>
          </p:cNvPicPr>
          <p:nvPr/>
        </p:nvPicPr>
        <p:blipFill>
          <a:blip r:embed="rId2"/>
          <a:srcRect/>
          <a:stretch>
            <a:fillRect/>
          </a:stretch>
        </p:blipFill>
        <p:spPr bwMode="auto">
          <a:xfrm>
            <a:off x="144463" y="144463"/>
            <a:ext cx="1784350" cy="735012"/>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smtClean="0"/>
              <a:t>The Questions:</a:t>
            </a:r>
            <a:endParaRPr lang="en-US" smtClean="0"/>
          </a:p>
        </p:txBody>
      </p:sp>
      <p:sp>
        <p:nvSpPr>
          <p:cNvPr id="5123" name="Content Placeholder 2"/>
          <p:cNvSpPr>
            <a:spLocks noGrp="1"/>
          </p:cNvSpPr>
          <p:nvPr>
            <p:ph idx="1"/>
          </p:nvPr>
        </p:nvSpPr>
        <p:spPr/>
        <p:txBody>
          <a:bodyPr>
            <a:normAutofit/>
          </a:bodyPr>
          <a:lstStyle/>
          <a:p>
            <a:r>
              <a:rPr lang="en-GB" sz="1400" dirty="0" smtClean="0"/>
              <a:t>Did ancient astronomy have a psychological component?</a:t>
            </a:r>
          </a:p>
          <a:p>
            <a:endParaRPr lang="en-GB" sz="1400" dirty="0" smtClean="0"/>
          </a:p>
          <a:p>
            <a:r>
              <a:rPr lang="en-GB" sz="1400" dirty="0" smtClean="0"/>
              <a:t>For further consideration, not part of this seminar, but regarding modern debates in astrology:</a:t>
            </a:r>
          </a:p>
          <a:p>
            <a:r>
              <a:rPr lang="en-GB" sz="1400" dirty="0" smtClean="0"/>
              <a:t>Is the distinction some modern astrologers make between ‘traditional’ and ‘psychological’ astrology, anachronistic.</a:t>
            </a:r>
          </a:p>
          <a:p>
            <a:r>
              <a:rPr lang="en-GB" sz="1400" dirty="0" smtClean="0"/>
              <a:t>Is modern ‘traditional’ astrology ‘</a:t>
            </a:r>
            <a:r>
              <a:rPr lang="en-GB" sz="1400" dirty="0" err="1" smtClean="0"/>
              <a:t>detraditionalised</a:t>
            </a:r>
            <a:r>
              <a:rPr lang="en-GB" sz="1400" dirty="0" smtClean="0"/>
              <a:t>’ (Paul </a:t>
            </a:r>
            <a:r>
              <a:rPr lang="en-GB" sz="1400" dirty="0" err="1" smtClean="0"/>
              <a:t>Heelas</a:t>
            </a:r>
            <a:r>
              <a:rPr lang="en-GB" sz="1400" dirty="0" smtClean="0"/>
              <a:t>) in the sense that it emphasises the use of classical or medieval technique without its cosmological context.  </a:t>
            </a:r>
          </a:p>
          <a:p>
            <a:r>
              <a:rPr lang="en-GB" sz="1400" dirty="0" smtClean="0"/>
              <a:t>What is the nature of modern ‘psychological’ astrology and in what senses, if any, is it innovatory?</a:t>
            </a:r>
          </a:p>
          <a:p>
            <a:endParaRPr lang="en-GB" sz="1400" dirty="0" smtClean="0"/>
          </a:p>
          <a:p>
            <a:r>
              <a:rPr lang="en-GB" sz="1400" i="1" dirty="0" smtClean="0"/>
              <a:t>Also, for cultural context, the notion of ‘psychological’ astrology is a phenomenon of modern western astrology</a:t>
            </a:r>
            <a:r>
              <a:rPr lang="en-GB" sz="1400" i="1" dirty="0" smtClean="0"/>
              <a:t>.</a:t>
            </a:r>
          </a:p>
          <a:p>
            <a:endParaRPr lang="en-GB" sz="1400" i="1" dirty="0" smtClean="0"/>
          </a:p>
          <a:p>
            <a:r>
              <a:rPr lang="en-US" sz="1400" i="1" dirty="0" smtClean="0"/>
              <a:t>It is becoming increasingly clear to me that </a:t>
            </a:r>
            <a:r>
              <a:rPr lang="en-US" sz="1400" i="1" u="sng" dirty="0" smtClean="0"/>
              <a:t>one way </a:t>
            </a:r>
            <a:r>
              <a:rPr lang="en-US" sz="1400" i="1" dirty="0" smtClean="0"/>
              <a:t>(not the only way) to view the Christian v  Astrology collision in the first few centuries CE is as a genuine concern over a perceived threat by astrology to moral autonomy. This was a concern shared by pagan philosophers from Cicero to </a:t>
            </a:r>
            <a:r>
              <a:rPr lang="en-US" sz="1400" i="1" dirty="0" err="1" smtClean="0"/>
              <a:t>Iamblichus</a:t>
            </a:r>
            <a:r>
              <a:rPr lang="en-US" sz="1400" i="1" dirty="0" smtClean="0"/>
              <a:t>. The issue is therefore not a Pagan v Christian one but one within the context of classical thought.</a:t>
            </a:r>
            <a:endParaRPr lang="en-US" sz="1400" i="1" dirty="0" smtClean="0"/>
          </a:p>
        </p:txBody>
      </p:sp>
      <p:pic>
        <p:nvPicPr>
          <p:cNvPr id="5124" name="Picture 2"/>
          <p:cNvPicPr>
            <a:picLocks noChangeAspect="1" noChangeArrowheads="1"/>
          </p:cNvPicPr>
          <p:nvPr/>
        </p:nvPicPr>
        <p:blipFill>
          <a:blip r:embed="rId2"/>
          <a:srcRect/>
          <a:stretch>
            <a:fillRect/>
          </a:stretch>
        </p:blipFill>
        <p:spPr bwMode="auto">
          <a:xfrm>
            <a:off x="144463" y="144463"/>
            <a:ext cx="1784350" cy="735012"/>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5"/>
          <p:cNvSpPr>
            <a:spLocks noGrp="1"/>
          </p:cNvSpPr>
          <p:nvPr>
            <p:ph idx="1"/>
          </p:nvPr>
        </p:nvSpPr>
        <p:spPr/>
        <p:txBody>
          <a:bodyPr/>
          <a:lstStyle/>
          <a:p>
            <a:pPr eaLnBrk="1" hangingPunct="1"/>
            <a:r>
              <a:rPr lang="en-GB" smtClean="0"/>
              <a:t>Plato: soul animates the cosmos. Matter is made of soul. Soul is both in matter and transcendent</a:t>
            </a:r>
          </a:p>
          <a:p>
            <a:pPr eaLnBrk="1" hangingPunct="1"/>
            <a:r>
              <a:rPr lang="en-GB" smtClean="0"/>
              <a:t>Aristotle: soul animates matter. Most soul dies with matter. Only one part, the active intellect  survives death</a:t>
            </a:r>
          </a:p>
          <a:p>
            <a:pPr eaLnBrk="1" hangingPunct="1"/>
            <a:r>
              <a:rPr lang="en-GB" smtClean="0"/>
              <a:t>Zeno/Stoics: soul animates matter. Soul is not transcendent and dies with the body.</a:t>
            </a:r>
            <a:endParaRPr lang="en-US" smtClean="0"/>
          </a:p>
        </p:txBody>
      </p:sp>
      <p:sp>
        <p:nvSpPr>
          <p:cNvPr id="35842" name="Title 4"/>
          <p:cNvSpPr>
            <a:spLocks noGrp="1"/>
          </p:cNvSpPr>
          <p:nvPr>
            <p:ph type="title"/>
          </p:nvPr>
        </p:nvSpPr>
        <p:spPr/>
        <p:txBody>
          <a:bodyPr>
            <a:normAutofit fontScale="90000"/>
          </a:bodyPr>
          <a:lstStyle/>
          <a:p>
            <a:pPr eaLnBrk="1" fontAlgn="auto" hangingPunct="1">
              <a:spcAft>
                <a:spcPts val="0"/>
              </a:spcAft>
              <a:defRPr/>
            </a:pPr>
            <a:r>
              <a:rPr lang="en-GB" dirty="0" smtClean="0"/>
              <a:t>Soul: The Classical Astrological Theories: three theories of choice</a:t>
            </a:r>
            <a:endParaRPr lang="en-US" dirty="0" smtClean="0"/>
          </a:p>
        </p:txBody>
      </p:sp>
      <p:pic>
        <p:nvPicPr>
          <p:cNvPr id="4" name="Picture 2"/>
          <p:cNvPicPr>
            <a:picLocks noChangeAspect="1" noChangeArrowheads="1"/>
          </p:cNvPicPr>
          <p:nvPr/>
        </p:nvPicPr>
        <p:blipFill>
          <a:blip r:embed="rId2"/>
          <a:srcRect/>
          <a:stretch>
            <a:fillRect/>
          </a:stretch>
        </p:blipFill>
        <p:spPr bwMode="auto">
          <a:xfrm>
            <a:off x="214282" y="6002355"/>
            <a:ext cx="1784350" cy="855645"/>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1"/>
          <p:cNvSpPr>
            <a:spLocks noGrp="1"/>
          </p:cNvSpPr>
          <p:nvPr>
            <p:ph idx="1"/>
          </p:nvPr>
        </p:nvSpPr>
        <p:spPr>
          <a:xfrm>
            <a:off x="357188" y="1428750"/>
            <a:ext cx="8229600" cy="4525963"/>
          </a:xfrm>
        </p:spPr>
        <p:txBody>
          <a:bodyPr/>
          <a:lstStyle/>
          <a:p>
            <a:r>
              <a:rPr lang="en-GB" sz="1800" smtClean="0"/>
              <a:t>The application of the classical theories of soul to astrology occurs in the </a:t>
            </a:r>
            <a:r>
              <a:rPr lang="en-GB" sz="1800" i="1" smtClean="0"/>
              <a:t>Corpus Hermeticum</a:t>
            </a:r>
            <a:r>
              <a:rPr lang="en-GB" sz="1800" smtClean="0"/>
              <a:t>, written in Egypt in Greek in the last centuries BCE.</a:t>
            </a:r>
          </a:p>
          <a:p>
            <a:r>
              <a:rPr lang="en-GB" sz="1800" smtClean="0"/>
              <a:t>The </a:t>
            </a:r>
            <a:r>
              <a:rPr lang="en-GB" sz="1800" i="1" smtClean="0"/>
              <a:t>Corpus Hermeticum </a:t>
            </a:r>
            <a:r>
              <a:rPr lang="en-GB" sz="1800" smtClean="0"/>
              <a:t>describes how malicious daemons affect the irrational (emotional and animal) souls adversely, as the planets move, but specifically not the rational soul.</a:t>
            </a:r>
          </a:p>
          <a:p>
            <a:r>
              <a:rPr lang="en-GB" sz="1800" smtClean="0"/>
              <a:t> </a:t>
            </a:r>
            <a:r>
              <a:rPr lang="en-GB" sz="1600" i="1" smtClean="0"/>
              <a:t>‘But the rational part of the soul remains free from the dominion of the daemons, and fit to receive God in itself. If then the rational part of a man's soul is illumined by a ray of light from God, for that [in] man the working of the daemons is brought to nought; for no daemon and no god has power against a single ray of the light of God’</a:t>
            </a:r>
            <a:r>
              <a:rPr lang="en-GB" sz="1600" b="1" i="1" smtClean="0"/>
              <a:t>.</a:t>
            </a:r>
            <a:r>
              <a:rPr lang="en-GB" sz="1600" i="1" smtClean="0">
                <a:hlinkClick r:id="rId2" action="ppaction://hlinksldjump"/>
              </a:rPr>
              <a:t>[2]</a:t>
            </a:r>
            <a:endParaRPr lang="en-GB" sz="1600" i="1" smtClean="0"/>
          </a:p>
          <a:p>
            <a:endParaRPr lang="en-GB" sz="1600" i="1" smtClean="0"/>
          </a:p>
          <a:p>
            <a:r>
              <a:rPr lang="en-GB" sz="1600" smtClean="0"/>
              <a:t>As the soul ascends to heaven it passes through the planetary spheres and, at each one, abandons the qualities of that planet.</a:t>
            </a:r>
          </a:p>
          <a:p>
            <a:r>
              <a:rPr lang="en-GB" sz="1600" smtClean="0"/>
              <a:t>In the western esoteric and magical tradition the ascent can happen in the psyche during life – as in </a:t>
            </a:r>
            <a:r>
              <a:rPr lang="en-GB" sz="1600" b="1" smtClean="0"/>
              <a:t>Kabbalah</a:t>
            </a:r>
            <a:r>
              <a:rPr lang="en-GB" sz="1600" smtClean="0"/>
              <a:t>.</a:t>
            </a:r>
          </a:p>
          <a:p>
            <a:endParaRPr lang="en-GB" sz="1600" i="1" smtClean="0"/>
          </a:p>
        </p:txBody>
      </p:sp>
      <p:sp>
        <p:nvSpPr>
          <p:cNvPr id="3" name="Title 2"/>
          <p:cNvSpPr>
            <a:spLocks noGrp="1"/>
          </p:cNvSpPr>
          <p:nvPr>
            <p:ph type="title"/>
          </p:nvPr>
        </p:nvSpPr>
        <p:spPr/>
        <p:txBody>
          <a:bodyPr>
            <a:normAutofit fontScale="90000"/>
          </a:bodyPr>
          <a:lstStyle/>
          <a:p>
            <a:pPr>
              <a:defRPr/>
            </a:pPr>
            <a:r>
              <a:rPr lang="en-GB" sz="4400" dirty="0" smtClean="0">
                <a:solidFill>
                  <a:srgbClr val="003399"/>
                </a:solidFill>
              </a:rPr>
              <a:t>The Corpus </a:t>
            </a:r>
            <a:r>
              <a:rPr lang="en-GB" sz="4400" dirty="0" err="1" smtClean="0">
                <a:solidFill>
                  <a:srgbClr val="003399"/>
                </a:solidFill>
              </a:rPr>
              <a:t>Hermeticum</a:t>
            </a:r>
            <a:r>
              <a:rPr lang="en-GB" sz="4400" dirty="0" smtClean="0">
                <a:solidFill>
                  <a:srgbClr val="003399"/>
                </a:solidFill>
              </a:rPr>
              <a:t/>
            </a:r>
            <a:br>
              <a:rPr lang="en-GB" sz="4400" dirty="0" smtClean="0">
                <a:solidFill>
                  <a:srgbClr val="003399"/>
                </a:solidFill>
              </a:rPr>
            </a:br>
            <a:r>
              <a:rPr lang="en-GB" sz="4400" dirty="0" smtClean="0">
                <a:solidFill>
                  <a:srgbClr val="003399"/>
                </a:solidFill>
              </a:rPr>
              <a:t>2</a:t>
            </a:r>
            <a:r>
              <a:rPr lang="en-GB" sz="4400" baseline="30000" dirty="0" smtClean="0">
                <a:solidFill>
                  <a:srgbClr val="003399"/>
                </a:solidFill>
              </a:rPr>
              <a:t>nd</a:t>
            </a:r>
            <a:r>
              <a:rPr lang="en-GB" sz="4400" dirty="0" smtClean="0">
                <a:solidFill>
                  <a:srgbClr val="003399"/>
                </a:solidFill>
              </a:rPr>
              <a:t> c BCE–2</a:t>
            </a:r>
            <a:r>
              <a:rPr lang="en-GB" sz="4400" baseline="30000" dirty="0" smtClean="0">
                <a:solidFill>
                  <a:srgbClr val="003399"/>
                </a:solidFill>
              </a:rPr>
              <a:t>nd</a:t>
            </a:r>
            <a:r>
              <a:rPr lang="en-GB" sz="4400" dirty="0" smtClean="0">
                <a:solidFill>
                  <a:srgbClr val="003399"/>
                </a:solidFill>
              </a:rPr>
              <a:t> c CE</a:t>
            </a:r>
            <a:endParaRPr lang="en-GB" dirty="0"/>
          </a:p>
        </p:txBody>
      </p:sp>
      <p:pic>
        <p:nvPicPr>
          <p:cNvPr id="21508" name="Picture 3" descr="Hermes Trismegistus.jpg"/>
          <p:cNvPicPr>
            <a:picLocks noChangeAspect="1"/>
          </p:cNvPicPr>
          <p:nvPr/>
        </p:nvPicPr>
        <p:blipFill>
          <a:blip r:embed="rId3"/>
          <a:srcRect/>
          <a:stretch>
            <a:fillRect/>
          </a:stretch>
        </p:blipFill>
        <p:spPr bwMode="auto">
          <a:xfrm>
            <a:off x="7500938" y="142875"/>
            <a:ext cx="1343025" cy="132397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fontAlgn="auto" hangingPunct="1">
              <a:spcAft>
                <a:spcPts val="0"/>
              </a:spcAft>
              <a:defRPr/>
            </a:pPr>
            <a:r>
              <a:rPr lang="en-GB" smtClean="0">
                <a:solidFill>
                  <a:srgbClr val="003399"/>
                </a:solidFill>
              </a:rPr>
              <a:t>Hermetic Self-awareness</a:t>
            </a:r>
            <a:endParaRPr lang="en-US" smtClean="0">
              <a:solidFill>
                <a:srgbClr val="003399"/>
              </a:solidFill>
            </a:endParaRPr>
          </a:p>
        </p:txBody>
      </p:sp>
      <p:sp>
        <p:nvSpPr>
          <p:cNvPr id="22531" name="Rectangle 4"/>
          <p:cNvSpPr>
            <a:spLocks noChangeArrowheads="1"/>
          </p:cNvSpPr>
          <p:nvPr/>
        </p:nvSpPr>
        <p:spPr bwMode="auto">
          <a:xfrm>
            <a:off x="914400" y="1447800"/>
            <a:ext cx="7620000" cy="5629233"/>
          </a:xfrm>
          <a:prstGeom prst="rect">
            <a:avLst/>
          </a:prstGeom>
          <a:noFill/>
          <a:ln w="9525">
            <a:noFill/>
            <a:miter lim="800000"/>
            <a:headEnd/>
            <a:tailEnd/>
          </a:ln>
        </p:spPr>
        <p:txBody>
          <a:bodyPr>
            <a:spAutoFit/>
          </a:bodyPr>
          <a:lstStyle/>
          <a:p>
            <a:pPr>
              <a:lnSpc>
                <a:spcPct val="90000"/>
              </a:lnSpc>
              <a:spcBef>
                <a:spcPct val="50000"/>
              </a:spcBef>
            </a:pPr>
            <a:r>
              <a:rPr lang="en-GB" sz="2400" dirty="0" err="1"/>
              <a:t>Poimandres</a:t>
            </a:r>
            <a:r>
              <a:rPr lang="en-GB" sz="2400" dirty="0"/>
              <a:t> </a:t>
            </a:r>
            <a:r>
              <a:rPr lang="en-GB" sz="2400" dirty="0" smtClean="0"/>
              <a:t>giving </a:t>
            </a:r>
            <a:r>
              <a:rPr lang="en-GB" sz="2400" dirty="0"/>
              <a:t>Hermes a set of instructions for salvation: </a:t>
            </a:r>
            <a:endParaRPr lang="en-GB" sz="2400" dirty="0" smtClean="0"/>
          </a:p>
          <a:p>
            <a:pPr>
              <a:lnSpc>
                <a:spcPct val="90000"/>
              </a:lnSpc>
              <a:spcBef>
                <a:spcPct val="50000"/>
              </a:spcBef>
            </a:pPr>
            <a:r>
              <a:rPr lang="en-GB" sz="2400" dirty="0" smtClean="0"/>
              <a:t>look </a:t>
            </a:r>
            <a:r>
              <a:rPr lang="en-GB" sz="2400" dirty="0"/>
              <a:t>'at what you yourself have in you;’ he ordered, ‘for in you too, the word is son, and the mind is father of the word…Now fix your thought upon the Light…and learn to know it.</a:t>
            </a:r>
            <a:r>
              <a:rPr lang="en-GB" sz="1600" dirty="0">
                <a:hlinkClick r:id="" action="ppaction://noaction"/>
              </a:rPr>
              <a:t>[1]</a:t>
            </a:r>
            <a:r>
              <a:rPr lang="en-GB" sz="1600" dirty="0"/>
              <a:t> </a:t>
            </a:r>
          </a:p>
          <a:p>
            <a:pPr>
              <a:lnSpc>
                <a:spcPct val="90000"/>
              </a:lnSpc>
              <a:spcBef>
                <a:spcPct val="50000"/>
              </a:spcBef>
            </a:pPr>
            <a:endParaRPr lang="en-GB" sz="2400" dirty="0"/>
          </a:p>
          <a:p>
            <a:pPr>
              <a:lnSpc>
                <a:spcPct val="90000"/>
              </a:lnSpc>
              <a:spcBef>
                <a:spcPct val="50000"/>
              </a:spcBef>
            </a:pPr>
            <a:r>
              <a:rPr lang="en-GB" sz="2400" i="1" dirty="0"/>
              <a:t>We are reminded of the Pharaoh’s journey to the Sun as the archetypal origin of literal ‘enlightenment’. 'He who has recognised himself', that is, acknowledged the divinity within, then 'enters into the Good'.</a:t>
            </a:r>
            <a:r>
              <a:rPr lang="en-GB" sz="1600" i="1" dirty="0">
                <a:hlinkClick r:id="" action="ppaction://noaction"/>
              </a:rPr>
              <a:t>[</a:t>
            </a:r>
            <a:r>
              <a:rPr lang="en-GB" sz="1600" dirty="0">
                <a:hlinkClick r:id="" action="ppaction://noaction"/>
              </a:rPr>
              <a:t>2]</a:t>
            </a:r>
            <a:r>
              <a:rPr lang="en-GB" sz="1600" dirty="0"/>
              <a:t> </a:t>
            </a:r>
            <a:r>
              <a:rPr lang="en-US" dirty="0"/>
              <a:t/>
            </a:r>
            <a:br>
              <a:rPr lang="en-US" dirty="0"/>
            </a:br>
            <a:endParaRPr lang="en-US" dirty="0"/>
          </a:p>
          <a:p>
            <a:pPr>
              <a:lnSpc>
                <a:spcPct val="90000"/>
              </a:lnSpc>
              <a:spcBef>
                <a:spcPct val="50000"/>
              </a:spcBef>
            </a:pPr>
            <a:endParaRPr lang="en-US" dirty="0"/>
          </a:p>
          <a:p>
            <a:pPr>
              <a:lnSpc>
                <a:spcPct val="90000"/>
              </a:lnSpc>
              <a:spcBef>
                <a:spcPct val="50000"/>
              </a:spcBef>
            </a:pPr>
            <a:r>
              <a:rPr lang="en-US" sz="1600" dirty="0">
                <a:hlinkClick r:id="" action="ppaction://noaction"/>
              </a:rPr>
              <a:t>[1]</a:t>
            </a:r>
            <a:r>
              <a:rPr lang="en-US" sz="1600" dirty="0"/>
              <a:t> </a:t>
            </a:r>
            <a:r>
              <a:rPr lang="en-US" sz="1600" dirty="0" err="1"/>
              <a:t>Libellus</a:t>
            </a:r>
            <a:r>
              <a:rPr lang="en-US" sz="1600" dirty="0"/>
              <a:t> I. 6, in Scott, </a:t>
            </a:r>
            <a:r>
              <a:rPr lang="en-US" sz="1600" i="1" dirty="0" err="1"/>
              <a:t>Hermetica</a:t>
            </a:r>
            <a:r>
              <a:rPr lang="en-US" sz="1600" dirty="0"/>
              <a:t>, Vol. 1, p. 117.</a:t>
            </a:r>
            <a:endParaRPr lang="en-US" sz="1600" dirty="0">
              <a:hlinkClick r:id="" action="ppaction://noaction"/>
            </a:endParaRPr>
          </a:p>
          <a:p>
            <a:pPr>
              <a:lnSpc>
                <a:spcPct val="90000"/>
              </a:lnSpc>
              <a:spcBef>
                <a:spcPct val="50000"/>
              </a:spcBef>
            </a:pPr>
            <a:r>
              <a:rPr lang="en-US" sz="1600" dirty="0">
                <a:hlinkClick r:id="" action="ppaction://noaction"/>
              </a:rPr>
              <a:t>[2]</a:t>
            </a:r>
            <a:r>
              <a:rPr lang="en-US" sz="1600" dirty="0"/>
              <a:t> </a:t>
            </a:r>
            <a:r>
              <a:rPr lang="en-US" sz="1600" dirty="0" err="1"/>
              <a:t>Libellus</a:t>
            </a:r>
            <a:r>
              <a:rPr lang="en-US" sz="1600" dirty="0"/>
              <a:t> I.18, in Scott, </a:t>
            </a:r>
            <a:r>
              <a:rPr lang="en-US" sz="1600" i="1" dirty="0" err="1"/>
              <a:t>Hermetica</a:t>
            </a:r>
            <a:r>
              <a:rPr lang="en-US" sz="1600" dirty="0"/>
              <a:t>, Vol. 1, p. 125.</a:t>
            </a:r>
          </a:p>
        </p:txBody>
      </p:sp>
      <p:pic>
        <p:nvPicPr>
          <p:cNvPr id="4" name="Picture 3" descr="Hermes Trismegistus.jpg"/>
          <p:cNvPicPr>
            <a:picLocks noChangeAspect="1"/>
          </p:cNvPicPr>
          <p:nvPr/>
        </p:nvPicPr>
        <p:blipFill>
          <a:blip r:embed="rId3"/>
          <a:srcRect/>
          <a:stretch>
            <a:fillRect/>
          </a:stretch>
        </p:blipFill>
        <p:spPr bwMode="auto">
          <a:xfrm>
            <a:off x="7500938" y="142875"/>
            <a:ext cx="1343025" cy="13239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fontAlgn="auto" hangingPunct="1">
              <a:spcAft>
                <a:spcPts val="0"/>
              </a:spcAft>
              <a:defRPr/>
            </a:pPr>
            <a:r>
              <a:rPr lang="en-GB" smtClean="0">
                <a:solidFill>
                  <a:srgbClr val="003399"/>
                </a:solidFill>
              </a:rPr>
              <a:t>The Hermetic ascent</a:t>
            </a:r>
            <a:endParaRPr lang="en-US" smtClean="0">
              <a:solidFill>
                <a:srgbClr val="003399"/>
              </a:solidFill>
            </a:endParaRPr>
          </a:p>
        </p:txBody>
      </p:sp>
      <p:sp>
        <p:nvSpPr>
          <p:cNvPr id="23555" name="Rectangle 4"/>
          <p:cNvSpPr>
            <a:spLocks noChangeArrowheads="1"/>
          </p:cNvSpPr>
          <p:nvPr/>
        </p:nvSpPr>
        <p:spPr bwMode="auto">
          <a:xfrm>
            <a:off x="457200" y="1371600"/>
            <a:ext cx="8382000" cy="5466112"/>
          </a:xfrm>
          <a:prstGeom prst="rect">
            <a:avLst/>
          </a:prstGeom>
          <a:noFill/>
          <a:ln w="9525">
            <a:noFill/>
            <a:miter lim="800000"/>
            <a:headEnd/>
            <a:tailEnd/>
          </a:ln>
        </p:spPr>
        <p:txBody>
          <a:bodyPr>
            <a:spAutoFit/>
          </a:bodyPr>
          <a:lstStyle/>
          <a:p>
            <a:pPr>
              <a:lnSpc>
                <a:spcPct val="80000"/>
              </a:lnSpc>
              <a:spcBef>
                <a:spcPct val="50000"/>
              </a:spcBef>
            </a:pPr>
            <a:r>
              <a:rPr lang="en-GB" sz="2200" dirty="0"/>
              <a:t>For those virtuous individuals who are blessed with </a:t>
            </a:r>
            <a:r>
              <a:rPr lang="en-GB" sz="2200" i="1" dirty="0"/>
              <a:t>Nous</a:t>
            </a:r>
            <a:r>
              <a:rPr lang="en-GB" sz="2200" dirty="0"/>
              <a:t>, the way back to God is through the planetary spheres.</a:t>
            </a:r>
            <a:r>
              <a:rPr lang="en-GB" sz="1600" dirty="0">
                <a:hlinkClick r:id="" action="ppaction://noaction"/>
              </a:rPr>
              <a:t>[1]</a:t>
            </a:r>
            <a:r>
              <a:rPr lang="en-GB" sz="2200" dirty="0"/>
              <a:t> </a:t>
            </a:r>
            <a:endParaRPr lang="en-GB" sz="2200" dirty="0" smtClean="0"/>
          </a:p>
          <a:p>
            <a:pPr>
              <a:lnSpc>
                <a:spcPct val="80000"/>
              </a:lnSpc>
              <a:spcBef>
                <a:spcPct val="50000"/>
              </a:spcBef>
            </a:pPr>
            <a:r>
              <a:rPr lang="en-GB" sz="2200" dirty="0" smtClean="0"/>
              <a:t>The </a:t>
            </a:r>
            <a:r>
              <a:rPr lang="en-GB" sz="2200" dirty="0"/>
              <a:t>soul’s shedding of seven human qualities at each planetary sphere may be the origin of the seven cardinal sins.</a:t>
            </a:r>
            <a:r>
              <a:rPr lang="en-GB" sz="1600" dirty="0">
                <a:hlinkClick r:id="" action="ppaction://noaction"/>
              </a:rPr>
              <a:t>[2]</a:t>
            </a:r>
            <a:r>
              <a:rPr lang="en-GB" sz="2200" dirty="0"/>
              <a:t> At any rate, at each one, the vices associated with that planet are shed, in a pastiche of </a:t>
            </a:r>
            <a:r>
              <a:rPr lang="en-GB" sz="2200" dirty="0" err="1"/>
              <a:t>Inanna's</a:t>
            </a:r>
            <a:r>
              <a:rPr lang="en-GB" sz="2200" dirty="0"/>
              <a:t> shedding of her jewellery and clothing on her descent to the underworld. </a:t>
            </a:r>
            <a:endParaRPr lang="en-GB" sz="2200" dirty="0" smtClean="0"/>
          </a:p>
          <a:p>
            <a:pPr>
              <a:lnSpc>
                <a:spcPct val="80000"/>
              </a:lnSpc>
              <a:spcBef>
                <a:spcPct val="50000"/>
              </a:spcBef>
            </a:pPr>
            <a:r>
              <a:rPr lang="en-GB" sz="2200" dirty="0" smtClean="0"/>
              <a:t>As </a:t>
            </a:r>
            <a:r>
              <a:rPr lang="en-GB" sz="2200" dirty="0"/>
              <a:t>the soul passes the moon it sheds growth and decay, Mercury trickery, Venus deceit, the sun the qualities of being a ruler, Mars daring and recklessness, Jupiter greed and Saturn falsehood. At the eighth sphere, that of the stars, the soul beings to praise God, and is encouraged by the sound of voices from the higher levels. </a:t>
            </a:r>
            <a:endParaRPr lang="en-GB" sz="2200" dirty="0" smtClean="0"/>
          </a:p>
          <a:p>
            <a:pPr>
              <a:lnSpc>
                <a:spcPct val="80000"/>
              </a:lnSpc>
              <a:spcBef>
                <a:spcPct val="50000"/>
              </a:spcBef>
            </a:pPr>
            <a:r>
              <a:rPr lang="en-GB" sz="2200" dirty="0" smtClean="0"/>
              <a:t>Finally </a:t>
            </a:r>
            <a:r>
              <a:rPr lang="en-GB" sz="2200" dirty="0"/>
              <a:t>the soul ascends to God and, in the logical climax of Platonic theology, it is reunited with God. In fact, it becomes God.</a:t>
            </a:r>
            <a:r>
              <a:rPr lang="en-GB" sz="2200" b="1" dirty="0"/>
              <a:t>  </a:t>
            </a:r>
            <a:endParaRPr lang="en-US" sz="2200" dirty="0"/>
          </a:p>
          <a:p>
            <a:pPr>
              <a:lnSpc>
                <a:spcPct val="80000"/>
              </a:lnSpc>
              <a:spcBef>
                <a:spcPct val="50000"/>
              </a:spcBef>
            </a:pPr>
            <a:r>
              <a:rPr lang="en-US" dirty="0"/>
              <a:t/>
            </a:r>
            <a:br>
              <a:rPr lang="en-US" dirty="0"/>
            </a:br>
            <a:r>
              <a:rPr lang="en-US" sz="1600" dirty="0">
                <a:hlinkClick r:id="" action="ppaction://noaction"/>
              </a:rPr>
              <a:t>[1]</a:t>
            </a:r>
            <a:r>
              <a:rPr lang="en-US" sz="1600" dirty="0"/>
              <a:t> </a:t>
            </a:r>
            <a:r>
              <a:rPr lang="en-US" sz="1600" dirty="0" err="1"/>
              <a:t>Libellus</a:t>
            </a:r>
            <a:r>
              <a:rPr lang="en-US" sz="1600" dirty="0"/>
              <a:t> I.25, in Scott, </a:t>
            </a:r>
            <a:r>
              <a:rPr lang="en-US" sz="1600" i="1" dirty="0" err="1"/>
              <a:t>Hermetica</a:t>
            </a:r>
            <a:r>
              <a:rPr lang="en-US" sz="1600" dirty="0"/>
              <a:t>, Vol. 1, p. 129.</a:t>
            </a:r>
            <a:endParaRPr lang="en-US" sz="1600" dirty="0">
              <a:hlinkClick r:id="" action="ppaction://noaction"/>
            </a:endParaRPr>
          </a:p>
          <a:p>
            <a:pPr>
              <a:lnSpc>
                <a:spcPct val="80000"/>
              </a:lnSpc>
              <a:spcBef>
                <a:spcPct val="50000"/>
              </a:spcBef>
            </a:pPr>
            <a:r>
              <a:rPr lang="en-US" sz="1600" dirty="0">
                <a:hlinkClick r:id="" action="ppaction://noaction"/>
              </a:rPr>
              <a:t>[2]</a:t>
            </a:r>
            <a:r>
              <a:rPr lang="en-US" sz="1600" dirty="0"/>
              <a:t> Bloomfield, Morton W., ‘The origin of the Concept of the Seven Cardinal Sins’, </a:t>
            </a:r>
            <a:r>
              <a:rPr lang="en-US" sz="1600" i="1" dirty="0"/>
              <a:t>The Harvard Theological Review</a:t>
            </a:r>
            <a:r>
              <a:rPr lang="en-US" sz="1600" dirty="0"/>
              <a:t>, Vol. 34 no 2 (Apr. 1941), pp. 121-128.</a:t>
            </a:r>
          </a:p>
        </p:txBody>
      </p:sp>
      <p:pic>
        <p:nvPicPr>
          <p:cNvPr id="4" name="Picture 3" descr="Hermes Trismegistus.jpg"/>
          <p:cNvPicPr>
            <a:picLocks noChangeAspect="1"/>
          </p:cNvPicPr>
          <p:nvPr/>
        </p:nvPicPr>
        <p:blipFill>
          <a:blip r:embed="rId3"/>
          <a:srcRect/>
          <a:stretch>
            <a:fillRect/>
          </a:stretch>
        </p:blipFill>
        <p:spPr bwMode="auto">
          <a:xfrm>
            <a:off x="7858148" y="142876"/>
            <a:ext cx="985815" cy="971832"/>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pPr eaLnBrk="1" fontAlgn="auto" hangingPunct="1">
              <a:spcAft>
                <a:spcPts val="0"/>
              </a:spcAft>
              <a:defRPr/>
            </a:pPr>
            <a:r>
              <a:rPr lang="en-GB" sz="4000" smtClean="0">
                <a:solidFill>
                  <a:srgbClr val="003399"/>
                </a:solidFill>
              </a:rPr>
              <a:t>Gnosticism: the cosmos as prison</a:t>
            </a:r>
            <a:endParaRPr lang="en-US" sz="4000" smtClean="0">
              <a:solidFill>
                <a:srgbClr val="003399"/>
              </a:solidFill>
            </a:endParaRPr>
          </a:p>
        </p:txBody>
      </p:sp>
      <p:sp>
        <p:nvSpPr>
          <p:cNvPr id="24579" name="Rectangle 4"/>
          <p:cNvSpPr>
            <a:spLocks noChangeArrowheads="1"/>
          </p:cNvSpPr>
          <p:nvPr/>
        </p:nvSpPr>
        <p:spPr bwMode="auto">
          <a:xfrm>
            <a:off x="838200" y="1533525"/>
            <a:ext cx="7543800" cy="4247317"/>
          </a:xfrm>
          <a:prstGeom prst="rect">
            <a:avLst/>
          </a:prstGeom>
          <a:noFill/>
          <a:ln w="9525">
            <a:noFill/>
            <a:miter lim="800000"/>
            <a:headEnd/>
            <a:tailEnd/>
          </a:ln>
        </p:spPr>
        <p:txBody>
          <a:bodyPr>
            <a:spAutoFit/>
          </a:bodyPr>
          <a:lstStyle/>
          <a:p>
            <a:pPr>
              <a:spcBef>
                <a:spcPct val="50000"/>
              </a:spcBef>
            </a:pPr>
            <a:r>
              <a:rPr lang="en-GB" sz="2800" dirty="0" smtClean="0"/>
              <a:t>‘And </a:t>
            </a:r>
            <a:r>
              <a:rPr lang="en-GB" sz="2800" dirty="0"/>
              <a:t>he placed seven kings - each corresponding to the firmaments of heaven - over the seven heavens, and five over the depths of the abyss, that they may reign. And he shared his fire with them, but he did not send forth from the power of the light which he had taken from his mother, for he is ignorant </a:t>
            </a:r>
            <a:r>
              <a:rPr lang="en-GB" sz="2800" dirty="0" smtClean="0"/>
              <a:t>darkness’.</a:t>
            </a:r>
            <a:r>
              <a:rPr lang="en-GB" sz="1600" dirty="0" smtClean="0">
                <a:hlinkClick r:id="" action="ppaction://noaction"/>
              </a:rPr>
              <a:t>[</a:t>
            </a:r>
            <a:r>
              <a:rPr lang="en-GB" sz="1600" b="1" dirty="0">
                <a:hlinkClick r:id="" action="ppaction://noaction"/>
              </a:rPr>
              <a:t>1]</a:t>
            </a:r>
            <a:endParaRPr lang="en-US" sz="1600" dirty="0"/>
          </a:p>
          <a:p>
            <a:pPr>
              <a:spcBef>
                <a:spcPct val="50000"/>
              </a:spcBef>
            </a:pPr>
            <a:r>
              <a:rPr lang="en-US" sz="2800" dirty="0"/>
              <a:t/>
            </a:r>
            <a:br>
              <a:rPr lang="en-US" sz="2800" dirty="0"/>
            </a:br>
            <a:r>
              <a:rPr lang="en-US" sz="1600" dirty="0">
                <a:hlinkClick r:id="" action="ppaction://noaction"/>
              </a:rPr>
              <a:t>[1]</a:t>
            </a:r>
            <a:r>
              <a:rPr lang="en-US" sz="1600" dirty="0"/>
              <a:t> ‘The </a:t>
            </a:r>
            <a:r>
              <a:rPr lang="en-US" sz="1600" dirty="0" err="1"/>
              <a:t>Apocryphon</a:t>
            </a:r>
            <a:r>
              <a:rPr lang="en-US" sz="1600" dirty="0"/>
              <a:t> of John’, x-xi, pp. 110-11, Robinson, </a:t>
            </a:r>
            <a:r>
              <a:rPr lang="en-US" sz="1600" i="1" dirty="0"/>
              <a:t>The Nag </a:t>
            </a:r>
            <a:r>
              <a:rPr lang="en-US" sz="1600" i="1" dirty="0" err="1"/>
              <a:t>Hammadi</a:t>
            </a:r>
            <a:r>
              <a:rPr lang="en-US" sz="1600" i="1" dirty="0"/>
              <a:t> Library</a:t>
            </a:r>
            <a:r>
              <a:rPr lang="en-US" sz="1600" dirty="0"/>
              <a:t>, pp. 384-6.</a:t>
            </a: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‘Confession </a:t>
            </a:r>
            <a:r>
              <a:rPr lang="en-GB" dirty="0"/>
              <a:t>is especially useful to a cultural historian because it deals with the interface between objective actions and subjective thoughts, between social relationships, communal ties and individual states of </a:t>
            </a:r>
            <a:r>
              <a:rPr lang="en-GB" dirty="0" smtClean="0"/>
              <a:t>mind. </a:t>
            </a:r>
            <a:r>
              <a:rPr lang="en-GB" dirty="0"/>
              <a:t>Since most sins have an impact on the sinner’s society and neighbours as well as on the inward mind and soul, confession as a cure for sins touches on the social, the communal and the personal</a:t>
            </a:r>
            <a:r>
              <a:rPr lang="en-GB" dirty="0" smtClean="0"/>
              <a:t>.’</a:t>
            </a:r>
          </a:p>
          <a:p>
            <a:r>
              <a:rPr lang="en-GB" sz="1400" dirty="0"/>
              <a:t>Anthony Low, </a:t>
            </a:r>
            <a:r>
              <a:rPr lang="en-GB" sz="1400" i="1" dirty="0"/>
              <a:t>Aspects of subjectivity: Society and individuality from the Middle Ages to Shakespeare and Milton</a:t>
            </a:r>
            <a:r>
              <a:rPr lang="en-GB" sz="1400" dirty="0"/>
              <a:t>, Pittsburgh: Duquesne University Press, 2003, p. 26</a:t>
            </a:r>
          </a:p>
          <a:p>
            <a:endParaRPr lang="en-GB" dirty="0"/>
          </a:p>
        </p:txBody>
      </p:sp>
      <p:pic>
        <p:nvPicPr>
          <p:cNvPr id="4" name="Picture 2"/>
          <p:cNvPicPr>
            <a:picLocks noChangeAspect="1" noChangeArrowheads="1"/>
          </p:cNvPicPr>
          <p:nvPr/>
        </p:nvPicPr>
        <p:blipFill>
          <a:blip r:embed="rId2"/>
          <a:srcRect/>
          <a:stretch>
            <a:fillRect/>
          </a:stretch>
        </p:blipFill>
        <p:spPr bwMode="auto">
          <a:xfrm>
            <a:off x="144463" y="144463"/>
            <a:ext cx="1784350" cy="735012"/>
          </a:xfrm>
          <a:prstGeom prst="rect">
            <a:avLst/>
          </a:prstGeom>
          <a:noFill/>
          <a:ln w="9525">
            <a:noFill/>
            <a:miter lim="800000"/>
            <a:headEnd/>
            <a:tailEnd/>
          </a:ln>
        </p:spPr>
      </p:pic>
      <p:pic>
        <p:nvPicPr>
          <p:cNvPr id="5" name="Picture 4" descr="Confessional-box-st-peters-basilica-ro.jpg"/>
          <p:cNvPicPr>
            <a:picLocks noChangeAspect="1"/>
          </p:cNvPicPr>
          <p:nvPr/>
        </p:nvPicPr>
        <p:blipFill>
          <a:blip r:embed="rId3" cstate="print"/>
          <a:stretch>
            <a:fillRect/>
          </a:stretch>
        </p:blipFill>
        <p:spPr>
          <a:xfrm>
            <a:off x="7000892" y="5643578"/>
            <a:ext cx="1422296" cy="112112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Interiority of sin in Christianity:</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Matthew </a:t>
            </a:r>
            <a:r>
              <a:rPr lang="en-GB" dirty="0"/>
              <a:t>5: 27-28</a:t>
            </a:r>
            <a:endParaRPr lang="en-GB" dirty="0" smtClean="0"/>
          </a:p>
          <a:p>
            <a:r>
              <a:rPr lang="en-GB" dirty="0"/>
              <a:t>27. You have heard that it was said, ‘You shall not commit adultery’.</a:t>
            </a:r>
            <a:endParaRPr lang="en-GB" dirty="0" smtClean="0"/>
          </a:p>
          <a:p>
            <a:r>
              <a:rPr lang="en-GB" dirty="0"/>
              <a:t>28 But I tell you that </a:t>
            </a:r>
            <a:r>
              <a:rPr lang="en-GB" u="sng" dirty="0"/>
              <a:t>anyone who looks at a woman lustfully has already committed adultery with her in his heart.</a:t>
            </a:r>
            <a:endParaRPr lang="en-GB" u="sng" dirty="0" smtClean="0"/>
          </a:p>
          <a:p>
            <a:r>
              <a:rPr lang="en-GB" dirty="0"/>
              <a:t> </a:t>
            </a:r>
            <a:endParaRPr lang="en-GB" dirty="0" smtClean="0"/>
          </a:p>
          <a:p>
            <a:r>
              <a:rPr lang="en-GB" dirty="0"/>
              <a:t>In Christianity ‘What must one know about oneself in order to be willing to renounce anything?’</a:t>
            </a:r>
            <a:endParaRPr lang="en-GB" dirty="0" smtClean="0"/>
          </a:p>
          <a:p>
            <a:r>
              <a:rPr lang="en-GB" sz="1800" dirty="0"/>
              <a:t>Michel Foucault, ‘Technologies of the Self’, in </a:t>
            </a:r>
            <a:r>
              <a:rPr lang="en-GB" sz="1800" dirty="0" err="1"/>
              <a:t>L.H.Martin</a:t>
            </a:r>
            <a:r>
              <a:rPr lang="en-GB" sz="1800" dirty="0"/>
              <a:t>, </a:t>
            </a:r>
            <a:r>
              <a:rPr lang="en-GB" sz="1800" dirty="0" err="1"/>
              <a:t>H.Gutman</a:t>
            </a:r>
            <a:r>
              <a:rPr lang="en-GB" sz="1800" dirty="0"/>
              <a:t> and </a:t>
            </a:r>
            <a:r>
              <a:rPr lang="en-GB" sz="1800" dirty="0" err="1"/>
              <a:t>P.H.Hinton</a:t>
            </a:r>
            <a:r>
              <a:rPr lang="en-GB" sz="1800" dirty="0"/>
              <a:t> (</a:t>
            </a:r>
            <a:r>
              <a:rPr lang="en-GB" sz="1800" dirty="0" err="1"/>
              <a:t>eds</a:t>
            </a:r>
            <a:r>
              <a:rPr lang="en-GB" sz="1800" dirty="0"/>
              <a:t>), Technologies of the Self: A seminar with Michel Foucault (Amherst: University of Massachusetts Press, 1988), pp. 16-49 (p. 17).</a:t>
            </a:r>
            <a:endParaRPr lang="en-GB" sz="1800" dirty="0" smtClean="0"/>
          </a:p>
          <a:p>
            <a:r>
              <a:rPr lang="en-GB" dirty="0"/>
              <a:t> </a:t>
            </a:r>
            <a:endParaRPr lang="en-GB" dirty="0" smtClean="0"/>
          </a:p>
          <a:p>
            <a:endParaRPr lang="en-GB" dirty="0"/>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0" y="142852"/>
            <a:ext cx="1214414" cy="500243"/>
          </a:xfrm>
          <a:prstGeom prst="rect">
            <a:avLst/>
          </a:prstGeom>
          <a:noFill/>
          <a:ln w="9525">
            <a:noFill/>
            <a:miter lim="800000"/>
            <a:headEnd/>
            <a:tailEnd/>
          </a:ln>
        </p:spPr>
      </p:pic>
      <p:pic>
        <p:nvPicPr>
          <p:cNvPr id="5" name="Picture 4" descr="Michel Foucault5.jpg"/>
          <p:cNvPicPr>
            <a:picLocks noChangeAspect="1"/>
          </p:cNvPicPr>
          <p:nvPr/>
        </p:nvPicPr>
        <p:blipFill>
          <a:blip r:embed="rId3"/>
          <a:stretch>
            <a:fillRect/>
          </a:stretch>
        </p:blipFill>
        <p:spPr>
          <a:xfrm>
            <a:off x="4214810" y="5643578"/>
            <a:ext cx="857256" cy="105400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a:t>Up to c. 600 confession and penance were public and communal. Public confession to church elders and God. Self-accusation externalised through penance. The public aspect was necessary to enforce church rules and discipline</a:t>
            </a:r>
            <a:r>
              <a:rPr lang="en-GB" dirty="0" smtClean="0"/>
              <a:t>.</a:t>
            </a:r>
            <a:r>
              <a:rPr lang="en-GB" dirty="0"/>
              <a:t> </a:t>
            </a:r>
            <a:endParaRPr lang="en-GB" dirty="0" smtClean="0"/>
          </a:p>
          <a:p>
            <a:r>
              <a:rPr lang="en-GB" dirty="0"/>
              <a:t>However, while penance may have been public, increasing tendency was for reason for penance not to be public, i.e., to be private.</a:t>
            </a:r>
            <a:endParaRPr lang="en-GB" dirty="0" smtClean="0"/>
          </a:p>
          <a:p>
            <a:endParaRPr lang="en-GB" dirty="0" smtClean="0"/>
          </a:p>
          <a:p>
            <a:r>
              <a:rPr lang="en-GB" dirty="0" smtClean="0"/>
              <a:t>‘The </a:t>
            </a:r>
            <a:r>
              <a:rPr lang="en-GB" dirty="0"/>
              <a:t>greater part of the act of penance was not telling the truth of sin, but showing the true sinful being of the sinner. It was not a way for the sinner to explain his sins but a way to present himself as a </a:t>
            </a:r>
            <a:r>
              <a:rPr lang="en-GB" dirty="0" smtClean="0"/>
              <a:t>sinner’.</a:t>
            </a:r>
          </a:p>
          <a:p>
            <a:r>
              <a:rPr lang="en-GB" sz="2300" dirty="0"/>
              <a:t>Michel Foucault, ‘Technologies of the Self’, in </a:t>
            </a:r>
            <a:r>
              <a:rPr lang="en-GB" sz="2300" dirty="0" err="1"/>
              <a:t>L.H.Martin</a:t>
            </a:r>
            <a:r>
              <a:rPr lang="en-GB" sz="2300" dirty="0"/>
              <a:t>, </a:t>
            </a:r>
            <a:r>
              <a:rPr lang="en-GB" sz="2300" dirty="0" err="1"/>
              <a:t>H.Gutman</a:t>
            </a:r>
            <a:r>
              <a:rPr lang="en-GB" sz="2300" dirty="0"/>
              <a:t> and </a:t>
            </a:r>
            <a:r>
              <a:rPr lang="en-GB" sz="2300" dirty="0" err="1"/>
              <a:t>P.H.Hinton</a:t>
            </a:r>
            <a:r>
              <a:rPr lang="en-GB" sz="2300" dirty="0"/>
              <a:t> (</a:t>
            </a:r>
            <a:r>
              <a:rPr lang="en-GB" sz="2300" dirty="0" err="1"/>
              <a:t>eds</a:t>
            </a:r>
            <a:r>
              <a:rPr lang="en-GB" sz="2300" dirty="0"/>
              <a:t>), Technologies of the Self: A seminar with Michel Foucault (Amherst: University of Massachusetts Press, 1988), pp. 16-49 (p. 16).</a:t>
            </a:r>
          </a:p>
          <a:p>
            <a:endParaRPr lang="en-GB" dirty="0"/>
          </a:p>
        </p:txBody>
      </p:sp>
      <p:pic>
        <p:nvPicPr>
          <p:cNvPr id="4" name="Picture 2"/>
          <p:cNvPicPr>
            <a:picLocks noChangeAspect="1" noChangeArrowheads="1"/>
          </p:cNvPicPr>
          <p:nvPr/>
        </p:nvPicPr>
        <p:blipFill>
          <a:blip r:embed="rId2"/>
          <a:srcRect/>
          <a:stretch>
            <a:fillRect/>
          </a:stretch>
        </p:blipFill>
        <p:spPr bwMode="auto">
          <a:xfrm>
            <a:off x="144463" y="144463"/>
            <a:ext cx="1784350" cy="73501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Penitentials</a:t>
            </a:r>
            <a:r>
              <a:rPr lang="en-GB" dirty="0" smtClean="0"/>
              <a:t> – guides for penance,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Appear </a:t>
            </a:r>
            <a:r>
              <a:rPr lang="en-GB" dirty="0"/>
              <a:t>from the 7</a:t>
            </a:r>
            <a:r>
              <a:rPr lang="en-GB" baseline="30000" dirty="0"/>
              <a:t>th</a:t>
            </a:r>
            <a:r>
              <a:rPr lang="en-GB" dirty="0"/>
              <a:t> century.</a:t>
            </a:r>
            <a:endParaRPr lang="en-GB" dirty="0" smtClean="0"/>
          </a:p>
          <a:p>
            <a:r>
              <a:rPr lang="en-GB" dirty="0"/>
              <a:t> </a:t>
            </a:r>
            <a:endParaRPr lang="en-GB" dirty="0" smtClean="0"/>
          </a:p>
          <a:p>
            <a:r>
              <a:rPr lang="en-GB" dirty="0"/>
              <a:t>7</a:t>
            </a:r>
            <a:r>
              <a:rPr lang="en-GB" baseline="30000" dirty="0"/>
              <a:t>th</a:t>
            </a:r>
            <a:r>
              <a:rPr lang="en-GB" dirty="0"/>
              <a:t> century Irish </a:t>
            </a:r>
            <a:r>
              <a:rPr lang="en-GB" i="1" dirty="0"/>
              <a:t>Penitential of </a:t>
            </a:r>
            <a:r>
              <a:rPr lang="en-GB" i="1" dirty="0" err="1"/>
              <a:t>Cummean</a:t>
            </a:r>
            <a:r>
              <a:rPr lang="en-GB" dirty="0"/>
              <a:t>:</a:t>
            </a:r>
            <a:endParaRPr lang="en-GB" dirty="0" smtClean="0"/>
          </a:p>
          <a:p>
            <a:r>
              <a:rPr lang="en-GB" dirty="0" smtClean="0"/>
              <a:t>‘A </a:t>
            </a:r>
            <a:r>
              <a:rPr lang="en-GB" dirty="0"/>
              <a:t>presbyter or a deacon who commits natural fornication. Having previously taken the vow of a monk, shall do penance for seven years...he shall at all times </a:t>
            </a:r>
            <a:r>
              <a:rPr lang="en-GB" u="sng" dirty="0"/>
              <a:t>deplore his guilt from his inmost heart</a:t>
            </a:r>
            <a:r>
              <a:rPr lang="en-GB" dirty="0"/>
              <a:t>...After a year and a half he shall take the Eucharist with </a:t>
            </a:r>
            <a:r>
              <a:rPr lang="en-GB" dirty="0" smtClean="0"/>
              <a:t>hand, </a:t>
            </a:r>
            <a:r>
              <a:rPr lang="en-GB" dirty="0"/>
              <a:t>come to peace and sing the psalms with his brethren, </a:t>
            </a:r>
            <a:r>
              <a:rPr lang="en-GB" u="sng" dirty="0"/>
              <a:t>lest his soul within him perish through so long a time of the celestial </a:t>
            </a:r>
            <a:r>
              <a:rPr lang="en-GB" u="sng" dirty="0" smtClean="0"/>
              <a:t>medicine’</a:t>
            </a:r>
            <a:r>
              <a:rPr lang="en-GB" dirty="0" smtClean="0"/>
              <a:t>.</a:t>
            </a:r>
          </a:p>
          <a:p>
            <a:r>
              <a:rPr lang="en-GB" sz="2000" dirty="0"/>
              <a:t>John McNeill and H.M. Gamer, Medieval Handbook of Penance: A translation of the Principal </a:t>
            </a:r>
            <a:r>
              <a:rPr lang="en-GB" sz="2000" dirty="0" err="1"/>
              <a:t>Libri</a:t>
            </a:r>
            <a:r>
              <a:rPr lang="en-GB" sz="2000" dirty="0"/>
              <a:t> </a:t>
            </a:r>
            <a:r>
              <a:rPr lang="en-GB" sz="2000" dirty="0" err="1"/>
              <a:t>Poeniteniales</a:t>
            </a:r>
            <a:r>
              <a:rPr lang="en-GB" sz="2000" dirty="0"/>
              <a:t> and selection from related documents (New York: Octagon Books, 1965), p. 103.</a:t>
            </a:r>
          </a:p>
          <a:p>
            <a:endParaRPr lang="en-GB" dirty="0"/>
          </a:p>
        </p:txBody>
      </p:sp>
      <p:pic>
        <p:nvPicPr>
          <p:cNvPr id="4" name="Picture 2"/>
          <p:cNvPicPr>
            <a:picLocks noChangeAspect="1" noChangeArrowheads="1"/>
          </p:cNvPicPr>
          <p:nvPr/>
        </p:nvPicPr>
        <p:blipFill>
          <a:blip r:embed="rId2"/>
          <a:srcRect/>
          <a:stretch>
            <a:fillRect/>
          </a:stretch>
        </p:blipFill>
        <p:spPr bwMode="auto">
          <a:xfrm>
            <a:off x="142844" y="6000768"/>
            <a:ext cx="1784350" cy="735012"/>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Twelfth Century Renaissance</a:t>
            </a:r>
            <a:endParaRPr lang="en-GB" dirty="0"/>
          </a:p>
        </p:txBody>
      </p:sp>
      <p:sp>
        <p:nvSpPr>
          <p:cNvPr id="3" name="Content Placeholder 2"/>
          <p:cNvSpPr>
            <a:spLocks noGrp="1"/>
          </p:cNvSpPr>
          <p:nvPr>
            <p:ph idx="1"/>
          </p:nvPr>
        </p:nvSpPr>
        <p:spPr/>
        <p:txBody>
          <a:bodyPr/>
          <a:lstStyle/>
          <a:p>
            <a:r>
              <a:rPr lang="en-GB" dirty="0" smtClean="0"/>
              <a:t>Translation of material into Latin mainly from Arabic, but also from Greek</a:t>
            </a:r>
          </a:p>
          <a:p>
            <a:r>
              <a:rPr lang="en-GB" dirty="0" smtClean="0"/>
              <a:t>Included almost all of Aristotle</a:t>
            </a:r>
          </a:p>
          <a:p>
            <a:r>
              <a:rPr lang="en-GB" dirty="0" smtClean="0"/>
              <a:t>Significant astrological works – Abu </a:t>
            </a:r>
            <a:r>
              <a:rPr lang="en-GB" dirty="0" err="1" smtClean="0"/>
              <a:t>Ma’shar</a:t>
            </a:r>
            <a:r>
              <a:rPr lang="en-GB" dirty="0" smtClean="0"/>
              <a:t>, Ptolemy</a:t>
            </a:r>
          </a:p>
          <a:p>
            <a:endParaRPr lang="en-GB" dirty="0"/>
          </a:p>
        </p:txBody>
      </p:sp>
      <p:pic>
        <p:nvPicPr>
          <p:cNvPr id="4" name="Picture 3" descr="Europe 1100 upright.jpg"/>
          <p:cNvPicPr>
            <a:picLocks noChangeAspect="1"/>
          </p:cNvPicPr>
          <p:nvPr/>
        </p:nvPicPr>
        <p:blipFill>
          <a:blip r:embed="rId2" cstate="print"/>
          <a:stretch>
            <a:fillRect/>
          </a:stretch>
        </p:blipFill>
        <p:spPr>
          <a:xfrm>
            <a:off x="5626065" y="4214818"/>
            <a:ext cx="3160777" cy="2530633"/>
          </a:xfrm>
          <a:prstGeom prst="rect">
            <a:avLst/>
          </a:prstGeom>
        </p:spPr>
      </p:pic>
      <p:pic>
        <p:nvPicPr>
          <p:cNvPr id="5" name="Picture 4" descr="Haskins 12th c Renaissance.jpeg"/>
          <p:cNvPicPr>
            <a:picLocks noChangeAspect="1"/>
          </p:cNvPicPr>
          <p:nvPr/>
        </p:nvPicPr>
        <p:blipFill>
          <a:blip r:embed="rId3"/>
          <a:stretch>
            <a:fillRect/>
          </a:stretch>
        </p:blipFill>
        <p:spPr>
          <a:xfrm>
            <a:off x="3500430" y="4500570"/>
            <a:ext cx="1357322" cy="217171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p:cNvSpPr>
            <a:spLocks noGrp="1"/>
          </p:cNvSpPr>
          <p:nvPr>
            <p:ph type="title"/>
          </p:nvPr>
        </p:nvSpPr>
        <p:spPr/>
        <p:txBody>
          <a:bodyPr/>
          <a:lstStyle/>
          <a:p>
            <a:pPr eaLnBrk="1" hangingPunct="1"/>
            <a:r>
              <a:rPr lang="en-US" dirty="0" smtClean="0"/>
              <a:t>The Soul in Aristotle</a:t>
            </a:r>
          </a:p>
        </p:txBody>
      </p:sp>
      <p:sp>
        <p:nvSpPr>
          <p:cNvPr id="23555" name="Content Placeholder 5"/>
          <p:cNvSpPr>
            <a:spLocks noGrp="1"/>
          </p:cNvSpPr>
          <p:nvPr>
            <p:ph idx="1"/>
          </p:nvPr>
        </p:nvSpPr>
        <p:spPr/>
        <p:txBody>
          <a:bodyPr/>
          <a:lstStyle/>
          <a:p>
            <a:pPr eaLnBrk="1" hangingPunct="1">
              <a:spcBef>
                <a:spcPct val="50000"/>
              </a:spcBef>
            </a:pPr>
            <a:r>
              <a:rPr lang="en-GB" dirty="0" smtClean="0"/>
              <a:t>Three levels of soul, like Plato, but embedded in nature, not transcendent.</a:t>
            </a:r>
          </a:p>
          <a:p>
            <a:pPr eaLnBrk="1" hangingPunct="1">
              <a:spcBef>
                <a:spcPct val="50000"/>
              </a:spcBef>
              <a:buFont typeface="Arial" charset="0"/>
              <a:buNone/>
            </a:pPr>
            <a:r>
              <a:rPr lang="en-GB" dirty="0" smtClean="0"/>
              <a:t>1A The Active Intellect survives death</a:t>
            </a:r>
          </a:p>
          <a:p>
            <a:pPr eaLnBrk="1" hangingPunct="1">
              <a:spcBef>
                <a:spcPct val="50000"/>
              </a:spcBef>
              <a:buFont typeface="Arial" charset="0"/>
              <a:buNone/>
            </a:pPr>
            <a:r>
              <a:rPr lang="en-GB" dirty="0" smtClean="0"/>
              <a:t>1B The Passive Intellect dies with the body</a:t>
            </a:r>
          </a:p>
          <a:p>
            <a:pPr eaLnBrk="1" hangingPunct="1">
              <a:spcBef>
                <a:spcPct val="50000"/>
              </a:spcBef>
              <a:buFont typeface="Arial" charset="0"/>
              <a:buNone/>
            </a:pPr>
            <a:r>
              <a:rPr lang="en-GB" dirty="0" smtClean="0"/>
              <a:t>2. Emotional</a:t>
            </a:r>
          </a:p>
          <a:p>
            <a:pPr eaLnBrk="1" hangingPunct="1">
              <a:spcBef>
                <a:spcPct val="50000"/>
              </a:spcBef>
              <a:buFont typeface="Arial" charset="0"/>
              <a:buNone/>
            </a:pPr>
            <a:r>
              <a:rPr lang="en-GB" dirty="0" smtClean="0"/>
              <a:t>3. Animal</a:t>
            </a:r>
          </a:p>
          <a:p>
            <a:pPr eaLnBrk="1" hangingPunct="1"/>
            <a:endParaRPr lang="en-US" dirty="0" smtClean="0"/>
          </a:p>
        </p:txBody>
      </p:sp>
      <p:pic>
        <p:nvPicPr>
          <p:cNvPr id="23556" name="Picture 2"/>
          <p:cNvPicPr>
            <a:picLocks noChangeAspect="1" noChangeArrowheads="1"/>
          </p:cNvPicPr>
          <p:nvPr/>
        </p:nvPicPr>
        <p:blipFill>
          <a:blip r:embed="rId2"/>
          <a:srcRect/>
          <a:stretch>
            <a:fillRect/>
          </a:stretch>
        </p:blipFill>
        <p:spPr bwMode="auto">
          <a:xfrm>
            <a:off x="144463" y="144463"/>
            <a:ext cx="1212850" cy="500062"/>
          </a:xfrm>
          <a:prstGeom prst="rect">
            <a:avLst/>
          </a:prstGeom>
          <a:noFill/>
          <a:ln w="9525">
            <a:noFill/>
            <a:miter lim="800000"/>
            <a:headEnd/>
            <a:tailEnd/>
          </a:ln>
        </p:spPr>
      </p:pic>
      <p:pic>
        <p:nvPicPr>
          <p:cNvPr id="5" name="Picture 4" descr="Aristotle"/>
          <p:cNvPicPr>
            <a:picLocks noChangeAspect="1" noChangeArrowheads="1"/>
          </p:cNvPicPr>
          <p:nvPr/>
        </p:nvPicPr>
        <p:blipFill>
          <a:blip r:embed="rId3"/>
          <a:srcRect/>
          <a:stretch>
            <a:fillRect/>
          </a:stretch>
        </p:blipFill>
        <p:spPr>
          <a:xfrm>
            <a:off x="7000892" y="4714884"/>
            <a:ext cx="1041411" cy="1358433"/>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p:txBody>
          <a:bodyPr/>
          <a:lstStyle/>
          <a:p>
            <a:r>
              <a:rPr lang="en-GB" smtClean="0"/>
              <a:t>Soul: the three classical models</a:t>
            </a:r>
            <a:endParaRPr lang="en-US" smtClean="0"/>
          </a:p>
        </p:txBody>
      </p:sp>
      <p:sp>
        <p:nvSpPr>
          <p:cNvPr id="26627" name="Content Placeholder 5"/>
          <p:cNvSpPr>
            <a:spLocks noGrp="1"/>
          </p:cNvSpPr>
          <p:nvPr>
            <p:ph idx="1"/>
          </p:nvPr>
        </p:nvSpPr>
        <p:spPr/>
        <p:txBody>
          <a:bodyPr/>
          <a:lstStyle/>
          <a:p>
            <a:r>
              <a:rPr lang="en-GB" sz="1800" dirty="0" smtClean="0"/>
              <a:t>Platonic: soul underpins all cosmos: is at once both immanent and transcendent. Soul in in nature but also survives it.</a:t>
            </a:r>
          </a:p>
          <a:p>
            <a:r>
              <a:rPr lang="en-GB" sz="1800" dirty="0" smtClean="0"/>
              <a:t>Aristotelian: soul largely exists in nature, mainly immanent. Only the ‘active intellect’, survives death.</a:t>
            </a:r>
          </a:p>
          <a:p>
            <a:r>
              <a:rPr lang="en-GB" sz="1800" dirty="0" smtClean="0"/>
              <a:t>Stoic: matter and soul are one. </a:t>
            </a:r>
          </a:p>
          <a:p>
            <a:r>
              <a:rPr lang="en-GB" sz="1800" dirty="0" smtClean="0"/>
              <a:t>In all three models the material cosmos can not be understood independent of soul.</a:t>
            </a:r>
          </a:p>
          <a:p>
            <a:r>
              <a:rPr lang="en-GB" sz="1800" dirty="0" smtClean="0"/>
              <a:t>Conversely the soul cannot be understood independently of the material cosmos.</a:t>
            </a:r>
          </a:p>
          <a:p>
            <a:endParaRPr lang="en-GB" sz="1800" dirty="0" smtClean="0"/>
          </a:p>
          <a:p>
            <a:r>
              <a:rPr lang="en-GB" sz="1800" i="1" dirty="0" smtClean="0"/>
              <a:t>Hence, the soul could be predisposed to sin = major problem, risking eternal damnation</a:t>
            </a:r>
            <a:endParaRPr lang="en-US" sz="1800" i="1" dirty="0" smtClean="0"/>
          </a:p>
          <a:p>
            <a:endParaRPr lang="en-GB" sz="1800" dirty="0" smtClean="0"/>
          </a:p>
        </p:txBody>
      </p:sp>
      <p:pic>
        <p:nvPicPr>
          <p:cNvPr id="26628" name="Picture 2"/>
          <p:cNvPicPr>
            <a:picLocks noChangeAspect="1" noChangeArrowheads="1"/>
          </p:cNvPicPr>
          <p:nvPr/>
        </p:nvPicPr>
        <p:blipFill>
          <a:blip r:embed="rId2"/>
          <a:srcRect/>
          <a:stretch>
            <a:fillRect/>
          </a:stretch>
        </p:blipFill>
        <p:spPr bwMode="auto">
          <a:xfrm>
            <a:off x="144463" y="144463"/>
            <a:ext cx="1212850" cy="500062"/>
          </a:xfrm>
          <a:prstGeom prst="rect">
            <a:avLst/>
          </a:prstGeom>
          <a:noFill/>
          <a:ln w="9525">
            <a:noFill/>
            <a:miter lim="800000"/>
            <a:headEnd/>
            <a:tailEnd/>
          </a:ln>
        </p:spPr>
      </p:pic>
      <p:pic>
        <p:nvPicPr>
          <p:cNvPr id="5" name="Picture 4" descr="Hieronymus-Bosch-A-Violent-Forcing-Of-The-Frog.jpg"/>
          <p:cNvPicPr>
            <a:picLocks noChangeAspect="1"/>
          </p:cNvPicPr>
          <p:nvPr/>
        </p:nvPicPr>
        <p:blipFill>
          <a:blip r:embed="rId3" cstate="print"/>
          <a:stretch>
            <a:fillRect/>
          </a:stretch>
        </p:blipFill>
        <p:spPr>
          <a:xfrm>
            <a:off x="6572264" y="4929199"/>
            <a:ext cx="2571736" cy="192880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r>
              <a:rPr lang="en-GB" dirty="0" smtClean="0"/>
              <a:t>The problem: The Soul in Ptolemaic Astrology</a:t>
            </a:r>
            <a:endParaRPr lang="en-US" dirty="0" smtClean="0"/>
          </a:p>
        </p:txBody>
      </p:sp>
      <p:sp>
        <p:nvSpPr>
          <p:cNvPr id="31747" name="Content Placeholder 2"/>
          <p:cNvSpPr>
            <a:spLocks noGrp="1"/>
          </p:cNvSpPr>
          <p:nvPr>
            <p:ph idx="1"/>
          </p:nvPr>
        </p:nvSpPr>
        <p:spPr/>
        <p:txBody>
          <a:bodyPr>
            <a:normAutofit fontScale="92500" lnSpcReduction="10000"/>
          </a:bodyPr>
          <a:lstStyle/>
          <a:p>
            <a:r>
              <a:rPr lang="en-GB" sz="2800" dirty="0" smtClean="0"/>
              <a:t>When Mars dominated the soul the individual would display the planet’s qualities, whether negative or positive, either blind aggression or great courage. </a:t>
            </a:r>
          </a:p>
          <a:p>
            <a:r>
              <a:rPr lang="en-GB" sz="2800" dirty="0" smtClean="0"/>
              <a:t>When Venus was dominant, the soul had the characteristic of that planet, whether pleasant affectionate and charming or 'careless, erotic, effeminate, womanish, timid…depraved and meriting reproach'. </a:t>
            </a:r>
          </a:p>
          <a:p>
            <a:r>
              <a:rPr lang="en-GB" sz="2000" dirty="0" smtClean="0"/>
              <a:t>See Ptolemy, </a:t>
            </a:r>
            <a:r>
              <a:rPr lang="en-GB" sz="2000" i="1" dirty="0" err="1" smtClean="0"/>
              <a:t>Tetrabiblos</a:t>
            </a:r>
            <a:r>
              <a:rPr lang="en-GB" sz="2000" dirty="0" smtClean="0"/>
              <a:t>, III.13.</a:t>
            </a:r>
          </a:p>
          <a:p>
            <a:r>
              <a:rPr lang="en-GB" sz="2400" dirty="0" smtClean="0"/>
              <a:t>Hence, the soul could be predisposed to sin = major problem, risking eternal damnation</a:t>
            </a:r>
            <a:endParaRPr lang="en-US" sz="2400" dirty="0" smtClean="0"/>
          </a:p>
          <a:p>
            <a:r>
              <a:rPr lang="en-GB" dirty="0" smtClean="0"/>
              <a:t> </a:t>
            </a:r>
            <a:endParaRPr lang="en-US" dirty="0" smtClean="0"/>
          </a:p>
          <a:p>
            <a:endParaRPr lang="en-US" dirty="0" smtClean="0"/>
          </a:p>
        </p:txBody>
      </p:sp>
      <p:pic>
        <p:nvPicPr>
          <p:cNvPr id="31748" name="Picture 2"/>
          <p:cNvPicPr>
            <a:picLocks noChangeAspect="1" noChangeArrowheads="1"/>
          </p:cNvPicPr>
          <p:nvPr/>
        </p:nvPicPr>
        <p:blipFill>
          <a:blip r:embed="rId2"/>
          <a:srcRect/>
          <a:stretch>
            <a:fillRect/>
          </a:stretch>
        </p:blipFill>
        <p:spPr bwMode="auto">
          <a:xfrm>
            <a:off x="7715272" y="6000768"/>
            <a:ext cx="1212850" cy="500062"/>
          </a:xfrm>
          <a:prstGeom prst="rect">
            <a:avLst/>
          </a:prstGeom>
          <a:noFill/>
          <a:ln w="9525">
            <a:noFill/>
            <a:miter lim="800000"/>
            <a:headEnd/>
            <a:tailEnd/>
          </a:ln>
        </p:spPr>
      </p:pic>
      <p:pic>
        <p:nvPicPr>
          <p:cNvPr id="5" name="Picture 4" descr="Hieronymus-Bosch-A-Violent-Forcing-Of-The-Frog.jpg"/>
          <p:cNvPicPr>
            <a:picLocks noChangeAspect="1"/>
          </p:cNvPicPr>
          <p:nvPr/>
        </p:nvPicPr>
        <p:blipFill>
          <a:blip r:embed="rId3" cstate="print"/>
          <a:stretch>
            <a:fillRect/>
          </a:stretch>
        </p:blipFill>
        <p:spPr>
          <a:xfrm>
            <a:off x="3714744" y="5732875"/>
            <a:ext cx="1500166" cy="112512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the naturalistic rationale</a:t>
            </a: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smtClean="0"/>
              <a:t>‘The sun, together with the ambient, is always in some way affecting everything on the earth, not only by the changes that accompany the </a:t>
            </a:r>
            <a:r>
              <a:rPr lang="en-GB" u="sng" dirty="0" smtClean="0"/>
              <a:t>seasons of the year </a:t>
            </a:r>
            <a:r>
              <a:rPr lang="en-GB" dirty="0" smtClean="0"/>
              <a:t>to bring about the </a:t>
            </a:r>
            <a:r>
              <a:rPr lang="en-GB" u="sng" dirty="0" smtClean="0"/>
              <a:t>generation of animals, the productiveness of plants, the flowing of waters, and the changes of bodies,</a:t>
            </a:r>
            <a:r>
              <a:rPr lang="en-GB" dirty="0" smtClean="0"/>
              <a:t> but also by its </a:t>
            </a:r>
            <a:r>
              <a:rPr lang="en-GB" u="sng" dirty="0" smtClean="0"/>
              <a:t>daily revolutions furnishing heat, moisture, dryness, and cold </a:t>
            </a:r>
            <a:r>
              <a:rPr lang="en-GB" dirty="0" smtClean="0"/>
              <a:t>in regular order and in correspondence with its positions relative to the zenith…The active power of the sun’s essential nature is found to be heating and, to a certain degree, drying.’</a:t>
            </a:r>
          </a:p>
          <a:p>
            <a:pPr lvl="0"/>
            <a:r>
              <a:rPr lang="en-GB" dirty="0" smtClean="0"/>
              <a:t>– Ptolemy, </a:t>
            </a:r>
            <a:r>
              <a:rPr lang="en-GB" i="1" dirty="0" err="1" smtClean="0"/>
              <a:t>Tetrabiblos</a:t>
            </a:r>
            <a:r>
              <a:rPr lang="en-GB" dirty="0" smtClean="0"/>
              <a:t>, trans. F. E. Robbins (Cambridge, MA: Harvard University Press, 1971), I.2 (2</a:t>
            </a:r>
            <a:r>
              <a:rPr lang="en-GB" baseline="30000" dirty="0" smtClean="0"/>
              <a:t>nd</a:t>
            </a:r>
            <a:r>
              <a:rPr lang="en-GB" dirty="0" smtClean="0"/>
              <a:t> century CE, Greek) </a:t>
            </a:r>
          </a:p>
          <a:p>
            <a:endParaRPr lang="en-GB" dirty="0"/>
          </a:p>
        </p:txBody>
      </p:sp>
      <p:pic>
        <p:nvPicPr>
          <p:cNvPr id="4" name="Picture 3" descr="Ptolemy.jpg"/>
          <p:cNvPicPr>
            <a:picLocks noChangeAspect="1"/>
          </p:cNvPicPr>
          <p:nvPr/>
        </p:nvPicPr>
        <p:blipFill>
          <a:blip r:embed="rId2"/>
          <a:stretch>
            <a:fillRect/>
          </a:stretch>
        </p:blipFill>
        <p:spPr>
          <a:xfrm>
            <a:off x="6858016" y="5500702"/>
            <a:ext cx="885825" cy="112395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US" dirty="0" smtClean="0"/>
              <a:t/>
            </a:r>
            <a:br>
              <a:rPr lang="en-US" dirty="0" smtClean="0"/>
            </a:br>
            <a:r>
              <a:rPr lang="en-US" dirty="0" smtClean="0"/>
              <a:t>The Solution</a:t>
            </a:r>
          </a:p>
        </p:txBody>
      </p:sp>
      <p:sp>
        <p:nvSpPr>
          <p:cNvPr id="10243" name="Content Placeholder 2"/>
          <p:cNvSpPr>
            <a:spLocks noGrp="1"/>
          </p:cNvSpPr>
          <p:nvPr>
            <p:ph idx="1"/>
          </p:nvPr>
        </p:nvSpPr>
        <p:spPr/>
        <p:txBody>
          <a:bodyPr>
            <a:normAutofit fontScale="92500"/>
          </a:bodyPr>
          <a:lstStyle/>
          <a:p>
            <a:pPr eaLnBrk="1" hangingPunct="1"/>
            <a:r>
              <a:rPr lang="en-GB" sz="2000" dirty="0" smtClean="0"/>
              <a:t>Thomas Aquinas</a:t>
            </a:r>
            <a:r>
              <a:rPr lang="en-GB" sz="2000" i="1" dirty="0" smtClean="0"/>
              <a:t>, Summa Contra Gentiles (= Against the Errors of the Infidels)</a:t>
            </a:r>
            <a:r>
              <a:rPr lang="en-GB" sz="2000" dirty="0" smtClean="0"/>
              <a:t>: A response to the translations of Arabic astrological texts, written in an Aristotelian and Ptolemaic context, which presented astrology in a naturalistic framework and suggested that the soul was subject to natural influence.</a:t>
            </a:r>
          </a:p>
          <a:p>
            <a:r>
              <a:rPr lang="en-GB" sz="2000" dirty="0" smtClean="0"/>
              <a:t>SGC.III.85.14.</a:t>
            </a:r>
            <a:endParaRPr lang="en-US" sz="2000" dirty="0" smtClean="0"/>
          </a:p>
          <a:p>
            <a:r>
              <a:rPr lang="en-GB" sz="2000" dirty="0" smtClean="0"/>
              <a:t>Quotes St Augustine City of God V.6: 'it is not utterly absurd to say that certain influences of the stars are able to produce differences in body only'.</a:t>
            </a:r>
          </a:p>
          <a:p>
            <a:r>
              <a:rPr lang="en-GB" sz="2000" dirty="0" smtClean="0"/>
              <a:t>Even Augustine suggested that sin could be caused by the stars, via their influence on the body</a:t>
            </a:r>
          </a:p>
          <a:p>
            <a:r>
              <a:rPr lang="en-GB" sz="2000" dirty="0" smtClean="0"/>
              <a:t>But</a:t>
            </a:r>
          </a:p>
          <a:p>
            <a:r>
              <a:rPr lang="en-GB" sz="2000" dirty="0" smtClean="0"/>
              <a:t>All people have Active Intellect but only a few people develop it through Christian works and study (SCG 85).</a:t>
            </a:r>
            <a:endParaRPr lang="en-US" sz="2000" dirty="0" smtClean="0"/>
          </a:p>
          <a:p>
            <a:r>
              <a:rPr lang="en-GB" sz="2000" dirty="0" smtClean="0"/>
              <a:t>(Aristotle)</a:t>
            </a:r>
            <a:endParaRPr lang="en-US" sz="2000" dirty="0" smtClean="0"/>
          </a:p>
          <a:p>
            <a:pPr eaLnBrk="1" hangingPunct="1"/>
            <a:endParaRPr lang="en-GB" sz="2000" dirty="0" smtClean="0"/>
          </a:p>
          <a:p>
            <a:pPr eaLnBrk="1" hangingPunct="1"/>
            <a:endParaRPr lang="en-GB" dirty="0" smtClean="0"/>
          </a:p>
          <a:p>
            <a:pPr eaLnBrk="1" hangingPunct="1"/>
            <a:endParaRPr lang="en-US" dirty="0" smtClean="0"/>
          </a:p>
        </p:txBody>
      </p:sp>
      <p:pic>
        <p:nvPicPr>
          <p:cNvPr id="10245" name="Picture 2"/>
          <p:cNvPicPr>
            <a:picLocks noChangeAspect="1" noChangeArrowheads="1"/>
          </p:cNvPicPr>
          <p:nvPr/>
        </p:nvPicPr>
        <p:blipFill>
          <a:blip r:embed="rId2" cstate="print"/>
          <a:srcRect/>
          <a:stretch>
            <a:fillRect/>
          </a:stretch>
        </p:blipFill>
        <p:spPr bwMode="auto">
          <a:xfrm>
            <a:off x="7020249" y="5786454"/>
            <a:ext cx="1622106" cy="668332"/>
          </a:xfrm>
          <a:prstGeom prst="rect">
            <a:avLst/>
          </a:prstGeom>
          <a:noFill/>
          <a:ln w="9525">
            <a:noFill/>
            <a:miter lim="800000"/>
            <a:headEnd/>
            <a:tailEnd/>
          </a:ln>
        </p:spPr>
      </p:pic>
      <p:pic>
        <p:nvPicPr>
          <p:cNvPr id="6" name="Content Placeholder 3" descr="Thomas Aquinas 2.jpeg"/>
          <p:cNvPicPr>
            <a:picLocks noChangeAspect="1"/>
          </p:cNvPicPr>
          <p:nvPr/>
        </p:nvPicPr>
        <p:blipFill>
          <a:blip r:embed="rId3"/>
          <a:srcRect/>
          <a:stretch>
            <a:fillRect/>
          </a:stretch>
        </p:blipFill>
        <p:spPr bwMode="auto">
          <a:xfrm>
            <a:off x="0" y="0"/>
            <a:ext cx="869950" cy="117475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pPr eaLnBrk="1" hangingPunct="1"/>
            <a:r>
              <a:rPr lang="en-GB" dirty="0" smtClean="0"/>
              <a:t>Astronomy/</a:t>
            </a:r>
            <a:r>
              <a:rPr lang="en-GB" dirty="0" err="1" smtClean="0"/>
              <a:t>ology</a:t>
            </a:r>
            <a:r>
              <a:rPr lang="en-GB" dirty="0" smtClean="0"/>
              <a:t> </a:t>
            </a:r>
            <a:r>
              <a:rPr lang="en-GB" dirty="0" smtClean="0"/>
              <a:t>can analyse character</a:t>
            </a:r>
            <a:endParaRPr lang="en-US" dirty="0" smtClean="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'So, the celestial bodies work indirectly on the good condition of understanding. Thus, just as physicians may judge the goodness of an intellect from the condition of its body, as from a proximate disposition, so also may an astronomer judge from the celestial motions as the remote cause of such dispositions. In this way, then, it is possible that there is some truth in what Ptolemy says in his </a:t>
            </a:r>
            <a:r>
              <a:rPr lang="en-GB" dirty="0" err="1" smtClean="0"/>
              <a:t>Centiloquium</a:t>
            </a:r>
            <a:r>
              <a:rPr lang="en-GB" dirty="0" smtClean="0"/>
              <a:t>: 'When, at the time of a man's birth, Mercury is in conjunction with Saturn and is itself in a strong condition, it gives inwardly to things the goodness of understanding'.   </a:t>
            </a:r>
            <a:endParaRPr lang="en-US" dirty="0" smtClean="0"/>
          </a:p>
          <a:p>
            <a:pPr eaLnBrk="1" fontAlgn="auto" hangingPunct="1">
              <a:spcAft>
                <a:spcPts val="0"/>
              </a:spcAft>
              <a:buFont typeface="Arial" pitchFamily="34" charset="0"/>
              <a:buChar char="•"/>
              <a:defRPr/>
            </a:pPr>
            <a:r>
              <a:rPr lang="en-GB" dirty="0" smtClean="0"/>
              <a:t>III.84.14</a:t>
            </a:r>
            <a:endParaRPr lang="en-US" dirty="0" smtClean="0"/>
          </a:p>
          <a:p>
            <a:pPr eaLnBrk="1" fontAlgn="auto" hangingPunct="1">
              <a:spcAft>
                <a:spcPts val="0"/>
              </a:spcAft>
              <a:buFont typeface="Arial" pitchFamily="34" charset="0"/>
              <a:buChar char="•"/>
              <a:defRPr/>
            </a:pPr>
            <a:r>
              <a:rPr lang="en-GB" dirty="0" err="1" smtClean="0"/>
              <a:t>Centiloquium</a:t>
            </a:r>
            <a:r>
              <a:rPr lang="en-GB" dirty="0" smtClean="0"/>
              <a:t> 38.</a:t>
            </a:r>
            <a:endParaRPr lang="en-US" dirty="0" smtClean="0"/>
          </a:p>
          <a:p>
            <a:pPr eaLnBrk="1" fontAlgn="auto" hangingPunct="1">
              <a:spcAft>
                <a:spcPts val="0"/>
              </a:spcAft>
              <a:buFont typeface="Arial" pitchFamily="34" charset="0"/>
              <a:buChar char="•"/>
              <a:defRPr/>
            </a:pPr>
            <a:endParaRPr lang="en-US" dirty="0" smtClean="0"/>
          </a:p>
        </p:txBody>
      </p:sp>
      <p:pic>
        <p:nvPicPr>
          <p:cNvPr id="4" name="Picture 2"/>
          <p:cNvPicPr>
            <a:picLocks noChangeAspect="1" noChangeArrowheads="1"/>
          </p:cNvPicPr>
          <p:nvPr/>
        </p:nvPicPr>
        <p:blipFill>
          <a:blip r:embed="rId2"/>
          <a:srcRect/>
          <a:stretch>
            <a:fillRect/>
          </a:stretch>
        </p:blipFill>
        <p:spPr bwMode="auto">
          <a:xfrm>
            <a:off x="6786578" y="5786454"/>
            <a:ext cx="1784350" cy="735012"/>
          </a:xfrm>
          <a:prstGeom prst="rect">
            <a:avLst/>
          </a:prstGeom>
          <a:noFill/>
          <a:ln w="9525">
            <a:noFill/>
            <a:miter lim="800000"/>
            <a:headEnd/>
            <a:tailEnd/>
          </a:ln>
        </p:spPr>
      </p:pic>
      <p:pic>
        <p:nvPicPr>
          <p:cNvPr id="5" name="Content Placeholder 3" descr="Thomas Aquinas 2.jpeg"/>
          <p:cNvPicPr>
            <a:picLocks noChangeAspect="1"/>
          </p:cNvPicPr>
          <p:nvPr/>
        </p:nvPicPr>
        <p:blipFill>
          <a:blip r:embed="rId3"/>
          <a:srcRect/>
          <a:stretch>
            <a:fillRect/>
          </a:stretch>
        </p:blipFill>
        <p:spPr bwMode="auto">
          <a:xfrm>
            <a:off x="0" y="0"/>
            <a:ext cx="869950" cy="1174750"/>
          </a:xfrm>
          <a:prstGeom prst="rect">
            <a:avLst/>
          </a:prstGeom>
          <a:noFill/>
          <a:ln w="9525">
            <a:noFill/>
            <a:miter lim="800000"/>
            <a:headEnd/>
            <a:tailEnd/>
          </a:ln>
        </p:spPr>
      </p:pic>
      <p:pic>
        <p:nvPicPr>
          <p:cNvPr id="6" name="Picture 3" descr="Thomas Aquinas.jpeg"/>
          <p:cNvPicPr>
            <a:picLocks noChangeAspect="1"/>
          </p:cNvPicPr>
          <p:nvPr/>
        </p:nvPicPr>
        <p:blipFill>
          <a:blip r:embed="rId4"/>
          <a:srcRect/>
          <a:stretch>
            <a:fillRect/>
          </a:stretch>
        </p:blipFill>
        <p:spPr bwMode="auto">
          <a:xfrm>
            <a:off x="5715008" y="5730093"/>
            <a:ext cx="857256" cy="1127907"/>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Extract from Thomas Aquinas, </a:t>
            </a:r>
            <a:r>
              <a:rPr lang="en-GB" i="1" dirty="0" smtClean="0"/>
              <a:t>Summa </a:t>
            </a:r>
            <a:r>
              <a:rPr lang="en-GB" i="1" dirty="0" err="1" smtClean="0"/>
              <a:t>Theologica</a:t>
            </a:r>
            <a:r>
              <a:rPr lang="en-GB" dirty="0" smtClean="0"/>
              <a:t> 2.2.95.5</a:t>
            </a:r>
            <a:br>
              <a:rPr lang="en-GB" dirty="0" smtClean="0"/>
            </a:b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‘In </a:t>
            </a:r>
            <a:r>
              <a:rPr lang="en-GB" dirty="0"/>
              <a:t>the second place, acts of the free-will, which is the faculty of will and reason, escape the causality of heavenly bodies. </a:t>
            </a:r>
            <a:r>
              <a:rPr lang="en-GB" u="sng" dirty="0"/>
              <a:t>For the intellect or reason is not a body, </a:t>
            </a:r>
            <a:r>
              <a:rPr lang="en-GB" dirty="0"/>
              <a:t>nor the act of a bodily organ, </a:t>
            </a:r>
            <a:r>
              <a:rPr lang="en-GB" u="sng" dirty="0"/>
              <a:t>and consequently neither is the will, since it is in the reason</a:t>
            </a:r>
            <a:r>
              <a:rPr lang="en-GB" dirty="0"/>
              <a:t>, as the </a:t>
            </a:r>
            <a:r>
              <a:rPr lang="en-GB" u="sng" dirty="0">
                <a:hlinkClick r:id="rId2"/>
              </a:rPr>
              <a:t>Philosopher</a:t>
            </a:r>
            <a:r>
              <a:rPr lang="en-GB" dirty="0"/>
              <a:t> shows (De Anima iii, 4,9). Now no body can make an impression on an incorporeal body. </a:t>
            </a:r>
            <a:r>
              <a:rPr lang="en-GB" u="sng" dirty="0"/>
              <a:t>Wherefore it is impossible for heavenly bodies to make a direct impression on the intellect and will</a:t>
            </a:r>
            <a:r>
              <a:rPr lang="en-GB" dirty="0"/>
              <a:t>: for this would be to deny the difference between intellect and sense, with which position </a:t>
            </a:r>
            <a:r>
              <a:rPr lang="en-GB" u="sng" dirty="0">
                <a:hlinkClick r:id="rId2"/>
              </a:rPr>
              <a:t>Aristotle</a:t>
            </a:r>
            <a:r>
              <a:rPr lang="en-GB" dirty="0"/>
              <a:t> reproaches (De Anima iii, 3) those who held that "such is the will of man, as is the day which the father of men and of gods," i.e. the sun or the heavens, "brings on" [Odyssey xviii, 135. </a:t>
            </a:r>
          </a:p>
          <a:p>
            <a:r>
              <a:rPr lang="en-GB" dirty="0"/>
              <a:t>Hence the heavenly bodies cannot be the direct cause of the free-will's operations. Nevertheless they can be a dispositive cause of an inclination to those operations, in so far as </a:t>
            </a:r>
            <a:r>
              <a:rPr lang="en-GB" u="sng" dirty="0"/>
              <a:t>they make an impression on the human body, </a:t>
            </a:r>
            <a:r>
              <a:rPr lang="en-GB" dirty="0"/>
              <a:t>and </a:t>
            </a:r>
            <a:r>
              <a:rPr lang="en-GB" u="sng" dirty="0"/>
              <a:t>consequently on </a:t>
            </a:r>
            <a:r>
              <a:rPr lang="en-GB" dirty="0"/>
              <a:t>the sensitive powers which are acts of bodily organs having </a:t>
            </a:r>
            <a:r>
              <a:rPr lang="en-GB" u="sng" dirty="0"/>
              <a:t>an inclination for human acts</a:t>
            </a:r>
            <a:r>
              <a:rPr lang="en-GB" dirty="0"/>
              <a:t>. Since, however, the sensitive powers obey reason, as the </a:t>
            </a:r>
            <a:r>
              <a:rPr lang="en-GB" u="sng" dirty="0">
                <a:hlinkClick r:id="rId2"/>
              </a:rPr>
              <a:t>Philosopher</a:t>
            </a:r>
            <a:r>
              <a:rPr lang="en-GB" dirty="0"/>
              <a:t> shows (De Anima iii, 11; Ethic. </a:t>
            </a:r>
            <a:r>
              <a:rPr lang="en-GB" dirty="0" err="1"/>
              <a:t>i</a:t>
            </a:r>
            <a:r>
              <a:rPr lang="en-GB" dirty="0"/>
              <a:t>, 13), this does not impose any necessity on the free-will, and man is able, by his reason, to act counter to the inclination of the heavenly bodies</a:t>
            </a:r>
            <a:r>
              <a:rPr lang="en-GB" dirty="0" smtClean="0"/>
              <a:t>.’ </a:t>
            </a:r>
            <a:endParaRPr lang="en-GB" dirty="0"/>
          </a:p>
          <a:p>
            <a:r>
              <a:rPr lang="en-GB" u="sng" dirty="0" smtClean="0">
                <a:hlinkClick r:id="rId3"/>
              </a:rPr>
              <a:t>http://www.newadvent.org/summa/309505.htm</a:t>
            </a:r>
            <a:endParaRPr lang="en-GB" dirty="0"/>
          </a:p>
        </p:txBody>
      </p:sp>
      <p:pic>
        <p:nvPicPr>
          <p:cNvPr id="4" name="Picture 2"/>
          <p:cNvPicPr>
            <a:picLocks noChangeAspect="1" noChangeArrowheads="1"/>
          </p:cNvPicPr>
          <p:nvPr/>
        </p:nvPicPr>
        <p:blipFill>
          <a:blip r:embed="rId4"/>
          <a:srcRect/>
          <a:stretch>
            <a:fillRect/>
          </a:stretch>
        </p:blipFill>
        <p:spPr bwMode="auto">
          <a:xfrm>
            <a:off x="7359650" y="6000768"/>
            <a:ext cx="1784350" cy="735012"/>
          </a:xfrm>
          <a:prstGeom prst="rect">
            <a:avLst/>
          </a:prstGeom>
          <a:noFill/>
          <a:ln w="9525">
            <a:noFill/>
            <a:miter lim="800000"/>
            <a:headEnd/>
            <a:tailEnd/>
          </a:ln>
        </p:spPr>
      </p:pic>
      <p:pic>
        <p:nvPicPr>
          <p:cNvPr id="5" name="Content Placeholder 3" descr="Thomas Aquinas 2.jpeg"/>
          <p:cNvPicPr>
            <a:picLocks noChangeAspect="1"/>
          </p:cNvPicPr>
          <p:nvPr/>
        </p:nvPicPr>
        <p:blipFill>
          <a:blip r:embed="rId5"/>
          <a:srcRect/>
          <a:stretch>
            <a:fillRect/>
          </a:stretch>
        </p:blipFill>
        <p:spPr bwMode="auto">
          <a:xfrm>
            <a:off x="0" y="500042"/>
            <a:ext cx="869950" cy="117475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Twelfth Century Renaissance</a:t>
            </a:r>
            <a:endParaRPr lang="en-GB" dirty="0"/>
          </a:p>
        </p:txBody>
      </p:sp>
      <p:sp>
        <p:nvSpPr>
          <p:cNvPr id="3" name="Content Placeholder 2"/>
          <p:cNvSpPr>
            <a:spLocks noGrp="1"/>
          </p:cNvSpPr>
          <p:nvPr>
            <p:ph idx="1"/>
          </p:nvPr>
        </p:nvSpPr>
        <p:spPr/>
        <p:txBody>
          <a:bodyPr>
            <a:normAutofit/>
          </a:bodyPr>
          <a:lstStyle/>
          <a:p>
            <a:r>
              <a:rPr lang="en-GB" dirty="0"/>
              <a:t>Ivan </a:t>
            </a:r>
            <a:r>
              <a:rPr lang="en-GB" dirty="0" err="1"/>
              <a:t>Illich</a:t>
            </a:r>
            <a:r>
              <a:rPr lang="en-GB" dirty="0"/>
              <a:t> described the </a:t>
            </a:r>
            <a:endParaRPr lang="en-GB" dirty="0" smtClean="0"/>
          </a:p>
          <a:p>
            <a:r>
              <a:rPr lang="en-GB" dirty="0" smtClean="0"/>
              <a:t>‘</a:t>
            </a:r>
            <a:r>
              <a:rPr lang="en-GB" dirty="0"/>
              <a:t>spirit of self-definition’ in the 12</a:t>
            </a:r>
            <a:r>
              <a:rPr lang="en-GB" baseline="30000" dirty="0"/>
              <a:t>th</a:t>
            </a:r>
            <a:r>
              <a:rPr lang="en-GB" dirty="0"/>
              <a:t> century, that enabled the individual to exert more control over texts, the development of new forms of text, and ‘the special correspondence between the emergence of the selfhood understood as a person and </a:t>
            </a:r>
            <a:r>
              <a:rPr lang="en-GB" dirty="0" smtClean="0"/>
              <a:t>the </a:t>
            </a:r>
            <a:r>
              <a:rPr lang="en-GB" dirty="0"/>
              <a:t>emergence of “the” text from the page’. </a:t>
            </a:r>
            <a:endParaRPr lang="en-GB" dirty="0" smtClean="0"/>
          </a:p>
          <a:p>
            <a:r>
              <a:rPr lang="en-GB" sz="1500" dirty="0"/>
              <a:t>Ivan </a:t>
            </a:r>
            <a:r>
              <a:rPr lang="en-GB" sz="1500" dirty="0" err="1"/>
              <a:t>Illich</a:t>
            </a:r>
            <a:r>
              <a:rPr lang="en-GB" sz="1500" dirty="0"/>
              <a:t>, </a:t>
            </a:r>
            <a:r>
              <a:rPr lang="en-GB" sz="1500" i="1" dirty="0"/>
              <a:t>The Vineyard of the Text</a:t>
            </a:r>
            <a:r>
              <a:rPr lang="en-GB" sz="1500" dirty="0"/>
              <a:t> (Chicago: University of Chicago Press, 1993), p. 25.</a:t>
            </a:r>
          </a:p>
          <a:p>
            <a:endParaRPr lang="en-GB" dirty="0"/>
          </a:p>
        </p:txBody>
      </p:sp>
      <p:pic>
        <p:nvPicPr>
          <p:cNvPr id="4" name="Picture 2"/>
          <p:cNvPicPr>
            <a:picLocks noChangeAspect="1" noChangeArrowheads="1"/>
          </p:cNvPicPr>
          <p:nvPr/>
        </p:nvPicPr>
        <p:blipFill>
          <a:blip r:embed="rId2"/>
          <a:srcRect/>
          <a:stretch>
            <a:fillRect/>
          </a:stretch>
        </p:blipFill>
        <p:spPr bwMode="auto">
          <a:xfrm>
            <a:off x="285720" y="6000768"/>
            <a:ext cx="1784350" cy="735012"/>
          </a:xfrm>
          <a:prstGeom prst="rect">
            <a:avLst/>
          </a:prstGeom>
          <a:noFill/>
          <a:ln w="9525">
            <a:noFill/>
            <a:miter lim="800000"/>
            <a:headEnd/>
            <a:tailEnd/>
          </a:ln>
        </p:spPr>
      </p:pic>
      <p:pic>
        <p:nvPicPr>
          <p:cNvPr id="6" name="Picture 5" descr="ivan-illich.jpg"/>
          <p:cNvPicPr>
            <a:picLocks noChangeAspect="1"/>
          </p:cNvPicPr>
          <p:nvPr/>
        </p:nvPicPr>
        <p:blipFill>
          <a:blip r:embed="rId3" cstate="print"/>
          <a:stretch>
            <a:fillRect/>
          </a:stretch>
        </p:blipFill>
        <p:spPr>
          <a:xfrm>
            <a:off x="8076804" y="5061003"/>
            <a:ext cx="1067196" cy="1796997"/>
          </a:xfrm>
          <a:prstGeom prst="rect">
            <a:avLst/>
          </a:prstGeom>
        </p:spPr>
      </p:pic>
      <p:pic>
        <p:nvPicPr>
          <p:cNvPr id="7" name="Picture 6" descr="Haskins 12th c Renaissance.jpeg"/>
          <p:cNvPicPr>
            <a:picLocks noChangeAspect="1"/>
          </p:cNvPicPr>
          <p:nvPr/>
        </p:nvPicPr>
        <p:blipFill>
          <a:blip r:embed="rId4" cstate="print"/>
          <a:stretch>
            <a:fillRect/>
          </a:stretch>
        </p:blipFill>
        <p:spPr>
          <a:xfrm>
            <a:off x="7858148" y="1285860"/>
            <a:ext cx="642942" cy="102870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Twelfth Century Renaissance</a:t>
            </a:r>
            <a:endParaRPr lang="en-GB" dirty="0"/>
          </a:p>
        </p:txBody>
      </p:sp>
      <p:sp>
        <p:nvSpPr>
          <p:cNvPr id="3" name="Content Placeholder 2"/>
          <p:cNvSpPr>
            <a:spLocks noGrp="1"/>
          </p:cNvSpPr>
          <p:nvPr>
            <p:ph idx="1"/>
          </p:nvPr>
        </p:nvSpPr>
        <p:spPr/>
        <p:txBody>
          <a:bodyPr>
            <a:normAutofit fontScale="92500"/>
          </a:bodyPr>
          <a:lstStyle/>
          <a:p>
            <a:r>
              <a:rPr lang="en-GB" dirty="0" smtClean="0"/>
              <a:t>‘During </a:t>
            </a:r>
            <a:r>
              <a:rPr lang="en-GB" dirty="0"/>
              <a:t>the medieval period there seemed to be a shift from practicing confession as a means of communal restoration to a more individualised focus on the forgiveness of one’s sins through confession. Changes in emphasis within these practices were symptomatic of the new selfhood while also contributing to emergence of this new </a:t>
            </a:r>
            <a:r>
              <a:rPr lang="en-GB" dirty="0" smtClean="0"/>
              <a:t>self-concept’. </a:t>
            </a:r>
          </a:p>
          <a:p>
            <a:r>
              <a:rPr lang="en-GB" sz="1600" dirty="0"/>
              <a:t>John D. Richardson and Destin N. Stewart, ‘Medieval confession practices and the emergence of modern psychotherapy’, </a:t>
            </a:r>
            <a:r>
              <a:rPr lang="en-GB" sz="1600" i="1" dirty="0"/>
              <a:t>Mental Health, Religion and Culture</a:t>
            </a:r>
            <a:r>
              <a:rPr lang="en-GB" sz="1600" dirty="0"/>
              <a:t>, Vol. 12, no 5, July 2009, pp. 473-484, p. 474.</a:t>
            </a:r>
          </a:p>
          <a:p>
            <a:endParaRPr lang="en-GB" dirty="0"/>
          </a:p>
        </p:txBody>
      </p:sp>
      <p:pic>
        <p:nvPicPr>
          <p:cNvPr id="4" name="Picture 2"/>
          <p:cNvPicPr>
            <a:picLocks noChangeAspect="1" noChangeArrowheads="1"/>
          </p:cNvPicPr>
          <p:nvPr/>
        </p:nvPicPr>
        <p:blipFill>
          <a:blip r:embed="rId2"/>
          <a:srcRect/>
          <a:stretch>
            <a:fillRect/>
          </a:stretch>
        </p:blipFill>
        <p:spPr bwMode="auto">
          <a:xfrm>
            <a:off x="7072330" y="6122988"/>
            <a:ext cx="1784350" cy="735012"/>
          </a:xfrm>
          <a:prstGeom prst="rect">
            <a:avLst/>
          </a:prstGeom>
          <a:noFill/>
          <a:ln w="9525">
            <a:noFill/>
            <a:miter lim="800000"/>
            <a:headEnd/>
            <a:tailEnd/>
          </a:ln>
        </p:spPr>
      </p:pic>
      <p:pic>
        <p:nvPicPr>
          <p:cNvPr id="5" name="Picture 4" descr="Haskins 12th c Renaissance.jpeg"/>
          <p:cNvPicPr>
            <a:picLocks noChangeAspect="1"/>
          </p:cNvPicPr>
          <p:nvPr/>
        </p:nvPicPr>
        <p:blipFill>
          <a:blip r:embed="rId3" cstate="print"/>
          <a:stretch>
            <a:fillRect/>
          </a:stretch>
        </p:blipFill>
        <p:spPr>
          <a:xfrm>
            <a:off x="8501058" y="0"/>
            <a:ext cx="642942" cy="102870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Protestant Reformation</a:t>
            </a:r>
            <a:endParaRPr lang="en-GB" dirty="0"/>
          </a:p>
        </p:txBody>
      </p:sp>
      <p:sp>
        <p:nvSpPr>
          <p:cNvPr id="3" name="Content Placeholder 2"/>
          <p:cNvSpPr>
            <a:spLocks noGrp="1"/>
          </p:cNvSpPr>
          <p:nvPr>
            <p:ph idx="1"/>
          </p:nvPr>
        </p:nvSpPr>
        <p:spPr/>
        <p:txBody>
          <a:bodyPr>
            <a:normAutofit fontScale="70000" lnSpcReduction="20000"/>
          </a:bodyPr>
          <a:lstStyle/>
          <a:p>
            <a:r>
              <a:rPr lang="en-GB" dirty="0"/>
              <a:t>Protestant Reformation – Protestant churches split from Roman Catholic, 16</a:t>
            </a:r>
            <a:r>
              <a:rPr lang="en-GB" baseline="30000" dirty="0"/>
              <a:t>th</a:t>
            </a:r>
            <a:r>
              <a:rPr lang="en-GB" dirty="0"/>
              <a:t> c: </a:t>
            </a:r>
            <a:endParaRPr lang="en-GB" dirty="0" smtClean="0"/>
          </a:p>
          <a:p>
            <a:r>
              <a:rPr lang="en-GB" dirty="0"/>
              <a:t> </a:t>
            </a:r>
            <a:endParaRPr lang="en-GB" dirty="0" smtClean="0"/>
          </a:p>
          <a:p>
            <a:r>
              <a:rPr lang="en-GB" dirty="0"/>
              <a:t>Confession abolished (but continued in Catholic Church).</a:t>
            </a:r>
            <a:endParaRPr lang="en-GB" dirty="0" smtClean="0"/>
          </a:p>
          <a:p>
            <a:r>
              <a:rPr lang="en-GB" dirty="0" smtClean="0"/>
              <a:t>‘</a:t>
            </a:r>
            <a:r>
              <a:rPr lang="en-GB" dirty="0" smtClean="0"/>
              <a:t>The </a:t>
            </a:r>
            <a:r>
              <a:rPr lang="en-GB" dirty="0"/>
              <a:t>Reformers...tended to diminish the need for reliance upon a spiritual authority in self-examination and instead elevated the individual’s own capabilities of introspection and communion with God. This foreshadowed the Enlightenment’s elevation of human reason against reliance upon tradition and </a:t>
            </a:r>
            <a:r>
              <a:rPr lang="en-GB" dirty="0" smtClean="0"/>
              <a:t>authority’.</a:t>
            </a:r>
          </a:p>
          <a:p>
            <a:r>
              <a:rPr lang="en-GB" dirty="0" smtClean="0"/>
              <a:t> </a:t>
            </a:r>
            <a:endParaRPr lang="en-GB" dirty="0" smtClean="0"/>
          </a:p>
          <a:p>
            <a:r>
              <a:rPr lang="en-GB" sz="2600" dirty="0"/>
              <a:t>John D. Richardson and Destin N. Stewart, ‘Medieval confession practices and the emergence of modern psychotherapy’, </a:t>
            </a:r>
            <a:r>
              <a:rPr lang="en-GB" sz="2600" i="1" dirty="0"/>
              <a:t>Mental Health, Religion and Culture</a:t>
            </a:r>
            <a:r>
              <a:rPr lang="en-GB" sz="2600" dirty="0"/>
              <a:t>, Vol. 12, no 5, July 2009, pp. 473-484, p. 480.</a:t>
            </a:r>
          </a:p>
        </p:txBody>
      </p:sp>
      <p:pic>
        <p:nvPicPr>
          <p:cNvPr id="4" name="Picture 2"/>
          <p:cNvPicPr>
            <a:picLocks noChangeAspect="1" noChangeArrowheads="1"/>
          </p:cNvPicPr>
          <p:nvPr/>
        </p:nvPicPr>
        <p:blipFill>
          <a:blip r:embed="rId2"/>
          <a:srcRect/>
          <a:stretch>
            <a:fillRect/>
          </a:stretch>
        </p:blipFill>
        <p:spPr bwMode="auto">
          <a:xfrm>
            <a:off x="7072330" y="6122988"/>
            <a:ext cx="1784350" cy="735012"/>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Rennaisance</a:t>
            </a:r>
            <a:r>
              <a:rPr lang="en-GB" dirty="0" smtClean="0"/>
              <a:t> and Reformation</a:t>
            </a:r>
            <a:endParaRPr lang="en-GB" dirty="0"/>
          </a:p>
        </p:txBody>
      </p:sp>
      <p:sp>
        <p:nvSpPr>
          <p:cNvPr id="3" name="Content Placeholder 2"/>
          <p:cNvSpPr>
            <a:spLocks noGrp="1"/>
          </p:cNvSpPr>
          <p:nvPr>
            <p:ph idx="1"/>
          </p:nvPr>
        </p:nvSpPr>
        <p:spPr/>
        <p:txBody>
          <a:bodyPr>
            <a:normAutofit fontScale="85000" lnSpcReduction="10000"/>
          </a:bodyPr>
          <a:lstStyle/>
          <a:p>
            <a:r>
              <a:rPr lang="en-GB" dirty="0"/>
              <a:t>According to the 17</a:t>
            </a:r>
            <a:r>
              <a:rPr lang="en-GB" baseline="30000" dirty="0"/>
              <a:t>th</a:t>
            </a:r>
            <a:r>
              <a:rPr lang="en-GB" dirty="0"/>
              <a:t> century priest Paolo </a:t>
            </a:r>
            <a:r>
              <a:rPr lang="en-GB" dirty="0" err="1"/>
              <a:t>Signeri</a:t>
            </a:r>
            <a:endParaRPr lang="en-GB" dirty="0" smtClean="0"/>
          </a:p>
          <a:p>
            <a:r>
              <a:rPr lang="en-GB" dirty="0"/>
              <a:t> </a:t>
            </a:r>
            <a:endParaRPr lang="en-GB" dirty="0" smtClean="0"/>
          </a:p>
          <a:p>
            <a:r>
              <a:rPr lang="en-GB" u="sng" dirty="0"/>
              <a:t>Examine diligently, therefore, all the faculties of your soul: memory, understanding, and will</a:t>
            </a:r>
            <a:r>
              <a:rPr lang="en-GB" dirty="0"/>
              <a:t>...Examine with precision, your senses as well...</a:t>
            </a:r>
            <a:r>
              <a:rPr lang="en-GB" u="sng" dirty="0"/>
              <a:t>Examine, moreover, all your thoughts, every word you speak</a:t>
            </a:r>
            <a:r>
              <a:rPr lang="en-GB" dirty="0"/>
              <a:t>, and all your actions. </a:t>
            </a:r>
            <a:r>
              <a:rPr lang="en-GB" u="sng" dirty="0"/>
              <a:t>Examine even unto your dreams</a:t>
            </a:r>
            <a:r>
              <a:rPr lang="en-GB" dirty="0"/>
              <a:t>.</a:t>
            </a:r>
            <a:endParaRPr lang="en-GB" dirty="0" smtClean="0"/>
          </a:p>
          <a:p>
            <a:endParaRPr lang="en-GB" sz="2100" dirty="0" smtClean="0"/>
          </a:p>
          <a:p>
            <a:r>
              <a:rPr lang="en-GB" sz="2100" dirty="0" smtClean="0"/>
              <a:t>Paolo </a:t>
            </a:r>
            <a:r>
              <a:rPr lang="en-GB" sz="2100" dirty="0" err="1"/>
              <a:t>Segneri</a:t>
            </a:r>
            <a:r>
              <a:rPr lang="en-GB" sz="2100" dirty="0"/>
              <a:t>, The Penitent Instructed, quoted in Michel Foucault, </a:t>
            </a:r>
            <a:r>
              <a:rPr lang="en-GB" sz="2100" i="1" dirty="0"/>
              <a:t>A History of Sexuality</a:t>
            </a:r>
            <a:r>
              <a:rPr lang="en-GB" sz="2100" dirty="0"/>
              <a:t>, Vol. 1, An Introduction (trans. R. Hurley) (New York: Vintage Books, 1990), p. 20.</a:t>
            </a:r>
            <a:endParaRPr lang="en-GB" sz="2100" dirty="0" smtClean="0"/>
          </a:p>
          <a:p>
            <a:r>
              <a:rPr lang="en-GB" sz="2100" dirty="0"/>
              <a:t> </a:t>
            </a:r>
            <a:endParaRPr lang="en-GB" sz="2100" dirty="0" smtClean="0"/>
          </a:p>
          <a:p>
            <a:endParaRPr lang="en-GB" dirty="0"/>
          </a:p>
        </p:txBody>
      </p:sp>
      <p:pic>
        <p:nvPicPr>
          <p:cNvPr id="4" name="Picture 2"/>
          <p:cNvPicPr>
            <a:picLocks noChangeAspect="1" noChangeArrowheads="1"/>
          </p:cNvPicPr>
          <p:nvPr/>
        </p:nvPicPr>
        <p:blipFill>
          <a:blip r:embed="rId2"/>
          <a:srcRect/>
          <a:stretch>
            <a:fillRect/>
          </a:stretch>
        </p:blipFill>
        <p:spPr bwMode="auto">
          <a:xfrm>
            <a:off x="7143768" y="5929330"/>
            <a:ext cx="1784350" cy="735012"/>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55000" lnSpcReduction="20000"/>
          </a:bodyPr>
          <a:lstStyle/>
          <a:p>
            <a:r>
              <a:rPr lang="en-GB" dirty="0"/>
              <a:t>Michel Foucault identified parallels between treatment of sexuality through discourse in then medieval church and modern psychoanalysis. He drew attention to 19</a:t>
            </a:r>
            <a:r>
              <a:rPr lang="en-GB" baseline="30000" dirty="0"/>
              <a:t>th</a:t>
            </a:r>
            <a:r>
              <a:rPr lang="en-GB" dirty="0"/>
              <a:t> and early </a:t>
            </a:r>
            <a:r>
              <a:rPr lang="en-GB" dirty="0" smtClean="0"/>
              <a:t>20</a:t>
            </a:r>
            <a:r>
              <a:rPr lang="en-GB" baseline="30000" dirty="0" smtClean="0"/>
              <a:t>th</a:t>
            </a:r>
            <a:r>
              <a:rPr lang="en-GB" dirty="0" smtClean="0"/>
              <a:t> </a:t>
            </a:r>
            <a:r>
              <a:rPr lang="en-GB" dirty="0"/>
              <a:t>century views of sexuality as pathological.</a:t>
            </a:r>
            <a:endParaRPr lang="en-GB" dirty="0" smtClean="0"/>
          </a:p>
          <a:p>
            <a:r>
              <a:rPr lang="en-GB" dirty="0"/>
              <a:t> </a:t>
            </a:r>
            <a:endParaRPr lang="en-GB" dirty="0" smtClean="0"/>
          </a:p>
          <a:p>
            <a:r>
              <a:rPr lang="en-GB" dirty="0" smtClean="0"/>
              <a:t>Discontinuity</a:t>
            </a:r>
          </a:p>
          <a:p>
            <a:r>
              <a:rPr lang="en-GB" dirty="0" smtClean="0"/>
              <a:t>From </a:t>
            </a:r>
            <a:r>
              <a:rPr lang="en-GB" dirty="0"/>
              <a:t>the eighteenth century to the present, the techniques of verbalization have been reinserted in a different context by the so-called human science in order to use them without renunciation o the self but to constitute, positively, a new self. To use these techniques without renouncing oneself constitutes a decisive break.</a:t>
            </a:r>
            <a:endParaRPr lang="en-GB" dirty="0" smtClean="0"/>
          </a:p>
          <a:p>
            <a:r>
              <a:rPr lang="en-GB" sz="2200" dirty="0"/>
              <a:t> </a:t>
            </a:r>
            <a:r>
              <a:rPr lang="en-GB" sz="2200" dirty="0" smtClean="0"/>
              <a:t>Michel Foucault, </a:t>
            </a:r>
            <a:r>
              <a:rPr lang="en-GB" sz="2200" i="1" dirty="0" smtClean="0"/>
              <a:t>A History of Sexuality</a:t>
            </a:r>
            <a:r>
              <a:rPr lang="en-GB" sz="2200" dirty="0" smtClean="0"/>
              <a:t>, Vol. 1, An Introduction (trans. R. Hurley) (New York: Vintage Books, 1990), p. 49.</a:t>
            </a:r>
          </a:p>
          <a:p>
            <a:endParaRPr lang="en-GB" dirty="0" smtClean="0"/>
          </a:p>
          <a:p>
            <a:r>
              <a:rPr lang="en-GB" dirty="0" smtClean="0"/>
              <a:t>Continuity</a:t>
            </a:r>
          </a:p>
          <a:p>
            <a:r>
              <a:rPr lang="en-GB" dirty="0" smtClean="0"/>
              <a:t>Speaking </a:t>
            </a:r>
            <a:r>
              <a:rPr lang="en-GB" dirty="0"/>
              <a:t>of modern psychologists, Foucault wrote ‘What they had attributed to the genius of Freud had already gone trough a long stage of preparation’. He argued that psychoanalysis borrowed </a:t>
            </a:r>
            <a:r>
              <a:rPr lang="en-GB" dirty="0" err="1"/>
              <a:t>rthe</a:t>
            </a:r>
            <a:r>
              <a:rPr lang="en-GB" dirty="0"/>
              <a:t> Catholic Church’s practice of curing sexuality through language.</a:t>
            </a:r>
            <a:endParaRPr lang="en-GB" dirty="0" smtClean="0"/>
          </a:p>
          <a:p>
            <a:r>
              <a:rPr lang="en-GB" sz="2200" dirty="0" smtClean="0"/>
              <a:t>Michel </a:t>
            </a:r>
            <a:r>
              <a:rPr lang="en-GB" sz="2200" dirty="0"/>
              <a:t>Foucault, </a:t>
            </a:r>
            <a:r>
              <a:rPr lang="en-GB" sz="2200" i="1" dirty="0"/>
              <a:t>A History of Sexuality</a:t>
            </a:r>
            <a:r>
              <a:rPr lang="en-GB" sz="2200" dirty="0"/>
              <a:t>, Vol. 1, An Introduction (trans. R. Hurley) (New York: Vintage Books, 1990), p. 159.</a:t>
            </a:r>
            <a:endParaRPr lang="en-GB" sz="2200" dirty="0" smtClean="0"/>
          </a:p>
          <a:p>
            <a:r>
              <a:rPr lang="en-GB" dirty="0"/>
              <a:t> </a:t>
            </a:r>
            <a:endParaRPr lang="en-GB" dirty="0" smtClean="0"/>
          </a:p>
          <a:p>
            <a:endParaRPr lang="en-GB" dirty="0"/>
          </a:p>
        </p:txBody>
      </p:sp>
      <p:pic>
        <p:nvPicPr>
          <p:cNvPr id="4" name="Picture 2"/>
          <p:cNvPicPr>
            <a:picLocks noChangeAspect="1" noChangeArrowheads="1"/>
          </p:cNvPicPr>
          <p:nvPr/>
        </p:nvPicPr>
        <p:blipFill>
          <a:blip r:embed="rId2"/>
          <a:srcRect/>
          <a:stretch>
            <a:fillRect/>
          </a:stretch>
        </p:blipFill>
        <p:spPr bwMode="auto">
          <a:xfrm>
            <a:off x="214282" y="5857892"/>
            <a:ext cx="1784350" cy="735012"/>
          </a:xfrm>
          <a:prstGeom prst="rect">
            <a:avLst/>
          </a:prstGeom>
          <a:noFill/>
          <a:ln w="9525">
            <a:noFill/>
            <a:miter lim="800000"/>
            <a:headEnd/>
            <a:tailEnd/>
          </a:ln>
        </p:spPr>
      </p:pic>
      <p:pic>
        <p:nvPicPr>
          <p:cNvPr id="5" name="Picture 4" descr="Michel Foucault5.jpg"/>
          <p:cNvPicPr>
            <a:picLocks noChangeAspect="1"/>
          </p:cNvPicPr>
          <p:nvPr/>
        </p:nvPicPr>
        <p:blipFill>
          <a:blip r:embed="rId3"/>
          <a:stretch>
            <a:fillRect/>
          </a:stretch>
        </p:blipFill>
        <p:spPr>
          <a:xfrm>
            <a:off x="7865756" y="1"/>
            <a:ext cx="1278243" cy="1571611"/>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smtClean="0"/>
              <a:t>‘Late </a:t>
            </a:r>
            <a:r>
              <a:rPr lang="en-GB" dirty="0"/>
              <a:t>medieval confession foreshadowed modern psychotherapy- particularly psychoanalysis – in its emphasis upon making known hidden desires of the human psyche through the spoken </a:t>
            </a:r>
            <a:r>
              <a:rPr lang="en-GB" dirty="0" smtClean="0"/>
              <a:t>word’.</a:t>
            </a:r>
          </a:p>
          <a:p>
            <a:r>
              <a:rPr lang="en-GB" sz="1900" dirty="0"/>
              <a:t> </a:t>
            </a:r>
            <a:r>
              <a:rPr lang="en-GB" sz="1900" dirty="0" smtClean="0"/>
              <a:t>John D. Richardson and Destin N. Stewart, ‘Medieval confession practices and the emergence of modern psychotherapy’, </a:t>
            </a:r>
            <a:r>
              <a:rPr lang="en-GB" sz="1900" i="1" dirty="0" smtClean="0"/>
              <a:t>Mental Health, Religion and Culture</a:t>
            </a:r>
            <a:r>
              <a:rPr lang="en-GB" sz="1900" dirty="0" smtClean="0"/>
              <a:t>, Vol. 12, no 5, July 2009, pp. 473-484, p. 474.</a:t>
            </a:r>
          </a:p>
          <a:p>
            <a:r>
              <a:rPr lang="en-GB" sz="1900" dirty="0" smtClean="0"/>
              <a:t> </a:t>
            </a:r>
          </a:p>
          <a:p>
            <a:endParaRPr lang="en-GB" dirty="0" smtClean="0"/>
          </a:p>
          <a:p>
            <a:r>
              <a:rPr lang="en-GB" dirty="0" smtClean="0"/>
              <a:t>‘While </a:t>
            </a:r>
            <a:r>
              <a:rPr lang="en-GB" dirty="0"/>
              <a:t>contemporary mainstream psychology has largely diverged from classical psychoanalysis, the project of reducing human experience to universal, predictable, and explainable discourse remains, such as in behaviourism and cognitive </a:t>
            </a:r>
            <a:r>
              <a:rPr lang="en-GB" dirty="0" smtClean="0"/>
              <a:t>psychology’.</a:t>
            </a:r>
          </a:p>
          <a:p>
            <a:r>
              <a:rPr lang="en-GB" dirty="0"/>
              <a:t> </a:t>
            </a:r>
          </a:p>
          <a:p>
            <a:r>
              <a:rPr lang="en-GB" sz="1900" dirty="0" smtClean="0"/>
              <a:t>John </a:t>
            </a:r>
            <a:r>
              <a:rPr lang="en-GB" sz="1900" dirty="0"/>
              <a:t>D. Richardson and Destin N. Stewart, ‘Medieval confession practices and the emergence of modern psychotherapy’, </a:t>
            </a:r>
            <a:r>
              <a:rPr lang="en-GB" sz="1900" i="1" dirty="0"/>
              <a:t>Mental Health, Religion and Culture</a:t>
            </a:r>
            <a:r>
              <a:rPr lang="en-GB" sz="1900" dirty="0"/>
              <a:t>, Vol. 12, no 5, July 2009, pp. 473-484, p. 483.</a:t>
            </a:r>
            <a:endParaRPr lang="en-GB" sz="1900" dirty="0" smtClean="0"/>
          </a:p>
          <a:p>
            <a:r>
              <a:rPr lang="en-GB" sz="1900" dirty="0"/>
              <a:t> </a:t>
            </a:r>
          </a:p>
        </p:txBody>
      </p:sp>
      <p:pic>
        <p:nvPicPr>
          <p:cNvPr id="4" name="Picture 2"/>
          <p:cNvPicPr>
            <a:picLocks noChangeAspect="1" noChangeArrowheads="1"/>
          </p:cNvPicPr>
          <p:nvPr/>
        </p:nvPicPr>
        <p:blipFill>
          <a:blip r:embed="rId2"/>
          <a:srcRect/>
          <a:stretch>
            <a:fillRect/>
          </a:stretch>
        </p:blipFill>
        <p:spPr bwMode="auto">
          <a:xfrm>
            <a:off x="7072330" y="6122988"/>
            <a:ext cx="1784350" cy="735012"/>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4"/>
          <p:cNvSpPr>
            <a:spLocks noGrp="1" noChangeArrowheads="1"/>
          </p:cNvSpPr>
          <p:nvPr>
            <p:ph type="title"/>
          </p:nvPr>
        </p:nvSpPr>
        <p:spPr/>
        <p:txBody>
          <a:bodyPr>
            <a:normAutofit/>
          </a:bodyPr>
          <a:lstStyle/>
          <a:p>
            <a:pPr eaLnBrk="1" hangingPunct="1"/>
            <a:r>
              <a:rPr lang="en-GB" sz="3200" dirty="0" smtClean="0"/>
              <a:t>Paradoxes: Dane </a:t>
            </a:r>
            <a:r>
              <a:rPr lang="en-GB" sz="3200" dirty="0" err="1" smtClean="0"/>
              <a:t>Rudhyar</a:t>
            </a:r>
            <a:r>
              <a:rPr lang="en-GB" sz="3200" dirty="0" smtClean="0"/>
              <a:t> on the </a:t>
            </a:r>
            <a:r>
              <a:rPr lang="en-GB" sz="3200" dirty="0" smtClean="0"/>
              <a:t>Birth Chart</a:t>
            </a:r>
            <a:endParaRPr lang="en-US" sz="3200" dirty="0" smtClean="0"/>
          </a:p>
        </p:txBody>
      </p:sp>
      <p:sp>
        <p:nvSpPr>
          <p:cNvPr id="59395" name="Rectangle 5"/>
          <p:cNvSpPr>
            <a:spLocks noGrp="1" noChangeArrowheads="1"/>
          </p:cNvSpPr>
          <p:nvPr>
            <p:ph type="body" sz="half" idx="1"/>
          </p:nvPr>
        </p:nvSpPr>
        <p:spPr/>
        <p:txBody>
          <a:bodyPr/>
          <a:lstStyle/>
          <a:p>
            <a:pPr eaLnBrk="1" hangingPunct="1">
              <a:lnSpc>
                <a:spcPct val="80000"/>
              </a:lnSpc>
            </a:pPr>
            <a:r>
              <a:rPr lang="en-GB" sz="1800" dirty="0" smtClean="0"/>
              <a:t> “The </a:t>
            </a:r>
            <a:r>
              <a:rPr lang="en-GB" sz="1800" b="1" dirty="0" smtClean="0"/>
              <a:t>symbolic meaning </a:t>
            </a:r>
            <a:r>
              <a:rPr lang="en-GB" sz="1800" dirty="0" smtClean="0"/>
              <a:t>of the birth-chart of an individual…is actually, and as far as its psychological value is concerned, </a:t>
            </a:r>
            <a:r>
              <a:rPr lang="en-GB" sz="1800" b="1" dirty="0" smtClean="0"/>
              <a:t>an archetype in his unconscious</a:t>
            </a:r>
            <a:r>
              <a:rPr lang="en-GB" sz="1800" dirty="0" smtClean="0"/>
              <a:t>. It is perhaps the most powerful of all archetypes, when it is brought up to the light of the consciousness, </a:t>
            </a:r>
            <a:r>
              <a:rPr lang="en-GB" sz="1800" b="1" dirty="0" smtClean="0"/>
              <a:t>inasmuch as it </a:t>
            </a:r>
            <a:r>
              <a:rPr lang="en-GB" sz="1800" b="1" u="sng" dirty="0" smtClean="0"/>
              <a:t>can determine</a:t>
            </a:r>
            <a:r>
              <a:rPr lang="en-GB" sz="1800" b="1" dirty="0" smtClean="0"/>
              <a:t> the entire conduct of the individual,</a:t>
            </a:r>
            <a:r>
              <a:rPr lang="en-GB" sz="1800" dirty="0" smtClean="0"/>
              <a:t> his entire attitude towards himself and his life, and the quality of his expectancy with reference to future events and his destiny as a whole.”</a:t>
            </a:r>
          </a:p>
          <a:p>
            <a:pPr eaLnBrk="1" hangingPunct="1">
              <a:lnSpc>
                <a:spcPct val="80000"/>
              </a:lnSpc>
            </a:pPr>
            <a:r>
              <a:rPr lang="en-GB" sz="1800" dirty="0" err="1" smtClean="0"/>
              <a:t>Rudhyar</a:t>
            </a:r>
            <a:r>
              <a:rPr lang="en-GB" sz="1800" dirty="0" smtClean="0"/>
              <a:t>, Dane, </a:t>
            </a:r>
            <a:r>
              <a:rPr lang="en-GB" sz="1800" i="1" dirty="0" smtClean="0"/>
              <a:t>Astrology and the Modern Psyche,</a:t>
            </a:r>
            <a:r>
              <a:rPr lang="en-GB" sz="1800" dirty="0" smtClean="0"/>
              <a:t> (Davis: CRCS Publications, 1976), 33.</a:t>
            </a:r>
            <a:endParaRPr lang="en-US" sz="1800" dirty="0" smtClean="0"/>
          </a:p>
        </p:txBody>
      </p:sp>
      <p:pic>
        <p:nvPicPr>
          <p:cNvPr id="59396" name="Picture 7" descr="Rudhyar 1"/>
          <p:cNvPicPr>
            <a:picLocks noChangeAspect="1" noChangeArrowheads="1"/>
          </p:cNvPicPr>
          <p:nvPr>
            <p:ph sz="half" idx="2"/>
          </p:nvPr>
        </p:nvPicPr>
        <p:blipFill>
          <a:blip r:embed="rId3"/>
          <a:srcRect/>
          <a:stretch>
            <a:fillRect/>
          </a:stretch>
        </p:blipFill>
        <p:spPr>
          <a:xfrm>
            <a:off x="4833938" y="1341438"/>
            <a:ext cx="3665537" cy="5040312"/>
          </a:xfr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There are two kinds of psychological astronomy/</a:t>
            </a:r>
            <a:r>
              <a:rPr lang="en-GB" sz="2400" dirty="0" err="1" smtClean="0"/>
              <a:t>ology</a:t>
            </a:r>
            <a:r>
              <a:rPr lang="en-GB" sz="2400" dirty="0" smtClean="0"/>
              <a:t>, rooted in classical philosophy</a:t>
            </a:r>
          </a:p>
          <a:p>
            <a:r>
              <a:rPr lang="en-GB" sz="2400" dirty="0" smtClean="0"/>
              <a:t>1.One assumes that the psyche/soul is subject to celestial influence/causation/symbolism</a:t>
            </a:r>
          </a:p>
          <a:p>
            <a:r>
              <a:rPr lang="en-GB" sz="2400" dirty="0" smtClean="0"/>
              <a:t>2.The other assumes that the psyche/soul can achieve a moral autonomy in which it is not </a:t>
            </a:r>
            <a:r>
              <a:rPr lang="en-GB" sz="2400" dirty="0" smtClean="0"/>
              <a:t>subject to celestial </a:t>
            </a:r>
            <a:r>
              <a:rPr lang="en-GB" sz="2400" dirty="0" smtClean="0"/>
              <a:t>influence/causation/symbolism. This has radical implications for the language and assumptions of astrology. This, within an astrological tradition the statement ‘I am a Pisces’ may be meaningless.</a:t>
            </a:r>
          </a:p>
          <a:p>
            <a:endParaRPr lang="en-GB" sz="2400" dirty="0" smtClean="0"/>
          </a:p>
          <a:p>
            <a:r>
              <a:rPr lang="en-GB" sz="2400" dirty="0" smtClean="0"/>
              <a:t>However, within that branch of modern astrology which argues that the soul can transcend its astrological character, a paradox in which the way that it does so is determined by its astrological character? </a:t>
            </a:r>
          </a:p>
          <a:p>
            <a:endParaRPr lang="en-GB" sz="2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424</TotalTime>
  <Words>2456</Words>
  <Application>Microsoft Office PowerPoint</Application>
  <PresentationFormat>On-screen Show (4:3)</PresentationFormat>
  <Paragraphs>161</Paragraphs>
  <Slides>27</Slides>
  <Notes>4</Notes>
  <HiddenSlides>3</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Nick Campion</vt:lpstr>
      <vt:lpstr>The Questions:</vt:lpstr>
      <vt:lpstr>Soul: The Classical Astrological Theories: three theories of choice</vt:lpstr>
      <vt:lpstr>The Corpus Hermeticum 2nd c BCE–2nd c CE</vt:lpstr>
      <vt:lpstr>Hermetic Self-awareness</vt:lpstr>
      <vt:lpstr>The Hermetic ascent</vt:lpstr>
      <vt:lpstr>Gnosticism: the cosmos as prison</vt:lpstr>
      <vt:lpstr>Slide 8</vt:lpstr>
      <vt:lpstr>Interiority of sin in Christianity: </vt:lpstr>
      <vt:lpstr>Slide 10</vt:lpstr>
      <vt:lpstr>Penitentials – guides for penance, </vt:lpstr>
      <vt:lpstr>The Twelfth Century Renaissance</vt:lpstr>
      <vt:lpstr>The Soul in Aristotle</vt:lpstr>
      <vt:lpstr>Soul: the three classical models</vt:lpstr>
      <vt:lpstr>The problem: The Soul in Ptolemaic Astrology</vt:lpstr>
      <vt:lpstr>Problem: the naturalistic rationale</vt:lpstr>
      <vt:lpstr> The Solution</vt:lpstr>
      <vt:lpstr>Astronomy/ology can analyse character</vt:lpstr>
      <vt:lpstr>Extract from Thomas Aquinas, Summa Theologica 2.2.95.5 </vt:lpstr>
      <vt:lpstr>The Twelfth Century Renaissance</vt:lpstr>
      <vt:lpstr>The Twelfth Century Renaissance</vt:lpstr>
      <vt:lpstr>Protestant Reformation</vt:lpstr>
      <vt:lpstr>The Rennaisance and Reformation</vt:lpstr>
      <vt:lpstr>Slide 24</vt:lpstr>
      <vt:lpstr>Slide 25</vt:lpstr>
      <vt:lpstr>Paradoxes: Dane Rudhyar on the Birth Chart</vt:lpstr>
      <vt:lpstr>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38</cp:revision>
  <dcterms:created xsi:type="dcterms:W3CDTF">2013-10-13T14:07:48Z</dcterms:created>
  <dcterms:modified xsi:type="dcterms:W3CDTF">2014-06-23T20:09:17Z</dcterms:modified>
</cp:coreProperties>
</file>