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5"/>
  </p:notesMasterIdLst>
  <p:handoutMasterIdLst>
    <p:handoutMasterId r:id="rId56"/>
  </p:handoutMasterIdLst>
  <p:sldIdLst>
    <p:sldId id="256" r:id="rId5"/>
    <p:sldId id="411" r:id="rId6"/>
    <p:sldId id="412" r:id="rId7"/>
    <p:sldId id="445" r:id="rId8"/>
    <p:sldId id="257" r:id="rId9"/>
    <p:sldId id="258" r:id="rId10"/>
    <p:sldId id="446" r:id="rId11"/>
    <p:sldId id="316" r:id="rId12"/>
    <p:sldId id="466" r:id="rId13"/>
    <p:sldId id="447" r:id="rId14"/>
    <p:sldId id="456" r:id="rId15"/>
    <p:sldId id="462" r:id="rId16"/>
    <p:sldId id="463" r:id="rId17"/>
    <p:sldId id="464" r:id="rId18"/>
    <p:sldId id="465" r:id="rId19"/>
    <p:sldId id="458" r:id="rId20"/>
    <p:sldId id="467" r:id="rId21"/>
    <p:sldId id="459" r:id="rId22"/>
    <p:sldId id="483" r:id="rId23"/>
    <p:sldId id="468" r:id="rId24"/>
    <p:sldId id="461" r:id="rId25"/>
    <p:sldId id="460" r:id="rId26"/>
    <p:sldId id="469" r:id="rId27"/>
    <p:sldId id="472" r:id="rId28"/>
    <p:sldId id="471" r:id="rId29"/>
    <p:sldId id="492" r:id="rId30"/>
    <p:sldId id="480" r:id="rId31"/>
    <p:sldId id="481" r:id="rId32"/>
    <p:sldId id="1448" r:id="rId33"/>
    <p:sldId id="1446" r:id="rId34"/>
    <p:sldId id="598" r:id="rId35"/>
    <p:sldId id="294" r:id="rId36"/>
    <p:sldId id="455" r:id="rId37"/>
    <p:sldId id="454" r:id="rId38"/>
    <p:sldId id="296" r:id="rId39"/>
    <p:sldId id="593" r:id="rId40"/>
    <p:sldId id="592" r:id="rId41"/>
    <p:sldId id="1429" r:id="rId42"/>
    <p:sldId id="1430" r:id="rId43"/>
    <p:sldId id="1431" r:id="rId44"/>
    <p:sldId id="1432" r:id="rId45"/>
    <p:sldId id="1433" r:id="rId46"/>
    <p:sldId id="1434" r:id="rId47"/>
    <p:sldId id="1435" r:id="rId48"/>
    <p:sldId id="1436" r:id="rId49"/>
    <p:sldId id="1438" r:id="rId50"/>
    <p:sldId id="1444" r:id="rId51"/>
    <p:sldId id="1445" r:id="rId52"/>
    <p:sldId id="496" r:id="rId53"/>
    <p:sldId id="448" r:id="rId5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B83CFB-9FC1-0FE1-70B8-055110D9CB8D}" v="1" dt="2023-06-05T13:27:35.289"/>
    <p1510:client id="{27830EB7-BF9F-C0E3-0EB5-3FF60747AE2E}" v="2" dt="2023-01-16T12:55:52.165"/>
    <p1510:client id="{37BD6EE9-C8DE-4E4A-B048-C0F413968AC0}" v="6" dt="2023-01-16T12:52:39.164"/>
    <p1510:client id="{C1F4CE7A-E7ED-3A33-F1A9-3E0D1D160DC0}" v="14" dt="2023-01-16T13:00:56.88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887" autoAdjust="0"/>
    <p:restoredTop sz="96327" autoAdjust="0"/>
  </p:normalViewPr>
  <p:slideViewPr>
    <p:cSldViewPr snapToGrid="0">
      <p:cViewPr varScale="1">
        <p:scale>
          <a:sx n="98" d="100"/>
          <a:sy n="98" d="100"/>
        </p:scale>
        <p:origin x="1004" y="68"/>
      </p:cViewPr>
      <p:guideLst>
        <p:guide orient="horz" pos="2160"/>
        <p:guide pos="2880"/>
      </p:guideLst>
    </p:cSldViewPr>
  </p:slideViewPr>
  <p:notesTextViewPr>
    <p:cViewPr>
      <p:scale>
        <a:sx n="1" d="1"/>
        <a:sy n="1" d="1"/>
      </p:scale>
      <p:origin x="0" y="0"/>
    </p:cViewPr>
  </p:notesTextViewPr>
  <p:notesViewPr>
    <p:cSldViewPr snapToGrid="0">
      <p:cViewPr varScale="1">
        <p:scale>
          <a:sx n="66" d="100"/>
          <a:sy n="66"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notesMaster" Target="notesMasters/notesMaster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viewProps" Target="viewProps.xml"/><Relationship Id="rId5" Type="http://schemas.openxmlformats.org/officeDocument/2006/relationships/slide" Target="slides/slide1.xml"/><Relationship Id="rId61" Type="http://schemas.microsoft.com/office/2015/10/relationships/revisionInfo" Target="revisionInfo.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handoutMaster" Target="handoutMasters/handoutMaster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presProps" Target="presProp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23/01/2026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23/01/2026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openwho.org/courses/pandemic-epidemic-diseases" TargetMode="External"/><Relationship Id="rId2" Type="http://schemas.openxmlformats.org/officeDocument/2006/relationships/slide" Target="../slides/slide50.xml"/><Relationship Id="rId1" Type="http://schemas.openxmlformats.org/officeDocument/2006/relationships/notesMaster" Target="../notesMasters/notesMaster1.xml"/><Relationship Id="rId5" Type="http://schemas.openxmlformats.org/officeDocument/2006/relationships/hyperlink" Target="https://www.publichealth.columbia.edu/public-health-now/news/epidemic-endemic-pandemic-what-are-differences" TargetMode="External"/><Relationship Id="rId4" Type="http://schemas.openxmlformats.org/officeDocument/2006/relationships/hyperlink" Target="https://www.mphonline.org/worst-pandemics-in-history/"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a:t>
            </a:fld>
            <a:endParaRPr lang="en-GB"/>
          </a:p>
        </p:txBody>
      </p:sp>
    </p:spTree>
    <p:extLst>
      <p:ext uri="{BB962C8B-B14F-4D97-AF65-F5344CB8AC3E}">
        <p14:creationId xmlns:p14="http://schemas.microsoft.com/office/powerpoint/2010/main" val="15384226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https://www.cdc.gov/csels/dsepd/ss1978/Lesson1/Section1.html#_ref1</a:t>
            </a:r>
          </a:p>
        </p:txBody>
      </p:sp>
      <p:sp>
        <p:nvSpPr>
          <p:cNvPr id="4" name="Slide Number Placeholder 3"/>
          <p:cNvSpPr>
            <a:spLocks noGrp="1"/>
          </p:cNvSpPr>
          <p:nvPr>
            <p:ph type="sldNum" sz="quarter" idx="5"/>
          </p:nvPr>
        </p:nvSpPr>
        <p:spPr/>
        <p:txBody>
          <a:bodyPr/>
          <a:lstStyle/>
          <a:p>
            <a:fld id="{17EA8173-6EA7-483C-A1E0-CFB4950086E9}" type="slidenum">
              <a:rPr lang="en-GB" smtClean="0"/>
              <a:t>16</a:t>
            </a:fld>
            <a:endParaRPr lang="en-GB"/>
          </a:p>
        </p:txBody>
      </p:sp>
    </p:spTree>
    <p:extLst>
      <p:ext uri="{BB962C8B-B14F-4D97-AF65-F5344CB8AC3E}">
        <p14:creationId xmlns:p14="http://schemas.microsoft.com/office/powerpoint/2010/main" val="37257304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dirty="0">
                <a:solidFill>
                  <a:srgbClr val="202124"/>
                </a:solidFill>
                <a:effectLst/>
                <a:latin typeface="arial" panose="020B0604020202020204" pitchFamily="34" charset="0"/>
              </a:rPr>
              <a:t>diagnosis or health event (what), person (who), place (where), time (when), and causes, risk factors, and modes of transmission (why/how)</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22</a:t>
            </a:fld>
            <a:endParaRPr lang="en-GB"/>
          </a:p>
        </p:txBody>
      </p:sp>
    </p:spTree>
    <p:extLst>
      <p:ext uri="{BB962C8B-B14F-4D97-AF65-F5344CB8AC3E}">
        <p14:creationId xmlns:p14="http://schemas.microsoft.com/office/powerpoint/2010/main" val="33265669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Risk Factors: </a:t>
            </a:r>
            <a:r>
              <a:rPr lang="en-GB" i="1" dirty="0"/>
              <a:t>demographic characteristics, genetic or immunologic make-up, behaviours, environmental </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23</a:t>
            </a:fld>
            <a:endParaRPr lang="en-GB"/>
          </a:p>
        </p:txBody>
      </p:sp>
    </p:spTree>
    <p:extLst>
      <p:ext uri="{BB962C8B-B14F-4D97-AF65-F5344CB8AC3E}">
        <p14:creationId xmlns:p14="http://schemas.microsoft.com/office/powerpoint/2010/main" val="18988808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Wingdings" panose="05000000000000000000" pitchFamily="2" charset="2"/>
              <a:buChar char="§"/>
            </a:pPr>
            <a:r>
              <a:rPr lang="en-GB" dirty="0"/>
              <a:t>Therefore, the clinician and the epidemiologist have different responsibilities when faced with a person with illness. </a:t>
            </a:r>
          </a:p>
          <a:p>
            <a:pPr>
              <a:buFont typeface="Wingdings" panose="05000000000000000000" pitchFamily="2" charset="2"/>
              <a:buChar char="§"/>
            </a:pPr>
            <a:r>
              <a:rPr lang="en-GB" dirty="0"/>
              <a:t>For example, when a patient with diarrheal disease presents, both are interested in establishing the correct diagnosis.</a:t>
            </a:r>
          </a:p>
          <a:p>
            <a:pPr>
              <a:buFont typeface="Wingdings" panose="05000000000000000000" pitchFamily="2" charset="2"/>
              <a:buChar char="§"/>
            </a:pPr>
            <a:r>
              <a:rPr lang="en-GB" dirty="0"/>
              <a:t>However, while the clinician usually focuses on treating and caring for the individual, </a:t>
            </a:r>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26</a:t>
            </a:fld>
            <a:endParaRPr lang="en-GB"/>
          </a:p>
        </p:txBody>
      </p:sp>
    </p:spTree>
    <p:extLst>
      <p:ext uri="{BB962C8B-B14F-4D97-AF65-F5344CB8AC3E}">
        <p14:creationId xmlns:p14="http://schemas.microsoft.com/office/powerpoint/2010/main" val="6928848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Epidemiology diagnoses and treats communities/populations.</a:t>
            </a:r>
          </a:p>
          <a:p>
            <a:r>
              <a:rPr lang="en-GB" dirty="0"/>
              <a:t>While clinical medicine diagnoses and treats patients </a:t>
            </a:r>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27</a:t>
            </a:fld>
            <a:endParaRPr lang="en-GB"/>
          </a:p>
        </p:txBody>
      </p:sp>
    </p:spTree>
    <p:extLst>
      <p:ext uri="{BB962C8B-B14F-4D97-AF65-F5344CB8AC3E}">
        <p14:creationId xmlns:p14="http://schemas.microsoft.com/office/powerpoint/2010/main" val="1373476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Wingdings" panose="05000000000000000000" pitchFamily="2" charset="2"/>
              <a:buChar char="§"/>
            </a:pPr>
            <a:r>
              <a:rPr lang="en-GB" dirty="0"/>
              <a:t>To make the proper diagnosis and prescribe appropriate treatment for a patient, the clinician combines medical (scientific) knowledge with experience, clinical judgment, and understanding of the patient. </a:t>
            </a:r>
          </a:p>
          <a:p>
            <a:pPr>
              <a:buFont typeface="Wingdings" panose="05000000000000000000" pitchFamily="2" charset="2"/>
              <a:buChar char="§"/>
            </a:pPr>
            <a:r>
              <a:rPr lang="en-GB" dirty="0"/>
              <a:t>Similarly, the epidemiologist uses the scientific methods of descriptive and analytic epidemiology as well as experience, epidemiologic judgment, and</a:t>
            </a:r>
          </a:p>
          <a:p>
            <a:pPr>
              <a:buFont typeface="Wingdings" panose="05000000000000000000" pitchFamily="2" charset="2"/>
              <a:buChar char="§"/>
            </a:pPr>
            <a:r>
              <a:rPr lang="en-GB" dirty="0"/>
              <a:t>Understanding of local conditions in “diagnosing” the health of a community and proposing appropriate, practical, and acceptable public health interventions to control and prevent disease in the community.</a:t>
            </a:r>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28</a:t>
            </a:fld>
            <a:endParaRPr lang="en-GB"/>
          </a:p>
        </p:txBody>
      </p:sp>
    </p:spTree>
    <p:extLst>
      <p:ext uri="{BB962C8B-B14F-4D97-AF65-F5344CB8AC3E}">
        <p14:creationId xmlns:p14="http://schemas.microsoft.com/office/powerpoint/2010/main" val="31478079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39</a:t>
            </a:fld>
            <a:endParaRPr lang="en-GB"/>
          </a:p>
        </p:txBody>
      </p:sp>
    </p:spTree>
    <p:extLst>
      <p:ext uri="{BB962C8B-B14F-4D97-AF65-F5344CB8AC3E}">
        <p14:creationId xmlns:p14="http://schemas.microsoft.com/office/powerpoint/2010/main" val="10905639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000000"/>
                </a:solidFill>
                <a:effectLst/>
                <a:latin typeface="Open Sans" panose="020B0606030504020204" pitchFamily="34" charset="0"/>
              </a:rPr>
              <a:t>Determinants</a:t>
            </a:r>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40</a:t>
            </a:fld>
            <a:endParaRPr lang="en-GB"/>
          </a:p>
        </p:txBody>
      </p:sp>
    </p:spTree>
    <p:extLst>
      <p:ext uri="{BB962C8B-B14F-4D97-AF65-F5344CB8AC3E}">
        <p14:creationId xmlns:p14="http://schemas.microsoft.com/office/powerpoint/2010/main" val="32394178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000000"/>
                </a:solidFill>
                <a:effectLst/>
                <a:latin typeface="Open Sans" panose="020B0606030504020204" pitchFamily="34" charset="0"/>
              </a:rPr>
              <a:t>Determinants</a:t>
            </a:r>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41</a:t>
            </a:fld>
            <a:endParaRPr lang="en-GB"/>
          </a:p>
        </p:txBody>
      </p:sp>
    </p:spTree>
    <p:extLst>
      <p:ext uri="{BB962C8B-B14F-4D97-AF65-F5344CB8AC3E}">
        <p14:creationId xmlns:p14="http://schemas.microsoft.com/office/powerpoint/2010/main" val="409698792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000000"/>
                </a:solidFill>
                <a:effectLst/>
                <a:latin typeface="Open Sans" panose="020B0606030504020204" pitchFamily="34" charset="0"/>
              </a:rPr>
              <a:t>Distribution</a:t>
            </a:r>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42</a:t>
            </a:fld>
            <a:endParaRPr lang="en-GB"/>
          </a:p>
        </p:txBody>
      </p:sp>
    </p:spTree>
    <p:extLst>
      <p:ext uri="{BB962C8B-B14F-4D97-AF65-F5344CB8AC3E}">
        <p14:creationId xmlns:p14="http://schemas.microsoft.com/office/powerpoint/2010/main" val="909475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000000"/>
                </a:solidFill>
                <a:effectLst/>
                <a:latin typeface="Open Sans" panose="020B0606030504020204" pitchFamily="34" charset="0"/>
              </a:rPr>
              <a:t>Distribution</a:t>
            </a:r>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43</a:t>
            </a:fld>
            <a:endParaRPr lang="en-GB"/>
          </a:p>
        </p:txBody>
      </p:sp>
    </p:spTree>
    <p:extLst>
      <p:ext uri="{BB962C8B-B14F-4D97-AF65-F5344CB8AC3E}">
        <p14:creationId xmlns:p14="http://schemas.microsoft.com/office/powerpoint/2010/main" val="157297130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000000"/>
                </a:solidFill>
                <a:effectLst/>
                <a:latin typeface="Open Sans" panose="020B0606030504020204" pitchFamily="34" charset="0"/>
              </a:rPr>
              <a:t>Distribution</a:t>
            </a:r>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44</a:t>
            </a:fld>
            <a:endParaRPr lang="en-GB"/>
          </a:p>
        </p:txBody>
      </p:sp>
    </p:spTree>
    <p:extLst>
      <p:ext uri="{BB962C8B-B14F-4D97-AF65-F5344CB8AC3E}">
        <p14:creationId xmlns:p14="http://schemas.microsoft.com/office/powerpoint/2010/main" val="262547793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Application</a:t>
            </a:r>
          </a:p>
        </p:txBody>
      </p:sp>
      <p:sp>
        <p:nvSpPr>
          <p:cNvPr id="4" name="Slide Number Placeholder 3"/>
          <p:cNvSpPr>
            <a:spLocks noGrp="1"/>
          </p:cNvSpPr>
          <p:nvPr>
            <p:ph type="sldNum" sz="quarter" idx="5"/>
          </p:nvPr>
        </p:nvSpPr>
        <p:spPr/>
        <p:txBody>
          <a:bodyPr/>
          <a:lstStyle/>
          <a:p>
            <a:fld id="{17EA8173-6EA7-483C-A1E0-CFB4950086E9}" type="slidenum">
              <a:rPr lang="en-GB" smtClean="0"/>
              <a:t>45</a:t>
            </a:fld>
            <a:endParaRPr lang="en-GB"/>
          </a:p>
        </p:txBody>
      </p:sp>
    </p:spTree>
    <p:extLst>
      <p:ext uri="{BB962C8B-B14F-4D97-AF65-F5344CB8AC3E}">
        <p14:creationId xmlns:p14="http://schemas.microsoft.com/office/powerpoint/2010/main" val="329245863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Pandemic- SARS-Covid19, MERS, Cholera, Bubonic plague, HIV/AIDS</a:t>
            </a:r>
          </a:p>
          <a:p>
            <a:r>
              <a:rPr lang="en-GB" dirty="0"/>
              <a:t>Epidemic-yellow fever, small pox, measles, polio, Ebola virus</a:t>
            </a:r>
          </a:p>
          <a:p>
            <a:r>
              <a:rPr lang="en-GB" dirty="0"/>
              <a:t>Endemic-flu, malaria</a:t>
            </a:r>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46</a:t>
            </a:fld>
            <a:endParaRPr lang="en-GB"/>
          </a:p>
        </p:txBody>
      </p:sp>
    </p:spTree>
    <p:extLst>
      <p:ext uri="{BB962C8B-B14F-4D97-AF65-F5344CB8AC3E}">
        <p14:creationId xmlns:p14="http://schemas.microsoft.com/office/powerpoint/2010/main" val="58221456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63" name="Notes Placeholder 2"/>
          <p:cNvSpPr>
            <a:spLocks noGrp="1"/>
          </p:cNvSpPr>
          <p:nvPr>
            <p:ph type="body" idx="1"/>
          </p:nvPr>
        </p:nvSpPr>
        <p:spPr bwMode="auto">
          <a:xfrm>
            <a:off x="701675" y="4416425"/>
            <a:ext cx="5607050" cy="85375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nSpc>
                <a:spcPct val="150000"/>
              </a:lnSpc>
              <a:spcAft>
                <a:spcPts val="588"/>
              </a:spcAft>
            </a:pPr>
            <a:r>
              <a:rPr lang="en-US" altLang="en-US" dirty="0">
                <a:solidFill>
                  <a:srgbClr val="000000"/>
                </a:solidFill>
                <a:latin typeface="Arial" charset="0"/>
                <a:cs typeface="Arial" charset="0"/>
              </a:rPr>
              <a:t>Q1. The correct answer is A, e</a:t>
            </a:r>
            <a:r>
              <a:rPr lang="en-US" altLang="en-US" dirty="0">
                <a:latin typeface="Arial" charset="0"/>
                <a:cs typeface="Arial" charset="0"/>
              </a:rPr>
              <a:t>ndemic.</a:t>
            </a:r>
          </a:p>
          <a:p>
            <a:pPr>
              <a:lnSpc>
                <a:spcPct val="150000"/>
              </a:lnSpc>
              <a:spcBef>
                <a:spcPct val="0"/>
              </a:spcBef>
              <a:spcAft>
                <a:spcPts val="613"/>
              </a:spcAft>
            </a:pPr>
            <a:r>
              <a:rPr lang="en-US" altLang="en-US" dirty="0">
                <a:latin typeface="Arial" charset="0"/>
                <a:cs typeface="Arial" charset="0"/>
              </a:rPr>
              <a:t>Q2. The correct answer is C, epidemic.</a:t>
            </a:r>
          </a:p>
          <a:p>
            <a:pPr>
              <a:lnSpc>
                <a:spcPct val="150000"/>
              </a:lnSpc>
              <a:spcBef>
                <a:spcPct val="0"/>
              </a:spcBef>
              <a:spcAft>
                <a:spcPts val="613"/>
              </a:spcAft>
            </a:pPr>
            <a:r>
              <a:rPr lang="en-US" altLang="en-US" dirty="0">
                <a:latin typeface="Arial" charset="0"/>
                <a:cs typeface="Arial" charset="0"/>
              </a:rPr>
              <a:t>Q3 The correct answer is B, pandemic.</a:t>
            </a:r>
          </a:p>
          <a:p>
            <a:pPr>
              <a:lnSpc>
                <a:spcPct val="150000"/>
              </a:lnSpc>
              <a:spcBef>
                <a:spcPct val="0"/>
              </a:spcBef>
              <a:spcAft>
                <a:spcPts val="613"/>
              </a:spcAft>
            </a:pPr>
            <a:endParaRPr lang="en-US" altLang="en-US" dirty="0">
              <a:latin typeface="Arial" charset="0"/>
              <a:cs typeface="Arial" charset="0"/>
            </a:endParaRPr>
          </a:p>
        </p:txBody>
      </p:sp>
      <p:sp>
        <p:nvSpPr>
          <p:cNvPr id="9216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itchFamily="34" charset="0"/>
              </a:defRPr>
            </a:lvl1pPr>
            <a:lvl2pPr marL="755650" indent="-290513">
              <a:spcBef>
                <a:spcPct val="30000"/>
              </a:spcBef>
              <a:defRPr sz="1200">
                <a:solidFill>
                  <a:schemeClr val="tx1"/>
                </a:solidFill>
                <a:latin typeface="Calibri" pitchFamily="34" charset="0"/>
              </a:defRPr>
            </a:lvl2pPr>
            <a:lvl3pPr marL="1163638" indent="-231775">
              <a:spcBef>
                <a:spcPct val="30000"/>
              </a:spcBef>
              <a:defRPr sz="1200">
                <a:solidFill>
                  <a:schemeClr val="tx1"/>
                </a:solidFill>
                <a:latin typeface="Calibri" pitchFamily="34" charset="0"/>
              </a:defRPr>
            </a:lvl3pPr>
            <a:lvl4pPr marL="1630363" indent="-231775">
              <a:spcBef>
                <a:spcPct val="30000"/>
              </a:spcBef>
              <a:defRPr sz="1200">
                <a:solidFill>
                  <a:schemeClr val="tx1"/>
                </a:solidFill>
                <a:latin typeface="Calibri" pitchFamily="34" charset="0"/>
              </a:defRPr>
            </a:lvl4pPr>
            <a:lvl5pPr marL="2095500" indent="-231775">
              <a:spcBef>
                <a:spcPct val="30000"/>
              </a:spcBef>
              <a:defRPr sz="1200">
                <a:solidFill>
                  <a:schemeClr val="tx1"/>
                </a:solidFill>
                <a:latin typeface="Calibri" pitchFamily="34" charset="0"/>
              </a:defRPr>
            </a:lvl5pPr>
            <a:lvl6pPr marL="2552700" indent="-231775" eaLnBrk="0" fontAlgn="base" hangingPunct="0">
              <a:spcBef>
                <a:spcPct val="30000"/>
              </a:spcBef>
              <a:spcAft>
                <a:spcPct val="0"/>
              </a:spcAft>
              <a:defRPr sz="1200">
                <a:solidFill>
                  <a:schemeClr val="tx1"/>
                </a:solidFill>
                <a:latin typeface="Calibri" pitchFamily="34" charset="0"/>
              </a:defRPr>
            </a:lvl6pPr>
            <a:lvl7pPr marL="3009900" indent="-231775" eaLnBrk="0" fontAlgn="base" hangingPunct="0">
              <a:spcBef>
                <a:spcPct val="30000"/>
              </a:spcBef>
              <a:spcAft>
                <a:spcPct val="0"/>
              </a:spcAft>
              <a:defRPr sz="1200">
                <a:solidFill>
                  <a:schemeClr val="tx1"/>
                </a:solidFill>
                <a:latin typeface="Calibri" pitchFamily="34" charset="0"/>
              </a:defRPr>
            </a:lvl7pPr>
            <a:lvl8pPr marL="3467100" indent="-231775" eaLnBrk="0" fontAlgn="base" hangingPunct="0">
              <a:spcBef>
                <a:spcPct val="30000"/>
              </a:spcBef>
              <a:spcAft>
                <a:spcPct val="0"/>
              </a:spcAft>
              <a:defRPr sz="1200">
                <a:solidFill>
                  <a:schemeClr val="tx1"/>
                </a:solidFill>
                <a:latin typeface="Calibri" pitchFamily="34" charset="0"/>
              </a:defRPr>
            </a:lvl8pPr>
            <a:lvl9pPr marL="3924300" indent="-231775" eaLnBrk="0" fontAlgn="base" hangingPunct="0">
              <a:spcBef>
                <a:spcPct val="30000"/>
              </a:spcBef>
              <a:spcAft>
                <a:spcPct val="0"/>
              </a:spcAft>
              <a:defRPr sz="1200">
                <a:solidFill>
                  <a:schemeClr val="tx1"/>
                </a:solidFill>
                <a:latin typeface="Calibri" pitchFamily="34" charset="0"/>
              </a:defRPr>
            </a:lvl9pPr>
          </a:lstStyle>
          <a:p>
            <a:pPr>
              <a:lnSpc>
                <a:spcPct val="150000"/>
              </a:lnSpc>
              <a:spcBef>
                <a:spcPct val="0"/>
              </a:spcBef>
            </a:pPr>
            <a:fld id="{47439D0A-A661-4614-BCF6-1DF06AA8397C}" type="slidenum">
              <a:rPr lang="en-US" altLang="en-US" smtClean="0">
                <a:latin typeface="Arial" charset="0"/>
              </a:rPr>
              <a:pPr>
                <a:lnSpc>
                  <a:spcPct val="150000"/>
                </a:lnSpc>
                <a:spcBef>
                  <a:spcPct val="0"/>
                </a:spcBef>
              </a:pPr>
              <a:t>47</a:t>
            </a:fld>
            <a:endParaRPr lang="en-US" altLang="en-US">
              <a:latin typeface="Arial" charset="0"/>
            </a:endParaRPr>
          </a:p>
        </p:txBody>
      </p:sp>
      <p:sp>
        <p:nvSpPr>
          <p:cNvPr id="92165" name="Date Placeholder 4"/>
          <p:cNvSpPr>
            <a:spLocks noGrp="1"/>
          </p:cNvSpPr>
          <p:nvPr>
            <p:ph type="dt" sz="quarter"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defRPr>
                <a:solidFill>
                  <a:schemeClr val="tx1"/>
                </a:solidFill>
                <a:latin typeface="Calibri" pitchFamily="34" charset="0"/>
                <a:cs typeface="Arial" charset="0"/>
              </a:defRPr>
            </a:lvl1pPr>
            <a:lvl2pPr marL="755650" indent="-290513">
              <a:defRPr>
                <a:solidFill>
                  <a:schemeClr val="tx1"/>
                </a:solidFill>
                <a:latin typeface="Calibri" pitchFamily="34" charset="0"/>
                <a:cs typeface="Arial" charset="0"/>
              </a:defRPr>
            </a:lvl2pPr>
            <a:lvl3pPr marL="1163638" indent="-231775">
              <a:defRPr>
                <a:solidFill>
                  <a:schemeClr val="tx1"/>
                </a:solidFill>
                <a:latin typeface="Calibri" pitchFamily="34" charset="0"/>
                <a:cs typeface="Arial" charset="0"/>
              </a:defRPr>
            </a:lvl3pPr>
            <a:lvl4pPr marL="1630363" indent="-231775">
              <a:defRPr>
                <a:solidFill>
                  <a:schemeClr val="tx1"/>
                </a:solidFill>
                <a:latin typeface="Calibri" pitchFamily="34" charset="0"/>
                <a:cs typeface="Arial" charset="0"/>
              </a:defRPr>
            </a:lvl4pPr>
            <a:lvl5pPr marL="2095500" indent="-231775">
              <a:defRPr>
                <a:solidFill>
                  <a:schemeClr val="tx1"/>
                </a:solidFill>
                <a:latin typeface="Calibri" pitchFamily="34" charset="0"/>
                <a:cs typeface="Arial" charset="0"/>
              </a:defRPr>
            </a:lvl5pPr>
            <a:lvl6pPr marL="2552700" indent="-231775" eaLnBrk="0" fontAlgn="base" hangingPunct="0">
              <a:spcBef>
                <a:spcPct val="0"/>
              </a:spcBef>
              <a:spcAft>
                <a:spcPct val="0"/>
              </a:spcAft>
              <a:defRPr>
                <a:solidFill>
                  <a:schemeClr val="tx1"/>
                </a:solidFill>
                <a:latin typeface="Calibri" pitchFamily="34" charset="0"/>
                <a:cs typeface="Arial" charset="0"/>
              </a:defRPr>
            </a:lvl6pPr>
            <a:lvl7pPr marL="3009900" indent="-231775" eaLnBrk="0" fontAlgn="base" hangingPunct="0">
              <a:spcBef>
                <a:spcPct val="0"/>
              </a:spcBef>
              <a:spcAft>
                <a:spcPct val="0"/>
              </a:spcAft>
              <a:defRPr>
                <a:solidFill>
                  <a:schemeClr val="tx1"/>
                </a:solidFill>
                <a:latin typeface="Calibri" pitchFamily="34" charset="0"/>
                <a:cs typeface="Arial" charset="0"/>
              </a:defRPr>
            </a:lvl7pPr>
            <a:lvl8pPr marL="3467100" indent="-231775" eaLnBrk="0" fontAlgn="base" hangingPunct="0">
              <a:spcBef>
                <a:spcPct val="0"/>
              </a:spcBef>
              <a:spcAft>
                <a:spcPct val="0"/>
              </a:spcAft>
              <a:defRPr>
                <a:solidFill>
                  <a:schemeClr val="tx1"/>
                </a:solidFill>
                <a:latin typeface="Calibri" pitchFamily="34" charset="0"/>
                <a:cs typeface="Arial" charset="0"/>
              </a:defRPr>
            </a:lvl8pPr>
            <a:lvl9pPr marL="3924300" indent="-231775" eaLnBrk="0" fontAlgn="base" hangingPunct="0">
              <a:spcBef>
                <a:spcPct val="0"/>
              </a:spcBef>
              <a:spcAft>
                <a:spcPct val="0"/>
              </a:spcAft>
              <a:defRPr>
                <a:solidFill>
                  <a:schemeClr val="tx1"/>
                </a:solidFill>
                <a:latin typeface="Calibri" pitchFamily="34" charset="0"/>
                <a:cs typeface="Arial" charset="0"/>
              </a:defRPr>
            </a:lvl9pPr>
          </a:lstStyle>
          <a:p>
            <a:pPr fontAlgn="base">
              <a:lnSpc>
                <a:spcPct val="150000"/>
              </a:lnSpc>
              <a:spcBef>
                <a:spcPct val="0"/>
              </a:spcBef>
              <a:spcAft>
                <a:spcPct val="0"/>
              </a:spcAft>
            </a:pPr>
            <a:fld id="{20648F53-FE81-4FCF-A90F-5339D5D628A1}" type="datetime1">
              <a:rPr lang="en-US" altLang="en-US" smtClean="0">
                <a:latin typeface="Arial" charset="0"/>
              </a:rPr>
              <a:pPr fontAlgn="base">
                <a:lnSpc>
                  <a:spcPct val="150000"/>
                </a:lnSpc>
                <a:spcBef>
                  <a:spcPct val="0"/>
                </a:spcBef>
                <a:spcAft>
                  <a:spcPct val="0"/>
                </a:spcAft>
              </a:pPr>
              <a:t>1/23/2026</a:t>
            </a:fld>
            <a:endParaRPr lang="en-US" altLang="en-US">
              <a:latin typeface="Arial" charset="0"/>
            </a:endParaRPr>
          </a:p>
        </p:txBody>
      </p:sp>
    </p:spTree>
    <p:extLst>
      <p:ext uri="{BB962C8B-B14F-4D97-AF65-F5344CB8AC3E}">
        <p14:creationId xmlns:p14="http://schemas.microsoft.com/office/powerpoint/2010/main" val="10219279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1" y="4387136"/>
            <a:ext cx="5486400" cy="2288301"/>
          </a:xfrm>
        </p:spPr>
        <p:txBody>
          <a:bodyPr/>
          <a:lstStyle/>
          <a:p>
            <a:pPr marL="0" indent="0">
              <a:spcAft>
                <a:spcPts val="588"/>
              </a:spcAft>
              <a:buNone/>
            </a:pPr>
            <a:r>
              <a:rPr lang="en-US" b="0" baseline="0" dirty="0">
                <a:solidFill>
                  <a:srgbClr val="000000"/>
                </a:solidFill>
                <a:latin typeface="Arial" pitchFamily="34" charset="0"/>
                <a:cs typeface="Arial" pitchFamily="34" charset="0"/>
              </a:rPr>
              <a:t>4. C, epidemic or outbreak.</a:t>
            </a:r>
          </a:p>
          <a:p>
            <a:pPr marL="0" indent="0">
              <a:spcAft>
                <a:spcPts val="588"/>
              </a:spcAft>
              <a:buNone/>
            </a:pPr>
            <a:r>
              <a:rPr lang="en-US" b="0" baseline="0" dirty="0">
                <a:solidFill>
                  <a:srgbClr val="000000"/>
                </a:solidFill>
                <a:latin typeface="Arial" pitchFamily="34" charset="0"/>
                <a:cs typeface="Arial" pitchFamily="34" charset="0"/>
              </a:rPr>
              <a:t>5. B, Endemic</a:t>
            </a:r>
            <a:endParaRPr lang="en-US" b="0" dirty="0">
              <a:solidFill>
                <a:srgbClr val="000000"/>
              </a:solidFill>
              <a:latin typeface="Arial" pitchFamily="34" charset="0"/>
              <a:cs typeface="Arial" pitchFamily="34" charset="0"/>
            </a:endParaRPr>
          </a:p>
          <a:p>
            <a:pPr marL="225573" indent="-225573">
              <a:spcAft>
                <a:spcPts val="588"/>
              </a:spcAft>
              <a:buAutoNum type="alphaUcPeriod" startAt="4"/>
            </a:pPr>
            <a:endParaRPr lang="en-US" dirty="0">
              <a:solidFill>
                <a:srgbClr val="000000"/>
              </a:solidFill>
              <a:latin typeface="Arial" pitchFamily="34" charset="0"/>
              <a:cs typeface="Arial" pitchFamily="34" charset="0"/>
            </a:endParaRPr>
          </a:p>
        </p:txBody>
      </p:sp>
      <p:sp>
        <p:nvSpPr>
          <p:cNvPr id="4" name="Slide Number Placeholder 3"/>
          <p:cNvSpPr>
            <a:spLocks noGrp="1"/>
          </p:cNvSpPr>
          <p:nvPr>
            <p:ph type="sldNum" sz="quarter" idx="10"/>
          </p:nvPr>
        </p:nvSpPr>
        <p:spPr/>
        <p:txBody>
          <a:bodyPr/>
          <a:lstStyle/>
          <a:p>
            <a:fld id="{153BCB96-7EEC-4C1C-92AC-A1AF7B1B30F2}" type="slidenum">
              <a:rPr lang="en-US" smtClean="0"/>
              <a:t>48</a:t>
            </a:fld>
            <a:endParaRPr lang="en-US" dirty="0"/>
          </a:p>
        </p:txBody>
      </p:sp>
      <p:sp>
        <p:nvSpPr>
          <p:cNvPr id="5" name="Date Placeholder 4"/>
          <p:cNvSpPr>
            <a:spLocks noGrp="1"/>
          </p:cNvSpPr>
          <p:nvPr>
            <p:ph type="dt" idx="11"/>
          </p:nvPr>
        </p:nvSpPr>
        <p:spPr/>
        <p:txBody>
          <a:bodyPr/>
          <a:lstStyle/>
          <a:p>
            <a:fld id="{3A9A61C8-30E9-4792-9BE3-A3C3DAE19011}" type="datetime1">
              <a:rPr lang="en-US" smtClean="0"/>
              <a:t>1/23/2026</a:t>
            </a:fld>
            <a:endParaRPr lang="en-US" dirty="0"/>
          </a:p>
        </p:txBody>
      </p:sp>
    </p:spTree>
    <p:extLst>
      <p:ext uri="{BB962C8B-B14F-4D97-AF65-F5344CB8AC3E}">
        <p14:creationId xmlns:p14="http://schemas.microsoft.com/office/powerpoint/2010/main" val="254137452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ighlight>
                  <a:srgbClr val="FFFF00"/>
                </a:highlight>
              </a:rPr>
              <a:t>Working independently mention all the </a:t>
            </a:r>
            <a:r>
              <a:rPr lang="en-GB" b="1" dirty="0">
                <a:highlight>
                  <a:srgbClr val="FFFF00"/>
                </a:highlight>
              </a:rPr>
              <a:t>components in the definition of epidemiology</a:t>
            </a:r>
            <a:r>
              <a:rPr lang="en-GB" dirty="0">
                <a:highlight>
                  <a:srgbClr val="FFFF00"/>
                </a:highlight>
              </a:rPr>
              <a:t>. </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49</a:t>
            </a:fld>
            <a:endParaRPr lang="en-GB"/>
          </a:p>
        </p:txBody>
      </p:sp>
    </p:spTree>
    <p:extLst>
      <p:ext uri="{BB962C8B-B14F-4D97-AF65-F5344CB8AC3E}">
        <p14:creationId xmlns:p14="http://schemas.microsoft.com/office/powerpoint/2010/main" val="87755482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Wingdings" panose="05000000000000000000" pitchFamily="2" charset="2"/>
              <a:buChar char="§"/>
            </a:pPr>
            <a:r>
              <a:rPr lang="en-GB" sz="1200" dirty="0">
                <a:hlinkClick r:id="rId3"/>
              </a:rPr>
              <a:t>https://openwho.org/courses/pandemic-epidemic-diseases</a:t>
            </a:r>
            <a:endParaRPr lang="en-GB" sz="1200" dirty="0"/>
          </a:p>
          <a:p>
            <a:pPr>
              <a:buFont typeface="Wingdings" panose="05000000000000000000" pitchFamily="2" charset="2"/>
              <a:buChar char="§"/>
            </a:pPr>
            <a:endParaRPr lang="en-GB" sz="1200" dirty="0"/>
          </a:p>
          <a:p>
            <a:pPr>
              <a:buFont typeface="Wingdings" panose="05000000000000000000" pitchFamily="2" charset="2"/>
              <a:buChar char="§"/>
            </a:pPr>
            <a:r>
              <a:rPr lang="en-GB" sz="1200" dirty="0">
                <a:hlinkClick r:id="rId4"/>
              </a:rPr>
              <a:t>https://www.mphonline.org/worst-pandemics-in-history/</a:t>
            </a:r>
            <a:endParaRPr lang="en-GB" sz="1200" dirty="0"/>
          </a:p>
          <a:p>
            <a:pPr>
              <a:buFont typeface="Wingdings" panose="05000000000000000000" pitchFamily="2" charset="2"/>
              <a:buChar char="§"/>
            </a:pPr>
            <a:endParaRPr lang="en-GB" sz="1200" dirty="0"/>
          </a:p>
          <a:p>
            <a:r>
              <a:rPr lang="en-GB" sz="1200" dirty="0">
                <a:hlinkClick r:id="rId5"/>
              </a:rPr>
              <a:t>https://www.publichealth.columbia.edu/public-health-now/news/epidemic-endemic-pandemic-what-are-differences</a:t>
            </a:r>
            <a:endParaRPr lang="en-GB" sz="1200" dirty="0"/>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50</a:t>
            </a:fld>
            <a:endParaRPr lang="en-GB"/>
          </a:p>
        </p:txBody>
      </p:sp>
    </p:spTree>
    <p:extLst>
      <p:ext uri="{BB962C8B-B14F-4D97-AF65-F5344CB8AC3E}">
        <p14:creationId xmlns:p14="http://schemas.microsoft.com/office/powerpoint/2010/main" val="346542556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23/01/2026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23/01/2026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23/01/2026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23/01/2026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23/01/2026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23/01/2026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23/01/2026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23/01/2026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23/01/2026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23/01/2026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23/01/2026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Basic Content">
    <p:spTree>
      <p:nvGrpSpPr>
        <p:cNvPr id="1" name=""/>
        <p:cNvGrpSpPr/>
        <p:nvPr/>
      </p:nvGrpSpPr>
      <p:grpSpPr>
        <a:xfrm>
          <a:off x="0" y="0"/>
          <a:ext cx="0" cy="0"/>
          <a:chOff x="0" y="0"/>
          <a:chExt cx="0" cy="0"/>
        </a:xfrm>
      </p:grpSpPr>
    </p:spTree>
    <p:extLst>
      <p:ext uri="{BB962C8B-B14F-4D97-AF65-F5344CB8AC3E}">
        <p14:creationId xmlns:p14="http://schemas.microsoft.com/office/powerpoint/2010/main" val="2348650332"/>
      </p:ext>
    </p:extLst>
  </p:cSld>
  <p:clrMapOvr>
    <a:masterClrMapping/>
  </p:clrMapOvr>
  <p:transition>
    <p:fad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1_Basic 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457200" y="274638"/>
            <a:ext cx="8229600" cy="1143000"/>
          </a:xfrm>
          <a:prstGeom prst="rect">
            <a:avLst/>
          </a:prstGeom>
        </p:spPr>
        <p:txBody>
          <a:bodyPr anchor="b" anchorCtr="0"/>
          <a:lstStyle>
            <a:lvl1pPr>
              <a:lnSpc>
                <a:spcPts val="3000"/>
              </a:lnSpc>
              <a:defRPr sz="2800" b="1" baseline="0">
                <a:effectLst/>
              </a:defRPr>
            </a:lvl1pPr>
          </a:lstStyle>
          <a:p>
            <a:r>
              <a:rPr lang="en-US" dirty="0"/>
              <a:t>Headline – Myriad Pro, Bold, Shadow, 28pt</a:t>
            </a:r>
          </a:p>
        </p:txBody>
      </p:sp>
      <p:sp>
        <p:nvSpPr>
          <p:cNvPr id="3" name="Content Placeholder 2"/>
          <p:cNvSpPr>
            <a:spLocks noGrp="1"/>
          </p:cNvSpPr>
          <p:nvPr>
            <p:ph idx="1" hasCustomPrompt="1"/>
          </p:nvPr>
        </p:nvSpPr>
        <p:spPr>
          <a:xfrm>
            <a:off x="457200" y="1600201"/>
            <a:ext cx="8229600" cy="4191000"/>
          </a:xfrm>
          <a:prstGeom prst="rect">
            <a:avLst/>
          </a:prstGeom>
        </p:spPr>
        <p:txBody>
          <a:bodyPr/>
          <a:lstStyle>
            <a:lvl1pPr>
              <a:buClr>
                <a:schemeClr val="tx1"/>
              </a:buClr>
              <a:buSzPct val="70000"/>
              <a:buFont typeface="Wingdings" pitchFamily="2" charset="2"/>
              <a:buChar char="q"/>
              <a:defRPr sz="2400" b="1" baseline="0">
                <a:solidFill>
                  <a:schemeClr val="bg2"/>
                </a:solidFill>
              </a:defRPr>
            </a:lvl1pPr>
            <a:lvl2pPr>
              <a:buClr>
                <a:schemeClr val="tx1"/>
              </a:buClr>
              <a:buSzPct val="100000"/>
              <a:buFont typeface="Wingdings" pitchFamily="2" charset="2"/>
              <a:buChar char="§"/>
              <a:defRPr sz="2000" i="0" u="none">
                <a:solidFill>
                  <a:schemeClr val="bg2"/>
                </a:solidFill>
                <a:latin typeface="+mn-lt"/>
              </a:defRPr>
            </a:lvl2pPr>
            <a:lvl3pPr>
              <a:buClr>
                <a:schemeClr val="tx1"/>
              </a:buClr>
              <a:buSzPct val="100000"/>
              <a:buFont typeface="Arial" pitchFamily="34" charset="0"/>
              <a:buChar char="•"/>
              <a:defRPr sz="1800" i="0">
                <a:solidFill>
                  <a:schemeClr val="bg2"/>
                </a:solidFill>
              </a:defRPr>
            </a:lvl3pPr>
            <a:lvl4pPr>
              <a:buClr>
                <a:schemeClr val="tx1"/>
              </a:buClr>
              <a:buSzPct val="70000"/>
              <a:buFont typeface="Courier New" pitchFamily="49" charset="0"/>
              <a:buChar char="o"/>
              <a:defRPr sz="1800" i="0" baseline="0">
                <a:solidFill>
                  <a:schemeClr val="bg2"/>
                </a:solidFill>
              </a:defRPr>
            </a:lvl4pPr>
            <a:lvl5pPr>
              <a:buClr>
                <a:schemeClr val="tx1"/>
              </a:buClr>
              <a:buSzPct val="70000"/>
              <a:buFont typeface="Arial" pitchFamily="34" charset="0"/>
              <a:buChar char="•"/>
              <a:defRPr sz="1800" i="0">
                <a:solidFill>
                  <a:schemeClr val="bg2"/>
                </a:solidFill>
              </a:defRPr>
            </a:lvl5pPr>
          </a:lstStyle>
          <a:p>
            <a:pPr lvl="0"/>
            <a:r>
              <a:rPr lang="en-US" dirty="0"/>
              <a:t>First level – Myriad Pro, Bold, 24pt</a:t>
            </a:r>
          </a:p>
          <a:p>
            <a:pPr lvl="1"/>
            <a:r>
              <a:rPr lang="en-US" dirty="0"/>
              <a:t>Second level – Myriad Pro, 20pt</a:t>
            </a:r>
          </a:p>
          <a:p>
            <a:pPr lvl="2"/>
            <a:r>
              <a:rPr lang="en-US" dirty="0"/>
              <a:t>Third level – Myriad Pro, 18pt	</a:t>
            </a:r>
          </a:p>
          <a:p>
            <a:pPr lvl="3"/>
            <a:r>
              <a:rPr lang="en-US" dirty="0"/>
              <a:t>Fourth level – Myriad Pro, 18pt</a:t>
            </a:r>
          </a:p>
          <a:p>
            <a:pPr lvl="4"/>
            <a:r>
              <a:rPr lang="en-US" dirty="0"/>
              <a:t>Fifth level – Myriad Pro, 18pt</a:t>
            </a:r>
          </a:p>
        </p:txBody>
      </p:sp>
      <p:sp>
        <p:nvSpPr>
          <p:cNvPr id="6" name="Text Placeholder 5"/>
          <p:cNvSpPr>
            <a:spLocks noGrp="1"/>
          </p:cNvSpPr>
          <p:nvPr>
            <p:ph type="body" sz="quarter" idx="11" hasCustomPrompt="1"/>
          </p:nvPr>
        </p:nvSpPr>
        <p:spPr>
          <a:xfrm>
            <a:off x="457200" y="5791200"/>
            <a:ext cx="8229600" cy="609600"/>
          </a:xfrm>
          <a:prstGeom prst="rect">
            <a:avLst/>
          </a:prstGeom>
        </p:spPr>
        <p:txBody>
          <a:bodyPr anchor="b"/>
          <a:lstStyle>
            <a:lvl1pPr>
              <a:buNone/>
              <a:defRPr sz="1100">
                <a:solidFill>
                  <a:schemeClr val="tx1"/>
                </a:solidFill>
              </a:defRPr>
            </a:lvl1pPr>
          </a:lstStyle>
          <a:p>
            <a:r>
              <a:rPr lang="en-US" dirty="0"/>
              <a:t>* Citations, references, and credits – Myriad Pro, 11pt</a:t>
            </a:r>
          </a:p>
        </p:txBody>
      </p:sp>
    </p:spTree>
    <p:extLst>
      <p:ext uri="{BB962C8B-B14F-4D97-AF65-F5344CB8AC3E}">
        <p14:creationId xmlns:p14="http://schemas.microsoft.com/office/powerpoint/2010/main" val="87257059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Main headings, text and bullet points">
    <p:spTree>
      <p:nvGrpSpPr>
        <p:cNvPr id="1" name=""/>
        <p:cNvGrpSpPr/>
        <p:nvPr/>
      </p:nvGrpSpPr>
      <p:grpSpPr>
        <a:xfrm>
          <a:off x="0" y="0"/>
          <a:ext cx="0" cy="0"/>
          <a:chOff x="0" y="0"/>
          <a:chExt cx="0" cy="0"/>
        </a:xfrm>
      </p:grpSpPr>
      <p:sp>
        <p:nvSpPr>
          <p:cNvPr id="4" name="Title 3"/>
          <p:cNvSpPr>
            <a:spLocks noGrp="1"/>
          </p:cNvSpPr>
          <p:nvPr>
            <p:ph type="title"/>
          </p:nvPr>
        </p:nvSpPr>
        <p:spPr>
          <a:xfrm>
            <a:off x="899591" y="689701"/>
            <a:ext cx="7886700" cy="1011108"/>
          </a:xfrm>
          <a:prstGeom prst="rect">
            <a:avLst/>
          </a:prstGeom>
        </p:spPr>
        <p:txBody>
          <a:bodyPr/>
          <a:lstStyle>
            <a:lvl1pPr>
              <a:defRPr>
                <a:solidFill>
                  <a:srgbClr val="7A7392"/>
                </a:solidFill>
              </a:defRPr>
            </a:lvl1pPr>
          </a:lstStyle>
          <a:p>
            <a:pPr lvl="0"/>
            <a:r>
              <a:rPr lang="en-US"/>
              <a:t>Click to edit Master title style</a:t>
            </a:r>
            <a:endParaRPr lang="en-GB"/>
          </a:p>
        </p:txBody>
      </p:sp>
      <p:sp>
        <p:nvSpPr>
          <p:cNvPr id="6" name="Text Placeholder 5"/>
          <p:cNvSpPr>
            <a:spLocks noGrp="1"/>
          </p:cNvSpPr>
          <p:nvPr>
            <p:ph type="body" sz="quarter" idx="11"/>
          </p:nvPr>
        </p:nvSpPr>
        <p:spPr>
          <a:xfrm>
            <a:off x="899591" y="1700808"/>
            <a:ext cx="6551612" cy="4608512"/>
          </a:xfrm>
          <a:prstGeom prst="rect">
            <a:avLst/>
          </a:prstGeom>
        </p:spPr>
        <p:txBody>
          <a:bodyPr lIns="0" tIns="0" rIns="0" bIns="0"/>
          <a:lstStyle>
            <a:lvl1pPr marL="266700" indent="-257175">
              <a:buClr>
                <a:srgbClr val="7A7392"/>
              </a:buClr>
              <a:tabLst/>
              <a:defRPr sz="1800">
                <a:latin typeface="+mn-lt"/>
                <a:ea typeface="Tahoma" panose="020B0604030504040204" pitchFamily="34" charset="0"/>
                <a:cs typeface="Tahoma" panose="020B0604030504040204" pitchFamily="34" charset="0"/>
              </a:defRPr>
            </a:lvl1pPr>
            <a:lvl2pPr marL="541338" indent="-274638">
              <a:buClr>
                <a:srgbClr val="7A7392"/>
              </a:buClr>
              <a:buFont typeface="Courier New" panose="02070309020205020404" pitchFamily="49" charset="0"/>
              <a:buChar char="o"/>
              <a:defRPr sz="1800">
                <a:latin typeface="+mn-lt"/>
                <a:ea typeface="Tahoma" panose="020B0604030504040204" pitchFamily="34" charset="0"/>
                <a:cs typeface="Tahoma" panose="020B0604030504040204" pitchFamily="34" charset="0"/>
              </a:defRPr>
            </a:lvl2pPr>
            <a:lvl3pPr marL="808038" indent="-266700">
              <a:buClr>
                <a:srgbClr val="7A7392"/>
              </a:buClr>
              <a:buFont typeface="Arial" panose="020B0604020202020204" pitchFamily="34" charset="0"/>
              <a:buChar char="̶"/>
              <a:defRPr sz="1800">
                <a:latin typeface="+mn-lt"/>
                <a:ea typeface="Tahoma" panose="020B0604030504040204" pitchFamily="34" charset="0"/>
                <a:cs typeface="Tahoma" panose="020B0604030504040204" pitchFamily="34" charset="0"/>
              </a:defRPr>
            </a:lvl3pPr>
            <a:lvl4pPr>
              <a:defRPr sz="1600">
                <a:latin typeface="Tahoma" panose="020B0604030504040204" pitchFamily="34" charset="0"/>
                <a:ea typeface="Tahoma" panose="020B0604030504040204" pitchFamily="34" charset="0"/>
                <a:cs typeface="Tahoma" panose="020B0604030504040204" pitchFamily="34" charset="0"/>
              </a:defRPr>
            </a:lvl4pPr>
            <a:lvl5pPr>
              <a:defRPr sz="1600">
                <a:latin typeface="Tahoma" panose="020B0604030504040204" pitchFamily="34" charset="0"/>
                <a:ea typeface="Tahoma" panose="020B0604030504040204" pitchFamily="34" charset="0"/>
                <a:cs typeface="Tahoma" panose="020B0604030504040204" pitchFamily="34" charset="0"/>
              </a:defRPr>
            </a:lvl5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1789757410"/>
      </p:ext>
    </p:extLst>
  </p:cSld>
  <p:clrMapOvr>
    <a:masterClrMapping/>
  </p:clrMapOvr>
  <p:transition spd="slow">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23/01/2026</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www.youtube.com/watch?v=r9poHB-ldqk" TargetMode="Externa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hyperlink" Target="https://www.youtube.com/watch?v=KgdDLP6NnOs"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37.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1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hyperlink" Target="https://www.cdc.gov/training/publichealth101/epidemiology.html"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 Id="rId5" Type="http://schemas.openxmlformats.org/officeDocument/2006/relationships/hyperlink" Target="https://www.bmj.com/about-bmj/resources-readers/publications/epidemiology-uninitiated/1-what-epidemiology" TargetMode="External"/><Relationship Id="rId4" Type="http://schemas.openxmlformats.org/officeDocument/2006/relationships/hyperlink" Target="https://www.cdc.gov/csels/dsepd/ss1978/lesson1/section11.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56742" y="1988840"/>
            <a:ext cx="7992888" cy="1503458"/>
          </a:xfrm>
        </p:spPr>
        <p:txBody>
          <a:bodyPr>
            <a:noAutofit/>
          </a:bodyPr>
          <a:lstStyle/>
          <a:p>
            <a:br>
              <a:rPr lang="en-GB" sz="3600" b="1" i="1" dirty="0">
                <a:solidFill>
                  <a:schemeClr val="bg1"/>
                </a:solidFill>
              </a:rPr>
            </a:br>
            <a:br>
              <a:rPr lang="en-GB" sz="3600" b="1" i="1" dirty="0">
                <a:solidFill>
                  <a:schemeClr val="bg1"/>
                </a:solidFill>
              </a:rPr>
            </a:br>
            <a:r>
              <a:rPr lang="en-GB" sz="3600" b="1" i="1" dirty="0">
                <a:solidFill>
                  <a:schemeClr val="bg1"/>
                </a:solidFill>
              </a:rPr>
              <a:t>Social Epidemiology and Public Health Development</a:t>
            </a:r>
            <a:br>
              <a:rPr lang="en-GB" sz="3600" b="1" i="1" dirty="0">
                <a:solidFill>
                  <a:schemeClr val="bg1"/>
                </a:solidFill>
              </a:rPr>
            </a:br>
            <a:br>
              <a:rPr lang="en-GB" sz="3600" b="1" i="1" dirty="0">
                <a:solidFill>
                  <a:schemeClr val="bg1"/>
                </a:solidFill>
              </a:rPr>
            </a:br>
            <a:br>
              <a:rPr lang="en-GB" sz="3600" b="1" i="1" dirty="0">
                <a:solidFill>
                  <a:schemeClr val="bg1"/>
                </a:solidFill>
              </a:rPr>
            </a:br>
            <a:br>
              <a:rPr lang="en-GB" sz="3600" b="1" dirty="0">
                <a:solidFill>
                  <a:schemeClr val="bg1"/>
                </a:solidFill>
              </a:rPr>
            </a:br>
            <a:r>
              <a:rPr lang="en-GB" sz="3200" b="1" i="1" dirty="0">
                <a:solidFill>
                  <a:schemeClr val="bg1"/>
                </a:solidFill>
              </a:rPr>
              <a:t>LCHS7000</a:t>
            </a:r>
            <a:br>
              <a:rPr lang="en-GB" sz="3600" b="1" dirty="0">
                <a:solidFill>
                  <a:schemeClr val="bg1"/>
                </a:solidFill>
              </a:rPr>
            </a:br>
            <a:br>
              <a:rPr lang="en-GB" sz="3600" b="1" dirty="0">
                <a:solidFill>
                  <a:schemeClr val="bg1"/>
                </a:solidFill>
              </a:rPr>
            </a:br>
            <a:r>
              <a:rPr lang="en-GB" sz="3600" b="1" dirty="0">
                <a:solidFill>
                  <a:schemeClr val="bg1"/>
                </a:solidFill>
              </a:rPr>
              <a:t>Week </a:t>
            </a:r>
            <a:r>
              <a:rPr lang="en-GB" sz="3200" b="1" dirty="0">
                <a:solidFill>
                  <a:schemeClr val="bg1"/>
                </a:solidFill>
              </a:rPr>
              <a:t>1  </a:t>
            </a: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499801" y="5003163"/>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a:solidFill>
                <a:schemeClr val="bg1"/>
              </a:solidFill>
            </a:endParaRPr>
          </a:p>
        </p:txBody>
      </p:sp>
      <p:sp>
        <p:nvSpPr>
          <p:cNvPr id="4" name="Rectangle 3">
            <a:extLst>
              <a:ext uri="{FF2B5EF4-FFF2-40B4-BE49-F238E27FC236}">
                <a16:creationId xmlns:a16="http://schemas.microsoft.com/office/drawing/2014/main" id="{63DE40DA-47CD-4349-9D54-BB22EFAEF32A}"/>
              </a:ext>
            </a:extLst>
          </p:cNvPr>
          <p:cNvSpPr/>
          <p:nvPr/>
        </p:nvSpPr>
        <p:spPr>
          <a:xfrm>
            <a:off x="1439652" y="2208856"/>
            <a:ext cx="7200800" cy="584775"/>
          </a:xfrm>
          <a:prstGeom prst="rect">
            <a:avLst/>
          </a:prstGeom>
        </p:spPr>
        <p:txBody>
          <a:bodyPr wrap="square">
            <a:spAutoFit/>
          </a:bodyPr>
          <a:lstStyle/>
          <a:p>
            <a:pPr algn="ctr"/>
            <a:r>
              <a:rPr lang="en-GB" sz="3200" b="1" i="1" dirty="0">
                <a:solidFill>
                  <a:schemeClr val="bg1"/>
                </a:solidFill>
              </a:rPr>
              <a:t>Foundations of Social Epidemiology </a:t>
            </a:r>
            <a:endParaRPr lang="en-GB" sz="3200" dirty="0"/>
          </a:p>
        </p:txBody>
      </p:sp>
      <p:sp>
        <p:nvSpPr>
          <p:cNvPr id="7" name="TextBox 6">
            <a:extLst>
              <a:ext uri="{FF2B5EF4-FFF2-40B4-BE49-F238E27FC236}">
                <a16:creationId xmlns:a16="http://schemas.microsoft.com/office/drawing/2014/main" id="{C4AFB9D2-7A42-AAAD-4E60-B2168D04DAAE}"/>
              </a:ext>
            </a:extLst>
          </p:cNvPr>
          <p:cNvSpPr txBox="1"/>
          <p:nvPr/>
        </p:nvSpPr>
        <p:spPr>
          <a:xfrm>
            <a:off x="2221124" y="3340553"/>
            <a:ext cx="5460876" cy="584775"/>
          </a:xfrm>
          <a:prstGeom prst="rect">
            <a:avLst/>
          </a:prstGeom>
          <a:noFill/>
        </p:spPr>
        <p:txBody>
          <a:bodyPr wrap="square">
            <a:spAutoFit/>
          </a:bodyPr>
          <a:lstStyle/>
          <a:p>
            <a:pPr algn="ctr"/>
            <a:r>
              <a:rPr lang="en-GB" sz="3200" b="1" i="1" dirty="0">
                <a:solidFill>
                  <a:schemeClr val="bg1"/>
                </a:solidFill>
                <a:cs typeface="Arial" panose="020B0604020202020204" pitchFamily="34" charset="0"/>
              </a:rPr>
              <a:t>Definition of Epidemiology</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5D71EB6F-447A-D4F8-8EFC-0B09B0D414FE}"/>
              </a:ext>
            </a:extLst>
          </p:cNvPr>
          <p:cNvSpPr>
            <a:spLocks noGrp="1"/>
          </p:cNvSpPr>
          <p:nvPr>
            <p:ph type="title"/>
          </p:nvPr>
        </p:nvSpPr>
        <p:spPr>
          <a:xfrm>
            <a:off x="457200" y="258873"/>
            <a:ext cx="8229600" cy="1143000"/>
          </a:xfrm>
        </p:spPr>
        <p:txBody>
          <a:bodyPr/>
          <a:lstStyle/>
          <a:p>
            <a:r>
              <a:rPr lang="en-GB" altLang="en-US" b="1" dirty="0">
                <a:latin typeface="Arial" panose="020B0604020202020204" pitchFamily="34" charset="0"/>
                <a:cs typeface="Arial" panose="020B0604020202020204" pitchFamily="34" charset="0"/>
              </a:rPr>
              <a:t>Getting to Know You!</a:t>
            </a:r>
            <a:endParaRPr lang="en-GB" altLang="en-US" dirty="0"/>
          </a:p>
        </p:txBody>
      </p:sp>
      <p:sp>
        <p:nvSpPr>
          <p:cNvPr id="3" name="Content Placeholder 2">
            <a:extLst>
              <a:ext uri="{FF2B5EF4-FFF2-40B4-BE49-F238E27FC236}">
                <a16:creationId xmlns:a16="http://schemas.microsoft.com/office/drawing/2014/main" id="{C997A58E-B0A4-C836-DCE5-8600E2761163}"/>
              </a:ext>
            </a:extLst>
          </p:cNvPr>
          <p:cNvSpPr>
            <a:spLocks noGrp="1"/>
          </p:cNvSpPr>
          <p:nvPr>
            <p:ph idx="1"/>
          </p:nvPr>
        </p:nvSpPr>
        <p:spPr>
          <a:xfrm>
            <a:off x="251520" y="1941123"/>
            <a:ext cx="8713788" cy="3916363"/>
          </a:xfrm>
        </p:spPr>
        <p:txBody>
          <a:bodyPr/>
          <a:lstStyle/>
          <a:p>
            <a:pPr>
              <a:defRPr/>
            </a:pPr>
            <a:r>
              <a:rPr lang="en-GB" dirty="0">
                <a:latin typeface="Arial" panose="020B0604020202020204" pitchFamily="34" charset="0"/>
                <a:cs typeface="Arial" panose="020B0604020202020204" pitchFamily="34" charset="0"/>
              </a:rPr>
              <a:t>Please tell me…</a:t>
            </a:r>
          </a:p>
          <a:p>
            <a:pPr>
              <a:defRPr/>
            </a:pPr>
            <a:r>
              <a:rPr lang="en-GB" dirty="0">
                <a:latin typeface="Arial" panose="020B0604020202020204" pitchFamily="34" charset="0"/>
                <a:cs typeface="Arial" panose="020B0604020202020204" pitchFamily="34" charset="0"/>
              </a:rPr>
              <a:t>Something interesting about yourself</a:t>
            </a:r>
          </a:p>
          <a:p>
            <a:pPr>
              <a:defRPr/>
            </a:pPr>
            <a:r>
              <a:rPr lang="en-GB" dirty="0">
                <a:latin typeface="Arial" panose="020B0604020202020204" pitchFamily="34" charset="0"/>
                <a:cs typeface="Arial" panose="020B0604020202020204" pitchFamily="34" charset="0"/>
              </a:rPr>
              <a:t>Something you are good at</a:t>
            </a:r>
          </a:p>
          <a:p>
            <a:pPr>
              <a:defRPr/>
            </a:pPr>
            <a:r>
              <a:rPr lang="en-GB" dirty="0">
                <a:latin typeface="Arial" panose="020B0604020202020204" pitchFamily="34" charset="0"/>
                <a:cs typeface="Arial" panose="020B0604020202020204" pitchFamily="34" charset="0"/>
              </a:rPr>
              <a:t>Why you are interested in this module</a:t>
            </a:r>
          </a:p>
          <a:p>
            <a:pPr marL="0" indent="0">
              <a:buFont typeface="Arial" panose="020B0604020202020204" pitchFamily="34" charset="0"/>
              <a:buNone/>
              <a:defRPr/>
            </a:pPr>
            <a:endParaRPr lang="en-GB" dirty="0"/>
          </a:p>
        </p:txBody>
      </p:sp>
      <p:sp>
        <p:nvSpPr>
          <p:cNvPr id="4" name="Date Placeholder 3">
            <a:extLst>
              <a:ext uri="{FF2B5EF4-FFF2-40B4-BE49-F238E27FC236}">
                <a16:creationId xmlns:a16="http://schemas.microsoft.com/office/drawing/2014/main" id="{15945E9A-6DE5-1867-87B2-7EA314B444E4}"/>
              </a:ext>
            </a:extLst>
          </p:cNvPr>
          <p:cNvSpPr>
            <a:spLocks noGrp="1"/>
          </p:cNvSpPr>
          <p:nvPr>
            <p:ph type="dt" sz="quarter" idx="10"/>
          </p:nvPr>
        </p:nvSpPr>
        <p:spPr/>
        <p:txBody>
          <a:bodyPr/>
          <a:lstStyle/>
          <a:p>
            <a:pPr>
              <a:defRPr/>
            </a:pPr>
            <a:fld id="{A23363D5-02CA-44EF-9922-3A09BEE4841B}" type="datetime1">
              <a:rPr lang="en-GB" altLang="en-US" smtClean="0"/>
              <a:pPr>
                <a:defRPr/>
              </a:pPr>
              <a:t>23/01/2026</a:t>
            </a:fld>
            <a:endParaRPr lang="en-GB" altLang="en-US"/>
          </a:p>
        </p:txBody>
      </p:sp>
      <p:sp>
        <p:nvSpPr>
          <p:cNvPr id="10245" name="Slide Number Placeholder 4">
            <a:extLst>
              <a:ext uri="{FF2B5EF4-FFF2-40B4-BE49-F238E27FC236}">
                <a16:creationId xmlns:a16="http://schemas.microsoft.com/office/drawing/2014/main" id="{36FA9D37-B635-7965-D60F-5AD9D5267C3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F1370DE-D382-4EB1-9FFB-9E59018C3081}" type="slidenum">
              <a:rPr lang="en-GB" altLang="en-US" sz="1200" smtClean="0">
                <a:solidFill>
                  <a:srgbClr val="898989"/>
                </a:solidFill>
              </a:rPr>
              <a:pPr>
                <a:spcBef>
                  <a:spcPct val="0"/>
                </a:spcBef>
                <a:buFontTx/>
                <a:buNone/>
              </a:pPr>
              <a:t>2</a:t>
            </a:fld>
            <a:endParaRPr lang="en-GB" altLang="en-US" sz="1200">
              <a:solidFill>
                <a:srgbClr val="898989"/>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58229DE7-09AC-693F-7996-548FD245506D}"/>
              </a:ext>
            </a:extLst>
          </p:cNvPr>
          <p:cNvSpPr>
            <a:spLocks noGrp="1"/>
          </p:cNvSpPr>
          <p:nvPr>
            <p:ph type="title"/>
          </p:nvPr>
        </p:nvSpPr>
        <p:spPr>
          <a:xfrm>
            <a:off x="1277938" y="424465"/>
            <a:ext cx="4511675" cy="1011238"/>
          </a:xfrm>
        </p:spPr>
        <p:txBody>
          <a:bodyPr/>
          <a:lstStyle/>
          <a:p>
            <a:r>
              <a:rPr lang="en-US" altLang="en-US" b="1" dirty="0"/>
              <a:t>GROUND RULES </a:t>
            </a:r>
            <a:endParaRPr lang="en-GB" altLang="en-US" b="1" dirty="0"/>
          </a:p>
        </p:txBody>
      </p:sp>
      <p:sp>
        <p:nvSpPr>
          <p:cNvPr id="11267" name="Content Placeholder 2">
            <a:extLst>
              <a:ext uri="{FF2B5EF4-FFF2-40B4-BE49-F238E27FC236}">
                <a16:creationId xmlns:a16="http://schemas.microsoft.com/office/drawing/2014/main" id="{EC2E4ED8-2B1E-75AB-76AD-3F1A96EA7362}"/>
              </a:ext>
            </a:extLst>
          </p:cNvPr>
          <p:cNvSpPr>
            <a:spLocks noGrp="1"/>
          </p:cNvSpPr>
          <p:nvPr>
            <p:ph idx="1"/>
          </p:nvPr>
        </p:nvSpPr>
        <p:spPr>
          <a:xfrm>
            <a:off x="1277938" y="1866900"/>
            <a:ext cx="4111625" cy="3325485"/>
          </a:xfrm>
        </p:spPr>
        <p:txBody>
          <a:bodyPr>
            <a:normAutofit fontScale="92500"/>
          </a:bodyPr>
          <a:lstStyle/>
          <a:p>
            <a:pPr>
              <a:defRPr/>
            </a:pPr>
            <a:r>
              <a:rPr lang="en-US" altLang="en-US" b="1" dirty="0">
                <a:latin typeface="Arial" panose="020B0604020202020204" pitchFamily="34" charset="0"/>
                <a:cs typeface="Arial" panose="020B0604020202020204" pitchFamily="34" charset="0"/>
              </a:rPr>
              <a:t>Classroom conduct</a:t>
            </a:r>
          </a:p>
          <a:p>
            <a:pPr>
              <a:defRPr/>
            </a:pPr>
            <a:r>
              <a:rPr lang="en-US" altLang="en-US" b="1" dirty="0">
                <a:latin typeface="Arial" panose="020B0604020202020204" pitchFamily="34" charset="0"/>
                <a:cs typeface="Arial" panose="020B0604020202020204" pitchFamily="34" charset="0"/>
              </a:rPr>
              <a:t>Attendance &amp; Punctuality</a:t>
            </a:r>
          </a:p>
          <a:p>
            <a:pPr>
              <a:defRPr/>
            </a:pPr>
            <a:r>
              <a:rPr lang="en-US" altLang="en-US" b="1" dirty="0">
                <a:latin typeface="Arial" panose="020B0604020202020204" pitchFamily="34" charset="0"/>
                <a:cs typeface="Arial" panose="020B0604020202020204" pitchFamily="34" charset="0"/>
              </a:rPr>
              <a:t>Mobile Phones</a:t>
            </a:r>
          </a:p>
          <a:p>
            <a:pPr>
              <a:defRPr/>
            </a:pPr>
            <a:r>
              <a:rPr lang="en-US" altLang="en-US" b="1" dirty="0">
                <a:latin typeface="Arial" panose="020B0604020202020204" pitchFamily="34" charset="0"/>
                <a:cs typeface="Arial" panose="020B0604020202020204" pitchFamily="34" charset="0"/>
              </a:rPr>
              <a:t>Mutual Respect</a:t>
            </a:r>
          </a:p>
          <a:p>
            <a:pPr>
              <a:defRPr/>
            </a:pPr>
            <a:r>
              <a:rPr lang="en-US" altLang="en-US" b="1" dirty="0">
                <a:latin typeface="Arial" panose="020B0604020202020204" pitchFamily="34" charset="0"/>
                <a:cs typeface="Arial" panose="020B0604020202020204" pitchFamily="34" charset="0"/>
              </a:rPr>
              <a:t>Confidentiality</a:t>
            </a:r>
          </a:p>
          <a:p>
            <a:pPr marL="0" indent="0">
              <a:buNone/>
              <a:defRPr/>
            </a:pPr>
            <a:endParaRPr lang="en-US" altLang="en-US" b="1" dirty="0">
              <a:latin typeface="Arial" panose="020B0604020202020204" pitchFamily="34" charset="0"/>
              <a:cs typeface="Arial" panose="020B0604020202020204" pitchFamily="34" charset="0"/>
            </a:endParaRPr>
          </a:p>
          <a:p>
            <a:pPr>
              <a:defRPr/>
            </a:pPr>
            <a:endParaRPr lang="en-US" altLang="en-US" b="1" dirty="0">
              <a:latin typeface="Arial" panose="020B0604020202020204" pitchFamily="34" charset="0"/>
              <a:cs typeface="Arial" panose="020B0604020202020204" pitchFamily="34" charset="0"/>
            </a:endParaRPr>
          </a:p>
          <a:p>
            <a:pPr>
              <a:defRPr/>
            </a:pPr>
            <a:endParaRPr lang="en-US" altLang="en-US" dirty="0"/>
          </a:p>
          <a:p>
            <a:pPr>
              <a:defRPr/>
            </a:pPr>
            <a:endParaRPr lang="en-US" altLang="en-US" dirty="0"/>
          </a:p>
          <a:p>
            <a:pPr>
              <a:defRPr/>
            </a:pPr>
            <a:endParaRPr lang="en-GB" altLang="en-US" dirty="0"/>
          </a:p>
        </p:txBody>
      </p:sp>
      <p:pic>
        <p:nvPicPr>
          <p:cNvPr id="11268" name="Picture 5">
            <a:extLst>
              <a:ext uri="{FF2B5EF4-FFF2-40B4-BE49-F238E27FC236}">
                <a16:creationId xmlns:a16="http://schemas.microsoft.com/office/drawing/2014/main" id="{58822A63-D4CA-7D48-65E1-0DF2398B1D6D}"/>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l="7861" r="11116" b="27486"/>
          <a:stretch>
            <a:fillRect/>
          </a:stretch>
        </p:blipFill>
        <p:spPr bwMode="auto">
          <a:xfrm>
            <a:off x="7135813" y="836613"/>
            <a:ext cx="1695450" cy="1011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69" name="Picture 6">
            <a:extLst>
              <a:ext uri="{FF2B5EF4-FFF2-40B4-BE49-F238E27FC236}">
                <a16:creationId xmlns:a16="http://schemas.microsoft.com/office/drawing/2014/main" id="{A55F85F1-63F4-46D9-81B5-78E9CD0189AC}"/>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460139" y="2101056"/>
            <a:ext cx="2217738" cy="2962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70" name="Picture 6" descr="Prohibition Sign No Mobiles Vinyl 30 x 20 cm">
            <a:extLst>
              <a:ext uri="{FF2B5EF4-FFF2-40B4-BE49-F238E27FC236}">
                <a16:creationId xmlns:a16="http://schemas.microsoft.com/office/drawing/2014/main" id="{1B2481BA-65DC-AAD4-F11B-6B3458E99FC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b="31851"/>
          <a:stretch>
            <a:fillRect/>
          </a:stretch>
        </p:blipFill>
        <p:spPr bwMode="auto">
          <a:xfrm>
            <a:off x="6081713" y="836613"/>
            <a:ext cx="1025525" cy="1030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dirty="0">
                <a:cs typeface="Arial" panose="020B0604020202020204" pitchFamily="34" charset="0"/>
              </a:rPr>
              <a:t>Aim Module</a:t>
            </a:r>
            <a:endParaRPr lang="en-GB" b="1" dirty="0"/>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fontScale="92500" lnSpcReduction="10000"/>
          </a:bodyPr>
          <a:lstStyle/>
          <a:p>
            <a:r>
              <a:rPr lang="en-GB" sz="2600" dirty="0">
                <a:cs typeface="Arial" panose="020B0604020202020204" pitchFamily="34" charset="0"/>
              </a:rPr>
              <a:t>The module aims overall to introduce students to the various approaches to interventions and ways for monitoring public health information related to health inequalities, social determinants of health, socio-economic and demographic characteristics of a population.</a:t>
            </a:r>
          </a:p>
          <a:p>
            <a:endParaRPr lang="en-GB" sz="2600" dirty="0">
              <a:cs typeface="Arial" panose="020B0604020202020204" pitchFamily="34" charset="0"/>
            </a:endParaRPr>
          </a:p>
          <a:p>
            <a:r>
              <a:rPr lang="en-GB" sz="2600" dirty="0">
                <a:cs typeface="Arial" panose="020B0604020202020204" pitchFamily="34" charset="0"/>
              </a:rPr>
              <a:t>To familiarise students with the core concepts of social epidemiology and public health development and to acquire the skills necessary to describe and interpret epidemiological information.</a:t>
            </a:r>
          </a:p>
          <a:p>
            <a:endParaRPr lang="en-GB" sz="2800" dirty="0"/>
          </a:p>
        </p:txBody>
      </p:sp>
    </p:spTree>
    <p:extLst>
      <p:ext uri="{BB962C8B-B14F-4D97-AF65-F5344CB8AC3E}">
        <p14:creationId xmlns:p14="http://schemas.microsoft.com/office/powerpoint/2010/main" val="2933632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284CC-33D5-13DA-B2ED-25F00A71DB84}"/>
              </a:ext>
            </a:extLst>
          </p:cNvPr>
          <p:cNvSpPr>
            <a:spLocks noGrp="1"/>
          </p:cNvSpPr>
          <p:nvPr>
            <p:ph type="title"/>
          </p:nvPr>
        </p:nvSpPr>
        <p:spPr/>
        <p:txBody>
          <a:bodyPr>
            <a:normAutofit/>
          </a:bodyPr>
          <a:lstStyle/>
          <a:p>
            <a:r>
              <a:rPr lang="en-GB" b="1"/>
              <a:t>Learning outcomes</a:t>
            </a:r>
          </a:p>
        </p:txBody>
      </p:sp>
      <p:sp>
        <p:nvSpPr>
          <p:cNvPr id="3" name="Content Placeholder 2">
            <a:extLst>
              <a:ext uri="{FF2B5EF4-FFF2-40B4-BE49-F238E27FC236}">
                <a16:creationId xmlns:a16="http://schemas.microsoft.com/office/drawing/2014/main" id="{9AD6F64A-255D-C778-4B76-31A5018CDC03}"/>
              </a:ext>
            </a:extLst>
          </p:cNvPr>
          <p:cNvSpPr>
            <a:spLocks noGrp="1"/>
          </p:cNvSpPr>
          <p:nvPr>
            <p:ph idx="1"/>
          </p:nvPr>
        </p:nvSpPr>
        <p:spPr>
          <a:xfrm>
            <a:off x="476250" y="1323975"/>
            <a:ext cx="8568598" cy="4426829"/>
          </a:xfrm>
        </p:spPr>
        <p:txBody>
          <a:bodyPr>
            <a:noAutofit/>
          </a:bodyPr>
          <a:lstStyle/>
          <a:p>
            <a:pPr marL="0" indent="0">
              <a:buNone/>
            </a:pPr>
            <a:r>
              <a:rPr lang="en-GB" sz="1800" dirty="0">
                <a:cs typeface="Arial" panose="020B0604020202020204" pitchFamily="34" charset="0"/>
              </a:rPr>
              <a:t>On successful completion of this module, you should be able to: </a:t>
            </a:r>
          </a:p>
          <a:p>
            <a:pPr marL="0" indent="0">
              <a:buNone/>
            </a:pPr>
            <a:endParaRPr lang="en-GB" sz="1800" dirty="0">
              <a:cs typeface="Arial" panose="020B0604020202020204" pitchFamily="34" charset="0"/>
            </a:endParaRPr>
          </a:p>
          <a:p>
            <a:pPr lvl="0">
              <a:buFont typeface="Wingdings" panose="05000000000000000000" pitchFamily="2" charset="2"/>
              <a:buChar char="§"/>
            </a:pPr>
            <a:r>
              <a:rPr lang="en-GB" sz="1800" dirty="0">
                <a:cs typeface="Arial" panose="020B0604020202020204" pitchFamily="34" charset="0"/>
              </a:rPr>
              <a:t>Demonstrate a thorough understanding and knowledge of the various approaches to social epidemiology interventions and ways for monitoring epidemiological information of a population during the life course.</a:t>
            </a:r>
          </a:p>
          <a:p>
            <a:pPr lvl="0">
              <a:buFont typeface="Wingdings" panose="05000000000000000000" pitchFamily="2" charset="2"/>
              <a:buChar char="§"/>
            </a:pPr>
            <a:r>
              <a:rPr lang="en-GB" sz="1800" dirty="0">
                <a:cs typeface="Arial" panose="020B0604020202020204" pitchFamily="34" charset="0"/>
              </a:rPr>
              <a:t>Apply knowledge on the link between social environment and health for the development of needs assessments, considering the social determinants of health and impact of social factors on individual and public health. </a:t>
            </a:r>
          </a:p>
          <a:p>
            <a:pPr lvl="0">
              <a:buFont typeface="Wingdings" panose="05000000000000000000" pitchFamily="2" charset="2"/>
              <a:buChar char="§"/>
            </a:pPr>
            <a:r>
              <a:rPr lang="en-GB" sz="1800" dirty="0">
                <a:cs typeface="Arial" panose="020B0604020202020204" pitchFamily="34" charset="0"/>
              </a:rPr>
              <a:t>Communicate analysis and evaluation of outcomes of epidemiological studies and how these outcomes relate to social and cultural contexts, public health interventions and policies.</a:t>
            </a:r>
          </a:p>
          <a:p>
            <a:pPr lvl="0">
              <a:buFont typeface="Wingdings" panose="05000000000000000000" pitchFamily="2" charset="2"/>
              <a:buChar char="§"/>
            </a:pPr>
            <a:r>
              <a:rPr lang="en-GB" sz="1800" dirty="0">
                <a:cs typeface="Arial" panose="020B0604020202020204" pitchFamily="34" charset="0"/>
              </a:rPr>
              <a:t>Demonstrate knowledge and understanding of the various forms of health inequalities in the UK and globally, and critically compare and evaluate public health policies and interventions. </a:t>
            </a:r>
          </a:p>
        </p:txBody>
      </p:sp>
    </p:spTree>
    <p:extLst>
      <p:ext uri="{BB962C8B-B14F-4D97-AF65-F5344CB8AC3E}">
        <p14:creationId xmlns:p14="http://schemas.microsoft.com/office/powerpoint/2010/main" val="3127962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a:t>Aims of the Session</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lnSpcReduction="10000"/>
          </a:bodyPr>
          <a:lstStyle/>
          <a:p>
            <a:pPr marL="0" indent="0">
              <a:buNone/>
            </a:pPr>
            <a:r>
              <a:rPr lang="en-GB" sz="2400" dirty="0">
                <a:cs typeface="Arial" panose="020B0604020202020204" pitchFamily="34" charset="0"/>
              </a:rPr>
              <a:t>To understand</a:t>
            </a:r>
          </a:p>
          <a:p>
            <a:pPr lvl="1" fontAlgn="base">
              <a:spcAft>
                <a:spcPct val="0"/>
              </a:spcAft>
            </a:pPr>
            <a:r>
              <a:rPr lang="en-US" altLang="en-US" sz="2600" dirty="0">
                <a:cs typeface="Arial" panose="020B0604020202020204" pitchFamily="34" charset="0"/>
              </a:rPr>
              <a:t>The term epidemiology</a:t>
            </a:r>
          </a:p>
          <a:p>
            <a:pPr lvl="1" fontAlgn="base">
              <a:spcAft>
                <a:spcPct val="0"/>
              </a:spcAft>
            </a:pPr>
            <a:r>
              <a:rPr lang="en-US" altLang="en-US" sz="2600" dirty="0">
                <a:cs typeface="Arial" panose="020B0604020202020204" pitchFamily="34" charset="0"/>
              </a:rPr>
              <a:t>The key components of the definition of epidemiology</a:t>
            </a:r>
          </a:p>
          <a:p>
            <a:pPr lvl="1" fontAlgn="base">
              <a:spcAft>
                <a:spcPct val="0"/>
              </a:spcAft>
            </a:pPr>
            <a:r>
              <a:rPr lang="en-US" altLang="en-US" sz="2600" dirty="0">
                <a:cs typeface="Arial" panose="020B0604020202020204" pitchFamily="34" charset="0"/>
              </a:rPr>
              <a:t>Describe basic terminology and concepts of epidemiology</a:t>
            </a:r>
          </a:p>
          <a:p>
            <a:pPr lvl="1" fontAlgn="base">
              <a:spcAft>
                <a:spcPct val="0"/>
              </a:spcAft>
            </a:pPr>
            <a:r>
              <a:rPr lang="en-US" altLang="en-US" sz="2600" dirty="0">
                <a:cs typeface="Arial" panose="020B0604020202020204" pitchFamily="34" charset="0"/>
              </a:rPr>
              <a:t>Purpose and scope of epidemiology</a:t>
            </a:r>
          </a:p>
          <a:p>
            <a:pPr lvl="1" fontAlgn="base">
              <a:spcAft>
                <a:spcPct val="0"/>
              </a:spcAft>
            </a:pPr>
            <a:r>
              <a:rPr lang="en-GB" sz="2600" dirty="0">
                <a:cs typeface="Arial" panose="020B0604020202020204" pitchFamily="34" charset="0"/>
              </a:rPr>
              <a:t>Broad aims of epidemiology</a:t>
            </a:r>
          </a:p>
          <a:p>
            <a:pPr lvl="1" fontAlgn="base">
              <a:spcAft>
                <a:spcPct val="0"/>
              </a:spcAft>
            </a:pPr>
            <a:r>
              <a:rPr lang="en-GB" sz="2600" dirty="0">
                <a:cs typeface="Arial" panose="020B0604020202020204" pitchFamily="34" charset="0"/>
              </a:rPr>
              <a:t>Measuring health</a:t>
            </a:r>
          </a:p>
        </p:txBody>
      </p:sp>
    </p:spTree>
    <p:extLst>
      <p:ext uri="{BB962C8B-B14F-4D97-AF65-F5344CB8AC3E}">
        <p14:creationId xmlns:p14="http://schemas.microsoft.com/office/powerpoint/2010/main" val="14602647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9AC82-F954-F65E-5F6D-2AC1AF130A1E}"/>
              </a:ext>
            </a:extLst>
          </p:cNvPr>
          <p:cNvSpPr>
            <a:spLocks noGrp="1"/>
          </p:cNvSpPr>
          <p:nvPr>
            <p:ph type="ctrTitle"/>
          </p:nvPr>
        </p:nvSpPr>
        <p:spPr>
          <a:xfrm>
            <a:off x="683568" y="2348880"/>
            <a:ext cx="8062664" cy="1470025"/>
          </a:xfrm>
        </p:spPr>
        <p:txBody>
          <a:bodyPr>
            <a:normAutofit/>
          </a:bodyPr>
          <a:lstStyle/>
          <a:p>
            <a:r>
              <a:rPr lang="en-GB" b="1" i="1" dirty="0">
                <a:solidFill>
                  <a:schemeClr val="bg1"/>
                </a:solidFill>
              </a:rPr>
              <a:t>What is </a:t>
            </a:r>
            <a:r>
              <a:rPr lang="en-GB" b="1" i="1" dirty="0">
                <a:solidFill>
                  <a:schemeClr val="bg1"/>
                </a:solidFill>
                <a:hlinkClick r:id="rId2"/>
              </a:rPr>
              <a:t>Epidemiology</a:t>
            </a:r>
            <a:r>
              <a:rPr lang="en-GB" b="1" i="1" dirty="0">
                <a:solidFill>
                  <a:schemeClr val="bg1"/>
                </a:solidFill>
              </a:rPr>
              <a:t> ?</a:t>
            </a:r>
            <a:br>
              <a:rPr lang="en-GB" b="1" i="1" dirty="0">
                <a:solidFill>
                  <a:schemeClr val="bg1"/>
                </a:solidFill>
              </a:rPr>
            </a:br>
            <a:endParaRPr lang="en-GB" b="1" i="1" dirty="0">
              <a:solidFill>
                <a:schemeClr val="bg1"/>
              </a:solidFill>
            </a:endParaRPr>
          </a:p>
        </p:txBody>
      </p:sp>
      <p:pic>
        <p:nvPicPr>
          <p:cNvPr id="4" name="Picture 3" descr="A picture containing vector graphics&#10;&#10;Description automatically generated">
            <a:extLst>
              <a:ext uri="{FF2B5EF4-FFF2-40B4-BE49-F238E27FC236}">
                <a16:creationId xmlns:a16="http://schemas.microsoft.com/office/drawing/2014/main" id="{EC6B77ED-3E17-3987-75A5-A07D5E036667}"/>
              </a:ext>
            </a:extLst>
          </p:cNvPr>
          <p:cNvPicPr>
            <a:picLocks noChangeAspect="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956376" y="4005064"/>
            <a:ext cx="1187624" cy="1800200"/>
          </a:xfrm>
          <a:prstGeom prst="rect">
            <a:avLst/>
          </a:prstGeom>
        </p:spPr>
      </p:pic>
    </p:spTree>
    <p:extLst>
      <p:ext uri="{BB962C8B-B14F-4D97-AF65-F5344CB8AC3E}">
        <p14:creationId xmlns:p14="http://schemas.microsoft.com/office/powerpoint/2010/main" val="24089744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16B19-D01C-46E4-84ED-E7E9EDBFBAA3}"/>
              </a:ext>
            </a:extLst>
          </p:cNvPr>
          <p:cNvSpPr>
            <a:spLocks noGrp="1"/>
          </p:cNvSpPr>
          <p:nvPr>
            <p:ph type="title"/>
          </p:nvPr>
        </p:nvSpPr>
        <p:spPr/>
        <p:txBody>
          <a:bodyPr/>
          <a:lstStyle/>
          <a:p>
            <a:r>
              <a:rPr lang="en-GB" sz="4000" b="1" cap="all" dirty="0">
                <a:solidFill>
                  <a:prstClr val="black"/>
                </a:solidFill>
              </a:rPr>
              <a:t>epidemiology</a:t>
            </a:r>
            <a:endParaRPr lang="en-GB" dirty="0"/>
          </a:p>
        </p:txBody>
      </p:sp>
      <p:sp>
        <p:nvSpPr>
          <p:cNvPr id="3" name="Content Placeholder 2">
            <a:extLst>
              <a:ext uri="{FF2B5EF4-FFF2-40B4-BE49-F238E27FC236}">
                <a16:creationId xmlns:a16="http://schemas.microsoft.com/office/drawing/2014/main" id="{EA7A3B32-C662-44CC-AB30-2DF94EE23C35}"/>
              </a:ext>
            </a:extLst>
          </p:cNvPr>
          <p:cNvSpPr>
            <a:spLocks noGrp="1"/>
          </p:cNvSpPr>
          <p:nvPr>
            <p:ph idx="1"/>
          </p:nvPr>
        </p:nvSpPr>
        <p:spPr/>
        <p:txBody>
          <a:bodyPr>
            <a:normAutofit/>
          </a:bodyPr>
          <a:lstStyle/>
          <a:p>
            <a:pPr marL="0" indent="0">
              <a:buNone/>
            </a:pPr>
            <a:r>
              <a:rPr lang="en-GB" dirty="0"/>
              <a:t>The word epidemiology comes from the Greek words </a:t>
            </a:r>
          </a:p>
          <a:p>
            <a:pPr marL="0" indent="0">
              <a:buNone/>
            </a:pPr>
            <a:r>
              <a:rPr lang="en-GB" b="1" i="1" dirty="0"/>
              <a:t>epi</a:t>
            </a:r>
            <a:r>
              <a:rPr lang="en-GB" dirty="0"/>
              <a:t>, meaning on or upon, </a:t>
            </a:r>
          </a:p>
          <a:p>
            <a:pPr marL="0" indent="0">
              <a:buNone/>
            </a:pPr>
            <a:r>
              <a:rPr lang="en-GB" b="1" i="1" dirty="0"/>
              <a:t>demos</a:t>
            </a:r>
            <a:r>
              <a:rPr lang="en-GB" dirty="0"/>
              <a:t>, meaning people, </a:t>
            </a:r>
          </a:p>
          <a:p>
            <a:pPr marL="0" indent="0">
              <a:buNone/>
            </a:pPr>
            <a:r>
              <a:rPr lang="en-GB" dirty="0"/>
              <a:t>and </a:t>
            </a:r>
            <a:r>
              <a:rPr lang="en-GB" b="1" i="1" dirty="0"/>
              <a:t>logos</a:t>
            </a:r>
            <a:r>
              <a:rPr lang="en-GB" dirty="0"/>
              <a:t>, meaning the study of. </a:t>
            </a:r>
          </a:p>
          <a:p>
            <a:pPr marL="0" indent="0">
              <a:buNone/>
            </a:pPr>
            <a:r>
              <a:rPr lang="en-GB" dirty="0"/>
              <a:t>                                                (CDC, 2012)</a:t>
            </a:r>
          </a:p>
        </p:txBody>
      </p:sp>
    </p:spTree>
    <p:extLst>
      <p:ext uri="{BB962C8B-B14F-4D97-AF65-F5344CB8AC3E}">
        <p14:creationId xmlns:p14="http://schemas.microsoft.com/office/powerpoint/2010/main" val="38131936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41CAE-B518-ED80-0B0C-BA66C738AD70}"/>
              </a:ext>
            </a:extLst>
          </p:cNvPr>
          <p:cNvSpPr>
            <a:spLocks noGrp="1"/>
          </p:cNvSpPr>
          <p:nvPr>
            <p:ph type="title"/>
          </p:nvPr>
        </p:nvSpPr>
        <p:spPr/>
        <p:txBody>
          <a:bodyPr/>
          <a:lstStyle/>
          <a:p>
            <a:r>
              <a:rPr lang="en-GB" b="1" dirty="0"/>
              <a:t>Epidemiology</a:t>
            </a:r>
            <a:endParaRPr lang="en-GB" dirty="0"/>
          </a:p>
        </p:txBody>
      </p:sp>
      <p:sp>
        <p:nvSpPr>
          <p:cNvPr id="3" name="Content Placeholder 2">
            <a:extLst>
              <a:ext uri="{FF2B5EF4-FFF2-40B4-BE49-F238E27FC236}">
                <a16:creationId xmlns:a16="http://schemas.microsoft.com/office/drawing/2014/main" id="{D9F33D7D-9672-C10F-0458-67B2DF53CD5B}"/>
              </a:ext>
            </a:extLst>
          </p:cNvPr>
          <p:cNvSpPr>
            <a:spLocks noGrp="1"/>
          </p:cNvSpPr>
          <p:nvPr>
            <p:ph idx="1"/>
          </p:nvPr>
        </p:nvSpPr>
        <p:spPr/>
        <p:txBody>
          <a:bodyPr>
            <a:normAutofit lnSpcReduction="10000"/>
          </a:bodyPr>
          <a:lstStyle/>
          <a:p>
            <a:r>
              <a:rPr lang="en-GB" dirty="0"/>
              <a:t>In other words, “the word epidemiology has its roots in the study of what happens in a population”. </a:t>
            </a:r>
          </a:p>
          <a:p>
            <a:r>
              <a:rPr lang="en-GB" dirty="0"/>
              <a:t>There are many definitions that have been proposed, but the following definition captures the underlying principles and public health spirit of epidemiology:</a:t>
            </a:r>
          </a:p>
          <a:p>
            <a:pPr marL="0" indent="0">
              <a:buNone/>
            </a:pPr>
            <a:r>
              <a:rPr lang="en-GB" dirty="0"/>
              <a:t>                                                 (CDC, 2012)</a:t>
            </a:r>
          </a:p>
        </p:txBody>
      </p:sp>
    </p:spTree>
    <p:extLst>
      <p:ext uri="{BB962C8B-B14F-4D97-AF65-F5344CB8AC3E}">
        <p14:creationId xmlns:p14="http://schemas.microsoft.com/office/powerpoint/2010/main" val="22713293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1CC22B-6C51-4B92-9C9B-752B75CDEF72}"/>
              </a:ext>
            </a:extLst>
          </p:cNvPr>
          <p:cNvSpPr>
            <a:spLocks noGrp="1"/>
          </p:cNvSpPr>
          <p:nvPr>
            <p:ph type="title"/>
          </p:nvPr>
        </p:nvSpPr>
        <p:spPr/>
        <p:txBody>
          <a:bodyPr/>
          <a:lstStyle/>
          <a:p>
            <a:r>
              <a:rPr lang="en-GB" b="1"/>
              <a:t>Epidemiology</a:t>
            </a:r>
          </a:p>
        </p:txBody>
      </p:sp>
      <p:sp>
        <p:nvSpPr>
          <p:cNvPr id="3" name="Content Placeholder 2">
            <a:extLst>
              <a:ext uri="{FF2B5EF4-FFF2-40B4-BE49-F238E27FC236}">
                <a16:creationId xmlns:a16="http://schemas.microsoft.com/office/drawing/2014/main" id="{B62D9893-E774-4FBB-9BB5-EBDB50254BD1}"/>
              </a:ext>
            </a:extLst>
          </p:cNvPr>
          <p:cNvSpPr>
            <a:spLocks noGrp="1"/>
          </p:cNvSpPr>
          <p:nvPr>
            <p:ph idx="1"/>
          </p:nvPr>
        </p:nvSpPr>
        <p:spPr/>
        <p:txBody>
          <a:bodyPr>
            <a:normAutofit/>
          </a:bodyPr>
          <a:lstStyle/>
          <a:p>
            <a:pPr marL="0" indent="0">
              <a:buNone/>
            </a:pPr>
            <a:r>
              <a:rPr lang="en-GB" sz="2800" dirty="0"/>
              <a:t>Epidemiology is ”</a:t>
            </a:r>
            <a:r>
              <a:rPr lang="en-GB" sz="2800" b="1" i="1" dirty="0"/>
              <a:t>the study </a:t>
            </a:r>
            <a:r>
              <a:rPr lang="en-GB" sz="2800" i="1" dirty="0"/>
              <a:t>of the frequency, </a:t>
            </a:r>
            <a:r>
              <a:rPr lang="en-GB" sz="2800" b="1" i="1" dirty="0"/>
              <a:t>distribution </a:t>
            </a:r>
            <a:r>
              <a:rPr lang="en-GB" sz="2800" i="1" dirty="0"/>
              <a:t>and</a:t>
            </a:r>
            <a:r>
              <a:rPr lang="en-GB" sz="2800" b="1" i="1" dirty="0"/>
              <a:t> determinants </a:t>
            </a:r>
            <a:r>
              <a:rPr lang="en-GB" sz="2800" i="1" dirty="0"/>
              <a:t>of</a:t>
            </a:r>
            <a:r>
              <a:rPr lang="en-GB" sz="2800" b="1" i="1" dirty="0"/>
              <a:t> health-related states or events </a:t>
            </a:r>
            <a:r>
              <a:rPr lang="en-GB" sz="2800" i="1" dirty="0"/>
              <a:t>in</a:t>
            </a:r>
            <a:r>
              <a:rPr lang="en-GB" sz="2800" b="1" i="1" dirty="0"/>
              <a:t> specified populations, </a:t>
            </a:r>
            <a:r>
              <a:rPr lang="en-GB" sz="2800" i="1" dirty="0"/>
              <a:t>and the </a:t>
            </a:r>
            <a:r>
              <a:rPr lang="en-GB" sz="2800" b="1" i="1" dirty="0"/>
              <a:t>application </a:t>
            </a:r>
            <a:r>
              <a:rPr lang="en-GB" sz="2800" i="1" dirty="0"/>
              <a:t>of this study to the control of health problems</a:t>
            </a:r>
            <a:r>
              <a:rPr lang="en-GB" sz="2800" dirty="0"/>
              <a:t>” </a:t>
            </a:r>
            <a:r>
              <a:rPr lang="en-GB" sz="2800" i="1" dirty="0"/>
              <a:t>or prevention of disease and promotion of health</a:t>
            </a:r>
            <a:r>
              <a:rPr lang="en-GB" sz="2800" b="1" dirty="0"/>
              <a:t>.</a:t>
            </a:r>
          </a:p>
          <a:p>
            <a:pPr marL="0" indent="0">
              <a:buNone/>
            </a:pPr>
            <a:r>
              <a:rPr lang="en-GB" sz="2800" b="1" dirty="0"/>
              <a:t>                                                           </a:t>
            </a:r>
            <a:r>
              <a:rPr lang="en-GB" sz="2800" dirty="0"/>
              <a:t>(Last, 1988)</a:t>
            </a:r>
          </a:p>
        </p:txBody>
      </p:sp>
    </p:spTree>
    <p:extLst>
      <p:ext uri="{BB962C8B-B14F-4D97-AF65-F5344CB8AC3E}">
        <p14:creationId xmlns:p14="http://schemas.microsoft.com/office/powerpoint/2010/main" val="5606817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D7B73A-7AF4-4574-B363-F5033DCCC886}"/>
              </a:ext>
            </a:extLst>
          </p:cNvPr>
          <p:cNvSpPr>
            <a:spLocks noGrp="1"/>
          </p:cNvSpPr>
          <p:nvPr>
            <p:ph type="title"/>
          </p:nvPr>
        </p:nvSpPr>
        <p:spPr/>
        <p:txBody>
          <a:bodyPr/>
          <a:lstStyle/>
          <a:p>
            <a:r>
              <a:rPr lang="en-GB" b="1" dirty="0"/>
              <a:t>Epidemiology is</a:t>
            </a:r>
            <a:endParaRPr lang="en-GB" dirty="0"/>
          </a:p>
        </p:txBody>
      </p:sp>
      <p:sp>
        <p:nvSpPr>
          <p:cNvPr id="3" name="Content Placeholder 2">
            <a:extLst>
              <a:ext uri="{FF2B5EF4-FFF2-40B4-BE49-F238E27FC236}">
                <a16:creationId xmlns:a16="http://schemas.microsoft.com/office/drawing/2014/main" id="{C6E01148-E5F1-4656-86F1-6C6EB4479A08}"/>
              </a:ext>
            </a:extLst>
          </p:cNvPr>
          <p:cNvSpPr>
            <a:spLocks noGrp="1"/>
          </p:cNvSpPr>
          <p:nvPr>
            <p:ph idx="1"/>
          </p:nvPr>
        </p:nvSpPr>
        <p:spPr>
          <a:xfrm>
            <a:off x="457199" y="1600201"/>
            <a:ext cx="8444429" cy="3917032"/>
          </a:xfrm>
        </p:spPr>
        <p:txBody>
          <a:bodyPr>
            <a:normAutofit/>
          </a:bodyPr>
          <a:lstStyle/>
          <a:p>
            <a:pPr marL="0" indent="0">
              <a:buNone/>
            </a:pPr>
            <a:r>
              <a:rPr lang="en-GB" dirty="0"/>
              <a:t>the study of the factors influencing the occurrence, transmission, distribution, prevention and control of disease in a defined population.</a:t>
            </a:r>
          </a:p>
        </p:txBody>
      </p:sp>
    </p:spTree>
    <p:extLst>
      <p:ext uri="{BB962C8B-B14F-4D97-AF65-F5344CB8AC3E}">
        <p14:creationId xmlns:p14="http://schemas.microsoft.com/office/powerpoint/2010/main" val="18200608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9AC82-F954-F65E-5F6D-2AC1AF130A1E}"/>
              </a:ext>
            </a:extLst>
          </p:cNvPr>
          <p:cNvSpPr>
            <a:spLocks noGrp="1"/>
          </p:cNvSpPr>
          <p:nvPr>
            <p:ph type="ctrTitle"/>
          </p:nvPr>
        </p:nvSpPr>
        <p:spPr>
          <a:xfrm>
            <a:off x="683568" y="2348880"/>
            <a:ext cx="8062664" cy="1470025"/>
          </a:xfrm>
        </p:spPr>
        <p:txBody>
          <a:bodyPr>
            <a:normAutofit fontScale="90000"/>
          </a:bodyPr>
          <a:lstStyle/>
          <a:p>
            <a:r>
              <a:rPr lang="en-GB" b="1" i="1" dirty="0">
                <a:solidFill>
                  <a:schemeClr val="bg1"/>
                </a:solidFill>
              </a:rPr>
              <a:t>What are the key components in the definition of Epidemiology?</a:t>
            </a:r>
            <a:br>
              <a:rPr lang="en-GB" b="1" i="1" dirty="0">
                <a:solidFill>
                  <a:schemeClr val="bg1"/>
                </a:solidFill>
              </a:rPr>
            </a:br>
            <a:endParaRPr lang="en-GB" b="1" i="1" dirty="0">
              <a:solidFill>
                <a:schemeClr val="bg1"/>
              </a:solidFill>
            </a:endParaRPr>
          </a:p>
        </p:txBody>
      </p:sp>
      <p:pic>
        <p:nvPicPr>
          <p:cNvPr id="4" name="Picture 3" descr="A picture containing vector graphics&#10;&#10;Description automatically generated">
            <a:extLst>
              <a:ext uri="{FF2B5EF4-FFF2-40B4-BE49-F238E27FC236}">
                <a16:creationId xmlns:a16="http://schemas.microsoft.com/office/drawing/2014/main" id="{EC6B77ED-3E17-3987-75A5-A07D5E036667}"/>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077075" y="4005064"/>
            <a:ext cx="2066925" cy="1976636"/>
          </a:xfrm>
          <a:prstGeom prst="rect">
            <a:avLst/>
          </a:prstGeom>
        </p:spPr>
      </p:pic>
    </p:spTree>
    <p:extLst>
      <p:ext uri="{BB962C8B-B14F-4D97-AF65-F5344CB8AC3E}">
        <p14:creationId xmlns:p14="http://schemas.microsoft.com/office/powerpoint/2010/main" val="26351643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2F4344-8784-8526-F22A-5CA49718E688}"/>
              </a:ext>
            </a:extLst>
          </p:cNvPr>
          <p:cNvSpPr>
            <a:spLocks noGrp="1"/>
          </p:cNvSpPr>
          <p:nvPr>
            <p:ph type="title"/>
          </p:nvPr>
        </p:nvSpPr>
        <p:spPr/>
        <p:txBody>
          <a:bodyPr/>
          <a:lstStyle/>
          <a:p>
            <a:r>
              <a:rPr lang="en-GB" b="1"/>
              <a:t>Components of the Definition</a:t>
            </a:r>
          </a:p>
        </p:txBody>
      </p:sp>
      <p:sp>
        <p:nvSpPr>
          <p:cNvPr id="3" name="Content Placeholder 2">
            <a:extLst>
              <a:ext uri="{FF2B5EF4-FFF2-40B4-BE49-F238E27FC236}">
                <a16:creationId xmlns:a16="http://schemas.microsoft.com/office/drawing/2014/main" id="{4D527F88-A0B0-227E-6453-D598B6EFF38D}"/>
              </a:ext>
            </a:extLst>
          </p:cNvPr>
          <p:cNvSpPr>
            <a:spLocks noGrp="1"/>
          </p:cNvSpPr>
          <p:nvPr>
            <p:ph idx="1"/>
          </p:nvPr>
        </p:nvSpPr>
        <p:spPr>
          <a:xfrm>
            <a:off x="457200" y="1417638"/>
            <a:ext cx="8229600" cy="4099595"/>
          </a:xfrm>
        </p:spPr>
        <p:txBody>
          <a:bodyPr>
            <a:normAutofit fontScale="92500" lnSpcReduction="10000"/>
          </a:bodyPr>
          <a:lstStyle/>
          <a:p>
            <a:pPr marL="0" indent="0">
              <a:buNone/>
            </a:pPr>
            <a:r>
              <a:rPr lang="en-GB" sz="2800" dirty="0"/>
              <a:t>The key components in the definition reflect some of the important principles of epidemiology. These include</a:t>
            </a:r>
          </a:p>
          <a:p>
            <a:r>
              <a:rPr lang="en-GB" sz="2800" dirty="0"/>
              <a:t>Study</a:t>
            </a:r>
          </a:p>
          <a:p>
            <a:r>
              <a:rPr lang="en-GB" sz="2800" dirty="0"/>
              <a:t>Distribution</a:t>
            </a:r>
          </a:p>
          <a:p>
            <a:r>
              <a:rPr lang="en-GB" sz="2800" dirty="0"/>
              <a:t>Determinants</a:t>
            </a:r>
          </a:p>
          <a:p>
            <a:r>
              <a:rPr lang="en-GB" sz="2800" dirty="0"/>
              <a:t>Health-related states or events</a:t>
            </a:r>
          </a:p>
          <a:p>
            <a:r>
              <a:rPr lang="en-GB" sz="2800" dirty="0"/>
              <a:t>Specified populations</a:t>
            </a:r>
          </a:p>
          <a:p>
            <a:r>
              <a:rPr lang="en-GB" sz="2800" dirty="0"/>
              <a:t>Application</a:t>
            </a:r>
          </a:p>
          <a:p>
            <a:endParaRPr lang="en-GB" dirty="0"/>
          </a:p>
        </p:txBody>
      </p:sp>
    </p:spTree>
    <p:extLst>
      <p:ext uri="{BB962C8B-B14F-4D97-AF65-F5344CB8AC3E}">
        <p14:creationId xmlns:p14="http://schemas.microsoft.com/office/powerpoint/2010/main" val="6624597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B4CFC9-F006-8DCB-E974-159E9191F901}"/>
              </a:ext>
            </a:extLst>
          </p:cNvPr>
          <p:cNvSpPr>
            <a:spLocks noGrp="1"/>
          </p:cNvSpPr>
          <p:nvPr>
            <p:ph type="title"/>
          </p:nvPr>
        </p:nvSpPr>
        <p:spPr/>
        <p:txBody>
          <a:bodyPr/>
          <a:lstStyle/>
          <a:p>
            <a:r>
              <a:rPr lang="en-GB" b="1" dirty="0"/>
              <a:t>Study (1)</a:t>
            </a:r>
          </a:p>
        </p:txBody>
      </p:sp>
      <p:sp>
        <p:nvSpPr>
          <p:cNvPr id="3" name="Content Placeholder 2">
            <a:extLst>
              <a:ext uri="{FF2B5EF4-FFF2-40B4-BE49-F238E27FC236}">
                <a16:creationId xmlns:a16="http://schemas.microsoft.com/office/drawing/2014/main" id="{82E16F4D-88B2-4A9D-DD76-C6E674A22EEE}"/>
              </a:ext>
            </a:extLst>
          </p:cNvPr>
          <p:cNvSpPr>
            <a:spLocks noGrp="1"/>
          </p:cNvSpPr>
          <p:nvPr>
            <p:ph idx="1"/>
          </p:nvPr>
        </p:nvSpPr>
        <p:spPr>
          <a:xfrm>
            <a:off x="539552" y="1470484"/>
            <a:ext cx="8229600" cy="3917032"/>
          </a:xfrm>
        </p:spPr>
        <p:txBody>
          <a:bodyPr>
            <a:normAutofit/>
          </a:bodyPr>
          <a:lstStyle/>
          <a:p>
            <a:pPr marL="0" indent="0">
              <a:buNone/>
            </a:pPr>
            <a:r>
              <a:rPr lang="en-GB" sz="2800" dirty="0"/>
              <a:t>Epidemiology is a scientific discipline with sound methods of scientific inquiry at its foundation.</a:t>
            </a:r>
          </a:p>
          <a:p>
            <a:pPr marL="0" indent="0">
              <a:buNone/>
            </a:pPr>
            <a:endParaRPr lang="en-GB" sz="2800" dirty="0"/>
          </a:p>
          <a:p>
            <a:pPr marL="0" indent="0">
              <a:buNone/>
            </a:pPr>
            <a:r>
              <a:rPr lang="en-GB" sz="2800" dirty="0"/>
              <a:t>Epidemiology is data-driven and relies on a </a:t>
            </a:r>
            <a:r>
              <a:rPr lang="en-GB" sz="2800" b="1" i="1" dirty="0"/>
              <a:t>systematic and unbiased approach to the collection, analysis, and interpretation of data.</a:t>
            </a:r>
          </a:p>
          <a:p>
            <a:pPr marL="0" indent="0">
              <a:buNone/>
            </a:pPr>
            <a:r>
              <a:rPr lang="en-GB" sz="2800" dirty="0"/>
              <a:t>                                                        (CDC, 2012)</a:t>
            </a:r>
          </a:p>
        </p:txBody>
      </p:sp>
    </p:spTree>
    <p:extLst>
      <p:ext uri="{BB962C8B-B14F-4D97-AF65-F5344CB8AC3E}">
        <p14:creationId xmlns:p14="http://schemas.microsoft.com/office/powerpoint/2010/main" val="41581155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9CB2A4-7783-BCFA-E81F-71D12D69B99C}"/>
              </a:ext>
            </a:extLst>
          </p:cNvPr>
          <p:cNvSpPr>
            <a:spLocks noGrp="1"/>
          </p:cNvSpPr>
          <p:nvPr>
            <p:ph type="title"/>
          </p:nvPr>
        </p:nvSpPr>
        <p:spPr/>
        <p:txBody>
          <a:bodyPr/>
          <a:lstStyle/>
          <a:p>
            <a:r>
              <a:rPr lang="en-GB" b="1" dirty="0"/>
              <a:t>Study (2)</a:t>
            </a:r>
            <a:endParaRPr lang="en-GB" dirty="0"/>
          </a:p>
        </p:txBody>
      </p:sp>
      <p:sp>
        <p:nvSpPr>
          <p:cNvPr id="3" name="Content Placeholder 2">
            <a:extLst>
              <a:ext uri="{FF2B5EF4-FFF2-40B4-BE49-F238E27FC236}">
                <a16:creationId xmlns:a16="http://schemas.microsoft.com/office/drawing/2014/main" id="{9C0F1937-684A-28D6-8092-68D5588CF79E}"/>
              </a:ext>
            </a:extLst>
          </p:cNvPr>
          <p:cNvSpPr>
            <a:spLocks noGrp="1"/>
          </p:cNvSpPr>
          <p:nvPr>
            <p:ph idx="1"/>
          </p:nvPr>
        </p:nvSpPr>
        <p:spPr/>
        <p:txBody>
          <a:bodyPr>
            <a:normAutofit/>
          </a:bodyPr>
          <a:lstStyle/>
          <a:p>
            <a:pPr marL="0" indent="0">
              <a:buNone/>
            </a:pPr>
            <a:r>
              <a:rPr lang="en-GB" sz="2800" dirty="0">
                <a:solidFill>
                  <a:srgbClr val="000000"/>
                </a:solidFill>
              </a:rPr>
              <a:t>E</a:t>
            </a:r>
            <a:r>
              <a:rPr lang="en-GB" sz="2800" i="0" dirty="0">
                <a:solidFill>
                  <a:srgbClr val="000000"/>
                </a:solidFill>
                <a:effectLst/>
              </a:rPr>
              <a:t>pidemiology</a:t>
            </a:r>
            <a:r>
              <a:rPr lang="en-GB" sz="2800" b="0" i="0" dirty="0">
                <a:solidFill>
                  <a:srgbClr val="000000"/>
                </a:solidFill>
                <a:effectLst/>
              </a:rPr>
              <a:t> is often described as the </a:t>
            </a:r>
            <a:r>
              <a:rPr lang="en-GB" sz="2800" b="1" i="1" dirty="0">
                <a:solidFill>
                  <a:srgbClr val="000000"/>
                </a:solidFill>
                <a:effectLst/>
              </a:rPr>
              <a:t>basic science of public health</a:t>
            </a:r>
            <a:r>
              <a:rPr lang="en-GB" sz="2800" b="0" i="0" dirty="0">
                <a:solidFill>
                  <a:srgbClr val="000000"/>
                </a:solidFill>
                <a:effectLst/>
              </a:rPr>
              <a:t>.</a:t>
            </a:r>
          </a:p>
          <a:p>
            <a:pPr marL="0" indent="0">
              <a:buNone/>
            </a:pPr>
            <a:r>
              <a:rPr lang="en-GB" sz="2800" dirty="0">
                <a:solidFill>
                  <a:srgbClr val="000000"/>
                </a:solidFill>
              </a:rPr>
              <a:t>E</a:t>
            </a:r>
            <a:r>
              <a:rPr lang="en-GB" sz="2800" b="0" i="0" dirty="0">
                <a:solidFill>
                  <a:srgbClr val="000000"/>
                </a:solidFill>
                <a:effectLst/>
              </a:rPr>
              <a:t>pidemiology is not just a research activity but an </a:t>
            </a:r>
            <a:r>
              <a:rPr lang="en-GB" sz="2800" b="1" i="1" dirty="0">
                <a:solidFill>
                  <a:srgbClr val="000000"/>
                </a:solidFill>
                <a:effectLst/>
              </a:rPr>
              <a:t>integral component of public health</a:t>
            </a:r>
            <a:r>
              <a:rPr lang="en-GB" sz="2800" b="0" i="0" dirty="0">
                <a:solidFill>
                  <a:srgbClr val="000000"/>
                </a:solidFill>
                <a:effectLst/>
              </a:rPr>
              <a:t>, providing the foundation for directing practical and appropriate public health action based on this science and causal reasoning.</a:t>
            </a:r>
          </a:p>
          <a:p>
            <a:pPr marL="0" indent="0">
              <a:buNone/>
            </a:pPr>
            <a:r>
              <a:rPr lang="en-GB" sz="2800" dirty="0">
                <a:solidFill>
                  <a:srgbClr val="000000"/>
                </a:solidFill>
              </a:rPr>
              <a:t>                                                          (Cates, 1982)</a:t>
            </a:r>
            <a:endParaRPr lang="en-GB" sz="2800" dirty="0"/>
          </a:p>
        </p:txBody>
      </p:sp>
    </p:spTree>
    <p:extLst>
      <p:ext uri="{BB962C8B-B14F-4D97-AF65-F5344CB8AC3E}">
        <p14:creationId xmlns:p14="http://schemas.microsoft.com/office/powerpoint/2010/main" val="2618619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2510A4-18BF-4F89-B86A-07CA56A6577D}"/>
              </a:ext>
            </a:extLst>
          </p:cNvPr>
          <p:cNvSpPr>
            <a:spLocks noGrp="1"/>
          </p:cNvSpPr>
          <p:nvPr>
            <p:ph type="title"/>
          </p:nvPr>
        </p:nvSpPr>
        <p:spPr/>
        <p:txBody>
          <a:bodyPr>
            <a:normAutofit/>
          </a:bodyPr>
          <a:lstStyle/>
          <a:p>
            <a:r>
              <a:rPr lang="en-GB" b="1" dirty="0"/>
              <a:t>Distribution (1)</a:t>
            </a:r>
          </a:p>
        </p:txBody>
      </p:sp>
      <p:sp>
        <p:nvSpPr>
          <p:cNvPr id="3" name="Content Placeholder 2">
            <a:extLst>
              <a:ext uri="{FF2B5EF4-FFF2-40B4-BE49-F238E27FC236}">
                <a16:creationId xmlns:a16="http://schemas.microsoft.com/office/drawing/2014/main" id="{C8F31434-EDA5-4942-A51E-6EC33372CBEC}"/>
              </a:ext>
            </a:extLst>
          </p:cNvPr>
          <p:cNvSpPr>
            <a:spLocks noGrp="1"/>
          </p:cNvSpPr>
          <p:nvPr>
            <p:ph idx="1"/>
          </p:nvPr>
        </p:nvSpPr>
        <p:spPr>
          <a:xfrm>
            <a:off x="457200" y="1417638"/>
            <a:ext cx="8229600" cy="4128194"/>
          </a:xfrm>
        </p:spPr>
        <p:txBody>
          <a:bodyPr>
            <a:normAutofit/>
          </a:bodyPr>
          <a:lstStyle/>
          <a:p>
            <a:r>
              <a:rPr lang="en-GB" sz="2400" dirty="0"/>
              <a:t>Epidemiology is concerned with the </a:t>
            </a:r>
            <a:r>
              <a:rPr lang="en-GB" sz="2400" b="1" dirty="0"/>
              <a:t>frequency </a:t>
            </a:r>
            <a:r>
              <a:rPr lang="en-GB" sz="2400" dirty="0"/>
              <a:t>and </a:t>
            </a:r>
            <a:r>
              <a:rPr lang="en-GB" sz="2400" b="1" dirty="0"/>
              <a:t>pattern </a:t>
            </a:r>
            <a:r>
              <a:rPr lang="en-GB" sz="2400" dirty="0"/>
              <a:t>of health events in a population:</a:t>
            </a:r>
          </a:p>
          <a:p>
            <a:r>
              <a:rPr lang="en-GB" sz="2400" b="1" dirty="0"/>
              <a:t>Frequency</a:t>
            </a:r>
            <a:r>
              <a:rPr lang="en-GB" sz="2400" dirty="0"/>
              <a:t> refers not only to the number of health events such as the number of cases of meningitis or diabetes in a population, but also to the relationship of that number to the size of the population. </a:t>
            </a:r>
          </a:p>
          <a:p>
            <a:r>
              <a:rPr lang="en-GB" sz="2400" dirty="0"/>
              <a:t>The resulting rate allows epidemiologists to </a:t>
            </a:r>
            <a:r>
              <a:rPr lang="en-GB" sz="2400" b="1" i="1" dirty="0"/>
              <a:t>compare</a:t>
            </a:r>
            <a:r>
              <a:rPr lang="en-GB" sz="2400" dirty="0"/>
              <a:t> disease occurrence across different populations.</a:t>
            </a:r>
          </a:p>
          <a:p>
            <a:endParaRPr lang="en-GB" sz="2400" dirty="0"/>
          </a:p>
          <a:p>
            <a:pPr marL="0" indent="0">
              <a:buNone/>
            </a:pPr>
            <a:r>
              <a:rPr lang="en-GB" sz="2400" dirty="0"/>
              <a:t>                            (CDC, 2012)</a:t>
            </a:r>
          </a:p>
        </p:txBody>
      </p:sp>
    </p:spTree>
    <p:extLst>
      <p:ext uri="{BB962C8B-B14F-4D97-AF65-F5344CB8AC3E}">
        <p14:creationId xmlns:p14="http://schemas.microsoft.com/office/powerpoint/2010/main" val="32382729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245BDA-20CE-8ECE-884C-DD3B4961602D}"/>
              </a:ext>
            </a:extLst>
          </p:cNvPr>
          <p:cNvSpPr>
            <a:spLocks noGrp="1"/>
          </p:cNvSpPr>
          <p:nvPr>
            <p:ph type="title"/>
          </p:nvPr>
        </p:nvSpPr>
        <p:spPr>
          <a:xfrm>
            <a:off x="457200" y="273050"/>
            <a:ext cx="3008313" cy="1162050"/>
          </a:xfrm>
        </p:spPr>
        <p:txBody>
          <a:bodyPr anchor="b">
            <a:normAutofit/>
          </a:bodyPr>
          <a:lstStyle/>
          <a:p>
            <a:r>
              <a:rPr lang="en-GB" b="1" dirty="0"/>
              <a:t>Distribution (2)</a:t>
            </a:r>
            <a:endParaRPr lang="en-GB" dirty="0"/>
          </a:p>
        </p:txBody>
      </p:sp>
      <p:pic>
        <p:nvPicPr>
          <p:cNvPr id="4" name="Picture 3">
            <a:extLst>
              <a:ext uri="{FF2B5EF4-FFF2-40B4-BE49-F238E27FC236}">
                <a16:creationId xmlns:a16="http://schemas.microsoft.com/office/drawing/2014/main" id="{CB0B3887-C375-260F-CA82-CF8F398FE41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575050" y="1764733"/>
            <a:ext cx="5111750" cy="2188807"/>
          </a:xfrm>
          <a:prstGeom prst="rect">
            <a:avLst/>
          </a:prstGeom>
          <a:solidFill>
            <a:schemeClr val="accent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Content Placeholder 2">
            <a:extLst>
              <a:ext uri="{FF2B5EF4-FFF2-40B4-BE49-F238E27FC236}">
                <a16:creationId xmlns:a16="http://schemas.microsoft.com/office/drawing/2014/main" id="{C3FBD642-667D-C7B4-7BEC-3B19610CE03B}"/>
              </a:ext>
            </a:extLst>
          </p:cNvPr>
          <p:cNvSpPr>
            <a:spLocks noGrp="1"/>
          </p:cNvSpPr>
          <p:nvPr>
            <p:ph type="body" sz="half" idx="2"/>
          </p:nvPr>
        </p:nvSpPr>
        <p:spPr>
          <a:xfrm>
            <a:off x="457200" y="1435100"/>
            <a:ext cx="3008313" cy="4029891"/>
          </a:xfrm>
        </p:spPr>
        <p:txBody>
          <a:bodyPr>
            <a:normAutofit/>
          </a:bodyPr>
          <a:lstStyle/>
          <a:p>
            <a:pPr marL="342900" indent="-342900">
              <a:buFont typeface="Arial" panose="020B0604020202020204" pitchFamily="34" charset="0"/>
              <a:buChar char="•"/>
            </a:pPr>
            <a:r>
              <a:rPr lang="en-GB" sz="2000" b="1" i="1" dirty="0"/>
              <a:t>Frequency: </a:t>
            </a:r>
            <a:r>
              <a:rPr lang="en-GB" sz="2000" dirty="0"/>
              <a:t>is</a:t>
            </a:r>
            <a:r>
              <a:rPr lang="en-GB" sz="2000" b="1" i="1" dirty="0"/>
              <a:t> </a:t>
            </a:r>
            <a:r>
              <a:rPr lang="en-GB" sz="2000" dirty="0"/>
              <a:t>the number of times an event occurs </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Epidemiology studies the number of times a disease occurs </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It answers the question </a:t>
            </a:r>
            <a:r>
              <a:rPr lang="en-GB" sz="2000" b="1" i="1" dirty="0"/>
              <a:t>How many</a:t>
            </a:r>
            <a:r>
              <a:rPr lang="en-GB" sz="2000" dirty="0"/>
              <a:t>? </a:t>
            </a:r>
            <a:r>
              <a:rPr lang="en-GB" sz="2000" b="1" i="1" dirty="0"/>
              <a:t>Epidemiology is a quantitative science </a:t>
            </a:r>
          </a:p>
          <a:p>
            <a:pPr marL="342900" indent="-342900">
              <a:buFont typeface="Arial" panose="020B0604020202020204" pitchFamily="34" charset="0"/>
              <a:buChar char="•"/>
            </a:pPr>
            <a:endParaRPr lang="en-GB" sz="2000" b="1" i="1" dirty="0"/>
          </a:p>
        </p:txBody>
      </p:sp>
    </p:spTree>
    <p:extLst>
      <p:ext uri="{BB962C8B-B14F-4D97-AF65-F5344CB8AC3E}">
        <p14:creationId xmlns:p14="http://schemas.microsoft.com/office/powerpoint/2010/main" val="710410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EBD556-F6C8-4DF2-A785-6E7827C9F4A6}"/>
              </a:ext>
            </a:extLst>
          </p:cNvPr>
          <p:cNvSpPr>
            <a:spLocks noGrp="1"/>
          </p:cNvSpPr>
          <p:nvPr>
            <p:ph type="title"/>
          </p:nvPr>
        </p:nvSpPr>
        <p:spPr>
          <a:xfrm>
            <a:off x="457200" y="274638"/>
            <a:ext cx="8229600" cy="1143000"/>
          </a:xfrm>
        </p:spPr>
        <p:txBody>
          <a:bodyPr anchor="ctr">
            <a:normAutofit/>
          </a:bodyPr>
          <a:lstStyle/>
          <a:p>
            <a:r>
              <a:rPr lang="en-GB" b="1" dirty="0"/>
              <a:t>Distribution (3)</a:t>
            </a:r>
            <a:endParaRPr lang="en-GB" dirty="0"/>
          </a:p>
        </p:txBody>
      </p:sp>
      <p:pic>
        <p:nvPicPr>
          <p:cNvPr id="4" name="Picture 3">
            <a:extLst>
              <a:ext uri="{FF2B5EF4-FFF2-40B4-BE49-F238E27FC236}">
                <a16:creationId xmlns:a16="http://schemas.microsoft.com/office/drawing/2014/main" id="{D21E4151-1B29-7592-C732-D329D029E178}"/>
              </a:ext>
            </a:extLst>
          </p:cNvPr>
          <p:cNvPicPr>
            <a:picLocks noChangeAspect="1"/>
          </p:cNvPicPr>
          <p:nvPr/>
        </p:nvPicPr>
        <p:blipFill>
          <a:blip r:embed="rId2"/>
          <a:stretch>
            <a:fillRect/>
          </a:stretch>
        </p:blipFill>
        <p:spPr>
          <a:xfrm>
            <a:off x="330738" y="2062265"/>
            <a:ext cx="4264659" cy="2910628"/>
          </a:xfrm>
          <a:prstGeom prst="rect">
            <a:avLst/>
          </a:prstGeom>
          <a:noFill/>
        </p:spPr>
      </p:pic>
      <p:sp>
        <p:nvSpPr>
          <p:cNvPr id="3" name="Content Placeholder 2">
            <a:extLst>
              <a:ext uri="{FF2B5EF4-FFF2-40B4-BE49-F238E27FC236}">
                <a16:creationId xmlns:a16="http://schemas.microsoft.com/office/drawing/2014/main" id="{825AC60B-9987-4E35-A954-39369CDB256D}"/>
              </a:ext>
            </a:extLst>
          </p:cNvPr>
          <p:cNvSpPr>
            <a:spLocks noGrp="1"/>
          </p:cNvSpPr>
          <p:nvPr>
            <p:ph sz="half" idx="2"/>
          </p:nvPr>
        </p:nvSpPr>
        <p:spPr>
          <a:xfrm>
            <a:off x="4648200" y="1600201"/>
            <a:ext cx="4038600" cy="3989040"/>
          </a:xfrm>
        </p:spPr>
        <p:txBody>
          <a:bodyPr>
            <a:normAutofit/>
          </a:bodyPr>
          <a:lstStyle/>
          <a:p>
            <a:pPr marL="0" indent="0">
              <a:lnSpc>
                <a:spcPct val="90000"/>
              </a:lnSpc>
              <a:buNone/>
            </a:pPr>
            <a:r>
              <a:rPr lang="en-GB" sz="1800" b="1" dirty="0"/>
              <a:t>Pattern</a:t>
            </a:r>
            <a:r>
              <a:rPr lang="en-GB" sz="1800" dirty="0"/>
              <a:t> refers to the occurrence of health-related events by time, place, and person.</a:t>
            </a:r>
          </a:p>
          <a:p>
            <a:pPr marL="0" indent="0">
              <a:lnSpc>
                <a:spcPct val="90000"/>
              </a:lnSpc>
              <a:buNone/>
            </a:pPr>
            <a:endParaRPr lang="en-GB" sz="1800" dirty="0"/>
          </a:p>
          <a:p>
            <a:pPr marL="0" indent="0">
              <a:lnSpc>
                <a:spcPct val="90000"/>
              </a:lnSpc>
              <a:buNone/>
            </a:pPr>
            <a:r>
              <a:rPr lang="en-GB" sz="1800" b="1" i="1" dirty="0"/>
              <a:t>Time patterns </a:t>
            </a:r>
            <a:r>
              <a:rPr lang="en-GB" sz="1800" dirty="0"/>
              <a:t>may be annual, seasonal, weekly, daily, hourly, weekday versus weekend, or any other breakdown of time that may influence disease or injury occurrence.</a:t>
            </a:r>
          </a:p>
          <a:p>
            <a:pPr marL="0" indent="0">
              <a:lnSpc>
                <a:spcPct val="90000"/>
              </a:lnSpc>
              <a:buNone/>
            </a:pPr>
            <a:endParaRPr lang="en-GB" sz="1800" dirty="0"/>
          </a:p>
          <a:p>
            <a:pPr marL="0" indent="0">
              <a:lnSpc>
                <a:spcPct val="90000"/>
              </a:lnSpc>
              <a:buNone/>
            </a:pPr>
            <a:r>
              <a:rPr lang="en-GB" sz="1800" dirty="0"/>
              <a:t>                                          (CDC, 2012)</a:t>
            </a:r>
          </a:p>
          <a:p>
            <a:pPr marL="0" indent="0">
              <a:lnSpc>
                <a:spcPct val="90000"/>
              </a:lnSpc>
              <a:buNone/>
            </a:pPr>
            <a:r>
              <a:rPr lang="en-GB" sz="1800" dirty="0"/>
              <a:t>   </a:t>
            </a:r>
          </a:p>
        </p:txBody>
      </p:sp>
    </p:spTree>
    <p:extLst>
      <p:ext uri="{BB962C8B-B14F-4D97-AF65-F5344CB8AC3E}">
        <p14:creationId xmlns:p14="http://schemas.microsoft.com/office/powerpoint/2010/main" val="23834861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AFF195-CEAE-C20F-4559-2AAB5E20FD27}"/>
              </a:ext>
            </a:extLst>
          </p:cNvPr>
          <p:cNvSpPr>
            <a:spLocks noGrp="1"/>
          </p:cNvSpPr>
          <p:nvPr>
            <p:ph type="title"/>
          </p:nvPr>
        </p:nvSpPr>
        <p:spPr>
          <a:xfrm>
            <a:off x="457200" y="274638"/>
            <a:ext cx="8229600" cy="1143000"/>
          </a:xfrm>
        </p:spPr>
        <p:txBody>
          <a:bodyPr anchor="ctr">
            <a:normAutofit/>
          </a:bodyPr>
          <a:lstStyle/>
          <a:p>
            <a:r>
              <a:rPr lang="en-GB" b="1" dirty="0"/>
              <a:t>Distribution (4)</a:t>
            </a:r>
            <a:endParaRPr lang="en-GB" dirty="0"/>
          </a:p>
        </p:txBody>
      </p:sp>
      <p:sp>
        <p:nvSpPr>
          <p:cNvPr id="3" name="Content Placeholder 2">
            <a:extLst>
              <a:ext uri="{FF2B5EF4-FFF2-40B4-BE49-F238E27FC236}">
                <a16:creationId xmlns:a16="http://schemas.microsoft.com/office/drawing/2014/main" id="{34AAD557-D2DF-3CCD-E2A2-80FD9376C737}"/>
              </a:ext>
            </a:extLst>
          </p:cNvPr>
          <p:cNvSpPr>
            <a:spLocks noGrp="1"/>
          </p:cNvSpPr>
          <p:nvPr>
            <p:ph sz="half" idx="1"/>
          </p:nvPr>
        </p:nvSpPr>
        <p:spPr>
          <a:xfrm>
            <a:off x="457200" y="1600201"/>
            <a:ext cx="4038600" cy="3989040"/>
          </a:xfrm>
        </p:spPr>
        <p:txBody>
          <a:bodyPr>
            <a:normAutofit/>
          </a:bodyPr>
          <a:lstStyle/>
          <a:p>
            <a:pPr marL="0" indent="0">
              <a:lnSpc>
                <a:spcPct val="90000"/>
              </a:lnSpc>
              <a:buNone/>
            </a:pPr>
            <a:r>
              <a:rPr lang="en-GB" sz="1800" b="1" i="1" dirty="0"/>
              <a:t>Place patterns </a:t>
            </a:r>
            <a:r>
              <a:rPr lang="en-GB" sz="1800" dirty="0"/>
              <a:t>include geographic variation, urban/rural differences, and location of work sites or schools. </a:t>
            </a:r>
          </a:p>
          <a:p>
            <a:pPr marL="0" indent="0">
              <a:lnSpc>
                <a:spcPct val="90000"/>
              </a:lnSpc>
              <a:buNone/>
            </a:pPr>
            <a:endParaRPr lang="en-GB" sz="1800" dirty="0"/>
          </a:p>
          <a:p>
            <a:pPr marL="0" indent="0">
              <a:lnSpc>
                <a:spcPct val="90000"/>
              </a:lnSpc>
              <a:buNone/>
            </a:pPr>
            <a:r>
              <a:rPr lang="en-GB" sz="1800" b="1" i="1" dirty="0"/>
              <a:t>Personal characteristics </a:t>
            </a:r>
            <a:r>
              <a:rPr lang="en-GB" sz="1800" dirty="0"/>
              <a:t>include demographic factors which may be related to risk of illness, injury, or disability such as age, sex, marital status, and socioeconomic status, as well as behaviours and environmental exposures.</a:t>
            </a:r>
          </a:p>
          <a:p>
            <a:pPr marL="0" indent="0">
              <a:lnSpc>
                <a:spcPct val="90000"/>
              </a:lnSpc>
              <a:buNone/>
            </a:pPr>
            <a:endParaRPr lang="en-GB" sz="1800" dirty="0"/>
          </a:p>
          <a:p>
            <a:pPr marL="0" indent="0">
              <a:lnSpc>
                <a:spcPct val="90000"/>
              </a:lnSpc>
              <a:buNone/>
            </a:pPr>
            <a:r>
              <a:rPr lang="en-GB" sz="1800" dirty="0"/>
              <a:t>                                                              (CDC, 2012)</a:t>
            </a:r>
          </a:p>
          <a:p>
            <a:pPr>
              <a:lnSpc>
                <a:spcPct val="90000"/>
              </a:lnSpc>
            </a:pPr>
            <a:endParaRPr lang="en-GB" sz="1800" dirty="0"/>
          </a:p>
        </p:txBody>
      </p:sp>
      <p:pic>
        <p:nvPicPr>
          <p:cNvPr id="4" name="Picture 3">
            <a:extLst>
              <a:ext uri="{FF2B5EF4-FFF2-40B4-BE49-F238E27FC236}">
                <a16:creationId xmlns:a16="http://schemas.microsoft.com/office/drawing/2014/main" id="{03767A5F-B5BA-3C3C-BC90-F47E0B51D32C}"/>
              </a:ext>
            </a:extLst>
          </p:cNvPr>
          <p:cNvPicPr>
            <a:picLocks noChangeAspect="1"/>
          </p:cNvPicPr>
          <p:nvPr/>
        </p:nvPicPr>
        <p:blipFill>
          <a:blip r:embed="rId2"/>
          <a:stretch>
            <a:fillRect/>
          </a:stretch>
        </p:blipFill>
        <p:spPr>
          <a:xfrm>
            <a:off x="4648202" y="1600201"/>
            <a:ext cx="4375672" cy="3008274"/>
          </a:xfrm>
          <a:prstGeom prst="rect">
            <a:avLst/>
          </a:prstGeom>
          <a:noFill/>
        </p:spPr>
      </p:pic>
      <p:sp>
        <p:nvSpPr>
          <p:cNvPr id="6" name="TextBox 5">
            <a:extLst>
              <a:ext uri="{FF2B5EF4-FFF2-40B4-BE49-F238E27FC236}">
                <a16:creationId xmlns:a16="http://schemas.microsoft.com/office/drawing/2014/main" id="{D91BB004-2404-91F3-5BA6-4D022B76C120}"/>
              </a:ext>
            </a:extLst>
          </p:cNvPr>
          <p:cNvSpPr txBox="1"/>
          <p:nvPr/>
        </p:nvSpPr>
        <p:spPr>
          <a:xfrm>
            <a:off x="4451874" y="4710899"/>
            <a:ext cx="4572000" cy="276999"/>
          </a:xfrm>
          <a:prstGeom prst="rect">
            <a:avLst/>
          </a:prstGeom>
          <a:noFill/>
        </p:spPr>
        <p:txBody>
          <a:bodyPr wrap="square">
            <a:spAutoFit/>
          </a:bodyPr>
          <a:lstStyle/>
          <a:p>
            <a:pPr algn="l" fontAlgn="base"/>
            <a:r>
              <a:rPr lang="en-US" sz="1200" b="1" i="0" dirty="0">
                <a:solidFill>
                  <a:srgbClr val="455F7C"/>
                </a:solidFill>
                <a:effectLst/>
                <a:highlight>
                  <a:srgbClr val="FFFFFF"/>
                </a:highlight>
                <a:latin typeface="Open Sans" panose="020B0606030504020204" pitchFamily="34" charset="0"/>
              </a:rPr>
              <a:t>Overweight adults in England 2021, by gender and region</a:t>
            </a:r>
          </a:p>
        </p:txBody>
      </p:sp>
    </p:spTree>
    <p:extLst>
      <p:ext uri="{BB962C8B-B14F-4D97-AF65-F5344CB8AC3E}">
        <p14:creationId xmlns:p14="http://schemas.microsoft.com/office/powerpoint/2010/main" val="38766463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49A687-6A87-E05F-006F-EE849CA62647}"/>
              </a:ext>
            </a:extLst>
          </p:cNvPr>
          <p:cNvSpPr>
            <a:spLocks noGrp="1"/>
          </p:cNvSpPr>
          <p:nvPr>
            <p:ph type="title"/>
          </p:nvPr>
        </p:nvSpPr>
        <p:spPr/>
        <p:txBody>
          <a:bodyPr/>
          <a:lstStyle/>
          <a:p>
            <a:r>
              <a:rPr lang="en-GB" b="1" dirty="0"/>
              <a:t>Distribution (5)</a:t>
            </a:r>
            <a:endParaRPr lang="en-GB" dirty="0"/>
          </a:p>
        </p:txBody>
      </p:sp>
      <p:sp>
        <p:nvSpPr>
          <p:cNvPr id="3" name="Content Placeholder 2">
            <a:extLst>
              <a:ext uri="{FF2B5EF4-FFF2-40B4-BE49-F238E27FC236}">
                <a16:creationId xmlns:a16="http://schemas.microsoft.com/office/drawing/2014/main" id="{C74B2169-A0CD-4437-13E1-1193F06B0738}"/>
              </a:ext>
            </a:extLst>
          </p:cNvPr>
          <p:cNvSpPr>
            <a:spLocks noGrp="1"/>
          </p:cNvSpPr>
          <p:nvPr>
            <p:ph idx="1"/>
          </p:nvPr>
        </p:nvSpPr>
        <p:spPr/>
        <p:txBody>
          <a:bodyPr/>
          <a:lstStyle/>
          <a:p>
            <a:pPr marL="0" indent="0">
              <a:buNone/>
            </a:pPr>
            <a:r>
              <a:rPr lang="en-GB" dirty="0"/>
              <a:t>It answers the question </a:t>
            </a:r>
            <a:r>
              <a:rPr lang="en-GB" b="1" i="1" dirty="0"/>
              <a:t>who, where and when</a:t>
            </a:r>
            <a:r>
              <a:rPr lang="en-GB" dirty="0"/>
              <a:t>? </a:t>
            </a:r>
          </a:p>
          <a:p>
            <a:pPr marL="0" indent="0" algn="ctr">
              <a:buNone/>
            </a:pPr>
            <a:r>
              <a:rPr lang="en-GB" b="1" i="1" dirty="0"/>
              <a:t>Epidemiology describes health events </a:t>
            </a:r>
          </a:p>
        </p:txBody>
      </p:sp>
    </p:spTree>
    <p:extLst>
      <p:ext uri="{BB962C8B-B14F-4D97-AF65-F5344CB8AC3E}">
        <p14:creationId xmlns:p14="http://schemas.microsoft.com/office/powerpoint/2010/main" val="55749538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9C66C0-F40B-4492-B545-EF32C9BD265E}"/>
              </a:ext>
            </a:extLst>
          </p:cNvPr>
          <p:cNvSpPr>
            <a:spLocks noGrp="1"/>
          </p:cNvSpPr>
          <p:nvPr>
            <p:ph type="title"/>
          </p:nvPr>
        </p:nvSpPr>
        <p:spPr/>
        <p:txBody>
          <a:bodyPr/>
          <a:lstStyle/>
          <a:p>
            <a:r>
              <a:rPr lang="en-GB" b="1" dirty="0"/>
              <a:t>Determinants (1)</a:t>
            </a:r>
            <a:endParaRPr lang="en-GB" dirty="0"/>
          </a:p>
        </p:txBody>
      </p:sp>
      <p:sp>
        <p:nvSpPr>
          <p:cNvPr id="3" name="Content Placeholder 2">
            <a:extLst>
              <a:ext uri="{FF2B5EF4-FFF2-40B4-BE49-F238E27FC236}">
                <a16:creationId xmlns:a16="http://schemas.microsoft.com/office/drawing/2014/main" id="{EDEFCE34-5B35-416C-981F-5F89158A787D}"/>
              </a:ext>
            </a:extLst>
          </p:cNvPr>
          <p:cNvSpPr>
            <a:spLocks noGrp="1"/>
          </p:cNvSpPr>
          <p:nvPr>
            <p:ph idx="1"/>
          </p:nvPr>
        </p:nvSpPr>
        <p:spPr/>
        <p:txBody>
          <a:bodyPr/>
          <a:lstStyle/>
          <a:p>
            <a:pPr marL="0" indent="0">
              <a:buNone/>
            </a:pPr>
            <a:r>
              <a:rPr lang="en-GB" dirty="0"/>
              <a:t>Determinant are </a:t>
            </a:r>
            <a:r>
              <a:rPr lang="en-GB" i="1" dirty="0"/>
              <a:t>“any factor, whether event, characteristic, or other definable entity, that brings about a change in a health condition or other defined characteristic”.</a:t>
            </a:r>
          </a:p>
          <a:p>
            <a:pPr marL="0" indent="0">
              <a:buNone/>
            </a:pPr>
            <a:r>
              <a:rPr lang="en-GB" dirty="0"/>
              <a:t>For example?</a:t>
            </a:r>
          </a:p>
          <a:p>
            <a:pPr marL="0" indent="0">
              <a:buNone/>
            </a:pPr>
            <a:r>
              <a:rPr lang="en-GB" dirty="0"/>
              <a:t>                                        (CDC, 2012)</a:t>
            </a:r>
          </a:p>
        </p:txBody>
      </p:sp>
    </p:spTree>
    <p:extLst>
      <p:ext uri="{BB962C8B-B14F-4D97-AF65-F5344CB8AC3E}">
        <p14:creationId xmlns:p14="http://schemas.microsoft.com/office/powerpoint/2010/main" val="166076281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62F18B-22EE-42B3-A967-CB8ACD1618E9}"/>
              </a:ext>
            </a:extLst>
          </p:cNvPr>
          <p:cNvSpPr>
            <a:spLocks noGrp="1"/>
          </p:cNvSpPr>
          <p:nvPr>
            <p:ph type="title"/>
          </p:nvPr>
        </p:nvSpPr>
        <p:spPr/>
        <p:txBody>
          <a:bodyPr/>
          <a:lstStyle/>
          <a:p>
            <a:r>
              <a:rPr lang="en-GB" b="1" dirty="0"/>
              <a:t>Determinants (2)</a:t>
            </a:r>
          </a:p>
        </p:txBody>
      </p:sp>
      <p:sp>
        <p:nvSpPr>
          <p:cNvPr id="3" name="Content Placeholder 2">
            <a:extLst>
              <a:ext uri="{FF2B5EF4-FFF2-40B4-BE49-F238E27FC236}">
                <a16:creationId xmlns:a16="http://schemas.microsoft.com/office/drawing/2014/main" id="{F7E77EAF-1FAE-4422-B6A2-6DD54292A1B7}"/>
              </a:ext>
            </a:extLst>
          </p:cNvPr>
          <p:cNvSpPr>
            <a:spLocks noGrp="1"/>
          </p:cNvSpPr>
          <p:nvPr>
            <p:ph idx="1"/>
          </p:nvPr>
        </p:nvSpPr>
        <p:spPr/>
        <p:txBody>
          <a:bodyPr>
            <a:normAutofit fontScale="77500" lnSpcReduction="20000"/>
          </a:bodyPr>
          <a:lstStyle/>
          <a:p>
            <a:pPr marL="0" indent="0">
              <a:lnSpc>
                <a:spcPct val="120000"/>
              </a:lnSpc>
              <a:buNone/>
            </a:pPr>
            <a:r>
              <a:rPr lang="en-GB" dirty="0"/>
              <a:t>Epidemiologist also search for </a:t>
            </a:r>
            <a:r>
              <a:rPr lang="en-GB" b="1" dirty="0"/>
              <a:t>determinants</a:t>
            </a:r>
            <a:r>
              <a:rPr lang="en-GB" dirty="0"/>
              <a:t>, “which are the causes and other factors that influence the occurrence of disease and other health-related events” (CDC, 2012).</a:t>
            </a:r>
          </a:p>
          <a:p>
            <a:pPr marL="0" indent="0">
              <a:lnSpc>
                <a:spcPct val="120000"/>
              </a:lnSpc>
              <a:buNone/>
            </a:pPr>
            <a:endParaRPr lang="en-GB" dirty="0"/>
          </a:p>
          <a:p>
            <a:pPr marL="0" indent="0">
              <a:lnSpc>
                <a:spcPct val="120000"/>
              </a:lnSpc>
              <a:buNone/>
            </a:pPr>
            <a:r>
              <a:rPr lang="en-GB" dirty="0"/>
              <a:t>Epidemiology studies what </a:t>
            </a:r>
            <a:r>
              <a:rPr lang="en-GB" i="1" dirty="0"/>
              <a:t>determines health events </a:t>
            </a:r>
          </a:p>
          <a:p>
            <a:pPr marL="0" indent="0">
              <a:lnSpc>
                <a:spcPct val="120000"/>
              </a:lnSpc>
              <a:buNone/>
            </a:pPr>
            <a:r>
              <a:rPr lang="en-GB" dirty="0"/>
              <a:t>It answers the question </a:t>
            </a:r>
            <a:r>
              <a:rPr lang="en-GB" b="1" dirty="0"/>
              <a:t>how and why</a:t>
            </a:r>
            <a:r>
              <a:rPr lang="en-GB" dirty="0"/>
              <a:t>?</a:t>
            </a:r>
          </a:p>
          <a:p>
            <a:pPr>
              <a:lnSpc>
                <a:spcPct val="120000"/>
              </a:lnSpc>
            </a:pPr>
            <a:endParaRPr lang="en-GB" dirty="0"/>
          </a:p>
          <a:p>
            <a:pPr marL="0" indent="0" algn="ctr">
              <a:lnSpc>
                <a:spcPct val="120000"/>
              </a:lnSpc>
              <a:buNone/>
            </a:pPr>
            <a:r>
              <a:rPr lang="en-GB" b="1" i="1" dirty="0"/>
              <a:t>Epidemiology analyses health events </a:t>
            </a:r>
          </a:p>
        </p:txBody>
      </p:sp>
    </p:spTree>
    <p:extLst>
      <p:ext uri="{BB962C8B-B14F-4D97-AF65-F5344CB8AC3E}">
        <p14:creationId xmlns:p14="http://schemas.microsoft.com/office/powerpoint/2010/main" val="9824975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7CFE49-2299-B539-3F0D-45EECCD38CDE}"/>
              </a:ext>
            </a:extLst>
          </p:cNvPr>
          <p:cNvSpPr>
            <a:spLocks noGrp="1"/>
          </p:cNvSpPr>
          <p:nvPr>
            <p:ph type="title"/>
          </p:nvPr>
        </p:nvSpPr>
        <p:spPr/>
        <p:txBody>
          <a:bodyPr/>
          <a:lstStyle/>
          <a:p>
            <a:r>
              <a:rPr lang="en-GB" b="1" dirty="0"/>
              <a:t>Determinants (3)</a:t>
            </a:r>
            <a:endParaRPr lang="en-GB" dirty="0"/>
          </a:p>
        </p:txBody>
      </p:sp>
      <p:sp>
        <p:nvSpPr>
          <p:cNvPr id="3" name="Content Placeholder 2">
            <a:extLst>
              <a:ext uri="{FF2B5EF4-FFF2-40B4-BE49-F238E27FC236}">
                <a16:creationId xmlns:a16="http://schemas.microsoft.com/office/drawing/2014/main" id="{EE451EDE-4337-9E15-6360-F011DE7B278C}"/>
              </a:ext>
            </a:extLst>
          </p:cNvPr>
          <p:cNvSpPr>
            <a:spLocks noGrp="1"/>
          </p:cNvSpPr>
          <p:nvPr>
            <p:ph idx="1"/>
          </p:nvPr>
        </p:nvSpPr>
        <p:spPr/>
        <p:txBody>
          <a:bodyPr/>
          <a:lstStyle/>
          <a:p>
            <a:pPr marL="0" indent="0">
              <a:buNone/>
            </a:pPr>
            <a:r>
              <a:rPr lang="en-GB" b="0" i="0" dirty="0">
                <a:solidFill>
                  <a:srgbClr val="000000"/>
                </a:solidFill>
                <a:effectLst/>
              </a:rPr>
              <a:t>Epidemiologists assume that illness does not occur randomly in a population,</a:t>
            </a:r>
          </a:p>
          <a:p>
            <a:pPr marL="0" indent="0">
              <a:buNone/>
            </a:pPr>
            <a:r>
              <a:rPr lang="en-GB" b="0" i="0" dirty="0">
                <a:solidFill>
                  <a:srgbClr val="000000"/>
                </a:solidFill>
                <a:effectLst/>
              </a:rPr>
              <a:t> </a:t>
            </a:r>
          </a:p>
          <a:p>
            <a:pPr marL="0" indent="0">
              <a:buNone/>
            </a:pPr>
            <a:r>
              <a:rPr lang="en-GB" b="0" i="0" dirty="0">
                <a:solidFill>
                  <a:srgbClr val="000000"/>
                </a:solidFill>
                <a:effectLst/>
              </a:rPr>
              <a:t>But happens only when the right accumulation of risk factors or determinants exists in an individual. </a:t>
            </a:r>
          </a:p>
          <a:p>
            <a:pPr marL="0" indent="0">
              <a:buNone/>
            </a:pPr>
            <a:r>
              <a:rPr lang="en-GB" dirty="0">
                <a:solidFill>
                  <a:srgbClr val="000000"/>
                </a:solidFill>
              </a:rPr>
              <a:t>                                                    </a:t>
            </a:r>
            <a:r>
              <a:rPr lang="en-GB" dirty="0"/>
              <a:t>(CDC, 2012)</a:t>
            </a:r>
          </a:p>
        </p:txBody>
      </p:sp>
    </p:spTree>
    <p:extLst>
      <p:ext uri="{BB962C8B-B14F-4D97-AF65-F5344CB8AC3E}">
        <p14:creationId xmlns:p14="http://schemas.microsoft.com/office/powerpoint/2010/main" val="5776800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1672C8-4A3D-27C0-FE07-FADC17008B3F}"/>
              </a:ext>
            </a:extLst>
          </p:cNvPr>
          <p:cNvSpPr>
            <a:spLocks noGrp="1"/>
          </p:cNvSpPr>
          <p:nvPr>
            <p:ph type="title"/>
          </p:nvPr>
        </p:nvSpPr>
        <p:spPr/>
        <p:txBody>
          <a:bodyPr/>
          <a:lstStyle/>
          <a:p>
            <a:r>
              <a:rPr lang="en-GB" b="1" dirty="0"/>
              <a:t>Determinants (4)</a:t>
            </a:r>
            <a:endParaRPr lang="en-GB" dirty="0"/>
          </a:p>
        </p:txBody>
      </p:sp>
      <p:sp>
        <p:nvSpPr>
          <p:cNvPr id="3" name="Content Placeholder 2">
            <a:extLst>
              <a:ext uri="{FF2B5EF4-FFF2-40B4-BE49-F238E27FC236}">
                <a16:creationId xmlns:a16="http://schemas.microsoft.com/office/drawing/2014/main" id="{F3762685-7E45-6739-8836-EEA09EE3E289}"/>
              </a:ext>
            </a:extLst>
          </p:cNvPr>
          <p:cNvSpPr>
            <a:spLocks noGrp="1"/>
          </p:cNvSpPr>
          <p:nvPr>
            <p:ph idx="1"/>
          </p:nvPr>
        </p:nvSpPr>
        <p:spPr/>
        <p:txBody>
          <a:bodyPr/>
          <a:lstStyle/>
          <a:p>
            <a:pPr marL="0" indent="0">
              <a:buNone/>
            </a:pPr>
            <a:r>
              <a:rPr lang="en-GB" dirty="0"/>
              <a:t>The epidemiological findings should provide sufficient evidence to prompt an effective </a:t>
            </a:r>
            <a:r>
              <a:rPr lang="en-GB" u="sng" dirty="0"/>
              <a:t>public health control</a:t>
            </a:r>
            <a:r>
              <a:rPr lang="en-GB" dirty="0"/>
              <a:t> and </a:t>
            </a:r>
            <a:r>
              <a:rPr lang="en-GB" u="sng" dirty="0"/>
              <a:t>prevention</a:t>
            </a:r>
            <a:r>
              <a:rPr lang="en-GB" dirty="0"/>
              <a:t> measures.</a:t>
            </a:r>
          </a:p>
          <a:p>
            <a:pPr marL="0" indent="0">
              <a:buNone/>
            </a:pPr>
            <a:endParaRPr lang="en-GB" dirty="0"/>
          </a:p>
          <a:p>
            <a:pPr marL="0" indent="0">
              <a:buNone/>
            </a:pPr>
            <a:r>
              <a:rPr lang="en-GB" dirty="0"/>
              <a:t>Can you think of a common public health control measure?</a:t>
            </a:r>
          </a:p>
        </p:txBody>
      </p:sp>
    </p:spTree>
    <p:extLst>
      <p:ext uri="{BB962C8B-B14F-4D97-AF65-F5344CB8AC3E}">
        <p14:creationId xmlns:p14="http://schemas.microsoft.com/office/powerpoint/2010/main" val="217534944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126051-61A9-0C96-0F7A-ACDD8C533E26}"/>
              </a:ext>
            </a:extLst>
          </p:cNvPr>
          <p:cNvSpPr>
            <a:spLocks noGrp="1"/>
          </p:cNvSpPr>
          <p:nvPr>
            <p:ph type="title"/>
          </p:nvPr>
        </p:nvSpPr>
        <p:spPr/>
        <p:txBody>
          <a:bodyPr>
            <a:normAutofit fontScale="90000"/>
          </a:bodyPr>
          <a:lstStyle/>
          <a:p>
            <a:r>
              <a:rPr lang="en-GB" b="1" dirty="0"/>
              <a:t>Diseases &amp; other health related events </a:t>
            </a:r>
          </a:p>
        </p:txBody>
      </p:sp>
      <p:sp>
        <p:nvSpPr>
          <p:cNvPr id="3" name="Content Placeholder 2">
            <a:extLst>
              <a:ext uri="{FF2B5EF4-FFF2-40B4-BE49-F238E27FC236}">
                <a16:creationId xmlns:a16="http://schemas.microsoft.com/office/drawing/2014/main" id="{DC8333D8-5050-4F1C-2BF9-4C12D8944671}"/>
              </a:ext>
            </a:extLst>
          </p:cNvPr>
          <p:cNvSpPr>
            <a:spLocks noGrp="1"/>
          </p:cNvSpPr>
          <p:nvPr>
            <p:ph idx="1"/>
          </p:nvPr>
        </p:nvSpPr>
        <p:spPr/>
        <p:txBody>
          <a:bodyPr>
            <a:normAutofit fontScale="85000" lnSpcReduction="20000"/>
          </a:bodyPr>
          <a:lstStyle/>
          <a:p>
            <a:r>
              <a:rPr lang="en-GB" dirty="0"/>
              <a:t>Epidemiology is not only the study of diseases.</a:t>
            </a:r>
          </a:p>
          <a:p>
            <a:endParaRPr lang="en-GB" dirty="0"/>
          </a:p>
          <a:p>
            <a:r>
              <a:rPr lang="en-GB" dirty="0"/>
              <a:t>The focus of Epidemiology are not only patients.</a:t>
            </a:r>
          </a:p>
          <a:p>
            <a:pPr marL="0" indent="0">
              <a:buNone/>
            </a:pPr>
            <a:endParaRPr lang="en-GB" dirty="0"/>
          </a:p>
          <a:p>
            <a:r>
              <a:rPr lang="en-GB" dirty="0"/>
              <a:t>Epidemiology studies all health-related conditions (communicable and non communicable) 							        (CDC,2012)</a:t>
            </a:r>
          </a:p>
          <a:p>
            <a:endParaRPr lang="en-GB" dirty="0"/>
          </a:p>
          <a:p>
            <a:pPr marL="0" indent="0" algn="ctr">
              <a:buNone/>
            </a:pPr>
            <a:r>
              <a:rPr lang="en-GB" b="1" i="1" dirty="0"/>
              <a:t>Epidemiology is a broader science </a:t>
            </a:r>
          </a:p>
        </p:txBody>
      </p:sp>
    </p:spTree>
    <p:extLst>
      <p:ext uri="{BB962C8B-B14F-4D97-AF65-F5344CB8AC3E}">
        <p14:creationId xmlns:p14="http://schemas.microsoft.com/office/powerpoint/2010/main" val="3056534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95CDA2-2126-9B76-5193-EC952DB09123}"/>
              </a:ext>
            </a:extLst>
          </p:cNvPr>
          <p:cNvSpPr>
            <a:spLocks noGrp="1"/>
          </p:cNvSpPr>
          <p:nvPr>
            <p:ph type="title"/>
          </p:nvPr>
        </p:nvSpPr>
        <p:spPr/>
        <p:txBody>
          <a:bodyPr/>
          <a:lstStyle/>
          <a:p>
            <a:r>
              <a:rPr lang="en-GB" b="1" dirty="0"/>
              <a:t>Specified populations (1)</a:t>
            </a:r>
            <a:endParaRPr lang="en-GB" dirty="0"/>
          </a:p>
        </p:txBody>
      </p:sp>
      <p:sp>
        <p:nvSpPr>
          <p:cNvPr id="3" name="Content Placeholder 2">
            <a:extLst>
              <a:ext uri="{FF2B5EF4-FFF2-40B4-BE49-F238E27FC236}">
                <a16:creationId xmlns:a16="http://schemas.microsoft.com/office/drawing/2014/main" id="{942A1049-27FC-B4C7-53B9-5496369C173B}"/>
              </a:ext>
            </a:extLst>
          </p:cNvPr>
          <p:cNvSpPr>
            <a:spLocks noGrp="1"/>
          </p:cNvSpPr>
          <p:nvPr>
            <p:ph idx="1"/>
          </p:nvPr>
        </p:nvSpPr>
        <p:spPr/>
        <p:txBody>
          <a:bodyPr>
            <a:normAutofit fontScale="85000" lnSpcReduction="10000"/>
          </a:bodyPr>
          <a:lstStyle/>
          <a:p>
            <a:pPr>
              <a:buFont typeface="Wingdings" panose="05000000000000000000" pitchFamily="2" charset="2"/>
              <a:buChar char="§"/>
            </a:pPr>
            <a:r>
              <a:rPr lang="en-GB" sz="2800" b="0" i="0" dirty="0">
                <a:solidFill>
                  <a:srgbClr val="000000"/>
                </a:solidFill>
                <a:effectLst/>
              </a:rPr>
              <a:t>The clinician is concerned about the health of an </a:t>
            </a:r>
            <a:r>
              <a:rPr lang="en-GB" sz="2800" b="1" i="1" dirty="0">
                <a:solidFill>
                  <a:srgbClr val="000000"/>
                </a:solidFill>
                <a:effectLst/>
              </a:rPr>
              <a:t>individual</a:t>
            </a:r>
            <a:r>
              <a:rPr lang="en-GB" sz="2800" b="1" i="0" dirty="0">
                <a:solidFill>
                  <a:srgbClr val="000000"/>
                </a:solidFill>
                <a:effectLst/>
              </a:rPr>
              <a:t>;</a:t>
            </a:r>
            <a:r>
              <a:rPr lang="en-GB" sz="2800" b="0" i="0" dirty="0">
                <a:solidFill>
                  <a:srgbClr val="000000"/>
                </a:solidFill>
                <a:effectLst/>
              </a:rPr>
              <a:t> </a:t>
            </a:r>
          </a:p>
          <a:p>
            <a:pPr marL="0" indent="0">
              <a:buNone/>
            </a:pPr>
            <a:endParaRPr lang="en-GB" sz="2800" b="0" i="0" dirty="0">
              <a:solidFill>
                <a:srgbClr val="000000"/>
              </a:solidFill>
              <a:effectLst/>
            </a:endParaRPr>
          </a:p>
          <a:p>
            <a:pPr>
              <a:buFont typeface="Wingdings" panose="05000000000000000000" pitchFamily="2" charset="2"/>
              <a:buChar char="§"/>
            </a:pPr>
            <a:r>
              <a:rPr lang="en-GB" sz="2800" dirty="0">
                <a:solidFill>
                  <a:srgbClr val="000000"/>
                </a:solidFill>
              </a:rPr>
              <a:t>While </a:t>
            </a:r>
            <a:r>
              <a:rPr lang="en-GB" sz="2800" b="0" i="0" dirty="0">
                <a:solidFill>
                  <a:srgbClr val="000000"/>
                </a:solidFill>
                <a:effectLst/>
              </a:rPr>
              <a:t>the epidemiologist is concerned about the </a:t>
            </a:r>
            <a:r>
              <a:rPr lang="en-GB" sz="2800" b="1" i="1" dirty="0">
                <a:solidFill>
                  <a:srgbClr val="000000"/>
                </a:solidFill>
                <a:effectLst/>
              </a:rPr>
              <a:t>collective health of the people in a community or population</a:t>
            </a:r>
            <a:r>
              <a:rPr lang="en-GB" sz="2800" b="0" i="0" dirty="0">
                <a:solidFill>
                  <a:srgbClr val="000000"/>
                </a:solidFill>
                <a:effectLst/>
              </a:rPr>
              <a:t>. </a:t>
            </a:r>
          </a:p>
          <a:p>
            <a:pPr>
              <a:buFont typeface="Wingdings" panose="05000000000000000000" pitchFamily="2" charset="2"/>
              <a:buChar char="§"/>
            </a:pPr>
            <a:r>
              <a:rPr lang="en-GB" sz="2800" b="0" i="0" dirty="0">
                <a:solidFill>
                  <a:srgbClr val="000000"/>
                </a:solidFill>
                <a:effectLst/>
              </a:rPr>
              <a:t>In other words, the clinician’s “patient” is the individual; the epidemiologist’s “patient” is the community. </a:t>
            </a:r>
          </a:p>
          <a:p>
            <a:pPr marL="0" indent="0">
              <a:buNone/>
            </a:pPr>
            <a:r>
              <a:rPr lang="en-GB" sz="2800" b="0" i="0" dirty="0">
                <a:solidFill>
                  <a:srgbClr val="000000"/>
                </a:solidFill>
                <a:effectLst/>
              </a:rPr>
              <a:t>                                                                (CDC, 2012)</a:t>
            </a:r>
          </a:p>
          <a:p>
            <a:pPr marL="0" indent="0" algn="ctr">
              <a:buNone/>
            </a:pPr>
            <a:r>
              <a:rPr lang="en-GB" sz="2800" b="1" i="1" dirty="0"/>
              <a:t>Epidemiology is a basic science of public health </a:t>
            </a:r>
          </a:p>
          <a:p>
            <a:pPr marL="0" indent="0">
              <a:buNone/>
            </a:pPr>
            <a:endParaRPr lang="en-GB" sz="2800" b="0" i="0" dirty="0">
              <a:solidFill>
                <a:srgbClr val="000000"/>
              </a:solidFill>
              <a:effectLst/>
            </a:endParaRPr>
          </a:p>
          <a:p>
            <a:pPr marL="0" indent="0">
              <a:buNone/>
            </a:pPr>
            <a:endParaRPr lang="en-GB" sz="2800" dirty="0"/>
          </a:p>
          <a:p>
            <a:endParaRPr lang="en-GB" dirty="0"/>
          </a:p>
        </p:txBody>
      </p:sp>
    </p:spTree>
    <p:extLst>
      <p:ext uri="{BB962C8B-B14F-4D97-AF65-F5344CB8AC3E}">
        <p14:creationId xmlns:p14="http://schemas.microsoft.com/office/powerpoint/2010/main" val="40338027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4F3076-CB89-D7FD-1676-D1B543FFD275}"/>
              </a:ext>
            </a:extLst>
          </p:cNvPr>
          <p:cNvSpPr>
            <a:spLocks noGrp="1"/>
          </p:cNvSpPr>
          <p:nvPr>
            <p:ph type="title"/>
          </p:nvPr>
        </p:nvSpPr>
        <p:spPr/>
        <p:txBody>
          <a:bodyPr/>
          <a:lstStyle/>
          <a:p>
            <a:r>
              <a:rPr lang="en-GB" b="1" dirty="0"/>
              <a:t>Specified populations (2)</a:t>
            </a:r>
            <a:endParaRPr lang="en-GB" dirty="0"/>
          </a:p>
        </p:txBody>
      </p:sp>
      <p:sp>
        <p:nvSpPr>
          <p:cNvPr id="3" name="Content Placeholder 2">
            <a:extLst>
              <a:ext uri="{FF2B5EF4-FFF2-40B4-BE49-F238E27FC236}">
                <a16:creationId xmlns:a16="http://schemas.microsoft.com/office/drawing/2014/main" id="{E9E76FB7-77F0-CD28-AAC5-541284ED58D9}"/>
              </a:ext>
            </a:extLst>
          </p:cNvPr>
          <p:cNvSpPr>
            <a:spLocks noGrp="1"/>
          </p:cNvSpPr>
          <p:nvPr>
            <p:ph idx="1"/>
          </p:nvPr>
        </p:nvSpPr>
        <p:spPr/>
        <p:txBody>
          <a:bodyPr>
            <a:normAutofit lnSpcReduction="10000"/>
          </a:bodyPr>
          <a:lstStyle/>
          <a:p>
            <a:pPr>
              <a:buFont typeface="Wingdings" panose="05000000000000000000" pitchFamily="2" charset="2"/>
              <a:buChar char="§"/>
            </a:pPr>
            <a:r>
              <a:rPr lang="en-GB"/>
              <a:t>The epidemiologist focuses on identifying the exposure or source that caused the illness; </a:t>
            </a:r>
          </a:p>
          <a:p>
            <a:pPr>
              <a:buFont typeface="Wingdings" panose="05000000000000000000" pitchFamily="2" charset="2"/>
              <a:buChar char="§"/>
            </a:pPr>
            <a:r>
              <a:rPr lang="en-GB"/>
              <a:t>The number of other persons who may have been similarly exposed; </a:t>
            </a:r>
          </a:p>
          <a:p>
            <a:pPr>
              <a:buFont typeface="Wingdings" panose="05000000000000000000" pitchFamily="2" charset="2"/>
              <a:buChar char="§"/>
            </a:pPr>
            <a:r>
              <a:rPr lang="en-GB"/>
              <a:t>The potential for further spread in the community; and interventions to prevent additional cases or recurrences.</a:t>
            </a:r>
          </a:p>
          <a:p>
            <a:endParaRPr lang="en-GB"/>
          </a:p>
        </p:txBody>
      </p:sp>
    </p:spTree>
    <p:extLst>
      <p:ext uri="{BB962C8B-B14F-4D97-AF65-F5344CB8AC3E}">
        <p14:creationId xmlns:p14="http://schemas.microsoft.com/office/powerpoint/2010/main" val="160306025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8AD2FD-8D86-4636-5EF7-C30231323F41}"/>
              </a:ext>
            </a:extLst>
          </p:cNvPr>
          <p:cNvSpPr>
            <a:spLocks noGrp="1"/>
          </p:cNvSpPr>
          <p:nvPr>
            <p:ph type="title"/>
          </p:nvPr>
        </p:nvSpPr>
        <p:spPr/>
        <p:txBody>
          <a:bodyPr/>
          <a:lstStyle/>
          <a:p>
            <a:r>
              <a:rPr lang="en-GB" b="1" i="0" dirty="0">
                <a:solidFill>
                  <a:srgbClr val="000000"/>
                </a:solidFill>
                <a:effectLst/>
              </a:rPr>
              <a:t>Application </a:t>
            </a:r>
            <a:endParaRPr lang="en-GB" dirty="0"/>
          </a:p>
        </p:txBody>
      </p:sp>
      <p:sp>
        <p:nvSpPr>
          <p:cNvPr id="3" name="Content Placeholder 2">
            <a:extLst>
              <a:ext uri="{FF2B5EF4-FFF2-40B4-BE49-F238E27FC236}">
                <a16:creationId xmlns:a16="http://schemas.microsoft.com/office/drawing/2014/main" id="{9CBDD94B-C301-B6CA-4ECB-0308B44EB77F}"/>
              </a:ext>
            </a:extLst>
          </p:cNvPr>
          <p:cNvSpPr>
            <a:spLocks noGrp="1"/>
          </p:cNvSpPr>
          <p:nvPr>
            <p:ph idx="1"/>
          </p:nvPr>
        </p:nvSpPr>
        <p:spPr/>
        <p:txBody>
          <a:bodyPr>
            <a:normAutofit fontScale="92500" lnSpcReduction="20000"/>
          </a:bodyPr>
          <a:lstStyle/>
          <a:p>
            <a:pPr>
              <a:buFont typeface="Wingdings" panose="05000000000000000000" pitchFamily="2" charset="2"/>
              <a:buChar char="§"/>
            </a:pPr>
            <a:r>
              <a:rPr lang="en-GB" dirty="0"/>
              <a:t>Epidemiology is not just “the study of” health in a population; </a:t>
            </a:r>
          </a:p>
          <a:p>
            <a:pPr>
              <a:buFont typeface="Wingdings" panose="05000000000000000000" pitchFamily="2" charset="2"/>
              <a:buChar char="§"/>
            </a:pPr>
            <a:r>
              <a:rPr lang="en-GB" dirty="0"/>
              <a:t>It also involves applying the knowledge gained by the studies to community-based practice </a:t>
            </a:r>
          </a:p>
          <a:p>
            <a:pPr lvl="1">
              <a:buFont typeface="Wingdings" panose="05000000000000000000" pitchFamily="2" charset="2"/>
              <a:buChar char="§"/>
            </a:pPr>
            <a:r>
              <a:rPr lang="en-GB" dirty="0"/>
              <a:t>prevention of diseases and promotion of health. </a:t>
            </a:r>
          </a:p>
          <a:p>
            <a:pPr>
              <a:buFont typeface="Wingdings" panose="05000000000000000000" pitchFamily="2" charset="2"/>
              <a:buChar char="§"/>
            </a:pPr>
            <a:r>
              <a:rPr lang="en-GB" dirty="0"/>
              <a:t>Like the practice of medicine, the practice of epidemiology is both an applied science and practice</a:t>
            </a:r>
          </a:p>
          <a:p>
            <a:pPr>
              <a:buFont typeface="Wingdings" panose="05000000000000000000" pitchFamily="2" charset="2"/>
              <a:buChar char="§"/>
            </a:pPr>
            <a:endParaRPr lang="en-GB" dirty="0"/>
          </a:p>
        </p:txBody>
      </p:sp>
    </p:spTree>
    <p:extLst>
      <p:ext uri="{BB962C8B-B14F-4D97-AF65-F5344CB8AC3E}">
        <p14:creationId xmlns:p14="http://schemas.microsoft.com/office/powerpoint/2010/main" val="389169146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4BF187-7143-AFDF-9212-88E1AA840BF1}"/>
              </a:ext>
            </a:extLst>
          </p:cNvPr>
          <p:cNvSpPr>
            <a:spLocks noGrp="1"/>
          </p:cNvSpPr>
          <p:nvPr>
            <p:ph type="title"/>
          </p:nvPr>
        </p:nvSpPr>
        <p:spPr/>
        <p:txBody>
          <a:bodyPr/>
          <a:lstStyle/>
          <a:p>
            <a:r>
              <a:rPr lang="en-GB" b="1" dirty="0">
                <a:solidFill>
                  <a:srgbClr val="000000"/>
                </a:solidFill>
              </a:rPr>
              <a:t>Social Epidemiology</a:t>
            </a:r>
          </a:p>
        </p:txBody>
      </p:sp>
      <p:sp>
        <p:nvSpPr>
          <p:cNvPr id="3" name="Content Placeholder 2">
            <a:extLst>
              <a:ext uri="{FF2B5EF4-FFF2-40B4-BE49-F238E27FC236}">
                <a16:creationId xmlns:a16="http://schemas.microsoft.com/office/drawing/2014/main" id="{C50A4838-DA21-62C5-31E7-E2B1CFB720FF}"/>
              </a:ext>
            </a:extLst>
          </p:cNvPr>
          <p:cNvSpPr>
            <a:spLocks noGrp="1"/>
          </p:cNvSpPr>
          <p:nvPr>
            <p:ph idx="1"/>
          </p:nvPr>
        </p:nvSpPr>
        <p:spPr>
          <a:xfrm>
            <a:off x="457199" y="1600201"/>
            <a:ext cx="8479278" cy="3917032"/>
          </a:xfrm>
        </p:spPr>
        <p:txBody>
          <a:bodyPr>
            <a:normAutofit fontScale="92500"/>
          </a:bodyPr>
          <a:lstStyle/>
          <a:p>
            <a:r>
              <a:rPr lang="en-GB" dirty="0"/>
              <a:t>A branch of epidemiology </a:t>
            </a:r>
          </a:p>
          <a:p>
            <a:pPr lvl="1"/>
            <a:r>
              <a:rPr lang="en-GB" dirty="0"/>
              <a:t>focus is on the effects of social-structural factors on states of health. </a:t>
            </a:r>
          </a:p>
          <a:p>
            <a:r>
              <a:rPr lang="en-GB" dirty="0"/>
              <a:t>The distribution of advantages and disadvantages in a society reflects the distribution of health and disease. </a:t>
            </a:r>
          </a:p>
          <a:p>
            <a:r>
              <a:rPr lang="en-GB" dirty="0"/>
              <a:t>Identifies societal characteristics to understand their mechanisms.                       (Roux, 2022)</a:t>
            </a:r>
          </a:p>
        </p:txBody>
      </p:sp>
    </p:spTree>
    <p:extLst>
      <p:ext uri="{BB962C8B-B14F-4D97-AF65-F5344CB8AC3E}">
        <p14:creationId xmlns:p14="http://schemas.microsoft.com/office/powerpoint/2010/main" val="144263757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9AC82-F954-F65E-5F6D-2AC1AF130A1E}"/>
              </a:ext>
            </a:extLst>
          </p:cNvPr>
          <p:cNvSpPr>
            <a:spLocks noGrp="1"/>
          </p:cNvSpPr>
          <p:nvPr>
            <p:ph type="ctrTitle"/>
          </p:nvPr>
        </p:nvSpPr>
        <p:spPr>
          <a:xfrm>
            <a:off x="683568" y="2348880"/>
            <a:ext cx="8062664" cy="1470025"/>
          </a:xfrm>
        </p:spPr>
        <p:txBody>
          <a:bodyPr>
            <a:normAutofit/>
          </a:bodyPr>
          <a:lstStyle/>
          <a:p>
            <a:r>
              <a:rPr lang="en-GB" b="1" i="1" dirty="0">
                <a:solidFill>
                  <a:schemeClr val="bg1"/>
                </a:solidFill>
              </a:rPr>
              <a:t>Introduction to measuring health</a:t>
            </a:r>
          </a:p>
        </p:txBody>
      </p:sp>
      <p:pic>
        <p:nvPicPr>
          <p:cNvPr id="4" name="Picture 3" descr="A picture containing vector graphics&#10;&#10;Description automatically generated">
            <a:extLst>
              <a:ext uri="{FF2B5EF4-FFF2-40B4-BE49-F238E27FC236}">
                <a16:creationId xmlns:a16="http://schemas.microsoft.com/office/drawing/2014/main" id="{EC6B77ED-3E17-3987-75A5-A07D5E036667}"/>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6876256" y="4005064"/>
            <a:ext cx="2267744" cy="1800200"/>
          </a:xfrm>
          <a:prstGeom prst="rect">
            <a:avLst/>
          </a:prstGeom>
        </p:spPr>
      </p:pic>
    </p:spTree>
    <p:extLst>
      <p:ext uri="{BB962C8B-B14F-4D97-AF65-F5344CB8AC3E}">
        <p14:creationId xmlns:p14="http://schemas.microsoft.com/office/powerpoint/2010/main" val="87855229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3B9809-41F9-CEEB-FDF1-9E853FFF8094}"/>
              </a:ext>
            </a:extLst>
          </p:cNvPr>
          <p:cNvSpPr>
            <a:spLocks noGrp="1"/>
          </p:cNvSpPr>
          <p:nvPr>
            <p:ph type="title"/>
          </p:nvPr>
        </p:nvSpPr>
        <p:spPr/>
        <p:txBody>
          <a:bodyPr/>
          <a:lstStyle/>
          <a:p>
            <a:r>
              <a:rPr lang="en-GB" b="1"/>
              <a:t>Measuring Health</a:t>
            </a:r>
          </a:p>
        </p:txBody>
      </p:sp>
      <p:sp>
        <p:nvSpPr>
          <p:cNvPr id="3" name="Content Placeholder 2">
            <a:extLst>
              <a:ext uri="{FF2B5EF4-FFF2-40B4-BE49-F238E27FC236}">
                <a16:creationId xmlns:a16="http://schemas.microsoft.com/office/drawing/2014/main" id="{DF1840ED-5436-A929-AFF2-DF789F10D2FD}"/>
              </a:ext>
            </a:extLst>
          </p:cNvPr>
          <p:cNvSpPr>
            <a:spLocks noGrp="1"/>
          </p:cNvSpPr>
          <p:nvPr>
            <p:ph idx="1"/>
          </p:nvPr>
        </p:nvSpPr>
        <p:spPr>
          <a:xfrm>
            <a:off x="457200" y="1600200"/>
            <a:ext cx="8229600" cy="4286249"/>
          </a:xfrm>
        </p:spPr>
        <p:txBody>
          <a:bodyPr/>
          <a:lstStyle/>
          <a:p>
            <a:pPr marL="0" indent="0">
              <a:buNone/>
            </a:pPr>
            <a:r>
              <a:rPr lang="en-GB" dirty="0">
                <a:hlinkClick r:id="rId2"/>
              </a:rPr>
              <a:t>Measuring the health </a:t>
            </a:r>
            <a:r>
              <a:rPr lang="en-GB" dirty="0"/>
              <a:t>of populations is fundamental to improving their health status.</a:t>
            </a:r>
          </a:p>
          <a:p>
            <a:pPr marL="0" indent="0">
              <a:buNone/>
            </a:pPr>
            <a:endParaRPr lang="en-GB" sz="1800" dirty="0"/>
          </a:p>
          <a:p>
            <a:pPr marL="0" indent="0">
              <a:buNone/>
            </a:pPr>
            <a:r>
              <a:rPr lang="en-GB" sz="1800" dirty="0"/>
              <a:t>Example measures</a:t>
            </a:r>
          </a:p>
          <a:p>
            <a:pPr>
              <a:buFontTx/>
              <a:buChar char="-"/>
            </a:pPr>
            <a:r>
              <a:rPr lang="en-GB" sz="1800" b="1" dirty="0"/>
              <a:t>Life expectancy</a:t>
            </a:r>
          </a:p>
          <a:p>
            <a:pPr>
              <a:buFontTx/>
              <a:buChar char="-"/>
            </a:pPr>
            <a:r>
              <a:rPr lang="en-GB" sz="1800" b="1" dirty="0"/>
              <a:t>Mortality</a:t>
            </a:r>
          </a:p>
          <a:p>
            <a:pPr>
              <a:buFontTx/>
              <a:buChar char="-"/>
            </a:pPr>
            <a:r>
              <a:rPr lang="en-GB" sz="1800" b="1" dirty="0"/>
              <a:t>Morbidity</a:t>
            </a:r>
          </a:p>
          <a:p>
            <a:pPr>
              <a:buFontTx/>
              <a:buChar char="-"/>
            </a:pPr>
            <a:r>
              <a:rPr lang="en-GB" sz="1800" b="1" dirty="0"/>
              <a:t>Incidence</a:t>
            </a:r>
          </a:p>
          <a:p>
            <a:pPr>
              <a:buFontTx/>
              <a:buChar char="-"/>
            </a:pPr>
            <a:r>
              <a:rPr lang="en-GB" sz="1800" b="1" dirty="0"/>
              <a:t>Prevalence</a:t>
            </a:r>
          </a:p>
          <a:p>
            <a:pPr>
              <a:buFontTx/>
              <a:buChar char="-"/>
            </a:pPr>
            <a:r>
              <a:rPr lang="en-GB" sz="1800" b="1" dirty="0"/>
              <a:t>And more… </a:t>
            </a:r>
          </a:p>
        </p:txBody>
      </p:sp>
    </p:spTree>
    <p:extLst>
      <p:ext uri="{BB962C8B-B14F-4D97-AF65-F5344CB8AC3E}">
        <p14:creationId xmlns:p14="http://schemas.microsoft.com/office/powerpoint/2010/main" val="348745178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330E5-2B96-451D-9822-5F67631139CB}"/>
              </a:ext>
            </a:extLst>
          </p:cNvPr>
          <p:cNvSpPr>
            <a:spLocks noGrp="1"/>
          </p:cNvSpPr>
          <p:nvPr>
            <p:ph type="title"/>
          </p:nvPr>
        </p:nvSpPr>
        <p:spPr/>
        <p:txBody>
          <a:bodyPr/>
          <a:lstStyle/>
          <a:p>
            <a:pPr algn="ctr"/>
            <a:r>
              <a:rPr lang="en-GB" b="1"/>
              <a:t>Measuring Health</a:t>
            </a:r>
          </a:p>
        </p:txBody>
      </p:sp>
      <p:sp>
        <p:nvSpPr>
          <p:cNvPr id="3" name="Content Placeholder 2">
            <a:extLst>
              <a:ext uri="{FF2B5EF4-FFF2-40B4-BE49-F238E27FC236}">
                <a16:creationId xmlns:a16="http://schemas.microsoft.com/office/drawing/2014/main" id="{FF7E0C32-106C-4C3E-BF8E-051A3ADB4B12}"/>
              </a:ext>
            </a:extLst>
          </p:cNvPr>
          <p:cNvSpPr>
            <a:spLocks noGrp="1"/>
          </p:cNvSpPr>
          <p:nvPr>
            <p:ph idx="1"/>
          </p:nvPr>
        </p:nvSpPr>
        <p:spPr>
          <a:xfrm>
            <a:off x="683568" y="1340768"/>
            <a:ext cx="7886700" cy="4320480"/>
          </a:xfrm>
        </p:spPr>
        <p:txBody>
          <a:bodyPr>
            <a:normAutofit fontScale="40000" lnSpcReduction="20000"/>
          </a:bodyPr>
          <a:lstStyle/>
          <a:p>
            <a:pPr>
              <a:lnSpc>
                <a:spcPct val="120000"/>
              </a:lnSpc>
            </a:pPr>
            <a:r>
              <a:rPr lang="en-GB" sz="8000" dirty="0"/>
              <a:t>The two most common means of assessing  population’s health include </a:t>
            </a:r>
            <a:r>
              <a:rPr lang="en-GB" sz="8000" b="1" dirty="0"/>
              <a:t>mortality </a:t>
            </a:r>
            <a:r>
              <a:rPr lang="en-GB" sz="8000" dirty="0"/>
              <a:t>and </a:t>
            </a:r>
            <a:r>
              <a:rPr lang="en-GB" sz="8000" b="1" dirty="0"/>
              <a:t>morbidity</a:t>
            </a:r>
            <a:endParaRPr lang="en-GB" sz="8000" dirty="0"/>
          </a:p>
          <a:p>
            <a:pPr>
              <a:lnSpc>
                <a:spcPct val="120000"/>
              </a:lnSpc>
            </a:pPr>
            <a:r>
              <a:rPr lang="en-GB" sz="8000" dirty="0"/>
              <a:t>Data on deaths and illness are often used as a surrogates or substitute measures of health.</a:t>
            </a:r>
          </a:p>
          <a:p>
            <a:pPr marL="0" indent="0">
              <a:buNone/>
            </a:pPr>
            <a:r>
              <a:rPr lang="en-GB" sz="8000" dirty="0"/>
              <a:t>                             (Naidoo and Wills, 2009)</a:t>
            </a:r>
          </a:p>
          <a:p>
            <a:endParaRPr lang="en-GB" dirty="0"/>
          </a:p>
          <a:p>
            <a:pPr marL="0" indent="0">
              <a:buNone/>
            </a:pPr>
            <a:endParaRPr lang="en-GB" dirty="0"/>
          </a:p>
          <a:p>
            <a:pPr marL="0" indent="0">
              <a:buNone/>
            </a:pPr>
            <a:r>
              <a:rPr lang="en-GB" dirty="0"/>
              <a:t>                                                                                                 </a:t>
            </a:r>
          </a:p>
        </p:txBody>
      </p:sp>
    </p:spTree>
    <p:extLst>
      <p:ext uri="{BB962C8B-B14F-4D97-AF65-F5344CB8AC3E}">
        <p14:creationId xmlns:p14="http://schemas.microsoft.com/office/powerpoint/2010/main" val="6181035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D55EC5-942E-4DD1-BC25-6511042D3AB9}"/>
              </a:ext>
            </a:extLst>
          </p:cNvPr>
          <p:cNvSpPr>
            <a:spLocks noGrp="1"/>
          </p:cNvSpPr>
          <p:nvPr>
            <p:ph type="title"/>
          </p:nvPr>
        </p:nvSpPr>
        <p:spPr>
          <a:xfrm>
            <a:off x="539552" y="53752"/>
            <a:ext cx="8229600" cy="1143000"/>
          </a:xfrm>
        </p:spPr>
        <p:txBody>
          <a:bodyPr/>
          <a:lstStyle/>
          <a:p>
            <a:r>
              <a:rPr lang="en-GB" b="1"/>
              <a:t>Mortality</a:t>
            </a:r>
          </a:p>
        </p:txBody>
      </p:sp>
      <p:sp>
        <p:nvSpPr>
          <p:cNvPr id="3" name="Content Placeholder 2">
            <a:extLst>
              <a:ext uri="{FF2B5EF4-FFF2-40B4-BE49-F238E27FC236}">
                <a16:creationId xmlns:a16="http://schemas.microsoft.com/office/drawing/2014/main" id="{B9E5CE0E-F8C6-4002-9396-5D83F37F258A}"/>
              </a:ext>
            </a:extLst>
          </p:cNvPr>
          <p:cNvSpPr>
            <a:spLocks noGrp="1"/>
          </p:cNvSpPr>
          <p:nvPr>
            <p:ph idx="1"/>
          </p:nvPr>
        </p:nvSpPr>
        <p:spPr>
          <a:xfrm>
            <a:off x="323528" y="1196751"/>
            <a:ext cx="8509754" cy="4484957"/>
          </a:xfrm>
        </p:spPr>
        <p:txBody>
          <a:bodyPr>
            <a:noAutofit/>
          </a:bodyPr>
          <a:lstStyle/>
          <a:p>
            <a:r>
              <a:rPr lang="en-GB" sz="2000" dirty="0"/>
              <a:t>Morbidity and mortality are not identical.</a:t>
            </a:r>
          </a:p>
          <a:p>
            <a:endParaRPr lang="en-GB" sz="2000" dirty="0"/>
          </a:p>
          <a:p>
            <a:r>
              <a:rPr lang="en-GB" sz="2000" b="1" dirty="0"/>
              <a:t>Mortality</a:t>
            </a:r>
            <a:r>
              <a:rPr lang="en-GB" sz="2000" dirty="0"/>
              <a:t> </a:t>
            </a:r>
            <a:r>
              <a:rPr lang="en-GB" sz="2000" dirty="0">
                <a:sym typeface="Wingdings" panose="05000000000000000000" pitchFamily="2" charset="2"/>
              </a:rPr>
              <a:t> </a:t>
            </a:r>
            <a:r>
              <a:rPr lang="en-GB" sz="2000" dirty="0"/>
              <a:t>the state of being mortal (destined to die).</a:t>
            </a:r>
          </a:p>
          <a:p>
            <a:pPr lvl="1"/>
            <a:r>
              <a:rPr lang="en-GB" sz="1600" dirty="0"/>
              <a:t>In medicine, mortality is a term also used for </a:t>
            </a:r>
            <a:r>
              <a:rPr lang="en-GB" sz="1600" b="1" i="1" dirty="0"/>
              <a:t>death rate</a:t>
            </a:r>
            <a:r>
              <a:rPr lang="en-GB" sz="1600" dirty="0"/>
              <a:t>, or the </a:t>
            </a:r>
            <a:r>
              <a:rPr lang="en-GB" sz="1600" b="1" i="1" dirty="0"/>
              <a:t>number of deaths </a:t>
            </a:r>
            <a:r>
              <a:rPr lang="en-GB" sz="1600" dirty="0"/>
              <a:t>in a </a:t>
            </a:r>
            <a:r>
              <a:rPr lang="en-GB" sz="1600" b="1" i="1" dirty="0"/>
              <a:t>certain group of people </a:t>
            </a:r>
            <a:r>
              <a:rPr lang="en-GB" sz="1600" dirty="0"/>
              <a:t>in a certain period of time.</a:t>
            </a:r>
          </a:p>
          <a:p>
            <a:pPr lvl="1"/>
            <a:endParaRPr lang="en-GB" sz="2000" dirty="0"/>
          </a:p>
          <a:p>
            <a:r>
              <a:rPr lang="en-GB" sz="2000" dirty="0"/>
              <a:t>Concerns the number of deaths due to a specific illness or condition.</a:t>
            </a:r>
          </a:p>
          <a:p>
            <a:r>
              <a:rPr lang="en-GB" sz="2000" dirty="0"/>
              <a:t>Is related to the number of deaths caused by the health event under investigation. </a:t>
            </a:r>
          </a:p>
          <a:p>
            <a:r>
              <a:rPr lang="en-GB" sz="2000" dirty="0"/>
              <a:t>Can be communicated as a rate or as an absolute number. </a:t>
            </a:r>
          </a:p>
          <a:p>
            <a:endParaRPr lang="en-GB" sz="2000" dirty="0"/>
          </a:p>
          <a:p>
            <a:r>
              <a:rPr lang="en-GB" sz="2000" dirty="0"/>
              <a:t>Mortality usually gets represented as </a:t>
            </a:r>
            <a:r>
              <a:rPr lang="en-GB" sz="2000" b="1" dirty="0"/>
              <a:t>a rate per 1000 </a:t>
            </a:r>
            <a:r>
              <a:rPr lang="en-GB" sz="2000" dirty="0"/>
              <a:t>individuals, also called the death rate.</a:t>
            </a:r>
          </a:p>
          <a:p>
            <a:endParaRPr lang="en-GB" sz="2000" dirty="0"/>
          </a:p>
        </p:txBody>
      </p:sp>
    </p:spTree>
    <p:extLst>
      <p:ext uri="{BB962C8B-B14F-4D97-AF65-F5344CB8AC3E}">
        <p14:creationId xmlns:p14="http://schemas.microsoft.com/office/powerpoint/2010/main" val="31882345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5BC7FB-6EDC-4F04-B18B-66871B82A2C8}"/>
              </a:ext>
            </a:extLst>
          </p:cNvPr>
          <p:cNvSpPr>
            <a:spLocks noGrp="1"/>
          </p:cNvSpPr>
          <p:nvPr>
            <p:ph type="title"/>
          </p:nvPr>
        </p:nvSpPr>
        <p:spPr/>
        <p:txBody>
          <a:bodyPr/>
          <a:lstStyle/>
          <a:p>
            <a:r>
              <a:rPr lang="en-GB" b="1" dirty="0"/>
              <a:t>Morbidity</a:t>
            </a:r>
          </a:p>
        </p:txBody>
      </p:sp>
      <p:sp>
        <p:nvSpPr>
          <p:cNvPr id="3" name="Content Placeholder 2">
            <a:extLst>
              <a:ext uri="{FF2B5EF4-FFF2-40B4-BE49-F238E27FC236}">
                <a16:creationId xmlns:a16="http://schemas.microsoft.com/office/drawing/2014/main" id="{6CFA4C8A-C09A-4006-8BBF-1D12EF50F055}"/>
              </a:ext>
            </a:extLst>
          </p:cNvPr>
          <p:cNvSpPr>
            <a:spLocks noGrp="1"/>
          </p:cNvSpPr>
          <p:nvPr>
            <p:ph idx="1"/>
          </p:nvPr>
        </p:nvSpPr>
        <p:spPr>
          <a:xfrm>
            <a:off x="457200" y="1484784"/>
            <a:ext cx="8411592" cy="3960440"/>
          </a:xfrm>
        </p:spPr>
        <p:txBody>
          <a:bodyPr>
            <a:normAutofit fontScale="92500" lnSpcReduction="10000"/>
          </a:bodyPr>
          <a:lstStyle/>
          <a:p>
            <a:pPr>
              <a:lnSpc>
                <a:spcPct val="110000"/>
              </a:lnSpc>
            </a:pPr>
            <a:r>
              <a:rPr lang="en-GB" sz="2000" b="1" dirty="0"/>
              <a:t>Morbid</a:t>
            </a:r>
            <a:r>
              <a:rPr lang="en-GB" sz="2000" dirty="0"/>
              <a:t> is associated to sickness and disease.</a:t>
            </a:r>
          </a:p>
          <a:p>
            <a:pPr>
              <a:lnSpc>
                <a:spcPct val="110000"/>
              </a:lnSpc>
            </a:pPr>
            <a:endParaRPr lang="en-GB" sz="2000" b="1" dirty="0"/>
          </a:p>
          <a:p>
            <a:pPr>
              <a:lnSpc>
                <a:spcPct val="110000"/>
              </a:lnSpc>
            </a:pPr>
            <a:r>
              <a:rPr lang="en-GB" sz="2000" b="1" dirty="0"/>
              <a:t>Morbidity</a:t>
            </a:r>
            <a:r>
              <a:rPr lang="en-GB" sz="2000" dirty="0"/>
              <a:t> </a:t>
            </a:r>
            <a:r>
              <a:rPr lang="en-GB" sz="2000" dirty="0">
                <a:sym typeface="Wingdings" panose="05000000000000000000" pitchFamily="2" charset="2"/>
              </a:rPr>
              <a:t></a:t>
            </a:r>
            <a:r>
              <a:rPr lang="en-GB" sz="2000" dirty="0"/>
              <a:t> the state of being symptomatic or unhealthy for a disease or condition. </a:t>
            </a:r>
          </a:p>
          <a:p>
            <a:pPr lvl="1">
              <a:lnSpc>
                <a:spcPct val="110000"/>
              </a:lnSpc>
            </a:pPr>
            <a:r>
              <a:rPr lang="en-GB" sz="1700" dirty="0"/>
              <a:t>It is usually represented or estimated using </a:t>
            </a:r>
            <a:r>
              <a:rPr lang="en-GB" sz="1700" b="1" i="1" dirty="0"/>
              <a:t>prevalence or incidence</a:t>
            </a:r>
            <a:r>
              <a:rPr lang="en-GB" sz="1700" i="1" dirty="0"/>
              <a:t>.</a:t>
            </a:r>
          </a:p>
          <a:p>
            <a:pPr lvl="1">
              <a:lnSpc>
                <a:spcPct val="110000"/>
              </a:lnSpc>
            </a:pPr>
            <a:endParaRPr lang="en-GB" sz="1700" i="1" dirty="0"/>
          </a:p>
          <a:p>
            <a:pPr>
              <a:lnSpc>
                <a:spcPct val="110000"/>
              </a:lnSpc>
            </a:pPr>
            <a:r>
              <a:rPr lang="en-GB" sz="2000" dirty="0"/>
              <a:t>Morbidity is when you have a specific illness or condition.</a:t>
            </a:r>
          </a:p>
          <a:p>
            <a:pPr>
              <a:lnSpc>
                <a:spcPct val="110000"/>
              </a:lnSpc>
            </a:pPr>
            <a:r>
              <a:rPr lang="en-GB" sz="2000" dirty="0"/>
              <a:t>It can be applied to an individual or a population (termed morbidity rate).</a:t>
            </a:r>
          </a:p>
          <a:p>
            <a:pPr>
              <a:lnSpc>
                <a:spcPct val="110000"/>
              </a:lnSpc>
            </a:pPr>
            <a:r>
              <a:rPr lang="en-GB" sz="2000" dirty="0"/>
              <a:t>Some examples of morbidities are </a:t>
            </a:r>
            <a:r>
              <a:rPr lang="en-GB" sz="2000" b="1" i="1" dirty="0"/>
              <a:t>heart disease</a:t>
            </a:r>
            <a:r>
              <a:rPr lang="en-GB" sz="2000" dirty="0"/>
              <a:t>, </a:t>
            </a:r>
            <a:r>
              <a:rPr lang="en-GB" sz="2000" b="1" i="1" dirty="0"/>
              <a:t>HIV/AIDS, TB, diabetes, measles and obesity</a:t>
            </a:r>
            <a:r>
              <a:rPr lang="en-GB" sz="2000" dirty="0"/>
              <a:t>. </a:t>
            </a:r>
          </a:p>
          <a:p>
            <a:pPr>
              <a:lnSpc>
                <a:spcPct val="110000"/>
              </a:lnSpc>
            </a:pPr>
            <a:r>
              <a:rPr lang="en-GB" sz="2000" dirty="0"/>
              <a:t>You can have more than one morbidity ( i.e., two or more illness) at a time. This is called </a:t>
            </a:r>
            <a:r>
              <a:rPr lang="en-GB" sz="2000" b="1" i="1" dirty="0"/>
              <a:t>comorbidity.</a:t>
            </a:r>
            <a:r>
              <a:rPr lang="en-GB" sz="2000" dirty="0"/>
              <a:t> </a:t>
            </a:r>
          </a:p>
          <a:p>
            <a:pPr>
              <a:lnSpc>
                <a:spcPct val="110000"/>
              </a:lnSpc>
            </a:pPr>
            <a:endParaRPr lang="en-GB" sz="1800" dirty="0"/>
          </a:p>
          <a:p>
            <a:endParaRPr lang="en-GB" dirty="0"/>
          </a:p>
        </p:txBody>
      </p:sp>
    </p:spTree>
    <p:extLst>
      <p:ext uri="{BB962C8B-B14F-4D97-AF65-F5344CB8AC3E}">
        <p14:creationId xmlns:p14="http://schemas.microsoft.com/office/powerpoint/2010/main" val="1074654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B022AF-1145-4F1B-A30C-719F9178634E}"/>
              </a:ext>
            </a:extLst>
          </p:cNvPr>
          <p:cNvSpPr>
            <a:spLocks noGrp="1"/>
          </p:cNvSpPr>
          <p:nvPr>
            <p:ph type="title"/>
          </p:nvPr>
        </p:nvSpPr>
        <p:spPr/>
        <p:txBody>
          <a:bodyPr/>
          <a:lstStyle/>
          <a:p>
            <a:pPr algn="ctr"/>
            <a:r>
              <a:rPr lang="en-GB" b="1"/>
              <a:t>Mortality Statistics</a:t>
            </a:r>
          </a:p>
        </p:txBody>
      </p:sp>
      <p:sp>
        <p:nvSpPr>
          <p:cNvPr id="3" name="Content Placeholder 2">
            <a:extLst>
              <a:ext uri="{FF2B5EF4-FFF2-40B4-BE49-F238E27FC236}">
                <a16:creationId xmlns:a16="http://schemas.microsoft.com/office/drawing/2014/main" id="{074CD5B8-7FEB-43C2-AD6C-3136C11FAD83}"/>
              </a:ext>
            </a:extLst>
          </p:cNvPr>
          <p:cNvSpPr>
            <a:spLocks noGrp="1"/>
          </p:cNvSpPr>
          <p:nvPr>
            <p:ph idx="1"/>
          </p:nvPr>
        </p:nvSpPr>
        <p:spPr/>
        <p:txBody>
          <a:bodyPr>
            <a:normAutofit fontScale="70000" lnSpcReduction="20000"/>
          </a:bodyPr>
          <a:lstStyle/>
          <a:p>
            <a:pPr marL="0" indent="0">
              <a:lnSpc>
                <a:spcPct val="120000"/>
              </a:lnSpc>
              <a:buNone/>
            </a:pPr>
            <a:r>
              <a:rPr lang="en-GB" dirty="0"/>
              <a:t>There are many ways to express death rate. This include</a:t>
            </a:r>
          </a:p>
          <a:p>
            <a:pPr marL="0" indent="0">
              <a:lnSpc>
                <a:spcPct val="120000"/>
              </a:lnSpc>
              <a:buNone/>
            </a:pPr>
            <a:r>
              <a:rPr lang="en-GB" b="1" dirty="0"/>
              <a:t>Crude death rate</a:t>
            </a:r>
            <a:r>
              <a:rPr lang="en-GB" dirty="0"/>
              <a:t>: The number of overall and cause-specific deaths per 1,000 people per year. This figure is affected by the age structure of people</a:t>
            </a:r>
          </a:p>
          <a:p>
            <a:pPr marL="0" indent="0">
              <a:lnSpc>
                <a:spcPct val="120000"/>
              </a:lnSpc>
              <a:buNone/>
            </a:pPr>
            <a:r>
              <a:rPr lang="en-GB" b="1" dirty="0"/>
              <a:t>Age-standardised death rate(Standardised mortality ratio): </a:t>
            </a:r>
            <a:r>
              <a:rPr lang="en-GB" dirty="0"/>
              <a:t>Death rate estimated after age-standardisation (age difference) has been performed</a:t>
            </a:r>
          </a:p>
          <a:p>
            <a:pPr marL="0" indent="0">
              <a:lnSpc>
                <a:spcPct val="120000"/>
              </a:lnSpc>
              <a:buNone/>
            </a:pPr>
            <a:r>
              <a:rPr lang="en-GB" b="1" dirty="0"/>
              <a:t>Age-specific death rate: </a:t>
            </a:r>
            <a:r>
              <a:rPr lang="en-GB" dirty="0"/>
              <a:t>The number of deaths divided by estimated mid-year population per 1,000 for specific age groups. </a:t>
            </a:r>
          </a:p>
          <a:p>
            <a:endParaRPr lang="en-GB" dirty="0"/>
          </a:p>
        </p:txBody>
      </p:sp>
    </p:spTree>
    <p:extLst>
      <p:ext uri="{BB962C8B-B14F-4D97-AF65-F5344CB8AC3E}">
        <p14:creationId xmlns:p14="http://schemas.microsoft.com/office/powerpoint/2010/main" val="6555943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3" name="Text Placeholder 2">
                <a:extLst>
                  <a:ext uri="{FF2B5EF4-FFF2-40B4-BE49-F238E27FC236}">
                    <a16:creationId xmlns:a16="http://schemas.microsoft.com/office/drawing/2014/main" id="{5526B49E-027B-4F31-BC06-E7CED66EBAAA}"/>
                  </a:ext>
                </a:extLst>
              </p:cNvPr>
              <p:cNvSpPr>
                <a:spLocks noGrp="1"/>
              </p:cNvSpPr>
              <p:nvPr>
                <p:ph type="body" sz="quarter" idx="11"/>
              </p:nvPr>
            </p:nvSpPr>
            <p:spPr>
              <a:xfrm>
                <a:off x="539552" y="1192530"/>
                <a:ext cx="8496943" cy="4644020"/>
              </a:xfrm>
            </p:spPr>
            <p:txBody>
              <a:bodyPr>
                <a:normAutofit fontScale="92500"/>
              </a:bodyPr>
              <a:lstStyle/>
              <a:p>
                <a:pPr marL="9525" indent="0">
                  <a:lnSpc>
                    <a:spcPct val="110000"/>
                  </a:lnSpc>
                  <a:buFont typeface="Arial" charset="0"/>
                  <a:buNone/>
                  <a:defRPr/>
                </a:pPr>
                <a:r>
                  <a:rPr lang="en-US" sz="2600" dirty="0">
                    <a:solidFill>
                      <a:schemeClr val="tx1"/>
                    </a:solidFill>
                  </a:rPr>
                  <a:t>It is the number of </a:t>
                </a:r>
                <a:r>
                  <a:rPr lang="en-US" sz="2600" b="1" i="1" dirty="0">
                    <a:solidFill>
                      <a:schemeClr val="tx1"/>
                    </a:solidFill>
                  </a:rPr>
                  <a:t>new cases </a:t>
                </a:r>
                <a:r>
                  <a:rPr lang="en-US" sz="2600" dirty="0">
                    <a:solidFill>
                      <a:schemeClr val="tx1"/>
                    </a:solidFill>
                  </a:rPr>
                  <a:t>with the outcome DURING A SPECIFIED TIME PERIOD.</a:t>
                </a:r>
              </a:p>
              <a:p>
                <a:pPr marL="9525" indent="0">
                  <a:lnSpc>
                    <a:spcPct val="110000"/>
                  </a:lnSpc>
                  <a:buFont typeface="Arial" charset="0"/>
                  <a:buNone/>
                  <a:defRPr/>
                </a:pPr>
                <a:r>
                  <a:rPr lang="en-US" sz="2600" dirty="0">
                    <a:solidFill>
                      <a:schemeClr val="tx1"/>
                    </a:solidFill>
                  </a:rPr>
                  <a:t>Often expressed as “per 100,000 population per year.”</a:t>
                </a:r>
              </a:p>
              <a:p>
                <a:pPr marL="9525" indent="0">
                  <a:lnSpc>
                    <a:spcPct val="110000"/>
                  </a:lnSpc>
                  <a:buFont typeface="Arial" charset="0"/>
                  <a:buNone/>
                  <a:defRPr/>
                </a:pPr>
                <a:r>
                  <a:rPr lang="en-US" sz="2600" dirty="0">
                    <a:solidFill>
                      <a:schemeClr val="tx1"/>
                    </a:solidFill>
                  </a:rPr>
                  <a:t>The probability of developing the disease in the stated time period</a:t>
                </a:r>
              </a:p>
              <a:p>
                <a:pPr marL="9525" indent="0">
                  <a:lnSpc>
                    <a:spcPct val="110000"/>
                  </a:lnSpc>
                  <a:buFont typeface="Arial" charset="0"/>
                  <a:buNone/>
                  <a:defRPr/>
                </a:pPr>
                <a:endParaRPr lang="en-US" sz="2600" dirty="0">
                  <a:solidFill>
                    <a:schemeClr val="tx1"/>
                  </a:solidFill>
                </a:endParaRPr>
              </a:p>
              <a:p>
                <a:pPr marL="9525" indent="0">
                  <a:lnSpc>
                    <a:spcPct val="110000"/>
                  </a:lnSpc>
                  <a:buFont typeface="Arial" charset="0"/>
                  <a:buNone/>
                  <a:defRPr/>
                </a:pPr>
                <a:r>
                  <a:rPr lang="en-US" sz="2600" dirty="0">
                    <a:solidFill>
                      <a:schemeClr val="tx1"/>
                    </a:solidFill>
                  </a:rPr>
                  <a:t>Incidence =  </a:t>
                </a:r>
                <a14:m>
                  <m:oMath xmlns:m="http://schemas.openxmlformats.org/officeDocument/2006/math">
                    <m:f>
                      <m:fPr>
                        <m:ctrlPr>
                          <a:rPr lang="en-US" sz="2600" i="1" smtClean="0">
                            <a:solidFill>
                              <a:schemeClr val="tx1"/>
                            </a:solidFill>
                            <a:latin typeface="Cambria Math" panose="02040503050406030204" pitchFamily="18" charset="0"/>
                          </a:rPr>
                        </m:ctrlPr>
                      </m:fPr>
                      <m:num>
                        <m:r>
                          <a:rPr lang="en-US" sz="2600" b="0" i="1" smtClean="0">
                            <a:solidFill>
                              <a:schemeClr val="tx1"/>
                            </a:solidFill>
                            <a:latin typeface="Cambria Math" panose="02040503050406030204" pitchFamily="18" charset="0"/>
                          </a:rPr>
                          <m:t>𝑛𝑢𝑚𝑏𝑒𝑟</m:t>
                        </m:r>
                        <m:r>
                          <a:rPr lang="en-US" sz="2600" b="0" i="1" smtClean="0">
                            <a:solidFill>
                              <a:schemeClr val="tx1"/>
                            </a:solidFill>
                            <a:latin typeface="Cambria Math" panose="02040503050406030204" pitchFamily="18" charset="0"/>
                          </a:rPr>
                          <m:t> </m:t>
                        </m:r>
                        <m:r>
                          <a:rPr lang="en-US" sz="2600" b="0" i="1" smtClean="0">
                            <a:solidFill>
                              <a:schemeClr val="tx1"/>
                            </a:solidFill>
                            <a:latin typeface="Cambria Math" panose="02040503050406030204" pitchFamily="18" charset="0"/>
                          </a:rPr>
                          <m:t>𝑜𝑓</m:t>
                        </m:r>
                        <m:r>
                          <a:rPr lang="en-US" sz="2600" b="0" i="1" smtClean="0">
                            <a:solidFill>
                              <a:schemeClr val="tx1"/>
                            </a:solidFill>
                            <a:latin typeface="Cambria Math" panose="02040503050406030204" pitchFamily="18" charset="0"/>
                          </a:rPr>
                          <m:t> </m:t>
                        </m:r>
                        <m:r>
                          <a:rPr lang="en-US" sz="2600" b="0" i="1" smtClean="0">
                            <a:solidFill>
                              <a:schemeClr val="tx1"/>
                            </a:solidFill>
                            <a:latin typeface="Cambria Math" panose="02040503050406030204" pitchFamily="18" charset="0"/>
                          </a:rPr>
                          <m:t>𝑛𝑒𝑤</m:t>
                        </m:r>
                        <m:r>
                          <a:rPr lang="en-US" sz="2600" b="0" i="1" smtClean="0">
                            <a:solidFill>
                              <a:schemeClr val="tx1"/>
                            </a:solidFill>
                            <a:latin typeface="Cambria Math" panose="02040503050406030204" pitchFamily="18" charset="0"/>
                          </a:rPr>
                          <m:t> </m:t>
                        </m:r>
                        <m:r>
                          <a:rPr lang="en-US" sz="2600" b="0" i="1" smtClean="0">
                            <a:solidFill>
                              <a:schemeClr val="tx1"/>
                            </a:solidFill>
                            <a:latin typeface="Cambria Math" panose="02040503050406030204" pitchFamily="18" charset="0"/>
                          </a:rPr>
                          <m:t>𝑐𝑎𝑠𝑒𝑠</m:t>
                        </m:r>
                      </m:num>
                      <m:den>
                        <m:r>
                          <a:rPr lang="en-US" sz="2600" b="0" i="1" smtClean="0">
                            <a:solidFill>
                              <a:schemeClr val="tx1"/>
                            </a:solidFill>
                            <a:latin typeface="Cambria Math" panose="02040503050406030204" pitchFamily="18" charset="0"/>
                          </a:rPr>
                          <m:t>𝑛𝑢𝑚𝑏𝑒𝑟</m:t>
                        </m:r>
                        <m:r>
                          <a:rPr lang="en-US" sz="2600" b="0" i="1" smtClean="0">
                            <a:solidFill>
                              <a:schemeClr val="tx1"/>
                            </a:solidFill>
                            <a:latin typeface="Cambria Math" panose="02040503050406030204" pitchFamily="18" charset="0"/>
                          </a:rPr>
                          <m:t> </m:t>
                        </m:r>
                        <m:r>
                          <a:rPr lang="en-US" sz="2600" b="0" i="1" smtClean="0">
                            <a:solidFill>
                              <a:schemeClr val="tx1"/>
                            </a:solidFill>
                            <a:latin typeface="Cambria Math" panose="02040503050406030204" pitchFamily="18" charset="0"/>
                          </a:rPr>
                          <m:t>𝑜𝑓</m:t>
                        </m:r>
                        <m:r>
                          <a:rPr lang="en-US" sz="2600" b="0" i="1" smtClean="0">
                            <a:solidFill>
                              <a:schemeClr val="tx1"/>
                            </a:solidFill>
                            <a:latin typeface="Cambria Math" panose="02040503050406030204" pitchFamily="18" charset="0"/>
                          </a:rPr>
                          <m:t> </m:t>
                        </m:r>
                        <m:r>
                          <a:rPr lang="en-US" sz="2600" b="0" i="1" smtClean="0">
                            <a:solidFill>
                              <a:schemeClr val="tx1"/>
                            </a:solidFill>
                            <a:latin typeface="Cambria Math" panose="02040503050406030204" pitchFamily="18" charset="0"/>
                          </a:rPr>
                          <m:t>𝑑𝑖𝑠𝑒𝑎𝑠𝑒</m:t>
                        </m:r>
                        <m:r>
                          <a:rPr lang="en-US" sz="2600" b="0" i="1" smtClean="0">
                            <a:solidFill>
                              <a:schemeClr val="tx1"/>
                            </a:solidFill>
                            <a:latin typeface="Cambria Math" panose="02040503050406030204" pitchFamily="18" charset="0"/>
                          </a:rPr>
                          <m:t>−</m:t>
                        </m:r>
                        <m:r>
                          <a:rPr lang="en-US" sz="2600" b="0" i="1" smtClean="0">
                            <a:solidFill>
                              <a:schemeClr val="tx1"/>
                            </a:solidFill>
                            <a:latin typeface="Cambria Math" panose="02040503050406030204" pitchFamily="18" charset="0"/>
                          </a:rPr>
                          <m:t>𝑓𝑟𝑒𝑒</m:t>
                        </m:r>
                        <m:r>
                          <a:rPr lang="en-US" sz="2600" b="0" i="1" smtClean="0">
                            <a:solidFill>
                              <a:schemeClr val="tx1"/>
                            </a:solidFill>
                            <a:latin typeface="Cambria Math" panose="02040503050406030204" pitchFamily="18" charset="0"/>
                          </a:rPr>
                          <m:t> </m:t>
                        </m:r>
                        <m:r>
                          <a:rPr lang="en-US" sz="2600" b="0" i="1" smtClean="0">
                            <a:solidFill>
                              <a:schemeClr val="tx1"/>
                            </a:solidFill>
                            <a:latin typeface="Cambria Math" panose="02040503050406030204" pitchFamily="18" charset="0"/>
                          </a:rPr>
                          <m:t>𝑝𝑒𝑟𝑠𝑜𝑛𝑠</m:t>
                        </m:r>
                        <m:r>
                          <a:rPr lang="en-US" sz="2600" b="0" i="1" smtClean="0">
                            <a:solidFill>
                              <a:schemeClr val="tx1"/>
                            </a:solidFill>
                            <a:latin typeface="Cambria Math" panose="02040503050406030204" pitchFamily="18" charset="0"/>
                          </a:rPr>
                          <m:t> </m:t>
                        </m:r>
                        <m:r>
                          <a:rPr lang="en-US" sz="2600" b="0" i="1" smtClean="0">
                            <a:solidFill>
                              <a:schemeClr val="tx1"/>
                            </a:solidFill>
                            <a:latin typeface="Cambria Math" panose="02040503050406030204" pitchFamily="18" charset="0"/>
                          </a:rPr>
                          <m:t>𝑎𝑡</m:t>
                        </m:r>
                        <m:r>
                          <a:rPr lang="en-US" sz="2600" b="0" i="1" smtClean="0">
                            <a:solidFill>
                              <a:schemeClr val="tx1"/>
                            </a:solidFill>
                            <a:latin typeface="Cambria Math" panose="02040503050406030204" pitchFamily="18" charset="0"/>
                          </a:rPr>
                          <m:t> </m:t>
                        </m:r>
                        <m:r>
                          <a:rPr lang="en-US" sz="2600" b="0" i="1" smtClean="0">
                            <a:solidFill>
                              <a:schemeClr val="tx1"/>
                            </a:solidFill>
                            <a:latin typeface="Cambria Math" panose="02040503050406030204" pitchFamily="18" charset="0"/>
                          </a:rPr>
                          <m:t>𝑡h𝑒</m:t>
                        </m:r>
                        <m:r>
                          <a:rPr lang="en-US" sz="2600" b="0" i="1" smtClean="0">
                            <a:solidFill>
                              <a:schemeClr val="tx1"/>
                            </a:solidFill>
                            <a:latin typeface="Cambria Math" panose="02040503050406030204" pitchFamily="18" charset="0"/>
                          </a:rPr>
                          <m:t> </m:t>
                        </m:r>
                        <m:r>
                          <a:rPr lang="en-US" sz="2600" b="0" i="1" smtClean="0">
                            <a:solidFill>
                              <a:schemeClr val="tx1"/>
                            </a:solidFill>
                            <a:latin typeface="Cambria Math" panose="02040503050406030204" pitchFamily="18" charset="0"/>
                          </a:rPr>
                          <m:t>𝑏𝑒𝑔𝑖𝑛𝑛𝑖𝑛𝑔</m:t>
                        </m:r>
                        <m:r>
                          <a:rPr lang="en-US" sz="2600" b="0" i="1" smtClean="0">
                            <a:solidFill>
                              <a:schemeClr val="tx1"/>
                            </a:solidFill>
                            <a:latin typeface="Cambria Math" panose="02040503050406030204" pitchFamily="18" charset="0"/>
                          </a:rPr>
                          <m:t> </m:t>
                        </m:r>
                        <m:r>
                          <a:rPr lang="en-US" sz="2600" b="0" i="1" smtClean="0">
                            <a:solidFill>
                              <a:schemeClr val="tx1"/>
                            </a:solidFill>
                            <a:latin typeface="Cambria Math" panose="02040503050406030204" pitchFamily="18" charset="0"/>
                          </a:rPr>
                          <m:t>𝑜𝑓</m:t>
                        </m:r>
                        <m:r>
                          <a:rPr lang="en-US" sz="2600" b="0" i="1" smtClean="0">
                            <a:solidFill>
                              <a:schemeClr val="tx1"/>
                            </a:solidFill>
                            <a:latin typeface="Cambria Math" panose="02040503050406030204" pitchFamily="18" charset="0"/>
                          </a:rPr>
                          <m:t> </m:t>
                        </m:r>
                        <m:r>
                          <a:rPr lang="en-US" sz="2600" b="0" i="1" smtClean="0">
                            <a:solidFill>
                              <a:schemeClr val="tx1"/>
                            </a:solidFill>
                            <a:latin typeface="Cambria Math" panose="02040503050406030204" pitchFamily="18" charset="0"/>
                          </a:rPr>
                          <m:t>𝑡h𝑎𝑡</m:t>
                        </m:r>
                        <m:r>
                          <a:rPr lang="en-US" sz="2600" b="0" i="1" smtClean="0">
                            <a:solidFill>
                              <a:schemeClr val="tx1"/>
                            </a:solidFill>
                            <a:latin typeface="Cambria Math" panose="02040503050406030204" pitchFamily="18" charset="0"/>
                          </a:rPr>
                          <m:t> </m:t>
                        </m:r>
                        <m:r>
                          <a:rPr lang="en-US" sz="2600" b="0" i="1" smtClean="0">
                            <a:solidFill>
                              <a:schemeClr val="tx1"/>
                            </a:solidFill>
                            <a:latin typeface="Cambria Math" panose="02040503050406030204" pitchFamily="18" charset="0"/>
                          </a:rPr>
                          <m:t>𝑡𝑖𝑚𝑒</m:t>
                        </m:r>
                        <m:r>
                          <a:rPr lang="en-US" sz="2600" b="0" i="1" smtClean="0">
                            <a:solidFill>
                              <a:schemeClr val="tx1"/>
                            </a:solidFill>
                            <a:latin typeface="Cambria Math" panose="02040503050406030204" pitchFamily="18" charset="0"/>
                          </a:rPr>
                          <m:t> </m:t>
                        </m:r>
                        <m:r>
                          <a:rPr lang="en-US" sz="2600" b="0" i="1" smtClean="0">
                            <a:solidFill>
                              <a:schemeClr val="tx1"/>
                            </a:solidFill>
                            <a:latin typeface="Cambria Math" panose="02040503050406030204" pitchFamily="18" charset="0"/>
                          </a:rPr>
                          <m:t>𝑝𝑒𝑟𝑖𝑜𝑑</m:t>
                        </m:r>
                      </m:den>
                    </m:f>
                  </m:oMath>
                </a14:m>
                <a:r>
                  <a:rPr lang="en-US" sz="2600" dirty="0">
                    <a:solidFill>
                      <a:schemeClr val="tx1"/>
                    </a:solidFill>
                  </a:rPr>
                  <a:t> </a:t>
                </a:r>
              </a:p>
              <a:p>
                <a:pPr>
                  <a:lnSpc>
                    <a:spcPct val="110000"/>
                  </a:lnSpc>
                  <a:buFont typeface="Arial" charset="0"/>
                  <a:buChar char="•"/>
                  <a:defRPr/>
                </a:pPr>
                <a:endParaRPr lang="en-US" sz="2600" dirty="0">
                  <a:solidFill>
                    <a:schemeClr val="tx1"/>
                  </a:solidFill>
                </a:endParaRPr>
              </a:p>
              <a:p>
                <a:pPr marL="9525" indent="0">
                  <a:lnSpc>
                    <a:spcPct val="110000"/>
                  </a:lnSpc>
                  <a:buFont typeface="Arial" charset="0"/>
                  <a:buNone/>
                  <a:defRPr/>
                </a:pPr>
                <a:endParaRPr lang="en-GB" sz="2800" dirty="0">
                  <a:solidFill>
                    <a:schemeClr val="tx1"/>
                  </a:solidFill>
                  <a:latin typeface="Palatino Linotype" panose="02040502050505030304" pitchFamily="18" charset="0"/>
                </a:endParaRPr>
              </a:p>
              <a:p>
                <a:pPr marL="9525" indent="0">
                  <a:lnSpc>
                    <a:spcPct val="110000"/>
                  </a:lnSpc>
                  <a:buFont typeface="Arial" charset="0"/>
                  <a:buNone/>
                  <a:defRPr/>
                </a:pPr>
                <a:endParaRPr lang="en-US" sz="2800" dirty="0">
                  <a:solidFill>
                    <a:schemeClr val="tx1"/>
                  </a:solidFill>
                  <a:latin typeface="Palatino Linotype" panose="02040502050505030304" pitchFamily="18" charset="0"/>
                </a:endParaRPr>
              </a:p>
              <a:p>
                <a:pPr>
                  <a:lnSpc>
                    <a:spcPct val="110000"/>
                  </a:lnSpc>
                  <a:buFont typeface="Arial" charset="0"/>
                  <a:buChar char="•"/>
                  <a:defRPr/>
                </a:pPr>
                <a:endParaRPr lang="en-US" sz="2800" dirty="0">
                  <a:solidFill>
                    <a:schemeClr val="tx1"/>
                  </a:solidFill>
                  <a:latin typeface="Palatino Linotype" panose="02040502050505030304" pitchFamily="18" charset="0"/>
                </a:endParaRPr>
              </a:p>
              <a:p>
                <a:pPr marL="9525" indent="0">
                  <a:lnSpc>
                    <a:spcPct val="110000"/>
                  </a:lnSpc>
                  <a:buFont typeface="Arial" charset="0"/>
                  <a:buNone/>
                  <a:defRPr/>
                </a:pPr>
                <a:endParaRPr lang="en-GB" sz="2800" dirty="0">
                  <a:solidFill>
                    <a:schemeClr val="tx1"/>
                  </a:solidFill>
                  <a:latin typeface="Palatino Linotype" panose="02040502050505030304" pitchFamily="18" charset="0"/>
                </a:endParaRPr>
              </a:p>
              <a:p>
                <a:pPr marL="9525" indent="0">
                  <a:lnSpc>
                    <a:spcPct val="110000"/>
                  </a:lnSpc>
                  <a:buFont typeface="Arial" charset="0"/>
                  <a:buNone/>
                  <a:defRPr/>
                </a:pPr>
                <a:endParaRPr lang="en-GB" sz="2800" dirty="0">
                  <a:solidFill>
                    <a:schemeClr val="tx1"/>
                  </a:solidFill>
                  <a:latin typeface="Palatino Linotype" panose="02040502050505030304" pitchFamily="18" charset="0"/>
                </a:endParaRPr>
              </a:p>
            </p:txBody>
          </p:sp>
        </mc:Choice>
        <mc:Fallback xmlns="">
          <p:sp>
            <p:nvSpPr>
              <p:cNvPr id="3" name="Text Placeholder 2">
                <a:extLst>
                  <a:ext uri="{FF2B5EF4-FFF2-40B4-BE49-F238E27FC236}">
                    <a16:creationId xmlns:a16="http://schemas.microsoft.com/office/drawing/2014/main" id="{5526B49E-027B-4F31-BC06-E7CED66EBAAA}"/>
                  </a:ext>
                </a:extLst>
              </p:cNvPr>
              <p:cNvSpPr>
                <a:spLocks noGrp="1" noRot="1" noChangeAspect="1" noMove="1" noResize="1" noEditPoints="1" noAdjustHandles="1" noChangeArrowheads="1" noChangeShapeType="1" noTextEdit="1"/>
              </p:cNvSpPr>
              <p:nvPr>
                <p:ph type="body" sz="quarter" idx="11"/>
              </p:nvPr>
            </p:nvSpPr>
            <p:spPr>
              <a:xfrm>
                <a:off x="539552" y="1192530"/>
                <a:ext cx="8496943" cy="4644020"/>
              </a:xfrm>
              <a:blipFill>
                <a:blip r:embed="rId2"/>
                <a:stretch>
                  <a:fillRect l="-2082" t="-1840"/>
                </a:stretch>
              </a:blipFill>
            </p:spPr>
            <p:txBody>
              <a:bodyPr/>
              <a:lstStyle/>
              <a:p>
                <a:r>
                  <a:rPr lang="en-GB">
                    <a:noFill/>
                  </a:rPr>
                  <a:t> </a:t>
                </a:r>
              </a:p>
            </p:txBody>
          </p:sp>
        </mc:Fallback>
      </mc:AlternateContent>
      <p:sp>
        <p:nvSpPr>
          <p:cNvPr id="2" name="Title 1">
            <a:extLst>
              <a:ext uri="{FF2B5EF4-FFF2-40B4-BE49-F238E27FC236}">
                <a16:creationId xmlns:a16="http://schemas.microsoft.com/office/drawing/2014/main" id="{5719885A-729F-4715-8018-75649CE64012}"/>
              </a:ext>
            </a:extLst>
          </p:cNvPr>
          <p:cNvSpPr>
            <a:spLocks noGrp="1"/>
          </p:cNvSpPr>
          <p:nvPr>
            <p:ph type="title"/>
          </p:nvPr>
        </p:nvSpPr>
        <p:spPr>
          <a:xfrm>
            <a:off x="755576" y="188640"/>
            <a:ext cx="7886700" cy="1011108"/>
          </a:xfrm>
        </p:spPr>
        <p:txBody>
          <a:bodyPr/>
          <a:lstStyle/>
          <a:p>
            <a:r>
              <a:rPr lang="en-US" b="1">
                <a:solidFill>
                  <a:schemeClr val="tx1"/>
                </a:solidFill>
              </a:rPr>
              <a:t>Incidence</a:t>
            </a:r>
            <a:endParaRPr lang="en-GB" b="1">
              <a:solidFill>
                <a:schemeClr val="tx1"/>
              </a:solidFill>
            </a:endParaRPr>
          </a:p>
        </p:txBody>
      </p:sp>
    </p:spTree>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686A8-8367-4B18-80D5-8258554B2357}"/>
              </a:ext>
            </a:extLst>
          </p:cNvPr>
          <p:cNvSpPr>
            <a:spLocks noGrp="1"/>
          </p:cNvSpPr>
          <p:nvPr>
            <p:ph type="title"/>
          </p:nvPr>
        </p:nvSpPr>
        <p:spPr>
          <a:xfrm>
            <a:off x="884780" y="43126"/>
            <a:ext cx="7886700" cy="1011108"/>
          </a:xfrm>
        </p:spPr>
        <p:txBody>
          <a:bodyPr>
            <a:noAutofit/>
          </a:bodyPr>
          <a:lstStyle/>
          <a:p>
            <a:r>
              <a:rPr lang="en-US" sz="4400" b="1" cap="none">
                <a:solidFill>
                  <a:schemeClr val="tx1"/>
                </a:solidFill>
              </a:rPr>
              <a:t>Prevalence</a:t>
            </a:r>
            <a:r>
              <a:rPr lang="en-US" sz="4400" cap="none">
                <a:solidFill>
                  <a:schemeClr val="tx1"/>
                </a:solidFill>
                <a:latin typeface="Palatino Linotype" panose="02040502050505030304" pitchFamily="18" charset="0"/>
              </a:rPr>
              <a:t> </a:t>
            </a:r>
            <a:endParaRPr lang="en-GB" sz="4400" cap="none">
              <a:solidFill>
                <a:schemeClr val="tx1"/>
              </a:solidFill>
              <a:latin typeface="Palatino Linotype" panose="02040502050505030304" pitchFamily="18" charset="0"/>
            </a:endParaRP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AA4DC6D3-D750-44C7-9086-38ACFE7C272D}"/>
                  </a:ext>
                </a:extLst>
              </p:cNvPr>
              <p:cNvSpPr>
                <a:spLocks noGrp="1"/>
              </p:cNvSpPr>
              <p:nvPr>
                <p:ph type="body" sz="quarter" idx="11"/>
              </p:nvPr>
            </p:nvSpPr>
            <p:spPr>
              <a:xfrm>
                <a:off x="884780" y="1268760"/>
                <a:ext cx="7632849" cy="4608512"/>
              </a:xfrm>
            </p:spPr>
            <p:txBody>
              <a:bodyPr>
                <a:normAutofit fontScale="92500"/>
              </a:bodyPr>
              <a:lstStyle/>
              <a:p>
                <a:pPr marL="9525" indent="0">
                  <a:buNone/>
                </a:pPr>
                <a:r>
                  <a:rPr lang="en-US" sz="3200">
                    <a:solidFill>
                      <a:schemeClr val="tx1"/>
                    </a:solidFill>
                  </a:rPr>
                  <a:t>The proportion of both </a:t>
                </a:r>
                <a:r>
                  <a:rPr lang="en-US" sz="3200" b="1" i="1">
                    <a:solidFill>
                      <a:schemeClr val="tx1"/>
                    </a:solidFill>
                  </a:rPr>
                  <a:t>old</a:t>
                </a:r>
                <a:r>
                  <a:rPr lang="en-US" sz="3200">
                    <a:solidFill>
                      <a:schemeClr val="tx1"/>
                    </a:solidFill>
                  </a:rPr>
                  <a:t> and </a:t>
                </a:r>
                <a:r>
                  <a:rPr lang="en-US" sz="3200" b="1" i="1">
                    <a:solidFill>
                      <a:schemeClr val="tx1"/>
                    </a:solidFill>
                  </a:rPr>
                  <a:t>new </a:t>
                </a:r>
                <a:r>
                  <a:rPr lang="en-US" sz="3200" i="1">
                    <a:solidFill>
                      <a:schemeClr val="tx1"/>
                    </a:solidFill>
                  </a:rPr>
                  <a:t>cases</a:t>
                </a:r>
                <a:r>
                  <a:rPr lang="en-US" sz="3200" b="1" i="1">
                    <a:solidFill>
                      <a:schemeClr val="tx1"/>
                    </a:solidFill>
                  </a:rPr>
                  <a:t> </a:t>
                </a:r>
                <a:r>
                  <a:rPr lang="en-US" sz="3200">
                    <a:solidFill>
                      <a:schemeClr val="tx1"/>
                    </a:solidFill>
                  </a:rPr>
                  <a:t>in a population AT ONE POINT IN TIME</a:t>
                </a:r>
              </a:p>
              <a:p>
                <a:pPr marL="9525" indent="0">
                  <a:buNone/>
                </a:pPr>
                <a:endParaRPr lang="en-US" sz="3200">
                  <a:solidFill>
                    <a:schemeClr val="tx1"/>
                  </a:solidFill>
                </a:endParaRPr>
              </a:p>
              <a:p>
                <a:pPr marL="9525" indent="0">
                  <a:buNone/>
                </a:pPr>
                <a:r>
                  <a:rPr lang="en-US" sz="3200">
                    <a:solidFill>
                      <a:schemeClr val="tx1"/>
                    </a:solidFill>
                  </a:rPr>
                  <a:t>Often expressed as a percentage</a:t>
                </a:r>
              </a:p>
              <a:p>
                <a:pPr marL="9525" indent="0">
                  <a:buNone/>
                </a:pPr>
                <a:endParaRPr lang="en-US" sz="3200">
                  <a:solidFill>
                    <a:schemeClr val="tx1"/>
                  </a:solidFill>
                </a:endParaRPr>
              </a:p>
              <a:p>
                <a:pPr marL="9525" indent="0">
                  <a:buNone/>
                </a:pPr>
                <a:r>
                  <a:rPr lang="en-US" sz="3200">
                    <a:solidFill>
                      <a:schemeClr val="tx1"/>
                    </a:solidFill>
                  </a:rPr>
                  <a:t>Prevalence = </a:t>
                </a:r>
                <a14:m>
                  <m:oMath xmlns:m="http://schemas.openxmlformats.org/officeDocument/2006/math">
                    <m:f>
                      <m:fPr>
                        <m:ctrlPr>
                          <a:rPr lang="en-US" sz="3200" i="1" smtClean="0">
                            <a:solidFill>
                              <a:schemeClr val="tx1"/>
                            </a:solidFill>
                            <a:latin typeface="Cambria Math" panose="02040503050406030204" pitchFamily="18" charset="0"/>
                          </a:rPr>
                        </m:ctrlPr>
                      </m:fPr>
                      <m:num>
                        <m:r>
                          <a:rPr lang="en-US" sz="3200" b="0" i="1" smtClean="0">
                            <a:solidFill>
                              <a:schemeClr val="tx1"/>
                            </a:solidFill>
                            <a:latin typeface="Cambria Math" panose="02040503050406030204" pitchFamily="18" charset="0"/>
                          </a:rPr>
                          <m:t>𝑁𝑢𝑚𝑏𝑒𝑟</m:t>
                        </m:r>
                        <m:r>
                          <a:rPr lang="en-US" sz="3200" b="0" i="1" smtClean="0">
                            <a:solidFill>
                              <a:schemeClr val="tx1"/>
                            </a:solidFill>
                            <a:latin typeface="Cambria Math" panose="02040503050406030204" pitchFamily="18" charset="0"/>
                          </a:rPr>
                          <m:t> </m:t>
                        </m:r>
                        <m:r>
                          <a:rPr lang="en-US" sz="3200" b="0" i="1" smtClean="0">
                            <a:solidFill>
                              <a:schemeClr val="tx1"/>
                            </a:solidFill>
                            <a:latin typeface="Cambria Math" panose="02040503050406030204" pitchFamily="18" charset="0"/>
                          </a:rPr>
                          <m:t>𝑜𝑓</m:t>
                        </m:r>
                        <m:r>
                          <a:rPr lang="en-US" sz="3200" b="0" i="1" smtClean="0">
                            <a:solidFill>
                              <a:schemeClr val="tx1"/>
                            </a:solidFill>
                            <a:latin typeface="Cambria Math" panose="02040503050406030204" pitchFamily="18" charset="0"/>
                          </a:rPr>
                          <m:t> </m:t>
                        </m:r>
                        <m:r>
                          <a:rPr lang="en-US" sz="3200" b="0" i="1" smtClean="0">
                            <a:solidFill>
                              <a:schemeClr val="tx1"/>
                            </a:solidFill>
                            <a:latin typeface="Cambria Math" panose="02040503050406030204" pitchFamily="18" charset="0"/>
                          </a:rPr>
                          <m:t>𝑐𝑎𝑠𝑒𝑠</m:t>
                        </m:r>
                        <m:r>
                          <a:rPr lang="en-US" sz="3200" b="0" i="1" smtClean="0">
                            <a:solidFill>
                              <a:schemeClr val="tx1"/>
                            </a:solidFill>
                            <a:latin typeface="Cambria Math" panose="02040503050406030204" pitchFamily="18" charset="0"/>
                          </a:rPr>
                          <m:t> (</m:t>
                        </m:r>
                        <m:r>
                          <a:rPr lang="en-US" sz="3200" b="0" i="1" smtClean="0">
                            <a:solidFill>
                              <a:schemeClr val="tx1"/>
                            </a:solidFill>
                            <a:latin typeface="Cambria Math" panose="02040503050406030204" pitchFamily="18" charset="0"/>
                          </a:rPr>
                          <m:t>𝑜𝑙𝑑</m:t>
                        </m:r>
                        <m:r>
                          <a:rPr lang="en-US" sz="3200" b="0" i="1" smtClean="0">
                            <a:solidFill>
                              <a:schemeClr val="tx1"/>
                            </a:solidFill>
                            <a:latin typeface="Cambria Math" panose="02040503050406030204" pitchFamily="18" charset="0"/>
                          </a:rPr>
                          <m:t> </m:t>
                        </m:r>
                        <m:r>
                          <a:rPr lang="en-US" sz="3200" b="0" i="1" smtClean="0">
                            <a:solidFill>
                              <a:schemeClr val="tx1"/>
                            </a:solidFill>
                            <a:latin typeface="Cambria Math" panose="02040503050406030204" pitchFamily="18" charset="0"/>
                          </a:rPr>
                          <m:t>𝑎𝑛𝑑</m:t>
                        </m:r>
                        <m:r>
                          <a:rPr lang="en-US" sz="3200" b="0" i="1" smtClean="0">
                            <a:solidFill>
                              <a:schemeClr val="tx1"/>
                            </a:solidFill>
                            <a:latin typeface="Cambria Math" panose="02040503050406030204" pitchFamily="18" charset="0"/>
                          </a:rPr>
                          <m:t> </m:t>
                        </m:r>
                        <m:r>
                          <a:rPr lang="en-US" sz="3200" b="0" i="1" smtClean="0">
                            <a:solidFill>
                              <a:schemeClr val="tx1"/>
                            </a:solidFill>
                            <a:latin typeface="Cambria Math" panose="02040503050406030204" pitchFamily="18" charset="0"/>
                          </a:rPr>
                          <m:t>𝑛𝑒𝑤</m:t>
                        </m:r>
                        <m:r>
                          <a:rPr lang="en-US" sz="3200" b="0" i="1" smtClean="0">
                            <a:solidFill>
                              <a:schemeClr val="tx1"/>
                            </a:solidFill>
                            <a:latin typeface="Cambria Math" panose="02040503050406030204" pitchFamily="18" charset="0"/>
                          </a:rPr>
                          <m:t>)</m:t>
                        </m:r>
                      </m:num>
                      <m:den>
                        <m:r>
                          <a:rPr lang="en-US" sz="3200" b="0" i="1" smtClean="0">
                            <a:solidFill>
                              <a:schemeClr val="tx1"/>
                            </a:solidFill>
                            <a:latin typeface="Cambria Math" panose="02040503050406030204" pitchFamily="18" charset="0"/>
                          </a:rPr>
                          <m:t>𝑇𝑜𝑡𝑎𝑙</m:t>
                        </m:r>
                        <m:r>
                          <a:rPr lang="en-US" sz="3200" b="0" i="1" smtClean="0">
                            <a:solidFill>
                              <a:schemeClr val="tx1"/>
                            </a:solidFill>
                            <a:latin typeface="Cambria Math" panose="02040503050406030204" pitchFamily="18" charset="0"/>
                          </a:rPr>
                          <m:t> </m:t>
                        </m:r>
                        <m:r>
                          <a:rPr lang="en-US" sz="3200" b="0" i="1" smtClean="0">
                            <a:solidFill>
                              <a:schemeClr val="tx1"/>
                            </a:solidFill>
                            <a:latin typeface="Cambria Math" panose="02040503050406030204" pitchFamily="18" charset="0"/>
                          </a:rPr>
                          <m:t>𝑛𝑢𝑚𝑏𝑒𝑟</m:t>
                        </m:r>
                        <m:r>
                          <a:rPr lang="en-US" sz="3200" b="0" i="1" smtClean="0">
                            <a:solidFill>
                              <a:schemeClr val="tx1"/>
                            </a:solidFill>
                            <a:latin typeface="Cambria Math" panose="02040503050406030204" pitchFamily="18" charset="0"/>
                          </a:rPr>
                          <m:t> </m:t>
                        </m:r>
                        <m:r>
                          <a:rPr lang="en-US" sz="3200" b="0" i="1" smtClean="0">
                            <a:solidFill>
                              <a:schemeClr val="tx1"/>
                            </a:solidFill>
                            <a:latin typeface="Cambria Math" panose="02040503050406030204" pitchFamily="18" charset="0"/>
                          </a:rPr>
                          <m:t>𝑜𝑓</m:t>
                        </m:r>
                        <m:r>
                          <a:rPr lang="en-US" sz="3200" b="0" i="1" smtClean="0">
                            <a:solidFill>
                              <a:schemeClr val="tx1"/>
                            </a:solidFill>
                            <a:latin typeface="Cambria Math" panose="02040503050406030204" pitchFamily="18" charset="0"/>
                          </a:rPr>
                          <m:t> </m:t>
                        </m:r>
                        <m:r>
                          <a:rPr lang="en-US" sz="3200" b="0" i="1" smtClean="0">
                            <a:solidFill>
                              <a:schemeClr val="tx1"/>
                            </a:solidFill>
                            <a:latin typeface="Cambria Math" panose="02040503050406030204" pitchFamily="18" charset="0"/>
                          </a:rPr>
                          <m:t>𝑝𝑒𝑜𝑝𝑙𝑒</m:t>
                        </m:r>
                        <m:r>
                          <a:rPr lang="en-US" sz="3200" b="0" i="1" smtClean="0">
                            <a:solidFill>
                              <a:schemeClr val="tx1"/>
                            </a:solidFill>
                            <a:latin typeface="Cambria Math" panose="02040503050406030204" pitchFamily="18" charset="0"/>
                          </a:rPr>
                          <m:t> </m:t>
                        </m:r>
                      </m:den>
                    </m:f>
                  </m:oMath>
                </a14:m>
                <a:endParaRPr lang="en-US" sz="3200">
                  <a:solidFill>
                    <a:schemeClr val="tx1"/>
                  </a:solidFill>
                </a:endParaRPr>
              </a:p>
              <a:p>
                <a:pPr marL="0" indent="0">
                  <a:buNone/>
                </a:pPr>
                <a:endParaRPr lang="en-GB" sz="3200">
                  <a:solidFill>
                    <a:schemeClr val="tx1"/>
                  </a:solidFill>
                  <a:latin typeface="Palatino Linotype" panose="02040502050505030304" pitchFamily="18" charset="0"/>
                </a:endParaRPr>
              </a:p>
            </p:txBody>
          </p:sp>
        </mc:Choice>
        <mc:Fallback xmlns="">
          <p:sp>
            <p:nvSpPr>
              <p:cNvPr id="3" name="Content Placeholder 2">
                <a:extLst>
                  <a:ext uri="{FF2B5EF4-FFF2-40B4-BE49-F238E27FC236}">
                    <a16:creationId xmlns:a16="http://schemas.microsoft.com/office/drawing/2014/main" id="{AA4DC6D3-D750-44C7-9086-38ACFE7C272D}"/>
                  </a:ext>
                </a:extLst>
              </p:cNvPr>
              <p:cNvSpPr>
                <a:spLocks noGrp="1" noRot="1" noChangeAspect="1" noMove="1" noResize="1" noEditPoints="1" noAdjustHandles="1" noChangeArrowheads="1" noChangeShapeType="1" noTextEdit="1"/>
              </p:cNvSpPr>
              <p:nvPr>
                <p:ph type="body" sz="quarter" idx="11"/>
              </p:nvPr>
            </p:nvSpPr>
            <p:spPr>
              <a:xfrm>
                <a:off x="884780" y="1268760"/>
                <a:ext cx="7632849" cy="4608512"/>
              </a:xfrm>
              <a:blipFill>
                <a:blip r:embed="rId2"/>
                <a:stretch>
                  <a:fillRect l="-2875" t="-2646" r="-2955"/>
                </a:stretch>
              </a:blipFill>
            </p:spPr>
            <p:txBody>
              <a:bodyPr/>
              <a:lstStyle/>
              <a:p>
                <a:r>
                  <a:rPr lang="en-US">
                    <a:noFill/>
                  </a:rPr>
                  <a:t> </a:t>
                </a:r>
              </a:p>
            </p:txBody>
          </p:sp>
        </mc:Fallback>
      </mc:AlternateContent>
    </p:spTree>
    <p:extLst>
      <p:ext uri="{BB962C8B-B14F-4D97-AF65-F5344CB8AC3E}">
        <p14:creationId xmlns:p14="http://schemas.microsoft.com/office/powerpoint/2010/main" val="1982787019"/>
      </p:ext>
    </p:extLst>
  </p:cSld>
  <p:clrMapOvr>
    <a:masterClrMapping/>
  </p:clrMapOvr>
  <p:transition spd="slow">
    <p:fade/>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20215F-C8A5-3745-F101-A647D52C9BE4}"/>
              </a:ext>
            </a:extLst>
          </p:cNvPr>
          <p:cNvSpPr>
            <a:spLocks noGrp="1"/>
          </p:cNvSpPr>
          <p:nvPr>
            <p:ph type="title"/>
          </p:nvPr>
        </p:nvSpPr>
        <p:spPr/>
        <p:txBody>
          <a:bodyPr/>
          <a:lstStyle/>
          <a:p>
            <a:r>
              <a:rPr lang="en-GB" dirty="0"/>
              <a:t>Seminar Session</a:t>
            </a:r>
          </a:p>
        </p:txBody>
      </p:sp>
    </p:spTree>
    <p:extLst>
      <p:ext uri="{BB962C8B-B14F-4D97-AF65-F5344CB8AC3E}">
        <p14:creationId xmlns:p14="http://schemas.microsoft.com/office/powerpoint/2010/main" val="277760066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AD9F7-73B9-1172-2F7F-1D7AF4FC8E25}"/>
              </a:ext>
            </a:extLst>
          </p:cNvPr>
          <p:cNvSpPr>
            <a:spLocks noGrp="1"/>
          </p:cNvSpPr>
          <p:nvPr>
            <p:ph type="title"/>
          </p:nvPr>
        </p:nvSpPr>
        <p:spPr>
          <a:xfrm>
            <a:off x="-813284" y="320043"/>
            <a:ext cx="8229600" cy="1143000"/>
          </a:xfrm>
        </p:spPr>
        <p:txBody>
          <a:bodyPr/>
          <a:lstStyle/>
          <a:p>
            <a:r>
              <a:rPr lang="en-GB" b="1" dirty="0"/>
              <a:t>Seminar Activity 1</a:t>
            </a:r>
          </a:p>
        </p:txBody>
      </p:sp>
      <p:sp>
        <p:nvSpPr>
          <p:cNvPr id="3" name="Content Placeholder 2">
            <a:extLst>
              <a:ext uri="{FF2B5EF4-FFF2-40B4-BE49-F238E27FC236}">
                <a16:creationId xmlns:a16="http://schemas.microsoft.com/office/drawing/2014/main" id="{8CCAA505-77E6-0FD5-2201-08F6C4419381}"/>
              </a:ext>
            </a:extLst>
          </p:cNvPr>
          <p:cNvSpPr>
            <a:spLocks noGrp="1"/>
          </p:cNvSpPr>
          <p:nvPr>
            <p:ph idx="1"/>
          </p:nvPr>
        </p:nvSpPr>
        <p:spPr>
          <a:xfrm>
            <a:off x="354724" y="2048258"/>
            <a:ext cx="8611126" cy="4809742"/>
          </a:xfrm>
        </p:spPr>
        <p:txBody>
          <a:bodyPr>
            <a:normAutofit/>
          </a:bodyPr>
          <a:lstStyle/>
          <a:p>
            <a:pPr marL="0" indent="0">
              <a:buNone/>
            </a:pPr>
            <a:r>
              <a:rPr lang="en-GB" sz="2700" dirty="0"/>
              <a:t>Break out in smaller groups (max 5 students) </a:t>
            </a:r>
          </a:p>
          <a:p>
            <a:pPr marL="0" indent="0">
              <a:buNone/>
            </a:pPr>
            <a:r>
              <a:rPr lang="en-GB" sz="2700" dirty="0"/>
              <a:t>You will be presented with 6 comments</a:t>
            </a:r>
          </a:p>
          <a:p>
            <a:pPr marL="0" indent="0">
              <a:buNone/>
            </a:pPr>
            <a:r>
              <a:rPr lang="en-GB" sz="2700" dirty="0"/>
              <a:t>Consider for each comment which key term from the definition of epidemiology is  described</a:t>
            </a:r>
          </a:p>
          <a:p>
            <a:pPr marL="0" indent="0">
              <a:buNone/>
            </a:pPr>
            <a:r>
              <a:rPr lang="en-GB" sz="2700" dirty="0"/>
              <a:t>You have 30 minutes for this task to discuss each comment and select your answer</a:t>
            </a:r>
          </a:p>
          <a:p>
            <a:pPr marL="0" indent="0">
              <a:buNone/>
            </a:pPr>
            <a:r>
              <a:rPr lang="en-GB" sz="2700" dirty="0"/>
              <a:t>Feedback to the whole class</a:t>
            </a:r>
          </a:p>
          <a:p>
            <a:endParaRPr lang="en-GB" sz="2700" dirty="0"/>
          </a:p>
          <a:p>
            <a:endParaRPr lang="en-GB" sz="2700" dirty="0"/>
          </a:p>
        </p:txBody>
      </p:sp>
      <p:pic>
        <p:nvPicPr>
          <p:cNvPr id="4" name="Picture 2">
            <a:extLst>
              <a:ext uri="{FF2B5EF4-FFF2-40B4-BE49-F238E27FC236}">
                <a16:creationId xmlns:a16="http://schemas.microsoft.com/office/drawing/2014/main" id="{3348D82C-87EB-0B7F-0C80-E33BD7DF0F0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32331" y="67795"/>
            <a:ext cx="2617804" cy="18516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8323360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439FF-9E77-5C5B-1B03-31DA756A00CF}"/>
              </a:ext>
            </a:extLst>
          </p:cNvPr>
          <p:cNvSpPr>
            <a:spLocks noGrp="1"/>
          </p:cNvSpPr>
          <p:nvPr>
            <p:ph type="title"/>
          </p:nvPr>
        </p:nvSpPr>
        <p:spPr/>
        <p:txBody>
          <a:bodyPr/>
          <a:lstStyle/>
          <a:p>
            <a:r>
              <a:rPr lang="en-GB" b="1" dirty="0"/>
              <a:t>1 </a:t>
            </a:r>
          </a:p>
        </p:txBody>
      </p:sp>
      <p:sp>
        <p:nvSpPr>
          <p:cNvPr id="3" name="Content Placeholder 2">
            <a:extLst>
              <a:ext uri="{FF2B5EF4-FFF2-40B4-BE49-F238E27FC236}">
                <a16:creationId xmlns:a16="http://schemas.microsoft.com/office/drawing/2014/main" id="{12FE62D9-2BBE-BA9F-15EF-0A82BAFF7523}"/>
              </a:ext>
            </a:extLst>
          </p:cNvPr>
          <p:cNvSpPr>
            <a:spLocks noGrp="1"/>
          </p:cNvSpPr>
          <p:nvPr>
            <p:ph idx="1"/>
          </p:nvPr>
        </p:nvSpPr>
        <p:spPr>
          <a:xfrm>
            <a:off x="533400" y="1417638"/>
            <a:ext cx="8229600" cy="3917032"/>
          </a:xfrm>
        </p:spPr>
        <p:txBody>
          <a:bodyPr>
            <a:normAutofit fontScale="92500" lnSpcReduction="10000"/>
          </a:bodyPr>
          <a:lstStyle/>
          <a:p>
            <a:pPr marL="0" indent="0">
              <a:buNone/>
            </a:pPr>
            <a:r>
              <a:rPr lang="en-GB" sz="2800" dirty="0"/>
              <a:t>Consider the comment below</a:t>
            </a:r>
          </a:p>
          <a:p>
            <a:pPr marL="0" indent="0">
              <a:buNone/>
            </a:pPr>
            <a:endParaRPr lang="en-GB" sz="2800" dirty="0"/>
          </a:p>
          <a:p>
            <a:pPr marL="0" indent="0">
              <a:buNone/>
            </a:pPr>
            <a:r>
              <a:rPr lang="en-GB" sz="2800" dirty="0"/>
              <a:t>Compare food histories between persons with </a:t>
            </a:r>
            <a:r>
              <a:rPr lang="en-GB" sz="2800" i="1" dirty="0"/>
              <a:t>Staphylococcus</a:t>
            </a:r>
            <a:r>
              <a:rPr lang="en-GB" sz="2800" dirty="0"/>
              <a:t> food poisoning and those without</a:t>
            </a:r>
          </a:p>
          <a:p>
            <a:pPr marL="0" indent="0">
              <a:buNone/>
            </a:pPr>
            <a:endParaRPr lang="en-GB" sz="2800" dirty="0"/>
          </a:p>
          <a:p>
            <a:pPr marL="0" indent="0" algn="ctr">
              <a:buNone/>
            </a:pPr>
            <a:r>
              <a:rPr lang="en-GB" sz="2400" dirty="0"/>
              <a:t>Which key term below from the definition of epidemiology best describes the epidemiologist activity above?</a:t>
            </a:r>
          </a:p>
          <a:p>
            <a:pPr marL="0" indent="0" algn="ctr">
              <a:buNone/>
            </a:pPr>
            <a:endParaRPr lang="en-GB" sz="2400" dirty="0"/>
          </a:p>
          <a:p>
            <a:pPr marL="0" indent="0">
              <a:buNone/>
            </a:pPr>
            <a:r>
              <a:rPr lang="en-GB" sz="2800" dirty="0"/>
              <a:t>Is it </a:t>
            </a:r>
            <a:r>
              <a:rPr lang="en-GB" sz="2800" b="1" i="1" dirty="0"/>
              <a:t>Distribution, Determinants or Application</a:t>
            </a:r>
            <a:r>
              <a:rPr lang="en-GB" sz="2800" dirty="0"/>
              <a:t>?</a:t>
            </a:r>
          </a:p>
        </p:txBody>
      </p:sp>
    </p:spTree>
    <p:extLst>
      <p:ext uri="{BB962C8B-B14F-4D97-AF65-F5344CB8AC3E}">
        <p14:creationId xmlns:p14="http://schemas.microsoft.com/office/powerpoint/2010/main" val="285587179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439FF-9E77-5C5B-1B03-31DA756A00CF}"/>
              </a:ext>
            </a:extLst>
          </p:cNvPr>
          <p:cNvSpPr>
            <a:spLocks noGrp="1"/>
          </p:cNvSpPr>
          <p:nvPr>
            <p:ph type="title"/>
          </p:nvPr>
        </p:nvSpPr>
        <p:spPr/>
        <p:txBody>
          <a:bodyPr/>
          <a:lstStyle/>
          <a:p>
            <a:r>
              <a:rPr lang="en-GB" b="1" dirty="0"/>
              <a:t>2</a:t>
            </a:r>
          </a:p>
        </p:txBody>
      </p:sp>
      <p:sp>
        <p:nvSpPr>
          <p:cNvPr id="3" name="Content Placeholder 2">
            <a:extLst>
              <a:ext uri="{FF2B5EF4-FFF2-40B4-BE49-F238E27FC236}">
                <a16:creationId xmlns:a16="http://schemas.microsoft.com/office/drawing/2014/main" id="{12FE62D9-2BBE-BA9F-15EF-0A82BAFF7523}"/>
              </a:ext>
            </a:extLst>
          </p:cNvPr>
          <p:cNvSpPr>
            <a:spLocks noGrp="1"/>
          </p:cNvSpPr>
          <p:nvPr>
            <p:ph idx="1"/>
          </p:nvPr>
        </p:nvSpPr>
        <p:spPr>
          <a:xfrm>
            <a:off x="533400" y="1417638"/>
            <a:ext cx="8229600" cy="3917032"/>
          </a:xfrm>
        </p:spPr>
        <p:txBody>
          <a:bodyPr>
            <a:normAutofit lnSpcReduction="10000"/>
          </a:bodyPr>
          <a:lstStyle/>
          <a:p>
            <a:pPr marL="0" indent="0">
              <a:buNone/>
            </a:pPr>
            <a:r>
              <a:rPr lang="en-GB" sz="2800" dirty="0"/>
              <a:t>Consider the comment below</a:t>
            </a:r>
          </a:p>
          <a:p>
            <a:endParaRPr lang="en-GB" sz="2800" dirty="0"/>
          </a:p>
          <a:p>
            <a:pPr marL="0" indent="0">
              <a:buNone/>
            </a:pPr>
            <a:r>
              <a:rPr lang="en-GB" sz="2800" dirty="0"/>
              <a:t>Compare frequency of brain cancer among hospital doctors with frequency in general population </a:t>
            </a:r>
          </a:p>
          <a:p>
            <a:pPr>
              <a:buFont typeface="Wingdings" panose="05000000000000000000" pitchFamily="2" charset="2"/>
              <a:buChar char="§"/>
            </a:pPr>
            <a:endParaRPr lang="en-GB" sz="2800" dirty="0"/>
          </a:p>
          <a:p>
            <a:pPr marL="0" indent="0" algn="ctr">
              <a:buNone/>
            </a:pPr>
            <a:r>
              <a:rPr lang="en-GB" sz="2400" dirty="0"/>
              <a:t>Which key term below from the definition of epidemiology best describes the epidemiologist activity above?</a:t>
            </a:r>
          </a:p>
          <a:p>
            <a:pPr marL="0" indent="0" algn="ctr">
              <a:buNone/>
            </a:pPr>
            <a:r>
              <a:rPr lang="en-GB" sz="2400" dirty="0"/>
              <a:t>?</a:t>
            </a:r>
          </a:p>
          <a:p>
            <a:pPr marL="0" indent="0">
              <a:buNone/>
            </a:pPr>
            <a:r>
              <a:rPr lang="en-GB" sz="2800" dirty="0"/>
              <a:t>Is it </a:t>
            </a:r>
            <a:r>
              <a:rPr lang="en-GB" sz="2800" b="1" i="1" dirty="0"/>
              <a:t>Distribution, Determinants or Application</a:t>
            </a:r>
            <a:r>
              <a:rPr lang="en-GB" sz="2800" dirty="0"/>
              <a:t>?</a:t>
            </a:r>
          </a:p>
        </p:txBody>
      </p:sp>
    </p:spTree>
    <p:extLst>
      <p:ext uri="{BB962C8B-B14F-4D97-AF65-F5344CB8AC3E}">
        <p14:creationId xmlns:p14="http://schemas.microsoft.com/office/powerpoint/2010/main" val="295592703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439FF-9E77-5C5B-1B03-31DA756A00CF}"/>
              </a:ext>
            </a:extLst>
          </p:cNvPr>
          <p:cNvSpPr>
            <a:spLocks noGrp="1"/>
          </p:cNvSpPr>
          <p:nvPr>
            <p:ph type="title"/>
          </p:nvPr>
        </p:nvSpPr>
        <p:spPr/>
        <p:txBody>
          <a:bodyPr/>
          <a:lstStyle/>
          <a:p>
            <a:r>
              <a:rPr lang="en-GB" b="1" dirty="0"/>
              <a:t>3</a:t>
            </a:r>
          </a:p>
        </p:txBody>
      </p:sp>
      <p:sp>
        <p:nvSpPr>
          <p:cNvPr id="3" name="Content Placeholder 2">
            <a:extLst>
              <a:ext uri="{FF2B5EF4-FFF2-40B4-BE49-F238E27FC236}">
                <a16:creationId xmlns:a16="http://schemas.microsoft.com/office/drawing/2014/main" id="{12FE62D9-2BBE-BA9F-15EF-0A82BAFF7523}"/>
              </a:ext>
            </a:extLst>
          </p:cNvPr>
          <p:cNvSpPr>
            <a:spLocks noGrp="1"/>
          </p:cNvSpPr>
          <p:nvPr>
            <p:ph idx="1"/>
          </p:nvPr>
        </p:nvSpPr>
        <p:spPr>
          <a:xfrm>
            <a:off x="533400" y="1417638"/>
            <a:ext cx="8229600" cy="3917032"/>
          </a:xfrm>
        </p:spPr>
        <p:txBody>
          <a:bodyPr>
            <a:normAutofit fontScale="92500"/>
          </a:bodyPr>
          <a:lstStyle/>
          <a:p>
            <a:pPr marL="0" indent="0">
              <a:buNone/>
            </a:pPr>
            <a:r>
              <a:rPr lang="en-GB" sz="2800" dirty="0"/>
              <a:t>Consider the comment below</a:t>
            </a:r>
          </a:p>
          <a:p>
            <a:endParaRPr lang="en-GB" sz="2800" dirty="0"/>
          </a:p>
          <a:p>
            <a:pPr marL="0" indent="0">
              <a:buNone/>
            </a:pPr>
            <a:r>
              <a:rPr lang="en-GB" sz="2800" dirty="0"/>
              <a:t>Mark on a map the residences of all children born with birth defects within 2 miles of a hazardous waste site</a:t>
            </a:r>
          </a:p>
          <a:p>
            <a:pPr marL="0" indent="0" algn="ctr">
              <a:buNone/>
            </a:pPr>
            <a:endParaRPr lang="en-GB" sz="2400" dirty="0"/>
          </a:p>
          <a:p>
            <a:pPr marL="0" indent="0" algn="ctr">
              <a:buNone/>
            </a:pPr>
            <a:r>
              <a:rPr lang="en-GB" sz="2400" dirty="0"/>
              <a:t>Which key term below from the definition of epidemiology best describes the epidemiologist activity above?</a:t>
            </a:r>
          </a:p>
          <a:p>
            <a:pPr marL="0" indent="0" algn="ctr">
              <a:buNone/>
            </a:pPr>
            <a:r>
              <a:rPr lang="en-GB" sz="2400" dirty="0"/>
              <a:t>?</a:t>
            </a:r>
          </a:p>
          <a:p>
            <a:pPr marL="0" indent="0" algn="ctr">
              <a:buNone/>
            </a:pPr>
            <a:r>
              <a:rPr lang="en-GB" sz="2800" dirty="0"/>
              <a:t>Is it </a:t>
            </a:r>
            <a:r>
              <a:rPr lang="en-GB" sz="2800" b="1" i="1" dirty="0"/>
              <a:t>Distribution, Determinants or Application</a:t>
            </a:r>
            <a:r>
              <a:rPr lang="en-GB" sz="2800" dirty="0"/>
              <a:t>?</a:t>
            </a:r>
          </a:p>
        </p:txBody>
      </p:sp>
    </p:spTree>
    <p:extLst>
      <p:ext uri="{BB962C8B-B14F-4D97-AF65-F5344CB8AC3E}">
        <p14:creationId xmlns:p14="http://schemas.microsoft.com/office/powerpoint/2010/main" val="387409536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439FF-9E77-5C5B-1B03-31DA756A00CF}"/>
              </a:ext>
            </a:extLst>
          </p:cNvPr>
          <p:cNvSpPr>
            <a:spLocks noGrp="1"/>
          </p:cNvSpPr>
          <p:nvPr>
            <p:ph type="title"/>
          </p:nvPr>
        </p:nvSpPr>
        <p:spPr/>
        <p:txBody>
          <a:bodyPr/>
          <a:lstStyle/>
          <a:p>
            <a:r>
              <a:rPr lang="en-GB" b="1" dirty="0"/>
              <a:t>4 </a:t>
            </a:r>
          </a:p>
        </p:txBody>
      </p:sp>
      <p:sp>
        <p:nvSpPr>
          <p:cNvPr id="3" name="Content Placeholder 2">
            <a:extLst>
              <a:ext uri="{FF2B5EF4-FFF2-40B4-BE49-F238E27FC236}">
                <a16:creationId xmlns:a16="http://schemas.microsoft.com/office/drawing/2014/main" id="{12FE62D9-2BBE-BA9F-15EF-0A82BAFF7523}"/>
              </a:ext>
            </a:extLst>
          </p:cNvPr>
          <p:cNvSpPr>
            <a:spLocks noGrp="1"/>
          </p:cNvSpPr>
          <p:nvPr>
            <p:ph idx="1"/>
          </p:nvPr>
        </p:nvSpPr>
        <p:spPr>
          <a:xfrm>
            <a:off x="533400" y="1417638"/>
            <a:ext cx="8229600" cy="3917032"/>
          </a:xfrm>
        </p:spPr>
        <p:txBody>
          <a:bodyPr>
            <a:normAutofit lnSpcReduction="10000"/>
          </a:bodyPr>
          <a:lstStyle/>
          <a:p>
            <a:pPr marL="0" indent="0">
              <a:buNone/>
            </a:pPr>
            <a:r>
              <a:rPr lang="en-GB" sz="2800" dirty="0"/>
              <a:t>Consider the comment below</a:t>
            </a:r>
          </a:p>
          <a:p>
            <a:endParaRPr lang="en-GB" sz="2800" dirty="0"/>
          </a:p>
          <a:p>
            <a:pPr marL="0" indent="0">
              <a:buNone/>
            </a:pPr>
            <a:r>
              <a:rPr lang="en-GB" sz="2800" dirty="0"/>
              <a:t>Graph the number of cases of Covid-19 by year for a country</a:t>
            </a:r>
          </a:p>
          <a:p>
            <a:pPr marL="0" indent="0" algn="ctr">
              <a:buNone/>
            </a:pPr>
            <a:endParaRPr lang="en-GB" sz="2400" dirty="0"/>
          </a:p>
          <a:p>
            <a:pPr marL="0" indent="0" algn="ctr">
              <a:buNone/>
            </a:pPr>
            <a:r>
              <a:rPr lang="en-GB" sz="2400" dirty="0"/>
              <a:t>Which key term below from the definition of epidemiology best describes the epidemiologist activity above?</a:t>
            </a:r>
          </a:p>
          <a:p>
            <a:pPr marL="0" indent="0" algn="ctr">
              <a:buNone/>
            </a:pPr>
            <a:endParaRPr lang="en-GB" sz="2400" dirty="0"/>
          </a:p>
          <a:p>
            <a:pPr marL="0" indent="0">
              <a:buNone/>
            </a:pPr>
            <a:r>
              <a:rPr lang="en-GB" sz="2800" dirty="0"/>
              <a:t>Is it </a:t>
            </a:r>
            <a:r>
              <a:rPr lang="en-GB" sz="2800" b="1" i="1" dirty="0"/>
              <a:t>Distribution, Determinants or Application</a:t>
            </a:r>
            <a:r>
              <a:rPr lang="en-GB" sz="2800" dirty="0"/>
              <a:t>?</a:t>
            </a:r>
          </a:p>
        </p:txBody>
      </p:sp>
    </p:spTree>
    <p:extLst>
      <p:ext uri="{BB962C8B-B14F-4D97-AF65-F5344CB8AC3E}">
        <p14:creationId xmlns:p14="http://schemas.microsoft.com/office/powerpoint/2010/main" val="176585427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439FF-9E77-5C5B-1B03-31DA756A00CF}"/>
              </a:ext>
            </a:extLst>
          </p:cNvPr>
          <p:cNvSpPr>
            <a:spLocks noGrp="1"/>
          </p:cNvSpPr>
          <p:nvPr>
            <p:ph type="title"/>
          </p:nvPr>
        </p:nvSpPr>
        <p:spPr/>
        <p:txBody>
          <a:bodyPr/>
          <a:lstStyle/>
          <a:p>
            <a:r>
              <a:rPr lang="en-GB" b="1" dirty="0"/>
              <a:t>5 </a:t>
            </a:r>
          </a:p>
        </p:txBody>
      </p:sp>
      <p:sp>
        <p:nvSpPr>
          <p:cNvPr id="3" name="Content Placeholder 2">
            <a:extLst>
              <a:ext uri="{FF2B5EF4-FFF2-40B4-BE49-F238E27FC236}">
                <a16:creationId xmlns:a16="http://schemas.microsoft.com/office/drawing/2014/main" id="{12FE62D9-2BBE-BA9F-15EF-0A82BAFF7523}"/>
              </a:ext>
            </a:extLst>
          </p:cNvPr>
          <p:cNvSpPr>
            <a:spLocks noGrp="1"/>
          </p:cNvSpPr>
          <p:nvPr>
            <p:ph idx="1"/>
          </p:nvPr>
        </p:nvSpPr>
        <p:spPr>
          <a:xfrm>
            <a:off x="533400" y="1417638"/>
            <a:ext cx="8229600" cy="3917032"/>
          </a:xfrm>
        </p:spPr>
        <p:txBody>
          <a:bodyPr>
            <a:noAutofit/>
          </a:bodyPr>
          <a:lstStyle/>
          <a:p>
            <a:pPr marL="0" indent="0">
              <a:buNone/>
            </a:pPr>
            <a:r>
              <a:rPr lang="en-GB" sz="2400" dirty="0"/>
              <a:t>Consider the comment below</a:t>
            </a:r>
          </a:p>
          <a:p>
            <a:endParaRPr lang="en-GB" sz="2400" dirty="0"/>
          </a:p>
          <a:p>
            <a:pPr marL="0" indent="0">
              <a:buNone/>
            </a:pPr>
            <a:r>
              <a:rPr lang="en-GB" sz="2400" dirty="0"/>
              <a:t>Tabulate the frequency of clinical signs, symptoms, and laboratory findings among children with smallpox in England</a:t>
            </a:r>
          </a:p>
          <a:p>
            <a:pPr marL="0" indent="0" algn="ctr">
              <a:buNone/>
            </a:pPr>
            <a:r>
              <a:rPr lang="en-GB" sz="2400" dirty="0"/>
              <a:t>Which key term below from the definition of epidemiology best describes the epidemiologist activity above?</a:t>
            </a:r>
          </a:p>
          <a:p>
            <a:pPr marL="0" indent="0">
              <a:buNone/>
            </a:pPr>
            <a:r>
              <a:rPr lang="en-GB" sz="2400" dirty="0"/>
              <a:t>Is it </a:t>
            </a:r>
            <a:r>
              <a:rPr lang="en-GB" sz="2400" b="1" i="1" dirty="0"/>
              <a:t>Distribution, Determinants or Application</a:t>
            </a:r>
            <a:r>
              <a:rPr lang="en-GB" sz="2400" dirty="0"/>
              <a:t>?</a:t>
            </a:r>
          </a:p>
        </p:txBody>
      </p:sp>
    </p:spTree>
    <p:extLst>
      <p:ext uri="{BB962C8B-B14F-4D97-AF65-F5344CB8AC3E}">
        <p14:creationId xmlns:p14="http://schemas.microsoft.com/office/powerpoint/2010/main" val="69957263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439FF-9E77-5C5B-1B03-31DA756A00CF}"/>
              </a:ext>
            </a:extLst>
          </p:cNvPr>
          <p:cNvSpPr>
            <a:spLocks noGrp="1"/>
          </p:cNvSpPr>
          <p:nvPr>
            <p:ph type="title"/>
          </p:nvPr>
        </p:nvSpPr>
        <p:spPr/>
        <p:txBody>
          <a:bodyPr/>
          <a:lstStyle/>
          <a:p>
            <a:r>
              <a:rPr lang="en-GB" b="1" dirty="0"/>
              <a:t>6</a:t>
            </a:r>
          </a:p>
        </p:txBody>
      </p:sp>
      <p:sp>
        <p:nvSpPr>
          <p:cNvPr id="3" name="Content Placeholder 2">
            <a:extLst>
              <a:ext uri="{FF2B5EF4-FFF2-40B4-BE49-F238E27FC236}">
                <a16:creationId xmlns:a16="http://schemas.microsoft.com/office/drawing/2014/main" id="{12FE62D9-2BBE-BA9F-15EF-0A82BAFF7523}"/>
              </a:ext>
            </a:extLst>
          </p:cNvPr>
          <p:cNvSpPr>
            <a:spLocks noGrp="1"/>
          </p:cNvSpPr>
          <p:nvPr>
            <p:ph idx="1"/>
          </p:nvPr>
        </p:nvSpPr>
        <p:spPr>
          <a:xfrm>
            <a:off x="533400" y="1417637"/>
            <a:ext cx="8229600" cy="4355201"/>
          </a:xfrm>
        </p:spPr>
        <p:txBody>
          <a:bodyPr>
            <a:noAutofit/>
          </a:bodyPr>
          <a:lstStyle/>
          <a:p>
            <a:pPr marL="0" indent="0">
              <a:buNone/>
            </a:pPr>
            <a:r>
              <a:rPr lang="en-GB" sz="2400" dirty="0"/>
              <a:t>Consider the comment below</a:t>
            </a:r>
          </a:p>
          <a:p>
            <a:endParaRPr lang="en-GB" sz="2400" dirty="0"/>
          </a:p>
          <a:p>
            <a:pPr marL="0" indent="0">
              <a:buNone/>
            </a:pPr>
            <a:r>
              <a:rPr lang="en-GB" sz="2400" dirty="0"/>
              <a:t>Recommend that close contacts of a child recently reported with meningococcal meningitis receive </a:t>
            </a:r>
            <a:r>
              <a:rPr lang="en-GB" sz="2400" dirty="0" err="1"/>
              <a:t>Rifampin</a:t>
            </a:r>
            <a:endParaRPr lang="en-GB" sz="2400" dirty="0"/>
          </a:p>
          <a:p>
            <a:pPr marL="0" indent="0">
              <a:buNone/>
            </a:pPr>
            <a:endParaRPr lang="en-GB" sz="2400" dirty="0"/>
          </a:p>
          <a:p>
            <a:pPr marL="0" indent="0" algn="ctr">
              <a:buNone/>
            </a:pPr>
            <a:r>
              <a:rPr lang="en-GB" sz="2400" dirty="0"/>
              <a:t>Which key term below from the definition of epidemiology best describes the epidemiologist activity above?</a:t>
            </a:r>
          </a:p>
          <a:p>
            <a:pPr marL="0" indent="0" algn="ctr">
              <a:buNone/>
            </a:pPr>
            <a:endParaRPr lang="en-GB" sz="2400" dirty="0"/>
          </a:p>
          <a:p>
            <a:pPr marL="0" indent="0">
              <a:buNone/>
            </a:pPr>
            <a:r>
              <a:rPr lang="en-GB" sz="2400" dirty="0"/>
              <a:t>Is it </a:t>
            </a:r>
            <a:r>
              <a:rPr lang="en-GB" sz="2400" b="1" i="1" dirty="0"/>
              <a:t>Distribution, Determinants or Application</a:t>
            </a:r>
            <a:r>
              <a:rPr lang="en-GB" sz="2400" dirty="0"/>
              <a:t>?</a:t>
            </a:r>
          </a:p>
        </p:txBody>
      </p:sp>
    </p:spTree>
    <p:extLst>
      <p:ext uri="{BB962C8B-B14F-4D97-AF65-F5344CB8AC3E}">
        <p14:creationId xmlns:p14="http://schemas.microsoft.com/office/powerpoint/2010/main" val="119574586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408B47-497B-DB44-AC08-C573D15EC52F}"/>
              </a:ext>
            </a:extLst>
          </p:cNvPr>
          <p:cNvSpPr>
            <a:spLocks noGrp="1"/>
          </p:cNvSpPr>
          <p:nvPr>
            <p:ph type="title"/>
          </p:nvPr>
        </p:nvSpPr>
        <p:spPr/>
        <p:txBody>
          <a:bodyPr>
            <a:normAutofit fontScale="90000"/>
          </a:bodyPr>
          <a:lstStyle/>
          <a:p>
            <a:r>
              <a:rPr lang="en-GB" b="1" dirty="0"/>
              <a:t>Seminar Activity 2</a:t>
            </a:r>
            <a:br>
              <a:rPr lang="en-GB" b="1" dirty="0"/>
            </a:br>
            <a:r>
              <a:rPr lang="en-GB" sz="2200" b="1" dirty="0">
                <a:solidFill>
                  <a:schemeClr val="bg2">
                    <a:lumMod val="50000"/>
                  </a:schemeClr>
                </a:solidFill>
              </a:rPr>
              <a:t>What are more key epidemiology terms?</a:t>
            </a:r>
            <a:r>
              <a:rPr lang="en-GB" b="1" dirty="0"/>
              <a:t> </a:t>
            </a:r>
            <a:endParaRPr lang="en-GB" dirty="0"/>
          </a:p>
        </p:txBody>
      </p:sp>
      <p:sp>
        <p:nvSpPr>
          <p:cNvPr id="3" name="Content Placeholder 2">
            <a:extLst>
              <a:ext uri="{FF2B5EF4-FFF2-40B4-BE49-F238E27FC236}">
                <a16:creationId xmlns:a16="http://schemas.microsoft.com/office/drawing/2014/main" id="{DEC20231-2970-6BDD-729F-B5E657F18DE4}"/>
              </a:ext>
            </a:extLst>
          </p:cNvPr>
          <p:cNvSpPr>
            <a:spLocks noGrp="1"/>
          </p:cNvSpPr>
          <p:nvPr>
            <p:ph idx="1"/>
          </p:nvPr>
        </p:nvSpPr>
        <p:spPr>
          <a:xfrm>
            <a:off x="974590" y="1895476"/>
            <a:ext cx="7515225" cy="3917032"/>
          </a:xfrm>
        </p:spPr>
        <p:txBody>
          <a:bodyPr>
            <a:normAutofit/>
          </a:bodyPr>
          <a:lstStyle/>
          <a:p>
            <a:pPr marL="0" indent="0">
              <a:buNone/>
            </a:pPr>
            <a:r>
              <a:rPr lang="en-GB" sz="2800" dirty="0"/>
              <a:t>Working in groups research </a:t>
            </a:r>
          </a:p>
          <a:p>
            <a:pPr marL="0" indent="0">
              <a:lnSpc>
                <a:spcPct val="150000"/>
              </a:lnSpc>
              <a:buNone/>
            </a:pPr>
            <a:r>
              <a:rPr lang="en-GB" sz="2800" dirty="0"/>
              <a:t>the terms </a:t>
            </a:r>
            <a:r>
              <a:rPr lang="en-GB" sz="2800" b="1" dirty="0"/>
              <a:t>endemic, epidemic</a:t>
            </a:r>
            <a:r>
              <a:rPr lang="en-GB" sz="2800" dirty="0"/>
              <a:t>, </a:t>
            </a:r>
            <a:r>
              <a:rPr lang="en-GB" sz="2800" b="1" dirty="0"/>
              <a:t>pandemic</a:t>
            </a:r>
            <a:r>
              <a:rPr lang="en-GB" sz="2800" dirty="0"/>
              <a:t> and </a:t>
            </a:r>
          </a:p>
          <a:p>
            <a:pPr marL="0" indent="0">
              <a:lnSpc>
                <a:spcPct val="150000"/>
              </a:lnSpc>
              <a:buNone/>
            </a:pPr>
            <a:r>
              <a:rPr lang="en-GB" sz="2800" dirty="0"/>
              <a:t>Give examples for each of them</a:t>
            </a:r>
          </a:p>
          <a:p>
            <a:pPr marL="0" indent="0">
              <a:lnSpc>
                <a:spcPct val="150000"/>
              </a:lnSpc>
              <a:buNone/>
            </a:pPr>
            <a:r>
              <a:rPr lang="en-GB" sz="2800" dirty="0"/>
              <a:t>Then complete the 5 questions</a:t>
            </a:r>
          </a:p>
          <a:p>
            <a:endParaRPr lang="en-GB" sz="2800" dirty="0">
              <a:highlight>
                <a:srgbClr val="FFFF00"/>
              </a:highlight>
            </a:endParaRPr>
          </a:p>
          <a:p>
            <a:pPr marL="0" indent="0">
              <a:buNone/>
            </a:pPr>
            <a:endParaRPr lang="en-GB" sz="2800" dirty="0">
              <a:highlight>
                <a:srgbClr val="FFFF00"/>
              </a:highlight>
            </a:endParaRPr>
          </a:p>
          <a:p>
            <a:pPr marL="0" indent="0">
              <a:buNone/>
            </a:pPr>
            <a:endParaRPr lang="en-GB" sz="2800" dirty="0">
              <a:highlight>
                <a:srgbClr val="FFFF00"/>
              </a:highlight>
            </a:endParaRPr>
          </a:p>
          <a:p>
            <a:endParaRPr lang="en-GB" dirty="0"/>
          </a:p>
        </p:txBody>
      </p:sp>
    </p:spTree>
    <p:extLst>
      <p:ext uri="{BB962C8B-B14F-4D97-AF65-F5344CB8AC3E}">
        <p14:creationId xmlns:p14="http://schemas.microsoft.com/office/powerpoint/2010/main" val="3922145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490329" y="1974913"/>
            <a:ext cx="8196471" cy="581187"/>
          </a:xfrm>
          <a:prstGeom prst="rect">
            <a:avLst/>
          </a:prstGeom>
          <a:solidFill>
            <a:schemeClr val="bg1"/>
          </a:solidFill>
          <a:ln/>
          <a:effectLst/>
        </p:spPr>
        <p:style>
          <a:lnRef idx="0">
            <a:schemeClr val="accent3"/>
          </a:lnRef>
          <a:fillRef idx="3">
            <a:schemeClr val="accent3"/>
          </a:fillRef>
          <a:effectRef idx="3">
            <a:schemeClr val="accent3"/>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28677" name="TextBox 8"/>
          <p:cNvSpPr txBox="1">
            <a:spLocks noChangeArrowheads="1"/>
          </p:cNvSpPr>
          <p:nvPr/>
        </p:nvSpPr>
        <p:spPr bwMode="auto">
          <a:xfrm>
            <a:off x="998538" y="2078038"/>
            <a:ext cx="2197100" cy="43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charset="0"/>
              <a:buChar char="•"/>
              <a:defRPr sz="3200">
                <a:solidFill>
                  <a:schemeClr val="tx1"/>
                </a:solidFill>
                <a:latin typeface="Calibri" pitchFamily="34" charset="0"/>
              </a:defRPr>
            </a:lvl1pPr>
            <a:lvl2pPr marL="742950" indent="-285750">
              <a:spcBef>
                <a:spcPct val="20000"/>
              </a:spcBef>
              <a:buFont typeface="Arial" charset="0"/>
              <a:buChar char="–"/>
              <a:defRPr sz="2800">
                <a:solidFill>
                  <a:schemeClr val="tx1"/>
                </a:solidFill>
                <a:latin typeface="Calibri" pitchFamily="34" charset="0"/>
              </a:defRPr>
            </a:lvl2pPr>
            <a:lvl3pPr marL="1143000" indent="-228600">
              <a:spcBef>
                <a:spcPct val="20000"/>
              </a:spcBef>
              <a:buFont typeface="Arial" charset="0"/>
              <a:buChar char="•"/>
              <a:defRPr sz="2400">
                <a:solidFill>
                  <a:schemeClr val="tx1"/>
                </a:solidFill>
                <a:latin typeface="Calibri" pitchFamily="34" charset="0"/>
              </a:defRPr>
            </a:lvl3pPr>
            <a:lvl4pPr marL="1600200" indent="-228600">
              <a:spcBef>
                <a:spcPct val="20000"/>
              </a:spcBef>
              <a:buFont typeface="Arial" charset="0"/>
              <a:buChar char="–"/>
              <a:defRPr sz="2000">
                <a:solidFill>
                  <a:schemeClr val="tx1"/>
                </a:solidFill>
                <a:latin typeface="Calibri" pitchFamily="34" charset="0"/>
              </a:defRPr>
            </a:lvl4pPr>
            <a:lvl5pPr marL="2057400" indent="-22860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eaLnBrk="1" hangingPunct="1">
              <a:spcBef>
                <a:spcPct val="0"/>
              </a:spcBef>
              <a:buFontTx/>
              <a:buNone/>
            </a:pPr>
            <a:r>
              <a:rPr lang="en-US" altLang="en-US" sz="2200" b="1" dirty="0">
                <a:latin typeface="+mn-lt"/>
              </a:rPr>
              <a:t>A. endemic</a:t>
            </a:r>
          </a:p>
        </p:txBody>
      </p:sp>
      <p:sp>
        <p:nvSpPr>
          <p:cNvPr id="28678" name="TextBox 13"/>
          <p:cNvSpPr txBox="1">
            <a:spLocks noChangeArrowheads="1"/>
          </p:cNvSpPr>
          <p:nvPr/>
        </p:nvSpPr>
        <p:spPr bwMode="auto">
          <a:xfrm>
            <a:off x="6180138" y="2073275"/>
            <a:ext cx="2257425" cy="430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charset="0"/>
              <a:buChar char="•"/>
              <a:defRPr sz="3200">
                <a:solidFill>
                  <a:schemeClr val="tx1"/>
                </a:solidFill>
                <a:latin typeface="Calibri" pitchFamily="34" charset="0"/>
              </a:defRPr>
            </a:lvl1pPr>
            <a:lvl2pPr marL="742950" indent="-285750">
              <a:spcBef>
                <a:spcPct val="20000"/>
              </a:spcBef>
              <a:buFont typeface="Arial" charset="0"/>
              <a:buChar char="–"/>
              <a:defRPr sz="2800">
                <a:solidFill>
                  <a:schemeClr val="tx1"/>
                </a:solidFill>
                <a:latin typeface="Calibri" pitchFamily="34" charset="0"/>
              </a:defRPr>
            </a:lvl2pPr>
            <a:lvl3pPr marL="1143000" indent="-228600">
              <a:spcBef>
                <a:spcPct val="20000"/>
              </a:spcBef>
              <a:buFont typeface="Arial" charset="0"/>
              <a:buChar char="•"/>
              <a:defRPr sz="2400">
                <a:solidFill>
                  <a:schemeClr val="tx1"/>
                </a:solidFill>
                <a:latin typeface="Calibri" pitchFamily="34" charset="0"/>
              </a:defRPr>
            </a:lvl3pPr>
            <a:lvl4pPr marL="1600200" indent="-228600">
              <a:spcBef>
                <a:spcPct val="20000"/>
              </a:spcBef>
              <a:buFont typeface="Arial" charset="0"/>
              <a:buChar char="–"/>
              <a:defRPr sz="2000">
                <a:solidFill>
                  <a:schemeClr val="tx1"/>
                </a:solidFill>
                <a:latin typeface="Calibri" pitchFamily="34" charset="0"/>
              </a:defRPr>
            </a:lvl4pPr>
            <a:lvl5pPr marL="2057400" indent="-22860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eaLnBrk="1" hangingPunct="1">
              <a:spcBef>
                <a:spcPct val="0"/>
              </a:spcBef>
              <a:buFontTx/>
              <a:buNone/>
            </a:pPr>
            <a:r>
              <a:rPr lang="en-US" altLang="en-US" sz="2200" b="1" dirty="0">
                <a:latin typeface="+mn-lt"/>
              </a:rPr>
              <a:t>C. epidemic</a:t>
            </a:r>
          </a:p>
        </p:txBody>
      </p:sp>
      <p:sp>
        <p:nvSpPr>
          <p:cNvPr id="28679" name="TextBox 14"/>
          <p:cNvSpPr txBox="1">
            <a:spLocks noChangeArrowheads="1"/>
          </p:cNvSpPr>
          <p:nvPr/>
        </p:nvSpPr>
        <p:spPr bwMode="auto">
          <a:xfrm>
            <a:off x="3513138" y="2073275"/>
            <a:ext cx="2303462" cy="430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charset="0"/>
              <a:buChar char="•"/>
              <a:defRPr sz="3200">
                <a:solidFill>
                  <a:schemeClr val="tx1"/>
                </a:solidFill>
                <a:latin typeface="Calibri" pitchFamily="34" charset="0"/>
              </a:defRPr>
            </a:lvl1pPr>
            <a:lvl2pPr marL="742950" indent="-285750">
              <a:spcBef>
                <a:spcPct val="20000"/>
              </a:spcBef>
              <a:buFont typeface="Arial" charset="0"/>
              <a:buChar char="–"/>
              <a:defRPr sz="2800">
                <a:solidFill>
                  <a:schemeClr val="tx1"/>
                </a:solidFill>
                <a:latin typeface="Calibri" pitchFamily="34" charset="0"/>
              </a:defRPr>
            </a:lvl2pPr>
            <a:lvl3pPr marL="1143000" indent="-228600">
              <a:spcBef>
                <a:spcPct val="20000"/>
              </a:spcBef>
              <a:buFont typeface="Arial" charset="0"/>
              <a:buChar char="•"/>
              <a:defRPr sz="2400">
                <a:solidFill>
                  <a:schemeClr val="tx1"/>
                </a:solidFill>
                <a:latin typeface="Calibri" pitchFamily="34" charset="0"/>
              </a:defRPr>
            </a:lvl3pPr>
            <a:lvl4pPr marL="1600200" indent="-228600">
              <a:spcBef>
                <a:spcPct val="20000"/>
              </a:spcBef>
              <a:buFont typeface="Arial" charset="0"/>
              <a:buChar char="–"/>
              <a:defRPr sz="2000">
                <a:solidFill>
                  <a:schemeClr val="tx1"/>
                </a:solidFill>
                <a:latin typeface="Calibri" pitchFamily="34" charset="0"/>
              </a:defRPr>
            </a:lvl4pPr>
            <a:lvl5pPr marL="2057400" indent="-22860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eaLnBrk="1" hangingPunct="1">
              <a:spcBef>
                <a:spcPct val="0"/>
              </a:spcBef>
              <a:buFontTx/>
              <a:buNone/>
            </a:pPr>
            <a:r>
              <a:rPr lang="en-US" altLang="en-US" sz="2200" b="1" dirty="0">
                <a:latin typeface="+mn-lt"/>
              </a:rPr>
              <a:t>B. pandemic</a:t>
            </a:r>
          </a:p>
        </p:txBody>
      </p:sp>
      <p:sp>
        <p:nvSpPr>
          <p:cNvPr id="28681" name="TextBox 6"/>
          <p:cNvSpPr txBox="1">
            <a:spLocks noChangeArrowheads="1"/>
          </p:cNvSpPr>
          <p:nvPr/>
        </p:nvSpPr>
        <p:spPr bwMode="auto">
          <a:xfrm>
            <a:off x="490329" y="4869160"/>
            <a:ext cx="7947234" cy="769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344488" indent="-344488">
              <a:spcBef>
                <a:spcPct val="20000"/>
              </a:spcBef>
              <a:buFont typeface="Arial" charset="0"/>
              <a:buChar char="•"/>
              <a:defRPr sz="3200">
                <a:solidFill>
                  <a:schemeClr val="tx1"/>
                </a:solidFill>
                <a:latin typeface="Calibri" pitchFamily="34" charset="0"/>
              </a:defRPr>
            </a:lvl1pPr>
            <a:lvl2pPr marL="742950" indent="-285750">
              <a:spcBef>
                <a:spcPct val="20000"/>
              </a:spcBef>
              <a:buFont typeface="Arial" charset="0"/>
              <a:buChar char="–"/>
              <a:defRPr sz="2800">
                <a:solidFill>
                  <a:schemeClr val="tx1"/>
                </a:solidFill>
                <a:latin typeface="Calibri" pitchFamily="34" charset="0"/>
              </a:defRPr>
            </a:lvl2pPr>
            <a:lvl3pPr marL="1143000" indent="-228600">
              <a:spcBef>
                <a:spcPct val="20000"/>
              </a:spcBef>
              <a:buFont typeface="Arial" charset="0"/>
              <a:buChar char="•"/>
              <a:defRPr sz="2400">
                <a:solidFill>
                  <a:schemeClr val="tx1"/>
                </a:solidFill>
                <a:latin typeface="Calibri" pitchFamily="34" charset="0"/>
              </a:defRPr>
            </a:lvl3pPr>
            <a:lvl4pPr marL="1600200" indent="-228600">
              <a:spcBef>
                <a:spcPct val="20000"/>
              </a:spcBef>
              <a:buFont typeface="Arial" charset="0"/>
              <a:buChar char="–"/>
              <a:defRPr sz="2000">
                <a:solidFill>
                  <a:schemeClr val="tx1"/>
                </a:solidFill>
                <a:latin typeface="Calibri" pitchFamily="34" charset="0"/>
              </a:defRPr>
            </a:lvl4pPr>
            <a:lvl5pPr marL="2057400" indent="-22860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eaLnBrk="1" hangingPunct="1">
              <a:spcBef>
                <a:spcPct val="0"/>
              </a:spcBef>
              <a:buFont typeface="Arial" charset="0"/>
              <a:buNone/>
            </a:pPr>
            <a:r>
              <a:rPr lang="en-US" altLang="en-US" sz="2200" dirty="0">
                <a:latin typeface="Century Gothic" pitchFamily="34" charset="0"/>
              </a:rPr>
              <a:t>3.	</a:t>
            </a:r>
            <a:r>
              <a:rPr lang="en-US" altLang="en-US" sz="2200" dirty="0">
                <a:latin typeface="+mn-lt"/>
              </a:rPr>
              <a:t>HIV/AIDS is one of the worst global diseases in history. It is a/an _________.</a:t>
            </a:r>
          </a:p>
        </p:txBody>
      </p:sp>
      <p:sp>
        <p:nvSpPr>
          <p:cNvPr id="28688" name="Rectangle 4"/>
          <p:cNvSpPr>
            <a:spLocks noChangeArrowheads="1"/>
          </p:cNvSpPr>
          <p:nvPr/>
        </p:nvSpPr>
        <p:spPr bwMode="auto">
          <a:xfrm>
            <a:off x="490329" y="2668812"/>
            <a:ext cx="8298071" cy="7694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403225" indent="-403225">
              <a:spcBef>
                <a:spcPct val="20000"/>
              </a:spcBef>
              <a:buFont typeface="Arial" charset="0"/>
              <a:buChar char="•"/>
              <a:defRPr sz="3200">
                <a:solidFill>
                  <a:schemeClr val="tx1"/>
                </a:solidFill>
                <a:latin typeface="Calibri" pitchFamily="34" charset="0"/>
              </a:defRPr>
            </a:lvl1pPr>
            <a:lvl2pPr marL="742950" indent="-285750">
              <a:spcBef>
                <a:spcPct val="20000"/>
              </a:spcBef>
              <a:buFont typeface="Arial" charset="0"/>
              <a:buChar char="–"/>
              <a:defRPr sz="2800">
                <a:solidFill>
                  <a:schemeClr val="tx1"/>
                </a:solidFill>
                <a:latin typeface="Calibri" pitchFamily="34" charset="0"/>
              </a:defRPr>
            </a:lvl2pPr>
            <a:lvl3pPr marL="1143000" indent="-228600">
              <a:spcBef>
                <a:spcPct val="20000"/>
              </a:spcBef>
              <a:buFont typeface="Arial" charset="0"/>
              <a:buChar char="•"/>
              <a:defRPr sz="2400">
                <a:solidFill>
                  <a:schemeClr val="tx1"/>
                </a:solidFill>
                <a:latin typeface="Calibri" pitchFamily="34" charset="0"/>
              </a:defRPr>
            </a:lvl3pPr>
            <a:lvl4pPr marL="1600200" indent="-228600">
              <a:spcBef>
                <a:spcPct val="20000"/>
              </a:spcBef>
              <a:buFont typeface="Arial" charset="0"/>
              <a:buChar char="–"/>
              <a:defRPr sz="2000">
                <a:solidFill>
                  <a:schemeClr val="tx1"/>
                </a:solidFill>
                <a:latin typeface="Calibri" pitchFamily="34" charset="0"/>
              </a:defRPr>
            </a:lvl4pPr>
            <a:lvl5pPr marL="2057400" indent="-22860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eaLnBrk="1" hangingPunct="1">
              <a:spcBef>
                <a:spcPct val="0"/>
              </a:spcBef>
              <a:buFontTx/>
              <a:buAutoNum type="arabicPeriod"/>
            </a:pPr>
            <a:r>
              <a:rPr lang="en-US" altLang="en-US" sz="2200" dirty="0">
                <a:latin typeface="+mn-lt"/>
              </a:rPr>
              <a:t>Malaria </a:t>
            </a:r>
            <a:r>
              <a:rPr lang="en-GB" altLang="en-US" sz="2200" dirty="0">
                <a:latin typeface="+mn-lt"/>
              </a:rPr>
              <a:t>is always present in Africa</a:t>
            </a:r>
            <a:r>
              <a:rPr lang="en-US" altLang="en-US" sz="2200" dirty="0">
                <a:latin typeface="+mn-lt"/>
              </a:rPr>
              <a:t> because of the presence of infected mosquitoes. So, Malaria is _____ in Africa.</a:t>
            </a:r>
          </a:p>
        </p:txBody>
      </p:sp>
      <p:sp>
        <p:nvSpPr>
          <p:cNvPr id="28689" name="Rectangle 20"/>
          <p:cNvSpPr>
            <a:spLocks noChangeArrowheads="1"/>
          </p:cNvSpPr>
          <p:nvPr/>
        </p:nvSpPr>
        <p:spPr bwMode="auto">
          <a:xfrm>
            <a:off x="490329" y="3807846"/>
            <a:ext cx="8441095" cy="7694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344488" indent="-344488">
              <a:spcBef>
                <a:spcPct val="20000"/>
              </a:spcBef>
              <a:buFont typeface="Arial" charset="0"/>
              <a:buChar char="•"/>
              <a:defRPr sz="3200">
                <a:solidFill>
                  <a:schemeClr val="tx1"/>
                </a:solidFill>
                <a:latin typeface="Calibri" pitchFamily="34" charset="0"/>
              </a:defRPr>
            </a:lvl1pPr>
            <a:lvl2pPr marL="742950" indent="-285750">
              <a:spcBef>
                <a:spcPct val="20000"/>
              </a:spcBef>
              <a:buFont typeface="Arial" charset="0"/>
              <a:buChar char="–"/>
              <a:defRPr sz="2800">
                <a:solidFill>
                  <a:schemeClr val="tx1"/>
                </a:solidFill>
                <a:latin typeface="Calibri" pitchFamily="34" charset="0"/>
              </a:defRPr>
            </a:lvl2pPr>
            <a:lvl3pPr marL="1143000" indent="-228600">
              <a:spcBef>
                <a:spcPct val="20000"/>
              </a:spcBef>
              <a:buFont typeface="Arial" charset="0"/>
              <a:buChar char="•"/>
              <a:defRPr sz="2400">
                <a:solidFill>
                  <a:schemeClr val="tx1"/>
                </a:solidFill>
                <a:latin typeface="Calibri" pitchFamily="34" charset="0"/>
              </a:defRPr>
            </a:lvl3pPr>
            <a:lvl4pPr marL="1600200" indent="-228600">
              <a:spcBef>
                <a:spcPct val="20000"/>
              </a:spcBef>
              <a:buFont typeface="Arial" charset="0"/>
              <a:buChar char="–"/>
              <a:defRPr sz="2000">
                <a:solidFill>
                  <a:schemeClr val="tx1"/>
                </a:solidFill>
                <a:latin typeface="Calibri" pitchFamily="34" charset="0"/>
              </a:defRPr>
            </a:lvl4pPr>
            <a:lvl5pPr marL="2057400" indent="-22860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eaLnBrk="1" hangingPunct="1">
              <a:spcBef>
                <a:spcPct val="0"/>
              </a:spcBef>
              <a:buFontTx/>
              <a:buNone/>
            </a:pPr>
            <a:r>
              <a:rPr lang="en-US" altLang="en-US" sz="2200" dirty="0">
                <a:latin typeface="Century Gothic" pitchFamily="34" charset="0"/>
              </a:rPr>
              <a:t>2.</a:t>
            </a:r>
            <a:r>
              <a:rPr lang="en-US" altLang="en-US" sz="2200" dirty="0">
                <a:solidFill>
                  <a:srgbClr val="0039A6"/>
                </a:solidFill>
                <a:latin typeface="Century Gothic" pitchFamily="34" charset="0"/>
              </a:rPr>
              <a:t>	</a:t>
            </a:r>
            <a:r>
              <a:rPr lang="en-US" altLang="en-US" sz="2200" dirty="0">
                <a:latin typeface="+mn-lt"/>
              </a:rPr>
              <a:t>The Ebola virus in parts of Africa is in excess of what is expected for this region. This virus is a/an ________.</a:t>
            </a:r>
          </a:p>
        </p:txBody>
      </p:sp>
      <p:sp>
        <p:nvSpPr>
          <p:cNvPr id="28690" name="Rectangle 20"/>
          <p:cNvSpPr>
            <a:spLocks noChangeArrowheads="1"/>
          </p:cNvSpPr>
          <p:nvPr/>
        </p:nvSpPr>
        <p:spPr bwMode="auto">
          <a:xfrm>
            <a:off x="1187625" y="546820"/>
            <a:ext cx="6840760"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charset="0"/>
              <a:buChar char="•"/>
              <a:defRPr sz="3200">
                <a:solidFill>
                  <a:schemeClr val="tx1"/>
                </a:solidFill>
                <a:latin typeface="Calibri" pitchFamily="34" charset="0"/>
              </a:defRPr>
            </a:lvl1pPr>
            <a:lvl2pPr marL="742950" indent="-285750">
              <a:spcBef>
                <a:spcPct val="20000"/>
              </a:spcBef>
              <a:buFont typeface="Arial" charset="0"/>
              <a:buChar char="–"/>
              <a:defRPr sz="2800">
                <a:solidFill>
                  <a:schemeClr val="tx1"/>
                </a:solidFill>
                <a:latin typeface="Calibri" pitchFamily="34" charset="0"/>
              </a:defRPr>
            </a:lvl2pPr>
            <a:lvl3pPr marL="1143000" indent="-228600">
              <a:spcBef>
                <a:spcPct val="20000"/>
              </a:spcBef>
              <a:buFont typeface="Arial" charset="0"/>
              <a:buChar char="•"/>
              <a:defRPr sz="2400">
                <a:solidFill>
                  <a:schemeClr val="tx1"/>
                </a:solidFill>
                <a:latin typeface="Calibri" pitchFamily="34" charset="0"/>
              </a:defRPr>
            </a:lvl3pPr>
            <a:lvl4pPr marL="1600200" indent="-228600">
              <a:spcBef>
                <a:spcPct val="20000"/>
              </a:spcBef>
              <a:buFont typeface="Arial" charset="0"/>
              <a:buChar char="–"/>
              <a:defRPr sz="2000">
                <a:solidFill>
                  <a:schemeClr val="tx1"/>
                </a:solidFill>
                <a:latin typeface="Calibri" pitchFamily="34" charset="0"/>
              </a:defRPr>
            </a:lvl4pPr>
            <a:lvl5pPr marL="2057400" indent="-22860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algn="ctr" eaLnBrk="1" hangingPunct="1">
              <a:spcBef>
                <a:spcPct val="0"/>
              </a:spcBef>
              <a:buFontTx/>
              <a:buNone/>
            </a:pPr>
            <a:r>
              <a:rPr lang="en-US" altLang="en-US" sz="3600" b="1" dirty="0">
                <a:latin typeface="+mj-lt"/>
              </a:rPr>
              <a:t>Activity</a:t>
            </a:r>
          </a:p>
        </p:txBody>
      </p:sp>
      <p:sp>
        <p:nvSpPr>
          <p:cNvPr id="28693" name="Slide Number Placeholder 1"/>
          <p:cNvSpPr txBox="1">
            <a:spLocks/>
          </p:cNvSpPr>
          <p:nvPr/>
        </p:nvSpPr>
        <p:spPr bwMode="auto">
          <a:xfrm>
            <a:off x="6553200" y="6172200"/>
            <a:ext cx="2133600"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charset="0"/>
              <a:buChar char="•"/>
              <a:defRPr sz="3200">
                <a:solidFill>
                  <a:schemeClr val="tx1"/>
                </a:solidFill>
                <a:latin typeface="Calibri" pitchFamily="34" charset="0"/>
              </a:defRPr>
            </a:lvl1pPr>
            <a:lvl2pPr marL="742950" indent="-285750">
              <a:spcBef>
                <a:spcPct val="20000"/>
              </a:spcBef>
              <a:buFont typeface="Arial" charset="0"/>
              <a:buChar char="–"/>
              <a:defRPr sz="2800">
                <a:solidFill>
                  <a:schemeClr val="tx1"/>
                </a:solidFill>
                <a:latin typeface="Calibri" pitchFamily="34" charset="0"/>
              </a:defRPr>
            </a:lvl2pPr>
            <a:lvl3pPr marL="1143000" indent="-228600">
              <a:spcBef>
                <a:spcPct val="20000"/>
              </a:spcBef>
              <a:buFont typeface="Arial" charset="0"/>
              <a:buChar char="•"/>
              <a:defRPr sz="2400">
                <a:solidFill>
                  <a:schemeClr val="tx1"/>
                </a:solidFill>
                <a:latin typeface="Calibri" pitchFamily="34" charset="0"/>
              </a:defRPr>
            </a:lvl3pPr>
            <a:lvl4pPr marL="1600200" indent="-228600">
              <a:spcBef>
                <a:spcPct val="20000"/>
              </a:spcBef>
              <a:buFont typeface="Arial" charset="0"/>
              <a:buChar char="–"/>
              <a:defRPr sz="2000">
                <a:solidFill>
                  <a:schemeClr val="tx1"/>
                </a:solidFill>
                <a:latin typeface="Calibri" pitchFamily="34" charset="0"/>
              </a:defRPr>
            </a:lvl4pPr>
            <a:lvl5pPr marL="2057400" indent="-22860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algn="r" eaLnBrk="1" hangingPunct="1">
              <a:spcBef>
                <a:spcPct val="0"/>
              </a:spcBef>
              <a:buFontTx/>
              <a:buNone/>
            </a:pPr>
            <a:fld id="{FF1E020D-4BDD-4B17-91F3-36701A196AF7}" type="slidenum">
              <a:rPr lang="en-US" altLang="en-US" sz="1400">
                <a:solidFill>
                  <a:srgbClr val="0039A6"/>
                </a:solidFill>
                <a:latin typeface="Myriad Web Pro" charset="0"/>
              </a:rPr>
              <a:pPr algn="r" eaLnBrk="1" hangingPunct="1">
                <a:spcBef>
                  <a:spcPct val="0"/>
                </a:spcBef>
                <a:buFontTx/>
                <a:buNone/>
              </a:pPr>
              <a:t>47</a:t>
            </a:fld>
            <a:endParaRPr lang="en-US" altLang="en-US" sz="1400">
              <a:solidFill>
                <a:srgbClr val="0039A6"/>
              </a:solidFill>
              <a:latin typeface="Myriad Web Pro" charset="0"/>
            </a:endParaRPr>
          </a:p>
        </p:txBody>
      </p:sp>
      <p:sp>
        <p:nvSpPr>
          <p:cNvPr id="21" name="TextBox 20">
            <a:extLst>
              <a:ext uri="{FF2B5EF4-FFF2-40B4-BE49-F238E27FC236}">
                <a16:creationId xmlns:a16="http://schemas.microsoft.com/office/drawing/2014/main" id="{F3664A76-91D4-2E65-C258-D32D703C9B82}"/>
              </a:ext>
            </a:extLst>
          </p:cNvPr>
          <p:cNvSpPr txBox="1"/>
          <p:nvPr/>
        </p:nvSpPr>
        <p:spPr>
          <a:xfrm>
            <a:off x="609600" y="1167235"/>
            <a:ext cx="7418785" cy="830997"/>
          </a:xfrm>
          <a:prstGeom prst="rect">
            <a:avLst/>
          </a:prstGeom>
          <a:noFill/>
        </p:spPr>
        <p:txBody>
          <a:bodyPr wrap="square">
            <a:spAutoFit/>
          </a:bodyPr>
          <a:lstStyle/>
          <a:p>
            <a:pPr algn="ctr"/>
            <a:r>
              <a:rPr lang="en-US" altLang="en-US" sz="2400" b="1" dirty="0"/>
              <a:t>Working in pairs, match each term with the correct sentence.</a:t>
            </a:r>
            <a:endParaRPr lang="en-GB" sz="2400" b="1" dirty="0"/>
          </a:p>
        </p:txBody>
      </p:sp>
    </p:spTree>
    <p:extLst>
      <p:ext uri="{BB962C8B-B14F-4D97-AF65-F5344CB8AC3E}">
        <p14:creationId xmlns:p14="http://schemas.microsoft.com/office/powerpoint/2010/main" val="1511667551"/>
      </p:ext>
    </p:extLst>
  </p:cSld>
  <p:clrMapOvr>
    <a:masterClrMapping/>
  </p:clrMapOvr>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 name="Rectangle 38"/>
          <p:cNvSpPr/>
          <p:nvPr/>
        </p:nvSpPr>
        <p:spPr>
          <a:xfrm>
            <a:off x="1186885" y="2802479"/>
            <a:ext cx="6879777" cy="3046988"/>
          </a:xfrm>
          <a:prstGeom prst="rect">
            <a:avLst/>
          </a:prstGeom>
        </p:spPr>
        <p:txBody>
          <a:bodyPr wrap="square">
            <a:spAutoFit/>
          </a:bodyPr>
          <a:lstStyle/>
          <a:p>
            <a:endParaRPr lang="en-US" sz="2400" dirty="0">
              <a:effectLst/>
            </a:endParaRPr>
          </a:p>
          <a:p>
            <a:r>
              <a:rPr lang="en-US" sz="2400" dirty="0">
                <a:effectLst/>
              </a:rPr>
              <a:t>4. A(n) ________________________ is a disease occurrence among a population that is in excess of what is expected for a given time and place.</a:t>
            </a:r>
          </a:p>
          <a:p>
            <a:endParaRPr kumimoji="0" lang="en-GB" sz="2400" b="0" i="0" u="none" strike="noStrike" kern="1200" cap="none" spc="0" normalizeH="0" baseline="0" noProof="0" dirty="0">
              <a:ln>
                <a:noFill/>
              </a:ln>
              <a:solidFill>
                <a:prstClr val="black"/>
              </a:solidFill>
              <a:effectLst/>
              <a:uLnTx/>
              <a:uFillTx/>
              <a:ea typeface="+mn-ea"/>
              <a:cs typeface="+mn-cs"/>
            </a:endParaRPr>
          </a:p>
          <a:p>
            <a:r>
              <a:rPr kumimoji="0" lang="en-GB" sz="2400" b="0" i="0" u="none" strike="noStrike" kern="1200" cap="none" spc="0" normalizeH="0" baseline="0" noProof="0" dirty="0">
                <a:ln>
                  <a:noFill/>
                </a:ln>
                <a:solidFill>
                  <a:prstClr val="black"/>
                </a:solidFill>
                <a:effectLst/>
                <a:uLnTx/>
                <a:uFillTx/>
                <a:ea typeface="+mn-ea"/>
                <a:cs typeface="+mn-cs"/>
              </a:rPr>
              <a:t>5. A disease that is usually prevalent in a given population or geographic region at all times is called________________________.</a:t>
            </a:r>
            <a:endParaRPr lang="en-US" sz="2400" b="1" dirty="0">
              <a:effectLst/>
            </a:endParaRPr>
          </a:p>
        </p:txBody>
      </p:sp>
      <p:sp>
        <p:nvSpPr>
          <p:cNvPr id="49" name="Rectangle 48"/>
          <p:cNvSpPr/>
          <p:nvPr/>
        </p:nvSpPr>
        <p:spPr>
          <a:xfrm>
            <a:off x="633595" y="1319892"/>
            <a:ext cx="8184851" cy="830997"/>
          </a:xfrm>
          <a:prstGeom prst="rect">
            <a:avLst/>
          </a:prstGeom>
        </p:spPr>
        <p:txBody>
          <a:bodyPr wrap="square">
            <a:spAutoFit/>
          </a:bodyPr>
          <a:lstStyle/>
          <a:p>
            <a:pPr algn="ctr"/>
            <a:r>
              <a:rPr lang="en-US" sz="2400" dirty="0">
                <a:effectLst/>
              </a:rPr>
              <a:t>Working independently, fill in the blank with the correct answer</a:t>
            </a:r>
            <a:r>
              <a:rPr lang="en-US" sz="1800" dirty="0">
                <a:effectLst/>
              </a:rPr>
              <a:t>.</a:t>
            </a:r>
            <a:endParaRPr lang="en-US" sz="1800" b="1" dirty="0">
              <a:effectLst/>
            </a:endParaRPr>
          </a:p>
        </p:txBody>
      </p:sp>
      <p:sp>
        <p:nvSpPr>
          <p:cNvPr id="50" name="Rectangle 49"/>
          <p:cNvSpPr/>
          <p:nvPr/>
        </p:nvSpPr>
        <p:spPr bwMode="auto">
          <a:xfrm>
            <a:off x="758783" y="2346538"/>
            <a:ext cx="7934474" cy="809768"/>
          </a:xfrm>
          <a:prstGeom prst="rect">
            <a:avLst/>
          </a:prstGeom>
          <a:solidFill>
            <a:schemeClr val="bg1"/>
          </a:solidFill>
          <a:ln>
            <a:headEnd/>
            <a:tailEnd/>
          </a:ln>
        </p:spPr>
        <p:style>
          <a:lnRef idx="0">
            <a:schemeClr val="accent1"/>
          </a:lnRef>
          <a:fillRef idx="3">
            <a:schemeClr val="accent1"/>
          </a:fillRef>
          <a:effectRef idx="3">
            <a:schemeClr val="accent1"/>
          </a:effectRef>
          <a:fontRef idx="minor">
            <a:schemeClr val="lt1"/>
          </a:fontRef>
        </p:style>
        <p:txBody>
          <a:bodyPr wrap="none" rtlCol="0" anchor="ctr">
            <a:flatTx/>
          </a:bodyPr>
          <a:lstStyle/>
          <a:p>
            <a:pPr algn="ctr"/>
            <a:endParaRPr lang="en-US" sz="1200" b="1" dirty="0">
              <a:solidFill>
                <a:srgbClr val="0039A6"/>
              </a:solidFill>
              <a:latin typeface="Tahoma" pitchFamily="34" charset="0"/>
            </a:endParaRPr>
          </a:p>
        </p:txBody>
      </p:sp>
      <p:sp>
        <p:nvSpPr>
          <p:cNvPr id="51" name="TextBox 50"/>
          <p:cNvSpPr txBox="1"/>
          <p:nvPr/>
        </p:nvSpPr>
        <p:spPr>
          <a:xfrm>
            <a:off x="5305466" y="2726321"/>
            <a:ext cx="2085933" cy="400110"/>
          </a:xfrm>
          <a:prstGeom prst="rect">
            <a:avLst/>
          </a:prstGeom>
          <a:noFill/>
        </p:spPr>
        <p:txBody>
          <a:bodyPr wrap="square" rtlCol="0">
            <a:spAutoFit/>
          </a:bodyPr>
          <a:lstStyle/>
          <a:p>
            <a:r>
              <a:rPr lang="en-US" sz="2000" b="1" dirty="0">
                <a:effectLst/>
              </a:rPr>
              <a:t>D. prevention</a:t>
            </a:r>
          </a:p>
        </p:txBody>
      </p:sp>
      <p:sp>
        <p:nvSpPr>
          <p:cNvPr id="52" name="Rectangle 51"/>
          <p:cNvSpPr/>
          <p:nvPr/>
        </p:nvSpPr>
        <p:spPr>
          <a:xfrm>
            <a:off x="1457528" y="2304205"/>
            <a:ext cx="1684179" cy="400110"/>
          </a:xfrm>
          <a:prstGeom prst="rect">
            <a:avLst/>
          </a:prstGeom>
        </p:spPr>
        <p:txBody>
          <a:bodyPr wrap="none">
            <a:spAutoFit/>
          </a:bodyPr>
          <a:lstStyle/>
          <a:p>
            <a:r>
              <a:rPr lang="en-US" sz="2000" b="1" dirty="0">
                <a:effectLst/>
              </a:rPr>
              <a:t>A. pandemic</a:t>
            </a:r>
            <a:endParaRPr lang="en-US" sz="2000" b="1" dirty="0"/>
          </a:p>
        </p:txBody>
      </p:sp>
      <p:sp>
        <p:nvSpPr>
          <p:cNvPr id="53" name="Rectangle 52"/>
          <p:cNvSpPr/>
          <p:nvPr/>
        </p:nvSpPr>
        <p:spPr>
          <a:xfrm>
            <a:off x="5308779" y="2316663"/>
            <a:ext cx="1580882" cy="400110"/>
          </a:xfrm>
          <a:prstGeom prst="rect">
            <a:avLst/>
          </a:prstGeom>
        </p:spPr>
        <p:txBody>
          <a:bodyPr wrap="none">
            <a:spAutoFit/>
          </a:bodyPr>
          <a:lstStyle/>
          <a:p>
            <a:r>
              <a:rPr lang="en-US" sz="2000" b="1" dirty="0">
                <a:effectLst/>
              </a:rPr>
              <a:t>B. Endemic </a:t>
            </a:r>
            <a:endParaRPr lang="en-US" sz="2000" b="1" dirty="0"/>
          </a:p>
        </p:txBody>
      </p:sp>
      <p:sp>
        <p:nvSpPr>
          <p:cNvPr id="54" name="Rectangle 53"/>
          <p:cNvSpPr/>
          <p:nvPr/>
        </p:nvSpPr>
        <p:spPr>
          <a:xfrm>
            <a:off x="1447800" y="2687835"/>
            <a:ext cx="3319799" cy="400110"/>
          </a:xfrm>
          <a:prstGeom prst="rect">
            <a:avLst/>
          </a:prstGeom>
        </p:spPr>
        <p:txBody>
          <a:bodyPr wrap="square">
            <a:spAutoFit/>
          </a:bodyPr>
          <a:lstStyle/>
          <a:p>
            <a:r>
              <a:rPr lang="en-US" sz="2000" b="1" dirty="0">
                <a:effectLst/>
              </a:rPr>
              <a:t>C. epidemic or outbreak</a:t>
            </a:r>
            <a:endParaRPr lang="en-US" sz="2000" b="1" dirty="0"/>
          </a:p>
        </p:txBody>
      </p:sp>
      <p:sp>
        <p:nvSpPr>
          <p:cNvPr id="5" name="Rectangle 4"/>
          <p:cNvSpPr/>
          <p:nvPr/>
        </p:nvSpPr>
        <p:spPr>
          <a:xfrm>
            <a:off x="1828800" y="3431230"/>
            <a:ext cx="3876815" cy="461665"/>
          </a:xfrm>
          <a:prstGeom prst="rect">
            <a:avLst/>
          </a:prstGeom>
        </p:spPr>
        <p:txBody>
          <a:bodyPr wrap="square">
            <a:spAutoFit/>
          </a:bodyPr>
          <a:lstStyle/>
          <a:p>
            <a:pPr algn="ctr"/>
            <a:r>
              <a:rPr lang="en-US" sz="2400" dirty="0">
                <a:solidFill>
                  <a:srgbClr val="0039A6"/>
                </a:solidFill>
                <a:effectLst/>
                <a:latin typeface="Century Gothic" panose="020B0502020202020204" pitchFamily="34" charset="0"/>
              </a:rPr>
              <a:t> </a:t>
            </a:r>
            <a:endParaRPr lang="en-US" sz="2400" dirty="0">
              <a:solidFill>
                <a:srgbClr val="0039A6"/>
              </a:solidFill>
              <a:effectLst/>
            </a:endParaRPr>
          </a:p>
        </p:txBody>
      </p:sp>
      <p:sp>
        <p:nvSpPr>
          <p:cNvPr id="15" name="TextBox 14"/>
          <p:cNvSpPr txBox="1"/>
          <p:nvPr/>
        </p:nvSpPr>
        <p:spPr>
          <a:xfrm>
            <a:off x="2823271" y="349326"/>
            <a:ext cx="3888655" cy="769441"/>
          </a:xfrm>
          <a:prstGeom prst="rect">
            <a:avLst/>
          </a:prstGeom>
          <a:noFill/>
          <a:ln w="19050">
            <a:noFill/>
          </a:ln>
        </p:spPr>
        <p:txBody>
          <a:bodyPr wrap="square" rtlCol="0">
            <a:spAutoFit/>
          </a:bodyPr>
          <a:lstStyle/>
          <a:p>
            <a:pPr algn="ctr"/>
            <a:r>
              <a:rPr lang="en-US" sz="4400" b="1" dirty="0">
                <a:effectLst/>
                <a:latin typeface="+mj-lt"/>
              </a:rPr>
              <a:t>Activity</a:t>
            </a:r>
          </a:p>
        </p:txBody>
      </p:sp>
    </p:spTree>
    <p:extLst>
      <p:ext uri="{BB962C8B-B14F-4D97-AF65-F5344CB8AC3E}">
        <p14:creationId xmlns:p14="http://schemas.microsoft.com/office/powerpoint/2010/main" val="1962748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BCBBE2-334E-803B-A7B8-4DA159A69944}"/>
              </a:ext>
            </a:extLst>
          </p:cNvPr>
          <p:cNvSpPr>
            <a:spLocks noGrp="1"/>
          </p:cNvSpPr>
          <p:nvPr>
            <p:ph type="title"/>
          </p:nvPr>
        </p:nvSpPr>
        <p:spPr/>
        <p:txBody>
          <a:bodyPr/>
          <a:lstStyle/>
          <a:p>
            <a:r>
              <a:rPr lang="en-US" b="1" dirty="0"/>
              <a:t>Epidemiology summarised</a:t>
            </a:r>
            <a:endParaRPr lang="en-GB" dirty="0"/>
          </a:p>
        </p:txBody>
      </p:sp>
      <p:sp>
        <p:nvSpPr>
          <p:cNvPr id="3" name="Content Placeholder 2">
            <a:extLst>
              <a:ext uri="{FF2B5EF4-FFF2-40B4-BE49-F238E27FC236}">
                <a16:creationId xmlns:a16="http://schemas.microsoft.com/office/drawing/2014/main" id="{53FDD3C0-7FD9-7B6B-85C6-867AC510B7A4}"/>
              </a:ext>
            </a:extLst>
          </p:cNvPr>
          <p:cNvSpPr>
            <a:spLocks noGrp="1"/>
          </p:cNvSpPr>
          <p:nvPr>
            <p:ph idx="1"/>
          </p:nvPr>
        </p:nvSpPr>
        <p:spPr/>
        <p:txBody>
          <a:bodyPr/>
          <a:lstStyle/>
          <a:p>
            <a:pPr marL="0" indent="0">
              <a:buNone/>
            </a:pPr>
            <a:r>
              <a:rPr lang="en-US" b="1" dirty="0"/>
              <a:t>Epidemiology</a:t>
            </a:r>
            <a:r>
              <a:rPr lang="en-US" dirty="0"/>
              <a:t> enables us to determine where diseases originate, </a:t>
            </a:r>
          </a:p>
          <a:p>
            <a:pPr marL="0" indent="0">
              <a:buNone/>
            </a:pPr>
            <a:r>
              <a:rPr lang="en-US" dirty="0"/>
              <a:t>How or why, they move through populations, and </a:t>
            </a:r>
          </a:p>
          <a:p>
            <a:pPr marL="0" indent="0">
              <a:buNone/>
            </a:pPr>
            <a:r>
              <a:rPr lang="en-US" dirty="0"/>
              <a:t>How we can prevent them.</a:t>
            </a:r>
          </a:p>
          <a:p>
            <a:endParaRPr lang="en-GB" dirty="0"/>
          </a:p>
        </p:txBody>
      </p:sp>
    </p:spTree>
    <p:extLst>
      <p:ext uri="{BB962C8B-B14F-4D97-AF65-F5344CB8AC3E}">
        <p14:creationId xmlns:p14="http://schemas.microsoft.com/office/powerpoint/2010/main" val="33565053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444433-F6E9-4C9C-8AAC-51B49249D96A}"/>
              </a:ext>
            </a:extLst>
          </p:cNvPr>
          <p:cNvSpPr>
            <a:spLocks noGrp="1"/>
          </p:cNvSpPr>
          <p:nvPr>
            <p:ph type="title"/>
          </p:nvPr>
        </p:nvSpPr>
        <p:spPr/>
        <p:txBody>
          <a:bodyPr/>
          <a:lstStyle/>
          <a:p>
            <a:r>
              <a:rPr lang="en-GB" b="1"/>
              <a:t>References</a:t>
            </a:r>
          </a:p>
        </p:txBody>
      </p:sp>
      <p:sp>
        <p:nvSpPr>
          <p:cNvPr id="3" name="Content Placeholder 2">
            <a:extLst>
              <a:ext uri="{FF2B5EF4-FFF2-40B4-BE49-F238E27FC236}">
                <a16:creationId xmlns:a16="http://schemas.microsoft.com/office/drawing/2014/main" id="{AE0B634A-7671-49AA-AFC9-9BD586D23153}"/>
              </a:ext>
            </a:extLst>
          </p:cNvPr>
          <p:cNvSpPr>
            <a:spLocks noGrp="1"/>
          </p:cNvSpPr>
          <p:nvPr>
            <p:ph idx="1"/>
          </p:nvPr>
        </p:nvSpPr>
        <p:spPr>
          <a:xfrm>
            <a:off x="466725" y="1343025"/>
            <a:ext cx="8229600" cy="4305300"/>
          </a:xfrm>
        </p:spPr>
        <p:txBody>
          <a:bodyPr>
            <a:normAutofit fontScale="62500" lnSpcReduction="20000"/>
          </a:bodyPr>
          <a:lstStyle/>
          <a:p>
            <a:pPr>
              <a:buFont typeface="Wingdings" panose="05000000000000000000" pitchFamily="2" charset="2"/>
              <a:buChar char="§"/>
            </a:pPr>
            <a:r>
              <a:rPr lang="en-GB" sz="2600" dirty="0"/>
              <a:t>Boyd, K.M., (2000). Disease, illness, sickness, health, healing and wholeness: exploring some elusive concepts. </a:t>
            </a:r>
            <a:r>
              <a:rPr lang="en-GB" sz="2600" i="1" dirty="0"/>
              <a:t>Journal Medical Ethics: Medical Humanities, </a:t>
            </a:r>
            <a:r>
              <a:rPr lang="en-GB" sz="2600" dirty="0"/>
              <a:t>26(1), pp.9-17.</a:t>
            </a:r>
          </a:p>
          <a:p>
            <a:pPr>
              <a:buFont typeface="Wingdings" panose="05000000000000000000" pitchFamily="2" charset="2"/>
              <a:buChar char="§"/>
            </a:pPr>
            <a:r>
              <a:rPr lang="en-GB" sz="2600" dirty="0"/>
              <a:t>Centres for Disease Control and Prevention (CDC) (2014) Introduction to Public Health. In: Public Health 101 Series. Atlanta, GA: U.S. Department of Health and Human Services, CDC; 2014. Available at: </a:t>
            </a:r>
            <a:r>
              <a:rPr lang="en-GB" sz="2600" dirty="0">
                <a:hlinkClick r:id="rId3"/>
              </a:rPr>
              <a:t>https://www.cdc.gov/publichealth101/epidemiology.html</a:t>
            </a:r>
            <a:r>
              <a:rPr lang="en-GB" sz="2600" dirty="0"/>
              <a:t>. (Accessed date 8</a:t>
            </a:r>
            <a:r>
              <a:rPr lang="en-GB" sz="2600" baseline="30000" dirty="0"/>
              <a:t>th</a:t>
            </a:r>
            <a:r>
              <a:rPr lang="en-GB" sz="2600" dirty="0"/>
              <a:t> August 2022).</a:t>
            </a:r>
          </a:p>
          <a:p>
            <a:pPr>
              <a:buFont typeface="Wingdings" panose="05000000000000000000" pitchFamily="2" charset="2"/>
              <a:buChar char="§"/>
            </a:pPr>
            <a:r>
              <a:rPr lang="en-GB" sz="2600" dirty="0"/>
              <a:t>Centres for Disease Control and Prevention (2012) Definition of Epidemiology. Available at: </a:t>
            </a:r>
            <a:r>
              <a:rPr lang="en-GB" sz="2600" dirty="0">
                <a:hlinkClick r:id="rId4"/>
              </a:rPr>
              <a:t>https://www.cdc.gov/csels/dsepd/ss1978/lesson1/section11.html</a:t>
            </a:r>
            <a:r>
              <a:rPr lang="en-GB" sz="2600" dirty="0"/>
              <a:t> (accessed date 22nd August 2022)</a:t>
            </a:r>
          </a:p>
          <a:p>
            <a:pPr>
              <a:buFont typeface="Wingdings" panose="05000000000000000000" pitchFamily="2" charset="2"/>
              <a:buChar char="§"/>
            </a:pPr>
            <a:r>
              <a:rPr lang="en-GB" sz="2600" dirty="0"/>
              <a:t>Greenwood M. (1935) Epidemics and crowd-diseases: an introduction to the study of epidemiology, Oxford University Press.</a:t>
            </a:r>
          </a:p>
          <a:p>
            <a:pPr>
              <a:buFont typeface="Wingdings" panose="05000000000000000000" pitchFamily="2" charset="2"/>
              <a:buChar char="§"/>
            </a:pPr>
            <a:r>
              <a:rPr lang="en-US" sz="2600" dirty="0">
                <a:ea typeface="Arial" panose="020B0604020202020204" pitchFamily="34" charset="0"/>
              </a:rPr>
              <a:t>Naidoo, J. and Wills, J. (2009) </a:t>
            </a:r>
            <a:r>
              <a:rPr lang="en-US" sz="2600" i="1" dirty="0">
                <a:ea typeface="Arial" panose="020B0604020202020204" pitchFamily="34" charset="0"/>
              </a:rPr>
              <a:t>Foundations for health promotion</a:t>
            </a:r>
            <a:r>
              <a:rPr lang="en-US" sz="2600" dirty="0">
                <a:ea typeface="Arial" panose="020B0604020202020204" pitchFamily="34" charset="0"/>
              </a:rPr>
              <a:t>. Third edition. Place of publication not identified: Elsevier.</a:t>
            </a:r>
          </a:p>
          <a:p>
            <a:pPr>
              <a:buFont typeface="Wingdings" panose="05000000000000000000" pitchFamily="2" charset="2"/>
              <a:buChar char="§"/>
            </a:pPr>
            <a:r>
              <a:rPr lang="en-GB" sz="2600" dirty="0"/>
              <a:t>The BMJ (2022) What is epidemiology. Available at: </a:t>
            </a:r>
            <a:r>
              <a:rPr lang="en-GB" sz="2600" dirty="0">
                <a:hlinkClick r:id="rId5"/>
              </a:rPr>
              <a:t>https://www.bmj.com/about-bmj/resources-readers/publications/epidemiology-uninitiated/1-what-epidemiology</a:t>
            </a:r>
            <a:r>
              <a:rPr lang="en-GB" sz="2600" dirty="0"/>
              <a:t> (Accessed date 20th August 2022).</a:t>
            </a:r>
          </a:p>
          <a:p>
            <a:pPr>
              <a:buFont typeface="Wingdings" panose="05000000000000000000" pitchFamily="2" charset="2"/>
              <a:buChar char="§"/>
            </a:pPr>
            <a:r>
              <a:rPr lang="en-GB" sz="2600" dirty="0"/>
              <a:t>Roux D. AV. Social Epidemiology: Past, Present, and Future. Annu Rev Public Health. 2022;43:79-98. doi:10.1146/annurev-publhealth-060220-042648</a:t>
            </a:r>
          </a:p>
          <a:p>
            <a:pPr>
              <a:buFont typeface="Wingdings" panose="05000000000000000000" pitchFamily="2" charset="2"/>
              <a:buChar char="§"/>
            </a:pPr>
            <a:endParaRPr lang="en-GB" sz="2600" dirty="0"/>
          </a:p>
          <a:p>
            <a:pPr>
              <a:buFont typeface="Wingdings" panose="05000000000000000000" pitchFamily="2" charset="2"/>
              <a:buChar char="§"/>
            </a:pPr>
            <a:endParaRPr lang="en-GB" sz="2600" dirty="0"/>
          </a:p>
          <a:p>
            <a:pPr>
              <a:buFont typeface="Wingdings" panose="05000000000000000000" pitchFamily="2" charset="2"/>
              <a:buChar char="§"/>
            </a:pPr>
            <a:endParaRPr lang="en-GB" sz="2600" dirty="0"/>
          </a:p>
          <a:p>
            <a:pPr marL="0" indent="0">
              <a:buNone/>
            </a:pPr>
            <a:endParaRPr lang="en-GB" sz="2100" dirty="0"/>
          </a:p>
          <a:p>
            <a:pPr>
              <a:buFont typeface="Wingdings" panose="05000000000000000000" pitchFamily="2" charset="2"/>
              <a:buChar char="§"/>
            </a:pPr>
            <a:endParaRPr lang="en-GB" sz="1600" dirty="0"/>
          </a:p>
          <a:p>
            <a:endParaRPr lang="en-GB" sz="1600" dirty="0"/>
          </a:p>
          <a:p>
            <a:endParaRPr lang="en-GB" dirty="0"/>
          </a:p>
        </p:txBody>
      </p:sp>
    </p:spTree>
    <p:extLst>
      <p:ext uri="{BB962C8B-B14F-4D97-AF65-F5344CB8AC3E}">
        <p14:creationId xmlns:p14="http://schemas.microsoft.com/office/powerpoint/2010/main" val="237475152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6" ma:contentTypeDescription="Create a new document." ma:contentTypeScope="" ma:versionID="b78d05b6eec685a36055f28f576ddb31">
  <xsd:schema xmlns:xsd="http://www.w3.org/2001/XMLSchema" xmlns:xs="http://www.w3.org/2001/XMLSchema" xmlns:p="http://schemas.microsoft.com/office/2006/metadata/properties" xmlns:ns3="f856874f-9946-48cd-ac29-4cb76853c4c1" targetNamespace="http://schemas.microsoft.com/office/2006/metadata/properties" ma:root="true" ma:fieldsID="1be8741af6f076b50e8a116112bcf74e" ns3:_="">
    <xsd:import namespace="f856874f-9946-48cd-ac29-4cb76853c4c1"/>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A8C875-01BC-49D9-83F5-271A4330B8F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56874f-9946-48cd-ac29-4cb76853c4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f856874f-9946-48cd-ac29-4cb76853c4c1"/>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2936</Words>
  <Application>Microsoft Office PowerPoint</Application>
  <PresentationFormat>On-screen Show (4:3)</PresentationFormat>
  <Paragraphs>360</Paragraphs>
  <Slides>50</Slides>
  <Notes>19</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50</vt:i4>
      </vt:variant>
    </vt:vector>
  </HeadingPairs>
  <TitlesOfParts>
    <vt:vector size="63" baseType="lpstr">
      <vt:lpstr>Myriad Pro</vt:lpstr>
      <vt:lpstr>Myriad Web Pro</vt:lpstr>
      <vt:lpstr>Arial</vt:lpstr>
      <vt:lpstr>Arial</vt:lpstr>
      <vt:lpstr>Calibri</vt:lpstr>
      <vt:lpstr>Cambria Math</vt:lpstr>
      <vt:lpstr>Century Gothic</vt:lpstr>
      <vt:lpstr>Courier New</vt:lpstr>
      <vt:lpstr>Open Sans</vt:lpstr>
      <vt:lpstr>Palatino Linotype</vt:lpstr>
      <vt:lpstr>Tahoma</vt:lpstr>
      <vt:lpstr>Wingdings</vt:lpstr>
      <vt:lpstr>20140311PresentationUWTSDTemplate</vt:lpstr>
      <vt:lpstr>  Social Epidemiology and Public Health Development    LCHS7000  Week 1  </vt:lpstr>
      <vt:lpstr>Getting to Know You!</vt:lpstr>
      <vt:lpstr>GROUND RULES </vt:lpstr>
      <vt:lpstr>Aim Module</vt:lpstr>
      <vt:lpstr>Learning outcomes</vt:lpstr>
      <vt:lpstr>Aims of the Session</vt:lpstr>
      <vt:lpstr>What is Epidemiology ? </vt:lpstr>
      <vt:lpstr>epidemiology</vt:lpstr>
      <vt:lpstr>Epidemiology</vt:lpstr>
      <vt:lpstr>Epidemiology</vt:lpstr>
      <vt:lpstr>Epidemiology is</vt:lpstr>
      <vt:lpstr>What are the key components in the definition of Epidemiology? </vt:lpstr>
      <vt:lpstr>Components of the Definition</vt:lpstr>
      <vt:lpstr>Study (1)</vt:lpstr>
      <vt:lpstr>Study (2)</vt:lpstr>
      <vt:lpstr>Distribution (1)</vt:lpstr>
      <vt:lpstr>Distribution (2)</vt:lpstr>
      <vt:lpstr>Distribution (3)</vt:lpstr>
      <vt:lpstr>Distribution (4)</vt:lpstr>
      <vt:lpstr>Distribution (5)</vt:lpstr>
      <vt:lpstr>Determinants (1)</vt:lpstr>
      <vt:lpstr>Determinants (2)</vt:lpstr>
      <vt:lpstr>Determinants (3)</vt:lpstr>
      <vt:lpstr>Determinants (4)</vt:lpstr>
      <vt:lpstr>Diseases &amp; other health related events </vt:lpstr>
      <vt:lpstr>Specified populations (1)</vt:lpstr>
      <vt:lpstr>Specified populations (2)</vt:lpstr>
      <vt:lpstr>Application </vt:lpstr>
      <vt:lpstr>Social Epidemiology</vt:lpstr>
      <vt:lpstr>Introduction to measuring health</vt:lpstr>
      <vt:lpstr>Measuring Health</vt:lpstr>
      <vt:lpstr>Measuring Health</vt:lpstr>
      <vt:lpstr>Mortality</vt:lpstr>
      <vt:lpstr>Morbidity</vt:lpstr>
      <vt:lpstr>Mortality Statistics</vt:lpstr>
      <vt:lpstr>Incidence</vt:lpstr>
      <vt:lpstr>Prevalence </vt:lpstr>
      <vt:lpstr>Seminar Session</vt:lpstr>
      <vt:lpstr>Seminar Activity 1</vt:lpstr>
      <vt:lpstr>1 </vt:lpstr>
      <vt:lpstr>2</vt:lpstr>
      <vt:lpstr>3</vt:lpstr>
      <vt:lpstr>4 </vt:lpstr>
      <vt:lpstr>5 </vt:lpstr>
      <vt:lpstr>6</vt:lpstr>
      <vt:lpstr>Seminar Activity 2 What are more key epidemiology terms? </vt:lpstr>
      <vt:lpstr>PowerPoint Presentation</vt:lpstr>
      <vt:lpstr>PowerPoint Presentation</vt:lpstr>
      <vt:lpstr>Epidemiology summarised</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Diola Bijlhout</cp:lastModifiedBy>
  <cp:revision>52</cp:revision>
  <dcterms:created xsi:type="dcterms:W3CDTF">2015-04-14T15:21:28Z</dcterms:created>
  <dcterms:modified xsi:type="dcterms:W3CDTF">2026-01-23T10:38:12Z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