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26"/>
  </p:notesMasterIdLst>
  <p:sldIdLst>
    <p:sldId id="256" r:id="rId5"/>
    <p:sldId id="276" r:id="rId6"/>
    <p:sldId id="258" r:id="rId7"/>
    <p:sldId id="277" r:id="rId8"/>
    <p:sldId id="278" r:id="rId9"/>
    <p:sldId id="279" r:id="rId10"/>
    <p:sldId id="260" r:id="rId11"/>
    <p:sldId id="280" r:id="rId12"/>
    <p:sldId id="264" r:id="rId13"/>
    <p:sldId id="265" r:id="rId14"/>
    <p:sldId id="263" r:id="rId15"/>
    <p:sldId id="283" r:id="rId16"/>
    <p:sldId id="266" r:id="rId17"/>
    <p:sldId id="267" r:id="rId18"/>
    <p:sldId id="281" r:id="rId19"/>
    <p:sldId id="262" r:id="rId20"/>
    <p:sldId id="268" r:id="rId21"/>
    <p:sldId id="269" r:id="rId22"/>
    <p:sldId id="273" r:id="rId23"/>
    <p:sldId id="274" r:id="rId24"/>
    <p:sldId id="27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7"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3345"/>
    <a:srgbClr val="203354"/>
    <a:srgbClr val="3A7095"/>
    <a:srgbClr val="9C3019"/>
    <a:srgbClr val="80E0F9"/>
    <a:srgbClr val="151B54"/>
    <a:srgbClr val="0A1157"/>
    <a:srgbClr val="FFFFFF"/>
    <a:srgbClr val="3691C5"/>
    <a:srgbClr val="3DB0E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94611" autoAdjust="0"/>
  </p:normalViewPr>
  <p:slideViewPr>
    <p:cSldViewPr snapToGrid="0" showGuides="1">
      <p:cViewPr varScale="1">
        <p:scale>
          <a:sx n="95" d="100"/>
          <a:sy n="95" d="100"/>
        </p:scale>
        <p:origin x="67" y="139"/>
      </p:cViewPr>
      <p:guideLst>
        <p:guide orient="horz" pos="2137"/>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D37B960-A635-4F22-A29F-E90768F358AB}">
      <dgm:prSet/>
      <dgm:spPr>
        <a:ln>
          <a:solidFill>
            <a:schemeClr val="accent2">
              <a:lumMod val="60000"/>
              <a:lumOff val="40000"/>
            </a:schemeClr>
          </a:solidFill>
        </a:ln>
      </dgm:spPr>
      <dgm:t>
        <a:bodyPr/>
        <a:lstStyle/>
        <a:p>
          <a:r>
            <a:rPr lang="en-GB" dirty="0"/>
            <a:t>12 December 2025</a:t>
          </a:r>
          <a:endParaRPr lang="en-US" dirty="0"/>
        </a:p>
      </dgm:t>
    </dgm:pt>
    <dgm:pt modelId="{C7E477DB-0AAB-447D-BD89-BD6B7D55C51C}" type="parTrans" cxnId="{CF493F17-72F8-44DD-8EEC-9B1B61ABEF33}">
      <dgm:prSet/>
      <dgm:spPr/>
      <dgm:t>
        <a:bodyPr/>
        <a:lstStyle/>
        <a:p>
          <a:endParaRPr lang="en-US"/>
        </a:p>
      </dgm:t>
    </dgm:pt>
    <dgm:pt modelId="{2CE24C79-E015-428A-9FBC-82E97BAD780E}" type="sibTrans" cxnId="{CF493F17-72F8-44DD-8EEC-9B1B61ABEF33}">
      <dgm:prSet/>
      <dgm:spPr/>
      <dgm:t>
        <a:bodyPr/>
        <a:lstStyle/>
        <a:p>
          <a:endParaRPr lang="en-US"/>
        </a:p>
      </dgm:t>
    </dgm:pt>
    <dgm:pt modelId="{AF2F9F27-8501-4886-85A2-7699245EE32F}">
      <dgm:prSet/>
      <dgm:spPr>
        <a:solidFill>
          <a:schemeClr val="bg2">
            <a:alpha val="90000"/>
          </a:schemeClr>
        </a:solidFill>
        <a:ln>
          <a:solidFill>
            <a:srgbClr val="00B0F0"/>
          </a:solidFill>
        </a:ln>
      </dgm:spPr>
      <dgm:t>
        <a:bodyPr/>
        <a:lstStyle/>
        <a:p>
          <a:r>
            <a:rPr lang="en-GB" dirty="0"/>
            <a:t>Ima David - 2321435</a:t>
          </a:r>
          <a:endParaRPr lang="en-US" dirty="0"/>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C694F7C8-174C-46E8-9427-3DDFB2C90056}" type="pres">
      <dgm:prSet presAssocID="{0A327D43-A24D-460F-AC80-B54E36913B7C}" presName="hierChild1" presStyleCnt="0">
        <dgm:presLayoutVars>
          <dgm:chPref val="1"/>
          <dgm:dir/>
          <dgm:animOne val="branch"/>
          <dgm:animLvl val="lvl"/>
          <dgm:resizeHandles/>
        </dgm:presLayoutVars>
      </dgm:prSet>
      <dgm:spPr/>
    </dgm:pt>
    <dgm:pt modelId="{13FD4C32-218C-4DD8-BE89-2119C2E446D1}" type="pres">
      <dgm:prSet presAssocID="{ED37B960-A635-4F22-A29F-E90768F358AB}" presName="hierRoot1" presStyleCnt="0"/>
      <dgm:spPr/>
    </dgm:pt>
    <dgm:pt modelId="{A039B247-5FC9-4159-97E7-7E6CE63D1356}" type="pres">
      <dgm:prSet presAssocID="{ED37B960-A635-4F22-A29F-E90768F358AB}" presName="composite" presStyleCnt="0"/>
      <dgm:spPr/>
    </dgm:pt>
    <dgm:pt modelId="{B26376F7-D075-4385-A954-6D7660CFAE56}" type="pres">
      <dgm:prSet presAssocID="{ED37B960-A635-4F22-A29F-E90768F358AB}" presName="background" presStyleLbl="node0" presStyleIdx="0" presStyleCnt="2"/>
      <dgm:spPr>
        <a:solidFill>
          <a:schemeClr val="accent2"/>
        </a:solidFill>
      </dgm:spPr>
    </dgm:pt>
    <dgm:pt modelId="{F8CFAF44-3F71-4746-830D-CF3530621770}" type="pres">
      <dgm:prSet presAssocID="{ED37B960-A635-4F22-A29F-E90768F358AB}" presName="text" presStyleLbl="fgAcc0" presStyleIdx="0" presStyleCnt="2">
        <dgm:presLayoutVars>
          <dgm:chPref val="3"/>
        </dgm:presLayoutVars>
      </dgm:prSet>
      <dgm:spPr/>
    </dgm:pt>
    <dgm:pt modelId="{28D7B51B-0E6F-47BC-B8E1-83E63998CB8B}" type="pres">
      <dgm:prSet presAssocID="{ED37B960-A635-4F22-A29F-E90768F358AB}" presName="hierChild2" presStyleCnt="0"/>
      <dgm:spPr/>
    </dgm:pt>
    <dgm:pt modelId="{F2DD3FC2-7066-4D28-8657-014195472E1B}" type="pres">
      <dgm:prSet presAssocID="{AF2F9F27-8501-4886-85A2-7699245EE32F}" presName="hierRoot1" presStyleCnt="0"/>
      <dgm:spPr/>
    </dgm:pt>
    <dgm:pt modelId="{02830AA8-2D8D-48CB-AB07-D8FE64330E86}" type="pres">
      <dgm:prSet presAssocID="{AF2F9F27-8501-4886-85A2-7699245EE32F}" presName="composite" presStyleCnt="0"/>
      <dgm:spPr/>
    </dgm:pt>
    <dgm:pt modelId="{6C06E0D1-5B3D-4B03-AF5B-465193E17BD2}" type="pres">
      <dgm:prSet presAssocID="{AF2F9F27-8501-4886-85A2-7699245EE32F}" presName="background" presStyleLbl="node0" presStyleIdx="1" presStyleCnt="2"/>
      <dgm:spPr>
        <a:solidFill>
          <a:schemeClr val="accent2"/>
        </a:solidFill>
      </dgm:spPr>
    </dgm:pt>
    <dgm:pt modelId="{3213599B-8C97-4657-B9BF-9BDDDC025919}" type="pres">
      <dgm:prSet presAssocID="{AF2F9F27-8501-4886-85A2-7699245EE32F}" presName="text" presStyleLbl="fgAcc0" presStyleIdx="1" presStyleCnt="2">
        <dgm:presLayoutVars>
          <dgm:chPref val="3"/>
        </dgm:presLayoutVars>
      </dgm:prSet>
      <dgm:spPr/>
    </dgm:pt>
    <dgm:pt modelId="{1C607604-AA71-4CE8-9F1F-50E6BCC8D638}" type="pres">
      <dgm:prSet presAssocID="{AF2F9F27-8501-4886-85A2-7699245EE32F}" presName="hierChild2" presStyleCnt="0"/>
      <dgm:spPr/>
    </dgm:pt>
  </dgm:ptLst>
  <dgm:cxnLst>
    <dgm:cxn modelId="{CF493F17-72F8-44DD-8EEC-9B1B61ABEF33}" srcId="{0A327D43-A24D-460F-AC80-B54E36913B7C}" destId="{ED37B960-A635-4F22-A29F-E90768F358AB}" srcOrd="0" destOrd="0" parTransId="{C7E477DB-0AAB-447D-BD89-BD6B7D55C51C}" sibTransId="{2CE24C79-E015-428A-9FBC-82E97BAD780E}"/>
    <dgm:cxn modelId="{B5449432-FFD1-4D54-A468-25421C4B4558}" type="presOf" srcId="{AF2F9F27-8501-4886-85A2-7699245EE32F}" destId="{3213599B-8C97-4657-B9BF-9BDDDC025919}" srcOrd="0" destOrd="0" presId="urn:microsoft.com/office/officeart/2005/8/layout/hierarchy1"/>
    <dgm:cxn modelId="{8F1FEE3E-6097-45AF-80D0-9BF4BFC2FF82}" type="presOf" srcId="{ED37B960-A635-4F22-A29F-E90768F358AB}" destId="{F8CFAF44-3F71-4746-830D-CF3530621770}" srcOrd="0" destOrd="0" presId="urn:microsoft.com/office/officeart/2005/8/layout/hierarchy1"/>
    <dgm:cxn modelId="{0A104864-9522-4B4D-B4F7-026101633AE9}" srcId="{0A327D43-A24D-460F-AC80-B54E36913B7C}" destId="{AF2F9F27-8501-4886-85A2-7699245EE32F}" srcOrd="1" destOrd="0" parTransId="{A6AB3E50-FB70-4E21-907B-AEA1295535FD}" sibTransId="{0B0C2637-6A82-405C-99A0-C358DD749015}"/>
    <dgm:cxn modelId="{D03AF16E-3F19-4958-9519-79E8166BF283}" type="presOf" srcId="{0A327D43-A24D-460F-AC80-B54E36913B7C}" destId="{C694F7C8-174C-46E8-9427-3DDFB2C90056}" srcOrd="0" destOrd="0" presId="urn:microsoft.com/office/officeart/2005/8/layout/hierarchy1"/>
    <dgm:cxn modelId="{20D6C240-0F8B-4409-8D13-9F114763448B}" type="presParOf" srcId="{C694F7C8-174C-46E8-9427-3DDFB2C90056}" destId="{13FD4C32-218C-4DD8-BE89-2119C2E446D1}" srcOrd="0" destOrd="0" presId="urn:microsoft.com/office/officeart/2005/8/layout/hierarchy1"/>
    <dgm:cxn modelId="{FD5884FA-2A35-4353-870D-2FDC9F46388C}" type="presParOf" srcId="{13FD4C32-218C-4DD8-BE89-2119C2E446D1}" destId="{A039B247-5FC9-4159-97E7-7E6CE63D1356}" srcOrd="0" destOrd="0" presId="urn:microsoft.com/office/officeart/2005/8/layout/hierarchy1"/>
    <dgm:cxn modelId="{525A33ED-A7E8-4ED1-89BC-8EBE05A96340}" type="presParOf" srcId="{A039B247-5FC9-4159-97E7-7E6CE63D1356}" destId="{B26376F7-D075-4385-A954-6D7660CFAE56}" srcOrd="0" destOrd="0" presId="urn:microsoft.com/office/officeart/2005/8/layout/hierarchy1"/>
    <dgm:cxn modelId="{D59EFA86-EAC2-4996-B1F6-2A38D9D9BC0D}" type="presParOf" srcId="{A039B247-5FC9-4159-97E7-7E6CE63D1356}" destId="{F8CFAF44-3F71-4746-830D-CF3530621770}" srcOrd="1" destOrd="0" presId="urn:microsoft.com/office/officeart/2005/8/layout/hierarchy1"/>
    <dgm:cxn modelId="{75BA3DD9-4D6A-482D-946E-F250C910E38C}" type="presParOf" srcId="{13FD4C32-218C-4DD8-BE89-2119C2E446D1}" destId="{28D7B51B-0E6F-47BC-B8E1-83E63998CB8B}" srcOrd="1" destOrd="0" presId="urn:microsoft.com/office/officeart/2005/8/layout/hierarchy1"/>
    <dgm:cxn modelId="{EDCBAAE0-D191-4779-AA3D-62C06B61D44C}" type="presParOf" srcId="{C694F7C8-174C-46E8-9427-3DDFB2C90056}" destId="{F2DD3FC2-7066-4D28-8657-014195472E1B}" srcOrd="1" destOrd="0" presId="urn:microsoft.com/office/officeart/2005/8/layout/hierarchy1"/>
    <dgm:cxn modelId="{8BD61511-6079-4471-9D5D-64C4FEC15B64}" type="presParOf" srcId="{F2DD3FC2-7066-4D28-8657-014195472E1B}" destId="{02830AA8-2D8D-48CB-AB07-D8FE64330E86}" srcOrd="0" destOrd="0" presId="urn:microsoft.com/office/officeart/2005/8/layout/hierarchy1"/>
    <dgm:cxn modelId="{C2F75286-009C-4137-BF4F-BAA2F2238077}" type="presParOf" srcId="{02830AA8-2D8D-48CB-AB07-D8FE64330E86}" destId="{6C06E0D1-5B3D-4B03-AF5B-465193E17BD2}" srcOrd="0" destOrd="0" presId="urn:microsoft.com/office/officeart/2005/8/layout/hierarchy1"/>
    <dgm:cxn modelId="{6CD322F7-8C2D-43DE-B631-6DAA7BC6909E}" type="presParOf" srcId="{02830AA8-2D8D-48CB-AB07-D8FE64330E86}" destId="{3213599B-8C97-4657-B9BF-9BDDDC025919}" srcOrd="1" destOrd="0" presId="urn:microsoft.com/office/officeart/2005/8/layout/hierarchy1"/>
    <dgm:cxn modelId="{E16514D4-580C-418C-9FD5-6A083CC14752}" type="presParOf" srcId="{F2DD3FC2-7066-4D28-8657-014195472E1B}" destId="{1C607604-AA71-4CE8-9F1F-50E6BCC8D63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F2F9F27-8501-4886-85A2-7699245EE32F}">
      <dgm:prSet/>
      <dgm:spPr/>
      <dgm:t>
        <a:bodyPr/>
        <a:lstStyle/>
        <a:p>
          <a:r>
            <a:rPr lang="en-GB" dirty="0"/>
            <a:t>Ima David - 2321435</a:t>
          </a:r>
          <a:endParaRPr lang="en-US" dirty="0"/>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C694F7C8-174C-46E8-9427-3DDFB2C90056}" type="pres">
      <dgm:prSet presAssocID="{0A327D43-A24D-460F-AC80-B54E36913B7C}" presName="hierChild1" presStyleCnt="0">
        <dgm:presLayoutVars>
          <dgm:chPref val="1"/>
          <dgm:dir/>
          <dgm:animOne val="branch"/>
          <dgm:animLvl val="lvl"/>
          <dgm:resizeHandles/>
        </dgm:presLayoutVars>
      </dgm:prSet>
      <dgm:spPr/>
    </dgm:pt>
    <dgm:pt modelId="{F2DD3FC2-7066-4D28-8657-014195472E1B}" type="pres">
      <dgm:prSet presAssocID="{AF2F9F27-8501-4886-85A2-7699245EE32F}" presName="hierRoot1" presStyleCnt="0"/>
      <dgm:spPr/>
    </dgm:pt>
    <dgm:pt modelId="{02830AA8-2D8D-48CB-AB07-D8FE64330E86}" type="pres">
      <dgm:prSet presAssocID="{AF2F9F27-8501-4886-85A2-7699245EE32F}" presName="composite" presStyleCnt="0"/>
      <dgm:spPr/>
    </dgm:pt>
    <dgm:pt modelId="{6C06E0D1-5B3D-4B03-AF5B-465193E17BD2}" type="pres">
      <dgm:prSet presAssocID="{AF2F9F27-8501-4886-85A2-7699245EE32F}" presName="background" presStyleLbl="node0" presStyleIdx="0" presStyleCnt="1"/>
      <dgm:spPr/>
    </dgm:pt>
    <dgm:pt modelId="{3213599B-8C97-4657-B9BF-9BDDDC025919}" type="pres">
      <dgm:prSet presAssocID="{AF2F9F27-8501-4886-85A2-7699245EE32F}" presName="text" presStyleLbl="fgAcc0" presStyleIdx="0" presStyleCnt="1">
        <dgm:presLayoutVars>
          <dgm:chPref val="3"/>
        </dgm:presLayoutVars>
      </dgm:prSet>
      <dgm:spPr/>
    </dgm:pt>
    <dgm:pt modelId="{1C607604-AA71-4CE8-9F1F-50E6BCC8D638}" type="pres">
      <dgm:prSet presAssocID="{AF2F9F27-8501-4886-85A2-7699245EE32F}" presName="hierChild2" presStyleCnt="0"/>
      <dgm:spPr/>
    </dgm:pt>
  </dgm:ptLst>
  <dgm:cxnLst>
    <dgm:cxn modelId="{B5449432-FFD1-4D54-A468-25421C4B4558}" type="presOf" srcId="{AF2F9F27-8501-4886-85A2-7699245EE32F}" destId="{3213599B-8C97-4657-B9BF-9BDDDC025919}" srcOrd="0" destOrd="0" presId="urn:microsoft.com/office/officeart/2005/8/layout/hierarchy1"/>
    <dgm:cxn modelId="{0A104864-9522-4B4D-B4F7-026101633AE9}" srcId="{0A327D43-A24D-460F-AC80-B54E36913B7C}" destId="{AF2F9F27-8501-4886-85A2-7699245EE32F}" srcOrd="0" destOrd="0" parTransId="{A6AB3E50-FB70-4E21-907B-AEA1295535FD}" sibTransId="{0B0C2637-6A82-405C-99A0-C358DD749015}"/>
    <dgm:cxn modelId="{D03AF16E-3F19-4958-9519-79E8166BF283}" type="presOf" srcId="{0A327D43-A24D-460F-AC80-B54E36913B7C}" destId="{C694F7C8-174C-46E8-9427-3DDFB2C90056}" srcOrd="0" destOrd="0" presId="urn:microsoft.com/office/officeart/2005/8/layout/hierarchy1"/>
    <dgm:cxn modelId="{EDCBAAE0-D191-4779-AA3D-62C06B61D44C}" type="presParOf" srcId="{C694F7C8-174C-46E8-9427-3DDFB2C90056}" destId="{F2DD3FC2-7066-4D28-8657-014195472E1B}" srcOrd="0" destOrd="0" presId="urn:microsoft.com/office/officeart/2005/8/layout/hierarchy1"/>
    <dgm:cxn modelId="{8BD61511-6079-4471-9D5D-64C4FEC15B64}" type="presParOf" srcId="{F2DD3FC2-7066-4D28-8657-014195472E1B}" destId="{02830AA8-2D8D-48CB-AB07-D8FE64330E86}" srcOrd="0" destOrd="0" presId="urn:microsoft.com/office/officeart/2005/8/layout/hierarchy1"/>
    <dgm:cxn modelId="{C2F75286-009C-4137-BF4F-BAA2F2238077}" type="presParOf" srcId="{02830AA8-2D8D-48CB-AB07-D8FE64330E86}" destId="{6C06E0D1-5B3D-4B03-AF5B-465193E17BD2}" srcOrd="0" destOrd="0" presId="urn:microsoft.com/office/officeart/2005/8/layout/hierarchy1"/>
    <dgm:cxn modelId="{6CD322F7-8C2D-43DE-B631-6DAA7BC6909E}" type="presParOf" srcId="{02830AA8-2D8D-48CB-AB07-D8FE64330E86}" destId="{3213599B-8C97-4657-B9BF-9BDDDC025919}" srcOrd="1" destOrd="0" presId="urn:microsoft.com/office/officeart/2005/8/layout/hierarchy1"/>
    <dgm:cxn modelId="{E16514D4-580C-418C-9FD5-6A083CC14752}" type="presParOf" srcId="{F2DD3FC2-7066-4D28-8657-014195472E1B}" destId="{1C607604-AA71-4CE8-9F1F-50E6BCC8D63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D37B960-A635-4F22-A29F-E90768F358AB}">
      <dgm:prSet custT="1"/>
      <dgm:spPr/>
      <dgm:t>
        <a:bodyPr/>
        <a:lstStyle/>
        <a:p>
          <a:r>
            <a:rPr lang="en-GB" sz="1600" b="1" dirty="0">
              <a:latin typeface="charcoal"/>
            </a:rPr>
            <a:t>Elite Wellness Spa </a:t>
          </a:r>
          <a:r>
            <a:rPr lang="en-GB" sz="1600" dirty="0">
              <a:latin typeface="charcoal"/>
            </a:rPr>
            <a:t>is a luxury wellness centre offering premium relaxation treatments, holistic therapies, and personalised self-care experiences. Having a strong </a:t>
          </a:r>
          <a:r>
            <a:rPr lang="en-GB" sz="1600" b="1" dirty="0">
              <a:latin typeface="charcoal"/>
            </a:rPr>
            <a:t>online presence </a:t>
          </a:r>
          <a:r>
            <a:rPr lang="en-GB" sz="1600" dirty="0">
              <a:latin typeface="charcoal"/>
            </a:rPr>
            <a:t>is essential for attracting the right audience, showcasing exclusive services, and enhancing customer engagement. This presentation outlines a strategic plan that includes</a:t>
          </a:r>
          <a:r>
            <a:rPr lang="en-GB" sz="1600" dirty="0">
              <a:latin typeface="Abadi" panose="020B0604020104020204" pitchFamily="34" charset="0"/>
            </a:rPr>
            <a:t>: </a:t>
          </a:r>
          <a:endParaRPr lang="en-US" sz="1600" dirty="0">
            <a:latin typeface="charcoal"/>
          </a:endParaRPr>
        </a:p>
      </dgm:t>
    </dgm:pt>
    <dgm:pt modelId="{C7E477DB-0AAB-447D-BD89-BD6B7D55C51C}" type="parTrans" cxnId="{CF493F17-72F8-44DD-8EEC-9B1B61ABEF33}">
      <dgm:prSet/>
      <dgm:spPr/>
      <dgm:t>
        <a:bodyPr/>
        <a:lstStyle/>
        <a:p>
          <a:endParaRPr lang="en-US"/>
        </a:p>
      </dgm:t>
    </dgm:pt>
    <dgm:pt modelId="{2CE24C79-E015-428A-9FBC-82E97BAD780E}" type="sibTrans" cxnId="{CF493F17-72F8-44DD-8EEC-9B1B61ABEF33}">
      <dgm:prSet/>
      <dgm:spPr/>
      <dgm:t>
        <a:bodyPr/>
        <a:lstStyle/>
        <a:p>
          <a:endParaRPr lang="en-US"/>
        </a:p>
      </dgm:t>
    </dgm:pt>
    <dgm:pt modelId="{AF2F9F27-8501-4886-85A2-7699245EE32F}">
      <dgm:prSet custT="1"/>
      <dgm:spPr/>
      <dgm:t>
        <a:bodyPr/>
        <a:lstStyle/>
        <a:p>
          <a:pPr algn="l"/>
          <a:r>
            <a:rPr lang="en-GB" sz="1600" b="1" dirty="0">
              <a:latin typeface="charcoal"/>
            </a:rPr>
            <a:t>Brand Identity Development </a:t>
          </a:r>
        </a:p>
        <a:p>
          <a:pPr algn="l"/>
          <a:r>
            <a:rPr lang="en-GB" sz="1600" b="1" dirty="0">
              <a:latin typeface="charcoal"/>
            </a:rPr>
            <a:t>Digital Marketing Strategies </a:t>
          </a:r>
        </a:p>
        <a:p>
          <a:pPr algn="l"/>
          <a:r>
            <a:rPr lang="en-GB" sz="1600" b="1" dirty="0">
              <a:latin typeface="charcoal"/>
            </a:rPr>
            <a:t>Cloud Computing Solutions and</a:t>
          </a:r>
        </a:p>
        <a:p>
          <a:pPr algn="l"/>
          <a:r>
            <a:rPr lang="en-GB" sz="1600" b="1" dirty="0">
              <a:latin typeface="charcoal"/>
            </a:rPr>
            <a:t>Security Measures for Protecting Customer Data </a:t>
          </a:r>
        </a:p>
        <a:p>
          <a:pPr algn="l"/>
          <a:r>
            <a:rPr lang="en-GB" sz="1600" dirty="0">
              <a:latin typeface="charcoal"/>
            </a:rPr>
            <a:t>Together these strategies demonstrate how effective design and technology can support the Spa’s business goal and strengthen its position as a leading destination for luxury wellness.</a:t>
          </a:r>
          <a:endParaRPr lang="en-US" sz="1600" dirty="0">
            <a:latin typeface="charcoal"/>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C694F7C8-174C-46E8-9427-3DDFB2C90056}" type="pres">
      <dgm:prSet presAssocID="{0A327D43-A24D-460F-AC80-B54E36913B7C}" presName="hierChild1" presStyleCnt="0">
        <dgm:presLayoutVars>
          <dgm:chPref val="1"/>
          <dgm:dir/>
          <dgm:animOne val="branch"/>
          <dgm:animLvl val="lvl"/>
          <dgm:resizeHandles/>
        </dgm:presLayoutVars>
      </dgm:prSet>
      <dgm:spPr/>
    </dgm:pt>
    <dgm:pt modelId="{13FD4C32-218C-4DD8-BE89-2119C2E446D1}" type="pres">
      <dgm:prSet presAssocID="{ED37B960-A635-4F22-A29F-E90768F358AB}" presName="hierRoot1" presStyleCnt="0"/>
      <dgm:spPr/>
    </dgm:pt>
    <dgm:pt modelId="{A039B247-5FC9-4159-97E7-7E6CE63D1356}" type="pres">
      <dgm:prSet presAssocID="{ED37B960-A635-4F22-A29F-E90768F358AB}" presName="composite" presStyleCnt="0"/>
      <dgm:spPr/>
    </dgm:pt>
    <dgm:pt modelId="{B26376F7-D075-4385-A954-6D7660CFAE56}" type="pres">
      <dgm:prSet presAssocID="{ED37B960-A635-4F22-A29F-E90768F358AB}" presName="background" presStyleLbl="node0" presStyleIdx="0" presStyleCnt="2"/>
      <dgm:spPr/>
    </dgm:pt>
    <dgm:pt modelId="{F8CFAF44-3F71-4746-830D-CF3530621770}" type="pres">
      <dgm:prSet presAssocID="{ED37B960-A635-4F22-A29F-E90768F358AB}" presName="text" presStyleLbl="fgAcc0" presStyleIdx="0" presStyleCnt="2" custScaleX="199466" custScaleY="123942" custLinFactNeighborX="-5885" custLinFactNeighborY="-9752">
        <dgm:presLayoutVars>
          <dgm:chPref val="3"/>
        </dgm:presLayoutVars>
      </dgm:prSet>
      <dgm:spPr/>
    </dgm:pt>
    <dgm:pt modelId="{28D7B51B-0E6F-47BC-B8E1-83E63998CB8B}" type="pres">
      <dgm:prSet presAssocID="{ED37B960-A635-4F22-A29F-E90768F358AB}" presName="hierChild2" presStyleCnt="0"/>
      <dgm:spPr/>
    </dgm:pt>
    <dgm:pt modelId="{F2DD3FC2-7066-4D28-8657-014195472E1B}" type="pres">
      <dgm:prSet presAssocID="{AF2F9F27-8501-4886-85A2-7699245EE32F}" presName="hierRoot1" presStyleCnt="0"/>
      <dgm:spPr/>
    </dgm:pt>
    <dgm:pt modelId="{02830AA8-2D8D-48CB-AB07-D8FE64330E86}" type="pres">
      <dgm:prSet presAssocID="{AF2F9F27-8501-4886-85A2-7699245EE32F}" presName="composite" presStyleCnt="0"/>
      <dgm:spPr/>
    </dgm:pt>
    <dgm:pt modelId="{6C06E0D1-5B3D-4B03-AF5B-465193E17BD2}" type="pres">
      <dgm:prSet presAssocID="{AF2F9F27-8501-4886-85A2-7699245EE32F}" presName="background" presStyleLbl="node0" presStyleIdx="1" presStyleCnt="2"/>
      <dgm:spPr/>
    </dgm:pt>
    <dgm:pt modelId="{3213599B-8C97-4657-B9BF-9BDDDC025919}" type="pres">
      <dgm:prSet presAssocID="{AF2F9F27-8501-4886-85A2-7699245EE32F}" presName="text" presStyleLbl="fgAcc0" presStyleIdx="1" presStyleCnt="2" custScaleX="247348" custScaleY="116803">
        <dgm:presLayoutVars>
          <dgm:chPref val="3"/>
        </dgm:presLayoutVars>
      </dgm:prSet>
      <dgm:spPr/>
    </dgm:pt>
    <dgm:pt modelId="{1C607604-AA71-4CE8-9F1F-50E6BCC8D638}" type="pres">
      <dgm:prSet presAssocID="{AF2F9F27-8501-4886-85A2-7699245EE32F}" presName="hierChild2" presStyleCnt="0"/>
      <dgm:spPr/>
    </dgm:pt>
  </dgm:ptLst>
  <dgm:cxnLst>
    <dgm:cxn modelId="{CF493F17-72F8-44DD-8EEC-9B1B61ABEF33}" srcId="{0A327D43-A24D-460F-AC80-B54E36913B7C}" destId="{ED37B960-A635-4F22-A29F-E90768F358AB}" srcOrd="0" destOrd="0" parTransId="{C7E477DB-0AAB-447D-BD89-BD6B7D55C51C}" sibTransId="{2CE24C79-E015-428A-9FBC-82E97BAD780E}"/>
    <dgm:cxn modelId="{B5449432-FFD1-4D54-A468-25421C4B4558}" type="presOf" srcId="{AF2F9F27-8501-4886-85A2-7699245EE32F}" destId="{3213599B-8C97-4657-B9BF-9BDDDC025919}" srcOrd="0" destOrd="0" presId="urn:microsoft.com/office/officeart/2005/8/layout/hierarchy1"/>
    <dgm:cxn modelId="{8F1FEE3E-6097-45AF-80D0-9BF4BFC2FF82}" type="presOf" srcId="{ED37B960-A635-4F22-A29F-E90768F358AB}" destId="{F8CFAF44-3F71-4746-830D-CF3530621770}" srcOrd="0" destOrd="0" presId="urn:microsoft.com/office/officeart/2005/8/layout/hierarchy1"/>
    <dgm:cxn modelId="{0A104864-9522-4B4D-B4F7-026101633AE9}" srcId="{0A327D43-A24D-460F-AC80-B54E36913B7C}" destId="{AF2F9F27-8501-4886-85A2-7699245EE32F}" srcOrd="1" destOrd="0" parTransId="{A6AB3E50-FB70-4E21-907B-AEA1295535FD}" sibTransId="{0B0C2637-6A82-405C-99A0-C358DD749015}"/>
    <dgm:cxn modelId="{D03AF16E-3F19-4958-9519-79E8166BF283}" type="presOf" srcId="{0A327D43-A24D-460F-AC80-B54E36913B7C}" destId="{C694F7C8-174C-46E8-9427-3DDFB2C90056}" srcOrd="0" destOrd="0" presId="urn:microsoft.com/office/officeart/2005/8/layout/hierarchy1"/>
    <dgm:cxn modelId="{20D6C240-0F8B-4409-8D13-9F114763448B}" type="presParOf" srcId="{C694F7C8-174C-46E8-9427-3DDFB2C90056}" destId="{13FD4C32-218C-4DD8-BE89-2119C2E446D1}" srcOrd="0" destOrd="0" presId="urn:microsoft.com/office/officeart/2005/8/layout/hierarchy1"/>
    <dgm:cxn modelId="{FD5884FA-2A35-4353-870D-2FDC9F46388C}" type="presParOf" srcId="{13FD4C32-218C-4DD8-BE89-2119C2E446D1}" destId="{A039B247-5FC9-4159-97E7-7E6CE63D1356}" srcOrd="0" destOrd="0" presId="urn:microsoft.com/office/officeart/2005/8/layout/hierarchy1"/>
    <dgm:cxn modelId="{525A33ED-A7E8-4ED1-89BC-8EBE05A96340}" type="presParOf" srcId="{A039B247-5FC9-4159-97E7-7E6CE63D1356}" destId="{B26376F7-D075-4385-A954-6D7660CFAE56}" srcOrd="0" destOrd="0" presId="urn:microsoft.com/office/officeart/2005/8/layout/hierarchy1"/>
    <dgm:cxn modelId="{D59EFA86-EAC2-4996-B1F6-2A38D9D9BC0D}" type="presParOf" srcId="{A039B247-5FC9-4159-97E7-7E6CE63D1356}" destId="{F8CFAF44-3F71-4746-830D-CF3530621770}" srcOrd="1" destOrd="0" presId="urn:microsoft.com/office/officeart/2005/8/layout/hierarchy1"/>
    <dgm:cxn modelId="{75BA3DD9-4D6A-482D-946E-F250C910E38C}" type="presParOf" srcId="{13FD4C32-218C-4DD8-BE89-2119C2E446D1}" destId="{28D7B51B-0E6F-47BC-B8E1-83E63998CB8B}" srcOrd="1" destOrd="0" presId="urn:microsoft.com/office/officeart/2005/8/layout/hierarchy1"/>
    <dgm:cxn modelId="{EDCBAAE0-D191-4779-AA3D-62C06B61D44C}" type="presParOf" srcId="{C694F7C8-174C-46E8-9427-3DDFB2C90056}" destId="{F2DD3FC2-7066-4D28-8657-014195472E1B}" srcOrd="1" destOrd="0" presId="urn:microsoft.com/office/officeart/2005/8/layout/hierarchy1"/>
    <dgm:cxn modelId="{8BD61511-6079-4471-9D5D-64C4FEC15B64}" type="presParOf" srcId="{F2DD3FC2-7066-4D28-8657-014195472E1B}" destId="{02830AA8-2D8D-48CB-AB07-D8FE64330E86}" srcOrd="0" destOrd="0" presId="urn:microsoft.com/office/officeart/2005/8/layout/hierarchy1"/>
    <dgm:cxn modelId="{C2F75286-009C-4137-BF4F-BAA2F2238077}" type="presParOf" srcId="{02830AA8-2D8D-48CB-AB07-D8FE64330E86}" destId="{6C06E0D1-5B3D-4B03-AF5B-465193E17BD2}" srcOrd="0" destOrd="0" presId="urn:microsoft.com/office/officeart/2005/8/layout/hierarchy1"/>
    <dgm:cxn modelId="{6CD322F7-8C2D-43DE-B631-6DAA7BC6909E}" type="presParOf" srcId="{02830AA8-2D8D-48CB-AB07-D8FE64330E86}" destId="{3213599B-8C97-4657-B9BF-9BDDDC025919}" srcOrd="1" destOrd="0" presId="urn:microsoft.com/office/officeart/2005/8/layout/hierarchy1"/>
    <dgm:cxn modelId="{E16514D4-580C-418C-9FD5-6A083CC14752}" type="presParOf" srcId="{F2DD3FC2-7066-4D28-8657-014195472E1B}" destId="{1C607604-AA71-4CE8-9F1F-50E6BCC8D638}"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buNone/>
          </a:pPr>
          <a:r>
            <a:rPr lang="en-GB" sz="1800" b="1" dirty="0">
              <a:latin typeface="charcoal"/>
              <a:ea typeface="ADLaM Display" panose="02010000000000000000" pitchFamily="2" charset="0"/>
              <a:cs typeface="ADLaM Display" panose="02010000000000000000" pitchFamily="2" charset="0"/>
            </a:rPr>
            <a:t>Elite Wellness Spa’s </a:t>
          </a:r>
          <a:r>
            <a:rPr lang="en-GB" sz="1800" dirty="0">
              <a:latin typeface="charcoal"/>
              <a:ea typeface="ADLaM Display" panose="02010000000000000000" pitchFamily="2" charset="0"/>
              <a:cs typeface="ADLaM Display" panose="02010000000000000000" pitchFamily="2" charset="0"/>
            </a:rPr>
            <a:t>brand identity reflects luxury, tranquillity, and high-end wellness. The soft gold tones, warm neutrals, and elegant curves communicate a premium experience tailored to individuals seeking comfort and rejuvenation. The identity is built on three core pillars: </a:t>
          </a:r>
          <a:r>
            <a:rPr lang="en-GB" sz="1800" b="1" dirty="0">
              <a:latin typeface="charcoal"/>
              <a:ea typeface="ADLaM Display" panose="02010000000000000000" pitchFamily="2" charset="0"/>
              <a:cs typeface="ADLaM Display" panose="02010000000000000000" pitchFamily="2" charset="0"/>
            </a:rPr>
            <a:t>calm</a:t>
          </a:r>
          <a:r>
            <a:rPr lang="en-GB" sz="1800" dirty="0">
              <a:latin typeface="charcoal"/>
              <a:ea typeface="ADLaM Display" panose="02010000000000000000" pitchFamily="2" charset="0"/>
              <a:cs typeface="ADLaM Display" panose="02010000000000000000" pitchFamily="2" charset="0"/>
            </a:rPr>
            <a:t>, </a:t>
          </a:r>
          <a:r>
            <a:rPr lang="en-GB" sz="1800" b="1" dirty="0">
              <a:latin typeface="charcoal"/>
              <a:ea typeface="ADLaM Display" panose="02010000000000000000" pitchFamily="2" charset="0"/>
              <a:cs typeface="ADLaM Display" panose="02010000000000000000" pitchFamily="2" charset="0"/>
            </a:rPr>
            <a:t>elegance</a:t>
          </a:r>
          <a:r>
            <a:rPr lang="en-GB" sz="1800" dirty="0">
              <a:latin typeface="charcoal"/>
              <a:ea typeface="ADLaM Display" panose="02010000000000000000" pitchFamily="2" charset="0"/>
              <a:cs typeface="ADLaM Display" panose="02010000000000000000" pitchFamily="2" charset="0"/>
            </a:rPr>
            <a:t>, and </a:t>
          </a:r>
          <a:r>
            <a:rPr lang="en-GB" sz="1800" b="1" dirty="0">
              <a:latin typeface="charcoal"/>
              <a:ea typeface="ADLaM Display" panose="02010000000000000000" pitchFamily="2" charset="0"/>
              <a:cs typeface="ADLaM Display" panose="02010000000000000000" pitchFamily="2" charset="0"/>
            </a:rPr>
            <a:t>holistic care</a:t>
          </a:r>
          <a:r>
            <a:rPr lang="en-GB" sz="1800" dirty="0">
              <a:latin typeface="charcoal"/>
              <a:ea typeface="ADLaM Display" panose="02010000000000000000" pitchFamily="2" charset="0"/>
              <a:cs typeface="ADLaM Display" panose="02010000000000000000" pitchFamily="2" charset="0"/>
            </a:rPr>
            <a:t>.</a:t>
          </a:r>
        </a:p>
        <a:p>
          <a:pPr>
            <a:buNone/>
          </a:pPr>
          <a:r>
            <a:rPr lang="en-GB" sz="1800" dirty="0">
              <a:latin typeface="charcoal"/>
              <a:ea typeface="ADLaM Display" panose="02010000000000000000" pitchFamily="2" charset="0"/>
              <a:cs typeface="ADLaM Display" panose="02010000000000000000" pitchFamily="2" charset="0"/>
            </a:rPr>
            <a:t>Every visual element from typography to imagery aims to evoke serenity and sophistication, ensuring the brand appeals to wellness-conscious clients aged 25–60 who prioritise high-quality self-care experiences. This identity prepares the spa to stand out across digital platforms while maintaining consistency and professionalism.</a:t>
          </a:r>
          <a:endParaRPr lang="en-US" sz="18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buNone/>
          </a:pPr>
          <a:r>
            <a:rPr lang="en-GB" sz="1800" b="1" dirty="0">
              <a:latin typeface="charcoal"/>
            </a:rPr>
            <a:t>The gold gradient</a:t>
          </a:r>
          <a:r>
            <a:rPr lang="en-GB" sz="1800" dirty="0">
              <a:latin typeface="charcoal"/>
            </a:rPr>
            <a:t> reflects exclusivity, premium quality, and the luxurious nature of the spa’s services.</a:t>
          </a:r>
        </a:p>
        <a:p>
          <a:pPr>
            <a:buNone/>
          </a:pPr>
          <a:r>
            <a:rPr lang="en-GB" sz="1800" b="1" dirty="0">
              <a:latin typeface="charcoal"/>
            </a:rPr>
            <a:t>The Circular shape</a:t>
          </a:r>
          <a:r>
            <a:rPr lang="en-GB" sz="1800" dirty="0">
              <a:latin typeface="charcoal"/>
            </a:rPr>
            <a:t> symbolises balance, harmony, and holistic well-being, core values of the wellness experience.</a:t>
          </a:r>
        </a:p>
        <a:p>
          <a:pPr>
            <a:buNone/>
          </a:pPr>
          <a:r>
            <a:rPr lang="en-GB" sz="1800" b="1" dirty="0">
              <a:latin typeface="charcoal"/>
            </a:rPr>
            <a:t>Flowing script typography</a:t>
          </a:r>
          <a:r>
            <a:rPr lang="en-GB" sz="1800" dirty="0">
              <a:latin typeface="charcoal"/>
            </a:rPr>
            <a:t> communicates softness and calm, echoing the gentle movements of massage and relaxation rituals.</a:t>
          </a:r>
        </a:p>
        <a:p>
          <a:pPr>
            <a:buNone/>
          </a:pPr>
          <a:r>
            <a:rPr lang="en-GB" sz="1800" b="1" dirty="0">
              <a:latin typeface="charcoal"/>
            </a:rPr>
            <a:t>Minimalist visual style</a:t>
          </a:r>
          <a:r>
            <a:rPr lang="en-GB" sz="1800" dirty="0">
              <a:latin typeface="charcoal"/>
            </a:rPr>
            <a:t> ensures professionalism, clarity, and adaptability across web, print, and social platforms.</a:t>
          </a:r>
        </a:p>
        <a:p>
          <a:pPr>
            <a:buNone/>
          </a:pPr>
          <a:r>
            <a:rPr lang="en-GB" sz="1800" dirty="0">
              <a:latin typeface="charcoal"/>
            </a:rPr>
            <a:t>Emphasis on the name </a:t>
          </a:r>
          <a:r>
            <a:rPr lang="en-GB" sz="1800" b="1" dirty="0">
              <a:latin typeface="charcoal"/>
            </a:rPr>
            <a:t>“Elite”</a:t>
          </a:r>
          <a:r>
            <a:rPr lang="en-GB" sz="1800" dirty="0">
              <a:latin typeface="charcoal"/>
            </a:rPr>
            <a:t> reinforces the spa’s position as a top-tier wellness destination offering exceptional personalised care.</a:t>
          </a:r>
          <a:endParaRPr lang="en-US" sz="18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None/>
          </a:pPr>
          <a:br>
            <a:rPr lang="en-GB" sz="2400" dirty="0">
              <a:latin typeface="Abadi" panose="020B0604020104020204" pitchFamily="34" charset="0"/>
            </a:rPr>
          </a:br>
          <a:r>
            <a:rPr lang="en-GB" sz="2400" dirty="0">
              <a:latin typeface="Abadi" panose="020B0604020104020204" pitchFamily="34" charset="0"/>
            </a:rPr>
            <a:t>The brand story explains the purpose of the spa. Elite was created as a peaceful escape for people who want to relax and take care of their well-being. The spare believes that true wellness comes from harmony of the mind, body, and spirit. Each treatment is designed to refresh and renew the customers. </a:t>
          </a:r>
          <a:endParaRPr lang="en-US" sz="2400" dirty="0">
            <a:latin typeface="Abadi" panose="020B0604020104020204" pitchFamily="34" charset="0"/>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ctr">
            <a:buFont typeface="Arial" panose="020B0604020202020204" pitchFamily="34" charset="0"/>
            <a:buChar char="•"/>
          </a:pPr>
          <a:r>
            <a:rPr lang="en-GB" sz="1900" b="1" dirty="0">
              <a:latin typeface="ADLaM Display" panose="02010000000000000000" pitchFamily="2" charset="0"/>
              <a:ea typeface="ADLaM Display" panose="02010000000000000000" pitchFamily="2" charset="0"/>
              <a:cs typeface="ADLaM Display" panose="02010000000000000000" pitchFamily="2" charset="0"/>
            </a:rPr>
            <a:t>Primary Audience</a:t>
          </a:r>
        </a:p>
        <a:p>
          <a:pPr algn="ctr">
            <a:buFont typeface="Arial" panose="020B0604020202020204" pitchFamily="34" charset="0"/>
            <a:buChar char="•"/>
          </a:pPr>
          <a:r>
            <a:rPr lang="en-GB" sz="1900" dirty="0">
              <a:latin typeface="ADLaM Display" panose="02010000000000000000" pitchFamily="2" charset="0"/>
              <a:ea typeface="ADLaM Display" panose="02010000000000000000" pitchFamily="2" charset="0"/>
              <a:cs typeface="ADLaM Display" panose="02010000000000000000" pitchFamily="2" charset="0"/>
            </a:rPr>
            <a:t>Ages 25–60</a:t>
          </a:r>
        </a:p>
        <a:p>
          <a:pPr algn="ctr">
            <a:buFont typeface="Arial" panose="020B0604020202020204" pitchFamily="34" charset="0"/>
            <a:buChar char="•"/>
          </a:pPr>
          <a:r>
            <a:rPr lang="en-GB" sz="1900" dirty="0">
              <a:latin typeface="ADLaM Display" panose="02010000000000000000" pitchFamily="2" charset="0"/>
              <a:ea typeface="ADLaM Display" panose="02010000000000000000" pitchFamily="2" charset="0"/>
              <a:cs typeface="ADLaM Display" panose="02010000000000000000" pitchFamily="2" charset="0"/>
            </a:rPr>
            <a:t>Urban professionals &amp; wellness-focused individuals</a:t>
          </a:r>
        </a:p>
        <a:p>
          <a:pPr algn="ctr">
            <a:buFont typeface="Arial" panose="020B0604020202020204" pitchFamily="34" charset="0"/>
            <a:buChar char="•"/>
          </a:pPr>
          <a:r>
            <a:rPr lang="en-GB" sz="1900" dirty="0">
              <a:latin typeface="ADLaM Display" panose="02010000000000000000" pitchFamily="2" charset="0"/>
              <a:ea typeface="ADLaM Display" panose="02010000000000000000" pitchFamily="2" charset="0"/>
              <a:cs typeface="ADLaM Display" panose="02010000000000000000" pitchFamily="2" charset="0"/>
            </a:rPr>
            <a:t>High-income earners seeking premium experiences</a:t>
          </a:r>
        </a:p>
        <a:p>
          <a:pPr algn="ctr">
            <a:buFont typeface="Arial" panose="020B0604020202020204" pitchFamily="34" charset="0"/>
            <a:buChar char="•"/>
          </a:pPr>
          <a:r>
            <a:rPr lang="en-GB" sz="1900" dirty="0">
              <a:latin typeface="ADLaM Display" panose="02010000000000000000" pitchFamily="2" charset="0"/>
              <a:ea typeface="ADLaM Display" panose="02010000000000000000" pitchFamily="2" charset="0"/>
              <a:cs typeface="ADLaM Display" panose="02010000000000000000" pitchFamily="2" charset="0"/>
            </a:rPr>
            <a:t>Value relaxation, beauty, and personalised care</a:t>
          </a:r>
        </a:p>
        <a:p>
          <a:pPr algn="ctr">
            <a:buFont typeface="Arial" panose="020B0604020202020204" pitchFamily="34" charset="0"/>
            <a:buChar char="•"/>
          </a:pPr>
          <a:r>
            <a:rPr lang="en-GB" sz="1900" dirty="0">
              <a:latin typeface="ADLaM Display" panose="02010000000000000000" pitchFamily="2" charset="0"/>
              <a:ea typeface="ADLaM Display" panose="02010000000000000000" pitchFamily="2" charset="0"/>
              <a:cs typeface="ADLaM Display" panose="02010000000000000000" pitchFamily="2" charset="0"/>
            </a:rPr>
            <a:t>Active on Instagram, Pinterest, and Facebook</a:t>
          </a:r>
          <a:endParaRPr lang="en-US" sz="1900" dirty="0">
            <a:latin typeface="ADLaM Display" panose="02010000000000000000" pitchFamily="2" charset="0"/>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974">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buNone/>
          </a:pPr>
          <a:r>
            <a:rPr lang="en-GB" sz="1800" dirty="0">
              <a:latin typeface="Avenir Next LT Pro Demi" panose="020F0502020204030204" pitchFamily="34" charset="0"/>
            </a:rPr>
            <a:t>This marketing plan focuses on:</a:t>
          </a:r>
        </a:p>
        <a:p>
          <a:pPr>
            <a:buNone/>
          </a:pPr>
          <a:r>
            <a:rPr lang="en-GB" sz="1800" b="1" dirty="0">
              <a:latin typeface="Avenir Next LT Pro Demi" panose="020F0502020204030204" pitchFamily="34" charset="0"/>
            </a:rPr>
            <a:t>Social Media Strategy</a:t>
          </a:r>
          <a:endParaRPr lang="en-GB" sz="1800" dirty="0">
            <a:latin typeface="Avenir Next LT Pro Demi" panose="020F0502020204030204" pitchFamily="34" charset="0"/>
          </a:endParaRPr>
        </a:p>
        <a:p>
          <a:pPr>
            <a:buNone/>
          </a:pPr>
          <a:r>
            <a:rPr lang="en-GB" sz="1800" b="1" dirty="0">
              <a:latin typeface="Avenir Next LT Pro Demi" panose="020F0502020204030204" pitchFamily="34" charset="0"/>
            </a:rPr>
            <a:t>Content Marketing &amp; Blogging</a:t>
          </a:r>
          <a:endParaRPr lang="en-GB" sz="1800" dirty="0">
            <a:latin typeface="Avenir Next LT Pro Demi" panose="020F0502020204030204" pitchFamily="34" charset="0"/>
          </a:endParaRPr>
        </a:p>
        <a:p>
          <a:pPr>
            <a:buNone/>
          </a:pPr>
          <a:r>
            <a:rPr lang="en-GB" sz="1800" b="1" dirty="0">
              <a:latin typeface="Avenir Next LT Pro Demi" panose="020F0502020204030204" pitchFamily="34" charset="0"/>
            </a:rPr>
            <a:t>Search Engine Optimisation (SEO)</a:t>
          </a:r>
        </a:p>
        <a:p>
          <a:pPr>
            <a:buNone/>
          </a:pPr>
          <a:r>
            <a:rPr lang="en-GB" sz="1800" b="1" dirty="0">
              <a:latin typeface="Avenir Next LT Pro Demi" panose="020F0502020204030204" pitchFamily="34" charset="0"/>
            </a:rPr>
            <a:t>Email Marketing &amp; Customer Engagement</a:t>
          </a:r>
          <a:endParaRPr lang="en-GB" sz="1800" dirty="0">
            <a:latin typeface="Avenir Next LT Pro Demi" panose="020F0502020204030204" pitchFamily="34" charset="0"/>
          </a:endParaRPr>
        </a:p>
        <a:p>
          <a:pPr>
            <a:buNone/>
          </a:pPr>
          <a:endParaRPr lang="en-GB" sz="1800" dirty="0">
            <a:latin typeface="Avenir Next LT Pro Demi" panose="020F0502020204030204" pitchFamily="34" charset="0"/>
          </a:endParaRPr>
        </a:p>
        <a:p>
          <a:pPr>
            <a:buNone/>
          </a:pPr>
          <a:r>
            <a:rPr lang="en-GB" sz="1800" dirty="0">
              <a:latin typeface="Avenir Next LT Pro Demi" panose="020F0502020204030204" pitchFamily="34" charset="0"/>
            </a:rPr>
            <a:t>These strategies improve brand visibility, attract new clients, and strengthen customer relationships [1].</a:t>
          </a:r>
          <a:endParaRPr lang="en-US" sz="1800" dirty="0">
            <a:latin typeface="Avenir Next LT Pro Demi" panose="020F0502020204030204" pitchFamily="34" charset="0"/>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None/>
          </a:pPr>
          <a:r>
            <a:rPr lang="en-GB" sz="1600" b="1" dirty="0"/>
            <a:t>Instagram</a:t>
          </a:r>
        </a:p>
        <a:p>
          <a:pPr algn="l">
            <a:buNone/>
          </a:pPr>
          <a:r>
            <a:rPr lang="en-GB" sz="1600" dirty="0"/>
            <a:t>For high-quality visuals showcasing spa treatments, interiors, aromatherapy setups, and wellness journeys. Reels highlight skincare routines, therapist introductions, and relaxation clips. Influencer collaborations increase reach.</a:t>
          </a:r>
        </a:p>
        <a:p>
          <a:pPr algn="l">
            <a:buNone/>
          </a:pPr>
          <a:r>
            <a:rPr lang="en-GB" sz="1600" b="1" dirty="0"/>
            <a:t>Facebook</a:t>
          </a:r>
        </a:p>
        <a:p>
          <a:pPr algn="l">
            <a:buNone/>
          </a:pPr>
          <a:r>
            <a:rPr lang="en-GB" sz="1600" dirty="0"/>
            <a:t>Used for promotions, event updates, testimonials, and targeted ads to reach urban professionals.</a:t>
          </a:r>
        </a:p>
        <a:p>
          <a:pPr algn="l">
            <a:buNone/>
          </a:pPr>
          <a:r>
            <a:rPr lang="en-GB" sz="1600" b="1" dirty="0"/>
            <a:t>Pinterest</a:t>
          </a:r>
        </a:p>
        <a:p>
          <a:pPr algn="l">
            <a:buNone/>
          </a:pPr>
          <a:r>
            <a:rPr lang="en-GB" sz="1600" dirty="0"/>
            <a:t>Visual boards featuring spa décor, wellness routines, and relaxation inspiration appeal to luxury-lifestyle seekers.</a:t>
          </a:r>
          <a:endParaRPr lang="en-US" sz="16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ctr">
            <a:buFont typeface="Arial" panose="020B0604020202020204" pitchFamily="34" charset="0"/>
            <a:buChar char="•"/>
          </a:pPr>
          <a:r>
            <a:rPr lang="en-GB" sz="1800" b="1" dirty="0">
              <a:latin typeface="charcoal"/>
            </a:rPr>
            <a:t>TikTok</a:t>
          </a:r>
        </a:p>
        <a:p>
          <a:pPr algn="l">
            <a:buNone/>
          </a:pPr>
          <a:r>
            <a:rPr lang="en-GB" sz="1800" dirty="0">
              <a:latin typeface="charcoal"/>
            </a:rPr>
            <a:t>Short videos showing transformations, self-care routines, and behind-the-scenes content to attract younger wellness users.</a:t>
          </a:r>
        </a:p>
        <a:p>
          <a:pPr algn="l">
            <a:buNone/>
          </a:pPr>
          <a:r>
            <a:rPr lang="en-GB" sz="1800" b="1" dirty="0">
              <a:solidFill>
                <a:schemeClr val="tx1"/>
              </a:solidFill>
              <a:latin typeface="charcoal"/>
            </a:rPr>
            <a:t>Posting Plan:</a:t>
          </a:r>
        </a:p>
        <a:p>
          <a:pPr algn="l">
            <a:buFont typeface="Arial" panose="020B0604020202020204" pitchFamily="34" charset="0"/>
            <a:buChar char="•"/>
          </a:pPr>
          <a:r>
            <a:rPr lang="en-GB" sz="1800" b="1" dirty="0">
              <a:solidFill>
                <a:schemeClr val="tx1"/>
              </a:solidFill>
              <a:latin typeface="charcoal"/>
            </a:rPr>
            <a:t>3-4 posts/week</a:t>
          </a:r>
        </a:p>
        <a:p>
          <a:pPr algn="l">
            <a:buFont typeface="Arial" panose="020B0604020202020204" pitchFamily="34" charset="0"/>
            <a:buChar char="•"/>
          </a:pPr>
          <a:r>
            <a:rPr lang="en-GB" sz="1800" b="1" dirty="0">
              <a:solidFill>
                <a:schemeClr val="tx1"/>
              </a:solidFill>
              <a:latin typeface="charcoal"/>
            </a:rPr>
            <a:t>Daily Stories</a:t>
          </a:r>
        </a:p>
        <a:p>
          <a:pPr algn="l">
            <a:buFont typeface="Arial" panose="020B0604020202020204" pitchFamily="34" charset="0"/>
            <a:buChar char="•"/>
          </a:pPr>
          <a:r>
            <a:rPr lang="en-GB" sz="1800" b="1" dirty="0">
              <a:solidFill>
                <a:schemeClr val="tx1"/>
              </a:solidFill>
              <a:latin typeface="charcoal"/>
            </a:rPr>
            <a:t>1-2 Reels per week</a:t>
          </a:r>
        </a:p>
        <a:p>
          <a:pPr algn="l">
            <a:buFont typeface="Arial" panose="020B0604020202020204" pitchFamily="34" charset="0"/>
            <a:buChar char="•"/>
          </a:pPr>
          <a:r>
            <a:rPr lang="en-GB" sz="1800" b="1" dirty="0"/>
            <a:t>KPI</a:t>
          </a:r>
          <a:r>
            <a:rPr lang="en-GB" sz="1800" b="0" dirty="0"/>
            <a:t>: Engagement rate target </a:t>
          </a:r>
          <a:r>
            <a:rPr lang="en-GB" sz="1800" b="1" dirty="0"/>
            <a:t>7–10%, </a:t>
          </a:r>
          <a:r>
            <a:rPr lang="en-GB" sz="1800" b="0" dirty="0"/>
            <a:t>follower growth </a:t>
          </a:r>
          <a:r>
            <a:rPr lang="en-GB" sz="1800" b="1" dirty="0"/>
            <a:t>+300/month</a:t>
          </a:r>
          <a:endParaRPr lang="en-GB" sz="1800" b="1" dirty="0">
            <a:solidFill>
              <a:schemeClr val="tx1"/>
            </a:solidFill>
            <a:latin typeface="charcoal"/>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buFont typeface="Arial" panose="020B0604020202020204" pitchFamily="34" charset="0"/>
            <a:buChar char="•"/>
          </a:pPr>
          <a:r>
            <a:rPr lang="en-GB" sz="1800" dirty="0">
              <a:latin typeface="charcoal"/>
            </a:rPr>
            <a:t>Well-crafted blog posts would help the Spa position itself as a trusted authority in wellness and skincare. Blogs increase organic search visibility, educate the audience, and encourage bookings [2].</a:t>
          </a:r>
        </a:p>
        <a:p>
          <a:pPr>
            <a:buFont typeface="Arial" panose="020B0604020202020204" pitchFamily="34" charset="0"/>
            <a:buChar char="•"/>
          </a:pPr>
          <a:r>
            <a:rPr lang="en-GB" sz="1800" b="1" dirty="0">
              <a:latin typeface="charcoal"/>
            </a:rPr>
            <a:t>Recommended Blog Topics</a:t>
          </a:r>
        </a:p>
        <a:p>
          <a:pPr>
            <a:buFont typeface="Arial" panose="020B0604020202020204" pitchFamily="34" charset="0"/>
            <a:buChar char="•"/>
          </a:pPr>
          <a:r>
            <a:rPr lang="en-GB" sz="1800" dirty="0">
              <a:latin typeface="charcoal"/>
            </a:rPr>
            <a:t>Benefits of Deep Tissue Massage.</a:t>
          </a:r>
        </a:p>
        <a:p>
          <a:pPr>
            <a:buFont typeface="Arial" panose="020B0604020202020204" pitchFamily="34" charset="0"/>
            <a:buChar char="•"/>
          </a:pPr>
          <a:r>
            <a:rPr lang="en-GB" sz="1800" dirty="0">
              <a:latin typeface="charcoal"/>
            </a:rPr>
            <a:t>How Aromatherapy Enhances Mental Wellness.</a:t>
          </a:r>
        </a:p>
        <a:p>
          <a:pPr>
            <a:buFont typeface="Arial" panose="020B0604020202020204" pitchFamily="34" charset="0"/>
            <a:buChar char="•"/>
          </a:pPr>
          <a:r>
            <a:rPr lang="en-GB" sz="1800" dirty="0">
              <a:latin typeface="charcoal"/>
            </a:rPr>
            <a:t>Top Self-Care Rituals for Busy Professionals.</a:t>
          </a:r>
        </a:p>
        <a:p>
          <a:pPr>
            <a:buFont typeface="Arial" panose="020B0604020202020204" pitchFamily="34" charset="0"/>
            <a:buChar char="•"/>
          </a:pPr>
          <a:r>
            <a:rPr lang="en-GB" sz="1800" b="1" dirty="0"/>
            <a:t>KPI</a:t>
          </a:r>
          <a:r>
            <a:rPr lang="en-GB" sz="1800" b="0" dirty="0"/>
            <a:t>: Increase website traffic by 20-30% by blog time-on-page to 2-3 minutes</a:t>
          </a:r>
          <a:endParaRPr lang="en-US" sz="1800" b="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endParaRPr lang="en-US" sz="1600" dirty="0">
            <a:latin typeface="charcoal"/>
            <a:ea typeface="ADLaM Display" panose="02010000000000000000" pitchFamily="2" charset="0"/>
            <a:cs typeface="ADLaM Display" panose="02010000000000000000" pitchFamily="2" charset="0"/>
          </a:endParaRPr>
        </a:p>
        <a:p>
          <a:pPr algn="l"/>
          <a:r>
            <a:rPr lang="en-GB" sz="1600" b="1" dirty="0">
              <a:latin typeface="charcoal"/>
            </a:rPr>
            <a:t>Search Engine Optimization </a:t>
          </a:r>
          <a:r>
            <a:rPr lang="en-GB" sz="1600" b="0" dirty="0">
              <a:latin typeface="charcoal"/>
            </a:rPr>
            <a:t>in</a:t>
          </a:r>
          <a:r>
            <a:rPr lang="en-GB" sz="1600" b="1" dirty="0">
              <a:latin typeface="charcoal"/>
            </a:rPr>
            <a:t> </a:t>
          </a:r>
          <a:r>
            <a:rPr lang="en-GB" sz="1600" b="0" dirty="0">
              <a:latin typeface="charcoal"/>
            </a:rPr>
            <a:t>involves enhancing a website’s visibility on search engines such as Google, allowing users to find information more easily online. This </a:t>
          </a:r>
          <a:r>
            <a:rPr lang="en-GB" sz="1600" dirty="0">
              <a:latin typeface="charcoal"/>
            </a:rPr>
            <a:t>will make the Spa appears in relevant searches such as “luxury spa near me” and “wellness treatments.”</a:t>
          </a:r>
          <a:br>
            <a:rPr lang="en-GB" sz="1600" dirty="0">
              <a:latin typeface="charcoal"/>
            </a:rPr>
          </a:br>
          <a:r>
            <a:rPr lang="en-GB" sz="1600" b="1" dirty="0">
              <a:latin typeface="charcoal"/>
            </a:rPr>
            <a:t>Strategies include:</a:t>
          </a:r>
        </a:p>
        <a:p>
          <a:pPr algn="l"/>
          <a:r>
            <a:rPr lang="en-GB" sz="1600" dirty="0">
              <a:latin typeface="charcoal"/>
            </a:rPr>
            <a:t> Keyword optimisation, Improve meta tags and page titles, Fast loading speed, mobile-friendly design, and</a:t>
          </a:r>
        </a:p>
        <a:p>
          <a:pPr algn="l">
            <a:buFont typeface="Arial" panose="020B0604020202020204" pitchFamily="34" charset="0"/>
            <a:buChar char="•"/>
          </a:pPr>
          <a:r>
            <a:rPr lang="en-GB" sz="1600" dirty="0">
              <a:latin typeface="charcoal"/>
            </a:rPr>
            <a:t>  Regular blog content etc [7].</a:t>
          </a:r>
        </a:p>
        <a:p>
          <a:pPr algn="l">
            <a:buFont typeface="Arial" panose="020B0604020202020204" pitchFamily="34" charset="0"/>
            <a:buChar char="•"/>
          </a:pPr>
          <a:r>
            <a:rPr lang="en-US" sz="1600" b="1" dirty="0">
              <a:latin typeface="charcoal"/>
              <a:ea typeface="ADLaM Display" panose="02010000000000000000" pitchFamily="2" charset="0"/>
              <a:cs typeface="ADLaM Display" panose="02010000000000000000" pitchFamily="2" charset="0"/>
            </a:rPr>
            <a:t>KPIs</a:t>
          </a:r>
          <a:r>
            <a:rPr lang="en-US" sz="1600" dirty="0">
              <a:latin typeface="charcoal"/>
              <a:ea typeface="ADLaM Display" panose="02010000000000000000" pitchFamily="2" charset="0"/>
              <a:cs typeface="ADLaM Display" panose="02010000000000000000" pitchFamily="2" charset="0"/>
            </a:rPr>
            <a:t>: Achieve </a:t>
          </a:r>
          <a:r>
            <a:rPr lang="en-US" sz="1600" b="1" dirty="0">
              <a:latin typeface="charcoal"/>
              <a:ea typeface="ADLaM Display" panose="02010000000000000000" pitchFamily="2" charset="0"/>
              <a:cs typeface="ADLaM Display" panose="02010000000000000000" pitchFamily="2" charset="0"/>
            </a:rPr>
            <a:t>top 3 ranking </a:t>
          </a:r>
          <a:r>
            <a:rPr lang="en-US" sz="1600" dirty="0">
              <a:latin typeface="charcoal"/>
              <a:ea typeface="ADLaM Display" panose="02010000000000000000" pitchFamily="2" charset="0"/>
              <a:cs typeface="ADLaM Display" panose="02010000000000000000" pitchFamily="2" charset="0"/>
            </a:rPr>
            <a:t>for main keywords and increase organic traffic by 25-40%</a:t>
          </a:r>
        </a:p>
      </dgm:t>
    </dgm:pt>
    <dgm:pt modelId="{0B0C2637-6A82-405C-99A0-C358DD749015}" type="sibTrans" cxnId="{0A104864-9522-4B4D-B4F7-026101633AE9}">
      <dgm:prSet/>
      <dgm:spPr/>
      <dgm:t>
        <a:bodyPr/>
        <a:lstStyle/>
        <a:p>
          <a:endParaRPr lang="en-US"/>
        </a:p>
      </dgm:t>
    </dgm:pt>
    <dgm:pt modelId="{A6AB3E50-FB70-4E21-907B-AEA1295535FD}" type="par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ScaleX="121810" custScaleY="114084" custLinFactNeighborX="-6030" custLinFactNeighborY="-2132">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a:solidFill>
          <a:schemeClr val="bg1">
            <a:alpha val="90000"/>
          </a:schemeClr>
        </a:solidFill>
      </dgm:spPr>
      <dgm:t>
        <a:bodyPr/>
        <a:lstStyle/>
        <a:p>
          <a:pPr algn="l"/>
          <a:r>
            <a:rPr lang="en-GB" sz="1800" b="1" dirty="0">
              <a:solidFill>
                <a:schemeClr val="tx1"/>
              </a:solidFill>
              <a:latin typeface="charcoal"/>
            </a:rPr>
            <a:t>Advantages of Cloud Computing for the Spa</a:t>
          </a:r>
        </a:p>
        <a:p>
          <a:pPr algn="l"/>
          <a:r>
            <a:rPr lang="en-GB" sz="1800" dirty="0">
              <a:solidFill>
                <a:schemeClr val="tx1"/>
              </a:solidFill>
              <a:latin typeface="charcoal"/>
            </a:rPr>
            <a:t>1. Improve data security with encryption and secure access</a:t>
          </a:r>
        </a:p>
        <a:p>
          <a:pPr algn="l"/>
          <a:r>
            <a:rPr lang="en-GB" sz="1800" dirty="0">
              <a:solidFill>
                <a:schemeClr val="tx1"/>
              </a:solidFill>
              <a:latin typeface="charcoal"/>
            </a:rPr>
            <a:t>2. Lower operational and hardware costs</a:t>
          </a:r>
        </a:p>
        <a:p>
          <a:pPr algn="l"/>
          <a:r>
            <a:rPr lang="en-GB" sz="1800" dirty="0">
              <a:solidFill>
                <a:schemeClr val="tx1"/>
              </a:solidFill>
              <a:latin typeface="charcoal"/>
            </a:rPr>
            <a:t>3. Real-time updates and faster service delivery</a:t>
          </a:r>
        </a:p>
        <a:p>
          <a:pPr algn="l"/>
          <a:r>
            <a:rPr lang="en-GB" sz="1800" dirty="0">
              <a:solidFill>
                <a:schemeClr val="tx1"/>
              </a:solidFill>
              <a:latin typeface="charcoal"/>
            </a:rPr>
            <a:t>4. Remote access for staff and management</a:t>
          </a:r>
        </a:p>
        <a:p>
          <a:pPr algn="l"/>
          <a:r>
            <a:rPr lang="en-GB" sz="1800" dirty="0">
              <a:solidFill>
                <a:schemeClr val="tx1"/>
              </a:solidFill>
              <a:latin typeface="charcoal"/>
            </a:rPr>
            <a:t>5. Automated backups and reduced risk of data loss</a:t>
          </a:r>
          <a:endParaRPr lang="en-US" sz="18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6509" custLinFactNeighborY="2778">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endParaRPr lang="en-GB" sz="1600" dirty="0">
            <a:latin typeface="charcoal"/>
          </a:endParaRPr>
        </a:p>
        <a:p>
          <a:pPr algn="l"/>
          <a:endParaRPr lang="en-GB" sz="1600" dirty="0">
            <a:latin typeface="charcoal"/>
          </a:endParaRPr>
        </a:p>
        <a:p>
          <a:pPr algn="l"/>
          <a:endParaRPr lang="en-GB" sz="1600" dirty="0">
            <a:latin typeface="charcoal"/>
          </a:endParaRPr>
        </a:p>
        <a:p>
          <a:pPr algn="l"/>
          <a:endParaRPr lang="en-GB" sz="1600" dirty="0">
            <a:latin typeface="charcoal"/>
          </a:endParaRPr>
        </a:p>
        <a:p>
          <a:pPr algn="l"/>
          <a:r>
            <a:rPr lang="en-GB" sz="1600" dirty="0">
              <a:latin typeface="charcoal"/>
            </a:rPr>
            <a:t>Cloud computing is the use of internet-based services that enable businesses to access digital tools, store data, and manage operations remotely [3].</a:t>
          </a:r>
        </a:p>
        <a:p>
          <a:pPr algn="l"/>
          <a:r>
            <a:rPr lang="en-GB" sz="1600" dirty="0">
              <a:latin typeface="charcoal"/>
            </a:rPr>
            <a:t>Cloud solutions improve service delivery through:</a:t>
          </a:r>
        </a:p>
        <a:p>
          <a:pPr algn="l">
            <a:buFont typeface="Arial" panose="020B0604020202020204" pitchFamily="34" charset="0"/>
            <a:buChar char="•"/>
          </a:pPr>
          <a:r>
            <a:rPr lang="en-GB" sz="1600" dirty="0">
              <a:latin typeface="charcoal"/>
            </a:rPr>
            <a:t>1. </a:t>
          </a:r>
          <a:r>
            <a:rPr lang="en-GB" sz="1600" b="1" dirty="0">
              <a:latin typeface="charcoal"/>
            </a:rPr>
            <a:t>Real-time updates</a:t>
          </a:r>
        </a:p>
        <a:p>
          <a:pPr algn="l">
            <a:buFont typeface="Arial" panose="020B0604020202020204" pitchFamily="34" charset="0"/>
            <a:buChar char="•"/>
          </a:pPr>
          <a:r>
            <a:rPr lang="en-GB" sz="1600" b="1" dirty="0">
              <a:latin typeface="charcoal"/>
            </a:rPr>
            <a:t>2. Automated reminders</a:t>
          </a:r>
        </a:p>
        <a:p>
          <a:pPr algn="l">
            <a:buFont typeface="Arial" panose="020B0604020202020204" pitchFamily="34" charset="0"/>
            <a:buChar char="•"/>
          </a:pPr>
          <a:r>
            <a:rPr lang="en-GB" sz="1600" b="1" dirty="0">
              <a:latin typeface="charcoal"/>
            </a:rPr>
            <a:t>3. Secure customer data storage etc.</a:t>
          </a:r>
        </a:p>
        <a:p>
          <a:pPr algn="l">
            <a:buFont typeface="Arial" panose="020B0604020202020204" pitchFamily="34" charset="0"/>
            <a:buChar char="•"/>
          </a:pPr>
          <a:r>
            <a:rPr lang="en-GB" sz="1600" dirty="0">
              <a:latin typeface="charcoal"/>
            </a:rPr>
            <a:t>Remote access for managers and employees</a:t>
          </a:r>
        </a:p>
        <a:p>
          <a:pPr algn="l">
            <a:buNone/>
          </a:pPr>
          <a:r>
            <a:rPr lang="en-GB" sz="1600" dirty="0">
              <a:latin typeface="charcoal"/>
            </a:rPr>
            <a:t>A cloud-based platform supports seamless interactions, faster bookings, and more personalised customer experiences [4].</a:t>
          </a:r>
        </a:p>
        <a:p>
          <a:pPr algn="l"/>
          <a:endParaRPr lang="en-US" sz="1600" dirty="0">
            <a:latin typeface="charcoal"/>
            <a:ea typeface="ADLaM Display" panose="02010000000000000000" pitchFamily="2" charset="0"/>
            <a:cs typeface="ADLaM Display" panose="02010000000000000000" pitchFamily="2" charset="0"/>
          </a:endParaRPr>
        </a:p>
        <a:p>
          <a:pPr algn="l"/>
          <a:endParaRPr lang="en-US" sz="1600" dirty="0">
            <a:latin typeface="charcoal"/>
            <a:ea typeface="ADLaM Display" panose="02010000000000000000" pitchFamily="2" charset="0"/>
            <a:cs typeface="ADLaM Display" panose="02010000000000000000" pitchFamily="2" charset="0"/>
          </a:endParaRPr>
        </a:p>
        <a:p>
          <a:pPr algn="l"/>
          <a:endParaRPr lang="en-US" sz="1600" dirty="0">
            <a:latin typeface="charcoal"/>
            <a:ea typeface="ADLaM Display" panose="02010000000000000000" pitchFamily="2" charset="0"/>
            <a:cs typeface="ADLaM Display" panose="02010000000000000000" pitchFamily="2" charset="0"/>
          </a:endParaRPr>
        </a:p>
        <a:p>
          <a:pPr algn="l"/>
          <a:endParaRPr lang="en-US" sz="16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a:solidFill>
          <a:schemeClr val="bg1">
            <a:alpha val="90000"/>
          </a:schemeClr>
        </a:solidFill>
      </dgm:spPr>
      <dgm:t>
        <a:bodyPr/>
        <a:lstStyle/>
        <a:p>
          <a:pPr algn="l"/>
          <a:endParaRPr lang="en-US" sz="1600" dirty="0">
            <a:solidFill>
              <a:schemeClr val="tx1"/>
            </a:solidFill>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16743" custLinFactNeighborY="-14469">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r>
            <a:rPr lang="en-GB" sz="1600" b="1" dirty="0">
              <a:solidFill>
                <a:schemeClr val="accent1">
                  <a:lumMod val="75000"/>
                </a:schemeClr>
              </a:solidFill>
              <a:latin typeface="ADLaM Display" panose="02010000000000000000" pitchFamily="2" charset="0"/>
              <a:ea typeface="ADLaM Display" panose="02010000000000000000" pitchFamily="2" charset="0"/>
              <a:cs typeface="ADLaM Display" panose="02010000000000000000" pitchFamily="2" charset="0"/>
            </a:rPr>
            <a:t>Proposed Cloud Computing Solution</a:t>
          </a:r>
        </a:p>
        <a:p>
          <a:pPr algn="l"/>
          <a:r>
            <a:rPr lang="en-GB" sz="1600" b="0" dirty="0"/>
            <a:t>The proposed system combines</a:t>
          </a:r>
          <a:r>
            <a:rPr lang="en-GB" sz="1600" b="1" dirty="0"/>
            <a:t> Software as a Service (SaaS) </a:t>
          </a:r>
          <a:r>
            <a:rPr lang="en-GB" sz="1600" b="0" dirty="0"/>
            <a:t>for online booking and scheduling to automate appointment, payment, and notification.</a:t>
          </a:r>
          <a:br>
            <a:rPr lang="en-GB" sz="1600" dirty="0">
              <a:solidFill>
                <a:schemeClr val="tx1"/>
              </a:solidFill>
              <a:latin typeface="charcoal"/>
            </a:rPr>
          </a:br>
          <a:r>
            <a:rPr lang="en-GB" sz="1600" b="1" dirty="0">
              <a:solidFill>
                <a:schemeClr val="tx1"/>
              </a:solidFill>
              <a:latin typeface="charcoal"/>
            </a:rPr>
            <a:t>Customer Relationship Management (CRM) </a:t>
          </a:r>
          <a:r>
            <a:rPr lang="en-GB" sz="1600" b="0" dirty="0">
              <a:solidFill>
                <a:schemeClr val="tx1"/>
              </a:solidFill>
              <a:latin typeface="charcoal"/>
            </a:rPr>
            <a:t>this platform would enable service personalization, maintain client records, and increase costumer retention, and </a:t>
          </a:r>
          <a:r>
            <a:rPr lang="en-GB" sz="1600" b="1" dirty="0"/>
            <a:t>Infrastructure as a Service </a:t>
          </a:r>
          <a:r>
            <a:rPr lang="en-GB" sz="1600" b="1" dirty="0">
              <a:solidFill>
                <a:schemeClr val="tx1"/>
              </a:solidFill>
              <a:latin typeface="charcoal"/>
            </a:rPr>
            <a:t>(IaaS) </a:t>
          </a:r>
          <a:r>
            <a:rPr lang="en-GB" sz="1600" b="0" dirty="0">
              <a:solidFill>
                <a:schemeClr val="tx1"/>
              </a:solidFill>
              <a:latin typeface="charcoal"/>
            </a:rPr>
            <a:t>to provide secure cloud secure storage for sensitive client data, treatment records, and financial documentation, This integrated approach will improve operational efficiency, scalability, and data security to support the Spa long-term growth objectives.</a:t>
          </a:r>
          <a:br>
            <a:rPr lang="en-GB" sz="1600" dirty="0">
              <a:solidFill>
                <a:schemeClr val="tx1"/>
              </a:solidFill>
              <a:latin typeface="charcoal"/>
            </a:rPr>
          </a:br>
          <a:endParaRPr lang="en-US" sz="16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7933" custLinFactNeighborY="3913">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Font typeface="Arial" panose="020B0604020202020204" pitchFamily="34" charset="0"/>
            <a:buChar char="•"/>
          </a:pPr>
          <a:endParaRPr lang="en-US" sz="1800" dirty="0">
            <a:latin typeface="charcoal"/>
            <a:ea typeface="ADLaM Display" panose="02010000000000000000" pitchFamily="2" charset="0"/>
            <a:cs typeface="ADLaM Display" panose="02010000000000000000" pitchFamily="2" charset="0"/>
          </a:endParaRPr>
        </a:p>
        <a:p>
          <a:pPr algn="l">
            <a:buFont typeface="Arial" panose="020B0604020202020204" pitchFamily="34" charset="0"/>
            <a:buChar char="•"/>
          </a:pPr>
          <a:r>
            <a:rPr lang="en-US" sz="1800" dirty="0">
              <a:latin typeface="charcoal"/>
              <a:ea typeface="ADLaM Display" panose="02010000000000000000" pitchFamily="2" charset="0"/>
              <a:cs typeface="ADLaM Display" panose="02010000000000000000" pitchFamily="2" charset="0"/>
            </a:rPr>
            <a:t>Security Measures are protection put in place to enable a website and customer data to be save from cyber attack. To allow save online transaction and prevention against unauthorize access [5].</a:t>
          </a:r>
        </a:p>
        <a:p>
          <a:pPr algn="l">
            <a:buFont typeface="Arial" panose="020B0604020202020204" pitchFamily="34" charset="0"/>
            <a:buChar char="•"/>
          </a:pPr>
          <a:r>
            <a:rPr lang="en-US" sz="1800" dirty="0">
              <a:latin typeface="charcoal"/>
              <a:ea typeface="ADLaM Display" panose="02010000000000000000" pitchFamily="2" charset="0"/>
              <a:cs typeface="ADLaM Display" panose="02010000000000000000" pitchFamily="2" charset="0"/>
            </a:rPr>
            <a:t>The Spa handles personal details, booking information and payment data, meaning a strong security is paramount to hinder cyber threat such as:</a:t>
          </a:r>
        </a:p>
        <a:p>
          <a:pPr algn="l">
            <a:buFont typeface="Arial" panose="020B0604020202020204" pitchFamily="34" charset="0"/>
            <a:buChar char="•"/>
          </a:pPr>
          <a:r>
            <a:rPr lang="en-GB" sz="1800" b="1" dirty="0">
              <a:solidFill>
                <a:schemeClr val="tx2"/>
              </a:solidFill>
              <a:latin typeface="charcoal"/>
            </a:rPr>
            <a:t>a. SSL Certificate (HTTPS Encryption)</a:t>
          </a:r>
        </a:p>
        <a:p>
          <a:pPr algn="l"/>
          <a:r>
            <a:rPr lang="en-GB" sz="1800" dirty="0">
              <a:solidFill>
                <a:schemeClr val="tx2"/>
              </a:solidFill>
              <a:latin typeface="charcoal"/>
            </a:rPr>
            <a:t>Ensures all data exchanged between customers and the website is encrypted.</a:t>
          </a:r>
        </a:p>
        <a:p>
          <a:pPr algn="l">
            <a:buFont typeface="Arial" panose="020B0604020202020204" pitchFamily="34" charset="0"/>
            <a:buChar char="•"/>
          </a:pPr>
          <a:endParaRPr lang="en-US" sz="18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7063" custLinFactNeighborY="-368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Font typeface="Arial" panose="020B0604020202020204" pitchFamily="34" charset="0"/>
            <a:buChar char="•"/>
          </a:pPr>
          <a:endParaRPr lang="en-US" sz="16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Font typeface="Arial" panose="020B0604020202020204" pitchFamily="34" charset="0"/>
            <a:buChar char="•"/>
          </a:pPr>
          <a:r>
            <a:rPr lang="en-GB" sz="1800" dirty="0">
              <a:solidFill>
                <a:schemeClr val="tx2"/>
              </a:solidFill>
              <a:latin typeface="charcoal"/>
            </a:rPr>
            <a:t>Prevents attackers from intercepting or modifying sensitive information, this is essential for secure online bookings and payments.</a:t>
          </a:r>
        </a:p>
        <a:p>
          <a:pPr algn="l"/>
          <a:r>
            <a:rPr lang="en-GB" sz="1800" b="1" dirty="0">
              <a:solidFill>
                <a:schemeClr val="tx2"/>
              </a:solidFill>
              <a:latin typeface="charcoal"/>
            </a:rPr>
            <a:t>b. Secure Payment Gateway</a:t>
          </a:r>
        </a:p>
        <a:p>
          <a:pPr algn="l"/>
          <a:r>
            <a:rPr lang="en-GB" sz="1800" dirty="0">
              <a:solidFill>
                <a:schemeClr val="tx2"/>
              </a:solidFill>
              <a:latin typeface="charcoal"/>
            </a:rPr>
            <a:t>Use trusted payment processors such as Stripe, PayPal, or Square.</a:t>
          </a:r>
        </a:p>
        <a:p>
          <a:pPr algn="l"/>
          <a:r>
            <a:rPr lang="en-GB" sz="1800" dirty="0">
              <a:solidFill>
                <a:schemeClr val="tx2"/>
              </a:solidFill>
              <a:latin typeface="charcoal"/>
            </a:rPr>
            <a:t>Provides PCI-DSS compliance, fraud detection tools, and encrypted transactions.</a:t>
          </a:r>
        </a:p>
        <a:p>
          <a:pPr algn="l"/>
          <a:r>
            <a:rPr lang="en-GB" sz="1800" dirty="0">
              <a:solidFill>
                <a:schemeClr val="tx2"/>
              </a:solidFill>
              <a:latin typeface="charcoal"/>
            </a:rPr>
            <a:t>Reduces the risk of financial data theft</a:t>
          </a:r>
          <a:r>
            <a:rPr lang="en-GB" sz="1600" dirty="0">
              <a:solidFill>
                <a:schemeClr val="tx2"/>
              </a:solidFill>
            </a:rPr>
            <a:t>.</a:t>
          </a:r>
          <a:endParaRPr lang="en-US" sz="16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Font typeface="Arial" panose="020B0604020202020204" pitchFamily="34" charset="0"/>
            <a:buNone/>
          </a:pPr>
          <a:r>
            <a:rPr lang="en-GB" sz="1800" dirty="0">
              <a:solidFill>
                <a:schemeClr val="tx1"/>
              </a:solidFill>
              <a:latin typeface="charcoal"/>
            </a:rPr>
            <a:t>Prevents attackers from exploiting known vulnerabilities.</a:t>
          </a:r>
        </a:p>
        <a:p>
          <a:pPr algn="l">
            <a:buNone/>
          </a:pPr>
          <a:r>
            <a:rPr lang="en-GB" sz="1800" dirty="0">
              <a:solidFill>
                <a:schemeClr val="tx1"/>
              </a:solidFill>
              <a:latin typeface="charcoal"/>
            </a:rPr>
            <a:t>Automates updates where possible to reduce risk.</a:t>
          </a:r>
        </a:p>
        <a:p>
          <a:pPr algn="l">
            <a:buNone/>
          </a:pPr>
          <a:r>
            <a:rPr lang="en-GB" sz="1800" b="1" dirty="0">
              <a:solidFill>
                <a:schemeClr val="tx1"/>
              </a:solidFill>
              <a:latin typeface="charcoal"/>
            </a:rPr>
            <a:t>e. Firewall &amp; Intrusion Detection Systems (IDS/IPS)</a:t>
          </a:r>
        </a:p>
        <a:p>
          <a:pPr algn="l"/>
          <a:r>
            <a:rPr lang="en-GB" sz="1800" dirty="0">
              <a:solidFill>
                <a:schemeClr val="tx1"/>
              </a:solidFill>
              <a:latin typeface="charcoal"/>
            </a:rPr>
            <a:t>A </a:t>
          </a:r>
          <a:r>
            <a:rPr lang="en-GB" sz="1800" b="1" dirty="0">
              <a:solidFill>
                <a:schemeClr val="tx1"/>
              </a:solidFill>
              <a:latin typeface="charcoal"/>
            </a:rPr>
            <a:t>web application firewall (WAF)</a:t>
          </a:r>
          <a:r>
            <a:rPr lang="en-GB" sz="1800" dirty="0">
              <a:solidFill>
                <a:schemeClr val="tx1"/>
              </a:solidFill>
              <a:latin typeface="charcoal"/>
            </a:rPr>
            <a:t> blocks malicious traffic, SQL injections, and cross-site scripting (XSS).</a:t>
          </a:r>
        </a:p>
        <a:p>
          <a:pPr algn="l"/>
          <a:r>
            <a:rPr lang="en-GB" sz="1800" dirty="0">
              <a:solidFill>
                <a:schemeClr val="tx1"/>
              </a:solidFill>
              <a:latin typeface="charcoal"/>
            </a:rPr>
            <a:t>IDS/IPS tools monitor traffic, detect unusual activity, and block cyber threats in real time [6].</a:t>
          </a:r>
          <a:endParaRPr lang="en-US" sz="1800" dirty="0">
            <a:solidFill>
              <a:schemeClr val="tx1"/>
            </a:solidFill>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7063" custLinFactNeighborY="-368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Font typeface="Arial" panose="020B0604020202020204" pitchFamily="34" charset="0"/>
            <a:buChar char="•"/>
          </a:pPr>
          <a:r>
            <a:rPr lang="en-GB" sz="1800" b="1" dirty="0">
              <a:solidFill>
                <a:schemeClr val="tx1"/>
              </a:solidFill>
              <a:latin typeface="charcoal"/>
            </a:rPr>
            <a:t>C. Strong Authentication &amp; Access Control</a:t>
          </a:r>
        </a:p>
        <a:p>
          <a:pPr algn="l"/>
          <a:r>
            <a:rPr lang="en-GB" sz="1800" dirty="0">
              <a:solidFill>
                <a:schemeClr val="tx1"/>
              </a:solidFill>
              <a:latin typeface="charcoal"/>
            </a:rPr>
            <a:t>Implement </a:t>
          </a:r>
          <a:r>
            <a:rPr lang="en-GB" sz="1800" b="1" dirty="0">
              <a:solidFill>
                <a:schemeClr val="tx1"/>
              </a:solidFill>
              <a:latin typeface="charcoal"/>
            </a:rPr>
            <a:t>Two-Factor Authentication (2FA)</a:t>
          </a:r>
          <a:r>
            <a:rPr lang="en-GB" sz="1800" dirty="0">
              <a:solidFill>
                <a:schemeClr val="tx1"/>
              </a:solidFill>
              <a:latin typeface="charcoal"/>
            </a:rPr>
            <a:t> for admin and staff accounts.</a:t>
          </a:r>
        </a:p>
        <a:p>
          <a:pPr algn="l"/>
          <a:r>
            <a:rPr lang="en-GB" sz="1800" dirty="0">
              <a:solidFill>
                <a:schemeClr val="tx1"/>
              </a:solidFill>
              <a:latin typeface="charcoal"/>
            </a:rPr>
            <a:t>Use </a:t>
          </a:r>
          <a:r>
            <a:rPr lang="en-GB" sz="1800" b="1" dirty="0">
              <a:solidFill>
                <a:schemeClr val="tx1"/>
              </a:solidFill>
              <a:latin typeface="charcoal"/>
            </a:rPr>
            <a:t>role-based access control (RBAC)</a:t>
          </a:r>
          <a:r>
            <a:rPr lang="en-GB" sz="1800" dirty="0">
              <a:solidFill>
                <a:schemeClr val="tx1"/>
              </a:solidFill>
              <a:latin typeface="charcoal"/>
            </a:rPr>
            <a:t> so staff only see data relevant to their duties.</a:t>
          </a:r>
        </a:p>
        <a:p>
          <a:pPr algn="l"/>
          <a:r>
            <a:rPr lang="en-GB" sz="1800" dirty="0">
              <a:solidFill>
                <a:schemeClr val="tx1"/>
              </a:solidFill>
              <a:latin typeface="charcoal"/>
            </a:rPr>
            <a:t>Enforce strong password policies and regular password updates.</a:t>
          </a:r>
        </a:p>
        <a:p>
          <a:pPr algn="l"/>
          <a:r>
            <a:rPr lang="en-GB" sz="1800" b="1" dirty="0">
              <a:solidFill>
                <a:schemeClr val="tx1"/>
              </a:solidFill>
              <a:latin typeface="charcoal"/>
            </a:rPr>
            <a:t>d. Regular Software Updates &amp; Patch Management</a:t>
          </a:r>
        </a:p>
        <a:p>
          <a:pPr algn="l"/>
          <a:r>
            <a:rPr lang="en-GB" sz="1800" dirty="0">
              <a:solidFill>
                <a:schemeClr val="tx1"/>
              </a:solidFill>
              <a:latin typeface="charcoal"/>
            </a:rPr>
            <a:t>Keep website plugins, CMS platforms (e.g., WordPress), and software up to date.</a:t>
          </a: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7063" custLinFactNeighborY="-368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Font typeface="Arial" panose="020B0604020202020204" pitchFamily="34" charset="0"/>
            <a:buNone/>
          </a:pPr>
          <a:endParaRPr lang="en-US" sz="1600" dirty="0">
            <a:solidFill>
              <a:schemeClr val="tx1"/>
            </a:solidFill>
            <a:latin typeface="charcoal"/>
            <a:ea typeface="ADLaM Display" panose="02010000000000000000" pitchFamily="2" charset="0"/>
            <a:cs typeface="ADLaM Display" panose="02010000000000000000" pitchFamily="2" charset="0"/>
          </a:endParaRPr>
        </a:p>
        <a:p>
          <a:pPr algn="l">
            <a:buFont typeface="Arial" panose="020B0604020202020204" pitchFamily="34" charset="0"/>
            <a:buNone/>
          </a:pPr>
          <a:r>
            <a:rPr lang="en-GB" sz="1600" b="1" dirty="0">
              <a:solidFill>
                <a:schemeClr val="tx1"/>
              </a:solidFill>
              <a:latin typeface="charcoal"/>
            </a:rPr>
            <a:t>Proposed Security Solution for Elite Wellness Spa:</a:t>
          </a:r>
        </a:p>
        <a:p>
          <a:pPr algn="l">
            <a:buFont typeface="Arial" panose="020B0604020202020204" pitchFamily="34" charset="0"/>
            <a:buChar char="•"/>
          </a:pPr>
          <a:r>
            <a:rPr lang="en-GB" sz="1600" dirty="0">
              <a:solidFill>
                <a:schemeClr val="tx1"/>
              </a:solidFill>
              <a:latin typeface="charcoal"/>
            </a:rPr>
            <a:t>A </a:t>
          </a:r>
          <a:r>
            <a:rPr lang="en-GB" sz="1600" b="1" dirty="0">
              <a:solidFill>
                <a:schemeClr val="tx1"/>
              </a:solidFill>
              <a:latin typeface="charcoal"/>
            </a:rPr>
            <a:t>secure cloud hosting environment</a:t>
          </a:r>
          <a:r>
            <a:rPr lang="en-GB" sz="1600" dirty="0">
              <a:solidFill>
                <a:schemeClr val="tx1"/>
              </a:solidFill>
              <a:latin typeface="charcoal"/>
            </a:rPr>
            <a:t> with built-in encryption.</a:t>
          </a:r>
        </a:p>
        <a:p>
          <a:pPr algn="l">
            <a:buFont typeface="Arial" panose="020B0604020202020204" pitchFamily="34" charset="0"/>
            <a:buChar char="•"/>
          </a:pPr>
          <a:r>
            <a:rPr lang="en-GB" sz="1600" dirty="0">
              <a:solidFill>
                <a:schemeClr val="tx1"/>
              </a:solidFill>
              <a:latin typeface="charcoal"/>
            </a:rPr>
            <a:t>A </a:t>
          </a:r>
          <a:r>
            <a:rPr lang="en-GB" sz="1600" b="1" dirty="0">
              <a:solidFill>
                <a:schemeClr val="tx1"/>
              </a:solidFill>
              <a:latin typeface="charcoal"/>
            </a:rPr>
            <a:t>web application firewall (WAF)</a:t>
          </a:r>
          <a:r>
            <a:rPr lang="en-GB" sz="1600" dirty="0">
              <a:solidFill>
                <a:schemeClr val="tx1"/>
              </a:solidFill>
              <a:latin typeface="charcoal"/>
            </a:rPr>
            <a:t> to protect the website..</a:t>
          </a:r>
        </a:p>
        <a:p>
          <a:pPr algn="l">
            <a:buFont typeface="Arial" panose="020B0604020202020204" pitchFamily="34" charset="0"/>
            <a:buChar char="•"/>
          </a:pPr>
          <a:r>
            <a:rPr lang="en-GB" sz="1600" b="1" dirty="0">
              <a:solidFill>
                <a:schemeClr val="tx1"/>
              </a:solidFill>
              <a:latin typeface="charcoal"/>
            </a:rPr>
            <a:t>SSL/HTTPS, 2FA, RBAC</a:t>
          </a:r>
          <a:r>
            <a:rPr lang="en-GB" sz="1600" dirty="0">
              <a:solidFill>
                <a:schemeClr val="tx1"/>
              </a:solidFill>
              <a:latin typeface="charcoal"/>
            </a:rPr>
            <a:t>, and encrypted payment processing.</a:t>
          </a:r>
        </a:p>
        <a:p>
          <a:pPr algn="l">
            <a:buFont typeface="Arial" panose="020B0604020202020204" pitchFamily="34" charset="0"/>
            <a:buChar char="•"/>
          </a:pPr>
          <a:r>
            <a:rPr lang="en-GB" sz="1600" b="1" dirty="0">
              <a:solidFill>
                <a:schemeClr val="tx1"/>
              </a:solidFill>
              <a:latin typeface="charcoal"/>
            </a:rPr>
            <a:t>Automated backups, malware scanning, and regular updates</a:t>
          </a:r>
          <a:endParaRPr lang="en-GB" sz="1600" dirty="0">
            <a:solidFill>
              <a:schemeClr val="tx1"/>
            </a:solidFill>
            <a:latin typeface="charcoal"/>
          </a:endParaRPr>
        </a:p>
        <a:p>
          <a:pPr algn="l">
            <a:buFont typeface="Arial" panose="020B0604020202020204" pitchFamily="34" charset="0"/>
            <a:buChar char="•"/>
          </a:pPr>
          <a:r>
            <a:rPr lang="en-GB" sz="1600" dirty="0">
              <a:solidFill>
                <a:schemeClr val="tx1"/>
              </a:solidFill>
              <a:latin typeface="charcoal"/>
            </a:rPr>
            <a:t>A user-friendly but secure </a:t>
          </a:r>
          <a:r>
            <a:rPr lang="en-GB" sz="1600" b="1" dirty="0">
              <a:solidFill>
                <a:schemeClr val="tx1"/>
              </a:solidFill>
              <a:latin typeface="charcoal"/>
            </a:rPr>
            <a:t>payment gateway</a:t>
          </a:r>
          <a:endParaRPr lang="en-GB" sz="1600" dirty="0">
            <a:solidFill>
              <a:schemeClr val="tx1"/>
            </a:solidFill>
            <a:latin typeface="charcoal"/>
          </a:endParaRPr>
        </a:p>
        <a:p>
          <a:pPr algn="l">
            <a:buFont typeface="Arial" panose="020B0604020202020204" pitchFamily="34" charset="0"/>
            <a:buChar char="•"/>
          </a:pPr>
          <a:r>
            <a:rPr lang="en-GB" sz="1600" dirty="0">
              <a:solidFill>
                <a:schemeClr val="tx1"/>
              </a:solidFill>
              <a:latin typeface="charcoal"/>
            </a:rPr>
            <a:t>Staff cybersecurity training to strengthen internal defence.</a:t>
          </a:r>
          <a:endParaRPr lang="en-US" sz="1600" dirty="0">
            <a:solidFill>
              <a:schemeClr val="tx1"/>
            </a:solidFill>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ScaleX="413708" custScaleY="116723" custLinFactNeighborX="-7063" custLinFactNeighborY="-368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376F7-D075-4385-A954-6D7660CFAE56}">
      <dsp:nvSpPr>
        <dsp:cNvPr id="0" name=""/>
        <dsp:cNvSpPr/>
      </dsp:nvSpPr>
      <dsp:spPr>
        <a:xfrm>
          <a:off x="507" y="176236"/>
          <a:ext cx="1779575" cy="1130030"/>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CFAF44-3F71-4746-830D-CF3530621770}">
      <dsp:nvSpPr>
        <dsp:cNvPr id="0" name=""/>
        <dsp:cNvSpPr/>
      </dsp:nvSpPr>
      <dsp:spPr>
        <a:xfrm>
          <a:off x="198237" y="364080"/>
          <a:ext cx="1779575" cy="1130030"/>
        </a:xfrm>
        <a:prstGeom prst="roundRect">
          <a:avLst>
            <a:gd name="adj" fmla="val 10000"/>
          </a:avLst>
        </a:prstGeom>
        <a:solidFill>
          <a:schemeClr val="lt1">
            <a:alpha val="90000"/>
            <a:hueOff val="0"/>
            <a:satOff val="0"/>
            <a:lumOff val="0"/>
            <a:alphaOff val="0"/>
          </a:schemeClr>
        </a:solidFill>
        <a:ln w="19050" cap="flat" cmpd="sng" algn="ctr">
          <a:solidFill>
            <a:schemeClr val="accent2">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12 December 2025</a:t>
          </a:r>
          <a:endParaRPr lang="en-US" sz="2100" kern="1200" dirty="0"/>
        </a:p>
      </dsp:txBody>
      <dsp:txXfrm>
        <a:off x="231334" y="397177"/>
        <a:ext cx="1713381" cy="1063836"/>
      </dsp:txXfrm>
    </dsp:sp>
    <dsp:sp modelId="{6C06E0D1-5B3D-4B03-AF5B-465193E17BD2}">
      <dsp:nvSpPr>
        <dsp:cNvPr id="0" name=""/>
        <dsp:cNvSpPr/>
      </dsp:nvSpPr>
      <dsp:spPr>
        <a:xfrm>
          <a:off x="2175544" y="176236"/>
          <a:ext cx="1779575" cy="1130030"/>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3599B-8C97-4657-B9BF-9BDDDC025919}">
      <dsp:nvSpPr>
        <dsp:cNvPr id="0" name=""/>
        <dsp:cNvSpPr/>
      </dsp:nvSpPr>
      <dsp:spPr>
        <a:xfrm>
          <a:off x="2373274" y="364080"/>
          <a:ext cx="1779575" cy="1130030"/>
        </a:xfrm>
        <a:prstGeom prst="roundRect">
          <a:avLst>
            <a:gd name="adj" fmla="val 10000"/>
          </a:avLst>
        </a:prstGeom>
        <a:solidFill>
          <a:schemeClr val="bg2">
            <a:alpha val="90000"/>
          </a:schemeClr>
        </a:solidFill>
        <a:ln w="19050" cap="flat" cmpd="sng" algn="ctr">
          <a:solidFill>
            <a:srgbClr val="00B0F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Ima David - 2321435</a:t>
          </a:r>
          <a:endParaRPr lang="en-US" sz="2100" kern="1200" dirty="0"/>
        </a:p>
      </dsp:txBody>
      <dsp:txXfrm>
        <a:off x="2406371" y="397177"/>
        <a:ext cx="1713381" cy="10638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6E0D1-5B3D-4B03-AF5B-465193E17BD2}">
      <dsp:nvSpPr>
        <dsp:cNvPr id="0" name=""/>
        <dsp:cNvSpPr/>
      </dsp:nvSpPr>
      <dsp:spPr>
        <a:xfrm>
          <a:off x="659618" y="197"/>
          <a:ext cx="896335" cy="5691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3599B-8C97-4657-B9BF-9BDDDC025919}">
      <dsp:nvSpPr>
        <dsp:cNvPr id="0" name=""/>
        <dsp:cNvSpPr/>
      </dsp:nvSpPr>
      <dsp:spPr>
        <a:xfrm>
          <a:off x="759211" y="94811"/>
          <a:ext cx="896335" cy="56917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Ima David - 2321435</a:t>
          </a:r>
          <a:endParaRPr lang="en-US" sz="1300" kern="1200" dirty="0"/>
        </a:p>
      </dsp:txBody>
      <dsp:txXfrm>
        <a:off x="775882" y="111482"/>
        <a:ext cx="862993" cy="5358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376F7-D075-4385-A954-6D7660CFAE56}">
      <dsp:nvSpPr>
        <dsp:cNvPr id="0" name=""/>
        <dsp:cNvSpPr/>
      </dsp:nvSpPr>
      <dsp:spPr>
        <a:xfrm>
          <a:off x="-135478" y="-125231"/>
          <a:ext cx="4767982" cy="188129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CFAF44-3F71-4746-830D-CF3530621770}">
      <dsp:nvSpPr>
        <dsp:cNvPr id="0" name=""/>
        <dsp:cNvSpPr/>
      </dsp:nvSpPr>
      <dsp:spPr>
        <a:xfrm>
          <a:off x="130118" y="127085"/>
          <a:ext cx="4767982" cy="1881299"/>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charcoal"/>
            </a:rPr>
            <a:t>Elite Wellness Spa </a:t>
          </a:r>
          <a:r>
            <a:rPr lang="en-GB" sz="1600" kern="1200" dirty="0">
              <a:latin typeface="charcoal"/>
            </a:rPr>
            <a:t>is a luxury wellness centre offering premium relaxation treatments, holistic therapies, and personalised self-care experiences. Having a strong </a:t>
          </a:r>
          <a:r>
            <a:rPr lang="en-GB" sz="1600" b="1" kern="1200" dirty="0">
              <a:latin typeface="charcoal"/>
            </a:rPr>
            <a:t>online presence </a:t>
          </a:r>
          <a:r>
            <a:rPr lang="en-GB" sz="1600" kern="1200" dirty="0">
              <a:latin typeface="charcoal"/>
            </a:rPr>
            <a:t>is essential for attracting the right audience, showcasing exclusive services, and enhancing customer engagement. This presentation outlines a strategic plan that includes</a:t>
          </a:r>
          <a:r>
            <a:rPr lang="en-GB" sz="1600" kern="1200" dirty="0">
              <a:latin typeface="Abadi" panose="020B0604020104020204" pitchFamily="34" charset="0"/>
            </a:rPr>
            <a:t>: </a:t>
          </a:r>
          <a:endParaRPr lang="en-US" sz="1600" kern="1200" dirty="0">
            <a:latin typeface="charcoal"/>
          </a:endParaRPr>
        </a:p>
      </dsp:txBody>
      <dsp:txXfrm>
        <a:off x="185219" y="182186"/>
        <a:ext cx="4657780" cy="1771097"/>
      </dsp:txXfrm>
    </dsp:sp>
    <dsp:sp modelId="{6C06E0D1-5B3D-4B03-AF5B-465193E17BD2}">
      <dsp:nvSpPr>
        <dsp:cNvPr id="0" name=""/>
        <dsp:cNvSpPr/>
      </dsp:nvSpPr>
      <dsp:spPr>
        <a:xfrm>
          <a:off x="5304371" y="22792"/>
          <a:ext cx="5912541" cy="177293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3599B-8C97-4657-B9BF-9BDDDC025919}">
      <dsp:nvSpPr>
        <dsp:cNvPr id="0" name=""/>
        <dsp:cNvSpPr/>
      </dsp:nvSpPr>
      <dsp:spPr>
        <a:xfrm>
          <a:off x="5569968" y="275109"/>
          <a:ext cx="5912541" cy="177293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charcoal"/>
            </a:rPr>
            <a:t>Brand Identity Development </a:t>
          </a:r>
        </a:p>
        <a:p>
          <a:pPr marL="0" lvl="0" indent="0" algn="l" defTabSz="711200">
            <a:lnSpc>
              <a:spcPct val="90000"/>
            </a:lnSpc>
            <a:spcBef>
              <a:spcPct val="0"/>
            </a:spcBef>
            <a:spcAft>
              <a:spcPct val="35000"/>
            </a:spcAft>
            <a:buNone/>
          </a:pPr>
          <a:r>
            <a:rPr lang="en-GB" sz="1600" b="1" kern="1200" dirty="0">
              <a:latin typeface="charcoal"/>
            </a:rPr>
            <a:t>Digital Marketing Strategies </a:t>
          </a:r>
        </a:p>
        <a:p>
          <a:pPr marL="0" lvl="0" indent="0" algn="l" defTabSz="711200">
            <a:lnSpc>
              <a:spcPct val="90000"/>
            </a:lnSpc>
            <a:spcBef>
              <a:spcPct val="0"/>
            </a:spcBef>
            <a:spcAft>
              <a:spcPct val="35000"/>
            </a:spcAft>
            <a:buNone/>
          </a:pPr>
          <a:r>
            <a:rPr lang="en-GB" sz="1600" b="1" kern="1200" dirty="0">
              <a:latin typeface="charcoal"/>
            </a:rPr>
            <a:t>Cloud Computing Solutions and</a:t>
          </a:r>
        </a:p>
        <a:p>
          <a:pPr marL="0" lvl="0" indent="0" algn="l" defTabSz="711200">
            <a:lnSpc>
              <a:spcPct val="90000"/>
            </a:lnSpc>
            <a:spcBef>
              <a:spcPct val="0"/>
            </a:spcBef>
            <a:spcAft>
              <a:spcPct val="35000"/>
            </a:spcAft>
            <a:buNone/>
          </a:pPr>
          <a:r>
            <a:rPr lang="en-GB" sz="1600" b="1" kern="1200" dirty="0">
              <a:latin typeface="charcoal"/>
            </a:rPr>
            <a:t>Security Measures for Protecting Customer Data </a:t>
          </a:r>
        </a:p>
        <a:p>
          <a:pPr marL="0" lvl="0" indent="0" algn="l" defTabSz="711200">
            <a:lnSpc>
              <a:spcPct val="90000"/>
            </a:lnSpc>
            <a:spcBef>
              <a:spcPct val="0"/>
            </a:spcBef>
            <a:spcAft>
              <a:spcPct val="35000"/>
            </a:spcAft>
            <a:buNone/>
          </a:pPr>
          <a:r>
            <a:rPr lang="en-GB" sz="1600" kern="1200" dirty="0">
              <a:latin typeface="charcoal"/>
            </a:rPr>
            <a:t>Together these strategies demonstrate how effective design and technology can support the Spa’s business goal and strengthen its position as a leading destination for luxury wellness.</a:t>
          </a:r>
          <a:endParaRPr lang="en-US" sz="1600" kern="1200" dirty="0">
            <a:latin typeface="charcoal"/>
          </a:endParaRPr>
        </a:p>
      </dsp:txBody>
      <dsp:txXfrm>
        <a:off x="5621896" y="327037"/>
        <a:ext cx="5808685" cy="16690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52436" y="-44984"/>
          <a:ext cx="5798766" cy="368221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91871" y="567107"/>
          <a:ext cx="5798766" cy="368221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harcoal"/>
              <a:ea typeface="ADLaM Display" panose="02010000000000000000" pitchFamily="2" charset="0"/>
              <a:cs typeface="ADLaM Display" panose="02010000000000000000" pitchFamily="2" charset="0"/>
            </a:rPr>
            <a:t>Elite Wellness Spa’s </a:t>
          </a:r>
          <a:r>
            <a:rPr lang="en-GB" sz="1800" kern="1200" dirty="0">
              <a:latin typeface="charcoal"/>
              <a:ea typeface="ADLaM Display" panose="02010000000000000000" pitchFamily="2" charset="0"/>
              <a:cs typeface="ADLaM Display" panose="02010000000000000000" pitchFamily="2" charset="0"/>
            </a:rPr>
            <a:t>brand identity reflects luxury, tranquillity, and high-end wellness. The soft gold tones, warm neutrals, and elegant curves communicate a premium experience tailored to individuals seeking comfort and rejuvenation. The identity is built on three core pillars: </a:t>
          </a:r>
          <a:r>
            <a:rPr lang="en-GB" sz="1800" b="1" kern="1200" dirty="0">
              <a:latin typeface="charcoal"/>
              <a:ea typeface="ADLaM Display" panose="02010000000000000000" pitchFamily="2" charset="0"/>
              <a:cs typeface="ADLaM Display" panose="02010000000000000000" pitchFamily="2" charset="0"/>
            </a:rPr>
            <a:t>calm</a:t>
          </a:r>
          <a:r>
            <a:rPr lang="en-GB" sz="1800" kern="1200" dirty="0">
              <a:latin typeface="charcoal"/>
              <a:ea typeface="ADLaM Display" panose="02010000000000000000" pitchFamily="2" charset="0"/>
              <a:cs typeface="ADLaM Display" panose="02010000000000000000" pitchFamily="2" charset="0"/>
            </a:rPr>
            <a:t>, </a:t>
          </a:r>
          <a:r>
            <a:rPr lang="en-GB" sz="1800" b="1" kern="1200" dirty="0">
              <a:latin typeface="charcoal"/>
              <a:ea typeface="ADLaM Display" panose="02010000000000000000" pitchFamily="2" charset="0"/>
              <a:cs typeface="ADLaM Display" panose="02010000000000000000" pitchFamily="2" charset="0"/>
            </a:rPr>
            <a:t>elegance</a:t>
          </a:r>
          <a:r>
            <a:rPr lang="en-GB" sz="1800" kern="1200" dirty="0">
              <a:latin typeface="charcoal"/>
              <a:ea typeface="ADLaM Display" panose="02010000000000000000" pitchFamily="2" charset="0"/>
              <a:cs typeface="ADLaM Display" panose="02010000000000000000" pitchFamily="2" charset="0"/>
            </a:rPr>
            <a:t>, and </a:t>
          </a:r>
          <a:r>
            <a:rPr lang="en-GB" sz="1800" b="1" kern="1200" dirty="0">
              <a:latin typeface="charcoal"/>
              <a:ea typeface="ADLaM Display" panose="02010000000000000000" pitchFamily="2" charset="0"/>
              <a:cs typeface="ADLaM Display" panose="02010000000000000000" pitchFamily="2" charset="0"/>
            </a:rPr>
            <a:t>holistic care</a:t>
          </a:r>
          <a:r>
            <a:rPr lang="en-GB" sz="1800" kern="1200" dirty="0">
              <a:latin typeface="charcoal"/>
              <a:ea typeface="ADLaM Display" panose="02010000000000000000" pitchFamily="2" charset="0"/>
              <a:cs typeface="ADLaM Display" panose="02010000000000000000" pitchFamily="2" charset="0"/>
            </a:rPr>
            <a:t>.</a:t>
          </a:r>
        </a:p>
        <a:p>
          <a:pPr marL="0" lvl="0" indent="0" algn="ctr" defTabSz="800100">
            <a:lnSpc>
              <a:spcPct val="90000"/>
            </a:lnSpc>
            <a:spcBef>
              <a:spcPct val="0"/>
            </a:spcBef>
            <a:spcAft>
              <a:spcPct val="35000"/>
            </a:spcAft>
            <a:buNone/>
          </a:pPr>
          <a:r>
            <a:rPr lang="en-GB" sz="1800" kern="1200" dirty="0">
              <a:latin typeface="charcoal"/>
              <a:ea typeface="ADLaM Display" panose="02010000000000000000" pitchFamily="2" charset="0"/>
              <a:cs typeface="ADLaM Display" panose="02010000000000000000" pitchFamily="2" charset="0"/>
            </a:rPr>
            <a:t>Every visual element from typography to imagery aims to evoke serenity and sophistication, ensuring the brand appeals to wellness-conscious clients aged 25–60 who prioritise high-quality self-care experiences. This identity prepares the spa to stand out across digital platforms while maintaining consistency and professionalism.</a:t>
          </a:r>
          <a:endParaRPr lang="en-US" sz="1800" kern="1200" dirty="0">
            <a:latin typeface="charcoal"/>
            <a:ea typeface="ADLaM Display" panose="02010000000000000000" pitchFamily="2" charset="0"/>
            <a:cs typeface="ADLaM Display" panose="02010000000000000000" pitchFamily="2" charset="0"/>
          </a:endParaRPr>
        </a:p>
      </dsp:txBody>
      <dsp:txXfrm>
        <a:off x="499719" y="674955"/>
        <a:ext cx="5583070" cy="34665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52436" y="-44984"/>
          <a:ext cx="5798766" cy="368221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91871" y="567107"/>
          <a:ext cx="5798766" cy="368221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harcoal"/>
            </a:rPr>
            <a:t>The gold gradient</a:t>
          </a:r>
          <a:r>
            <a:rPr lang="en-GB" sz="1800" kern="1200" dirty="0">
              <a:latin typeface="charcoal"/>
            </a:rPr>
            <a:t> reflects exclusivity, premium quality, and the luxurious nature of the spa’s services.</a:t>
          </a:r>
        </a:p>
        <a:p>
          <a:pPr marL="0" lvl="0" indent="0" algn="ctr" defTabSz="800100">
            <a:lnSpc>
              <a:spcPct val="90000"/>
            </a:lnSpc>
            <a:spcBef>
              <a:spcPct val="0"/>
            </a:spcBef>
            <a:spcAft>
              <a:spcPct val="35000"/>
            </a:spcAft>
            <a:buNone/>
          </a:pPr>
          <a:r>
            <a:rPr lang="en-GB" sz="1800" b="1" kern="1200" dirty="0">
              <a:latin typeface="charcoal"/>
            </a:rPr>
            <a:t>The Circular shape</a:t>
          </a:r>
          <a:r>
            <a:rPr lang="en-GB" sz="1800" kern="1200" dirty="0">
              <a:latin typeface="charcoal"/>
            </a:rPr>
            <a:t> symbolises balance, harmony, and holistic well-being, core values of the wellness experience.</a:t>
          </a:r>
        </a:p>
        <a:p>
          <a:pPr marL="0" lvl="0" indent="0" algn="ctr" defTabSz="800100">
            <a:lnSpc>
              <a:spcPct val="90000"/>
            </a:lnSpc>
            <a:spcBef>
              <a:spcPct val="0"/>
            </a:spcBef>
            <a:spcAft>
              <a:spcPct val="35000"/>
            </a:spcAft>
            <a:buNone/>
          </a:pPr>
          <a:r>
            <a:rPr lang="en-GB" sz="1800" b="1" kern="1200" dirty="0">
              <a:latin typeface="charcoal"/>
            </a:rPr>
            <a:t>Flowing script typography</a:t>
          </a:r>
          <a:r>
            <a:rPr lang="en-GB" sz="1800" kern="1200" dirty="0">
              <a:latin typeface="charcoal"/>
            </a:rPr>
            <a:t> communicates softness and calm, echoing the gentle movements of massage and relaxation rituals.</a:t>
          </a:r>
        </a:p>
        <a:p>
          <a:pPr marL="0" lvl="0" indent="0" algn="ctr" defTabSz="800100">
            <a:lnSpc>
              <a:spcPct val="90000"/>
            </a:lnSpc>
            <a:spcBef>
              <a:spcPct val="0"/>
            </a:spcBef>
            <a:spcAft>
              <a:spcPct val="35000"/>
            </a:spcAft>
            <a:buNone/>
          </a:pPr>
          <a:r>
            <a:rPr lang="en-GB" sz="1800" b="1" kern="1200" dirty="0">
              <a:latin typeface="charcoal"/>
            </a:rPr>
            <a:t>Minimalist visual style</a:t>
          </a:r>
          <a:r>
            <a:rPr lang="en-GB" sz="1800" kern="1200" dirty="0">
              <a:latin typeface="charcoal"/>
            </a:rPr>
            <a:t> ensures professionalism, clarity, and adaptability across web, print, and social platforms.</a:t>
          </a:r>
        </a:p>
        <a:p>
          <a:pPr marL="0" lvl="0" indent="0" algn="ctr" defTabSz="800100">
            <a:lnSpc>
              <a:spcPct val="90000"/>
            </a:lnSpc>
            <a:spcBef>
              <a:spcPct val="0"/>
            </a:spcBef>
            <a:spcAft>
              <a:spcPct val="35000"/>
            </a:spcAft>
            <a:buNone/>
          </a:pPr>
          <a:r>
            <a:rPr lang="en-GB" sz="1800" kern="1200" dirty="0">
              <a:latin typeface="charcoal"/>
            </a:rPr>
            <a:t>Emphasis on the name </a:t>
          </a:r>
          <a:r>
            <a:rPr lang="en-GB" sz="1800" b="1" kern="1200" dirty="0">
              <a:latin typeface="charcoal"/>
            </a:rPr>
            <a:t>“Elite”</a:t>
          </a:r>
          <a:r>
            <a:rPr lang="en-GB" sz="1800" kern="1200" dirty="0">
              <a:latin typeface="charcoal"/>
            </a:rPr>
            <a:t> reinforces the spa’s position as a top-tier wellness destination offering exceptional personalised care.</a:t>
          </a:r>
          <a:endParaRPr lang="en-US" sz="1800" kern="1200" dirty="0">
            <a:latin typeface="charcoal"/>
            <a:ea typeface="ADLaM Display" panose="02010000000000000000" pitchFamily="2" charset="0"/>
            <a:cs typeface="ADLaM Display" panose="02010000000000000000" pitchFamily="2" charset="0"/>
          </a:endParaRPr>
        </a:p>
      </dsp:txBody>
      <dsp:txXfrm>
        <a:off x="499719" y="674955"/>
        <a:ext cx="5583070" cy="34665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52436" y="-44984"/>
          <a:ext cx="5798766" cy="368221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91871" y="567107"/>
          <a:ext cx="5798766" cy="368221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br>
            <a:rPr lang="en-GB" sz="2400" kern="1200" dirty="0">
              <a:latin typeface="Abadi" panose="020B0604020104020204" pitchFamily="34" charset="0"/>
            </a:rPr>
          </a:br>
          <a:r>
            <a:rPr lang="en-GB" sz="2400" kern="1200" dirty="0">
              <a:latin typeface="Abadi" panose="020B0604020104020204" pitchFamily="34" charset="0"/>
            </a:rPr>
            <a:t>The brand story explains the purpose of the spa. Elite was created as a peaceful escape for people who want to relax and take care of their well-being. The spare believes that true wellness comes from harmony of the mind, body, and spirit. Each treatment is designed to refresh and renew the customers. </a:t>
          </a:r>
          <a:endParaRPr lang="en-US" sz="2400" kern="1200" dirty="0">
            <a:latin typeface="Abadi" panose="020B0604020104020204" pitchFamily="34" charset="0"/>
            <a:ea typeface="ADLaM Display" panose="02010000000000000000" pitchFamily="2" charset="0"/>
            <a:cs typeface="ADLaM Display" panose="02010000000000000000" pitchFamily="2" charset="0"/>
          </a:endParaRPr>
        </a:p>
      </dsp:txBody>
      <dsp:txXfrm>
        <a:off x="499719" y="674955"/>
        <a:ext cx="5583070" cy="34665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52436" y="-34932"/>
          <a:ext cx="5798766" cy="368221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91871" y="577159"/>
          <a:ext cx="5798766" cy="368221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 typeface="Arial" panose="020B0604020202020204" pitchFamily="34" charset="0"/>
            <a:buNone/>
          </a:pPr>
          <a:r>
            <a:rPr lang="en-GB" sz="1900" b="1" kern="1200" dirty="0">
              <a:latin typeface="ADLaM Display" panose="02010000000000000000" pitchFamily="2" charset="0"/>
              <a:ea typeface="ADLaM Display" panose="02010000000000000000" pitchFamily="2" charset="0"/>
              <a:cs typeface="ADLaM Display" panose="02010000000000000000" pitchFamily="2" charset="0"/>
            </a:rPr>
            <a:t>Primary Audience</a:t>
          </a:r>
        </a:p>
        <a:p>
          <a:pPr marL="0" lvl="0" indent="0" algn="ctr" defTabSz="844550">
            <a:lnSpc>
              <a:spcPct val="90000"/>
            </a:lnSpc>
            <a:spcBef>
              <a:spcPct val="0"/>
            </a:spcBef>
            <a:spcAft>
              <a:spcPct val="35000"/>
            </a:spcAft>
            <a:buFont typeface="Arial" panose="020B0604020202020204" pitchFamily="34" charset="0"/>
            <a:buNone/>
          </a:pPr>
          <a:r>
            <a:rPr lang="en-GB" sz="1900" kern="1200" dirty="0">
              <a:latin typeface="ADLaM Display" panose="02010000000000000000" pitchFamily="2" charset="0"/>
              <a:ea typeface="ADLaM Display" panose="02010000000000000000" pitchFamily="2" charset="0"/>
              <a:cs typeface="ADLaM Display" panose="02010000000000000000" pitchFamily="2" charset="0"/>
            </a:rPr>
            <a:t>Ages 25–60</a:t>
          </a:r>
        </a:p>
        <a:p>
          <a:pPr marL="0" lvl="0" indent="0" algn="ctr" defTabSz="844550">
            <a:lnSpc>
              <a:spcPct val="90000"/>
            </a:lnSpc>
            <a:spcBef>
              <a:spcPct val="0"/>
            </a:spcBef>
            <a:spcAft>
              <a:spcPct val="35000"/>
            </a:spcAft>
            <a:buFont typeface="Arial" panose="020B0604020202020204" pitchFamily="34" charset="0"/>
            <a:buNone/>
          </a:pPr>
          <a:r>
            <a:rPr lang="en-GB" sz="1900" kern="1200" dirty="0">
              <a:latin typeface="ADLaM Display" panose="02010000000000000000" pitchFamily="2" charset="0"/>
              <a:ea typeface="ADLaM Display" panose="02010000000000000000" pitchFamily="2" charset="0"/>
              <a:cs typeface="ADLaM Display" panose="02010000000000000000" pitchFamily="2" charset="0"/>
            </a:rPr>
            <a:t>Urban professionals &amp; wellness-focused individuals</a:t>
          </a:r>
        </a:p>
        <a:p>
          <a:pPr marL="0" lvl="0" indent="0" algn="ctr" defTabSz="844550">
            <a:lnSpc>
              <a:spcPct val="90000"/>
            </a:lnSpc>
            <a:spcBef>
              <a:spcPct val="0"/>
            </a:spcBef>
            <a:spcAft>
              <a:spcPct val="35000"/>
            </a:spcAft>
            <a:buFont typeface="Arial" panose="020B0604020202020204" pitchFamily="34" charset="0"/>
            <a:buNone/>
          </a:pPr>
          <a:r>
            <a:rPr lang="en-GB" sz="1900" kern="1200" dirty="0">
              <a:latin typeface="ADLaM Display" panose="02010000000000000000" pitchFamily="2" charset="0"/>
              <a:ea typeface="ADLaM Display" panose="02010000000000000000" pitchFamily="2" charset="0"/>
              <a:cs typeface="ADLaM Display" panose="02010000000000000000" pitchFamily="2" charset="0"/>
            </a:rPr>
            <a:t>High-income earners seeking premium experiences</a:t>
          </a:r>
        </a:p>
        <a:p>
          <a:pPr marL="0" lvl="0" indent="0" algn="ctr" defTabSz="844550">
            <a:lnSpc>
              <a:spcPct val="90000"/>
            </a:lnSpc>
            <a:spcBef>
              <a:spcPct val="0"/>
            </a:spcBef>
            <a:spcAft>
              <a:spcPct val="35000"/>
            </a:spcAft>
            <a:buFont typeface="Arial" panose="020B0604020202020204" pitchFamily="34" charset="0"/>
            <a:buNone/>
          </a:pPr>
          <a:r>
            <a:rPr lang="en-GB" sz="1900" kern="1200" dirty="0">
              <a:latin typeface="ADLaM Display" panose="02010000000000000000" pitchFamily="2" charset="0"/>
              <a:ea typeface="ADLaM Display" panose="02010000000000000000" pitchFamily="2" charset="0"/>
              <a:cs typeface="ADLaM Display" panose="02010000000000000000" pitchFamily="2" charset="0"/>
            </a:rPr>
            <a:t>Value relaxation, beauty, and personalised care</a:t>
          </a:r>
        </a:p>
        <a:p>
          <a:pPr marL="0" lvl="0" indent="0" algn="ctr" defTabSz="844550">
            <a:lnSpc>
              <a:spcPct val="90000"/>
            </a:lnSpc>
            <a:spcBef>
              <a:spcPct val="0"/>
            </a:spcBef>
            <a:spcAft>
              <a:spcPct val="35000"/>
            </a:spcAft>
            <a:buFont typeface="Arial" panose="020B0604020202020204" pitchFamily="34" charset="0"/>
            <a:buNone/>
          </a:pPr>
          <a:r>
            <a:rPr lang="en-GB" sz="1900" kern="1200" dirty="0">
              <a:latin typeface="ADLaM Display" panose="02010000000000000000" pitchFamily="2" charset="0"/>
              <a:ea typeface="ADLaM Display" panose="02010000000000000000" pitchFamily="2" charset="0"/>
              <a:cs typeface="ADLaM Display" panose="02010000000000000000" pitchFamily="2" charset="0"/>
            </a:rPr>
            <a:t>Active on Instagram, Pinterest, and Facebook</a:t>
          </a:r>
          <a:endParaRPr lang="en-US" sz="1900" kern="1200" dirty="0">
            <a:latin typeface="ADLaM Display" panose="02010000000000000000" pitchFamily="2" charset="0"/>
            <a:ea typeface="ADLaM Display" panose="02010000000000000000" pitchFamily="2" charset="0"/>
            <a:cs typeface="ADLaM Display" panose="02010000000000000000" pitchFamily="2" charset="0"/>
          </a:endParaRPr>
        </a:p>
      </dsp:txBody>
      <dsp:txXfrm>
        <a:off x="499719" y="685007"/>
        <a:ext cx="5583070" cy="34665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venir Next LT Pro Demi" panose="020F0502020204030204" pitchFamily="34" charset="0"/>
            </a:rPr>
            <a:t>This marketing plan focuses on:</a:t>
          </a:r>
        </a:p>
        <a:p>
          <a:pPr marL="0" lvl="0" indent="0" algn="ctr" defTabSz="800100">
            <a:lnSpc>
              <a:spcPct val="90000"/>
            </a:lnSpc>
            <a:spcBef>
              <a:spcPct val="0"/>
            </a:spcBef>
            <a:spcAft>
              <a:spcPct val="35000"/>
            </a:spcAft>
            <a:buNone/>
          </a:pPr>
          <a:r>
            <a:rPr lang="en-GB" sz="1800" b="1" kern="1200" dirty="0">
              <a:latin typeface="Avenir Next LT Pro Demi" panose="020F0502020204030204" pitchFamily="34" charset="0"/>
            </a:rPr>
            <a:t>Social Media Strategy</a:t>
          </a:r>
          <a:endParaRPr lang="en-GB" sz="1800" kern="1200" dirty="0">
            <a:latin typeface="Avenir Next LT Pro Demi" panose="020F0502020204030204" pitchFamily="34" charset="0"/>
          </a:endParaRPr>
        </a:p>
        <a:p>
          <a:pPr marL="0" lvl="0" indent="0" algn="ctr" defTabSz="800100">
            <a:lnSpc>
              <a:spcPct val="90000"/>
            </a:lnSpc>
            <a:spcBef>
              <a:spcPct val="0"/>
            </a:spcBef>
            <a:spcAft>
              <a:spcPct val="35000"/>
            </a:spcAft>
            <a:buNone/>
          </a:pPr>
          <a:r>
            <a:rPr lang="en-GB" sz="1800" b="1" kern="1200" dirty="0">
              <a:latin typeface="Avenir Next LT Pro Demi" panose="020F0502020204030204" pitchFamily="34" charset="0"/>
            </a:rPr>
            <a:t>Content Marketing &amp; Blogging</a:t>
          </a:r>
          <a:endParaRPr lang="en-GB" sz="1800" kern="1200" dirty="0">
            <a:latin typeface="Avenir Next LT Pro Demi" panose="020F0502020204030204" pitchFamily="34" charset="0"/>
          </a:endParaRPr>
        </a:p>
        <a:p>
          <a:pPr marL="0" lvl="0" indent="0" algn="ctr" defTabSz="800100">
            <a:lnSpc>
              <a:spcPct val="90000"/>
            </a:lnSpc>
            <a:spcBef>
              <a:spcPct val="0"/>
            </a:spcBef>
            <a:spcAft>
              <a:spcPct val="35000"/>
            </a:spcAft>
            <a:buNone/>
          </a:pPr>
          <a:r>
            <a:rPr lang="en-GB" sz="1800" b="1" kern="1200" dirty="0">
              <a:latin typeface="Avenir Next LT Pro Demi" panose="020F0502020204030204" pitchFamily="34" charset="0"/>
            </a:rPr>
            <a:t>Search Engine Optimisation (SEO)</a:t>
          </a:r>
        </a:p>
        <a:p>
          <a:pPr marL="0" lvl="0" indent="0" algn="ctr" defTabSz="800100">
            <a:lnSpc>
              <a:spcPct val="90000"/>
            </a:lnSpc>
            <a:spcBef>
              <a:spcPct val="0"/>
            </a:spcBef>
            <a:spcAft>
              <a:spcPct val="35000"/>
            </a:spcAft>
            <a:buNone/>
          </a:pPr>
          <a:r>
            <a:rPr lang="en-GB" sz="1800" b="1" kern="1200" dirty="0">
              <a:latin typeface="Avenir Next LT Pro Demi" panose="020F0502020204030204" pitchFamily="34" charset="0"/>
            </a:rPr>
            <a:t>Email Marketing &amp; Customer Engagement</a:t>
          </a:r>
          <a:endParaRPr lang="en-GB" sz="1800" kern="1200" dirty="0">
            <a:latin typeface="Avenir Next LT Pro Demi" panose="020F0502020204030204" pitchFamily="34" charset="0"/>
          </a:endParaRPr>
        </a:p>
        <a:p>
          <a:pPr marL="0" lvl="0" indent="0" algn="ctr" defTabSz="800100">
            <a:lnSpc>
              <a:spcPct val="90000"/>
            </a:lnSpc>
            <a:spcBef>
              <a:spcPct val="0"/>
            </a:spcBef>
            <a:spcAft>
              <a:spcPct val="35000"/>
            </a:spcAft>
            <a:buNone/>
          </a:pPr>
          <a:endParaRPr lang="en-GB" sz="1800" kern="1200" dirty="0">
            <a:latin typeface="Avenir Next LT Pro Demi" panose="020F0502020204030204" pitchFamily="34" charset="0"/>
          </a:endParaRPr>
        </a:p>
        <a:p>
          <a:pPr marL="0" lvl="0" indent="0" algn="ctr" defTabSz="800100">
            <a:lnSpc>
              <a:spcPct val="90000"/>
            </a:lnSpc>
            <a:spcBef>
              <a:spcPct val="0"/>
            </a:spcBef>
            <a:spcAft>
              <a:spcPct val="35000"/>
            </a:spcAft>
            <a:buNone/>
          </a:pPr>
          <a:r>
            <a:rPr lang="en-GB" sz="1800" kern="1200" dirty="0">
              <a:latin typeface="Avenir Next LT Pro Demi" panose="020F0502020204030204" pitchFamily="34" charset="0"/>
            </a:rPr>
            <a:t>These strategies improve brand visibility, attract new clients, and strengthen customer relationships [1].</a:t>
          </a:r>
          <a:endParaRPr lang="en-US" sz="1800" kern="1200" dirty="0">
            <a:latin typeface="Avenir Next LT Pro Demi" panose="020F0502020204030204" pitchFamily="34" charset="0"/>
            <a:ea typeface="ADLaM Display" panose="02010000000000000000" pitchFamily="2" charset="0"/>
            <a:cs typeface="ADLaM Display" panose="02010000000000000000" pitchFamily="2" charset="0"/>
          </a:endParaRPr>
        </a:p>
      </dsp:txBody>
      <dsp:txXfrm>
        <a:off x="456379" y="600860"/>
        <a:ext cx="4965614" cy="308314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Instagram</a:t>
          </a:r>
        </a:p>
        <a:p>
          <a:pPr marL="0" lvl="0" indent="0" algn="l" defTabSz="711200">
            <a:lnSpc>
              <a:spcPct val="90000"/>
            </a:lnSpc>
            <a:spcBef>
              <a:spcPct val="0"/>
            </a:spcBef>
            <a:spcAft>
              <a:spcPct val="35000"/>
            </a:spcAft>
            <a:buNone/>
          </a:pPr>
          <a:r>
            <a:rPr lang="en-GB" sz="1600" kern="1200" dirty="0"/>
            <a:t>For high-quality visuals showcasing spa treatments, interiors, aromatherapy setups, and wellness journeys. Reels highlight skincare routines, therapist introductions, and relaxation clips. Influencer collaborations increase reach.</a:t>
          </a:r>
        </a:p>
        <a:p>
          <a:pPr marL="0" lvl="0" indent="0" algn="l" defTabSz="711200">
            <a:lnSpc>
              <a:spcPct val="90000"/>
            </a:lnSpc>
            <a:spcBef>
              <a:spcPct val="0"/>
            </a:spcBef>
            <a:spcAft>
              <a:spcPct val="35000"/>
            </a:spcAft>
            <a:buNone/>
          </a:pPr>
          <a:r>
            <a:rPr lang="en-GB" sz="1600" b="1" kern="1200" dirty="0"/>
            <a:t>Facebook</a:t>
          </a:r>
        </a:p>
        <a:p>
          <a:pPr marL="0" lvl="0" indent="0" algn="l" defTabSz="711200">
            <a:lnSpc>
              <a:spcPct val="90000"/>
            </a:lnSpc>
            <a:spcBef>
              <a:spcPct val="0"/>
            </a:spcBef>
            <a:spcAft>
              <a:spcPct val="35000"/>
            </a:spcAft>
            <a:buNone/>
          </a:pPr>
          <a:r>
            <a:rPr lang="en-GB" sz="1600" kern="1200" dirty="0"/>
            <a:t>Used for promotions, event updates, testimonials, and targeted ads to reach urban professionals.</a:t>
          </a:r>
        </a:p>
        <a:p>
          <a:pPr marL="0" lvl="0" indent="0" algn="l" defTabSz="711200">
            <a:lnSpc>
              <a:spcPct val="90000"/>
            </a:lnSpc>
            <a:spcBef>
              <a:spcPct val="0"/>
            </a:spcBef>
            <a:spcAft>
              <a:spcPct val="35000"/>
            </a:spcAft>
            <a:buNone/>
          </a:pPr>
          <a:r>
            <a:rPr lang="en-GB" sz="1600" b="1" kern="1200" dirty="0"/>
            <a:t>Pinterest</a:t>
          </a:r>
        </a:p>
        <a:p>
          <a:pPr marL="0" lvl="0" indent="0" algn="l" defTabSz="711200">
            <a:lnSpc>
              <a:spcPct val="90000"/>
            </a:lnSpc>
            <a:spcBef>
              <a:spcPct val="0"/>
            </a:spcBef>
            <a:spcAft>
              <a:spcPct val="35000"/>
            </a:spcAft>
            <a:buNone/>
          </a:pPr>
          <a:r>
            <a:rPr lang="en-GB" sz="1600" kern="1200" dirty="0"/>
            <a:t>Visual boards featuring spa décor, wellness routines, and relaxation inspiration appeal to luxury-lifestyle seekers.</a:t>
          </a:r>
          <a:endParaRPr lang="en-US" sz="1600" kern="1200" dirty="0">
            <a:latin typeface="charcoal"/>
            <a:ea typeface="ADLaM Display" panose="02010000000000000000" pitchFamily="2" charset="0"/>
            <a:cs typeface="ADLaM Display" panose="02010000000000000000" pitchFamily="2" charset="0"/>
          </a:endParaRPr>
        </a:p>
      </dsp:txBody>
      <dsp:txXfrm>
        <a:off x="456379" y="600860"/>
        <a:ext cx="4965614" cy="308314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b="1" kern="1200" dirty="0">
              <a:latin typeface="charcoal"/>
            </a:rPr>
            <a:t>TikTok</a:t>
          </a:r>
        </a:p>
        <a:p>
          <a:pPr marL="0" lvl="0" indent="0" algn="l" defTabSz="800100">
            <a:lnSpc>
              <a:spcPct val="90000"/>
            </a:lnSpc>
            <a:spcBef>
              <a:spcPct val="0"/>
            </a:spcBef>
            <a:spcAft>
              <a:spcPct val="35000"/>
            </a:spcAft>
            <a:buNone/>
          </a:pPr>
          <a:r>
            <a:rPr lang="en-GB" sz="1800" kern="1200" dirty="0">
              <a:latin typeface="charcoal"/>
            </a:rPr>
            <a:t>Short videos showing transformations, self-care routines, and behind-the-scenes content to attract younger wellness users.</a:t>
          </a:r>
        </a:p>
        <a:p>
          <a:pPr marL="0" lvl="0" indent="0" algn="l" defTabSz="800100">
            <a:lnSpc>
              <a:spcPct val="90000"/>
            </a:lnSpc>
            <a:spcBef>
              <a:spcPct val="0"/>
            </a:spcBef>
            <a:spcAft>
              <a:spcPct val="35000"/>
            </a:spcAft>
            <a:buNone/>
          </a:pPr>
          <a:r>
            <a:rPr lang="en-GB" sz="1800" b="1" kern="1200" dirty="0">
              <a:solidFill>
                <a:schemeClr val="tx1"/>
              </a:solidFill>
              <a:latin typeface="charcoal"/>
            </a:rPr>
            <a:t>Posting Plan:</a:t>
          </a:r>
        </a:p>
        <a:p>
          <a:pPr marL="0" lvl="0" indent="0" algn="l" defTabSz="800100">
            <a:lnSpc>
              <a:spcPct val="90000"/>
            </a:lnSpc>
            <a:spcBef>
              <a:spcPct val="0"/>
            </a:spcBef>
            <a:spcAft>
              <a:spcPct val="35000"/>
            </a:spcAft>
            <a:buFont typeface="Arial" panose="020B0604020202020204" pitchFamily="34" charset="0"/>
            <a:buNone/>
          </a:pPr>
          <a:r>
            <a:rPr lang="en-GB" sz="1800" b="1" kern="1200" dirty="0">
              <a:solidFill>
                <a:schemeClr val="tx1"/>
              </a:solidFill>
              <a:latin typeface="charcoal"/>
            </a:rPr>
            <a:t>3-4 posts/week</a:t>
          </a:r>
        </a:p>
        <a:p>
          <a:pPr marL="0" lvl="0" indent="0" algn="l" defTabSz="800100">
            <a:lnSpc>
              <a:spcPct val="90000"/>
            </a:lnSpc>
            <a:spcBef>
              <a:spcPct val="0"/>
            </a:spcBef>
            <a:spcAft>
              <a:spcPct val="35000"/>
            </a:spcAft>
            <a:buFont typeface="Arial" panose="020B0604020202020204" pitchFamily="34" charset="0"/>
            <a:buNone/>
          </a:pPr>
          <a:r>
            <a:rPr lang="en-GB" sz="1800" b="1" kern="1200" dirty="0">
              <a:solidFill>
                <a:schemeClr val="tx1"/>
              </a:solidFill>
              <a:latin typeface="charcoal"/>
            </a:rPr>
            <a:t>Daily Stories</a:t>
          </a:r>
        </a:p>
        <a:p>
          <a:pPr marL="0" lvl="0" indent="0" algn="l" defTabSz="800100">
            <a:lnSpc>
              <a:spcPct val="90000"/>
            </a:lnSpc>
            <a:spcBef>
              <a:spcPct val="0"/>
            </a:spcBef>
            <a:spcAft>
              <a:spcPct val="35000"/>
            </a:spcAft>
            <a:buFont typeface="Arial" panose="020B0604020202020204" pitchFamily="34" charset="0"/>
            <a:buNone/>
          </a:pPr>
          <a:r>
            <a:rPr lang="en-GB" sz="1800" b="1" kern="1200" dirty="0">
              <a:solidFill>
                <a:schemeClr val="tx1"/>
              </a:solidFill>
              <a:latin typeface="charcoal"/>
            </a:rPr>
            <a:t>1-2 Reels per week</a:t>
          </a:r>
        </a:p>
        <a:p>
          <a:pPr marL="0" lvl="0" indent="0" algn="l" defTabSz="800100">
            <a:lnSpc>
              <a:spcPct val="90000"/>
            </a:lnSpc>
            <a:spcBef>
              <a:spcPct val="0"/>
            </a:spcBef>
            <a:spcAft>
              <a:spcPct val="35000"/>
            </a:spcAft>
            <a:buFont typeface="Arial" panose="020B0604020202020204" pitchFamily="34" charset="0"/>
            <a:buNone/>
          </a:pPr>
          <a:r>
            <a:rPr lang="en-GB" sz="1800" b="1" kern="1200" dirty="0"/>
            <a:t>KPI</a:t>
          </a:r>
          <a:r>
            <a:rPr lang="en-GB" sz="1800" b="0" kern="1200" dirty="0"/>
            <a:t>: Engagement rate target </a:t>
          </a:r>
          <a:r>
            <a:rPr lang="en-GB" sz="1800" b="1" kern="1200" dirty="0"/>
            <a:t>7–10%, </a:t>
          </a:r>
          <a:r>
            <a:rPr lang="en-GB" sz="1800" b="0" kern="1200" dirty="0"/>
            <a:t>follower growth </a:t>
          </a:r>
          <a:r>
            <a:rPr lang="en-GB" sz="1800" b="1" kern="1200" dirty="0"/>
            <a:t>+300/month</a:t>
          </a:r>
          <a:endParaRPr lang="en-GB" sz="1800" b="1" kern="1200" dirty="0">
            <a:solidFill>
              <a:schemeClr val="tx1"/>
            </a:solidFill>
            <a:latin typeface="charcoal"/>
          </a:endParaRPr>
        </a:p>
      </dsp:txBody>
      <dsp:txXfrm>
        <a:off x="456379" y="600860"/>
        <a:ext cx="4965614" cy="308314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latin typeface="charcoal"/>
            </a:rPr>
            <a:t>Well-crafted blog posts would help the Spa position itself as a trusted authority in wellness and skincare. Blogs increase organic search visibility, educate the audience, and encourage bookings [2].</a:t>
          </a:r>
        </a:p>
        <a:p>
          <a:pPr marL="0" lvl="0" indent="0" algn="ctr" defTabSz="800100">
            <a:lnSpc>
              <a:spcPct val="90000"/>
            </a:lnSpc>
            <a:spcBef>
              <a:spcPct val="0"/>
            </a:spcBef>
            <a:spcAft>
              <a:spcPct val="35000"/>
            </a:spcAft>
            <a:buFont typeface="Arial" panose="020B0604020202020204" pitchFamily="34" charset="0"/>
            <a:buNone/>
          </a:pPr>
          <a:r>
            <a:rPr lang="en-GB" sz="1800" b="1" kern="1200" dirty="0">
              <a:latin typeface="charcoal"/>
            </a:rPr>
            <a:t>Recommended Blog Topics</a:t>
          </a:r>
        </a:p>
        <a:p>
          <a:pPr marL="0" lvl="0" indent="0" algn="ctr" defTabSz="800100">
            <a:lnSpc>
              <a:spcPct val="90000"/>
            </a:lnSpc>
            <a:spcBef>
              <a:spcPct val="0"/>
            </a:spcBef>
            <a:spcAft>
              <a:spcPct val="35000"/>
            </a:spcAft>
            <a:buFont typeface="Arial" panose="020B0604020202020204" pitchFamily="34" charset="0"/>
            <a:buNone/>
          </a:pPr>
          <a:r>
            <a:rPr lang="en-GB" sz="1800" kern="1200" dirty="0">
              <a:latin typeface="charcoal"/>
            </a:rPr>
            <a:t>Benefits of Deep Tissue Massage.</a:t>
          </a:r>
        </a:p>
        <a:p>
          <a:pPr marL="0" lvl="0" indent="0" algn="ctr" defTabSz="800100">
            <a:lnSpc>
              <a:spcPct val="90000"/>
            </a:lnSpc>
            <a:spcBef>
              <a:spcPct val="0"/>
            </a:spcBef>
            <a:spcAft>
              <a:spcPct val="35000"/>
            </a:spcAft>
            <a:buFont typeface="Arial" panose="020B0604020202020204" pitchFamily="34" charset="0"/>
            <a:buNone/>
          </a:pPr>
          <a:r>
            <a:rPr lang="en-GB" sz="1800" kern="1200" dirty="0">
              <a:latin typeface="charcoal"/>
            </a:rPr>
            <a:t>How Aromatherapy Enhances Mental Wellness.</a:t>
          </a:r>
        </a:p>
        <a:p>
          <a:pPr marL="0" lvl="0" indent="0" algn="ctr" defTabSz="800100">
            <a:lnSpc>
              <a:spcPct val="90000"/>
            </a:lnSpc>
            <a:spcBef>
              <a:spcPct val="0"/>
            </a:spcBef>
            <a:spcAft>
              <a:spcPct val="35000"/>
            </a:spcAft>
            <a:buFont typeface="Arial" panose="020B0604020202020204" pitchFamily="34" charset="0"/>
            <a:buNone/>
          </a:pPr>
          <a:r>
            <a:rPr lang="en-GB" sz="1800" kern="1200" dirty="0">
              <a:latin typeface="charcoal"/>
            </a:rPr>
            <a:t>Top Self-Care Rituals for Busy Professionals.</a:t>
          </a:r>
        </a:p>
        <a:p>
          <a:pPr marL="0" lvl="0" indent="0" algn="ctr" defTabSz="800100">
            <a:lnSpc>
              <a:spcPct val="90000"/>
            </a:lnSpc>
            <a:spcBef>
              <a:spcPct val="0"/>
            </a:spcBef>
            <a:spcAft>
              <a:spcPct val="35000"/>
            </a:spcAft>
            <a:buFont typeface="Arial" panose="020B0604020202020204" pitchFamily="34" charset="0"/>
            <a:buNone/>
          </a:pPr>
          <a:r>
            <a:rPr lang="en-GB" sz="1800" b="1" kern="1200" dirty="0"/>
            <a:t>KPI</a:t>
          </a:r>
          <a:r>
            <a:rPr lang="en-GB" sz="1800" b="0" kern="1200" dirty="0"/>
            <a:t>: Increase website traffic by 20-30% by blog time-on-page to 2-3 minutes</a:t>
          </a:r>
          <a:endParaRPr lang="en-US" sz="1800" b="0" kern="1200" dirty="0">
            <a:latin typeface="charcoal"/>
            <a:ea typeface="ADLaM Display" panose="02010000000000000000" pitchFamily="2" charset="0"/>
            <a:cs typeface="ADLaM Display" panose="02010000000000000000" pitchFamily="2" charset="0"/>
          </a:endParaRPr>
        </a:p>
      </dsp:txBody>
      <dsp:txXfrm>
        <a:off x="456379" y="600860"/>
        <a:ext cx="4965614" cy="308314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65194" y="2315"/>
          <a:ext cx="5425620" cy="3226747"/>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229713" y="472477"/>
          <a:ext cx="5425620" cy="322674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endParaRPr lang="en-US" sz="1600" kern="1200" dirty="0">
            <a:latin typeface="charcoal"/>
            <a:ea typeface="ADLaM Display" panose="02010000000000000000" pitchFamily="2" charset="0"/>
            <a:cs typeface="ADLaM Display" panose="02010000000000000000" pitchFamily="2" charset="0"/>
          </a:endParaRPr>
        </a:p>
        <a:p>
          <a:pPr marL="0" lvl="0" indent="0" algn="l" defTabSz="711200">
            <a:lnSpc>
              <a:spcPct val="90000"/>
            </a:lnSpc>
            <a:spcBef>
              <a:spcPct val="0"/>
            </a:spcBef>
            <a:spcAft>
              <a:spcPct val="35000"/>
            </a:spcAft>
            <a:buNone/>
          </a:pPr>
          <a:r>
            <a:rPr lang="en-GB" sz="1600" b="1" kern="1200" dirty="0">
              <a:latin typeface="charcoal"/>
            </a:rPr>
            <a:t>Search Engine Optimization </a:t>
          </a:r>
          <a:r>
            <a:rPr lang="en-GB" sz="1600" b="0" kern="1200" dirty="0">
              <a:latin typeface="charcoal"/>
            </a:rPr>
            <a:t>in</a:t>
          </a:r>
          <a:r>
            <a:rPr lang="en-GB" sz="1600" b="1" kern="1200" dirty="0">
              <a:latin typeface="charcoal"/>
            </a:rPr>
            <a:t> </a:t>
          </a:r>
          <a:r>
            <a:rPr lang="en-GB" sz="1600" b="0" kern="1200" dirty="0">
              <a:latin typeface="charcoal"/>
            </a:rPr>
            <a:t>involves enhancing a website’s visibility on search engines such as Google, allowing users to find information more easily online. This </a:t>
          </a:r>
          <a:r>
            <a:rPr lang="en-GB" sz="1600" kern="1200" dirty="0">
              <a:latin typeface="charcoal"/>
            </a:rPr>
            <a:t>will make the Spa appears in relevant searches such as “luxury spa near me” and “wellness treatments.”</a:t>
          </a:r>
          <a:br>
            <a:rPr lang="en-GB" sz="1600" kern="1200" dirty="0">
              <a:latin typeface="charcoal"/>
            </a:rPr>
          </a:br>
          <a:r>
            <a:rPr lang="en-GB" sz="1600" b="1" kern="1200" dirty="0">
              <a:latin typeface="charcoal"/>
            </a:rPr>
            <a:t>Strategies include:</a:t>
          </a:r>
        </a:p>
        <a:p>
          <a:pPr marL="0" lvl="0" indent="0" algn="l" defTabSz="711200">
            <a:lnSpc>
              <a:spcPct val="90000"/>
            </a:lnSpc>
            <a:spcBef>
              <a:spcPct val="0"/>
            </a:spcBef>
            <a:spcAft>
              <a:spcPct val="35000"/>
            </a:spcAft>
            <a:buNone/>
          </a:pPr>
          <a:r>
            <a:rPr lang="en-GB" sz="1600" kern="1200" dirty="0">
              <a:latin typeface="charcoal"/>
            </a:rPr>
            <a:t> Keyword optimisation, Improve meta tags and page titles, Fast loading speed, mobile-friendly design, and</a:t>
          </a:r>
        </a:p>
        <a:p>
          <a:pPr marL="0" lvl="0" indent="0" algn="l" defTabSz="711200">
            <a:lnSpc>
              <a:spcPct val="90000"/>
            </a:lnSpc>
            <a:spcBef>
              <a:spcPct val="0"/>
            </a:spcBef>
            <a:spcAft>
              <a:spcPct val="35000"/>
            </a:spcAft>
            <a:buFont typeface="Arial" panose="020B0604020202020204" pitchFamily="34" charset="0"/>
            <a:buNone/>
          </a:pPr>
          <a:r>
            <a:rPr lang="en-GB" sz="1600" kern="1200" dirty="0">
              <a:latin typeface="charcoal"/>
            </a:rPr>
            <a:t>  Regular blog content etc [7].</a:t>
          </a:r>
        </a:p>
        <a:p>
          <a:pPr marL="0" lvl="0" indent="0" algn="l" defTabSz="711200">
            <a:lnSpc>
              <a:spcPct val="90000"/>
            </a:lnSpc>
            <a:spcBef>
              <a:spcPct val="0"/>
            </a:spcBef>
            <a:spcAft>
              <a:spcPct val="35000"/>
            </a:spcAft>
            <a:buFont typeface="Arial" panose="020B0604020202020204" pitchFamily="34" charset="0"/>
            <a:buNone/>
          </a:pPr>
          <a:r>
            <a:rPr lang="en-US" sz="1600" b="1" kern="1200" dirty="0">
              <a:latin typeface="charcoal"/>
              <a:ea typeface="ADLaM Display" panose="02010000000000000000" pitchFamily="2" charset="0"/>
              <a:cs typeface="ADLaM Display" panose="02010000000000000000" pitchFamily="2" charset="0"/>
            </a:rPr>
            <a:t>KPIs</a:t>
          </a:r>
          <a:r>
            <a:rPr lang="en-US" sz="1600" kern="1200" dirty="0">
              <a:latin typeface="charcoal"/>
              <a:ea typeface="ADLaM Display" panose="02010000000000000000" pitchFamily="2" charset="0"/>
              <a:cs typeface="ADLaM Display" panose="02010000000000000000" pitchFamily="2" charset="0"/>
            </a:rPr>
            <a:t>: Achieve </a:t>
          </a:r>
          <a:r>
            <a:rPr lang="en-US" sz="1600" b="1" kern="1200" dirty="0">
              <a:latin typeface="charcoal"/>
              <a:ea typeface="ADLaM Display" panose="02010000000000000000" pitchFamily="2" charset="0"/>
              <a:cs typeface="ADLaM Display" panose="02010000000000000000" pitchFamily="2" charset="0"/>
            </a:rPr>
            <a:t>top 3 ranking </a:t>
          </a:r>
          <a:r>
            <a:rPr lang="en-US" sz="1600" kern="1200" dirty="0">
              <a:latin typeface="charcoal"/>
              <a:ea typeface="ADLaM Display" panose="02010000000000000000" pitchFamily="2" charset="0"/>
              <a:cs typeface="ADLaM Display" panose="02010000000000000000" pitchFamily="2" charset="0"/>
            </a:rPr>
            <a:t>for main keywords and increase organic traffic by 25-40%</a:t>
          </a:r>
        </a:p>
      </dsp:txBody>
      <dsp:txXfrm>
        <a:off x="324221" y="566985"/>
        <a:ext cx="5236604" cy="303773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37296" y="2760"/>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35754" y="547158"/>
          <a:ext cx="5157456" cy="3274984"/>
        </a:xfrm>
        <a:prstGeom prst="roundRect">
          <a:avLst>
            <a:gd name="adj" fmla="val 10000"/>
          </a:avLst>
        </a:prstGeom>
        <a:solidFill>
          <a:schemeClr val="bg1">
            <a:alpha val="9000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charcoal"/>
            </a:rPr>
            <a:t>Advantages of Cloud Computing for the Spa</a:t>
          </a:r>
        </a:p>
        <a:p>
          <a:pPr marL="0" lvl="0" indent="0" algn="l" defTabSz="800100">
            <a:lnSpc>
              <a:spcPct val="90000"/>
            </a:lnSpc>
            <a:spcBef>
              <a:spcPct val="0"/>
            </a:spcBef>
            <a:spcAft>
              <a:spcPct val="35000"/>
            </a:spcAft>
            <a:buNone/>
          </a:pPr>
          <a:r>
            <a:rPr lang="en-GB" sz="1800" kern="1200" dirty="0">
              <a:solidFill>
                <a:schemeClr val="tx1"/>
              </a:solidFill>
              <a:latin typeface="charcoal"/>
            </a:rPr>
            <a:t>1. Improve data security with encryption and secure access</a:t>
          </a:r>
        </a:p>
        <a:p>
          <a:pPr marL="0" lvl="0" indent="0" algn="l" defTabSz="800100">
            <a:lnSpc>
              <a:spcPct val="90000"/>
            </a:lnSpc>
            <a:spcBef>
              <a:spcPct val="0"/>
            </a:spcBef>
            <a:spcAft>
              <a:spcPct val="35000"/>
            </a:spcAft>
            <a:buNone/>
          </a:pPr>
          <a:r>
            <a:rPr lang="en-GB" sz="1800" kern="1200" dirty="0">
              <a:solidFill>
                <a:schemeClr val="tx1"/>
              </a:solidFill>
              <a:latin typeface="charcoal"/>
            </a:rPr>
            <a:t>2. Lower operational and hardware costs</a:t>
          </a:r>
        </a:p>
        <a:p>
          <a:pPr marL="0" lvl="0" indent="0" algn="l" defTabSz="800100">
            <a:lnSpc>
              <a:spcPct val="90000"/>
            </a:lnSpc>
            <a:spcBef>
              <a:spcPct val="0"/>
            </a:spcBef>
            <a:spcAft>
              <a:spcPct val="35000"/>
            </a:spcAft>
            <a:buNone/>
          </a:pPr>
          <a:r>
            <a:rPr lang="en-GB" sz="1800" kern="1200" dirty="0">
              <a:solidFill>
                <a:schemeClr val="tx1"/>
              </a:solidFill>
              <a:latin typeface="charcoal"/>
            </a:rPr>
            <a:t>3. Real-time updates and faster service delivery</a:t>
          </a:r>
        </a:p>
        <a:p>
          <a:pPr marL="0" lvl="0" indent="0" algn="l" defTabSz="800100">
            <a:lnSpc>
              <a:spcPct val="90000"/>
            </a:lnSpc>
            <a:spcBef>
              <a:spcPct val="0"/>
            </a:spcBef>
            <a:spcAft>
              <a:spcPct val="35000"/>
            </a:spcAft>
            <a:buNone/>
          </a:pPr>
          <a:r>
            <a:rPr lang="en-GB" sz="1800" kern="1200" dirty="0">
              <a:solidFill>
                <a:schemeClr val="tx1"/>
              </a:solidFill>
              <a:latin typeface="charcoal"/>
            </a:rPr>
            <a:t>4. Remote access for staff and management</a:t>
          </a:r>
        </a:p>
        <a:p>
          <a:pPr marL="0" lvl="0" indent="0" algn="l" defTabSz="800100">
            <a:lnSpc>
              <a:spcPct val="90000"/>
            </a:lnSpc>
            <a:spcBef>
              <a:spcPct val="0"/>
            </a:spcBef>
            <a:spcAft>
              <a:spcPct val="35000"/>
            </a:spcAft>
            <a:buNone/>
          </a:pPr>
          <a:r>
            <a:rPr lang="en-GB" sz="1800" kern="1200" dirty="0">
              <a:solidFill>
                <a:schemeClr val="tx1"/>
              </a:solidFill>
              <a:latin typeface="charcoal"/>
            </a:rPr>
            <a:t>5. Automated backups and reduced risk of data loss</a:t>
          </a:r>
          <a:endParaRPr lang="en-US" sz="1800" kern="1200" dirty="0">
            <a:latin typeface="charcoal"/>
            <a:ea typeface="ADLaM Display" panose="02010000000000000000" pitchFamily="2" charset="0"/>
            <a:cs typeface="ADLaM Display" panose="02010000000000000000" pitchFamily="2" charset="0"/>
          </a:endParaRPr>
        </a:p>
      </dsp:txBody>
      <dsp:txXfrm>
        <a:off x="431675" y="643079"/>
        <a:ext cx="4965614" cy="308314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endParaRPr lang="en-GB" sz="1600" kern="1200" dirty="0">
            <a:latin typeface="charcoal"/>
          </a:endParaRPr>
        </a:p>
        <a:p>
          <a:pPr marL="0" lvl="0" indent="0" algn="l" defTabSz="711200">
            <a:lnSpc>
              <a:spcPct val="90000"/>
            </a:lnSpc>
            <a:spcBef>
              <a:spcPct val="0"/>
            </a:spcBef>
            <a:spcAft>
              <a:spcPct val="35000"/>
            </a:spcAft>
            <a:buNone/>
          </a:pPr>
          <a:endParaRPr lang="en-GB" sz="1600" kern="1200" dirty="0">
            <a:latin typeface="charcoal"/>
          </a:endParaRPr>
        </a:p>
        <a:p>
          <a:pPr marL="0" lvl="0" indent="0" algn="l" defTabSz="711200">
            <a:lnSpc>
              <a:spcPct val="90000"/>
            </a:lnSpc>
            <a:spcBef>
              <a:spcPct val="0"/>
            </a:spcBef>
            <a:spcAft>
              <a:spcPct val="35000"/>
            </a:spcAft>
            <a:buNone/>
          </a:pPr>
          <a:endParaRPr lang="en-GB" sz="1600" kern="1200" dirty="0">
            <a:latin typeface="charcoal"/>
          </a:endParaRPr>
        </a:p>
        <a:p>
          <a:pPr marL="0" lvl="0" indent="0" algn="l" defTabSz="711200">
            <a:lnSpc>
              <a:spcPct val="90000"/>
            </a:lnSpc>
            <a:spcBef>
              <a:spcPct val="0"/>
            </a:spcBef>
            <a:spcAft>
              <a:spcPct val="35000"/>
            </a:spcAft>
            <a:buNone/>
          </a:pPr>
          <a:endParaRPr lang="en-GB" sz="1600" kern="1200" dirty="0">
            <a:latin typeface="charcoal"/>
          </a:endParaRPr>
        </a:p>
        <a:p>
          <a:pPr marL="0" lvl="0" indent="0" algn="l" defTabSz="711200">
            <a:lnSpc>
              <a:spcPct val="90000"/>
            </a:lnSpc>
            <a:spcBef>
              <a:spcPct val="0"/>
            </a:spcBef>
            <a:spcAft>
              <a:spcPct val="35000"/>
            </a:spcAft>
            <a:buNone/>
          </a:pPr>
          <a:r>
            <a:rPr lang="en-GB" sz="1600" kern="1200" dirty="0">
              <a:latin typeface="charcoal"/>
            </a:rPr>
            <a:t>Cloud computing is the use of internet-based services that enable businesses to access digital tools, store data, and manage operations remotely [3].</a:t>
          </a:r>
        </a:p>
        <a:p>
          <a:pPr marL="0" lvl="0" indent="0" algn="l" defTabSz="711200">
            <a:lnSpc>
              <a:spcPct val="90000"/>
            </a:lnSpc>
            <a:spcBef>
              <a:spcPct val="0"/>
            </a:spcBef>
            <a:spcAft>
              <a:spcPct val="35000"/>
            </a:spcAft>
            <a:buNone/>
          </a:pPr>
          <a:r>
            <a:rPr lang="en-GB" sz="1600" kern="1200" dirty="0">
              <a:latin typeface="charcoal"/>
            </a:rPr>
            <a:t>Cloud solutions improve service delivery through:</a:t>
          </a:r>
        </a:p>
        <a:p>
          <a:pPr marL="0" lvl="0" indent="0" algn="l" defTabSz="711200">
            <a:lnSpc>
              <a:spcPct val="90000"/>
            </a:lnSpc>
            <a:spcBef>
              <a:spcPct val="0"/>
            </a:spcBef>
            <a:spcAft>
              <a:spcPct val="35000"/>
            </a:spcAft>
            <a:buFont typeface="Arial" panose="020B0604020202020204" pitchFamily="34" charset="0"/>
            <a:buNone/>
          </a:pPr>
          <a:r>
            <a:rPr lang="en-GB" sz="1600" kern="1200" dirty="0">
              <a:latin typeface="charcoal"/>
            </a:rPr>
            <a:t>1. </a:t>
          </a:r>
          <a:r>
            <a:rPr lang="en-GB" sz="1600" b="1" kern="1200" dirty="0">
              <a:latin typeface="charcoal"/>
            </a:rPr>
            <a:t>Real-time updates</a:t>
          </a:r>
        </a:p>
        <a:p>
          <a:pPr marL="0" lvl="0" indent="0" algn="l" defTabSz="711200">
            <a:lnSpc>
              <a:spcPct val="90000"/>
            </a:lnSpc>
            <a:spcBef>
              <a:spcPct val="0"/>
            </a:spcBef>
            <a:spcAft>
              <a:spcPct val="35000"/>
            </a:spcAft>
            <a:buFont typeface="Arial" panose="020B0604020202020204" pitchFamily="34" charset="0"/>
            <a:buNone/>
          </a:pPr>
          <a:r>
            <a:rPr lang="en-GB" sz="1600" b="1" kern="1200" dirty="0">
              <a:latin typeface="charcoal"/>
            </a:rPr>
            <a:t>2. Automated reminders</a:t>
          </a:r>
        </a:p>
        <a:p>
          <a:pPr marL="0" lvl="0" indent="0" algn="l" defTabSz="711200">
            <a:lnSpc>
              <a:spcPct val="90000"/>
            </a:lnSpc>
            <a:spcBef>
              <a:spcPct val="0"/>
            </a:spcBef>
            <a:spcAft>
              <a:spcPct val="35000"/>
            </a:spcAft>
            <a:buFont typeface="Arial" panose="020B0604020202020204" pitchFamily="34" charset="0"/>
            <a:buNone/>
          </a:pPr>
          <a:r>
            <a:rPr lang="en-GB" sz="1600" b="1" kern="1200" dirty="0">
              <a:latin typeface="charcoal"/>
            </a:rPr>
            <a:t>3. Secure customer data storage etc.</a:t>
          </a:r>
        </a:p>
        <a:p>
          <a:pPr marL="0" lvl="0" indent="0" algn="l" defTabSz="711200">
            <a:lnSpc>
              <a:spcPct val="90000"/>
            </a:lnSpc>
            <a:spcBef>
              <a:spcPct val="0"/>
            </a:spcBef>
            <a:spcAft>
              <a:spcPct val="35000"/>
            </a:spcAft>
            <a:buFont typeface="Arial" panose="020B0604020202020204" pitchFamily="34" charset="0"/>
            <a:buNone/>
          </a:pPr>
          <a:r>
            <a:rPr lang="en-GB" sz="1600" kern="1200" dirty="0">
              <a:latin typeface="charcoal"/>
            </a:rPr>
            <a:t>Remote access for managers and employees</a:t>
          </a:r>
        </a:p>
        <a:p>
          <a:pPr marL="0" lvl="0" indent="0" algn="l" defTabSz="711200">
            <a:lnSpc>
              <a:spcPct val="90000"/>
            </a:lnSpc>
            <a:spcBef>
              <a:spcPct val="0"/>
            </a:spcBef>
            <a:spcAft>
              <a:spcPct val="35000"/>
            </a:spcAft>
            <a:buNone/>
          </a:pPr>
          <a:r>
            <a:rPr lang="en-GB" sz="1600" kern="1200" dirty="0">
              <a:latin typeface="charcoal"/>
            </a:rPr>
            <a:t>A cloud-based platform supports seamless interactions, faster bookings, and more personalised customer experiences [4].</a:t>
          </a:r>
        </a:p>
        <a:p>
          <a:pPr marL="0" lvl="0" indent="0" algn="l" defTabSz="711200">
            <a:lnSpc>
              <a:spcPct val="90000"/>
            </a:lnSpc>
            <a:spcBef>
              <a:spcPct val="0"/>
            </a:spcBef>
            <a:spcAft>
              <a:spcPct val="35000"/>
            </a:spcAft>
            <a:buNone/>
          </a:pPr>
          <a:endParaRPr lang="en-US" sz="1600" kern="1200" dirty="0">
            <a:latin typeface="charcoal"/>
            <a:ea typeface="ADLaM Display" panose="02010000000000000000" pitchFamily="2" charset="0"/>
            <a:cs typeface="ADLaM Display" panose="02010000000000000000" pitchFamily="2" charset="0"/>
          </a:endParaRPr>
        </a:p>
        <a:p>
          <a:pPr marL="0" lvl="0" indent="0" algn="l" defTabSz="711200">
            <a:lnSpc>
              <a:spcPct val="90000"/>
            </a:lnSpc>
            <a:spcBef>
              <a:spcPct val="0"/>
            </a:spcBef>
            <a:spcAft>
              <a:spcPct val="35000"/>
            </a:spcAft>
            <a:buNone/>
          </a:pPr>
          <a:endParaRPr lang="en-US" sz="1600" kern="1200" dirty="0">
            <a:latin typeface="charcoal"/>
            <a:ea typeface="ADLaM Display" panose="02010000000000000000" pitchFamily="2" charset="0"/>
            <a:cs typeface="ADLaM Display" panose="02010000000000000000" pitchFamily="2" charset="0"/>
          </a:endParaRPr>
        </a:p>
        <a:p>
          <a:pPr marL="0" lvl="0" indent="0" algn="l" defTabSz="711200">
            <a:lnSpc>
              <a:spcPct val="90000"/>
            </a:lnSpc>
            <a:spcBef>
              <a:spcPct val="0"/>
            </a:spcBef>
            <a:spcAft>
              <a:spcPct val="35000"/>
            </a:spcAft>
            <a:buNone/>
          </a:pPr>
          <a:endParaRPr lang="en-US" sz="1600" kern="1200" dirty="0">
            <a:latin typeface="charcoal"/>
            <a:ea typeface="ADLaM Display" panose="02010000000000000000" pitchFamily="2" charset="0"/>
            <a:cs typeface="ADLaM Display" panose="02010000000000000000" pitchFamily="2" charset="0"/>
          </a:endParaRPr>
        </a:p>
        <a:p>
          <a:pPr marL="0" lvl="0" indent="0" algn="l" defTabSz="711200">
            <a:lnSpc>
              <a:spcPct val="90000"/>
            </a:lnSpc>
            <a:spcBef>
              <a:spcPct val="0"/>
            </a:spcBef>
            <a:spcAft>
              <a:spcPct val="35000"/>
            </a:spcAft>
            <a:buNone/>
          </a:pPr>
          <a:endParaRPr lang="en-US" sz="1600" kern="1200" dirty="0">
            <a:latin typeface="charcoal"/>
            <a:ea typeface="ADLaM Display" panose="02010000000000000000" pitchFamily="2" charset="0"/>
            <a:cs typeface="ADLaM Display" panose="02010000000000000000" pitchFamily="2" charset="0"/>
          </a:endParaRPr>
        </a:p>
      </dsp:txBody>
      <dsp:txXfrm>
        <a:off x="456379" y="600860"/>
        <a:ext cx="4965614" cy="308314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573050" y="-472477"/>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0" y="71920"/>
          <a:ext cx="5157456" cy="3274984"/>
        </a:xfrm>
        <a:prstGeom prst="roundRect">
          <a:avLst>
            <a:gd name="adj" fmla="val 10000"/>
          </a:avLst>
        </a:prstGeom>
        <a:solidFill>
          <a:schemeClr val="bg1">
            <a:alpha val="9000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endParaRPr lang="en-US" sz="1600" kern="1200" dirty="0">
            <a:solidFill>
              <a:schemeClr val="tx1"/>
            </a:solidFill>
            <a:latin typeface="charcoal"/>
            <a:ea typeface="ADLaM Display" panose="02010000000000000000" pitchFamily="2" charset="0"/>
            <a:cs typeface="ADLaM Display" panose="02010000000000000000" pitchFamily="2" charset="0"/>
          </a:endParaRPr>
        </a:p>
      </dsp:txBody>
      <dsp:txXfrm>
        <a:off x="95921" y="167841"/>
        <a:ext cx="4965614" cy="308314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196805" y="2760"/>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769855" y="547158"/>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accent1">
                  <a:lumMod val="75000"/>
                </a:schemeClr>
              </a:solidFill>
              <a:latin typeface="ADLaM Display" panose="02010000000000000000" pitchFamily="2" charset="0"/>
              <a:ea typeface="ADLaM Display" panose="02010000000000000000" pitchFamily="2" charset="0"/>
              <a:cs typeface="ADLaM Display" panose="02010000000000000000" pitchFamily="2" charset="0"/>
            </a:rPr>
            <a:t>Proposed Cloud Computing Solution</a:t>
          </a:r>
        </a:p>
        <a:p>
          <a:pPr marL="0" lvl="0" indent="0" algn="l" defTabSz="711200">
            <a:lnSpc>
              <a:spcPct val="90000"/>
            </a:lnSpc>
            <a:spcBef>
              <a:spcPct val="0"/>
            </a:spcBef>
            <a:spcAft>
              <a:spcPct val="35000"/>
            </a:spcAft>
            <a:buNone/>
          </a:pPr>
          <a:r>
            <a:rPr lang="en-GB" sz="1600" b="0" kern="1200" dirty="0"/>
            <a:t>The proposed system combines</a:t>
          </a:r>
          <a:r>
            <a:rPr lang="en-GB" sz="1600" b="1" kern="1200" dirty="0"/>
            <a:t> Software as a Service (SaaS) </a:t>
          </a:r>
          <a:r>
            <a:rPr lang="en-GB" sz="1600" b="0" kern="1200" dirty="0"/>
            <a:t>for online booking and scheduling to automate appointment, payment, and notification.</a:t>
          </a:r>
          <a:br>
            <a:rPr lang="en-GB" sz="1600" kern="1200" dirty="0">
              <a:solidFill>
                <a:schemeClr val="tx1"/>
              </a:solidFill>
              <a:latin typeface="charcoal"/>
            </a:rPr>
          </a:br>
          <a:r>
            <a:rPr lang="en-GB" sz="1600" b="1" kern="1200" dirty="0">
              <a:solidFill>
                <a:schemeClr val="tx1"/>
              </a:solidFill>
              <a:latin typeface="charcoal"/>
            </a:rPr>
            <a:t>Customer Relationship Management (CRM) </a:t>
          </a:r>
          <a:r>
            <a:rPr lang="en-GB" sz="1600" b="0" kern="1200" dirty="0">
              <a:solidFill>
                <a:schemeClr val="tx1"/>
              </a:solidFill>
              <a:latin typeface="charcoal"/>
            </a:rPr>
            <a:t>this platform would enable service personalization, maintain client records, and increase costumer retention, and </a:t>
          </a:r>
          <a:r>
            <a:rPr lang="en-GB" sz="1600" b="1" kern="1200" dirty="0"/>
            <a:t>Infrastructure as a Service </a:t>
          </a:r>
          <a:r>
            <a:rPr lang="en-GB" sz="1600" b="1" kern="1200" dirty="0">
              <a:solidFill>
                <a:schemeClr val="tx1"/>
              </a:solidFill>
              <a:latin typeface="charcoal"/>
            </a:rPr>
            <a:t>(IaaS) </a:t>
          </a:r>
          <a:r>
            <a:rPr lang="en-GB" sz="1600" b="0" kern="1200" dirty="0">
              <a:solidFill>
                <a:schemeClr val="tx1"/>
              </a:solidFill>
              <a:latin typeface="charcoal"/>
            </a:rPr>
            <a:t>to provide secure cloud secure storage for sensitive client data, treatment records, and financial documentation, This integrated approach will improve operational efficiency, scalability, and data security to support the Spa long-term growth objectives.</a:t>
          </a:r>
          <a:br>
            <a:rPr lang="en-GB" sz="1600" kern="1200" dirty="0">
              <a:solidFill>
                <a:schemeClr val="tx1"/>
              </a:solidFill>
              <a:latin typeface="charcoal"/>
            </a:rPr>
          </a:br>
          <a:endParaRPr lang="en-US" sz="1600" kern="1200" dirty="0">
            <a:latin typeface="charcoal"/>
            <a:ea typeface="ADLaM Display" panose="02010000000000000000" pitchFamily="2" charset="0"/>
            <a:cs typeface="ADLaM Display" panose="02010000000000000000" pitchFamily="2" charset="0"/>
          </a:endParaRPr>
        </a:p>
      </dsp:txBody>
      <dsp:txXfrm>
        <a:off x="865776" y="643079"/>
        <a:ext cx="4965614" cy="308314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65868" y="-119368"/>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07182" y="42502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endParaRPr lang="en-US" sz="1800" kern="1200" dirty="0">
            <a:latin typeface="charcoal"/>
            <a:ea typeface="ADLaM Display" panose="02010000000000000000" pitchFamily="2" charset="0"/>
            <a:cs typeface="ADLaM Display" panose="02010000000000000000" pitchFamily="2" charset="0"/>
          </a:endParaRPr>
        </a:p>
        <a:p>
          <a:pPr marL="0" lvl="0" indent="0" algn="l" defTabSz="800100">
            <a:lnSpc>
              <a:spcPct val="90000"/>
            </a:lnSpc>
            <a:spcBef>
              <a:spcPct val="0"/>
            </a:spcBef>
            <a:spcAft>
              <a:spcPct val="35000"/>
            </a:spcAft>
            <a:buFont typeface="Arial" panose="020B0604020202020204" pitchFamily="34" charset="0"/>
            <a:buNone/>
          </a:pPr>
          <a:r>
            <a:rPr lang="en-US" sz="1800" kern="1200" dirty="0">
              <a:latin typeface="charcoal"/>
              <a:ea typeface="ADLaM Display" panose="02010000000000000000" pitchFamily="2" charset="0"/>
              <a:cs typeface="ADLaM Display" panose="02010000000000000000" pitchFamily="2" charset="0"/>
            </a:rPr>
            <a:t>Security Measures are protection put in place to enable a website and customer data to be save from cyber attack. To allow save online transaction and prevention against unauthorize access [5].</a:t>
          </a:r>
        </a:p>
        <a:p>
          <a:pPr marL="0" lvl="0" indent="0" algn="l" defTabSz="800100">
            <a:lnSpc>
              <a:spcPct val="90000"/>
            </a:lnSpc>
            <a:spcBef>
              <a:spcPct val="0"/>
            </a:spcBef>
            <a:spcAft>
              <a:spcPct val="35000"/>
            </a:spcAft>
            <a:buFont typeface="Arial" panose="020B0604020202020204" pitchFamily="34" charset="0"/>
            <a:buNone/>
          </a:pPr>
          <a:r>
            <a:rPr lang="en-US" sz="1800" kern="1200" dirty="0">
              <a:latin typeface="charcoal"/>
              <a:ea typeface="ADLaM Display" panose="02010000000000000000" pitchFamily="2" charset="0"/>
              <a:cs typeface="ADLaM Display" panose="02010000000000000000" pitchFamily="2" charset="0"/>
            </a:rPr>
            <a:t>The Spa handles personal details, booking information and payment data, meaning a strong security is paramount to hinder cyber threat such as:</a:t>
          </a:r>
        </a:p>
        <a:p>
          <a:pPr marL="0" lvl="0" indent="0" algn="l" defTabSz="800100">
            <a:lnSpc>
              <a:spcPct val="90000"/>
            </a:lnSpc>
            <a:spcBef>
              <a:spcPct val="0"/>
            </a:spcBef>
            <a:spcAft>
              <a:spcPct val="35000"/>
            </a:spcAft>
            <a:buFont typeface="Arial" panose="020B0604020202020204" pitchFamily="34" charset="0"/>
            <a:buNone/>
          </a:pPr>
          <a:r>
            <a:rPr lang="en-GB" sz="1800" b="1" kern="1200" dirty="0">
              <a:solidFill>
                <a:schemeClr val="tx2"/>
              </a:solidFill>
              <a:latin typeface="charcoal"/>
            </a:rPr>
            <a:t>a. SSL Certificate (HTTPS Encryption)</a:t>
          </a:r>
        </a:p>
        <a:p>
          <a:pPr marL="0" lvl="0" indent="0" algn="l" defTabSz="800100">
            <a:lnSpc>
              <a:spcPct val="90000"/>
            </a:lnSpc>
            <a:spcBef>
              <a:spcPct val="0"/>
            </a:spcBef>
            <a:spcAft>
              <a:spcPct val="35000"/>
            </a:spcAft>
            <a:buNone/>
          </a:pPr>
          <a:r>
            <a:rPr lang="en-GB" sz="1800" kern="1200" dirty="0">
              <a:solidFill>
                <a:schemeClr val="tx2"/>
              </a:solidFill>
              <a:latin typeface="charcoal"/>
            </a:rPr>
            <a:t>Ensures all data exchanged between customers and the website is encrypted.</a:t>
          </a:r>
        </a:p>
        <a:p>
          <a:pPr marL="0" lvl="0" indent="0" algn="l" defTabSz="800100">
            <a:lnSpc>
              <a:spcPct val="90000"/>
            </a:lnSpc>
            <a:spcBef>
              <a:spcPct val="0"/>
            </a:spcBef>
            <a:spcAft>
              <a:spcPct val="35000"/>
            </a:spcAft>
            <a:buFont typeface="Arial" panose="020B0604020202020204" pitchFamily="34" charset="0"/>
            <a:buNone/>
          </a:pPr>
          <a:endParaRPr lang="en-US" sz="1800" kern="1200" dirty="0">
            <a:latin typeface="charcoal"/>
            <a:ea typeface="ADLaM Display" panose="02010000000000000000" pitchFamily="2" charset="0"/>
            <a:cs typeface="ADLaM Display" panose="02010000000000000000" pitchFamily="2" charset="0"/>
          </a:endParaRPr>
        </a:p>
      </dsp:txBody>
      <dsp:txXfrm>
        <a:off x="403103" y="520950"/>
        <a:ext cx="4965614" cy="308314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Font typeface="Arial" panose="020B0604020202020204" pitchFamily="34" charset="0"/>
            <a:buNone/>
          </a:pPr>
          <a:endParaRPr lang="en-US" sz="1600" kern="1200" dirty="0">
            <a:latin typeface="charcoal"/>
            <a:ea typeface="ADLaM Display" panose="02010000000000000000" pitchFamily="2" charset="0"/>
            <a:cs typeface="ADLaM Display" panose="02010000000000000000" pitchFamily="2" charset="0"/>
          </a:endParaRPr>
        </a:p>
      </dsp:txBody>
      <dsp:txXfrm>
        <a:off x="456379" y="600860"/>
        <a:ext cx="4965614" cy="308314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kern="1200" dirty="0">
              <a:solidFill>
                <a:schemeClr val="tx2"/>
              </a:solidFill>
              <a:latin typeface="charcoal"/>
            </a:rPr>
            <a:t>Prevents attackers from intercepting or modifying sensitive information, this is essential for secure online bookings and payments.</a:t>
          </a:r>
        </a:p>
        <a:p>
          <a:pPr marL="0" lvl="0" indent="0" algn="l" defTabSz="800100">
            <a:lnSpc>
              <a:spcPct val="90000"/>
            </a:lnSpc>
            <a:spcBef>
              <a:spcPct val="0"/>
            </a:spcBef>
            <a:spcAft>
              <a:spcPct val="35000"/>
            </a:spcAft>
            <a:buNone/>
          </a:pPr>
          <a:r>
            <a:rPr lang="en-GB" sz="1800" b="1" kern="1200" dirty="0">
              <a:solidFill>
                <a:schemeClr val="tx2"/>
              </a:solidFill>
              <a:latin typeface="charcoal"/>
            </a:rPr>
            <a:t>b. Secure Payment Gateway</a:t>
          </a:r>
        </a:p>
        <a:p>
          <a:pPr marL="0" lvl="0" indent="0" algn="l" defTabSz="800100">
            <a:lnSpc>
              <a:spcPct val="90000"/>
            </a:lnSpc>
            <a:spcBef>
              <a:spcPct val="0"/>
            </a:spcBef>
            <a:spcAft>
              <a:spcPct val="35000"/>
            </a:spcAft>
            <a:buNone/>
          </a:pPr>
          <a:r>
            <a:rPr lang="en-GB" sz="1800" kern="1200" dirty="0">
              <a:solidFill>
                <a:schemeClr val="tx2"/>
              </a:solidFill>
              <a:latin typeface="charcoal"/>
            </a:rPr>
            <a:t>Use trusted payment processors such as Stripe, PayPal, or Square.</a:t>
          </a:r>
        </a:p>
        <a:p>
          <a:pPr marL="0" lvl="0" indent="0" algn="l" defTabSz="800100">
            <a:lnSpc>
              <a:spcPct val="90000"/>
            </a:lnSpc>
            <a:spcBef>
              <a:spcPct val="0"/>
            </a:spcBef>
            <a:spcAft>
              <a:spcPct val="35000"/>
            </a:spcAft>
            <a:buNone/>
          </a:pPr>
          <a:r>
            <a:rPr lang="en-GB" sz="1800" kern="1200" dirty="0">
              <a:solidFill>
                <a:schemeClr val="tx2"/>
              </a:solidFill>
              <a:latin typeface="charcoal"/>
            </a:rPr>
            <a:t>Provides PCI-DSS compliance, fraud detection tools, and encrypted transactions.</a:t>
          </a:r>
        </a:p>
        <a:p>
          <a:pPr marL="0" lvl="0" indent="0" algn="l" defTabSz="800100">
            <a:lnSpc>
              <a:spcPct val="90000"/>
            </a:lnSpc>
            <a:spcBef>
              <a:spcPct val="0"/>
            </a:spcBef>
            <a:spcAft>
              <a:spcPct val="35000"/>
            </a:spcAft>
            <a:buNone/>
          </a:pPr>
          <a:r>
            <a:rPr lang="en-GB" sz="1800" kern="1200" dirty="0">
              <a:solidFill>
                <a:schemeClr val="tx2"/>
              </a:solidFill>
              <a:latin typeface="charcoal"/>
            </a:rPr>
            <a:t>Reduces the risk of financial data theft</a:t>
          </a:r>
          <a:r>
            <a:rPr lang="en-GB" sz="1600" kern="1200" dirty="0">
              <a:solidFill>
                <a:schemeClr val="tx2"/>
              </a:solidFill>
            </a:rPr>
            <a:t>.</a:t>
          </a:r>
          <a:endParaRPr lang="en-US" sz="1600" kern="1200" dirty="0">
            <a:latin typeface="charcoal"/>
            <a:ea typeface="ADLaM Display" panose="02010000000000000000" pitchFamily="2" charset="0"/>
            <a:cs typeface="ADLaM Display" panose="02010000000000000000" pitchFamily="2" charset="0"/>
          </a:endParaRPr>
        </a:p>
      </dsp:txBody>
      <dsp:txXfrm>
        <a:off x="456379" y="600860"/>
        <a:ext cx="4965614" cy="308314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65868" y="-119368"/>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07182" y="42502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kern="1200" dirty="0">
              <a:solidFill>
                <a:schemeClr val="tx1"/>
              </a:solidFill>
              <a:latin typeface="charcoal"/>
            </a:rPr>
            <a:t>Prevents attackers from exploiting known vulnerabilities.</a:t>
          </a:r>
        </a:p>
        <a:p>
          <a:pPr marL="0" lvl="0" indent="0" algn="l" defTabSz="800100">
            <a:lnSpc>
              <a:spcPct val="90000"/>
            </a:lnSpc>
            <a:spcBef>
              <a:spcPct val="0"/>
            </a:spcBef>
            <a:spcAft>
              <a:spcPct val="35000"/>
            </a:spcAft>
            <a:buNone/>
          </a:pPr>
          <a:r>
            <a:rPr lang="en-GB" sz="1800" kern="1200" dirty="0">
              <a:solidFill>
                <a:schemeClr val="tx1"/>
              </a:solidFill>
              <a:latin typeface="charcoal"/>
            </a:rPr>
            <a:t>Automates updates where possible to reduce risk.</a:t>
          </a:r>
        </a:p>
        <a:p>
          <a:pPr marL="0" lvl="0" indent="0" algn="l" defTabSz="800100">
            <a:lnSpc>
              <a:spcPct val="90000"/>
            </a:lnSpc>
            <a:spcBef>
              <a:spcPct val="0"/>
            </a:spcBef>
            <a:spcAft>
              <a:spcPct val="35000"/>
            </a:spcAft>
            <a:buNone/>
          </a:pPr>
          <a:r>
            <a:rPr lang="en-GB" sz="1800" b="1" kern="1200" dirty="0">
              <a:solidFill>
                <a:schemeClr val="tx1"/>
              </a:solidFill>
              <a:latin typeface="charcoal"/>
            </a:rPr>
            <a:t>e. Firewall &amp; Intrusion Detection Systems (IDS/IPS)</a:t>
          </a:r>
        </a:p>
        <a:p>
          <a:pPr marL="0" lvl="0" indent="0" algn="l" defTabSz="800100">
            <a:lnSpc>
              <a:spcPct val="90000"/>
            </a:lnSpc>
            <a:spcBef>
              <a:spcPct val="0"/>
            </a:spcBef>
            <a:spcAft>
              <a:spcPct val="35000"/>
            </a:spcAft>
            <a:buNone/>
          </a:pPr>
          <a:r>
            <a:rPr lang="en-GB" sz="1800" kern="1200" dirty="0">
              <a:solidFill>
                <a:schemeClr val="tx1"/>
              </a:solidFill>
              <a:latin typeface="charcoal"/>
            </a:rPr>
            <a:t>A </a:t>
          </a:r>
          <a:r>
            <a:rPr lang="en-GB" sz="1800" b="1" kern="1200" dirty="0">
              <a:solidFill>
                <a:schemeClr val="tx1"/>
              </a:solidFill>
              <a:latin typeface="charcoal"/>
            </a:rPr>
            <a:t>web application firewall (WAF)</a:t>
          </a:r>
          <a:r>
            <a:rPr lang="en-GB" sz="1800" kern="1200" dirty="0">
              <a:solidFill>
                <a:schemeClr val="tx1"/>
              </a:solidFill>
              <a:latin typeface="charcoal"/>
            </a:rPr>
            <a:t> blocks malicious traffic, SQL injections, and cross-site scripting (XSS).</a:t>
          </a:r>
        </a:p>
        <a:p>
          <a:pPr marL="0" lvl="0" indent="0" algn="l" defTabSz="800100">
            <a:lnSpc>
              <a:spcPct val="90000"/>
            </a:lnSpc>
            <a:spcBef>
              <a:spcPct val="0"/>
            </a:spcBef>
            <a:spcAft>
              <a:spcPct val="35000"/>
            </a:spcAft>
            <a:buNone/>
          </a:pPr>
          <a:r>
            <a:rPr lang="en-GB" sz="1800" kern="1200" dirty="0">
              <a:solidFill>
                <a:schemeClr val="tx1"/>
              </a:solidFill>
              <a:latin typeface="charcoal"/>
            </a:rPr>
            <a:t>IDS/IPS tools monitor traffic, detect unusual activity, and block cyber threats in real time [6].</a:t>
          </a:r>
          <a:endParaRPr lang="en-US" sz="1800" kern="1200" dirty="0">
            <a:solidFill>
              <a:schemeClr val="tx1"/>
            </a:solidFill>
            <a:latin typeface="charcoal"/>
            <a:ea typeface="ADLaM Display" panose="02010000000000000000" pitchFamily="2" charset="0"/>
            <a:cs typeface="ADLaM Display" panose="02010000000000000000" pitchFamily="2" charset="0"/>
          </a:endParaRPr>
        </a:p>
      </dsp:txBody>
      <dsp:txXfrm>
        <a:off x="403103" y="520950"/>
        <a:ext cx="4965614" cy="308314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65868" y="-119368"/>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07182" y="42502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b="1" kern="1200" dirty="0">
              <a:solidFill>
                <a:schemeClr val="tx1"/>
              </a:solidFill>
              <a:latin typeface="charcoal"/>
            </a:rPr>
            <a:t>C. Strong Authentication &amp; Access Control</a:t>
          </a:r>
        </a:p>
        <a:p>
          <a:pPr marL="0" lvl="0" indent="0" algn="l" defTabSz="800100">
            <a:lnSpc>
              <a:spcPct val="90000"/>
            </a:lnSpc>
            <a:spcBef>
              <a:spcPct val="0"/>
            </a:spcBef>
            <a:spcAft>
              <a:spcPct val="35000"/>
            </a:spcAft>
            <a:buNone/>
          </a:pPr>
          <a:r>
            <a:rPr lang="en-GB" sz="1800" kern="1200" dirty="0">
              <a:solidFill>
                <a:schemeClr val="tx1"/>
              </a:solidFill>
              <a:latin typeface="charcoal"/>
            </a:rPr>
            <a:t>Implement </a:t>
          </a:r>
          <a:r>
            <a:rPr lang="en-GB" sz="1800" b="1" kern="1200" dirty="0">
              <a:solidFill>
                <a:schemeClr val="tx1"/>
              </a:solidFill>
              <a:latin typeface="charcoal"/>
            </a:rPr>
            <a:t>Two-Factor Authentication (2FA)</a:t>
          </a:r>
          <a:r>
            <a:rPr lang="en-GB" sz="1800" kern="1200" dirty="0">
              <a:solidFill>
                <a:schemeClr val="tx1"/>
              </a:solidFill>
              <a:latin typeface="charcoal"/>
            </a:rPr>
            <a:t> for admin and staff accounts.</a:t>
          </a:r>
        </a:p>
        <a:p>
          <a:pPr marL="0" lvl="0" indent="0" algn="l" defTabSz="800100">
            <a:lnSpc>
              <a:spcPct val="90000"/>
            </a:lnSpc>
            <a:spcBef>
              <a:spcPct val="0"/>
            </a:spcBef>
            <a:spcAft>
              <a:spcPct val="35000"/>
            </a:spcAft>
            <a:buNone/>
          </a:pPr>
          <a:r>
            <a:rPr lang="en-GB" sz="1800" kern="1200" dirty="0">
              <a:solidFill>
                <a:schemeClr val="tx1"/>
              </a:solidFill>
              <a:latin typeface="charcoal"/>
            </a:rPr>
            <a:t>Use </a:t>
          </a:r>
          <a:r>
            <a:rPr lang="en-GB" sz="1800" b="1" kern="1200" dirty="0">
              <a:solidFill>
                <a:schemeClr val="tx1"/>
              </a:solidFill>
              <a:latin typeface="charcoal"/>
            </a:rPr>
            <a:t>role-based access control (RBAC)</a:t>
          </a:r>
          <a:r>
            <a:rPr lang="en-GB" sz="1800" kern="1200" dirty="0">
              <a:solidFill>
                <a:schemeClr val="tx1"/>
              </a:solidFill>
              <a:latin typeface="charcoal"/>
            </a:rPr>
            <a:t> so staff only see data relevant to their duties.</a:t>
          </a:r>
        </a:p>
        <a:p>
          <a:pPr marL="0" lvl="0" indent="0" algn="l" defTabSz="800100">
            <a:lnSpc>
              <a:spcPct val="90000"/>
            </a:lnSpc>
            <a:spcBef>
              <a:spcPct val="0"/>
            </a:spcBef>
            <a:spcAft>
              <a:spcPct val="35000"/>
            </a:spcAft>
            <a:buNone/>
          </a:pPr>
          <a:r>
            <a:rPr lang="en-GB" sz="1800" kern="1200" dirty="0">
              <a:solidFill>
                <a:schemeClr val="tx1"/>
              </a:solidFill>
              <a:latin typeface="charcoal"/>
            </a:rPr>
            <a:t>Enforce strong password policies and regular password updates.</a:t>
          </a:r>
        </a:p>
        <a:p>
          <a:pPr marL="0" lvl="0" indent="0" algn="l" defTabSz="800100">
            <a:lnSpc>
              <a:spcPct val="90000"/>
            </a:lnSpc>
            <a:spcBef>
              <a:spcPct val="0"/>
            </a:spcBef>
            <a:spcAft>
              <a:spcPct val="35000"/>
            </a:spcAft>
            <a:buNone/>
          </a:pPr>
          <a:r>
            <a:rPr lang="en-GB" sz="1800" b="1" kern="1200" dirty="0">
              <a:solidFill>
                <a:schemeClr val="tx1"/>
              </a:solidFill>
              <a:latin typeface="charcoal"/>
            </a:rPr>
            <a:t>d. Regular Software Updates &amp; Patch Management</a:t>
          </a:r>
        </a:p>
        <a:p>
          <a:pPr marL="0" lvl="0" indent="0" algn="l" defTabSz="800100">
            <a:lnSpc>
              <a:spcPct val="90000"/>
            </a:lnSpc>
            <a:spcBef>
              <a:spcPct val="0"/>
            </a:spcBef>
            <a:spcAft>
              <a:spcPct val="35000"/>
            </a:spcAft>
            <a:buNone/>
          </a:pPr>
          <a:r>
            <a:rPr lang="en-GB" sz="1800" kern="1200" dirty="0">
              <a:solidFill>
                <a:schemeClr val="tx1"/>
              </a:solidFill>
              <a:latin typeface="charcoal"/>
            </a:rPr>
            <a:t>Keep website plugins, CMS platforms (e.g., WordPress), and software up to date.</a:t>
          </a:r>
        </a:p>
      </dsp:txBody>
      <dsp:txXfrm>
        <a:off x="403103" y="520950"/>
        <a:ext cx="4965614" cy="308314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175341" y="209089"/>
          <a:ext cx="10661687" cy="1910126"/>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111003" y="481117"/>
          <a:ext cx="10661687" cy="19101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Font typeface="Arial" panose="020B0604020202020204" pitchFamily="34" charset="0"/>
            <a:buNone/>
          </a:pPr>
          <a:endParaRPr lang="en-US" sz="1600" kern="1200" dirty="0">
            <a:solidFill>
              <a:schemeClr val="tx1"/>
            </a:solidFill>
            <a:latin typeface="charcoal"/>
            <a:ea typeface="ADLaM Display" panose="02010000000000000000" pitchFamily="2" charset="0"/>
            <a:cs typeface="ADLaM Display" panose="02010000000000000000" pitchFamily="2" charset="0"/>
          </a:endParaRPr>
        </a:p>
        <a:p>
          <a:pPr marL="0" lvl="0" indent="0" algn="l" defTabSz="711200">
            <a:lnSpc>
              <a:spcPct val="90000"/>
            </a:lnSpc>
            <a:spcBef>
              <a:spcPct val="0"/>
            </a:spcBef>
            <a:spcAft>
              <a:spcPct val="35000"/>
            </a:spcAft>
            <a:buFont typeface="Arial" panose="020B0604020202020204" pitchFamily="34" charset="0"/>
            <a:buNone/>
          </a:pPr>
          <a:r>
            <a:rPr lang="en-GB" sz="1600" b="1" kern="1200" dirty="0">
              <a:solidFill>
                <a:schemeClr val="tx1"/>
              </a:solidFill>
              <a:latin typeface="charcoal"/>
            </a:rPr>
            <a:t>Proposed Security Solution for Elite Wellness Spa:</a:t>
          </a:r>
        </a:p>
        <a:p>
          <a:pPr marL="0" lvl="0" indent="0" algn="l" defTabSz="711200">
            <a:lnSpc>
              <a:spcPct val="90000"/>
            </a:lnSpc>
            <a:spcBef>
              <a:spcPct val="0"/>
            </a:spcBef>
            <a:spcAft>
              <a:spcPct val="35000"/>
            </a:spcAft>
            <a:buFont typeface="Arial" panose="020B0604020202020204" pitchFamily="34" charset="0"/>
            <a:buNone/>
          </a:pPr>
          <a:r>
            <a:rPr lang="en-GB" sz="1600" kern="1200" dirty="0">
              <a:solidFill>
                <a:schemeClr val="tx1"/>
              </a:solidFill>
              <a:latin typeface="charcoal"/>
            </a:rPr>
            <a:t>A </a:t>
          </a:r>
          <a:r>
            <a:rPr lang="en-GB" sz="1600" b="1" kern="1200" dirty="0">
              <a:solidFill>
                <a:schemeClr val="tx1"/>
              </a:solidFill>
              <a:latin typeface="charcoal"/>
            </a:rPr>
            <a:t>secure cloud hosting environment</a:t>
          </a:r>
          <a:r>
            <a:rPr lang="en-GB" sz="1600" kern="1200" dirty="0">
              <a:solidFill>
                <a:schemeClr val="tx1"/>
              </a:solidFill>
              <a:latin typeface="charcoal"/>
            </a:rPr>
            <a:t> with built-in encryption.</a:t>
          </a:r>
        </a:p>
        <a:p>
          <a:pPr marL="0" lvl="0" indent="0" algn="l" defTabSz="711200">
            <a:lnSpc>
              <a:spcPct val="90000"/>
            </a:lnSpc>
            <a:spcBef>
              <a:spcPct val="0"/>
            </a:spcBef>
            <a:spcAft>
              <a:spcPct val="35000"/>
            </a:spcAft>
            <a:buFont typeface="Arial" panose="020B0604020202020204" pitchFamily="34" charset="0"/>
            <a:buNone/>
          </a:pPr>
          <a:r>
            <a:rPr lang="en-GB" sz="1600" kern="1200" dirty="0">
              <a:solidFill>
                <a:schemeClr val="tx1"/>
              </a:solidFill>
              <a:latin typeface="charcoal"/>
            </a:rPr>
            <a:t>A </a:t>
          </a:r>
          <a:r>
            <a:rPr lang="en-GB" sz="1600" b="1" kern="1200" dirty="0">
              <a:solidFill>
                <a:schemeClr val="tx1"/>
              </a:solidFill>
              <a:latin typeface="charcoal"/>
            </a:rPr>
            <a:t>web application firewall (WAF)</a:t>
          </a:r>
          <a:r>
            <a:rPr lang="en-GB" sz="1600" kern="1200" dirty="0">
              <a:solidFill>
                <a:schemeClr val="tx1"/>
              </a:solidFill>
              <a:latin typeface="charcoal"/>
            </a:rPr>
            <a:t> to protect the website..</a:t>
          </a:r>
        </a:p>
        <a:p>
          <a:pPr marL="0" lvl="0" indent="0" algn="l" defTabSz="711200">
            <a:lnSpc>
              <a:spcPct val="90000"/>
            </a:lnSpc>
            <a:spcBef>
              <a:spcPct val="0"/>
            </a:spcBef>
            <a:spcAft>
              <a:spcPct val="35000"/>
            </a:spcAft>
            <a:buFont typeface="Arial" panose="020B0604020202020204" pitchFamily="34" charset="0"/>
            <a:buNone/>
          </a:pPr>
          <a:r>
            <a:rPr lang="en-GB" sz="1600" b="1" kern="1200" dirty="0">
              <a:solidFill>
                <a:schemeClr val="tx1"/>
              </a:solidFill>
              <a:latin typeface="charcoal"/>
            </a:rPr>
            <a:t>SSL/HTTPS, 2FA, RBAC</a:t>
          </a:r>
          <a:r>
            <a:rPr lang="en-GB" sz="1600" kern="1200" dirty="0">
              <a:solidFill>
                <a:schemeClr val="tx1"/>
              </a:solidFill>
              <a:latin typeface="charcoal"/>
            </a:rPr>
            <a:t>, and encrypted payment processing.</a:t>
          </a:r>
        </a:p>
        <a:p>
          <a:pPr marL="0" lvl="0" indent="0" algn="l" defTabSz="711200">
            <a:lnSpc>
              <a:spcPct val="90000"/>
            </a:lnSpc>
            <a:spcBef>
              <a:spcPct val="0"/>
            </a:spcBef>
            <a:spcAft>
              <a:spcPct val="35000"/>
            </a:spcAft>
            <a:buFont typeface="Arial" panose="020B0604020202020204" pitchFamily="34" charset="0"/>
            <a:buNone/>
          </a:pPr>
          <a:r>
            <a:rPr lang="en-GB" sz="1600" b="1" kern="1200" dirty="0">
              <a:solidFill>
                <a:schemeClr val="tx1"/>
              </a:solidFill>
              <a:latin typeface="charcoal"/>
            </a:rPr>
            <a:t>Automated backups, malware scanning, and regular updates</a:t>
          </a:r>
          <a:endParaRPr lang="en-GB" sz="1600" kern="1200" dirty="0">
            <a:solidFill>
              <a:schemeClr val="tx1"/>
            </a:solidFill>
            <a:latin typeface="charcoal"/>
          </a:endParaRPr>
        </a:p>
        <a:p>
          <a:pPr marL="0" lvl="0" indent="0" algn="l" defTabSz="711200">
            <a:lnSpc>
              <a:spcPct val="90000"/>
            </a:lnSpc>
            <a:spcBef>
              <a:spcPct val="0"/>
            </a:spcBef>
            <a:spcAft>
              <a:spcPct val="35000"/>
            </a:spcAft>
            <a:buFont typeface="Arial" panose="020B0604020202020204" pitchFamily="34" charset="0"/>
            <a:buNone/>
          </a:pPr>
          <a:r>
            <a:rPr lang="en-GB" sz="1600" kern="1200" dirty="0">
              <a:solidFill>
                <a:schemeClr val="tx1"/>
              </a:solidFill>
              <a:latin typeface="charcoal"/>
            </a:rPr>
            <a:t>A user-friendly but secure </a:t>
          </a:r>
          <a:r>
            <a:rPr lang="en-GB" sz="1600" b="1" kern="1200" dirty="0">
              <a:solidFill>
                <a:schemeClr val="tx1"/>
              </a:solidFill>
              <a:latin typeface="charcoal"/>
            </a:rPr>
            <a:t>payment gateway</a:t>
          </a:r>
          <a:endParaRPr lang="en-GB" sz="1600" kern="1200" dirty="0">
            <a:solidFill>
              <a:schemeClr val="tx1"/>
            </a:solidFill>
            <a:latin typeface="charcoal"/>
          </a:endParaRPr>
        </a:p>
        <a:p>
          <a:pPr marL="0" lvl="0" indent="0" algn="l" defTabSz="711200">
            <a:lnSpc>
              <a:spcPct val="90000"/>
            </a:lnSpc>
            <a:spcBef>
              <a:spcPct val="0"/>
            </a:spcBef>
            <a:spcAft>
              <a:spcPct val="35000"/>
            </a:spcAft>
            <a:buFont typeface="Arial" panose="020B0604020202020204" pitchFamily="34" charset="0"/>
            <a:buNone/>
          </a:pPr>
          <a:r>
            <a:rPr lang="en-GB" sz="1600" kern="1200" dirty="0">
              <a:solidFill>
                <a:schemeClr val="tx1"/>
              </a:solidFill>
              <a:latin typeface="charcoal"/>
            </a:rPr>
            <a:t>Staff cybersecurity training to strengthen internal defence.</a:t>
          </a:r>
          <a:endParaRPr lang="en-US" sz="1600" kern="1200" dirty="0">
            <a:solidFill>
              <a:schemeClr val="tx1"/>
            </a:solidFill>
            <a:latin typeface="charcoal"/>
            <a:ea typeface="ADLaM Display" panose="02010000000000000000" pitchFamily="2" charset="0"/>
            <a:cs typeface="ADLaM Display" panose="02010000000000000000" pitchFamily="2" charset="0"/>
          </a:endParaRPr>
        </a:p>
      </dsp:txBody>
      <dsp:txXfrm>
        <a:off x="166949" y="537063"/>
        <a:ext cx="10549795" cy="179823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352FFA-D601-421E-9AB6-2F0CB09EAE94}" type="datetimeFigureOut">
              <a:rPr lang="en-GB" smtClean="0"/>
              <a:t>17/12/2025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D72936-0768-4862-A0EC-E291495B2407}" type="slidenum">
              <a:rPr lang="en-GB" smtClean="0"/>
              <a:t>‹#›</a:t>
            </a:fld>
            <a:endParaRPr lang="en-GB"/>
          </a:p>
        </p:txBody>
      </p:sp>
    </p:spTree>
    <p:extLst>
      <p:ext uri="{BB962C8B-B14F-4D97-AF65-F5344CB8AC3E}">
        <p14:creationId xmlns:p14="http://schemas.microsoft.com/office/powerpoint/2010/main" val="1747387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D72936-0768-4862-A0EC-E291495B2407}" type="slidenum">
              <a:rPr lang="en-GB" smtClean="0"/>
              <a:t>3</a:t>
            </a:fld>
            <a:endParaRPr lang="en-GB"/>
          </a:p>
        </p:txBody>
      </p:sp>
    </p:spTree>
    <p:extLst>
      <p:ext uri="{BB962C8B-B14F-4D97-AF65-F5344CB8AC3E}">
        <p14:creationId xmlns:p14="http://schemas.microsoft.com/office/powerpoint/2010/main" val="4244935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D72936-0768-4862-A0EC-E291495B2407}" type="slidenum">
              <a:rPr lang="en-GB" smtClean="0"/>
              <a:t>10</a:t>
            </a:fld>
            <a:endParaRPr lang="en-GB"/>
          </a:p>
        </p:txBody>
      </p:sp>
    </p:spTree>
    <p:extLst>
      <p:ext uri="{BB962C8B-B14F-4D97-AF65-F5344CB8AC3E}">
        <p14:creationId xmlns:p14="http://schemas.microsoft.com/office/powerpoint/2010/main" val="4116075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95120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52250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1289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69616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51011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47894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11399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45578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50395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78610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8314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12/17/2025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9504017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jpg"/><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4.png"/><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5.jpg"/><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7.jpg"/><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9.jpg"/><Relationship Id="rId7" Type="http://schemas.openxmlformats.org/officeDocument/2006/relationships/diagramColors" Target="../diagrams/colors1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16.xml"/><Relationship Id="rId3" Type="http://schemas.openxmlformats.org/officeDocument/2006/relationships/diagramData" Target="../diagrams/data15.xml"/><Relationship Id="rId7" Type="http://schemas.microsoft.com/office/2007/relationships/diagramDrawing" Target="../diagrams/drawing15.xml"/><Relationship Id="rId12" Type="http://schemas.microsoft.com/office/2007/relationships/diagramDrawing" Target="../diagrams/drawing16.xml"/><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15.xml"/><Relationship Id="rId11" Type="http://schemas.openxmlformats.org/officeDocument/2006/relationships/diagramColors" Target="../diagrams/colors16.xml"/><Relationship Id="rId5" Type="http://schemas.openxmlformats.org/officeDocument/2006/relationships/diagramQuickStyle" Target="../diagrams/quickStyle15.xml"/><Relationship Id="rId10" Type="http://schemas.openxmlformats.org/officeDocument/2006/relationships/diagramQuickStyle" Target="../diagrams/quickStyle16.xml"/><Relationship Id="rId4" Type="http://schemas.openxmlformats.org/officeDocument/2006/relationships/diagramLayout" Target="../diagrams/layout15.xml"/><Relationship Id="rId9" Type="http://schemas.openxmlformats.org/officeDocument/2006/relationships/diagramLayout" Target="../diagrams/layout16.xml"/></Relationships>
</file>

<file path=ppt/slides/_rels/slide15.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15.png"/><Relationship Id="rId7" Type="http://schemas.openxmlformats.org/officeDocument/2006/relationships/diagramColors" Target="../diagrams/colors17.xml"/><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19.xml"/><Relationship Id="rId3" Type="http://schemas.openxmlformats.org/officeDocument/2006/relationships/diagramData" Target="../diagrams/data18.xml"/><Relationship Id="rId7" Type="http://schemas.microsoft.com/office/2007/relationships/diagramDrawing" Target="../diagrams/drawing18.xml"/><Relationship Id="rId12" Type="http://schemas.microsoft.com/office/2007/relationships/diagramDrawing" Target="../diagrams/drawing19.xml"/><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diagramColors" Target="../diagrams/colors18.xml"/><Relationship Id="rId11" Type="http://schemas.openxmlformats.org/officeDocument/2006/relationships/diagramColors" Target="../diagrams/colors19.xml"/><Relationship Id="rId5" Type="http://schemas.openxmlformats.org/officeDocument/2006/relationships/diagramQuickStyle" Target="../diagrams/quickStyle18.xml"/><Relationship Id="rId10" Type="http://schemas.openxmlformats.org/officeDocument/2006/relationships/diagramQuickStyle" Target="../diagrams/quickStyle19.xml"/><Relationship Id="rId4" Type="http://schemas.openxmlformats.org/officeDocument/2006/relationships/diagramLayout" Target="../diagrams/layout18.xml"/><Relationship Id="rId9" Type="http://schemas.openxmlformats.org/officeDocument/2006/relationships/diagramLayout" Target="../diagrams/layout19.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21.xml"/><Relationship Id="rId3" Type="http://schemas.openxmlformats.org/officeDocument/2006/relationships/diagramData" Target="../diagrams/data20.xml"/><Relationship Id="rId7" Type="http://schemas.microsoft.com/office/2007/relationships/diagramDrawing" Target="../diagrams/drawing20.xml"/><Relationship Id="rId12" Type="http://schemas.microsoft.com/office/2007/relationships/diagramDrawing" Target="../diagrams/drawing21.xml"/><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diagramColors" Target="../diagrams/colors20.xml"/><Relationship Id="rId11" Type="http://schemas.openxmlformats.org/officeDocument/2006/relationships/diagramColors" Target="../diagrams/colors21.xml"/><Relationship Id="rId5" Type="http://schemas.openxmlformats.org/officeDocument/2006/relationships/diagramQuickStyle" Target="../diagrams/quickStyle20.xml"/><Relationship Id="rId10" Type="http://schemas.openxmlformats.org/officeDocument/2006/relationships/diagramQuickStyle" Target="../diagrams/quickStyle21.xml"/><Relationship Id="rId4" Type="http://schemas.openxmlformats.org/officeDocument/2006/relationships/diagramLayout" Target="../diagrams/layout20.xml"/><Relationship Id="rId9" Type="http://schemas.openxmlformats.org/officeDocument/2006/relationships/diagramLayout" Target="../diagrams/layout2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image" Target="../media/image18.jpeg"/><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1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28.svg"/><Relationship Id="rId5" Type="http://schemas.openxmlformats.org/officeDocument/2006/relationships/image" Target="../media/image22.sv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svg"/></Relationships>
</file>

<file path=ppt/slides/_rels/slide2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svg"/><Relationship Id="rId7" Type="http://schemas.openxmlformats.org/officeDocument/2006/relationships/image" Target="../media/image24.svg"/><Relationship Id="rId12" Type="http://schemas.openxmlformats.org/officeDocument/2006/relationships/hyperlink" Target="https://www.sciencedirect.com/science/article/pii/S2444883425000257" TargetMode="External"/><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28.svg"/><Relationship Id="rId5" Type="http://schemas.openxmlformats.org/officeDocument/2006/relationships/image" Target="../media/image22.sv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svg"/></Relationships>
</file>

<file path=ppt/slides/_rels/slide21.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28.svg"/><Relationship Id="rId5" Type="http://schemas.openxmlformats.org/officeDocument/2006/relationships/image" Target="../media/image22.sv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E8BAA160-18A6-38AE-4699-2AD01EF53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899B307-EABC-CA74-8F9D-D964CD000A57}"/>
              </a:ext>
            </a:extLst>
          </p:cNvPr>
          <p:cNvSpPr>
            <a:spLocks noGrp="1"/>
          </p:cNvSpPr>
          <p:nvPr>
            <p:ph type="subTitle" idx="1"/>
          </p:nvPr>
        </p:nvSpPr>
        <p:spPr>
          <a:xfrm>
            <a:off x="3289344" y="2895600"/>
            <a:ext cx="8260140" cy="3454310"/>
          </a:xfrm>
          <a:solidFill>
            <a:schemeClr val="accent2"/>
          </a:solidFill>
          <a:ln>
            <a:solidFill>
              <a:schemeClr val="accent2">
                <a:lumMod val="60000"/>
                <a:lumOff val="40000"/>
              </a:schemeClr>
            </a:solidFill>
          </a:ln>
        </p:spPr>
        <p:txBody>
          <a:bodyPr anchor="b">
            <a:normAutofit/>
          </a:bodyPr>
          <a:lstStyle/>
          <a:p>
            <a:pPr algn="r"/>
            <a:r>
              <a:rPr lang="en-GB" sz="2400" b="1"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Coursework- Business and Web Management</a:t>
            </a:r>
            <a:endParaRPr lang="en-GB" sz="2400"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pPr algn="r"/>
            <a:r>
              <a:rPr lang="en-GB" sz="2400" b="1"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BSc Applied Computing</a:t>
            </a:r>
            <a:endParaRPr lang="en-GB" sz="2400"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pPr algn="r"/>
            <a:r>
              <a:rPr lang="en-GB" sz="2400" b="1"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ACCA5019</a:t>
            </a:r>
            <a:endParaRPr lang="en-GB" sz="2400"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pPr algn="r"/>
            <a:r>
              <a:rPr lang="en-GB" sz="2400" b="1"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Component 2-</a:t>
            </a:r>
            <a:r>
              <a:rPr lang="en-GB" sz="2400"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Presentation of Plans and Strategies for Online Bus.</a:t>
            </a:r>
          </a:p>
          <a:p>
            <a:pPr algn="r"/>
            <a:r>
              <a:rPr lang="en-GB" sz="2400" b="1"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	Md </a:t>
            </a:r>
            <a:r>
              <a:rPr lang="en-GB" sz="2400" b="1" i="0" dirty="0" err="1">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Sadeque</a:t>
            </a:r>
            <a:r>
              <a:rPr lang="en-GB" sz="2400" b="1"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 Imam Shaikh</a:t>
            </a:r>
            <a:endParaRPr lang="en-GB" sz="2400"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endParaRPr lang="en-GB" sz="2400" i="0" dirty="0">
              <a:solidFill>
                <a:schemeClr val="tx2"/>
              </a:solidFill>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15" name="TextBox 1">
            <a:extLst>
              <a:ext uri="{FF2B5EF4-FFF2-40B4-BE49-F238E27FC236}">
                <a16:creationId xmlns:a16="http://schemas.microsoft.com/office/drawing/2014/main" id="{7573EC4A-2E5B-1054-DB95-11AE06D3BCD9}"/>
              </a:ext>
            </a:extLst>
          </p:cNvPr>
          <p:cNvGraphicFramePr/>
          <p:nvPr>
            <p:extLst>
              <p:ext uri="{D42A27DB-BD31-4B8C-83A1-F6EECF244321}">
                <p14:modId xmlns:p14="http://schemas.microsoft.com/office/powerpoint/2010/main" val="1095321625"/>
              </p:ext>
            </p:extLst>
          </p:nvPr>
        </p:nvGraphicFramePr>
        <p:xfrm>
          <a:off x="394579" y="1387642"/>
          <a:ext cx="4153358" cy="1670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3822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A99F1E-8031-8F42-DF8E-11A815DF43BF}"/>
            </a:ext>
          </a:extLst>
        </p:cNvPr>
        <p:cNvGrpSpPr/>
        <p:nvPr/>
      </p:nvGrpSpPr>
      <p:grpSpPr>
        <a:xfrm>
          <a:off x="0" y="0"/>
          <a:ext cx="0" cy="0"/>
          <a:chOff x="0" y="0"/>
          <a:chExt cx="0" cy="0"/>
        </a:xfrm>
      </p:grpSpPr>
      <p:sp>
        <p:nvSpPr>
          <p:cNvPr id="19" name="Freeform: Shape 18">
            <a:extLst>
              <a:ext uri="{FF2B5EF4-FFF2-40B4-BE49-F238E27FC236}">
                <a16:creationId xmlns:a16="http://schemas.microsoft.com/office/drawing/2014/main" id="{A8D458DC-B392-7CAE-9F08-5A0B0D7B6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88B118DD-646D-1BEB-2456-BE326C3B9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4E2FF627-57A5-CA34-5E05-2349D6E48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F6522707-474E-CB1E-441F-F45AB928F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TextBox 1">
            <a:extLst>
              <a:ext uri="{FF2B5EF4-FFF2-40B4-BE49-F238E27FC236}">
                <a16:creationId xmlns:a16="http://schemas.microsoft.com/office/drawing/2014/main" id="{CE9A1063-5D05-EB32-0B02-B21029961CA1}"/>
              </a:ext>
            </a:extLst>
          </p:cNvPr>
          <p:cNvGraphicFramePr/>
          <p:nvPr>
            <p:extLst>
              <p:ext uri="{D42A27DB-BD31-4B8C-83A1-F6EECF244321}">
                <p14:modId xmlns:p14="http://schemas.microsoft.com/office/powerpoint/2010/main" val="2797212508"/>
              </p:ext>
            </p:extLst>
          </p:nvPr>
        </p:nvGraphicFramePr>
        <p:xfrm>
          <a:off x="394580" y="1387642"/>
          <a:ext cx="2315166" cy="6641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3">
            <a:extLst>
              <a:ext uri="{FF2B5EF4-FFF2-40B4-BE49-F238E27FC236}">
                <a16:creationId xmlns:a16="http://schemas.microsoft.com/office/drawing/2014/main" id="{15FD1E10-FD0C-4DE3-CBDE-D03671060616}"/>
              </a:ext>
            </a:extLst>
          </p:cNvPr>
          <p:cNvSpPr>
            <a:spLocks noGrp="1"/>
          </p:cNvSpPr>
          <p:nvPr>
            <p:ph type="subTitle" idx="1"/>
          </p:nvPr>
        </p:nvSpPr>
        <p:spPr>
          <a:xfrm>
            <a:off x="258061" y="2453710"/>
            <a:ext cx="4684455" cy="3294034"/>
          </a:xfrm>
          <a:solidFill>
            <a:schemeClr val="bg1">
              <a:lumMod val="95000"/>
            </a:schemeClr>
          </a:solidFill>
        </p:spPr>
        <p:txBody>
          <a:bodyPr>
            <a:normAutofit/>
          </a:bodyPr>
          <a:lstStyle/>
          <a:p>
            <a:br>
              <a:rPr lang="en-GB" dirty="0">
                <a:solidFill>
                  <a:schemeClr val="bg1"/>
                </a:solidFill>
              </a:rPr>
            </a:br>
            <a:r>
              <a:rPr lang="en-GB" sz="3900" b="1" i="0" dirty="0">
                <a:latin typeface="ADLaM Display" panose="02010000000000000000" pitchFamily="2" charset="0"/>
                <a:ea typeface="ADLaM Display" panose="02010000000000000000" pitchFamily="2" charset="0"/>
                <a:cs typeface="ADLaM Display" panose="02010000000000000000" pitchFamily="2" charset="0"/>
              </a:rPr>
              <a:t>Digital Presence Strategy &amp; Online Branding Proposal</a:t>
            </a:r>
            <a:endParaRPr lang="en-GB" sz="3900" i="0" dirty="0">
              <a:latin typeface="ADLaM Display" panose="02010000000000000000" pitchFamily="2" charset="0"/>
              <a:ea typeface="ADLaM Display" panose="02010000000000000000" pitchFamily="2" charset="0"/>
              <a:cs typeface="ADLaM Display" panose="02010000000000000000" pitchFamily="2" charset="0"/>
            </a:endParaRPr>
          </a:p>
          <a:p>
            <a:endParaRPr lang="en-GB" dirty="0"/>
          </a:p>
        </p:txBody>
      </p:sp>
      <p:pic>
        <p:nvPicPr>
          <p:cNvPr id="8" name="Picture 7" descr="A aromatherapy diffuser and candles&#10;&#10;AI-generated content may be incorrect.">
            <a:extLst>
              <a:ext uri="{FF2B5EF4-FFF2-40B4-BE49-F238E27FC236}">
                <a16:creationId xmlns:a16="http://schemas.microsoft.com/office/drawing/2014/main" id="{BE92E012-1B97-CC08-B56B-7DE8119B4B1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42516" y="925780"/>
            <a:ext cx="7034729" cy="4694436"/>
          </a:xfrm>
          <a:prstGeom prst="rect">
            <a:avLst/>
          </a:prstGeom>
        </p:spPr>
      </p:pic>
    </p:spTree>
    <p:extLst>
      <p:ext uri="{BB962C8B-B14F-4D97-AF65-F5344CB8AC3E}">
        <p14:creationId xmlns:p14="http://schemas.microsoft.com/office/powerpoint/2010/main" val="2181255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person receiving a massage&#10;&#10;AI-generated content may be incorrect.">
            <a:extLst>
              <a:ext uri="{FF2B5EF4-FFF2-40B4-BE49-F238E27FC236}">
                <a16:creationId xmlns:a16="http://schemas.microsoft.com/office/drawing/2014/main" id="{619B4AA9-7366-D885-A0D6-9593E759A1FC}"/>
              </a:ext>
            </a:extLst>
          </p:cNvPr>
          <p:cNvPicPr>
            <a:picLocks noChangeAspect="1"/>
          </p:cNvPicPr>
          <p:nvPr/>
        </p:nvPicPr>
        <p:blipFill>
          <a:blip r:embed="rId3">
            <a:extLst>
              <a:ext uri="{28A0092B-C50C-407E-A947-70E740481C1C}">
                <a14:useLocalDpi xmlns:a14="http://schemas.microsoft.com/office/drawing/2010/main" val="0"/>
              </a:ext>
            </a:extLst>
          </a:blip>
          <a:srcRect r="-1" b="24980"/>
          <a:stretch>
            <a:fillRect/>
          </a:stretch>
        </p:blipFill>
        <p:spPr>
          <a:xfrm>
            <a:off x="20" y="10"/>
            <a:ext cx="12188932" cy="6857990"/>
          </a:xfrm>
          <a:prstGeom prst="rect">
            <a:avLst/>
          </a:prstGeom>
        </p:spPr>
      </p:pic>
      <p:sp>
        <p:nvSpPr>
          <p:cNvPr id="4" name="Rectangle 3">
            <a:extLst>
              <a:ext uri="{FF2B5EF4-FFF2-40B4-BE49-F238E27FC236}">
                <a16:creationId xmlns:a16="http://schemas.microsoft.com/office/drawing/2014/main" id="{5B4214BB-A6B6-193A-F908-9A122972BA32}"/>
              </a:ext>
            </a:extLst>
          </p:cNvPr>
          <p:cNvSpPr/>
          <p:nvPr/>
        </p:nvSpPr>
        <p:spPr>
          <a:xfrm>
            <a:off x="0" y="3898232"/>
            <a:ext cx="12188952" cy="2959768"/>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6" name="TextBox 5">
            <a:extLst>
              <a:ext uri="{FF2B5EF4-FFF2-40B4-BE49-F238E27FC236}">
                <a16:creationId xmlns:a16="http://schemas.microsoft.com/office/drawing/2014/main" id="{A65461B8-E9D3-6BFD-96B2-BA8D86ABE4E6}"/>
              </a:ext>
            </a:extLst>
          </p:cNvPr>
          <p:cNvSpPr txBox="1"/>
          <p:nvPr/>
        </p:nvSpPr>
        <p:spPr>
          <a:xfrm>
            <a:off x="4900861" y="3944198"/>
            <a:ext cx="2029328" cy="400110"/>
          </a:xfrm>
          <a:prstGeom prst="rect">
            <a:avLst/>
          </a:prstGeom>
          <a:solidFill>
            <a:schemeClr val="accent1">
              <a:lumMod val="40000"/>
              <a:lumOff val="60000"/>
            </a:schemeClr>
          </a:solidFill>
        </p:spPr>
        <p:txBody>
          <a:bodyPr wrap="square" rtlCol="0">
            <a:spAutoFit/>
          </a:bodyPr>
          <a:lstStyle/>
          <a:p>
            <a:r>
              <a:rPr lang="en-GB" sz="2000" dirty="0">
                <a:latin typeface="Cascadia Mono SemiBold" panose="020B0609020000020004" pitchFamily="49" charset="0"/>
                <a:ea typeface="Cascadia Mono SemiBold" panose="020B0609020000020004" pitchFamily="49" charset="0"/>
                <a:cs typeface="Cascadia Mono SemiBold" panose="020B0609020000020004" pitchFamily="49" charset="0"/>
              </a:rPr>
              <a:t>Introduction</a:t>
            </a:r>
          </a:p>
        </p:txBody>
      </p:sp>
      <p:graphicFrame>
        <p:nvGraphicFramePr>
          <p:cNvPr id="8" name="TextBox 1">
            <a:extLst>
              <a:ext uri="{FF2B5EF4-FFF2-40B4-BE49-F238E27FC236}">
                <a16:creationId xmlns:a16="http://schemas.microsoft.com/office/drawing/2014/main" id="{C8F1695A-BC4B-5432-A97E-85238C51F7BD}"/>
              </a:ext>
            </a:extLst>
          </p:cNvPr>
          <p:cNvGraphicFramePr/>
          <p:nvPr>
            <p:extLst>
              <p:ext uri="{D42A27DB-BD31-4B8C-83A1-F6EECF244321}">
                <p14:modId xmlns:p14="http://schemas.microsoft.com/office/powerpoint/2010/main" val="1267761550"/>
              </p:ext>
            </p:extLst>
          </p:nvPr>
        </p:nvGraphicFramePr>
        <p:xfrm>
          <a:off x="352147" y="4344308"/>
          <a:ext cx="11487705" cy="21792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08171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AE686E-E88B-5EEE-AB98-0488214283C7}"/>
            </a:ext>
          </a:extLst>
        </p:cNvPr>
        <p:cNvGrpSpPr/>
        <p:nvPr/>
      </p:nvGrpSpPr>
      <p:grpSpPr>
        <a:xfrm>
          <a:off x="0" y="0"/>
          <a:ext cx="0" cy="0"/>
          <a:chOff x="0" y="0"/>
          <a:chExt cx="0" cy="0"/>
        </a:xfrm>
      </p:grpSpPr>
      <p:sp>
        <p:nvSpPr>
          <p:cNvPr id="30" name="Freeform: Shape 2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Rectangle 31">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 person in a white robe&#10;&#10;AI-generated content may be incorrect.">
            <a:extLst>
              <a:ext uri="{FF2B5EF4-FFF2-40B4-BE49-F238E27FC236}">
                <a16:creationId xmlns:a16="http://schemas.microsoft.com/office/drawing/2014/main" id="{FC55BB9C-0F7B-D923-C35D-45479DD852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6492" y="976160"/>
            <a:ext cx="4364590" cy="2913363"/>
          </a:xfrm>
          <a:prstGeom prst="rect">
            <a:avLst/>
          </a:prstGeom>
        </p:spPr>
      </p:pic>
      <p:graphicFrame>
        <p:nvGraphicFramePr>
          <p:cNvPr id="15" name="TextBox 1">
            <a:extLst>
              <a:ext uri="{FF2B5EF4-FFF2-40B4-BE49-F238E27FC236}">
                <a16:creationId xmlns:a16="http://schemas.microsoft.com/office/drawing/2014/main" id="{99423204-BE37-69FB-381F-CC04901C4004}"/>
              </a:ext>
            </a:extLst>
          </p:cNvPr>
          <p:cNvGraphicFramePr/>
          <p:nvPr>
            <p:extLst>
              <p:ext uri="{D42A27DB-BD31-4B8C-83A1-F6EECF244321}">
                <p14:modId xmlns:p14="http://schemas.microsoft.com/office/powerpoint/2010/main" val="900680091"/>
              </p:ext>
            </p:extLst>
          </p:nvPr>
        </p:nvGraphicFramePr>
        <p:xfrm>
          <a:off x="517869" y="2241140"/>
          <a:ext cx="6637533" cy="4296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88842A54-E5C0-BD9F-00AF-6E73F4A54136}"/>
              </a:ext>
            </a:extLst>
          </p:cNvPr>
          <p:cNvSpPr txBox="1"/>
          <p:nvPr/>
        </p:nvSpPr>
        <p:spPr>
          <a:xfrm>
            <a:off x="2841024" y="876522"/>
            <a:ext cx="4252234" cy="830997"/>
          </a:xfrm>
          <a:prstGeom prst="rect">
            <a:avLst/>
          </a:prstGeom>
          <a:solidFill>
            <a:schemeClr val="accent1"/>
          </a:solidFill>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Brand Identity</a:t>
            </a:r>
          </a:p>
        </p:txBody>
      </p:sp>
    </p:spTree>
    <p:extLst>
      <p:ext uri="{BB962C8B-B14F-4D97-AF65-F5344CB8AC3E}">
        <p14:creationId xmlns:p14="http://schemas.microsoft.com/office/powerpoint/2010/main" val="586174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7D4E08-E254-2262-5E2A-2F3C70735380}"/>
            </a:ext>
          </a:extLst>
        </p:cNvPr>
        <p:cNvGrpSpPr/>
        <p:nvPr/>
      </p:nvGrpSpPr>
      <p:grpSpPr>
        <a:xfrm>
          <a:off x="0" y="0"/>
          <a:ext cx="0" cy="0"/>
          <a:chOff x="0" y="0"/>
          <a:chExt cx="0" cy="0"/>
        </a:xfrm>
      </p:grpSpPr>
      <p:sp>
        <p:nvSpPr>
          <p:cNvPr id="30" name="Freeform: Shape 29">
            <a:extLst>
              <a:ext uri="{FF2B5EF4-FFF2-40B4-BE49-F238E27FC236}">
                <a16:creationId xmlns:a16="http://schemas.microsoft.com/office/drawing/2014/main" id="{B30C0330-B766-C2BF-9CF4-548D255940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Rectangle 31">
            <a:extLst>
              <a:ext uri="{FF2B5EF4-FFF2-40B4-BE49-F238E27FC236}">
                <a16:creationId xmlns:a16="http://schemas.microsoft.com/office/drawing/2014/main" id="{A81F57C1-B0B9-FB90-D286-F2DF23C696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0849DD35-DD64-B29E-6185-0D46EDC1F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5" name="TextBox 1">
            <a:extLst>
              <a:ext uri="{FF2B5EF4-FFF2-40B4-BE49-F238E27FC236}">
                <a16:creationId xmlns:a16="http://schemas.microsoft.com/office/drawing/2014/main" id="{61C198CC-D291-3807-58DB-07EF5D16CDA9}"/>
              </a:ext>
            </a:extLst>
          </p:cNvPr>
          <p:cNvGraphicFramePr/>
          <p:nvPr>
            <p:extLst>
              <p:ext uri="{D42A27DB-BD31-4B8C-83A1-F6EECF244321}">
                <p14:modId xmlns:p14="http://schemas.microsoft.com/office/powerpoint/2010/main" val="2095898822"/>
              </p:ext>
            </p:extLst>
          </p:nvPr>
        </p:nvGraphicFramePr>
        <p:xfrm>
          <a:off x="5622530" y="2134670"/>
          <a:ext cx="6637533" cy="4296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0AFBE1E5-EBCE-1575-1E0D-5A977E3CA8CC}"/>
              </a:ext>
            </a:extLst>
          </p:cNvPr>
          <p:cNvSpPr txBox="1"/>
          <p:nvPr/>
        </p:nvSpPr>
        <p:spPr>
          <a:xfrm>
            <a:off x="2841024" y="876522"/>
            <a:ext cx="4784894" cy="830997"/>
          </a:xfrm>
          <a:prstGeom prst="rect">
            <a:avLst/>
          </a:prstGeom>
          <a:solidFill>
            <a:schemeClr val="accent1"/>
          </a:solidFill>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Logo Justification</a:t>
            </a:r>
          </a:p>
        </p:txBody>
      </p:sp>
      <p:pic>
        <p:nvPicPr>
          <p:cNvPr id="12" name="Picture 11" descr="A logo for a massage and spa&#10;&#10;AI-generated content may be incorrect.">
            <a:extLst>
              <a:ext uri="{FF2B5EF4-FFF2-40B4-BE49-F238E27FC236}">
                <a16:creationId xmlns:a16="http://schemas.microsoft.com/office/drawing/2014/main" id="{58D63761-BDC6-2D6F-46A8-94586565C64C}"/>
              </a:ext>
            </a:extLst>
          </p:cNvPr>
          <p:cNvPicPr>
            <a:picLocks noChangeAspect="1"/>
          </p:cNvPicPr>
          <p:nvPr/>
        </p:nvPicPr>
        <p:blipFill>
          <a:blip r:embed="rId7"/>
          <a:stretch>
            <a:fillRect/>
          </a:stretch>
        </p:blipFill>
        <p:spPr>
          <a:xfrm>
            <a:off x="1029811" y="2620016"/>
            <a:ext cx="3188841" cy="2999549"/>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extLst>
      <p:ext uri="{BB962C8B-B14F-4D97-AF65-F5344CB8AC3E}">
        <p14:creationId xmlns:p14="http://schemas.microsoft.com/office/powerpoint/2010/main" val="2683671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07DD08-5EE0-E873-F40E-5C59EABF2E3C}"/>
            </a:ext>
          </a:extLst>
        </p:cNvPr>
        <p:cNvGrpSpPr/>
        <p:nvPr/>
      </p:nvGrpSpPr>
      <p:grpSpPr>
        <a:xfrm>
          <a:off x="0" y="0"/>
          <a:ext cx="0" cy="0"/>
          <a:chOff x="0" y="0"/>
          <a:chExt cx="0" cy="0"/>
        </a:xfrm>
      </p:grpSpPr>
      <p:sp>
        <p:nvSpPr>
          <p:cNvPr id="30" name="Freeform: Shape 29">
            <a:extLst>
              <a:ext uri="{FF2B5EF4-FFF2-40B4-BE49-F238E27FC236}">
                <a16:creationId xmlns:a16="http://schemas.microsoft.com/office/drawing/2014/main" id="{DB06C8B6-986D-3995-1451-1DAA8DA7B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Rectangle 31">
            <a:extLst>
              <a:ext uri="{FF2B5EF4-FFF2-40B4-BE49-F238E27FC236}">
                <a16:creationId xmlns:a16="http://schemas.microsoft.com/office/drawing/2014/main" id="{5E55A713-85E1-7A71-CCC5-7325FD91F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8ADF55CB-3124-B18B-9C05-A13F8248A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5" name="TextBox 1">
            <a:extLst>
              <a:ext uri="{FF2B5EF4-FFF2-40B4-BE49-F238E27FC236}">
                <a16:creationId xmlns:a16="http://schemas.microsoft.com/office/drawing/2014/main" id="{CE4DF6D0-5784-26D5-FADE-A59640534EAE}"/>
              </a:ext>
            </a:extLst>
          </p:cNvPr>
          <p:cNvGraphicFramePr/>
          <p:nvPr>
            <p:extLst>
              <p:ext uri="{D42A27DB-BD31-4B8C-83A1-F6EECF244321}">
                <p14:modId xmlns:p14="http://schemas.microsoft.com/office/powerpoint/2010/main" val="3879844301"/>
              </p:ext>
            </p:extLst>
          </p:nvPr>
        </p:nvGraphicFramePr>
        <p:xfrm>
          <a:off x="5622530" y="2134670"/>
          <a:ext cx="6637533" cy="4296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E8303E6E-0FD8-F573-839B-22056AFB8982}"/>
              </a:ext>
            </a:extLst>
          </p:cNvPr>
          <p:cNvSpPr txBox="1"/>
          <p:nvPr/>
        </p:nvSpPr>
        <p:spPr>
          <a:xfrm>
            <a:off x="6622911" y="1056443"/>
            <a:ext cx="3254976" cy="830997"/>
          </a:xfrm>
          <a:prstGeom prst="rect">
            <a:avLst/>
          </a:prstGeom>
          <a:solidFill>
            <a:schemeClr val="accent2">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Brand Story</a:t>
            </a:r>
          </a:p>
        </p:txBody>
      </p:sp>
      <p:pic>
        <p:nvPicPr>
          <p:cNvPr id="3" name="Picture 2" descr="A pool with candles in the middle of the room&#10;&#10;AI-generated content may be incorrect.">
            <a:extLst>
              <a:ext uri="{FF2B5EF4-FFF2-40B4-BE49-F238E27FC236}">
                <a16:creationId xmlns:a16="http://schemas.microsoft.com/office/drawing/2014/main" id="{2FE6D8AF-1175-F38E-5584-253ED5C19CB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0821" y="1056443"/>
            <a:ext cx="4992954" cy="5293467"/>
          </a:xfrm>
          <a:prstGeom prst="rect">
            <a:avLst/>
          </a:prstGeom>
          <a:effectLst>
            <a:outerShdw blurRad="50800" dist="38100" algn="l" rotWithShape="0">
              <a:prstClr val="black">
                <a:alpha val="40000"/>
              </a:prstClr>
            </a:outerShdw>
            <a:softEdge rad="127000"/>
          </a:effectLst>
        </p:spPr>
      </p:pic>
    </p:spTree>
    <p:extLst>
      <p:ext uri="{BB962C8B-B14F-4D97-AF65-F5344CB8AC3E}">
        <p14:creationId xmlns:p14="http://schemas.microsoft.com/office/powerpoint/2010/main" val="3270499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person getting a massage&#10;&#10;AI-generated content may be incorrect.">
            <a:extLst>
              <a:ext uri="{FF2B5EF4-FFF2-40B4-BE49-F238E27FC236}">
                <a16:creationId xmlns:a16="http://schemas.microsoft.com/office/drawing/2014/main" id="{F83F3E9A-340C-53C4-F05F-3BC7F889F64B}"/>
              </a:ext>
            </a:extLst>
          </p:cNvPr>
          <p:cNvPicPr>
            <a:picLocks noChangeAspect="1"/>
          </p:cNvPicPr>
          <p:nvPr/>
        </p:nvPicPr>
        <p:blipFill>
          <a:blip r:embed="rId2">
            <a:extLst>
              <a:ext uri="{28A0092B-C50C-407E-A947-70E740481C1C}">
                <a14:useLocalDpi xmlns:a14="http://schemas.microsoft.com/office/drawing/2010/main" val="0"/>
              </a:ext>
            </a:extLst>
          </a:blip>
          <a:srcRect t="14650" r="-1" b="10331"/>
          <a:stretch>
            <a:fillRect/>
          </a:stretch>
        </p:blipFill>
        <p:spPr>
          <a:xfrm>
            <a:off x="20" y="-8868"/>
            <a:ext cx="12188932" cy="6857990"/>
          </a:xfrm>
          <a:prstGeom prst="rect">
            <a:avLst/>
          </a:prstGeom>
        </p:spPr>
      </p:pic>
      <p:sp>
        <p:nvSpPr>
          <p:cNvPr id="14" name="TextBox 13">
            <a:extLst>
              <a:ext uri="{FF2B5EF4-FFF2-40B4-BE49-F238E27FC236}">
                <a16:creationId xmlns:a16="http://schemas.microsoft.com/office/drawing/2014/main" id="{CB4362E2-9E25-79C6-E750-31AA400B6F21}"/>
              </a:ext>
            </a:extLst>
          </p:cNvPr>
          <p:cNvSpPr txBox="1"/>
          <p:nvPr/>
        </p:nvSpPr>
        <p:spPr>
          <a:xfrm>
            <a:off x="405646" y="5040298"/>
            <a:ext cx="4114919" cy="553998"/>
          </a:xfrm>
          <a:prstGeom prst="rect">
            <a:avLst/>
          </a:prstGeom>
          <a:noFill/>
        </p:spPr>
        <p:txBody>
          <a:bodyPr wrap="square" rtlCol="0">
            <a:spAutoFit/>
          </a:bodyPr>
          <a:lstStyle/>
          <a:p>
            <a:endParaRPr lang="en-GB" sz="1600" b="1" dirty="0">
              <a:solidFill>
                <a:schemeClr val="bg1"/>
              </a:solidFill>
              <a:latin typeface="Abadi" panose="020B0604020104020204" pitchFamily="34" charset="0"/>
            </a:endParaRPr>
          </a:p>
          <a:p>
            <a:pPr marL="285750" indent="-285750">
              <a:buFont typeface="Wingdings" panose="05000000000000000000" pitchFamily="2" charset="2"/>
              <a:buChar char="§"/>
            </a:pPr>
            <a:endParaRPr lang="en-GB" sz="1400" b="1" dirty="0">
              <a:solidFill>
                <a:schemeClr val="bg1"/>
              </a:solidFill>
              <a:latin typeface="Abadi" panose="020B0604020104020204" pitchFamily="34" charset="0"/>
            </a:endParaRPr>
          </a:p>
        </p:txBody>
      </p:sp>
      <p:sp>
        <p:nvSpPr>
          <p:cNvPr id="9" name="TextBox 8">
            <a:extLst>
              <a:ext uri="{FF2B5EF4-FFF2-40B4-BE49-F238E27FC236}">
                <a16:creationId xmlns:a16="http://schemas.microsoft.com/office/drawing/2014/main" id="{978BD87A-7906-DEA9-4B6C-1093275C61F9}"/>
              </a:ext>
            </a:extLst>
          </p:cNvPr>
          <p:cNvSpPr txBox="1"/>
          <p:nvPr/>
        </p:nvSpPr>
        <p:spPr>
          <a:xfrm>
            <a:off x="6187904" y="399495"/>
            <a:ext cx="4420911" cy="830997"/>
          </a:xfrm>
          <a:prstGeom prst="rect">
            <a:avLst/>
          </a:prstGeom>
          <a:solidFill>
            <a:schemeClr val="tx1">
              <a:lumMod val="75000"/>
              <a:lumOff val="2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Target Audience</a:t>
            </a:r>
          </a:p>
        </p:txBody>
      </p:sp>
      <p:graphicFrame>
        <p:nvGraphicFramePr>
          <p:cNvPr id="15" name="TextBox 1">
            <a:extLst>
              <a:ext uri="{FF2B5EF4-FFF2-40B4-BE49-F238E27FC236}">
                <a16:creationId xmlns:a16="http://schemas.microsoft.com/office/drawing/2014/main" id="{0494C441-4EC2-2B4E-C6DA-A37B920138B4}"/>
              </a:ext>
            </a:extLst>
          </p:cNvPr>
          <p:cNvGraphicFramePr/>
          <p:nvPr>
            <p:extLst>
              <p:ext uri="{D42A27DB-BD31-4B8C-83A1-F6EECF244321}">
                <p14:modId xmlns:p14="http://schemas.microsoft.com/office/powerpoint/2010/main" val="920150183"/>
              </p:ext>
            </p:extLst>
          </p:nvPr>
        </p:nvGraphicFramePr>
        <p:xfrm>
          <a:off x="3633932" y="1629977"/>
          <a:ext cx="6637533" cy="4296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8108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5579D4-D7A2-F849-12AC-030FB6A02F84}"/>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C416D64-0A89-9FBB-35DD-A45EE0DB7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889" y="497392"/>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Picture 9" descr="A room with a pool and a bed&#10;&#10;AI-generated content may be incorrect.">
            <a:extLst>
              <a:ext uri="{FF2B5EF4-FFF2-40B4-BE49-F238E27FC236}">
                <a16:creationId xmlns:a16="http://schemas.microsoft.com/office/drawing/2014/main" id="{A02C23F3-3473-6180-0216-AFECCEF74311}"/>
              </a:ext>
            </a:extLst>
          </p:cNvPr>
          <p:cNvPicPr>
            <a:picLocks noChangeAspect="1"/>
          </p:cNvPicPr>
          <p:nvPr/>
        </p:nvPicPr>
        <p:blipFill>
          <a:blip r:embed="rId2">
            <a:extLst>
              <a:ext uri="{28A0092B-C50C-407E-A947-70E740481C1C}">
                <a14:useLocalDpi xmlns:a14="http://schemas.microsoft.com/office/drawing/2010/main" val="0"/>
              </a:ext>
            </a:extLst>
          </a:blip>
          <a:srcRect t="5582" r="-2" b="-2"/>
          <a:stretch>
            <a:fillRect/>
          </a:stretch>
        </p:blipFill>
        <p:spPr>
          <a:xfrm>
            <a:off x="525889" y="1308797"/>
            <a:ext cx="5957118" cy="5051811"/>
          </a:xfrm>
          <a:prstGeom prst="rect">
            <a:avLst/>
          </a:prstGeom>
          <a:effectLst>
            <a:softEdge rad="127000"/>
          </a:effectLst>
        </p:spPr>
      </p:pic>
      <p:sp>
        <p:nvSpPr>
          <p:cNvPr id="14" name="TextBox 13">
            <a:extLst>
              <a:ext uri="{FF2B5EF4-FFF2-40B4-BE49-F238E27FC236}">
                <a16:creationId xmlns:a16="http://schemas.microsoft.com/office/drawing/2014/main" id="{B33925C1-F261-25DD-6B9C-926744611311}"/>
              </a:ext>
            </a:extLst>
          </p:cNvPr>
          <p:cNvSpPr txBox="1"/>
          <p:nvPr/>
        </p:nvSpPr>
        <p:spPr>
          <a:xfrm>
            <a:off x="405646" y="5040298"/>
            <a:ext cx="4114919" cy="630942"/>
          </a:xfrm>
          <a:prstGeom prst="rect">
            <a:avLst/>
          </a:prstGeom>
          <a:noFill/>
        </p:spPr>
        <p:txBody>
          <a:bodyPr wrap="square" rtlCol="0">
            <a:spAutoFit/>
          </a:bodyPr>
          <a:lstStyle/>
          <a:p>
            <a:pPr>
              <a:spcAft>
                <a:spcPts val="600"/>
              </a:spcAft>
            </a:pPr>
            <a:endParaRPr lang="en-GB" sz="1600" b="1">
              <a:solidFill>
                <a:schemeClr val="bg1"/>
              </a:solidFill>
              <a:latin typeface="Abadi" panose="020B0604020104020204" pitchFamily="34" charset="0"/>
            </a:endParaRPr>
          </a:p>
          <a:p>
            <a:pPr marL="285750" indent="-285750">
              <a:spcAft>
                <a:spcPts val="600"/>
              </a:spcAft>
              <a:buFont typeface="Wingdings" panose="05000000000000000000" pitchFamily="2" charset="2"/>
              <a:buChar char="§"/>
            </a:pPr>
            <a:endParaRPr lang="en-GB" sz="1400" b="1">
              <a:solidFill>
                <a:schemeClr val="bg1"/>
              </a:solidFill>
              <a:latin typeface="Abadi" panose="020B0604020104020204" pitchFamily="34" charset="0"/>
            </a:endParaRPr>
          </a:p>
        </p:txBody>
      </p:sp>
      <p:graphicFrame>
        <p:nvGraphicFramePr>
          <p:cNvPr id="11" name="TextBox 1">
            <a:extLst>
              <a:ext uri="{FF2B5EF4-FFF2-40B4-BE49-F238E27FC236}">
                <a16:creationId xmlns:a16="http://schemas.microsoft.com/office/drawing/2014/main" id="{4DB3F9E4-79AF-C40B-13C8-8C2E44AF44DD}"/>
              </a:ext>
            </a:extLst>
          </p:cNvPr>
          <p:cNvGraphicFramePr/>
          <p:nvPr>
            <p:extLst>
              <p:ext uri="{D42A27DB-BD31-4B8C-83A1-F6EECF244321}">
                <p14:modId xmlns:p14="http://schemas.microsoft.com/office/powerpoint/2010/main" val="839235924"/>
              </p:ext>
            </p:extLst>
          </p:nvPr>
        </p:nvGraphicFramePr>
        <p:xfrm>
          <a:off x="6782559" y="1849097"/>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0F3BED12-1413-F724-226D-F7ABA1285C60}"/>
              </a:ext>
            </a:extLst>
          </p:cNvPr>
          <p:cNvSpPr txBox="1"/>
          <p:nvPr/>
        </p:nvSpPr>
        <p:spPr>
          <a:xfrm>
            <a:off x="6679456" y="646671"/>
            <a:ext cx="5157906" cy="830997"/>
          </a:xfrm>
          <a:prstGeom prst="rect">
            <a:avLst/>
          </a:prstGeom>
          <a:solidFill>
            <a:schemeClr val="accent1">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Marketing Strategy</a:t>
            </a:r>
          </a:p>
        </p:txBody>
      </p:sp>
    </p:spTree>
    <p:extLst>
      <p:ext uri="{BB962C8B-B14F-4D97-AF65-F5344CB8AC3E}">
        <p14:creationId xmlns:p14="http://schemas.microsoft.com/office/powerpoint/2010/main" val="3708600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group of candles and other objects&#10;&#10;AI-generated content may be incorrect.">
            <a:extLst>
              <a:ext uri="{FF2B5EF4-FFF2-40B4-BE49-F238E27FC236}">
                <a16:creationId xmlns:a16="http://schemas.microsoft.com/office/drawing/2014/main" id="{E62FA15F-3514-B888-2859-28E3EB37E0D9}"/>
              </a:ext>
            </a:extLst>
          </p:cNvPr>
          <p:cNvPicPr>
            <a:picLocks noChangeAspect="1"/>
          </p:cNvPicPr>
          <p:nvPr/>
        </p:nvPicPr>
        <p:blipFill>
          <a:blip r:embed="rId2">
            <a:extLst>
              <a:ext uri="{28A0092B-C50C-407E-A947-70E740481C1C}">
                <a14:useLocalDpi xmlns:a14="http://schemas.microsoft.com/office/drawing/2010/main" val="0"/>
              </a:ext>
            </a:extLst>
          </a:blip>
          <a:srcRect t="16867" r="-1" b="8114"/>
          <a:stretch>
            <a:fillRect/>
          </a:stretch>
        </p:blipFill>
        <p:spPr>
          <a:xfrm>
            <a:off x="10773" y="-28487"/>
            <a:ext cx="12188932" cy="6857990"/>
          </a:xfrm>
          <a:prstGeom prst="rect">
            <a:avLst/>
          </a:prstGeom>
        </p:spPr>
      </p:pic>
      <p:sp>
        <p:nvSpPr>
          <p:cNvPr id="15" name="Rectangle 14">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3863E683-E2BB-CB81-6962-9EEEE8F7E7FE}"/>
              </a:ext>
            </a:extLst>
          </p:cNvPr>
          <p:cNvGraphicFramePr/>
          <p:nvPr>
            <p:extLst>
              <p:ext uri="{D42A27DB-BD31-4B8C-83A1-F6EECF244321}">
                <p14:modId xmlns:p14="http://schemas.microsoft.com/office/powerpoint/2010/main" val="2830458463"/>
              </p:ext>
            </p:extLst>
          </p:nvPr>
        </p:nvGraphicFramePr>
        <p:xfrm>
          <a:off x="312821" y="1481416"/>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TextBox 1">
            <a:extLst>
              <a:ext uri="{FF2B5EF4-FFF2-40B4-BE49-F238E27FC236}">
                <a16:creationId xmlns:a16="http://schemas.microsoft.com/office/drawing/2014/main" id="{9FCB6BAE-F8C5-CA68-53DA-3D0EB8634D37}"/>
              </a:ext>
            </a:extLst>
          </p:cNvPr>
          <p:cNvGraphicFramePr/>
          <p:nvPr>
            <p:extLst>
              <p:ext uri="{D42A27DB-BD31-4B8C-83A1-F6EECF244321}">
                <p14:modId xmlns:p14="http://schemas.microsoft.com/office/powerpoint/2010/main" val="3225866374"/>
              </p:ext>
            </p:extLst>
          </p:nvPr>
        </p:nvGraphicFramePr>
        <p:xfrm>
          <a:off x="6272393" y="1304283"/>
          <a:ext cx="5927312" cy="38221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Rectangle 7">
            <a:extLst>
              <a:ext uri="{FF2B5EF4-FFF2-40B4-BE49-F238E27FC236}">
                <a16:creationId xmlns:a16="http://schemas.microsoft.com/office/drawing/2014/main" id="{9ACE348F-8142-B1A0-7AAB-DACC87B15E76}"/>
              </a:ext>
            </a:extLst>
          </p:cNvPr>
          <p:cNvSpPr/>
          <p:nvPr/>
        </p:nvSpPr>
        <p:spPr>
          <a:xfrm>
            <a:off x="5919608" y="227573"/>
            <a:ext cx="6027937" cy="224005"/>
          </a:xfrm>
          <a:prstGeom prst="rect">
            <a:avLst/>
          </a:prstGeom>
          <a:ln>
            <a:no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effectLst>
                <a:reflection blurRad="6350" stA="60000" endA="900" endPos="58000" dir="5400000" sy="-100000" algn="bl" rotWithShape="0"/>
              </a:effectLst>
            </a:endParaRPr>
          </a:p>
        </p:txBody>
      </p:sp>
      <p:sp>
        <p:nvSpPr>
          <p:cNvPr id="9" name="TextBox 8">
            <a:extLst>
              <a:ext uri="{FF2B5EF4-FFF2-40B4-BE49-F238E27FC236}">
                <a16:creationId xmlns:a16="http://schemas.microsoft.com/office/drawing/2014/main" id="{3325BF51-ADC2-C4B0-1D7B-F71127F99A78}"/>
              </a:ext>
            </a:extLst>
          </p:cNvPr>
          <p:cNvSpPr txBox="1"/>
          <p:nvPr/>
        </p:nvSpPr>
        <p:spPr>
          <a:xfrm>
            <a:off x="6731218" y="924865"/>
            <a:ext cx="4969697" cy="830997"/>
          </a:xfrm>
          <a:prstGeom prst="rect">
            <a:avLst/>
          </a:prstGeom>
          <a:solidFill>
            <a:schemeClr val="accent3">
              <a:lumMod val="5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Social M. Strategy</a:t>
            </a:r>
          </a:p>
        </p:txBody>
      </p:sp>
    </p:spTree>
    <p:extLst>
      <p:ext uri="{BB962C8B-B14F-4D97-AF65-F5344CB8AC3E}">
        <p14:creationId xmlns:p14="http://schemas.microsoft.com/office/powerpoint/2010/main" val="3516421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E87F125-C81E-EEEA-E3B6-43DD81078528}"/>
              </a:ext>
            </a:extLst>
          </p:cNvPr>
          <p:cNvSpPr/>
          <p:nvPr/>
        </p:nvSpPr>
        <p:spPr>
          <a:xfrm>
            <a:off x="8791073" y="1973490"/>
            <a:ext cx="2598822" cy="200526"/>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15C4B30-8EC1-EBA3-20DA-7C11C79AB437}"/>
              </a:ext>
            </a:extLst>
          </p:cNvPr>
          <p:cNvSpPr/>
          <p:nvPr/>
        </p:nvSpPr>
        <p:spPr>
          <a:xfrm rot="5400000">
            <a:off x="9119515" y="4243869"/>
            <a:ext cx="4716680" cy="175920"/>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A person receiving a back massage&#10;&#10;AI-generated content may be incorrect.">
            <a:extLst>
              <a:ext uri="{FF2B5EF4-FFF2-40B4-BE49-F238E27FC236}">
                <a16:creationId xmlns:a16="http://schemas.microsoft.com/office/drawing/2014/main" id="{795F924F-6CC7-8104-094B-3573302517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70504" y="2281691"/>
            <a:ext cx="5619391" cy="4270029"/>
          </a:xfrm>
          <a:prstGeom prst="rect">
            <a:avLst/>
          </a:prstGeom>
        </p:spPr>
      </p:pic>
      <p:sp>
        <p:nvSpPr>
          <p:cNvPr id="13" name="TextBox 12">
            <a:extLst>
              <a:ext uri="{FF2B5EF4-FFF2-40B4-BE49-F238E27FC236}">
                <a16:creationId xmlns:a16="http://schemas.microsoft.com/office/drawing/2014/main" id="{7C44E70B-B0BE-6EAC-CFAF-5EE9E63E4F25}"/>
              </a:ext>
            </a:extLst>
          </p:cNvPr>
          <p:cNvSpPr txBox="1"/>
          <p:nvPr/>
        </p:nvSpPr>
        <p:spPr>
          <a:xfrm>
            <a:off x="319790" y="181083"/>
            <a:ext cx="5450714" cy="830997"/>
          </a:xfrm>
          <a:prstGeom prst="rect">
            <a:avLst/>
          </a:prstGeom>
          <a:solidFill>
            <a:schemeClr val="accent2">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Content M. Strategy</a:t>
            </a:r>
          </a:p>
        </p:txBody>
      </p:sp>
      <p:graphicFrame>
        <p:nvGraphicFramePr>
          <p:cNvPr id="16" name="TextBox 1">
            <a:extLst>
              <a:ext uri="{FF2B5EF4-FFF2-40B4-BE49-F238E27FC236}">
                <a16:creationId xmlns:a16="http://schemas.microsoft.com/office/drawing/2014/main" id="{00B05A40-8FC2-EFA7-3559-F332EBD4F5C6}"/>
              </a:ext>
            </a:extLst>
          </p:cNvPr>
          <p:cNvGraphicFramePr/>
          <p:nvPr>
            <p:extLst>
              <p:ext uri="{D42A27DB-BD31-4B8C-83A1-F6EECF244321}">
                <p14:modId xmlns:p14="http://schemas.microsoft.com/office/powerpoint/2010/main" val="258088254"/>
              </p:ext>
            </p:extLst>
          </p:nvPr>
        </p:nvGraphicFramePr>
        <p:xfrm>
          <a:off x="312821" y="1481416"/>
          <a:ext cx="5927312" cy="38221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80944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close-up of a towel and soap&#10;&#10;AI-generated content may be incorrect.">
            <a:extLst>
              <a:ext uri="{FF2B5EF4-FFF2-40B4-BE49-F238E27FC236}">
                <a16:creationId xmlns:a16="http://schemas.microsoft.com/office/drawing/2014/main" id="{0E0251D6-BEC5-BC11-D22B-AEAF794DE999}"/>
              </a:ext>
            </a:extLst>
          </p:cNvPr>
          <p:cNvPicPr>
            <a:picLocks noChangeAspect="1"/>
          </p:cNvPicPr>
          <p:nvPr/>
        </p:nvPicPr>
        <p:blipFill>
          <a:blip r:embed="rId2">
            <a:extLst>
              <a:ext uri="{28A0092B-C50C-407E-A947-70E740481C1C}">
                <a14:useLocalDpi xmlns:a14="http://schemas.microsoft.com/office/drawing/2010/main" val="0"/>
              </a:ext>
            </a:extLst>
          </a:blip>
          <a:srcRect t="4163" r="-1" b="20817"/>
          <a:stretch>
            <a:fillRect/>
          </a:stretch>
        </p:blipFill>
        <p:spPr>
          <a:xfrm>
            <a:off x="5594723" y="508090"/>
            <a:ext cx="6230334" cy="5841821"/>
          </a:xfrm>
          <a:prstGeom prst="rect">
            <a:avLst/>
          </a:prstGeom>
          <a:effectLst>
            <a:softEdge rad="127000"/>
          </a:effectLst>
        </p:spPr>
      </p:pic>
      <p:sp>
        <p:nvSpPr>
          <p:cNvPr id="10" name="Rectangle 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F210397-D965-471C-64AD-E1FC68BC0DAA}"/>
              </a:ext>
            </a:extLst>
          </p:cNvPr>
          <p:cNvSpPr/>
          <p:nvPr/>
        </p:nvSpPr>
        <p:spPr>
          <a:xfrm>
            <a:off x="337350" y="508090"/>
            <a:ext cx="3959441" cy="149279"/>
          </a:xfrm>
          <a:prstGeom prst="rect">
            <a:avLst/>
          </a:prstGeom>
          <a:solidFill>
            <a:schemeClr val="tx2"/>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99AEE920-FACF-7304-3949-8699ACC45272}"/>
              </a:ext>
            </a:extLst>
          </p:cNvPr>
          <p:cNvSpPr txBox="1"/>
          <p:nvPr/>
        </p:nvSpPr>
        <p:spPr>
          <a:xfrm>
            <a:off x="517870" y="749950"/>
            <a:ext cx="3494837" cy="830997"/>
          </a:xfrm>
          <a:prstGeom prst="rect">
            <a:avLst/>
          </a:prstGeom>
          <a:solidFill>
            <a:schemeClr val="tx1">
              <a:lumMod val="65000"/>
              <a:lumOff val="3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Seo Strategy</a:t>
            </a:r>
          </a:p>
        </p:txBody>
      </p:sp>
      <p:graphicFrame>
        <p:nvGraphicFramePr>
          <p:cNvPr id="24" name="TextBox 1">
            <a:extLst>
              <a:ext uri="{FF2B5EF4-FFF2-40B4-BE49-F238E27FC236}">
                <a16:creationId xmlns:a16="http://schemas.microsoft.com/office/drawing/2014/main" id="{29767A63-91C6-F95F-D55A-1A72AFAA834A}"/>
              </a:ext>
            </a:extLst>
          </p:cNvPr>
          <p:cNvGraphicFramePr/>
          <p:nvPr>
            <p:extLst>
              <p:ext uri="{D42A27DB-BD31-4B8C-83A1-F6EECF244321}">
                <p14:modId xmlns:p14="http://schemas.microsoft.com/office/powerpoint/2010/main" val="3716134385"/>
              </p:ext>
            </p:extLst>
          </p:nvPr>
        </p:nvGraphicFramePr>
        <p:xfrm>
          <a:off x="466395" y="2357107"/>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427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B0BA00-AC8E-CB86-7C16-E18ECADDF912}"/>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room with chairs and mirrors&#10;&#10;AI-generated content may be incorrect.">
            <a:extLst>
              <a:ext uri="{FF2B5EF4-FFF2-40B4-BE49-F238E27FC236}">
                <a16:creationId xmlns:a16="http://schemas.microsoft.com/office/drawing/2014/main" id="{3CCF640B-4BE8-A444-5F78-13E80012F3A3}"/>
              </a:ext>
            </a:extLst>
          </p:cNvPr>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r="319" b="-2"/>
          <a:stretch>
            <a:fillRect/>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E801BA-1858-81F9-6A68-BFA1FB38B701}"/>
              </a:ext>
            </a:extLst>
          </p:cNvPr>
          <p:cNvSpPr/>
          <p:nvPr/>
        </p:nvSpPr>
        <p:spPr>
          <a:xfrm>
            <a:off x="0" y="-1"/>
            <a:ext cx="12192000" cy="6858001"/>
          </a:xfrm>
          <a:prstGeom prst="rect">
            <a:avLst/>
          </a:prstGeom>
          <a:solidFill>
            <a:srgbClr val="203345">
              <a:alpha val="5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0E22AE36-2231-C591-8ABF-224EC6E986B4}"/>
              </a:ext>
            </a:extLst>
          </p:cNvPr>
          <p:cNvSpPr txBox="1"/>
          <p:nvPr/>
        </p:nvSpPr>
        <p:spPr>
          <a:xfrm>
            <a:off x="2237873" y="667434"/>
            <a:ext cx="6930189" cy="830997"/>
          </a:xfrm>
          <a:prstGeom prst="rect">
            <a:avLst/>
          </a:prstGeom>
          <a:noFill/>
        </p:spPr>
        <p:txBody>
          <a:bodyPr wrap="square">
            <a:spAutoFit/>
          </a:bodyPr>
          <a:lstStyle/>
          <a:p>
            <a:pPr algn="ctr"/>
            <a:r>
              <a:rPr lang="en-GB" sz="2800" dirty="0">
                <a:solidFill>
                  <a:schemeClr val="bg1"/>
                </a:solidFill>
                <a:latin typeface="Aptos Black" panose="020B0004020202020204" pitchFamily="34" charset="0"/>
                <a:ea typeface="ADLaM Display" panose="02010000000000000000" pitchFamily="2" charset="0"/>
                <a:cs typeface="ADLaM Display" panose="02010000000000000000" pitchFamily="2" charset="0"/>
              </a:rPr>
              <a:t>Benchmarking Digital Transformation          </a:t>
            </a:r>
            <a:r>
              <a:rPr lang="en-GB" sz="2000" dirty="0">
                <a:solidFill>
                  <a:srgbClr val="FFC000"/>
                </a:solidFill>
                <a:latin typeface="Aptos Black" panose="020B0004020202020204" pitchFamily="34" charset="0"/>
                <a:ea typeface="ADLaM Display" panose="02010000000000000000" pitchFamily="2" charset="0"/>
                <a:cs typeface="ADLaM Display" panose="02010000000000000000" pitchFamily="2" charset="0"/>
              </a:rPr>
              <a:t>in the Wellness Industry</a:t>
            </a:r>
            <a:endParaRPr lang="en-GB" sz="2800" dirty="0">
              <a:solidFill>
                <a:srgbClr val="FFC000"/>
              </a:solidFill>
              <a:latin typeface="Aptos Black" panose="020B0004020202020204" pitchFamily="34" charset="0"/>
              <a:ea typeface="ADLaM Display" panose="02010000000000000000" pitchFamily="2" charset="0"/>
              <a:cs typeface="ADLaM Display" panose="02010000000000000000" pitchFamily="2" charset="0"/>
            </a:endParaRPr>
          </a:p>
        </p:txBody>
      </p:sp>
      <p:grpSp>
        <p:nvGrpSpPr>
          <p:cNvPr id="24" name="Group 23">
            <a:extLst>
              <a:ext uri="{FF2B5EF4-FFF2-40B4-BE49-F238E27FC236}">
                <a16:creationId xmlns:a16="http://schemas.microsoft.com/office/drawing/2014/main" id="{6A939EB6-000C-819B-2EBA-3BF936B5F28E}"/>
              </a:ext>
            </a:extLst>
          </p:cNvPr>
          <p:cNvGrpSpPr/>
          <p:nvPr/>
        </p:nvGrpSpPr>
        <p:grpSpPr>
          <a:xfrm>
            <a:off x="904865" y="2057127"/>
            <a:ext cx="10509095" cy="3970318"/>
            <a:chOff x="904865" y="2057127"/>
            <a:chExt cx="10509095" cy="3970318"/>
          </a:xfrm>
        </p:grpSpPr>
        <p:sp>
          <p:nvSpPr>
            <p:cNvPr id="20" name="TextBox 19">
              <a:extLst>
                <a:ext uri="{FF2B5EF4-FFF2-40B4-BE49-F238E27FC236}">
                  <a16:creationId xmlns:a16="http://schemas.microsoft.com/office/drawing/2014/main" id="{82A28185-AC1E-5E73-15B1-1E1C29A539D5}"/>
                </a:ext>
              </a:extLst>
            </p:cNvPr>
            <p:cNvSpPr txBox="1"/>
            <p:nvPr/>
          </p:nvSpPr>
          <p:spPr>
            <a:xfrm>
              <a:off x="904865" y="2057127"/>
              <a:ext cx="5189621" cy="3693319"/>
            </a:xfrm>
            <a:prstGeom prst="rect">
              <a:avLst/>
            </a:prstGeom>
            <a:noFill/>
          </p:spPr>
          <p:txBody>
            <a:bodyPr wrap="square" rtlCol="0">
              <a:spAutoFit/>
            </a:bodyPr>
            <a:lstStyle/>
            <a:p>
              <a:r>
                <a:rPr lang="en-GB" dirty="0">
                  <a:solidFill>
                    <a:schemeClr val="bg1"/>
                  </a:solidFill>
                  <a:latin typeface="Aptos" panose="020B0004020202020204" pitchFamily="34" charset="0"/>
                </a:rPr>
                <a:t>Research and industry examples show that when traditional wellness spas introduce a strong online presence, they experience measurable business growth. Based on similar luxury spas that transitioned from offline to digital platforms, the following outcomes were observed:</a:t>
              </a:r>
            </a:p>
            <a:p>
              <a:r>
                <a:rPr lang="en-GB" dirty="0">
                  <a:solidFill>
                    <a:schemeClr val="bg1"/>
                  </a:solidFill>
                  <a:latin typeface="Aptos" panose="020B0004020202020204" pitchFamily="34" charset="0"/>
                </a:rPr>
                <a:t> </a:t>
              </a:r>
              <a:r>
                <a:rPr lang="en-GB" b="1" dirty="0">
                  <a:solidFill>
                    <a:schemeClr val="bg1"/>
                  </a:solidFill>
                  <a:latin typeface="Aptos" panose="020B0004020202020204" pitchFamily="34" charset="0"/>
                </a:rPr>
                <a:t>Online Presence Introduction</a:t>
              </a:r>
              <a:br>
                <a:rPr lang="en-GB" dirty="0">
                  <a:solidFill>
                    <a:schemeClr val="bg1"/>
                  </a:solidFill>
                  <a:latin typeface="Aptos" panose="020B0004020202020204" pitchFamily="34" charset="0"/>
                </a:rPr>
              </a:br>
              <a:r>
                <a:rPr lang="en-GB" dirty="0">
                  <a:solidFill>
                    <a:schemeClr val="bg1"/>
                  </a:solidFill>
                  <a:latin typeface="Aptos" panose="020B0004020202020204" pitchFamily="34" charset="0"/>
                </a:rPr>
                <a:t>A professional website and social media platforms were launched to replace reliance on walk-in customers.</a:t>
              </a:r>
            </a:p>
            <a:p>
              <a:r>
                <a:rPr lang="en-GB" dirty="0">
                  <a:solidFill>
                    <a:schemeClr val="bg1"/>
                  </a:solidFill>
                  <a:latin typeface="Aptos" panose="020B0004020202020204" pitchFamily="34" charset="0"/>
                </a:rPr>
                <a:t> </a:t>
              </a:r>
              <a:r>
                <a:rPr lang="en-GB" b="1" dirty="0">
                  <a:solidFill>
                    <a:schemeClr val="bg1"/>
                  </a:solidFill>
                  <a:latin typeface="Aptos" panose="020B0004020202020204" pitchFamily="34" charset="0"/>
                </a:rPr>
                <a:t>Increased Brand Visibility</a:t>
              </a:r>
            </a:p>
            <a:p>
              <a:r>
                <a:rPr lang="en-GB" dirty="0">
                  <a:solidFill>
                    <a:schemeClr val="bg1"/>
                  </a:solidFill>
                  <a:latin typeface="Aptos" panose="020B0004020202020204" pitchFamily="34" charset="0"/>
                </a:rPr>
                <a:t>Search engine optimisation and social media</a:t>
              </a:r>
            </a:p>
            <a:p>
              <a:endParaRPr lang="en-GB" dirty="0">
                <a:solidFill>
                  <a:schemeClr val="bg1"/>
                </a:solidFill>
                <a:latin typeface="Aptos" panose="020B0004020202020204" pitchFamily="34" charset="0"/>
              </a:endParaRPr>
            </a:p>
          </p:txBody>
        </p:sp>
        <p:sp>
          <p:nvSpPr>
            <p:cNvPr id="22" name="TextBox 21">
              <a:extLst>
                <a:ext uri="{FF2B5EF4-FFF2-40B4-BE49-F238E27FC236}">
                  <a16:creationId xmlns:a16="http://schemas.microsoft.com/office/drawing/2014/main" id="{1D8958AC-DA13-0E63-0189-A3E6671633D6}"/>
                </a:ext>
              </a:extLst>
            </p:cNvPr>
            <p:cNvSpPr txBox="1"/>
            <p:nvPr/>
          </p:nvSpPr>
          <p:spPr>
            <a:xfrm>
              <a:off x="6224339" y="2057127"/>
              <a:ext cx="5189621" cy="3970318"/>
            </a:xfrm>
            <a:prstGeom prst="rect">
              <a:avLst/>
            </a:prstGeom>
            <a:noFill/>
          </p:spPr>
          <p:txBody>
            <a:bodyPr wrap="square" rtlCol="0">
              <a:spAutoFit/>
            </a:bodyPr>
            <a:lstStyle/>
            <a:p>
              <a:r>
                <a:rPr lang="en-GB" dirty="0">
                  <a:solidFill>
                    <a:schemeClr val="bg1"/>
                  </a:solidFill>
                  <a:latin typeface="Aptos" panose="020B0004020202020204" pitchFamily="34" charset="0"/>
                </a:rPr>
                <a:t>marketing expanded reach beyond the local offline audience.</a:t>
              </a:r>
            </a:p>
            <a:p>
              <a:r>
                <a:rPr lang="en-GB" dirty="0">
                  <a:solidFill>
                    <a:schemeClr val="bg1"/>
                  </a:solidFill>
                  <a:latin typeface="Aptos" panose="020B0004020202020204" pitchFamily="34" charset="0"/>
                </a:rPr>
                <a:t> </a:t>
              </a:r>
              <a:r>
                <a:rPr lang="en-GB" b="1" dirty="0">
                  <a:solidFill>
                    <a:schemeClr val="bg1"/>
                  </a:solidFill>
                  <a:latin typeface="Aptos" panose="020B0004020202020204" pitchFamily="34" charset="0"/>
                </a:rPr>
                <a:t>Higher Customer Engagement</a:t>
              </a:r>
              <a:br>
                <a:rPr lang="en-GB" dirty="0">
                  <a:solidFill>
                    <a:schemeClr val="bg1"/>
                  </a:solidFill>
                  <a:latin typeface="Aptos" panose="020B0004020202020204" pitchFamily="34" charset="0"/>
                </a:rPr>
              </a:br>
              <a:r>
                <a:rPr lang="en-GB" dirty="0">
                  <a:solidFill>
                    <a:schemeClr val="bg1"/>
                  </a:solidFill>
                  <a:latin typeface="Aptos" panose="020B0004020202020204" pitchFamily="34" charset="0"/>
                </a:rPr>
                <a:t>Visual content, blogs, and online interactions increased customer interest and brand awareness.</a:t>
              </a:r>
            </a:p>
            <a:p>
              <a:r>
                <a:rPr lang="en-GB" b="1" dirty="0">
                  <a:solidFill>
                    <a:schemeClr val="bg1"/>
                  </a:solidFill>
                  <a:latin typeface="Aptos" panose="020B0004020202020204" pitchFamily="34" charset="0"/>
                </a:rPr>
                <a:t>Growth in Online Bookings</a:t>
              </a:r>
              <a:br>
                <a:rPr lang="en-GB" dirty="0">
                  <a:solidFill>
                    <a:schemeClr val="bg1"/>
                  </a:solidFill>
                  <a:latin typeface="Aptos" panose="020B0004020202020204" pitchFamily="34" charset="0"/>
                </a:rPr>
              </a:br>
              <a:r>
                <a:rPr lang="en-GB" dirty="0">
                  <a:solidFill>
                    <a:schemeClr val="bg1"/>
                  </a:solidFill>
                  <a:latin typeface="Aptos" panose="020B0004020202020204" pitchFamily="34" charset="0"/>
                </a:rPr>
                <a:t>Cloud-based booking systems simplified appointment scheduling, leading to higher booking volumes.</a:t>
              </a:r>
            </a:p>
            <a:p>
              <a:r>
                <a:rPr lang="en-GB" dirty="0">
                  <a:solidFill>
                    <a:schemeClr val="bg1"/>
                  </a:solidFill>
                  <a:latin typeface="Aptos" panose="020B0004020202020204" pitchFamily="34" charset="0"/>
                </a:rPr>
                <a:t> </a:t>
              </a:r>
              <a:r>
                <a:rPr lang="en-GB" b="1" dirty="0">
                  <a:solidFill>
                    <a:schemeClr val="bg1"/>
                  </a:solidFill>
                  <a:latin typeface="Aptos" panose="020B0004020202020204" pitchFamily="34" charset="0"/>
                </a:rPr>
                <a:t>Business Growth &amp; Competitive Advantage</a:t>
              </a:r>
              <a:br>
                <a:rPr lang="en-GB" dirty="0">
                  <a:solidFill>
                    <a:schemeClr val="bg1"/>
                  </a:solidFill>
                  <a:latin typeface="Aptos" panose="020B0004020202020204" pitchFamily="34" charset="0"/>
                </a:rPr>
              </a:br>
              <a:r>
                <a:rPr lang="en-GB" dirty="0">
                  <a:solidFill>
                    <a:schemeClr val="bg1"/>
                  </a:solidFill>
                  <a:latin typeface="Aptos" panose="020B0004020202020204" pitchFamily="34" charset="0"/>
                </a:rPr>
                <a:t>The spa attracted more customers than nearby offline-only competitors and improved long-term customer retention [1].</a:t>
              </a:r>
            </a:p>
            <a:p>
              <a:endParaRPr lang="en-GB" dirty="0">
                <a:solidFill>
                  <a:schemeClr val="bg1"/>
                </a:solidFill>
                <a:latin typeface="Aptos" panose="020B0004020202020204" pitchFamily="34" charset="0"/>
              </a:endParaRPr>
            </a:p>
          </p:txBody>
        </p:sp>
      </p:grpSp>
    </p:spTree>
    <p:extLst>
      <p:ext uri="{BB962C8B-B14F-4D97-AF65-F5344CB8AC3E}">
        <p14:creationId xmlns:p14="http://schemas.microsoft.com/office/powerpoint/2010/main" val="1386222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Two women in bathrobes holding drinks&#10;&#10;AI-generated content may be incorrect.">
            <a:extLst>
              <a:ext uri="{FF2B5EF4-FFF2-40B4-BE49-F238E27FC236}">
                <a16:creationId xmlns:a16="http://schemas.microsoft.com/office/drawing/2014/main" id="{FC691CED-1A48-3690-CD12-E9422065C4D4}"/>
              </a:ext>
            </a:extLst>
          </p:cNvPr>
          <p:cNvPicPr>
            <a:picLocks noChangeAspect="1"/>
          </p:cNvPicPr>
          <p:nvPr/>
        </p:nvPicPr>
        <p:blipFill>
          <a:blip r:embed="rId2">
            <a:extLst>
              <a:ext uri="{28A0092B-C50C-407E-A947-70E740481C1C}">
                <a14:useLocalDpi xmlns:a14="http://schemas.microsoft.com/office/drawing/2010/main" val="0"/>
              </a:ext>
            </a:extLst>
          </a:blip>
          <a:srcRect r="-1" b="24980"/>
          <a:stretch>
            <a:fillRect/>
          </a:stretch>
        </p:blipFill>
        <p:spPr>
          <a:xfrm>
            <a:off x="0" y="16042"/>
            <a:ext cx="12188932" cy="6857990"/>
          </a:xfrm>
          <a:prstGeom prst="rect">
            <a:avLst/>
          </a:prstGeom>
        </p:spPr>
      </p:pic>
      <p:sp>
        <p:nvSpPr>
          <p:cNvPr id="12" name="Rectangle 11">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extBox 1">
            <a:extLst>
              <a:ext uri="{FF2B5EF4-FFF2-40B4-BE49-F238E27FC236}">
                <a16:creationId xmlns:a16="http://schemas.microsoft.com/office/drawing/2014/main" id="{46DE8FD3-D191-8DF2-6644-B0C11E7E976A}"/>
              </a:ext>
            </a:extLst>
          </p:cNvPr>
          <p:cNvGraphicFramePr/>
          <p:nvPr>
            <p:extLst>
              <p:ext uri="{D42A27DB-BD31-4B8C-83A1-F6EECF244321}">
                <p14:modId xmlns:p14="http://schemas.microsoft.com/office/powerpoint/2010/main" val="901066998"/>
              </p:ext>
            </p:extLst>
          </p:nvPr>
        </p:nvGraphicFramePr>
        <p:xfrm>
          <a:off x="6437997" y="2862761"/>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TextBox 1">
            <a:extLst>
              <a:ext uri="{FF2B5EF4-FFF2-40B4-BE49-F238E27FC236}">
                <a16:creationId xmlns:a16="http://schemas.microsoft.com/office/drawing/2014/main" id="{E87397A5-05DD-9DC3-D239-A8B809C5BE18}"/>
              </a:ext>
            </a:extLst>
          </p:cNvPr>
          <p:cNvGraphicFramePr/>
          <p:nvPr>
            <p:extLst>
              <p:ext uri="{D42A27DB-BD31-4B8C-83A1-F6EECF244321}">
                <p14:modId xmlns:p14="http://schemas.microsoft.com/office/powerpoint/2010/main" val="1869531788"/>
              </p:ext>
            </p:extLst>
          </p:nvPr>
        </p:nvGraphicFramePr>
        <p:xfrm>
          <a:off x="406072" y="2862761"/>
          <a:ext cx="5927312" cy="38221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 name="TextBox 3">
            <a:extLst>
              <a:ext uri="{FF2B5EF4-FFF2-40B4-BE49-F238E27FC236}">
                <a16:creationId xmlns:a16="http://schemas.microsoft.com/office/drawing/2014/main" id="{8F44BDB1-B445-6026-34F8-C8EA0B05763F}"/>
              </a:ext>
            </a:extLst>
          </p:cNvPr>
          <p:cNvSpPr txBox="1"/>
          <p:nvPr/>
        </p:nvSpPr>
        <p:spPr>
          <a:xfrm>
            <a:off x="4773038" y="488029"/>
            <a:ext cx="4879753" cy="830997"/>
          </a:xfrm>
          <a:prstGeom prst="rect">
            <a:avLst/>
          </a:prstGeom>
          <a:solidFill>
            <a:schemeClr val="tx1">
              <a:lumMod val="65000"/>
              <a:lumOff val="3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Cloud Computing</a:t>
            </a:r>
          </a:p>
        </p:txBody>
      </p:sp>
    </p:spTree>
    <p:extLst>
      <p:ext uri="{BB962C8B-B14F-4D97-AF65-F5344CB8AC3E}">
        <p14:creationId xmlns:p14="http://schemas.microsoft.com/office/powerpoint/2010/main" val="4288710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glass of liquid and rocks with words on it&#10;&#10;AI-generated content may be incorrect.">
            <a:extLst>
              <a:ext uri="{FF2B5EF4-FFF2-40B4-BE49-F238E27FC236}">
                <a16:creationId xmlns:a16="http://schemas.microsoft.com/office/drawing/2014/main" id="{580F4C05-E62A-E5A1-966F-C251E675CF69}"/>
              </a:ext>
            </a:extLst>
          </p:cNvPr>
          <p:cNvPicPr>
            <a:picLocks noChangeAspect="1"/>
          </p:cNvPicPr>
          <p:nvPr/>
        </p:nvPicPr>
        <p:blipFill>
          <a:blip r:embed="rId2">
            <a:extLst>
              <a:ext uri="{28A0092B-C50C-407E-A947-70E740481C1C}">
                <a14:useLocalDpi xmlns:a14="http://schemas.microsoft.com/office/drawing/2010/main" val="0"/>
              </a:ext>
            </a:extLst>
          </a:blip>
          <a:srcRect t="23937" r="-1" b="1044"/>
          <a:stretch>
            <a:fillRect/>
          </a:stretch>
        </p:blipFill>
        <p:spPr>
          <a:xfrm>
            <a:off x="0" y="10"/>
            <a:ext cx="12188932" cy="6857990"/>
          </a:xfrm>
          <a:prstGeom prst="rect">
            <a:avLst/>
          </a:prstGeom>
        </p:spPr>
      </p:pic>
      <p:sp>
        <p:nvSpPr>
          <p:cNvPr id="14" name="Rectangle 1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extBox 1">
            <a:extLst>
              <a:ext uri="{FF2B5EF4-FFF2-40B4-BE49-F238E27FC236}">
                <a16:creationId xmlns:a16="http://schemas.microsoft.com/office/drawing/2014/main" id="{AFC1926A-C7D8-3A61-E907-2934B0325ED9}"/>
              </a:ext>
            </a:extLst>
          </p:cNvPr>
          <p:cNvGraphicFramePr/>
          <p:nvPr>
            <p:extLst>
              <p:ext uri="{D42A27DB-BD31-4B8C-83A1-F6EECF244321}">
                <p14:modId xmlns:p14="http://schemas.microsoft.com/office/powerpoint/2010/main" val="2302305622"/>
              </p:ext>
            </p:extLst>
          </p:nvPr>
        </p:nvGraphicFramePr>
        <p:xfrm>
          <a:off x="929211" y="745366"/>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TextBox 1">
            <a:extLst>
              <a:ext uri="{FF2B5EF4-FFF2-40B4-BE49-F238E27FC236}">
                <a16:creationId xmlns:a16="http://schemas.microsoft.com/office/drawing/2014/main" id="{ADD57261-B4C7-F56D-1432-1F4B0688E3C0}"/>
              </a:ext>
            </a:extLst>
          </p:cNvPr>
          <p:cNvGraphicFramePr/>
          <p:nvPr>
            <p:extLst>
              <p:ext uri="{D42A27DB-BD31-4B8C-83A1-F6EECF244321}">
                <p14:modId xmlns:p14="http://schemas.microsoft.com/office/powerpoint/2010/main" val="3711687736"/>
              </p:ext>
            </p:extLst>
          </p:nvPr>
        </p:nvGraphicFramePr>
        <p:xfrm>
          <a:off x="760712" y="999411"/>
          <a:ext cx="5927312" cy="38221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064423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26BCC7-258F-C307-C867-1614D43B87EF}"/>
            </a:ext>
          </a:extLst>
        </p:cNvPr>
        <p:cNvGrpSpPr/>
        <p:nvPr/>
      </p:nvGrpSpPr>
      <p:grpSpPr>
        <a:xfrm>
          <a:off x="0" y="0"/>
          <a:ext cx="0" cy="0"/>
          <a:chOff x="0" y="0"/>
          <a:chExt cx="0" cy="0"/>
        </a:xfrm>
      </p:grpSpPr>
      <p:sp>
        <p:nvSpPr>
          <p:cNvPr id="40" name="Freeform: Shape 21">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1" name="Rectangle 40">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F58F9D91-54DE-6558-8D43-44F6713324DB}"/>
              </a:ext>
            </a:extLst>
          </p:cNvPr>
          <p:cNvSpPr txBox="1"/>
          <p:nvPr/>
        </p:nvSpPr>
        <p:spPr>
          <a:xfrm>
            <a:off x="521208" y="978408"/>
            <a:ext cx="5020056" cy="1463040"/>
          </a:xfrm>
          <a:prstGeom prst="rect">
            <a:avLst/>
          </a:prstGeom>
          <a:scene3d>
            <a:camera prst="orthographicFront">
              <a:rot lat="0" lon="0" rev="0"/>
            </a:camera>
            <a:lightRig rig="contrasting" dir="t">
              <a:rot lat="0" lon="0" rev="1500000"/>
            </a:lightRig>
          </a:scene3d>
        </p:spPr>
        <p:txBody>
          <a:bodyPr vert="horz" lIns="91440" tIns="45720" rIns="91440" bIns="45720" rtlCol="0" anchor="t">
            <a:normAutofit/>
          </a:bodyPr>
          <a:lstStyle/>
          <a:p>
            <a:pPr>
              <a:spcBef>
                <a:spcPct val="0"/>
              </a:spcBef>
              <a:spcAft>
                <a:spcPts val="600"/>
              </a:spcAft>
            </a:pPr>
            <a:r>
              <a:rPr lang="en-US" sz="4400" b="1" kern="1200" dirty="0">
                <a:solidFill>
                  <a:schemeClr val="tx1"/>
                </a:solidFill>
                <a:effectLst>
                  <a:outerShdw blurRad="215900" dist="50800" dir="5400000" algn="ctr" rotWithShape="0">
                    <a:srgbClr val="000000">
                      <a:alpha val="43137"/>
                    </a:srgbClr>
                  </a:outerShdw>
                </a:effectLst>
                <a:latin typeface="+mj-lt"/>
                <a:ea typeface="+mj-ea"/>
                <a:cs typeface="+mj-cs"/>
              </a:rPr>
              <a:t>Security Measures</a:t>
            </a:r>
          </a:p>
        </p:txBody>
      </p:sp>
      <p:sp>
        <p:nvSpPr>
          <p:cNvPr id="42" name="Rectangle 4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lock&#10;&#10;AI-generated content may be incorrect.">
            <a:extLst>
              <a:ext uri="{FF2B5EF4-FFF2-40B4-BE49-F238E27FC236}">
                <a16:creationId xmlns:a16="http://schemas.microsoft.com/office/drawing/2014/main" id="{E505F47F-883D-1C4D-7FEF-3FF553017C27}"/>
              </a:ext>
            </a:extLst>
          </p:cNvPr>
          <p:cNvPicPr>
            <a:picLocks noChangeAspect="1"/>
          </p:cNvPicPr>
          <p:nvPr/>
        </p:nvPicPr>
        <p:blipFill>
          <a:blip r:embed="rId2">
            <a:extLst>
              <a:ext uri="{28A0092B-C50C-407E-A947-70E740481C1C}">
                <a14:useLocalDpi xmlns:a14="http://schemas.microsoft.com/office/drawing/2010/main" val="0"/>
              </a:ext>
            </a:extLst>
          </a:blip>
          <a:srcRect r="1" b="3395"/>
          <a:stretch>
            <a:fillRect/>
          </a:stretch>
        </p:blipFill>
        <p:spPr>
          <a:xfrm>
            <a:off x="6560598" y="508090"/>
            <a:ext cx="5122753" cy="2783750"/>
          </a:xfrm>
          <a:prstGeom prst="rect">
            <a:avLst/>
          </a:prstGeom>
        </p:spPr>
      </p:pic>
      <p:pic>
        <p:nvPicPr>
          <p:cNvPr id="7" name="Picture 6" descr="A stack of white stones with smoke coming out of it&#10;&#10;AI-generated content may be incorrect.">
            <a:extLst>
              <a:ext uri="{FF2B5EF4-FFF2-40B4-BE49-F238E27FC236}">
                <a16:creationId xmlns:a16="http://schemas.microsoft.com/office/drawing/2014/main" id="{B7966696-4E07-6E5E-417F-E6F7EA9D9876}"/>
              </a:ext>
            </a:extLst>
          </p:cNvPr>
          <p:cNvPicPr>
            <a:picLocks noChangeAspect="1"/>
          </p:cNvPicPr>
          <p:nvPr/>
        </p:nvPicPr>
        <p:blipFill>
          <a:blip r:embed="rId3">
            <a:extLst>
              <a:ext uri="{28A0092B-C50C-407E-A947-70E740481C1C}">
                <a14:useLocalDpi xmlns:a14="http://schemas.microsoft.com/office/drawing/2010/main" val="0"/>
              </a:ext>
            </a:extLst>
          </a:blip>
          <a:srcRect t="12596" r="1" b="15054"/>
          <a:stretch>
            <a:fillRect/>
          </a:stretch>
        </p:blipFill>
        <p:spPr>
          <a:xfrm>
            <a:off x="6560598" y="3566160"/>
            <a:ext cx="5122753" cy="2779776"/>
          </a:xfrm>
          <a:prstGeom prst="rect">
            <a:avLst/>
          </a:prstGeom>
        </p:spPr>
      </p:pic>
      <p:graphicFrame>
        <p:nvGraphicFramePr>
          <p:cNvPr id="2" name="TextBox 1">
            <a:extLst>
              <a:ext uri="{FF2B5EF4-FFF2-40B4-BE49-F238E27FC236}">
                <a16:creationId xmlns:a16="http://schemas.microsoft.com/office/drawing/2014/main" id="{DAE86FA4-BB25-9CEF-C781-4CC61C9084B4}"/>
              </a:ext>
            </a:extLst>
          </p:cNvPr>
          <p:cNvGraphicFramePr/>
          <p:nvPr>
            <p:extLst>
              <p:ext uri="{D42A27DB-BD31-4B8C-83A1-F6EECF244321}">
                <p14:modId xmlns:p14="http://schemas.microsoft.com/office/powerpoint/2010/main" val="1376560084"/>
              </p:ext>
            </p:extLst>
          </p:nvPr>
        </p:nvGraphicFramePr>
        <p:xfrm>
          <a:off x="633286" y="2441448"/>
          <a:ext cx="5927312" cy="38221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48133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person's feet in a bowl of water&#10;&#10;AI-generated content may be incorrect.">
            <a:extLst>
              <a:ext uri="{FF2B5EF4-FFF2-40B4-BE49-F238E27FC236}">
                <a16:creationId xmlns:a16="http://schemas.microsoft.com/office/drawing/2014/main" id="{FCC6C457-134F-E970-8183-B36CE4525E26}"/>
              </a:ext>
            </a:extLst>
          </p:cNvPr>
          <p:cNvPicPr>
            <a:picLocks noChangeAspect="1"/>
          </p:cNvPicPr>
          <p:nvPr/>
        </p:nvPicPr>
        <p:blipFill>
          <a:blip r:embed="rId2">
            <a:extLst>
              <a:ext uri="{28A0092B-C50C-407E-A947-70E740481C1C}">
                <a14:useLocalDpi xmlns:a14="http://schemas.microsoft.com/office/drawing/2010/main" val="0"/>
              </a:ext>
            </a:extLst>
          </a:blip>
          <a:srcRect t="19852" r="-1" b="5128"/>
          <a:stretch>
            <a:fillRect/>
          </a:stretch>
        </p:blipFill>
        <p:spPr>
          <a:xfrm>
            <a:off x="-152380" y="-222352"/>
            <a:ext cx="12188932" cy="6857990"/>
          </a:xfrm>
          <a:prstGeom prst="rect">
            <a:avLst/>
          </a:prstGeom>
        </p:spPr>
      </p:pic>
      <p:sp>
        <p:nvSpPr>
          <p:cNvPr id="10" name="Rectangle 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2FD980CF-35DA-BD02-50B1-D526B55E430B}"/>
              </a:ext>
            </a:extLst>
          </p:cNvPr>
          <p:cNvGraphicFramePr/>
          <p:nvPr>
            <p:extLst>
              <p:ext uri="{D42A27DB-BD31-4B8C-83A1-F6EECF244321}">
                <p14:modId xmlns:p14="http://schemas.microsoft.com/office/powerpoint/2010/main" val="1415925991"/>
              </p:ext>
            </p:extLst>
          </p:nvPr>
        </p:nvGraphicFramePr>
        <p:xfrm>
          <a:off x="944611" y="1013605"/>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TextBox 1">
            <a:extLst>
              <a:ext uri="{FF2B5EF4-FFF2-40B4-BE49-F238E27FC236}">
                <a16:creationId xmlns:a16="http://schemas.microsoft.com/office/drawing/2014/main" id="{A9F3673C-58BC-9B75-BC54-572F3DB16616}"/>
              </a:ext>
            </a:extLst>
          </p:cNvPr>
          <p:cNvGraphicFramePr/>
          <p:nvPr>
            <p:extLst>
              <p:ext uri="{D42A27DB-BD31-4B8C-83A1-F6EECF244321}">
                <p14:modId xmlns:p14="http://schemas.microsoft.com/office/powerpoint/2010/main" val="2373041948"/>
              </p:ext>
            </p:extLst>
          </p:nvPr>
        </p:nvGraphicFramePr>
        <p:xfrm>
          <a:off x="1889222" y="1879696"/>
          <a:ext cx="5927312" cy="38221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Rectangle 6">
            <a:extLst>
              <a:ext uri="{FF2B5EF4-FFF2-40B4-BE49-F238E27FC236}">
                <a16:creationId xmlns:a16="http://schemas.microsoft.com/office/drawing/2014/main" id="{B1770C59-64E8-AA57-21DF-789B9369FF06}"/>
              </a:ext>
            </a:extLst>
          </p:cNvPr>
          <p:cNvSpPr/>
          <p:nvPr/>
        </p:nvSpPr>
        <p:spPr>
          <a:xfrm>
            <a:off x="5672831" y="106532"/>
            <a:ext cx="6196614" cy="213064"/>
          </a:xfrm>
          <a:prstGeom prst="rect">
            <a:avLst/>
          </a:prstGeom>
          <a:solidFill>
            <a:schemeClr val="bg2"/>
          </a:solidFill>
          <a:ln>
            <a:noFill/>
          </a:ln>
          <a:effectLst>
            <a:innerShdw blurRad="63500" dist="50800" dir="54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Tree>
    <p:extLst>
      <p:ext uri="{BB962C8B-B14F-4D97-AF65-F5344CB8AC3E}">
        <p14:creationId xmlns:p14="http://schemas.microsoft.com/office/powerpoint/2010/main" val="1783204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person in a robe lying on a chair&#10;&#10;AI-generated content may be incorrect.">
            <a:extLst>
              <a:ext uri="{FF2B5EF4-FFF2-40B4-BE49-F238E27FC236}">
                <a16:creationId xmlns:a16="http://schemas.microsoft.com/office/drawing/2014/main" id="{2C00D526-9695-4A4E-7EB7-35FEF28D415E}"/>
              </a:ext>
            </a:extLst>
          </p:cNvPr>
          <p:cNvPicPr>
            <a:picLocks noChangeAspect="1"/>
          </p:cNvPicPr>
          <p:nvPr/>
        </p:nvPicPr>
        <p:blipFill>
          <a:blip r:embed="rId2">
            <a:extLst>
              <a:ext uri="{28A0092B-C50C-407E-A947-70E740481C1C}">
                <a14:useLocalDpi xmlns:a14="http://schemas.microsoft.com/office/drawing/2010/main" val="0"/>
              </a:ext>
            </a:extLst>
          </a:blip>
          <a:srcRect t="21223" r="-1" b="3757"/>
          <a:stretch>
            <a:fillRect/>
          </a:stretch>
        </p:blipFill>
        <p:spPr>
          <a:xfrm>
            <a:off x="3068" y="10"/>
            <a:ext cx="12188932" cy="6857990"/>
          </a:xfrm>
          <a:prstGeom prst="rect">
            <a:avLst/>
          </a:prstGeom>
        </p:spPr>
      </p:pic>
      <p:sp>
        <p:nvSpPr>
          <p:cNvPr id="6" name="Rectangle 5">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extBox 1">
            <a:extLst>
              <a:ext uri="{FF2B5EF4-FFF2-40B4-BE49-F238E27FC236}">
                <a16:creationId xmlns:a16="http://schemas.microsoft.com/office/drawing/2014/main" id="{876F170D-CDFB-0D9F-34C5-46F663415F07}"/>
              </a:ext>
            </a:extLst>
          </p:cNvPr>
          <p:cNvGraphicFramePr/>
          <p:nvPr>
            <p:extLst>
              <p:ext uri="{D42A27DB-BD31-4B8C-83A1-F6EECF244321}">
                <p14:modId xmlns:p14="http://schemas.microsoft.com/office/powerpoint/2010/main" val="187172017"/>
              </p:ext>
            </p:extLst>
          </p:nvPr>
        </p:nvGraphicFramePr>
        <p:xfrm>
          <a:off x="6473925" y="1624459"/>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TextBox 1">
            <a:extLst>
              <a:ext uri="{FF2B5EF4-FFF2-40B4-BE49-F238E27FC236}">
                <a16:creationId xmlns:a16="http://schemas.microsoft.com/office/drawing/2014/main" id="{95D58A1A-4A64-885C-567D-0B380359A533}"/>
              </a:ext>
            </a:extLst>
          </p:cNvPr>
          <p:cNvGraphicFramePr/>
          <p:nvPr>
            <p:extLst>
              <p:ext uri="{D42A27DB-BD31-4B8C-83A1-F6EECF244321}">
                <p14:modId xmlns:p14="http://schemas.microsoft.com/office/powerpoint/2010/main" val="4056165145"/>
              </p:ext>
            </p:extLst>
          </p:nvPr>
        </p:nvGraphicFramePr>
        <p:xfrm>
          <a:off x="419353" y="1771972"/>
          <a:ext cx="5927312" cy="38221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393170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4FC6368-7439-814E-1B74-451E98216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receiving a massage&#10;&#10;AI-generated content may be incorrect.">
            <a:extLst>
              <a:ext uri="{FF2B5EF4-FFF2-40B4-BE49-F238E27FC236}">
                <a16:creationId xmlns:a16="http://schemas.microsoft.com/office/drawing/2014/main" id="{0F161058-5456-B3CE-A7AB-8E6F021B4C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6018" y="772358"/>
            <a:ext cx="8546607" cy="3249226"/>
          </a:xfrm>
          <a:prstGeom prst="rect">
            <a:avLst/>
          </a:prstGeom>
        </p:spPr>
      </p:pic>
      <p:graphicFrame>
        <p:nvGraphicFramePr>
          <p:cNvPr id="6" name="TextBox 1">
            <a:extLst>
              <a:ext uri="{FF2B5EF4-FFF2-40B4-BE49-F238E27FC236}">
                <a16:creationId xmlns:a16="http://schemas.microsoft.com/office/drawing/2014/main" id="{D116CAC3-0B8F-8978-B520-2679D6A45C99}"/>
              </a:ext>
            </a:extLst>
          </p:cNvPr>
          <p:cNvGraphicFramePr/>
          <p:nvPr>
            <p:extLst>
              <p:ext uri="{D42A27DB-BD31-4B8C-83A1-F6EECF244321}">
                <p14:modId xmlns:p14="http://schemas.microsoft.com/office/powerpoint/2010/main" val="598247671"/>
              </p:ext>
            </p:extLst>
          </p:nvPr>
        </p:nvGraphicFramePr>
        <p:xfrm>
          <a:off x="1006077" y="4021584"/>
          <a:ext cx="10961392" cy="27210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7424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rgbClr val="3A7095"/>
            </a:gs>
            <a:gs pos="100000">
              <a:srgbClr val="151B54"/>
            </a:gs>
          </a:gsLst>
          <a:path path="circle">
            <a:fillToRect l="100000" t="100000"/>
          </a:path>
        </a:gradFill>
        <a:effectLst/>
      </p:bgPr>
    </p:bg>
    <p:spTree>
      <p:nvGrpSpPr>
        <p:cNvPr id="1" name="">
          <a:extLst>
            <a:ext uri="{FF2B5EF4-FFF2-40B4-BE49-F238E27FC236}">
              <a16:creationId xmlns:a16="http://schemas.microsoft.com/office/drawing/2014/main" id="{78605BC6-977C-BCFE-864A-9E161F0E6770}"/>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6A3E6BAE-8965-3D8A-8CBF-EEBB3691567D}"/>
              </a:ext>
            </a:extLst>
          </p:cNvPr>
          <p:cNvGrpSpPr/>
          <p:nvPr/>
        </p:nvGrpSpPr>
        <p:grpSpPr>
          <a:xfrm>
            <a:off x="-1951906" y="0"/>
            <a:ext cx="3461683" cy="6858001"/>
            <a:chOff x="0" y="-1"/>
            <a:chExt cx="3461683" cy="6858001"/>
          </a:xfrm>
        </p:grpSpPr>
        <p:grpSp>
          <p:nvGrpSpPr>
            <p:cNvPr id="5" name="Group 4">
              <a:extLst>
                <a:ext uri="{FF2B5EF4-FFF2-40B4-BE49-F238E27FC236}">
                  <a16:creationId xmlns:a16="http://schemas.microsoft.com/office/drawing/2014/main" id="{75C38924-2310-DD60-7260-4E7C1CC3F9BD}"/>
                </a:ext>
              </a:extLst>
            </p:cNvPr>
            <p:cNvGrpSpPr/>
            <p:nvPr/>
          </p:nvGrpSpPr>
          <p:grpSpPr>
            <a:xfrm>
              <a:off x="688338" y="-1"/>
              <a:ext cx="2773345" cy="6858000"/>
              <a:chOff x="9753600" y="-1"/>
              <a:chExt cx="2773345" cy="6858000"/>
            </a:xfrm>
          </p:grpSpPr>
          <p:sp>
            <p:nvSpPr>
              <p:cNvPr id="32" name="Free-form: Shape 31">
                <a:extLst>
                  <a:ext uri="{FF2B5EF4-FFF2-40B4-BE49-F238E27FC236}">
                    <a16:creationId xmlns:a16="http://schemas.microsoft.com/office/drawing/2014/main" id="{B3540FCA-50A7-2278-0A87-DA7CBA4019FF}"/>
                  </a:ext>
                </a:extLst>
              </p:cNvPr>
              <p:cNvSpPr/>
              <p:nvPr/>
            </p:nvSpPr>
            <p:spPr>
              <a:xfrm>
                <a:off x="9753600" y="-1"/>
                <a:ext cx="2773345" cy="6858000"/>
              </a:xfrm>
              <a:custGeom>
                <a:avLst/>
                <a:gdLst>
                  <a:gd name="connsiteX0" fmla="*/ 0 w 2773345"/>
                  <a:gd name="connsiteY0" fmla="*/ 0 h 6858000"/>
                  <a:gd name="connsiteX1" fmla="*/ 2438400 w 2773345"/>
                  <a:gd name="connsiteY1" fmla="*/ 0 h 6858000"/>
                  <a:gd name="connsiteX2" fmla="*/ 2438400 w 2773345"/>
                  <a:gd name="connsiteY2" fmla="*/ 936170 h 6858000"/>
                  <a:gd name="connsiteX3" fmla="*/ 2773345 w 2773345"/>
                  <a:gd name="connsiteY3" fmla="*/ 1455067 h 6858000"/>
                  <a:gd name="connsiteX4" fmla="*/ 2438400 w 2773345"/>
                  <a:gd name="connsiteY4" fmla="*/ 1973963 h 6858000"/>
                  <a:gd name="connsiteX5" fmla="*/ 2438400 w 2773345"/>
                  <a:gd name="connsiteY5" fmla="*/ 6858000 h 6858000"/>
                  <a:gd name="connsiteX6" fmla="*/ 0 w 277334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73345" h="6858000">
                    <a:moveTo>
                      <a:pt x="0" y="0"/>
                    </a:moveTo>
                    <a:lnTo>
                      <a:pt x="2438400" y="0"/>
                    </a:lnTo>
                    <a:lnTo>
                      <a:pt x="2438400" y="936170"/>
                    </a:lnTo>
                    <a:lnTo>
                      <a:pt x="2773345" y="1455067"/>
                    </a:lnTo>
                    <a:lnTo>
                      <a:pt x="2438400" y="1973963"/>
                    </a:lnTo>
                    <a:lnTo>
                      <a:pt x="2438400" y="6858000"/>
                    </a:lnTo>
                    <a:lnTo>
                      <a:pt x="0" y="6858000"/>
                    </a:lnTo>
                    <a:close/>
                  </a:path>
                </a:pathLst>
              </a:custGeom>
              <a:gradFill flip="none" rotWithShape="1">
                <a:gsLst>
                  <a:gs pos="0">
                    <a:srgbClr val="3A7095">
                      <a:shade val="30000"/>
                      <a:satMod val="115000"/>
                    </a:srgbClr>
                  </a:gs>
                  <a:gs pos="50000">
                    <a:srgbClr val="3A7095">
                      <a:shade val="67500"/>
                      <a:satMod val="115000"/>
                    </a:srgbClr>
                  </a:gs>
                  <a:gs pos="100000">
                    <a:srgbClr val="3A7095">
                      <a:shade val="100000"/>
                      <a:satMod val="115000"/>
                    </a:srgbClr>
                  </a:gs>
                </a:gsLst>
                <a:lin ang="16200000" scaled="1"/>
                <a:tileRect/>
              </a:gra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7" name="Group 66">
                <a:extLst>
                  <a:ext uri="{FF2B5EF4-FFF2-40B4-BE49-F238E27FC236}">
                    <a16:creationId xmlns:a16="http://schemas.microsoft.com/office/drawing/2014/main" id="{18886E6D-B5D1-59D4-EE19-F29489689CB6}"/>
                  </a:ext>
                </a:extLst>
              </p:cNvPr>
              <p:cNvGrpSpPr/>
              <p:nvPr/>
            </p:nvGrpSpPr>
            <p:grpSpPr>
              <a:xfrm>
                <a:off x="9825612" y="592853"/>
                <a:ext cx="2257531" cy="5456576"/>
                <a:chOff x="9825612" y="592853"/>
                <a:chExt cx="2257531" cy="5456576"/>
              </a:xfrm>
            </p:grpSpPr>
            <p:sp>
              <p:nvSpPr>
                <p:cNvPr id="37" name="TextBox 36">
                  <a:extLst>
                    <a:ext uri="{FF2B5EF4-FFF2-40B4-BE49-F238E27FC236}">
                      <a16:creationId xmlns:a16="http://schemas.microsoft.com/office/drawing/2014/main" id="{DEB0CF9A-8F1D-7CBB-8A53-A64355C61443}"/>
                    </a:ext>
                  </a:extLst>
                </p:cNvPr>
                <p:cNvSpPr txBox="1"/>
                <p:nvPr/>
              </p:nvSpPr>
              <p:spPr>
                <a:xfrm>
                  <a:off x="10669674" y="592853"/>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E</a:t>
                  </a:r>
                </a:p>
              </p:txBody>
            </p:sp>
            <p:grpSp>
              <p:nvGrpSpPr>
                <p:cNvPr id="50" name="Group 49">
                  <a:extLst>
                    <a:ext uri="{FF2B5EF4-FFF2-40B4-BE49-F238E27FC236}">
                      <a16:creationId xmlns:a16="http://schemas.microsoft.com/office/drawing/2014/main" id="{1F9A5D57-069B-3C38-02C7-FAA85E5AEC18}"/>
                    </a:ext>
                  </a:extLst>
                </p:cNvPr>
                <p:cNvGrpSpPr/>
                <p:nvPr/>
              </p:nvGrpSpPr>
              <p:grpSpPr>
                <a:xfrm>
                  <a:off x="9825612" y="2904885"/>
                  <a:ext cx="2257531" cy="1848450"/>
                  <a:chOff x="72012" y="2904885"/>
                  <a:chExt cx="2257531" cy="1848450"/>
                </a:xfrm>
              </p:grpSpPr>
              <p:sp>
                <p:nvSpPr>
                  <p:cNvPr id="51" name="TextBox 50">
                    <a:extLst>
                      <a:ext uri="{FF2B5EF4-FFF2-40B4-BE49-F238E27FC236}">
                        <a16:creationId xmlns:a16="http://schemas.microsoft.com/office/drawing/2014/main" id="{495BDB4F-C5EF-E1F2-4D35-DB83B31EF5C0}"/>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52" name="TextBox 51">
                    <a:extLst>
                      <a:ext uri="{FF2B5EF4-FFF2-40B4-BE49-F238E27FC236}">
                        <a16:creationId xmlns:a16="http://schemas.microsoft.com/office/drawing/2014/main" id="{652D74C6-8891-26BA-5257-8F8F8CB3C8D2}"/>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56" name="Graphic 55" descr="Cherry Blossom outline">
                  <a:extLst>
                    <a:ext uri="{FF2B5EF4-FFF2-40B4-BE49-F238E27FC236}">
                      <a16:creationId xmlns:a16="http://schemas.microsoft.com/office/drawing/2014/main" id="{C4DC00B2-AD3B-6285-0F32-5F1EF91F85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33537" y="5424756"/>
                  <a:ext cx="624673" cy="624673"/>
                </a:xfrm>
                <a:prstGeom prst="rect">
                  <a:avLst/>
                </a:prstGeom>
              </p:spPr>
            </p:pic>
          </p:grpSp>
        </p:grpSp>
        <p:grpSp>
          <p:nvGrpSpPr>
            <p:cNvPr id="4" name="Group 3">
              <a:extLst>
                <a:ext uri="{FF2B5EF4-FFF2-40B4-BE49-F238E27FC236}">
                  <a16:creationId xmlns:a16="http://schemas.microsoft.com/office/drawing/2014/main" id="{ECB83F3D-2F90-41F9-10EA-7A3F6A873D56}"/>
                </a:ext>
              </a:extLst>
            </p:cNvPr>
            <p:cNvGrpSpPr/>
            <p:nvPr/>
          </p:nvGrpSpPr>
          <p:grpSpPr>
            <a:xfrm>
              <a:off x="507440" y="-1"/>
              <a:ext cx="2783393" cy="6858000"/>
              <a:chOff x="7340321" y="-1"/>
              <a:chExt cx="2783393" cy="6858000"/>
            </a:xfrm>
          </p:grpSpPr>
          <p:sp>
            <p:nvSpPr>
              <p:cNvPr id="31" name="Free-form: Shape 30">
                <a:extLst>
                  <a:ext uri="{FF2B5EF4-FFF2-40B4-BE49-F238E27FC236}">
                    <a16:creationId xmlns:a16="http://schemas.microsoft.com/office/drawing/2014/main" id="{D36AF854-3EC1-AEEE-DCA9-3CDCEAD950F5}"/>
                  </a:ext>
                </a:extLst>
              </p:cNvPr>
              <p:cNvSpPr/>
              <p:nvPr/>
            </p:nvSpPr>
            <p:spPr>
              <a:xfrm>
                <a:off x="7340321" y="-1"/>
                <a:ext cx="2783393" cy="6858000"/>
              </a:xfrm>
              <a:custGeom>
                <a:avLst/>
                <a:gdLst>
                  <a:gd name="connsiteX0" fmla="*/ 2448448 w 2783393"/>
                  <a:gd name="connsiteY0" fmla="*/ 1036654 h 6858000"/>
                  <a:gd name="connsiteX1" fmla="*/ 2783393 w 2783393"/>
                  <a:gd name="connsiteY1" fmla="*/ 1555551 h 6858000"/>
                  <a:gd name="connsiteX2" fmla="*/ 2448448 w 2783393"/>
                  <a:gd name="connsiteY2" fmla="*/ 2074447 h 6858000"/>
                  <a:gd name="connsiteX3" fmla="*/ 0 w 2783393"/>
                  <a:gd name="connsiteY3" fmla="*/ 0 h 6858000"/>
                  <a:gd name="connsiteX4" fmla="*/ 2438400 w 2783393"/>
                  <a:gd name="connsiteY4" fmla="*/ 0 h 6858000"/>
                  <a:gd name="connsiteX5" fmla="*/ 2438400 w 2783393"/>
                  <a:gd name="connsiteY5" fmla="*/ 6858000 h 6858000"/>
                  <a:gd name="connsiteX6" fmla="*/ 0 w 278339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3393" h="6858000">
                    <a:moveTo>
                      <a:pt x="2448448" y="1036654"/>
                    </a:moveTo>
                    <a:lnTo>
                      <a:pt x="2783393" y="1555551"/>
                    </a:lnTo>
                    <a:lnTo>
                      <a:pt x="2448448" y="2074447"/>
                    </a:lnTo>
                    <a:close/>
                    <a:moveTo>
                      <a:pt x="0" y="0"/>
                    </a:moveTo>
                    <a:lnTo>
                      <a:pt x="2438400" y="0"/>
                    </a:lnTo>
                    <a:lnTo>
                      <a:pt x="2438400" y="6858000"/>
                    </a:lnTo>
                    <a:lnTo>
                      <a:pt x="0" y="6858000"/>
                    </a:lnTo>
                    <a:close/>
                  </a:path>
                </a:pathLst>
              </a:custGeom>
              <a:solidFill>
                <a:srgbClr val="3691C5"/>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6" name="Group 65">
                <a:extLst>
                  <a:ext uri="{FF2B5EF4-FFF2-40B4-BE49-F238E27FC236}">
                    <a16:creationId xmlns:a16="http://schemas.microsoft.com/office/drawing/2014/main" id="{FFB8F2EA-16A7-04F3-EC39-AE1DCE616918}"/>
                  </a:ext>
                </a:extLst>
              </p:cNvPr>
              <p:cNvGrpSpPr/>
              <p:nvPr/>
            </p:nvGrpSpPr>
            <p:grpSpPr>
              <a:xfrm>
                <a:off x="7387212" y="592853"/>
                <a:ext cx="2257531" cy="5400266"/>
                <a:chOff x="7387212" y="592853"/>
                <a:chExt cx="2257531" cy="5400266"/>
              </a:xfrm>
            </p:grpSpPr>
            <p:sp>
              <p:nvSpPr>
                <p:cNvPr id="36" name="TextBox 35">
                  <a:extLst>
                    <a:ext uri="{FF2B5EF4-FFF2-40B4-BE49-F238E27FC236}">
                      <a16:creationId xmlns:a16="http://schemas.microsoft.com/office/drawing/2014/main" id="{97DABF28-104C-408C-271A-6D48843AE443}"/>
                    </a:ext>
                  </a:extLst>
                </p:cNvPr>
                <p:cNvSpPr txBox="1"/>
                <p:nvPr/>
              </p:nvSpPr>
              <p:spPr>
                <a:xfrm>
                  <a:off x="8172660" y="592853"/>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D</a:t>
                  </a:r>
                </a:p>
              </p:txBody>
            </p:sp>
            <p:grpSp>
              <p:nvGrpSpPr>
                <p:cNvPr id="47" name="Group 46">
                  <a:extLst>
                    <a:ext uri="{FF2B5EF4-FFF2-40B4-BE49-F238E27FC236}">
                      <a16:creationId xmlns:a16="http://schemas.microsoft.com/office/drawing/2014/main" id="{6171A9AA-95EA-1AF9-33A6-F172582428E4}"/>
                    </a:ext>
                  </a:extLst>
                </p:cNvPr>
                <p:cNvGrpSpPr/>
                <p:nvPr/>
              </p:nvGrpSpPr>
              <p:grpSpPr>
                <a:xfrm>
                  <a:off x="7387212" y="2904885"/>
                  <a:ext cx="2257531" cy="1848450"/>
                  <a:chOff x="72012" y="2904885"/>
                  <a:chExt cx="2257531" cy="1848450"/>
                </a:xfrm>
              </p:grpSpPr>
              <p:sp>
                <p:nvSpPr>
                  <p:cNvPr id="48" name="TextBox 47">
                    <a:extLst>
                      <a:ext uri="{FF2B5EF4-FFF2-40B4-BE49-F238E27FC236}">
                        <a16:creationId xmlns:a16="http://schemas.microsoft.com/office/drawing/2014/main" id="{F0880AAA-1DD5-04A3-03DC-70DE9FB58278}"/>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9" name="TextBox 48">
                    <a:extLst>
                      <a:ext uri="{FF2B5EF4-FFF2-40B4-BE49-F238E27FC236}">
                        <a16:creationId xmlns:a16="http://schemas.microsoft.com/office/drawing/2014/main" id="{7F048DC4-5C23-F219-A748-00B428A00F68}"/>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58" name="Graphic 57" descr="Flower outline">
                  <a:extLst>
                    <a:ext uri="{FF2B5EF4-FFF2-40B4-BE49-F238E27FC236}">
                      <a16:creationId xmlns:a16="http://schemas.microsoft.com/office/drawing/2014/main" id="{DF6FAAF4-FD5E-2D8C-192D-C9AB91F7CB0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97166" y="5319041"/>
                  <a:ext cx="674078" cy="674078"/>
                </a:xfrm>
                <a:prstGeom prst="rect">
                  <a:avLst/>
                </a:prstGeom>
              </p:spPr>
            </p:pic>
          </p:grpSp>
        </p:grpSp>
        <p:grpSp>
          <p:nvGrpSpPr>
            <p:cNvPr id="3" name="Group 2">
              <a:extLst>
                <a:ext uri="{FF2B5EF4-FFF2-40B4-BE49-F238E27FC236}">
                  <a16:creationId xmlns:a16="http://schemas.microsoft.com/office/drawing/2014/main" id="{EAA77FF7-AC78-A8D8-F7D7-985A123CCDE9}"/>
                </a:ext>
              </a:extLst>
            </p:cNvPr>
            <p:cNvGrpSpPr/>
            <p:nvPr/>
          </p:nvGrpSpPr>
          <p:grpSpPr>
            <a:xfrm>
              <a:off x="304798" y="0"/>
              <a:ext cx="2783393" cy="6858000"/>
              <a:chOff x="4863404" y="0"/>
              <a:chExt cx="2783393" cy="6858000"/>
            </a:xfrm>
          </p:grpSpPr>
          <p:sp>
            <p:nvSpPr>
              <p:cNvPr id="30" name="Free-form: Shape 29">
                <a:extLst>
                  <a:ext uri="{FF2B5EF4-FFF2-40B4-BE49-F238E27FC236}">
                    <a16:creationId xmlns:a16="http://schemas.microsoft.com/office/drawing/2014/main" id="{4CB0D70E-C41F-81EF-7111-34EE9B363BE4}"/>
                  </a:ext>
                </a:extLst>
              </p:cNvPr>
              <p:cNvSpPr/>
              <p:nvPr/>
            </p:nvSpPr>
            <p:spPr>
              <a:xfrm>
                <a:off x="4863404" y="0"/>
                <a:ext cx="2783393" cy="6858000"/>
              </a:xfrm>
              <a:custGeom>
                <a:avLst/>
                <a:gdLst>
                  <a:gd name="connsiteX0" fmla="*/ 2448448 w 2783393"/>
                  <a:gd name="connsiteY0" fmla="*/ 936171 h 6858000"/>
                  <a:gd name="connsiteX1" fmla="*/ 2783393 w 2783393"/>
                  <a:gd name="connsiteY1" fmla="*/ 1455068 h 6858000"/>
                  <a:gd name="connsiteX2" fmla="*/ 2448448 w 2783393"/>
                  <a:gd name="connsiteY2" fmla="*/ 1973964 h 6858000"/>
                  <a:gd name="connsiteX3" fmla="*/ 0 w 2783393"/>
                  <a:gd name="connsiteY3" fmla="*/ 0 h 6858000"/>
                  <a:gd name="connsiteX4" fmla="*/ 2438400 w 2783393"/>
                  <a:gd name="connsiteY4" fmla="*/ 0 h 6858000"/>
                  <a:gd name="connsiteX5" fmla="*/ 2438400 w 2783393"/>
                  <a:gd name="connsiteY5" fmla="*/ 6858000 h 6858000"/>
                  <a:gd name="connsiteX6" fmla="*/ 0 w 278339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3393" h="6858000">
                    <a:moveTo>
                      <a:pt x="2448448" y="936171"/>
                    </a:moveTo>
                    <a:lnTo>
                      <a:pt x="2783393" y="1455068"/>
                    </a:lnTo>
                    <a:lnTo>
                      <a:pt x="2448448" y="1973964"/>
                    </a:lnTo>
                    <a:close/>
                    <a:moveTo>
                      <a:pt x="0" y="0"/>
                    </a:moveTo>
                    <a:lnTo>
                      <a:pt x="2438400" y="0"/>
                    </a:lnTo>
                    <a:lnTo>
                      <a:pt x="2438400" y="6858000"/>
                    </a:lnTo>
                    <a:lnTo>
                      <a:pt x="0" y="6858000"/>
                    </a:lnTo>
                    <a:close/>
                  </a:path>
                </a:pathLst>
              </a:custGeom>
              <a:solidFill>
                <a:srgbClr val="3DB0E0"/>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5" name="Group 64">
                <a:extLst>
                  <a:ext uri="{FF2B5EF4-FFF2-40B4-BE49-F238E27FC236}">
                    <a16:creationId xmlns:a16="http://schemas.microsoft.com/office/drawing/2014/main" id="{21436CDB-1399-3777-E563-E2B8E856583A}"/>
                  </a:ext>
                </a:extLst>
              </p:cNvPr>
              <p:cNvGrpSpPr/>
              <p:nvPr/>
            </p:nvGrpSpPr>
            <p:grpSpPr>
              <a:xfrm>
                <a:off x="4948812" y="633046"/>
                <a:ext cx="2257531" cy="5357551"/>
                <a:chOff x="4948812" y="633046"/>
                <a:chExt cx="2257531" cy="5357551"/>
              </a:xfrm>
            </p:grpSpPr>
            <p:sp>
              <p:nvSpPr>
                <p:cNvPr id="35" name="TextBox 34">
                  <a:extLst>
                    <a:ext uri="{FF2B5EF4-FFF2-40B4-BE49-F238E27FC236}">
                      <a16:creationId xmlns:a16="http://schemas.microsoft.com/office/drawing/2014/main" id="{BE91CCB1-B541-1336-1D83-2969B2DEA93F}"/>
                    </a:ext>
                  </a:extLst>
                </p:cNvPr>
                <p:cNvSpPr txBox="1"/>
                <p:nvPr/>
              </p:nvSpPr>
              <p:spPr>
                <a:xfrm>
                  <a:off x="5838092" y="633046"/>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C</a:t>
                  </a:r>
                </a:p>
              </p:txBody>
            </p:sp>
            <p:grpSp>
              <p:nvGrpSpPr>
                <p:cNvPr id="44" name="Group 43">
                  <a:extLst>
                    <a:ext uri="{FF2B5EF4-FFF2-40B4-BE49-F238E27FC236}">
                      <a16:creationId xmlns:a16="http://schemas.microsoft.com/office/drawing/2014/main" id="{51EDCEF3-4D0A-2E8D-DD9D-2A7BB6545D23}"/>
                    </a:ext>
                  </a:extLst>
                </p:cNvPr>
                <p:cNvGrpSpPr/>
                <p:nvPr/>
              </p:nvGrpSpPr>
              <p:grpSpPr>
                <a:xfrm>
                  <a:off x="4948812" y="2904885"/>
                  <a:ext cx="2257531" cy="1848450"/>
                  <a:chOff x="72012" y="2904885"/>
                  <a:chExt cx="2257531" cy="1848450"/>
                </a:xfrm>
              </p:grpSpPr>
              <p:sp>
                <p:nvSpPr>
                  <p:cNvPr id="45" name="TextBox 44">
                    <a:extLst>
                      <a:ext uri="{FF2B5EF4-FFF2-40B4-BE49-F238E27FC236}">
                        <a16:creationId xmlns:a16="http://schemas.microsoft.com/office/drawing/2014/main" id="{057723C0-C6E8-FA42-5942-4DBCEB7962F0}"/>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6" name="TextBox 45">
                    <a:extLst>
                      <a:ext uri="{FF2B5EF4-FFF2-40B4-BE49-F238E27FC236}">
                        <a16:creationId xmlns:a16="http://schemas.microsoft.com/office/drawing/2014/main" id="{510B024A-F9EB-C945-2DE1-CDD871295A0D}"/>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62" name="Graphic 61" descr="Hibiscus outline">
                  <a:extLst>
                    <a:ext uri="{FF2B5EF4-FFF2-40B4-BE49-F238E27FC236}">
                      <a16:creationId xmlns:a16="http://schemas.microsoft.com/office/drawing/2014/main" id="{1736EC2D-4312-3354-AEB1-5FAFE578AAC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495994" y="5262476"/>
                  <a:ext cx="728121" cy="728121"/>
                </a:xfrm>
                <a:prstGeom prst="rect">
                  <a:avLst/>
                </a:prstGeom>
              </p:spPr>
            </p:pic>
          </p:grpSp>
        </p:grpSp>
        <p:grpSp>
          <p:nvGrpSpPr>
            <p:cNvPr id="2" name="Group 1">
              <a:extLst>
                <a:ext uri="{FF2B5EF4-FFF2-40B4-BE49-F238E27FC236}">
                  <a16:creationId xmlns:a16="http://schemas.microsoft.com/office/drawing/2014/main" id="{2A7EB206-3EAE-C6C6-AC38-4BB3D04DED9D}"/>
                </a:ext>
              </a:extLst>
            </p:cNvPr>
            <p:cNvGrpSpPr/>
            <p:nvPr/>
          </p:nvGrpSpPr>
          <p:grpSpPr>
            <a:xfrm>
              <a:off x="127278" y="0"/>
              <a:ext cx="2793441" cy="6858000"/>
              <a:chOff x="2438400" y="0"/>
              <a:chExt cx="2793441" cy="6858000"/>
            </a:xfrm>
          </p:grpSpPr>
          <p:sp>
            <p:nvSpPr>
              <p:cNvPr id="29" name="Free-form: Shape 28">
                <a:extLst>
                  <a:ext uri="{FF2B5EF4-FFF2-40B4-BE49-F238E27FC236}">
                    <a16:creationId xmlns:a16="http://schemas.microsoft.com/office/drawing/2014/main" id="{C2DD0640-CE28-E8EB-3B7A-5EE9D87F1931}"/>
                  </a:ext>
                </a:extLst>
              </p:cNvPr>
              <p:cNvSpPr/>
              <p:nvPr/>
            </p:nvSpPr>
            <p:spPr>
              <a:xfrm>
                <a:off x="2438400" y="0"/>
                <a:ext cx="2793441" cy="6858000"/>
              </a:xfrm>
              <a:custGeom>
                <a:avLst/>
                <a:gdLst>
                  <a:gd name="connsiteX0" fmla="*/ 2458496 w 2793441"/>
                  <a:gd name="connsiteY0" fmla="*/ 936170 h 6858000"/>
                  <a:gd name="connsiteX1" fmla="*/ 2793441 w 2793441"/>
                  <a:gd name="connsiteY1" fmla="*/ 1455067 h 6858000"/>
                  <a:gd name="connsiteX2" fmla="*/ 2458496 w 2793441"/>
                  <a:gd name="connsiteY2" fmla="*/ 1973963 h 6858000"/>
                  <a:gd name="connsiteX3" fmla="*/ 0 w 2793441"/>
                  <a:gd name="connsiteY3" fmla="*/ 0 h 6858000"/>
                  <a:gd name="connsiteX4" fmla="*/ 2438400 w 2793441"/>
                  <a:gd name="connsiteY4" fmla="*/ 0 h 6858000"/>
                  <a:gd name="connsiteX5" fmla="*/ 2438400 w 2793441"/>
                  <a:gd name="connsiteY5" fmla="*/ 6858000 h 6858000"/>
                  <a:gd name="connsiteX6" fmla="*/ 0 w 27934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3441" h="6858000">
                    <a:moveTo>
                      <a:pt x="2458496" y="936170"/>
                    </a:moveTo>
                    <a:lnTo>
                      <a:pt x="2793441" y="1455067"/>
                    </a:lnTo>
                    <a:lnTo>
                      <a:pt x="2458496" y="1973963"/>
                    </a:lnTo>
                    <a:close/>
                    <a:moveTo>
                      <a:pt x="0" y="0"/>
                    </a:moveTo>
                    <a:lnTo>
                      <a:pt x="2438400" y="0"/>
                    </a:lnTo>
                    <a:lnTo>
                      <a:pt x="2438400" y="6858000"/>
                    </a:lnTo>
                    <a:lnTo>
                      <a:pt x="0" y="6858000"/>
                    </a:lnTo>
                    <a:close/>
                  </a:path>
                </a:pathLst>
              </a:custGeom>
              <a:solidFill>
                <a:srgbClr val="69CFF9"/>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4" name="Group 63">
                <a:extLst>
                  <a:ext uri="{FF2B5EF4-FFF2-40B4-BE49-F238E27FC236}">
                    <a16:creationId xmlns:a16="http://schemas.microsoft.com/office/drawing/2014/main" id="{311547CF-96DD-6EA8-591E-F48FD6467DBB}"/>
                  </a:ext>
                </a:extLst>
              </p:cNvPr>
              <p:cNvGrpSpPr/>
              <p:nvPr/>
            </p:nvGrpSpPr>
            <p:grpSpPr>
              <a:xfrm>
                <a:off x="2510412" y="663191"/>
                <a:ext cx="2257531" cy="5386238"/>
                <a:chOff x="2510412" y="663191"/>
                <a:chExt cx="2257531" cy="5386238"/>
              </a:xfrm>
            </p:grpSpPr>
            <p:sp>
              <p:nvSpPr>
                <p:cNvPr id="34" name="TextBox 33">
                  <a:extLst>
                    <a:ext uri="{FF2B5EF4-FFF2-40B4-BE49-F238E27FC236}">
                      <a16:creationId xmlns:a16="http://schemas.microsoft.com/office/drawing/2014/main" id="{370E57CE-CE1A-2595-5322-D4F7284DCC2E}"/>
                    </a:ext>
                  </a:extLst>
                </p:cNvPr>
                <p:cNvSpPr txBox="1"/>
                <p:nvPr/>
              </p:nvSpPr>
              <p:spPr>
                <a:xfrm>
                  <a:off x="3312607" y="663191"/>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B</a:t>
                  </a:r>
                </a:p>
              </p:txBody>
            </p:sp>
            <p:grpSp>
              <p:nvGrpSpPr>
                <p:cNvPr id="41" name="Group 40">
                  <a:extLst>
                    <a:ext uri="{FF2B5EF4-FFF2-40B4-BE49-F238E27FC236}">
                      <a16:creationId xmlns:a16="http://schemas.microsoft.com/office/drawing/2014/main" id="{54AC4C42-F830-E0F6-5796-503B1169FC8D}"/>
                    </a:ext>
                  </a:extLst>
                </p:cNvPr>
                <p:cNvGrpSpPr/>
                <p:nvPr/>
              </p:nvGrpSpPr>
              <p:grpSpPr>
                <a:xfrm>
                  <a:off x="2510412" y="2904885"/>
                  <a:ext cx="2257531" cy="1848450"/>
                  <a:chOff x="72012" y="2904885"/>
                  <a:chExt cx="2257531" cy="1848450"/>
                </a:xfrm>
              </p:grpSpPr>
              <p:sp>
                <p:nvSpPr>
                  <p:cNvPr id="42" name="TextBox 41">
                    <a:extLst>
                      <a:ext uri="{FF2B5EF4-FFF2-40B4-BE49-F238E27FC236}">
                        <a16:creationId xmlns:a16="http://schemas.microsoft.com/office/drawing/2014/main" id="{5DDAD0B7-989E-B842-17BC-9F35B4001861}"/>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3" name="TextBox 42">
                    <a:extLst>
                      <a:ext uri="{FF2B5EF4-FFF2-40B4-BE49-F238E27FC236}">
                        <a16:creationId xmlns:a16="http://schemas.microsoft.com/office/drawing/2014/main" id="{60B3D865-EC09-2507-233F-6FDE925587D2}"/>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60" name="Graphic 59" descr="Open hand with plant outline">
                  <a:extLst>
                    <a:ext uri="{FF2B5EF4-FFF2-40B4-BE49-F238E27FC236}">
                      <a16:creationId xmlns:a16="http://schemas.microsoft.com/office/drawing/2014/main" id="{1C958D1B-2CB9-7EBF-0CC0-DAB6D76CD68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949861" y="5249964"/>
                  <a:ext cx="799465" cy="799465"/>
                </a:xfrm>
                <a:prstGeom prst="rect">
                  <a:avLst/>
                </a:prstGeom>
              </p:spPr>
            </p:pic>
          </p:grpSp>
        </p:grpSp>
        <p:sp>
          <p:nvSpPr>
            <p:cNvPr id="28" name="Free-form: Shape 27">
              <a:extLst>
                <a:ext uri="{FF2B5EF4-FFF2-40B4-BE49-F238E27FC236}">
                  <a16:creationId xmlns:a16="http://schemas.microsoft.com/office/drawing/2014/main" id="{EE6875AC-BB50-0A70-0DAD-BBAD58DBC1AC}"/>
                </a:ext>
              </a:extLst>
            </p:cNvPr>
            <p:cNvSpPr/>
            <p:nvPr/>
          </p:nvSpPr>
          <p:spPr>
            <a:xfrm rot="5400000">
              <a:off x="-2042328" y="2042327"/>
              <a:ext cx="6858000" cy="2773344"/>
            </a:xfrm>
            <a:custGeom>
              <a:avLst/>
              <a:gdLst>
                <a:gd name="connsiteX0" fmla="*/ 0 w 6858000"/>
                <a:gd name="connsiteY0" fmla="*/ 2773344 h 2773344"/>
                <a:gd name="connsiteX1" fmla="*/ 0 w 6858000"/>
                <a:gd name="connsiteY1" fmla="*/ 334944 h 2773344"/>
                <a:gd name="connsiteX2" fmla="*/ 733531 w 6858000"/>
                <a:gd name="connsiteY2" fmla="*/ 334944 h 2773344"/>
                <a:gd name="connsiteX3" fmla="*/ 1252426 w 6858000"/>
                <a:gd name="connsiteY3" fmla="*/ 0 h 2773344"/>
                <a:gd name="connsiteX4" fmla="*/ 1771321 w 6858000"/>
                <a:gd name="connsiteY4" fmla="*/ 334944 h 2773344"/>
                <a:gd name="connsiteX5" fmla="*/ 6858000 w 6858000"/>
                <a:gd name="connsiteY5" fmla="*/ 334944 h 2773344"/>
                <a:gd name="connsiteX6" fmla="*/ 6858000 w 6858000"/>
                <a:gd name="connsiteY6" fmla="*/ 2773344 h 2773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2773344">
                  <a:moveTo>
                    <a:pt x="0" y="2773344"/>
                  </a:moveTo>
                  <a:lnTo>
                    <a:pt x="0" y="334944"/>
                  </a:lnTo>
                  <a:lnTo>
                    <a:pt x="733531" y="334944"/>
                  </a:lnTo>
                  <a:lnTo>
                    <a:pt x="1252426" y="0"/>
                  </a:lnTo>
                  <a:lnTo>
                    <a:pt x="1771321" y="334944"/>
                  </a:lnTo>
                  <a:lnTo>
                    <a:pt x="6858000" y="334944"/>
                  </a:lnTo>
                  <a:lnTo>
                    <a:pt x="6858000" y="2773344"/>
                  </a:lnTo>
                  <a:close/>
                </a:path>
              </a:pathLst>
            </a:custGeom>
            <a:solidFill>
              <a:srgbClr val="80E0F9"/>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solidFill>
                  <a:srgbClr val="80E0F9"/>
                </a:solidFill>
              </a:endParaRPr>
            </a:p>
          </p:txBody>
        </p:sp>
        <p:pic>
          <p:nvPicPr>
            <p:cNvPr id="54" name="Graphic 53" descr="Maple leaf outline">
              <a:extLst>
                <a:ext uri="{FF2B5EF4-FFF2-40B4-BE49-F238E27FC236}">
                  <a16:creationId xmlns:a16="http://schemas.microsoft.com/office/drawing/2014/main" id="{D44AF79F-29D9-5E15-9ACB-09981A1DF519}"/>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12947" y="5173402"/>
              <a:ext cx="794493" cy="794493"/>
            </a:xfrm>
            <a:prstGeom prst="rect">
              <a:avLst/>
            </a:prstGeom>
          </p:spPr>
        </p:pic>
      </p:grpSp>
      <p:sp>
        <p:nvSpPr>
          <p:cNvPr id="8" name="TextBox 7">
            <a:extLst>
              <a:ext uri="{FF2B5EF4-FFF2-40B4-BE49-F238E27FC236}">
                <a16:creationId xmlns:a16="http://schemas.microsoft.com/office/drawing/2014/main" id="{1135C8B7-402E-BCA7-76BF-2A7ADA15A18F}"/>
              </a:ext>
            </a:extLst>
          </p:cNvPr>
          <p:cNvSpPr txBox="1"/>
          <p:nvPr/>
        </p:nvSpPr>
        <p:spPr>
          <a:xfrm>
            <a:off x="-2682093" y="2441565"/>
            <a:ext cx="3537315" cy="3801041"/>
          </a:xfrm>
          <a:prstGeom prst="rect">
            <a:avLst/>
          </a:prstGeom>
          <a:noFill/>
        </p:spPr>
        <p:txBody>
          <a:bodyPr wrap="square" rtlCol="0">
            <a:spAutoFit/>
          </a:bodyPr>
          <a:lstStyle/>
          <a:p>
            <a:pPr algn="ctr"/>
            <a:r>
              <a:rPr lang="en-GB" sz="40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rPr>
              <a:t>FIVE</a:t>
            </a:r>
            <a:endParaRPr lang="en-GB" sz="4000" dirty="0">
              <a:solidFill>
                <a:schemeClr val="bg1"/>
              </a:solidFill>
              <a:effectLst>
                <a:outerShdw blurRad="88900" dist="38100" dir="2700000" algn="tl" rotWithShape="0">
                  <a:prstClr val="black">
                    <a:alpha val="29000"/>
                  </a:prstClr>
                </a:outerShdw>
              </a:effectLst>
              <a:latin typeface="Abadi" panose="020B0604020104020204" pitchFamily="34" charset="0"/>
              <a:ea typeface="ADLaM Display" panose="02010000000000000000" pitchFamily="2" charset="0"/>
              <a:cs typeface="ADLaM Display" panose="02010000000000000000" pitchFamily="2" charset="0"/>
            </a:endParaRPr>
          </a:p>
          <a:p>
            <a:pPr algn="ctr"/>
            <a:r>
              <a:rPr lang="en-GB" sz="3600" b="1" dirty="0">
                <a:solidFill>
                  <a:srgbClr val="FFC000"/>
                </a:solidFill>
                <a:effectLst>
                  <a:outerShdw blurRad="279400" dist="101600" dir="16200000" rotWithShape="0">
                    <a:prstClr val="black">
                      <a:alpha val="37000"/>
                    </a:prstClr>
                  </a:outerShdw>
                </a:effectLst>
                <a:latin typeface="Snap ITC" panose="04040A07060A02020202" pitchFamily="82" charset="0"/>
                <a:ea typeface="ADLaM Display" panose="02010000000000000000" pitchFamily="2" charset="0"/>
                <a:cs typeface="ADLaM Display" panose="02010000000000000000" pitchFamily="2" charset="0"/>
              </a:rPr>
              <a:t>steps</a:t>
            </a:r>
          </a:p>
          <a:p>
            <a:pPr algn="ctr"/>
            <a:endParaRPr lang="en-GB" sz="115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pPr algn="ctr"/>
            <a:endParaRPr lang="en-GB" sz="50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endParaRPr>
          </a:p>
        </p:txBody>
      </p:sp>
      <p:sp>
        <p:nvSpPr>
          <p:cNvPr id="9" name="TextBox 8">
            <a:extLst>
              <a:ext uri="{FF2B5EF4-FFF2-40B4-BE49-F238E27FC236}">
                <a16:creationId xmlns:a16="http://schemas.microsoft.com/office/drawing/2014/main" id="{77286CB6-DFD5-8AEF-9C33-B6D783DD77F0}"/>
              </a:ext>
            </a:extLst>
          </p:cNvPr>
          <p:cNvSpPr txBox="1"/>
          <p:nvPr/>
        </p:nvSpPr>
        <p:spPr>
          <a:xfrm>
            <a:off x="3633216" y="663192"/>
            <a:ext cx="3279648" cy="830997"/>
          </a:xfrm>
          <a:prstGeom prst="rect">
            <a:avLst/>
          </a:prstGeom>
          <a:gradFill>
            <a:gsLst>
              <a:gs pos="100000">
                <a:srgbClr val="3A7095"/>
              </a:gs>
              <a:gs pos="100000">
                <a:srgbClr val="151B54"/>
              </a:gs>
            </a:gsLst>
            <a:path path="circle">
              <a:fillToRect l="100000" t="100000"/>
            </a:path>
          </a:gradFill>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Conclusion</a:t>
            </a:r>
          </a:p>
        </p:txBody>
      </p:sp>
      <p:sp>
        <p:nvSpPr>
          <p:cNvPr id="7" name="TextBox 6">
            <a:extLst>
              <a:ext uri="{FF2B5EF4-FFF2-40B4-BE49-F238E27FC236}">
                <a16:creationId xmlns:a16="http://schemas.microsoft.com/office/drawing/2014/main" id="{35422D61-835D-CBA5-733A-F09D41979736}"/>
              </a:ext>
            </a:extLst>
          </p:cNvPr>
          <p:cNvSpPr txBox="1"/>
          <p:nvPr/>
        </p:nvSpPr>
        <p:spPr>
          <a:xfrm>
            <a:off x="2482973" y="2141621"/>
            <a:ext cx="7964905" cy="2862322"/>
          </a:xfrm>
          <a:prstGeom prst="rect">
            <a:avLst/>
          </a:prstGeom>
          <a:noFill/>
        </p:spPr>
        <p:txBody>
          <a:bodyPr wrap="square" rtlCol="0">
            <a:spAutoFit/>
          </a:bodyPr>
          <a:lstStyle/>
          <a:p>
            <a:pPr algn="just"/>
            <a:r>
              <a:rPr lang="en-GB" dirty="0">
                <a:solidFill>
                  <a:schemeClr val="bg1"/>
                </a:solidFill>
                <a:latin typeface="charcoal"/>
              </a:rPr>
              <a:t>This strategic plan integrates </a:t>
            </a:r>
            <a:r>
              <a:rPr lang="en-GB" b="1" dirty="0">
                <a:solidFill>
                  <a:schemeClr val="bg1"/>
                </a:solidFill>
                <a:latin typeface="charcoal"/>
              </a:rPr>
              <a:t>branding, marketing, cloud computing, and security</a:t>
            </a:r>
            <a:r>
              <a:rPr lang="en-GB" dirty="0">
                <a:solidFill>
                  <a:schemeClr val="bg1"/>
                </a:solidFill>
                <a:latin typeface="charcoal"/>
              </a:rPr>
              <a:t> to build a strong digital presence.</a:t>
            </a:r>
          </a:p>
          <a:p>
            <a:pPr algn="just"/>
            <a:r>
              <a:rPr lang="en-GB" dirty="0">
                <a:solidFill>
                  <a:schemeClr val="bg1"/>
                </a:solidFill>
                <a:latin typeface="charcoal"/>
              </a:rPr>
              <a:t>The recommendations ensure Spa becomes a </a:t>
            </a:r>
            <a:r>
              <a:rPr lang="en-GB" b="1" dirty="0">
                <a:solidFill>
                  <a:schemeClr val="bg1"/>
                </a:solidFill>
                <a:latin typeface="charcoal"/>
              </a:rPr>
              <a:t>trusted, luxurious, and customer-focused wellness brand</a:t>
            </a:r>
            <a:r>
              <a:rPr lang="en-GB" dirty="0">
                <a:solidFill>
                  <a:schemeClr val="bg1"/>
                </a:solidFill>
                <a:latin typeface="charcoal"/>
              </a:rPr>
              <a:t> online.</a:t>
            </a:r>
          </a:p>
          <a:p>
            <a:pPr algn="just"/>
            <a:r>
              <a:rPr lang="en-GB" dirty="0">
                <a:solidFill>
                  <a:schemeClr val="bg1"/>
                </a:solidFill>
                <a:latin typeface="charcoal"/>
              </a:rPr>
              <a:t>By implementing these strategies, the spa can improve visibility, attract its target audience, increase customer experience, and grow sustainably in the digital marketplace.</a:t>
            </a:r>
          </a:p>
          <a:p>
            <a:pPr algn="just"/>
            <a:r>
              <a:rPr lang="en-GB" dirty="0">
                <a:solidFill>
                  <a:schemeClr val="bg1"/>
                </a:solidFill>
                <a:latin typeface="charcoal"/>
              </a:rPr>
              <a:t>This proposal demonstrates how technology and branding can work together to support the business long-term goals.</a:t>
            </a:r>
          </a:p>
          <a:p>
            <a:endParaRPr lang="en-GB" dirty="0"/>
          </a:p>
        </p:txBody>
      </p:sp>
      <p:sp>
        <p:nvSpPr>
          <p:cNvPr id="10" name="TextBox 9">
            <a:extLst>
              <a:ext uri="{FF2B5EF4-FFF2-40B4-BE49-F238E27FC236}">
                <a16:creationId xmlns:a16="http://schemas.microsoft.com/office/drawing/2014/main" id="{A19CA446-DDB4-92B5-5099-CA72AB8DBCF7}"/>
              </a:ext>
            </a:extLst>
          </p:cNvPr>
          <p:cNvSpPr txBox="1"/>
          <p:nvPr/>
        </p:nvSpPr>
        <p:spPr>
          <a:xfrm>
            <a:off x="-1416836" y="570152"/>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A</a:t>
            </a:r>
          </a:p>
        </p:txBody>
      </p:sp>
    </p:spTree>
    <p:extLst>
      <p:ext uri="{BB962C8B-B14F-4D97-AF65-F5344CB8AC3E}">
        <p14:creationId xmlns:p14="http://schemas.microsoft.com/office/powerpoint/2010/main" val="6594343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rgbClr val="3A7095"/>
            </a:gs>
            <a:gs pos="100000">
              <a:srgbClr val="151B54"/>
            </a:gs>
          </a:gsLst>
          <a:path path="circle">
            <a:fillToRect l="100000" t="100000"/>
          </a:path>
        </a:gradFill>
        <a:effectLst/>
      </p:bgPr>
    </p:bg>
    <p:spTree>
      <p:nvGrpSpPr>
        <p:cNvPr id="1" name="">
          <a:extLst>
            <a:ext uri="{FF2B5EF4-FFF2-40B4-BE49-F238E27FC236}">
              <a16:creationId xmlns:a16="http://schemas.microsoft.com/office/drawing/2014/main" id="{9647CEE4-7FC5-2116-D36E-34E8F9E40872}"/>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CF3FF1CF-CCC9-EDA8-A8B0-5C606834B2DF}"/>
              </a:ext>
            </a:extLst>
          </p:cNvPr>
          <p:cNvGrpSpPr/>
          <p:nvPr/>
        </p:nvGrpSpPr>
        <p:grpSpPr>
          <a:xfrm>
            <a:off x="-1951906" y="0"/>
            <a:ext cx="3461683" cy="6858001"/>
            <a:chOff x="0" y="-1"/>
            <a:chExt cx="3461683" cy="6858001"/>
          </a:xfrm>
        </p:grpSpPr>
        <p:grpSp>
          <p:nvGrpSpPr>
            <p:cNvPr id="5" name="Group 4">
              <a:extLst>
                <a:ext uri="{FF2B5EF4-FFF2-40B4-BE49-F238E27FC236}">
                  <a16:creationId xmlns:a16="http://schemas.microsoft.com/office/drawing/2014/main" id="{BA772F3C-02DC-4E2E-24D3-FFCD1C8FB098}"/>
                </a:ext>
              </a:extLst>
            </p:cNvPr>
            <p:cNvGrpSpPr/>
            <p:nvPr/>
          </p:nvGrpSpPr>
          <p:grpSpPr>
            <a:xfrm>
              <a:off x="688338" y="-1"/>
              <a:ext cx="2773345" cy="6858000"/>
              <a:chOff x="9753600" y="-1"/>
              <a:chExt cx="2773345" cy="6858000"/>
            </a:xfrm>
          </p:grpSpPr>
          <p:sp>
            <p:nvSpPr>
              <p:cNvPr id="32" name="Free-form: Shape 31">
                <a:extLst>
                  <a:ext uri="{FF2B5EF4-FFF2-40B4-BE49-F238E27FC236}">
                    <a16:creationId xmlns:a16="http://schemas.microsoft.com/office/drawing/2014/main" id="{F9E999C2-308B-651D-3CFB-53B95C51794A}"/>
                  </a:ext>
                </a:extLst>
              </p:cNvPr>
              <p:cNvSpPr/>
              <p:nvPr/>
            </p:nvSpPr>
            <p:spPr>
              <a:xfrm>
                <a:off x="9753600" y="-1"/>
                <a:ext cx="2773345" cy="6858000"/>
              </a:xfrm>
              <a:custGeom>
                <a:avLst/>
                <a:gdLst>
                  <a:gd name="connsiteX0" fmla="*/ 0 w 2773345"/>
                  <a:gd name="connsiteY0" fmla="*/ 0 h 6858000"/>
                  <a:gd name="connsiteX1" fmla="*/ 2438400 w 2773345"/>
                  <a:gd name="connsiteY1" fmla="*/ 0 h 6858000"/>
                  <a:gd name="connsiteX2" fmla="*/ 2438400 w 2773345"/>
                  <a:gd name="connsiteY2" fmla="*/ 936170 h 6858000"/>
                  <a:gd name="connsiteX3" fmla="*/ 2773345 w 2773345"/>
                  <a:gd name="connsiteY3" fmla="*/ 1455067 h 6858000"/>
                  <a:gd name="connsiteX4" fmla="*/ 2438400 w 2773345"/>
                  <a:gd name="connsiteY4" fmla="*/ 1973963 h 6858000"/>
                  <a:gd name="connsiteX5" fmla="*/ 2438400 w 2773345"/>
                  <a:gd name="connsiteY5" fmla="*/ 6858000 h 6858000"/>
                  <a:gd name="connsiteX6" fmla="*/ 0 w 277334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73345" h="6858000">
                    <a:moveTo>
                      <a:pt x="0" y="0"/>
                    </a:moveTo>
                    <a:lnTo>
                      <a:pt x="2438400" y="0"/>
                    </a:lnTo>
                    <a:lnTo>
                      <a:pt x="2438400" y="936170"/>
                    </a:lnTo>
                    <a:lnTo>
                      <a:pt x="2773345" y="1455067"/>
                    </a:lnTo>
                    <a:lnTo>
                      <a:pt x="2438400" y="1973963"/>
                    </a:lnTo>
                    <a:lnTo>
                      <a:pt x="2438400" y="6858000"/>
                    </a:lnTo>
                    <a:lnTo>
                      <a:pt x="0" y="6858000"/>
                    </a:lnTo>
                    <a:close/>
                  </a:path>
                </a:pathLst>
              </a:custGeom>
              <a:gradFill flip="none" rotWithShape="1">
                <a:gsLst>
                  <a:gs pos="0">
                    <a:srgbClr val="3A7095">
                      <a:shade val="30000"/>
                      <a:satMod val="115000"/>
                    </a:srgbClr>
                  </a:gs>
                  <a:gs pos="50000">
                    <a:srgbClr val="3A7095">
                      <a:shade val="67500"/>
                      <a:satMod val="115000"/>
                    </a:srgbClr>
                  </a:gs>
                  <a:gs pos="100000">
                    <a:srgbClr val="3A7095">
                      <a:shade val="100000"/>
                      <a:satMod val="115000"/>
                    </a:srgbClr>
                  </a:gs>
                </a:gsLst>
                <a:lin ang="16200000" scaled="1"/>
                <a:tileRect/>
              </a:gra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7" name="Group 66">
                <a:extLst>
                  <a:ext uri="{FF2B5EF4-FFF2-40B4-BE49-F238E27FC236}">
                    <a16:creationId xmlns:a16="http://schemas.microsoft.com/office/drawing/2014/main" id="{E1BB2644-BA2E-B31A-DDEF-AC9300375755}"/>
                  </a:ext>
                </a:extLst>
              </p:cNvPr>
              <p:cNvGrpSpPr/>
              <p:nvPr/>
            </p:nvGrpSpPr>
            <p:grpSpPr>
              <a:xfrm>
                <a:off x="9825612" y="592853"/>
                <a:ext cx="2257531" cy="5456576"/>
                <a:chOff x="9825612" y="592853"/>
                <a:chExt cx="2257531" cy="5456576"/>
              </a:xfrm>
            </p:grpSpPr>
            <p:sp>
              <p:nvSpPr>
                <p:cNvPr id="37" name="TextBox 36">
                  <a:extLst>
                    <a:ext uri="{FF2B5EF4-FFF2-40B4-BE49-F238E27FC236}">
                      <a16:creationId xmlns:a16="http://schemas.microsoft.com/office/drawing/2014/main" id="{4A84EC4A-04CD-3BAF-6EE0-68E337CFFCC4}"/>
                    </a:ext>
                  </a:extLst>
                </p:cNvPr>
                <p:cNvSpPr txBox="1"/>
                <p:nvPr/>
              </p:nvSpPr>
              <p:spPr>
                <a:xfrm>
                  <a:off x="10669674" y="592853"/>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E</a:t>
                  </a:r>
                </a:p>
              </p:txBody>
            </p:sp>
            <p:grpSp>
              <p:nvGrpSpPr>
                <p:cNvPr id="50" name="Group 49">
                  <a:extLst>
                    <a:ext uri="{FF2B5EF4-FFF2-40B4-BE49-F238E27FC236}">
                      <a16:creationId xmlns:a16="http://schemas.microsoft.com/office/drawing/2014/main" id="{92B7E317-78E6-2D4F-FFF1-A6F613C034D3}"/>
                    </a:ext>
                  </a:extLst>
                </p:cNvPr>
                <p:cNvGrpSpPr/>
                <p:nvPr/>
              </p:nvGrpSpPr>
              <p:grpSpPr>
                <a:xfrm>
                  <a:off x="9825612" y="2904885"/>
                  <a:ext cx="2257531" cy="1848450"/>
                  <a:chOff x="72012" y="2904885"/>
                  <a:chExt cx="2257531" cy="1848450"/>
                </a:xfrm>
              </p:grpSpPr>
              <p:sp>
                <p:nvSpPr>
                  <p:cNvPr id="51" name="TextBox 50">
                    <a:extLst>
                      <a:ext uri="{FF2B5EF4-FFF2-40B4-BE49-F238E27FC236}">
                        <a16:creationId xmlns:a16="http://schemas.microsoft.com/office/drawing/2014/main" id="{6D0C4839-13F3-9653-C863-D31983CBA405}"/>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52" name="TextBox 51">
                    <a:extLst>
                      <a:ext uri="{FF2B5EF4-FFF2-40B4-BE49-F238E27FC236}">
                        <a16:creationId xmlns:a16="http://schemas.microsoft.com/office/drawing/2014/main" id="{1747D176-91F2-E4DD-2A38-B5DBF1F74D77}"/>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56" name="Graphic 55" descr="Cherry Blossom outline">
                  <a:extLst>
                    <a:ext uri="{FF2B5EF4-FFF2-40B4-BE49-F238E27FC236}">
                      <a16:creationId xmlns:a16="http://schemas.microsoft.com/office/drawing/2014/main" id="{16953480-EE8D-FDA4-5506-DE106B8A7BF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33537" y="5424756"/>
                  <a:ext cx="624673" cy="624673"/>
                </a:xfrm>
                <a:prstGeom prst="rect">
                  <a:avLst/>
                </a:prstGeom>
              </p:spPr>
            </p:pic>
          </p:grpSp>
        </p:grpSp>
        <p:grpSp>
          <p:nvGrpSpPr>
            <p:cNvPr id="4" name="Group 3">
              <a:extLst>
                <a:ext uri="{FF2B5EF4-FFF2-40B4-BE49-F238E27FC236}">
                  <a16:creationId xmlns:a16="http://schemas.microsoft.com/office/drawing/2014/main" id="{CF3398FD-04FE-946D-44CE-DB7C5EE35DFE}"/>
                </a:ext>
              </a:extLst>
            </p:cNvPr>
            <p:cNvGrpSpPr/>
            <p:nvPr/>
          </p:nvGrpSpPr>
          <p:grpSpPr>
            <a:xfrm>
              <a:off x="507440" y="-1"/>
              <a:ext cx="2783393" cy="6858000"/>
              <a:chOff x="7340321" y="-1"/>
              <a:chExt cx="2783393" cy="6858000"/>
            </a:xfrm>
          </p:grpSpPr>
          <p:sp>
            <p:nvSpPr>
              <p:cNvPr id="31" name="Free-form: Shape 30">
                <a:extLst>
                  <a:ext uri="{FF2B5EF4-FFF2-40B4-BE49-F238E27FC236}">
                    <a16:creationId xmlns:a16="http://schemas.microsoft.com/office/drawing/2014/main" id="{1F5A4162-4D98-05E5-F8B0-79BEEB7F76CE}"/>
                  </a:ext>
                </a:extLst>
              </p:cNvPr>
              <p:cNvSpPr/>
              <p:nvPr/>
            </p:nvSpPr>
            <p:spPr>
              <a:xfrm>
                <a:off x="7340321" y="-1"/>
                <a:ext cx="2783393" cy="6858000"/>
              </a:xfrm>
              <a:custGeom>
                <a:avLst/>
                <a:gdLst>
                  <a:gd name="connsiteX0" fmla="*/ 2448448 w 2783393"/>
                  <a:gd name="connsiteY0" fmla="*/ 1036654 h 6858000"/>
                  <a:gd name="connsiteX1" fmla="*/ 2783393 w 2783393"/>
                  <a:gd name="connsiteY1" fmla="*/ 1555551 h 6858000"/>
                  <a:gd name="connsiteX2" fmla="*/ 2448448 w 2783393"/>
                  <a:gd name="connsiteY2" fmla="*/ 2074447 h 6858000"/>
                  <a:gd name="connsiteX3" fmla="*/ 0 w 2783393"/>
                  <a:gd name="connsiteY3" fmla="*/ 0 h 6858000"/>
                  <a:gd name="connsiteX4" fmla="*/ 2438400 w 2783393"/>
                  <a:gd name="connsiteY4" fmla="*/ 0 h 6858000"/>
                  <a:gd name="connsiteX5" fmla="*/ 2438400 w 2783393"/>
                  <a:gd name="connsiteY5" fmla="*/ 6858000 h 6858000"/>
                  <a:gd name="connsiteX6" fmla="*/ 0 w 278339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3393" h="6858000">
                    <a:moveTo>
                      <a:pt x="2448448" y="1036654"/>
                    </a:moveTo>
                    <a:lnTo>
                      <a:pt x="2783393" y="1555551"/>
                    </a:lnTo>
                    <a:lnTo>
                      <a:pt x="2448448" y="2074447"/>
                    </a:lnTo>
                    <a:close/>
                    <a:moveTo>
                      <a:pt x="0" y="0"/>
                    </a:moveTo>
                    <a:lnTo>
                      <a:pt x="2438400" y="0"/>
                    </a:lnTo>
                    <a:lnTo>
                      <a:pt x="2438400" y="6858000"/>
                    </a:lnTo>
                    <a:lnTo>
                      <a:pt x="0" y="6858000"/>
                    </a:lnTo>
                    <a:close/>
                  </a:path>
                </a:pathLst>
              </a:custGeom>
              <a:solidFill>
                <a:srgbClr val="3691C5"/>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6" name="Group 65">
                <a:extLst>
                  <a:ext uri="{FF2B5EF4-FFF2-40B4-BE49-F238E27FC236}">
                    <a16:creationId xmlns:a16="http://schemas.microsoft.com/office/drawing/2014/main" id="{B36B13C5-C643-3665-F25C-BAECA79DB87B}"/>
                  </a:ext>
                </a:extLst>
              </p:cNvPr>
              <p:cNvGrpSpPr/>
              <p:nvPr/>
            </p:nvGrpSpPr>
            <p:grpSpPr>
              <a:xfrm>
                <a:off x="7387212" y="592853"/>
                <a:ext cx="2257531" cy="5400266"/>
                <a:chOff x="7387212" y="592853"/>
                <a:chExt cx="2257531" cy="5400266"/>
              </a:xfrm>
            </p:grpSpPr>
            <p:sp>
              <p:nvSpPr>
                <p:cNvPr id="36" name="TextBox 35">
                  <a:extLst>
                    <a:ext uri="{FF2B5EF4-FFF2-40B4-BE49-F238E27FC236}">
                      <a16:creationId xmlns:a16="http://schemas.microsoft.com/office/drawing/2014/main" id="{FC0AD9B3-2358-EB30-A022-7F489FB150CA}"/>
                    </a:ext>
                  </a:extLst>
                </p:cNvPr>
                <p:cNvSpPr txBox="1"/>
                <p:nvPr/>
              </p:nvSpPr>
              <p:spPr>
                <a:xfrm>
                  <a:off x="8172660" y="592853"/>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D</a:t>
                  </a:r>
                </a:p>
              </p:txBody>
            </p:sp>
            <p:grpSp>
              <p:nvGrpSpPr>
                <p:cNvPr id="47" name="Group 46">
                  <a:extLst>
                    <a:ext uri="{FF2B5EF4-FFF2-40B4-BE49-F238E27FC236}">
                      <a16:creationId xmlns:a16="http://schemas.microsoft.com/office/drawing/2014/main" id="{83B01E9E-3016-14A9-D9A4-B19BBB8522B9}"/>
                    </a:ext>
                  </a:extLst>
                </p:cNvPr>
                <p:cNvGrpSpPr/>
                <p:nvPr/>
              </p:nvGrpSpPr>
              <p:grpSpPr>
                <a:xfrm>
                  <a:off x="7387212" y="2904885"/>
                  <a:ext cx="2257531" cy="1848450"/>
                  <a:chOff x="72012" y="2904885"/>
                  <a:chExt cx="2257531" cy="1848450"/>
                </a:xfrm>
              </p:grpSpPr>
              <p:sp>
                <p:nvSpPr>
                  <p:cNvPr id="48" name="TextBox 47">
                    <a:extLst>
                      <a:ext uri="{FF2B5EF4-FFF2-40B4-BE49-F238E27FC236}">
                        <a16:creationId xmlns:a16="http://schemas.microsoft.com/office/drawing/2014/main" id="{62ED8F4F-5E1B-64C1-E300-3995CF57AB4E}"/>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9" name="TextBox 48">
                    <a:extLst>
                      <a:ext uri="{FF2B5EF4-FFF2-40B4-BE49-F238E27FC236}">
                        <a16:creationId xmlns:a16="http://schemas.microsoft.com/office/drawing/2014/main" id="{3A78B80B-A031-87C9-7AFD-C96EEB47749C}"/>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58" name="Graphic 57" descr="Flower outline">
                  <a:extLst>
                    <a:ext uri="{FF2B5EF4-FFF2-40B4-BE49-F238E27FC236}">
                      <a16:creationId xmlns:a16="http://schemas.microsoft.com/office/drawing/2014/main" id="{E824982E-CC22-2149-50B2-FD626084DA9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97166" y="5319041"/>
                  <a:ext cx="674078" cy="674078"/>
                </a:xfrm>
                <a:prstGeom prst="rect">
                  <a:avLst/>
                </a:prstGeom>
              </p:spPr>
            </p:pic>
          </p:grpSp>
        </p:grpSp>
        <p:grpSp>
          <p:nvGrpSpPr>
            <p:cNvPr id="3" name="Group 2">
              <a:extLst>
                <a:ext uri="{FF2B5EF4-FFF2-40B4-BE49-F238E27FC236}">
                  <a16:creationId xmlns:a16="http://schemas.microsoft.com/office/drawing/2014/main" id="{424B6877-4F8D-5D80-48FE-DBE6757CABB2}"/>
                </a:ext>
              </a:extLst>
            </p:cNvPr>
            <p:cNvGrpSpPr/>
            <p:nvPr/>
          </p:nvGrpSpPr>
          <p:grpSpPr>
            <a:xfrm>
              <a:off x="304798" y="0"/>
              <a:ext cx="2783393" cy="6858000"/>
              <a:chOff x="4863404" y="0"/>
              <a:chExt cx="2783393" cy="6858000"/>
            </a:xfrm>
          </p:grpSpPr>
          <p:sp>
            <p:nvSpPr>
              <p:cNvPr id="30" name="Free-form: Shape 29">
                <a:extLst>
                  <a:ext uri="{FF2B5EF4-FFF2-40B4-BE49-F238E27FC236}">
                    <a16:creationId xmlns:a16="http://schemas.microsoft.com/office/drawing/2014/main" id="{08AFD85B-BCDE-6CA8-DE4F-919B319EBFAB}"/>
                  </a:ext>
                </a:extLst>
              </p:cNvPr>
              <p:cNvSpPr/>
              <p:nvPr/>
            </p:nvSpPr>
            <p:spPr>
              <a:xfrm>
                <a:off x="4863404" y="0"/>
                <a:ext cx="2783393" cy="6858000"/>
              </a:xfrm>
              <a:custGeom>
                <a:avLst/>
                <a:gdLst>
                  <a:gd name="connsiteX0" fmla="*/ 2448448 w 2783393"/>
                  <a:gd name="connsiteY0" fmla="*/ 936171 h 6858000"/>
                  <a:gd name="connsiteX1" fmla="*/ 2783393 w 2783393"/>
                  <a:gd name="connsiteY1" fmla="*/ 1455068 h 6858000"/>
                  <a:gd name="connsiteX2" fmla="*/ 2448448 w 2783393"/>
                  <a:gd name="connsiteY2" fmla="*/ 1973964 h 6858000"/>
                  <a:gd name="connsiteX3" fmla="*/ 0 w 2783393"/>
                  <a:gd name="connsiteY3" fmla="*/ 0 h 6858000"/>
                  <a:gd name="connsiteX4" fmla="*/ 2438400 w 2783393"/>
                  <a:gd name="connsiteY4" fmla="*/ 0 h 6858000"/>
                  <a:gd name="connsiteX5" fmla="*/ 2438400 w 2783393"/>
                  <a:gd name="connsiteY5" fmla="*/ 6858000 h 6858000"/>
                  <a:gd name="connsiteX6" fmla="*/ 0 w 278339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3393" h="6858000">
                    <a:moveTo>
                      <a:pt x="2448448" y="936171"/>
                    </a:moveTo>
                    <a:lnTo>
                      <a:pt x="2783393" y="1455068"/>
                    </a:lnTo>
                    <a:lnTo>
                      <a:pt x="2448448" y="1973964"/>
                    </a:lnTo>
                    <a:close/>
                    <a:moveTo>
                      <a:pt x="0" y="0"/>
                    </a:moveTo>
                    <a:lnTo>
                      <a:pt x="2438400" y="0"/>
                    </a:lnTo>
                    <a:lnTo>
                      <a:pt x="2438400" y="6858000"/>
                    </a:lnTo>
                    <a:lnTo>
                      <a:pt x="0" y="6858000"/>
                    </a:lnTo>
                    <a:close/>
                  </a:path>
                </a:pathLst>
              </a:custGeom>
              <a:solidFill>
                <a:srgbClr val="3DB0E0"/>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5" name="Group 64">
                <a:extLst>
                  <a:ext uri="{FF2B5EF4-FFF2-40B4-BE49-F238E27FC236}">
                    <a16:creationId xmlns:a16="http://schemas.microsoft.com/office/drawing/2014/main" id="{6625D29B-AA61-4C1E-C07F-20130CDFA21F}"/>
                  </a:ext>
                </a:extLst>
              </p:cNvPr>
              <p:cNvGrpSpPr/>
              <p:nvPr/>
            </p:nvGrpSpPr>
            <p:grpSpPr>
              <a:xfrm>
                <a:off x="4948812" y="633046"/>
                <a:ext cx="2257531" cy="5357551"/>
                <a:chOff x="4948812" y="633046"/>
                <a:chExt cx="2257531" cy="5357551"/>
              </a:xfrm>
            </p:grpSpPr>
            <p:sp>
              <p:nvSpPr>
                <p:cNvPr id="35" name="TextBox 34">
                  <a:extLst>
                    <a:ext uri="{FF2B5EF4-FFF2-40B4-BE49-F238E27FC236}">
                      <a16:creationId xmlns:a16="http://schemas.microsoft.com/office/drawing/2014/main" id="{50CD6B9D-EE23-DEC1-964A-88B330FF49EE}"/>
                    </a:ext>
                  </a:extLst>
                </p:cNvPr>
                <p:cNvSpPr txBox="1"/>
                <p:nvPr/>
              </p:nvSpPr>
              <p:spPr>
                <a:xfrm>
                  <a:off x="5838092" y="633046"/>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C</a:t>
                  </a:r>
                </a:p>
              </p:txBody>
            </p:sp>
            <p:grpSp>
              <p:nvGrpSpPr>
                <p:cNvPr id="44" name="Group 43">
                  <a:extLst>
                    <a:ext uri="{FF2B5EF4-FFF2-40B4-BE49-F238E27FC236}">
                      <a16:creationId xmlns:a16="http://schemas.microsoft.com/office/drawing/2014/main" id="{53E20972-D0EC-9C2E-B6E2-04EAECDF3591}"/>
                    </a:ext>
                  </a:extLst>
                </p:cNvPr>
                <p:cNvGrpSpPr/>
                <p:nvPr/>
              </p:nvGrpSpPr>
              <p:grpSpPr>
                <a:xfrm>
                  <a:off x="4948812" y="2904885"/>
                  <a:ext cx="2257531" cy="1848450"/>
                  <a:chOff x="72012" y="2904885"/>
                  <a:chExt cx="2257531" cy="1848450"/>
                </a:xfrm>
              </p:grpSpPr>
              <p:sp>
                <p:nvSpPr>
                  <p:cNvPr id="45" name="TextBox 44">
                    <a:extLst>
                      <a:ext uri="{FF2B5EF4-FFF2-40B4-BE49-F238E27FC236}">
                        <a16:creationId xmlns:a16="http://schemas.microsoft.com/office/drawing/2014/main" id="{994F3C2B-750E-DC2A-80E3-433CF1F9B963}"/>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6" name="TextBox 45">
                    <a:extLst>
                      <a:ext uri="{FF2B5EF4-FFF2-40B4-BE49-F238E27FC236}">
                        <a16:creationId xmlns:a16="http://schemas.microsoft.com/office/drawing/2014/main" id="{AD6DBAF0-1149-9547-CEF3-850F2C4DD0CE}"/>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62" name="Graphic 61" descr="Hibiscus outline">
                  <a:extLst>
                    <a:ext uri="{FF2B5EF4-FFF2-40B4-BE49-F238E27FC236}">
                      <a16:creationId xmlns:a16="http://schemas.microsoft.com/office/drawing/2014/main" id="{4C3D2055-7C6F-5C09-2BE4-2BEE6F3BD7C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495994" y="5262476"/>
                  <a:ext cx="728121" cy="728121"/>
                </a:xfrm>
                <a:prstGeom prst="rect">
                  <a:avLst/>
                </a:prstGeom>
              </p:spPr>
            </p:pic>
          </p:grpSp>
        </p:grpSp>
        <p:grpSp>
          <p:nvGrpSpPr>
            <p:cNvPr id="2" name="Group 1">
              <a:extLst>
                <a:ext uri="{FF2B5EF4-FFF2-40B4-BE49-F238E27FC236}">
                  <a16:creationId xmlns:a16="http://schemas.microsoft.com/office/drawing/2014/main" id="{BF9E8046-CAC5-4CF2-651F-95CF39812743}"/>
                </a:ext>
              </a:extLst>
            </p:cNvPr>
            <p:cNvGrpSpPr/>
            <p:nvPr/>
          </p:nvGrpSpPr>
          <p:grpSpPr>
            <a:xfrm>
              <a:off x="127278" y="0"/>
              <a:ext cx="2793441" cy="6858000"/>
              <a:chOff x="2438400" y="0"/>
              <a:chExt cx="2793441" cy="6858000"/>
            </a:xfrm>
          </p:grpSpPr>
          <p:sp>
            <p:nvSpPr>
              <p:cNvPr id="29" name="Free-form: Shape 28">
                <a:extLst>
                  <a:ext uri="{FF2B5EF4-FFF2-40B4-BE49-F238E27FC236}">
                    <a16:creationId xmlns:a16="http://schemas.microsoft.com/office/drawing/2014/main" id="{F1F2A00D-BEC0-1D4B-714F-D850410BED17}"/>
                  </a:ext>
                </a:extLst>
              </p:cNvPr>
              <p:cNvSpPr/>
              <p:nvPr/>
            </p:nvSpPr>
            <p:spPr>
              <a:xfrm>
                <a:off x="2438400" y="0"/>
                <a:ext cx="2793441" cy="6858000"/>
              </a:xfrm>
              <a:custGeom>
                <a:avLst/>
                <a:gdLst>
                  <a:gd name="connsiteX0" fmla="*/ 2458496 w 2793441"/>
                  <a:gd name="connsiteY0" fmla="*/ 936170 h 6858000"/>
                  <a:gd name="connsiteX1" fmla="*/ 2793441 w 2793441"/>
                  <a:gd name="connsiteY1" fmla="*/ 1455067 h 6858000"/>
                  <a:gd name="connsiteX2" fmla="*/ 2458496 w 2793441"/>
                  <a:gd name="connsiteY2" fmla="*/ 1973963 h 6858000"/>
                  <a:gd name="connsiteX3" fmla="*/ 0 w 2793441"/>
                  <a:gd name="connsiteY3" fmla="*/ 0 h 6858000"/>
                  <a:gd name="connsiteX4" fmla="*/ 2438400 w 2793441"/>
                  <a:gd name="connsiteY4" fmla="*/ 0 h 6858000"/>
                  <a:gd name="connsiteX5" fmla="*/ 2438400 w 2793441"/>
                  <a:gd name="connsiteY5" fmla="*/ 6858000 h 6858000"/>
                  <a:gd name="connsiteX6" fmla="*/ 0 w 27934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3441" h="6858000">
                    <a:moveTo>
                      <a:pt x="2458496" y="936170"/>
                    </a:moveTo>
                    <a:lnTo>
                      <a:pt x="2793441" y="1455067"/>
                    </a:lnTo>
                    <a:lnTo>
                      <a:pt x="2458496" y="1973963"/>
                    </a:lnTo>
                    <a:close/>
                    <a:moveTo>
                      <a:pt x="0" y="0"/>
                    </a:moveTo>
                    <a:lnTo>
                      <a:pt x="2438400" y="0"/>
                    </a:lnTo>
                    <a:lnTo>
                      <a:pt x="2438400" y="6858000"/>
                    </a:lnTo>
                    <a:lnTo>
                      <a:pt x="0" y="6858000"/>
                    </a:lnTo>
                    <a:close/>
                  </a:path>
                </a:pathLst>
              </a:custGeom>
              <a:solidFill>
                <a:srgbClr val="69CFF9"/>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4" name="Group 63">
                <a:extLst>
                  <a:ext uri="{FF2B5EF4-FFF2-40B4-BE49-F238E27FC236}">
                    <a16:creationId xmlns:a16="http://schemas.microsoft.com/office/drawing/2014/main" id="{AC1B95B3-DFC8-4C98-0C50-22FF92BC67C1}"/>
                  </a:ext>
                </a:extLst>
              </p:cNvPr>
              <p:cNvGrpSpPr/>
              <p:nvPr/>
            </p:nvGrpSpPr>
            <p:grpSpPr>
              <a:xfrm>
                <a:off x="2510412" y="663191"/>
                <a:ext cx="2257531" cy="5386238"/>
                <a:chOff x="2510412" y="663191"/>
                <a:chExt cx="2257531" cy="5386238"/>
              </a:xfrm>
            </p:grpSpPr>
            <p:sp>
              <p:nvSpPr>
                <p:cNvPr id="34" name="TextBox 33">
                  <a:extLst>
                    <a:ext uri="{FF2B5EF4-FFF2-40B4-BE49-F238E27FC236}">
                      <a16:creationId xmlns:a16="http://schemas.microsoft.com/office/drawing/2014/main" id="{B918A570-CDC8-3C0B-7FBF-019332CA950A}"/>
                    </a:ext>
                  </a:extLst>
                </p:cNvPr>
                <p:cNvSpPr txBox="1"/>
                <p:nvPr/>
              </p:nvSpPr>
              <p:spPr>
                <a:xfrm>
                  <a:off x="3312607" y="663191"/>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B</a:t>
                  </a:r>
                </a:p>
              </p:txBody>
            </p:sp>
            <p:grpSp>
              <p:nvGrpSpPr>
                <p:cNvPr id="41" name="Group 40">
                  <a:extLst>
                    <a:ext uri="{FF2B5EF4-FFF2-40B4-BE49-F238E27FC236}">
                      <a16:creationId xmlns:a16="http://schemas.microsoft.com/office/drawing/2014/main" id="{275EBA48-B194-D701-8161-93FB75FD8303}"/>
                    </a:ext>
                  </a:extLst>
                </p:cNvPr>
                <p:cNvGrpSpPr/>
                <p:nvPr/>
              </p:nvGrpSpPr>
              <p:grpSpPr>
                <a:xfrm>
                  <a:off x="2510412" y="2904885"/>
                  <a:ext cx="2257531" cy="1848450"/>
                  <a:chOff x="72012" y="2904885"/>
                  <a:chExt cx="2257531" cy="1848450"/>
                </a:xfrm>
              </p:grpSpPr>
              <p:sp>
                <p:nvSpPr>
                  <p:cNvPr id="42" name="TextBox 41">
                    <a:extLst>
                      <a:ext uri="{FF2B5EF4-FFF2-40B4-BE49-F238E27FC236}">
                        <a16:creationId xmlns:a16="http://schemas.microsoft.com/office/drawing/2014/main" id="{E35CAEC6-3467-A14F-D036-D90647F41D0C}"/>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3" name="TextBox 42">
                    <a:extLst>
                      <a:ext uri="{FF2B5EF4-FFF2-40B4-BE49-F238E27FC236}">
                        <a16:creationId xmlns:a16="http://schemas.microsoft.com/office/drawing/2014/main" id="{21238746-E9C9-55A2-4C6A-088DF56277D6}"/>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60" name="Graphic 59" descr="Open hand with plant outline">
                  <a:extLst>
                    <a:ext uri="{FF2B5EF4-FFF2-40B4-BE49-F238E27FC236}">
                      <a16:creationId xmlns:a16="http://schemas.microsoft.com/office/drawing/2014/main" id="{DAFF2EF5-59D0-527A-4338-E97B059B903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949861" y="5249964"/>
                  <a:ext cx="799465" cy="799465"/>
                </a:xfrm>
                <a:prstGeom prst="rect">
                  <a:avLst/>
                </a:prstGeom>
              </p:spPr>
            </p:pic>
          </p:grpSp>
        </p:grpSp>
        <p:sp>
          <p:nvSpPr>
            <p:cNvPr id="28" name="Free-form: Shape 27">
              <a:extLst>
                <a:ext uri="{FF2B5EF4-FFF2-40B4-BE49-F238E27FC236}">
                  <a16:creationId xmlns:a16="http://schemas.microsoft.com/office/drawing/2014/main" id="{9F87BFA8-49A9-3647-89B0-49D7C5F7363A}"/>
                </a:ext>
              </a:extLst>
            </p:cNvPr>
            <p:cNvSpPr/>
            <p:nvPr/>
          </p:nvSpPr>
          <p:spPr>
            <a:xfrm rot="5400000">
              <a:off x="-2042328" y="2042327"/>
              <a:ext cx="6858000" cy="2773344"/>
            </a:xfrm>
            <a:custGeom>
              <a:avLst/>
              <a:gdLst>
                <a:gd name="connsiteX0" fmla="*/ 0 w 6858000"/>
                <a:gd name="connsiteY0" fmla="*/ 2773344 h 2773344"/>
                <a:gd name="connsiteX1" fmla="*/ 0 w 6858000"/>
                <a:gd name="connsiteY1" fmla="*/ 334944 h 2773344"/>
                <a:gd name="connsiteX2" fmla="*/ 733531 w 6858000"/>
                <a:gd name="connsiteY2" fmla="*/ 334944 h 2773344"/>
                <a:gd name="connsiteX3" fmla="*/ 1252426 w 6858000"/>
                <a:gd name="connsiteY3" fmla="*/ 0 h 2773344"/>
                <a:gd name="connsiteX4" fmla="*/ 1771321 w 6858000"/>
                <a:gd name="connsiteY4" fmla="*/ 334944 h 2773344"/>
                <a:gd name="connsiteX5" fmla="*/ 6858000 w 6858000"/>
                <a:gd name="connsiteY5" fmla="*/ 334944 h 2773344"/>
                <a:gd name="connsiteX6" fmla="*/ 6858000 w 6858000"/>
                <a:gd name="connsiteY6" fmla="*/ 2773344 h 2773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2773344">
                  <a:moveTo>
                    <a:pt x="0" y="2773344"/>
                  </a:moveTo>
                  <a:lnTo>
                    <a:pt x="0" y="334944"/>
                  </a:lnTo>
                  <a:lnTo>
                    <a:pt x="733531" y="334944"/>
                  </a:lnTo>
                  <a:lnTo>
                    <a:pt x="1252426" y="0"/>
                  </a:lnTo>
                  <a:lnTo>
                    <a:pt x="1771321" y="334944"/>
                  </a:lnTo>
                  <a:lnTo>
                    <a:pt x="6858000" y="334944"/>
                  </a:lnTo>
                  <a:lnTo>
                    <a:pt x="6858000" y="2773344"/>
                  </a:lnTo>
                  <a:close/>
                </a:path>
              </a:pathLst>
            </a:custGeom>
            <a:solidFill>
              <a:srgbClr val="80E0F9"/>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solidFill>
                  <a:srgbClr val="80E0F9"/>
                </a:solidFill>
              </a:endParaRPr>
            </a:p>
          </p:txBody>
        </p:sp>
        <p:pic>
          <p:nvPicPr>
            <p:cNvPr id="54" name="Graphic 53" descr="Maple leaf outline">
              <a:extLst>
                <a:ext uri="{FF2B5EF4-FFF2-40B4-BE49-F238E27FC236}">
                  <a16:creationId xmlns:a16="http://schemas.microsoft.com/office/drawing/2014/main" id="{7A385924-1399-15E8-7BBA-1BB336B048B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12947" y="5173402"/>
              <a:ext cx="794493" cy="794493"/>
            </a:xfrm>
            <a:prstGeom prst="rect">
              <a:avLst/>
            </a:prstGeom>
          </p:spPr>
        </p:pic>
      </p:grpSp>
      <p:sp>
        <p:nvSpPr>
          <p:cNvPr id="8" name="TextBox 7">
            <a:extLst>
              <a:ext uri="{FF2B5EF4-FFF2-40B4-BE49-F238E27FC236}">
                <a16:creationId xmlns:a16="http://schemas.microsoft.com/office/drawing/2014/main" id="{B0304F25-753D-D6BE-764A-72781CF84A12}"/>
              </a:ext>
            </a:extLst>
          </p:cNvPr>
          <p:cNvSpPr txBox="1"/>
          <p:nvPr/>
        </p:nvSpPr>
        <p:spPr>
          <a:xfrm>
            <a:off x="-2682093" y="2441565"/>
            <a:ext cx="3537315" cy="3801041"/>
          </a:xfrm>
          <a:prstGeom prst="rect">
            <a:avLst/>
          </a:prstGeom>
          <a:noFill/>
        </p:spPr>
        <p:txBody>
          <a:bodyPr wrap="square" rtlCol="0">
            <a:spAutoFit/>
          </a:bodyPr>
          <a:lstStyle/>
          <a:p>
            <a:pPr algn="ctr"/>
            <a:r>
              <a:rPr lang="en-GB" sz="40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rPr>
              <a:t>FIVE</a:t>
            </a:r>
            <a:endParaRPr lang="en-GB" sz="4000" dirty="0">
              <a:solidFill>
                <a:schemeClr val="bg1"/>
              </a:solidFill>
              <a:effectLst>
                <a:outerShdw blurRad="88900" dist="38100" dir="2700000" algn="tl" rotWithShape="0">
                  <a:prstClr val="black">
                    <a:alpha val="29000"/>
                  </a:prstClr>
                </a:outerShdw>
              </a:effectLst>
              <a:latin typeface="Abadi" panose="020B0604020104020204" pitchFamily="34" charset="0"/>
              <a:ea typeface="ADLaM Display" panose="02010000000000000000" pitchFamily="2" charset="0"/>
              <a:cs typeface="ADLaM Display" panose="02010000000000000000" pitchFamily="2" charset="0"/>
            </a:endParaRPr>
          </a:p>
          <a:p>
            <a:pPr algn="ctr"/>
            <a:r>
              <a:rPr lang="en-GB" sz="3600" b="1" dirty="0">
                <a:solidFill>
                  <a:srgbClr val="FFC000"/>
                </a:solidFill>
                <a:effectLst>
                  <a:outerShdw blurRad="279400" dist="101600" dir="16200000" rotWithShape="0">
                    <a:prstClr val="black">
                      <a:alpha val="37000"/>
                    </a:prstClr>
                  </a:outerShdw>
                </a:effectLst>
                <a:latin typeface="Snap ITC" panose="04040A07060A02020202" pitchFamily="82" charset="0"/>
                <a:ea typeface="ADLaM Display" panose="02010000000000000000" pitchFamily="2" charset="0"/>
                <a:cs typeface="ADLaM Display" panose="02010000000000000000" pitchFamily="2" charset="0"/>
              </a:rPr>
              <a:t>steps</a:t>
            </a:r>
          </a:p>
          <a:p>
            <a:pPr algn="ctr"/>
            <a:endParaRPr lang="en-GB" sz="115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pPr algn="ctr"/>
            <a:endParaRPr lang="en-GB" sz="50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endParaRPr>
          </a:p>
        </p:txBody>
      </p:sp>
      <p:sp>
        <p:nvSpPr>
          <p:cNvPr id="9" name="TextBox 8">
            <a:extLst>
              <a:ext uri="{FF2B5EF4-FFF2-40B4-BE49-F238E27FC236}">
                <a16:creationId xmlns:a16="http://schemas.microsoft.com/office/drawing/2014/main" id="{D4213652-F04A-B504-A995-795E128140E2}"/>
              </a:ext>
            </a:extLst>
          </p:cNvPr>
          <p:cNvSpPr txBox="1"/>
          <p:nvPr/>
        </p:nvSpPr>
        <p:spPr>
          <a:xfrm>
            <a:off x="3633216" y="663192"/>
            <a:ext cx="3279648" cy="830997"/>
          </a:xfrm>
          <a:prstGeom prst="rect">
            <a:avLst/>
          </a:prstGeom>
          <a:gradFill>
            <a:gsLst>
              <a:gs pos="100000">
                <a:srgbClr val="3A7095"/>
              </a:gs>
              <a:gs pos="100000">
                <a:srgbClr val="151B54"/>
              </a:gs>
            </a:gsLst>
            <a:path path="circle">
              <a:fillToRect l="100000" t="100000"/>
            </a:path>
          </a:gradFill>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References</a:t>
            </a:r>
          </a:p>
        </p:txBody>
      </p:sp>
      <p:sp>
        <p:nvSpPr>
          <p:cNvPr id="7" name="TextBox 6">
            <a:extLst>
              <a:ext uri="{FF2B5EF4-FFF2-40B4-BE49-F238E27FC236}">
                <a16:creationId xmlns:a16="http://schemas.microsoft.com/office/drawing/2014/main" id="{D911E3A0-D348-8079-C32F-9983BFFB0A93}"/>
              </a:ext>
            </a:extLst>
          </p:cNvPr>
          <p:cNvSpPr txBox="1"/>
          <p:nvPr/>
        </p:nvSpPr>
        <p:spPr>
          <a:xfrm>
            <a:off x="1541569" y="1670493"/>
            <a:ext cx="9276867" cy="4524315"/>
          </a:xfrm>
          <a:prstGeom prst="rect">
            <a:avLst/>
          </a:prstGeom>
          <a:noFill/>
        </p:spPr>
        <p:txBody>
          <a:bodyPr wrap="square" rtlCol="0">
            <a:spAutoFit/>
          </a:bodyPr>
          <a:lstStyle/>
          <a:p>
            <a:r>
              <a:rPr lang="en-GB" dirty="0">
                <a:solidFill>
                  <a:schemeClr val="bg1"/>
                </a:solidFill>
                <a:latin typeface="charcoal"/>
              </a:rPr>
              <a:t>[1] N. S. Ahmad, R. Musa and M. H. M. Harun. N. S. Ahmad, R. Musa and M. H. M. Harun. The impact of social media content marketing (SMCM) towards brand health. The impact of social media content marketing (SMCM) towards brand health. </a:t>
            </a:r>
            <a:r>
              <a:rPr lang="en-GB" i="1" dirty="0">
                <a:solidFill>
                  <a:schemeClr val="bg1"/>
                </a:solidFill>
                <a:latin typeface="charcoal"/>
              </a:rPr>
              <a:t>Procedia Economics and Finance Procedia Economics and Finance 3737</a:t>
            </a:r>
            <a:r>
              <a:rPr lang="en-GB" dirty="0">
                <a:solidFill>
                  <a:schemeClr val="bg1"/>
                </a:solidFill>
                <a:latin typeface="charcoal"/>
              </a:rPr>
              <a:t>pp. 331–336. pp. 331–336. 2016. .</a:t>
            </a:r>
          </a:p>
          <a:p>
            <a:r>
              <a:rPr lang="en-GB" dirty="0">
                <a:solidFill>
                  <a:schemeClr val="bg1"/>
                </a:solidFill>
                <a:latin typeface="charcoal"/>
              </a:rPr>
              <a:t>[2] C. Osorio-Andrade, P. a. Rospigliosi and A. J. Zarco. C. Osorio-Andrade, P. a. Rospigliosi and A. J. Zarco. </a:t>
            </a:r>
            <a:r>
              <a:rPr lang="en-GB" dirty="0" err="1">
                <a:solidFill>
                  <a:schemeClr val="bg1"/>
                </a:solidFill>
                <a:latin typeface="charcoal"/>
              </a:rPr>
              <a:t>eWOM</a:t>
            </a:r>
            <a:r>
              <a:rPr lang="en-GB" dirty="0">
                <a:solidFill>
                  <a:schemeClr val="bg1"/>
                </a:solidFill>
                <a:latin typeface="charcoal"/>
              </a:rPr>
              <a:t> and content marketing strategies: Maximizing brand engagement among social media users in </a:t>
            </a:r>
            <a:r>
              <a:rPr lang="en-GB" dirty="0" err="1">
                <a:solidFill>
                  <a:schemeClr val="bg1"/>
                </a:solidFill>
                <a:latin typeface="charcoal"/>
              </a:rPr>
              <a:t>spain</a:t>
            </a:r>
            <a:r>
              <a:rPr lang="en-GB" dirty="0">
                <a:solidFill>
                  <a:schemeClr val="bg1"/>
                </a:solidFill>
                <a:latin typeface="charcoal"/>
              </a:rPr>
              <a:t>. </a:t>
            </a:r>
            <a:r>
              <a:rPr lang="en-GB" dirty="0" err="1">
                <a:solidFill>
                  <a:schemeClr val="bg1"/>
                </a:solidFill>
                <a:latin typeface="charcoal"/>
              </a:rPr>
              <a:t>eWOM</a:t>
            </a:r>
            <a:r>
              <a:rPr lang="en-GB" dirty="0">
                <a:solidFill>
                  <a:schemeClr val="bg1"/>
                </a:solidFill>
                <a:latin typeface="charcoal"/>
              </a:rPr>
              <a:t> and content marketing strategies: Maximizing brand engagement among social media users in </a:t>
            </a:r>
            <a:r>
              <a:rPr lang="en-GB" dirty="0" err="1">
                <a:solidFill>
                  <a:schemeClr val="bg1"/>
                </a:solidFill>
                <a:latin typeface="charcoal"/>
              </a:rPr>
              <a:t>spain</a:t>
            </a:r>
            <a:r>
              <a:rPr lang="en-GB" dirty="0">
                <a:solidFill>
                  <a:schemeClr val="bg1"/>
                </a:solidFill>
                <a:latin typeface="charcoal"/>
              </a:rPr>
              <a:t>. </a:t>
            </a:r>
            <a:r>
              <a:rPr lang="en-GB" i="1" dirty="0">
                <a:solidFill>
                  <a:schemeClr val="bg1"/>
                </a:solidFill>
                <a:latin typeface="charcoal"/>
              </a:rPr>
              <a:t>European Research on Management and Business Economics European Research on Management and Business Economics 3131(3), </a:t>
            </a:r>
            <a:r>
              <a:rPr lang="en-GB" dirty="0">
                <a:solidFill>
                  <a:schemeClr val="bg1"/>
                </a:solidFill>
                <a:latin typeface="charcoal"/>
              </a:rPr>
              <a:t>pp. 100293. pp. 100293. 2025. Available: </a:t>
            </a:r>
            <a:r>
              <a:rPr lang="en-GB" dirty="0">
                <a:solidFill>
                  <a:schemeClr val="bg1"/>
                </a:solidFill>
                <a:latin typeface="charcoal"/>
                <a:hlinkClick r:id="rId12">
                  <a:extLst>
                    <a:ext uri="{A12FA001-AC4F-418D-AE19-62706E023703}">
                      <ahyp:hlinkClr xmlns:ahyp="http://schemas.microsoft.com/office/drawing/2018/hyperlinkcolor" val="tx"/>
                    </a:ext>
                  </a:extLst>
                </a:hlinkClick>
              </a:rPr>
              <a:t>https://www.sciencedirect.com/science/article/pii/S2444883425000257</a:t>
            </a:r>
            <a:r>
              <a:rPr lang="en-GB" dirty="0">
                <a:solidFill>
                  <a:schemeClr val="bg1"/>
                </a:solidFill>
                <a:latin typeface="charcoal"/>
              </a:rPr>
              <a:t>. DOI: 10.1016/j.iedeen.2025.100293.</a:t>
            </a:r>
          </a:p>
          <a:p>
            <a:r>
              <a:rPr lang="en-GB" dirty="0">
                <a:solidFill>
                  <a:schemeClr val="bg1"/>
                </a:solidFill>
                <a:latin typeface="charcoal"/>
              </a:rPr>
              <a:t>[3] C. -C. Chang, C. -T. Li and Y. -Q. Shi. C. -C. Chang, C. -T. Li and Y. -Q. Shi. Privacy-aware reversible watermarking in cloud computing environments. Privacy-aware reversible watermarking in cloud computing environments. </a:t>
            </a:r>
            <a:r>
              <a:rPr lang="en-GB" i="1" dirty="0">
                <a:solidFill>
                  <a:schemeClr val="bg1"/>
                </a:solidFill>
                <a:latin typeface="charcoal"/>
              </a:rPr>
              <a:t>IEEE Access IEEE Access 66</a:t>
            </a:r>
            <a:r>
              <a:rPr lang="en-GB" dirty="0">
                <a:solidFill>
                  <a:schemeClr val="bg1"/>
                </a:solidFill>
                <a:latin typeface="charcoal"/>
              </a:rPr>
              <a:t>pp. 70720–70733. pp. 70720–70733. 2018. . DOI: 10.1109/ACCESS.2018.2880904.</a:t>
            </a:r>
          </a:p>
        </p:txBody>
      </p:sp>
      <p:sp>
        <p:nvSpPr>
          <p:cNvPr id="12" name="TextBox 11">
            <a:extLst>
              <a:ext uri="{FF2B5EF4-FFF2-40B4-BE49-F238E27FC236}">
                <a16:creationId xmlns:a16="http://schemas.microsoft.com/office/drawing/2014/main" id="{818157DE-403B-A6CB-B712-F3DA8205BE6F}"/>
              </a:ext>
            </a:extLst>
          </p:cNvPr>
          <p:cNvSpPr txBox="1"/>
          <p:nvPr/>
        </p:nvSpPr>
        <p:spPr>
          <a:xfrm>
            <a:off x="-1593516" y="435649"/>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B</a:t>
            </a:r>
          </a:p>
        </p:txBody>
      </p:sp>
    </p:spTree>
    <p:extLst>
      <p:ext uri="{BB962C8B-B14F-4D97-AF65-F5344CB8AC3E}">
        <p14:creationId xmlns:p14="http://schemas.microsoft.com/office/powerpoint/2010/main" val="25549632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rgbClr val="3A7095"/>
            </a:gs>
            <a:gs pos="100000">
              <a:srgbClr val="151B54"/>
            </a:gs>
          </a:gsLst>
          <a:path path="circle">
            <a:fillToRect l="100000" t="100000"/>
          </a:path>
        </a:gradFill>
        <a:effectLst/>
      </p:bgPr>
    </p:bg>
    <p:spTree>
      <p:nvGrpSpPr>
        <p:cNvPr id="1" name="">
          <a:extLst>
            <a:ext uri="{FF2B5EF4-FFF2-40B4-BE49-F238E27FC236}">
              <a16:creationId xmlns:a16="http://schemas.microsoft.com/office/drawing/2014/main" id="{8FE2DEB9-B2DD-F6E1-45EC-34086716CF23}"/>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79D585B2-8362-22E6-45E3-82E1CB14187F}"/>
              </a:ext>
            </a:extLst>
          </p:cNvPr>
          <p:cNvGrpSpPr/>
          <p:nvPr/>
        </p:nvGrpSpPr>
        <p:grpSpPr>
          <a:xfrm>
            <a:off x="-1951906" y="0"/>
            <a:ext cx="3461683" cy="6858001"/>
            <a:chOff x="0" y="-1"/>
            <a:chExt cx="3461683" cy="6858001"/>
          </a:xfrm>
        </p:grpSpPr>
        <p:grpSp>
          <p:nvGrpSpPr>
            <p:cNvPr id="5" name="Group 4">
              <a:extLst>
                <a:ext uri="{FF2B5EF4-FFF2-40B4-BE49-F238E27FC236}">
                  <a16:creationId xmlns:a16="http://schemas.microsoft.com/office/drawing/2014/main" id="{4C38DFC1-CFC9-A403-8293-269C063BB5A5}"/>
                </a:ext>
              </a:extLst>
            </p:cNvPr>
            <p:cNvGrpSpPr/>
            <p:nvPr/>
          </p:nvGrpSpPr>
          <p:grpSpPr>
            <a:xfrm>
              <a:off x="688338" y="-1"/>
              <a:ext cx="2773345" cy="6858000"/>
              <a:chOff x="9753600" y="-1"/>
              <a:chExt cx="2773345" cy="6858000"/>
            </a:xfrm>
          </p:grpSpPr>
          <p:sp>
            <p:nvSpPr>
              <p:cNvPr id="32" name="Free-form: Shape 31">
                <a:extLst>
                  <a:ext uri="{FF2B5EF4-FFF2-40B4-BE49-F238E27FC236}">
                    <a16:creationId xmlns:a16="http://schemas.microsoft.com/office/drawing/2014/main" id="{A692EEE5-51C5-6A12-EF85-9DA2401DCF3E}"/>
                  </a:ext>
                </a:extLst>
              </p:cNvPr>
              <p:cNvSpPr/>
              <p:nvPr/>
            </p:nvSpPr>
            <p:spPr>
              <a:xfrm>
                <a:off x="9753600" y="-1"/>
                <a:ext cx="2773345" cy="6858000"/>
              </a:xfrm>
              <a:custGeom>
                <a:avLst/>
                <a:gdLst>
                  <a:gd name="connsiteX0" fmla="*/ 0 w 2773345"/>
                  <a:gd name="connsiteY0" fmla="*/ 0 h 6858000"/>
                  <a:gd name="connsiteX1" fmla="*/ 2438400 w 2773345"/>
                  <a:gd name="connsiteY1" fmla="*/ 0 h 6858000"/>
                  <a:gd name="connsiteX2" fmla="*/ 2438400 w 2773345"/>
                  <a:gd name="connsiteY2" fmla="*/ 936170 h 6858000"/>
                  <a:gd name="connsiteX3" fmla="*/ 2773345 w 2773345"/>
                  <a:gd name="connsiteY3" fmla="*/ 1455067 h 6858000"/>
                  <a:gd name="connsiteX4" fmla="*/ 2438400 w 2773345"/>
                  <a:gd name="connsiteY4" fmla="*/ 1973963 h 6858000"/>
                  <a:gd name="connsiteX5" fmla="*/ 2438400 w 2773345"/>
                  <a:gd name="connsiteY5" fmla="*/ 6858000 h 6858000"/>
                  <a:gd name="connsiteX6" fmla="*/ 0 w 277334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73345" h="6858000">
                    <a:moveTo>
                      <a:pt x="0" y="0"/>
                    </a:moveTo>
                    <a:lnTo>
                      <a:pt x="2438400" y="0"/>
                    </a:lnTo>
                    <a:lnTo>
                      <a:pt x="2438400" y="936170"/>
                    </a:lnTo>
                    <a:lnTo>
                      <a:pt x="2773345" y="1455067"/>
                    </a:lnTo>
                    <a:lnTo>
                      <a:pt x="2438400" y="1973963"/>
                    </a:lnTo>
                    <a:lnTo>
                      <a:pt x="2438400" y="6858000"/>
                    </a:lnTo>
                    <a:lnTo>
                      <a:pt x="0" y="6858000"/>
                    </a:lnTo>
                    <a:close/>
                  </a:path>
                </a:pathLst>
              </a:custGeom>
              <a:gradFill flip="none" rotWithShape="1">
                <a:gsLst>
                  <a:gs pos="0">
                    <a:srgbClr val="3A7095">
                      <a:shade val="30000"/>
                      <a:satMod val="115000"/>
                    </a:srgbClr>
                  </a:gs>
                  <a:gs pos="50000">
                    <a:srgbClr val="3A7095">
                      <a:shade val="67500"/>
                      <a:satMod val="115000"/>
                    </a:srgbClr>
                  </a:gs>
                  <a:gs pos="100000">
                    <a:srgbClr val="3A7095">
                      <a:shade val="100000"/>
                      <a:satMod val="115000"/>
                    </a:srgbClr>
                  </a:gs>
                </a:gsLst>
                <a:lin ang="16200000" scaled="1"/>
                <a:tileRect/>
              </a:gra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7" name="Group 66">
                <a:extLst>
                  <a:ext uri="{FF2B5EF4-FFF2-40B4-BE49-F238E27FC236}">
                    <a16:creationId xmlns:a16="http://schemas.microsoft.com/office/drawing/2014/main" id="{2B52BA6E-623E-7947-250D-02A4F58F572A}"/>
                  </a:ext>
                </a:extLst>
              </p:cNvPr>
              <p:cNvGrpSpPr/>
              <p:nvPr/>
            </p:nvGrpSpPr>
            <p:grpSpPr>
              <a:xfrm>
                <a:off x="9825612" y="592853"/>
                <a:ext cx="2257531" cy="5456576"/>
                <a:chOff x="9825612" y="592853"/>
                <a:chExt cx="2257531" cy="5456576"/>
              </a:xfrm>
            </p:grpSpPr>
            <p:sp>
              <p:nvSpPr>
                <p:cNvPr id="37" name="TextBox 36">
                  <a:extLst>
                    <a:ext uri="{FF2B5EF4-FFF2-40B4-BE49-F238E27FC236}">
                      <a16:creationId xmlns:a16="http://schemas.microsoft.com/office/drawing/2014/main" id="{043284FF-86F1-3F8D-17E5-EA432AFD80F2}"/>
                    </a:ext>
                  </a:extLst>
                </p:cNvPr>
                <p:cNvSpPr txBox="1"/>
                <p:nvPr/>
              </p:nvSpPr>
              <p:spPr>
                <a:xfrm>
                  <a:off x="10669674" y="592853"/>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E</a:t>
                  </a:r>
                </a:p>
              </p:txBody>
            </p:sp>
            <p:grpSp>
              <p:nvGrpSpPr>
                <p:cNvPr id="50" name="Group 49">
                  <a:extLst>
                    <a:ext uri="{FF2B5EF4-FFF2-40B4-BE49-F238E27FC236}">
                      <a16:creationId xmlns:a16="http://schemas.microsoft.com/office/drawing/2014/main" id="{FF487C00-16A8-FEC9-AA0C-12CBE6D3534F}"/>
                    </a:ext>
                  </a:extLst>
                </p:cNvPr>
                <p:cNvGrpSpPr/>
                <p:nvPr/>
              </p:nvGrpSpPr>
              <p:grpSpPr>
                <a:xfrm>
                  <a:off x="9825612" y="2904885"/>
                  <a:ext cx="2257531" cy="1848450"/>
                  <a:chOff x="72012" y="2904885"/>
                  <a:chExt cx="2257531" cy="1848450"/>
                </a:xfrm>
              </p:grpSpPr>
              <p:sp>
                <p:nvSpPr>
                  <p:cNvPr id="51" name="TextBox 50">
                    <a:extLst>
                      <a:ext uri="{FF2B5EF4-FFF2-40B4-BE49-F238E27FC236}">
                        <a16:creationId xmlns:a16="http://schemas.microsoft.com/office/drawing/2014/main" id="{C4D384DF-31FF-0D52-7621-3D88F4262BA3}"/>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52" name="TextBox 51">
                    <a:extLst>
                      <a:ext uri="{FF2B5EF4-FFF2-40B4-BE49-F238E27FC236}">
                        <a16:creationId xmlns:a16="http://schemas.microsoft.com/office/drawing/2014/main" id="{FCBAF53B-0686-2005-495A-2B02176EC3AC}"/>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56" name="Graphic 55" descr="Cherry Blossom outline">
                  <a:extLst>
                    <a:ext uri="{FF2B5EF4-FFF2-40B4-BE49-F238E27FC236}">
                      <a16:creationId xmlns:a16="http://schemas.microsoft.com/office/drawing/2014/main" id="{2C586119-AAA1-DCF7-904F-9EA7D1D22C7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33537" y="5424756"/>
                  <a:ext cx="624673" cy="624673"/>
                </a:xfrm>
                <a:prstGeom prst="rect">
                  <a:avLst/>
                </a:prstGeom>
              </p:spPr>
            </p:pic>
          </p:grpSp>
        </p:grpSp>
        <p:grpSp>
          <p:nvGrpSpPr>
            <p:cNvPr id="4" name="Group 3">
              <a:extLst>
                <a:ext uri="{FF2B5EF4-FFF2-40B4-BE49-F238E27FC236}">
                  <a16:creationId xmlns:a16="http://schemas.microsoft.com/office/drawing/2014/main" id="{B89CB83A-B931-C4A6-91ED-C2610C414D07}"/>
                </a:ext>
              </a:extLst>
            </p:cNvPr>
            <p:cNvGrpSpPr/>
            <p:nvPr/>
          </p:nvGrpSpPr>
          <p:grpSpPr>
            <a:xfrm>
              <a:off x="507440" y="-1"/>
              <a:ext cx="2783393" cy="6858000"/>
              <a:chOff x="7340321" y="-1"/>
              <a:chExt cx="2783393" cy="6858000"/>
            </a:xfrm>
          </p:grpSpPr>
          <p:sp>
            <p:nvSpPr>
              <p:cNvPr id="31" name="Free-form: Shape 30">
                <a:extLst>
                  <a:ext uri="{FF2B5EF4-FFF2-40B4-BE49-F238E27FC236}">
                    <a16:creationId xmlns:a16="http://schemas.microsoft.com/office/drawing/2014/main" id="{5FDD0118-CC59-44C9-B00B-F2D62C98176C}"/>
                  </a:ext>
                </a:extLst>
              </p:cNvPr>
              <p:cNvSpPr/>
              <p:nvPr/>
            </p:nvSpPr>
            <p:spPr>
              <a:xfrm>
                <a:off x="7340321" y="-1"/>
                <a:ext cx="2783393" cy="6858000"/>
              </a:xfrm>
              <a:custGeom>
                <a:avLst/>
                <a:gdLst>
                  <a:gd name="connsiteX0" fmla="*/ 2448448 w 2783393"/>
                  <a:gd name="connsiteY0" fmla="*/ 1036654 h 6858000"/>
                  <a:gd name="connsiteX1" fmla="*/ 2783393 w 2783393"/>
                  <a:gd name="connsiteY1" fmla="*/ 1555551 h 6858000"/>
                  <a:gd name="connsiteX2" fmla="*/ 2448448 w 2783393"/>
                  <a:gd name="connsiteY2" fmla="*/ 2074447 h 6858000"/>
                  <a:gd name="connsiteX3" fmla="*/ 0 w 2783393"/>
                  <a:gd name="connsiteY3" fmla="*/ 0 h 6858000"/>
                  <a:gd name="connsiteX4" fmla="*/ 2438400 w 2783393"/>
                  <a:gd name="connsiteY4" fmla="*/ 0 h 6858000"/>
                  <a:gd name="connsiteX5" fmla="*/ 2438400 w 2783393"/>
                  <a:gd name="connsiteY5" fmla="*/ 6858000 h 6858000"/>
                  <a:gd name="connsiteX6" fmla="*/ 0 w 278339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3393" h="6858000">
                    <a:moveTo>
                      <a:pt x="2448448" y="1036654"/>
                    </a:moveTo>
                    <a:lnTo>
                      <a:pt x="2783393" y="1555551"/>
                    </a:lnTo>
                    <a:lnTo>
                      <a:pt x="2448448" y="2074447"/>
                    </a:lnTo>
                    <a:close/>
                    <a:moveTo>
                      <a:pt x="0" y="0"/>
                    </a:moveTo>
                    <a:lnTo>
                      <a:pt x="2438400" y="0"/>
                    </a:lnTo>
                    <a:lnTo>
                      <a:pt x="2438400" y="6858000"/>
                    </a:lnTo>
                    <a:lnTo>
                      <a:pt x="0" y="6858000"/>
                    </a:lnTo>
                    <a:close/>
                  </a:path>
                </a:pathLst>
              </a:custGeom>
              <a:solidFill>
                <a:srgbClr val="3691C5"/>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6" name="Group 65">
                <a:extLst>
                  <a:ext uri="{FF2B5EF4-FFF2-40B4-BE49-F238E27FC236}">
                    <a16:creationId xmlns:a16="http://schemas.microsoft.com/office/drawing/2014/main" id="{1613DD49-91C7-3A90-9E01-E93EBEBD0FA6}"/>
                  </a:ext>
                </a:extLst>
              </p:cNvPr>
              <p:cNvGrpSpPr/>
              <p:nvPr/>
            </p:nvGrpSpPr>
            <p:grpSpPr>
              <a:xfrm>
                <a:off x="7387212" y="592853"/>
                <a:ext cx="2257531" cy="5400266"/>
                <a:chOff x="7387212" y="592853"/>
                <a:chExt cx="2257531" cy="5400266"/>
              </a:xfrm>
            </p:grpSpPr>
            <p:sp>
              <p:nvSpPr>
                <p:cNvPr id="36" name="TextBox 35">
                  <a:extLst>
                    <a:ext uri="{FF2B5EF4-FFF2-40B4-BE49-F238E27FC236}">
                      <a16:creationId xmlns:a16="http://schemas.microsoft.com/office/drawing/2014/main" id="{AB3C3F41-4E40-6454-D93E-4E76AE644C5D}"/>
                    </a:ext>
                  </a:extLst>
                </p:cNvPr>
                <p:cNvSpPr txBox="1"/>
                <p:nvPr/>
              </p:nvSpPr>
              <p:spPr>
                <a:xfrm>
                  <a:off x="8172660" y="592853"/>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D</a:t>
                  </a:r>
                </a:p>
              </p:txBody>
            </p:sp>
            <p:grpSp>
              <p:nvGrpSpPr>
                <p:cNvPr id="47" name="Group 46">
                  <a:extLst>
                    <a:ext uri="{FF2B5EF4-FFF2-40B4-BE49-F238E27FC236}">
                      <a16:creationId xmlns:a16="http://schemas.microsoft.com/office/drawing/2014/main" id="{F3399986-6300-16C0-18C5-4724CC84436A}"/>
                    </a:ext>
                  </a:extLst>
                </p:cNvPr>
                <p:cNvGrpSpPr/>
                <p:nvPr/>
              </p:nvGrpSpPr>
              <p:grpSpPr>
                <a:xfrm>
                  <a:off x="7387212" y="2904885"/>
                  <a:ext cx="2257531" cy="1848450"/>
                  <a:chOff x="72012" y="2904885"/>
                  <a:chExt cx="2257531" cy="1848450"/>
                </a:xfrm>
              </p:grpSpPr>
              <p:sp>
                <p:nvSpPr>
                  <p:cNvPr id="48" name="TextBox 47">
                    <a:extLst>
                      <a:ext uri="{FF2B5EF4-FFF2-40B4-BE49-F238E27FC236}">
                        <a16:creationId xmlns:a16="http://schemas.microsoft.com/office/drawing/2014/main" id="{3B2F1BB8-0D9D-115F-DACE-96B4534E5FC9}"/>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9" name="TextBox 48">
                    <a:extLst>
                      <a:ext uri="{FF2B5EF4-FFF2-40B4-BE49-F238E27FC236}">
                        <a16:creationId xmlns:a16="http://schemas.microsoft.com/office/drawing/2014/main" id="{8728FA5A-E5E9-B89C-1847-4A3827B78289}"/>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58" name="Graphic 57" descr="Flower outline">
                  <a:extLst>
                    <a:ext uri="{FF2B5EF4-FFF2-40B4-BE49-F238E27FC236}">
                      <a16:creationId xmlns:a16="http://schemas.microsoft.com/office/drawing/2014/main" id="{931ADE7E-3984-78DB-99C7-002E31295B0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97166" y="5319041"/>
                  <a:ext cx="674078" cy="674078"/>
                </a:xfrm>
                <a:prstGeom prst="rect">
                  <a:avLst/>
                </a:prstGeom>
              </p:spPr>
            </p:pic>
          </p:grpSp>
        </p:grpSp>
        <p:grpSp>
          <p:nvGrpSpPr>
            <p:cNvPr id="3" name="Group 2">
              <a:extLst>
                <a:ext uri="{FF2B5EF4-FFF2-40B4-BE49-F238E27FC236}">
                  <a16:creationId xmlns:a16="http://schemas.microsoft.com/office/drawing/2014/main" id="{048B95C5-BE46-3261-C6CC-AA6840099CA4}"/>
                </a:ext>
              </a:extLst>
            </p:cNvPr>
            <p:cNvGrpSpPr/>
            <p:nvPr/>
          </p:nvGrpSpPr>
          <p:grpSpPr>
            <a:xfrm>
              <a:off x="304798" y="0"/>
              <a:ext cx="2783393" cy="6858000"/>
              <a:chOff x="4863404" y="0"/>
              <a:chExt cx="2783393" cy="6858000"/>
            </a:xfrm>
          </p:grpSpPr>
          <p:sp>
            <p:nvSpPr>
              <p:cNvPr id="30" name="Free-form: Shape 29">
                <a:extLst>
                  <a:ext uri="{FF2B5EF4-FFF2-40B4-BE49-F238E27FC236}">
                    <a16:creationId xmlns:a16="http://schemas.microsoft.com/office/drawing/2014/main" id="{74A3AFA6-9F68-E1AC-BD18-72C0CF408D9F}"/>
                  </a:ext>
                </a:extLst>
              </p:cNvPr>
              <p:cNvSpPr/>
              <p:nvPr/>
            </p:nvSpPr>
            <p:spPr>
              <a:xfrm>
                <a:off x="4863404" y="0"/>
                <a:ext cx="2783393" cy="6858000"/>
              </a:xfrm>
              <a:custGeom>
                <a:avLst/>
                <a:gdLst>
                  <a:gd name="connsiteX0" fmla="*/ 2448448 w 2783393"/>
                  <a:gd name="connsiteY0" fmla="*/ 936171 h 6858000"/>
                  <a:gd name="connsiteX1" fmla="*/ 2783393 w 2783393"/>
                  <a:gd name="connsiteY1" fmla="*/ 1455068 h 6858000"/>
                  <a:gd name="connsiteX2" fmla="*/ 2448448 w 2783393"/>
                  <a:gd name="connsiteY2" fmla="*/ 1973964 h 6858000"/>
                  <a:gd name="connsiteX3" fmla="*/ 0 w 2783393"/>
                  <a:gd name="connsiteY3" fmla="*/ 0 h 6858000"/>
                  <a:gd name="connsiteX4" fmla="*/ 2438400 w 2783393"/>
                  <a:gd name="connsiteY4" fmla="*/ 0 h 6858000"/>
                  <a:gd name="connsiteX5" fmla="*/ 2438400 w 2783393"/>
                  <a:gd name="connsiteY5" fmla="*/ 6858000 h 6858000"/>
                  <a:gd name="connsiteX6" fmla="*/ 0 w 278339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3393" h="6858000">
                    <a:moveTo>
                      <a:pt x="2448448" y="936171"/>
                    </a:moveTo>
                    <a:lnTo>
                      <a:pt x="2783393" y="1455068"/>
                    </a:lnTo>
                    <a:lnTo>
                      <a:pt x="2448448" y="1973964"/>
                    </a:lnTo>
                    <a:close/>
                    <a:moveTo>
                      <a:pt x="0" y="0"/>
                    </a:moveTo>
                    <a:lnTo>
                      <a:pt x="2438400" y="0"/>
                    </a:lnTo>
                    <a:lnTo>
                      <a:pt x="2438400" y="6858000"/>
                    </a:lnTo>
                    <a:lnTo>
                      <a:pt x="0" y="6858000"/>
                    </a:lnTo>
                    <a:close/>
                  </a:path>
                </a:pathLst>
              </a:custGeom>
              <a:solidFill>
                <a:srgbClr val="3DB0E0"/>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5" name="Group 64">
                <a:extLst>
                  <a:ext uri="{FF2B5EF4-FFF2-40B4-BE49-F238E27FC236}">
                    <a16:creationId xmlns:a16="http://schemas.microsoft.com/office/drawing/2014/main" id="{0D79FF4F-F238-EE38-44E6-BEB4B416EDFE}"/>
                  </a:ext>
                </a:extLst>
              </p:cNvPr>
              <p:cNvGrpSpPr/>
              <p:nvPr/>
            </p:nvGrpSpPr>
            <p:grpSpPr>
              <a:xfrm>
                <a:off x="4948812" y="633046"/>
                <a:ext cx="2257531" cy="5357551"/>
                <a:chOff x="4948812" y="633046"/>
                <a:chExt cx="2257531" cy="5357551"/>
              </a:xfrm>
            </p:grpSpPr>
            <p:sp>
              <p:nvSpPr>
                <p:cNvPr id="35" name="TextBox 34">
                  <a:extLst>
                    <a:ext uri="{FF2B5EF4-FFF2-40B4-BE49-F238E27FC236}">
                      <a16:creationId xmlns:a16="http://schemas.microsoft.com/office/drawing/2014/main" id="{F7A5C351-CA48-6D1D-EDC4-3EDA89E0835A}"/>
                    </a:ext>
                  </a:extLst>
                </p:cNvPr>
                <p:cNvSpPr txBox="1"/>
                <p:nvPr/>
              </p:nvSpPr>
              <p:spPr>
                <a:xfrm>
                  <a:off x="5838092" y="633046"/>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C</a:t>
                  </a:r>
                </a:p>
              </p:txBody>
            </p:sp>
            <p:grpSp>
              <p:nvGrpSpPr>
                <p:cNvPr id="44" name="Group 43">
                  <a:extLst>
                    <a:ext uri="{FF2B5EF4-FFF2-40B4-BE49-F238E27FC236}">
                      <a16:creationId xmlns:a16="http://schemas.microsoft.com/office/drawing/2014/main" id="{181DF743-34C5-D30D-9B01-5D517EC2527A}"/>
                    </a:ext>
                  </a:extLst>
                </p:cNvPr>
                <p:cNvGrpSpPr/>
                <p:nvPr/>
              </p:nvGrpSpPr>
              <p:grpSpPr>
                <a:xfrm>
                  <a:off x="4948812" y="2904885"/>
                  <a:ext cx="2257531" cy="1848450"/>
                  <a:chOff x="72012" y="2904885"/>
                  <a:chExt cx="2257531" cy="1848450"/>
                </a:xfrm>
              </p:grpSpPr>
              <p:sp>
                <p:nvSpPr>
                  <p:cNvPr id="45" name="TextBox 44">
                    <a:extLst>
                      <a:ext uri="{FF2B5EF4-FFF2-40B4-BE49-F238E27FC236}">
                        <a16:creationId xmlns:a16="http://schemas.microsoft.com/office/drawing/2014/main" id="{FF0EB38A-F5FD-1485-7E01-703C0AA970DD}"/>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6" name="TextBox 45">
                    <a:extLst>
                      <a:ext uri="{FF2B5EF4-FFF2-40B4-BE49-F238E27FC236}">
                        <a16:creationId xmlns:a16="http://schemas.microsoft.com/office/drawing/2014/main" id="{6F98AEFF-5F6F-DC9B-2D93-E3BED1BCC87A}"/>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62" name="Graphic 61" descr="Hibiscus outline">
                  <a:extLst>
                    <a:ext uri="{FF2B5EF4-FFF2-40B4-BE49-F238E27FC236}">
                      <a16:creationId xmlns:a16="http://schemas.microsoft.com/office/drawing/2014/main" id="{0C036596-7648-4034-F8B7-5C6F97508A2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495994" y="5262476"/>
                  <a:ext cx="728121" cy="728121"/>
                </a:xfrm>
                <a:prstGeom prst="rect">
                  <a:avLst/>
                </a:prstGeom>
              </p:spPr>
            </p:pic>
          </p:grpSp>
        </p:grpSp>
        <p:grpSp>
          <p:nvGrpSpPr>
            <p:cNvPr id="2" name="Group 1">
              <a:extLst>
                <a:ext uri="{FF2B5EF4-FFF2-40B4-BE49-F238E27FC236}">
                  <a16:creationId xmlns:a16="http://schemas.microsoft.com/office/drawing/2014/main" id="{DB4703DC-75A4-8EAB-99BC-5C27535EE982}"/>
                </a:ext>
              </a:extLst>
            </p:cNvPr>
            <p:cNvGrpSpPr/>
            <p:nvPr/>
          </p:nvGrpSpPr>
          <p:grpSpPr>
            <a:xfrm>
              <a:off x="127278" y="0"/>
              <a:ext cx="2793441" cy="6858000"/>
              <a:chOff x="2438400" y="0"/>
              <a:chExt cx="2793441" cy="6858000"/>
            </a:xfrm>
          </p:grpSpPr>
          <p:sp>
            <p:nvSpPr>
              <p:cNvPr id="29" name="Free-form: Shape 28">
                <a:extLst>
                  <a:ext uri="{FF2B5EF4-FFF2-40B4-BE49-F238E27FC236}">
                    <a16:creationId xmlns:a16="http://schemas.microsoft.com/office/drawing/2014/main" id="{FB9D0304-B0E4-5C8C-354C-038D2AA8DEF8}"/>
                  </a:ext>
                </a:extLst>
              </p:cNvPr>
              <p:cNvSpPr/>
              <p:nvPr/>
            </p:nvSpPr>
            <p:spPr>
              <a:xfrm>
                <a:off x="2438400" y="0"/>
                <a:ext cx="2793441" cy="6858000"/>
              </a:xfrm>
              <a:custGeom>
                <a:avLst/>
                <a:gdLst>
                  <a:gd name="connsiteX0" fmla="*/ 2458496 w 2793441"/>
                  <a:gd name="connsiteY0" fmla="*/ 936170 h 6858000"/>
                  <a:gd name="connsiteX1" fmla="*/ 2793441 w 2793441"/>
                  <a:gd name="connsiteY1" fmla="*/ 1455067 h 6858000"/>
                  <a:gd name="connsiteX2" fmla="*/ 2458496 w 2793441"/>
                  <a:gd name="connsiteY2" fmla="*/ 1973963 h 6858000"/>
                  <a:gd name="connsiteX3" fmla="*/ 0 w 2793441"/>
                  <a:gd name="connsiteY3" fmla="*/ 0 h 6858000"/>
                  <a:gd name="connsiteX4" fmla="*/ 2438400 w 2793441"/>
                  <a:gd name="connsiteY4" fmla="*/ 0 h 6858000"/>
                  <a:gd name="connsiteX5" fmla="*/ 2438400 w 2793441"/>
                  <a:gd name="connsiteY5" fmla="*/ 6858000 h 6858000"/>
                  <a:gd name="connsiteX6" fmla="*/ 0 w 27934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3441" h="6858000">
                    <a:moveTo>
                      <a:pt x="2458496" y="936170"/>
                    </a:moveTo>
                    <a:lnTo>
                      <a:pt x="2793441" y="1455067"/>
                    </a:lnTo>
                    <a:lnTo>
                      <a:pt x="2458496" y="1973963"/>
                    </a:lnTo>
                    <a:close/>
                    <a:moveTo>
                      <a:pt x="0" y="0"/>
                    </a:moveTo>
                    <a:lnTo>
                      <a:pt x="2438400" y="0"/>
                    </a:lnTo>
                    <a:lnTo>
                      <a:pt x="2438400" y="6858000"/>
                    </a:lnTo>
                    <a:lnTo>
                      <a:pt x="0" y="6858000"/>
                    </a:lnTo>
                    <a:close/>
                  </a:path>
                </a:pathLst>
              </a:custGeom>
              <a:solidFill>
                <a:srgbClr val="69CFF9"/>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4" name="Group 63">
                <a:extLst>
                  <a:ext uri="{FF2B5EF4-FFF2-40B4-BE49-F238E27FC236}">
                    <a16:creationId xmlns:a16="http://schemas.microsoft.com/office/drawing/2014/main" id="{D76E811A-059C-7088-A607-A63D9022EA17}"/>
                  </a:ext>
                </a:extLst>
              </p:cNvPr>
              <p:cNvGrpSpPr/>
              <p:nvPr/>
            </p:nvGrpSpPr>
            <p:grpSpPr>
              <a:xfrm>
                <a:off x="2510412" y="663191"/>
                <a:ext cx="2257531" cy="5386238"/>
                <a:chOff x="2510412" y="663191"/>
                <a:chExt cx="2257531" cy="5386238"/>
              </a:xfrm>
            </p:grpSpPr>
            <p:sp>
              <p:nvSpPr>
                <p:cNvPr id="34" name="TextBox 33">
                  <a:extLst>
                    <a:ext uri="{FF2B5EF4-FFF2-40B4-BE49-F238E27FC236}">
                      <a16:creationId xmlns:a16="http://schemas.microsoft.com/office/drawing/2014/main" id="{9AEF843A-3656-B450-4612-1BE0D38C0D4C}"/>
                    </a:ext>
                  </a:extLst>
                </p:cNvPr>
                <p:cNvSpPr txBox="1"/>
                <p:nvPr/>
              </p:nvSpPr>
              <p:spPr>
                <a:xfrm>
                  <a:off x="3312607" y="663191"/>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B</a:t>
                  </a:r>
                </a:p>
              </p:txBody>
            </p:sp>
            <p:grpSp>
              <p:nvGrpSpPr>
                <p:cNvPr id="41" name="Group 40">
                  <a:extLst>
                    <a:ext uri="{FF2B5EF4-FFF2-40B4-BE49-F238E27FC236}">
                      <a16:creationId xmlns:a16="http://schemas.microsoft.com/office/drawing/2014/main" id="{9BAFCDB4-EF1F-1F5C-1657-F0D87E0EE96E}"/>
                    </a:ext>
                  </a:extLst>
                </p:cNvPr>
                <p:cNvGrpSpPr/>
                <p:nvPr/>
              </p:nvGrpSpPr>
              <p:grpSpPr>
                <a:xfrm>
                  <a:off x="2510412" y="2904885"/>
                  <a:ext cx="2257531" cy="1848450"/>
                  <a:chOff x="72012" y="2904885"/>
                  <a:chExt cx="2257531" cy="1848450"/>
                </a:xfrm>
              </p:grpSpPr>
              <p:sp>
                <p:nvSpPr>
                  <p:cNvPr id="42" name="TextBox 41">
                    <a:extLst>
                      <a:ext uri="{FF2B5EF4-FFF2-40B4-BE49-F238E27FC236}">
                        <a16:creationId xmlns:a16="http://schemas.microsoft.com/office/drawing/2014/main" id="{12FD7DD4-41C2-472A-2BC7-CE885AF1A958}"/>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3" name="TextBox 42">
                    <a:extLst>
                      <a:ext uri="{FF2B5EF4-FFF2-40B4-BE49-F238E27FC236}">
                        <a16:creationId xmlns:a16="http://schemas.microsoft.com/office/drawing/2014/main" id="{D5BBBD8C-956E-6C7B-94A6-0A7BA0D22B9C}"/>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60" name="Graphic 59" descr="Open hand with plant outline">
                  <a:extLst>
                    <a:ext uri="{FF2B5EF4-FFF2-40B4-BE49-F238E27FC236}">
                      <a16:creationId xmlns:a16="http://schemas.microsoft.com/office/drawing/2014/main" id="{C8F67299-2A62-403C-A616-4B85B2BCA12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949861" y="5249964"/>
                  <a:ext cx="799465" cy="799465"/>
                </a:xfrm>
                <a:prstGeom prst="rect">
                  <a:avLst/>
                </a:prstGeom>
              </p:spPr>
            </p:pic>
          </p:grpSp>
        </p:grpSp>
        <p:sp>
          <p:nvSpPr>
            <p:cNvPr id="28" name="Free-form: Shape 27">
              <a:extLst>
                <a:ext uri="{FF2B5EF4-FFF2-40B4-BE49-F238E27FC236}">
                  <a16:creationId xmlns:a16="http://schemas.microsoft.com/office/drawing/2014/main" id="{5FF6C73D-F43B-99EB-FC92-CF5709A654A8}"/>
                </a:ext>
              </a:extLst>
            </p:cNvPr>
            <p:cNvSpPr/>
            <p:nvPr/>
          </p:nvSpPr>
          <p:spPr>
            <a:xfrm rot="5400000">
              <a:off x="-2042328" y="2042327"/>
              <a:ext cx="6858000" cy="2773344"/>
            </a:xfrm>
            <a:custGeom>
              <a:avLst/>
              <a:gdLst>
                <a:gd name="connsiteX0" fmla="*/ 0 w 6858000"/>
                <a:gd name="connsiteY0" fmla="*/ 2773344 h 2773344"/>
                <a:gd name="connsiteX1" fmla="*/ 0 w 6858000"/>
                <a:gd name="connsiteY1" fmla="*/ 334944 h 2773344"/>
                <a:gd name="connsiteX2" fmla="*/ 733531 w 6858000"/>
                <a:gd name="connsiteY2" fmla="*/ 334944 h 2773344"/>
                <a:gd name="connsiteX3" fmla="*/ 1252426 w 6858000"/>
                <a:gd name="connsiteY3" fmla="*/ 0 h 2773344"/>
                <a:gd name="connsiteX4" fmla="*/ 1771321 w 6858000"/>
                <a:gd name="connsiteY4" fmla="*/ 334944 h 2773344"/>
                <a:gd name="connsiteX5" fmla="*/ 6858000 w 6858000"/>
                <a:gd name="connsiteY5" fmla="*/ 334944 h 2773344"/>
                <a:gd name="connsiteX6" fmla="*/ 6858000 w 6858000"/>
                <a:gd name="connsiteY6" fmla="*/ 2773344 h 2773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2773344">
                  <a:moveTo>
                    <a:pt x="0" y="2773344"/>
                  </a:moveTo>
                  <a:lnTo>
                    <a:pt x="0" y="334944"/>
                  </a:lnTo>
                  <a:lnTo>
                    <a:pt x="733531" y="334944"/>
                  </a:lnTo>
                  <a:lnTo>
                    <a:pt x="1252426" y="0"/>
                  </a:lnTo>
                  <a:lnTo>
                    <a:pt x="1771321" y="334944"/>
                  </a:lnTo>
                  <a:lnTo>
                    <a:pt x="6858000" y="334944"/>
                  </a:lnTo>
                  <a:lnTo>
                    <a:pt x="6858000" y="2773344"/>
                  </a:lnTo>
                  <a:close/>
                </a:path>
              </a:pathLst>
            </a:custGeom>
            <a:solidFill>
              <a:srgbClr val="80E0F9"/>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solidFill>
                  <a:srgbClr val="80E0F9"/>
                </a:solidFill>
              </a:endParaRPr>
            </a:p>
          </p:txBody>
        </p:sp>
        <p:pic>
          <p:nvPicPr>
            <p:cNvPr id="54" name="Graphic 53" descr="Maple leaf outline">
              <a:extLst>
                <a:ext uri="{FF2B5EF4-FFF2-40B4-BE49-F238E27FC236}">
                  <a16:creationId xmlns:a16="http://schemas.microsoft.com/office/drawing/2014/main" id="{4102C0DC-C256-337E-1EB5-109E59D692D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12947" y="5173402"/>
              <a:ext cx="794493" cy="794493"/>
            </a:xfrm>
            <a:prstGeom prst="rect">
              <a:avLst/>
            </a:prstGeom>
          </p:spPr>
        </p:pic>
      </p:grpSp>
      <p:sp>
        <p:nvSpPr>
          <p:cNvPr id="8" name="TextBox 7">
            <a:extLst>
              <a:ext uri="{FF2B5EF4-FFF2-40B4-BE49-F238E27FC236}">
                <a16:creationId xmlns:a16="http://schemas.microsoft.com/office/drawing/2014/main" id="{DC401D35-D357-A708-131D-4062EABD866F}"/>
              </a:ext>
            </a:extLst>
          </p:cNvPr>
          <p:cNvSpPr txBox="1"/>
          <p:nvPr/>
        </p:nvSpPr>
        <p:spPr>
          <a:xfrm>
            <a:off x="-2682093" y="2441565"/>
            <a:ext cx="3537315" cy="3801041"/>
          </a:xfrm>
          <a:prstGeom prst="rect">
            <a:avLst/>
          </a:prstGeom>
          <a:noFill/>
        </p:spPr>
        <p:txBody>
          <a:bodyPr wrap="square" rtlCol="0">
            <a:spAutoFit/>
          </a:bodyPr>
          <a:lstStyle/>
          <a:p>
            <a:pPr algn="ctr"/>
            <a:r>
              <a:rPr lang="en-GB" sz="40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rPr>
              <a:t>FIVE</a:t>
            </a:r>
            <a:endParaRPr lang="en-GB" sz="4000" dirty="0">
              <a:solidFill>
                <a:schemeClr val="bg1"/>
              </a:solidFill>
              <a:effectLst>
                <a:outerShdw blurRad="88900" dist="38100" dir="2700000" algn="tl" rotWithShape="0">
                  <a:prstClr val="black">
                    <a:alpha val="29000"/>
                  </a:prstClr>
                </a:outerShdw>
              </a:effectLst>
              <a:latin typeface="Abadi" panose="020B0604020104020204" pitchFamily="34" charset="0"/>
              <a:ea typeface="ADLaM Display" panose="02010000000000000000" pitchFamily="2" charset="0"/>
              <a:cs typeface="ADLaM Display" panose="02010000000000000000" pitchFamily="2" charset="0"/>
            </a:endParaRPr>
          </a:p>
          <a:p>
            <a:pPr algn="ctr"/>
            <a:r>
              <a:rPr lang="en-GB" sz="3600" b="1" dirty="0">
                <a:solidFill>
                  <a:srgbClr val="FFC000"/>
                </a:solidFill>
                <a:effectLst>
                  <a:outerShdw blurRad="279400" dist="101600" dir="16200000" rotWithShape="0">
                    <a:prstClr val="black">
                      <a:alpha val="37000"/>
                    </a:prstClr>
                  </a:outerShdw>
                </a:effectLst>
                <a:latin typeface="Snap ITC" panose="04040A07060A02020202" pitchFamily="82" charset="0"/>
                <a:ea typeface="ADLaM Display" panose="02010000000000000000" pitchFamily="2" charset="0"/>
                <a:cs typeface="ADLaM Display" panose="02010000000000000000" pitchFamily="2" charset="0"/>
              </a:rPr>
              <a:t>steps</a:t>
            </a:r>
          </a:p>
          <a:p>
            <a:pPr algn="ctr"/>
            <a:endParaRPr lang="en-GB" sz="115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pPr algn="ctr"/>
            <a:endParaRPr lang="en-GB" sz="50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endParaRPr>
          </a:p>
        </p:txBody>
      </p:sp>
      <p:sp>
        <p:nvSpPr>
          <p:cNvPr id="9" name="TextBox 8">
            <a:extLst>
              <a:ext uri="{FF2B5EF4-FFF2-40B4-BE49-F238E27FC236}">
                <a16:creationId xmlns:a16="http://schemas.microsoft.com/office/drawing/2014/main" id="{DA8CF484-E75F-60F1-E62C-4798AB46CF3B}"/>
              </a:ext>
            </a:extLst>
          </p:cNvPr>
          <p:cNvSpPr txBox="1"/>
          <p:nvPr/>
        </p:nvSpPr>
        <p:spPr>
          <a:xfrm>
            <a:off x="1440275" y="844062"/>
            <a:ext cx="10427693" cy="5632311"/>
          </a:xfrm>
          <a:prstGeom prst="rect">
            <a:avLst/>
          </a:prstGeom>
          <a:noFill/>
        </p:spPr>
        <p:txBody>
          <a:bodyPr wrap="square" rtlCol="0">
            <a:spAutoFit/>
          </a:bodyPr>
          <a:lstStyle/>
          <a:p>
            <a:pPr algn="just"/>
            <a:r>
              <a:rPr lang="en-GB" dirty="0">
                <a:solidFill>
                  <a:schemeClr val="bg1"/>
                </a:solidFill>
              </a:rPr>
              <a:t>[4] A. A. Laghari, H. He, A. Khan, N. Kumar and R. Kharel. A. A. Laghari, H. He, A. Khan, N. Kumar and R. Kharel. Quality of experience framework for cloud computing (QoC). Quality of experience framework for cloud computing (QoC). </a:t>
            </a:r>
            <a:r>
              <a:rPr lang="en-GB" i="1" dirty="0">
                <a:solidFill>
                  <a:schemeClr val="bg1"/>
                </a:solidFill>
              </a:rPr>
              <a:t>IEEE Access IEEE Access 66</a:t>
            </a:r>
            <a:r>
              <a:rPr lang="en-GB" dirty="0">
                <a:solidFill>
                  <a:schemeClr val="bg1"/>
                </a:solidFill>
              </a:rPr>
              <a:t>pp. 64876–64890. pp. 64876–64890. 2018. . DOI: 10.1109/ACCESS.2018.2865967.</a:t>
            </a:r>
          </a:p>
          <a:p>
            <a:pPr algn="just"/>
            <a:r>
              <a:rPr lang="en-GB" dirty="0">
                <a:solidFill>
                  <a:schemeClr val="bg1"/>
                </a:solidFill>
              </a:rPr>
              <a:t>[5] H. -C. Huang, Z. -K. Zhang, H. -W. Cheng and S. W. Shieh. H. -C. Huang, Z. -K. Zhang, H. -W. Cheng and S. W. Shieh. Web application security: Threats, countermeasures, and pitfalls. Web application security: Threats, countermeasures, and pitfalls. </a:t>
            </a:r>
            <a:r>
              <a:rPr lang="en-GB" i="1" dirty="0">
                <a:solidFill>
                  <a:schemeClr val="bg1"/>
                </a:solidFill>
              </a:rPr>
              <a:t>Computer </a:t>
            </a:r>
            <a:r>
              <a:rPr lang="en-GB" i="1" dirty="0" err="1">
                <a:solidFill>
                  <a:schemeClr val="bg1"/>
                </a:solidFill>
              </a:rPr>
              <a:t>Computer</a:t>
            </a:r>
            <a:r>
              <a:rPr lang="en-GB" i="1" dirty="0">
                <a:solidFill>
                  <a:schemeClr val="bg1"/>
                </a:solidFill>
              </a:rPr>
              <a:t> 5050(6), </a:t>
            </a:r>
            <a:r>
              <a:rPr lang="en-GB" dirty="0">
                <a:solidFill>
                  <a:schemeClr val="bg1"/>
                </a:solidFill>
              </a:rPr>
              <a:t>pp. 81–85. pp. 81–85. 2017. . DOI: 10.1109/MC.2017.183.</a:t>
            </a:r>
          </a:p>
          <a:p>
            <a:pPr algn="just"/>
            <a:r>
              <a:rPr lang="en-GB" dirty="0">
                <a:solidFill>
                  <a:schemeClr val="bg1"/>
                </a:solidFill>
              </a:rPr>
              <a:t>[6] A. Alzahrani, A. </a:t>
            </a:r>
            <a:r>
              <a:rPr lang="en-GB" dirty="0" err="1">
                <a:solidFill>
                  <a:schemeClr val="bg1"/>
                </a:solidFill>
              </a:rPr>
              <a:t>Alqazzaz</a:t>
            </a:r>
            <a:r>
              <a:rPr lang="en-GB" dirty="0">
                <a:solidFill>
                  <a:schemeClr val="bg1"/>
                </a:solidFill>
              </a:rPr>
              <a:t>, Y. Zhu, H. Fu and N. </a:t>
            </a:r>
            <a:r>
              <a:rPr lang="en-GB" dirty="0" err="1">
                <a:solidFill>
                  <a:schemeClr val="bg1"/>
                </a:solidFill>
              </a:rPr>
              <a:t>Almashfi</a:t>
            </a:r>
            <a:r>
              <a:rPr lang="en-GB" dirty="0">
                <a:solidFill>
                  <a:schemeClr val="bg1"/>
                </a:solidFill>
              </a:rPr>
              <a:t>. A. Alzahrani, A. </a:t>
            </a:r>
            <a:r>
              <a:rPr lang="en-GB" dirty="0" err="1">
                <a:solidFill>
                  <a:schemeClr val="bg1"/>
                </a:solidFill>
              </a:rPr>
              <a:t>Alqazzaz</a:t>
            </a:r>
            <a:r>
              <a:rPr lang="en-GB" dirty="0">
                <a:solidFill>
                  <a:schemeClr val="bg1"/>
                </a:solidFill>
              </a:rPr>
              <a:t>, Y. Zhu, H. Fu and N. </a:t>
            </a:r>
            <a:r>
              <a:rPr lang="en-GB" dirty="0" err="1">
                <a:solidFill>
                  <a:schemeClr val="bg1"/>
                </a:solidFill>
              </a:rPr>
              <a:t>Almashfi</a:t>
            </a:r>
            <a:r>
              <a:rPr lang="en-GB" dirty="0">
                <a:solidFill>
                  <a:schemeClr val="bg1"/>
                </a:solidFill>
              </a:rPr>
              <a:t>. Web application security tools analysis. Web application security tools analysis. Presented at 2017 </a:t>
            </a:r>
            <a:r>
              <a:rPr lang="en-GB" dirty="0" err="1">
                <a:solidFill>
                  <a:schemeClr val="bg1"/>
                </a:solidFill>
              </a:rPr>
              <a:t>Ieee</a:t>
            </a:r>
            <a:r>
              <a:rPr lang="en-GB" dirty="0">
                <a:solidFill>
                  <a:schemeClr val="bg1"/>
                </a:solidFill>
              </a:rPr>
              <a:t> 3rd International Conference on Big Data Security on Cloud (</a:t>
            </a:r>
            <a:r>
              <a:rPr lang="en-GB" dirty="0" err="1">
                <a:solidFill>
                  <a:schemeClr val="bg1"/>
                </a:solidFill>
              </a:rPr>
              <a:t>Bigdatasecurity</a:t>
            </a:r>
            <a:r>
              <a:rPr lang="en-GB" dirty="0">
                <a:solidFill>
                  <a:schemeClr val="bg1"/>
                </a:solidFill>
              </a:rPr>
              <a:t>), </a:t>
            </a:r>
            <a:r>
              <a:rPr lang="en-GB" dirty="0" err="1">
                <a:solidFill>
                  <a:schemeClr val="bg1"/>
                </a:solidFill>
              </a:rPr>
              <a:t>Ieee</a:t>
            </a:r>
            <a:r>
              <a:rPr lang="en-GB" dirty="0">
                <a:solidFill>
                  <a:schemeClr val="bg1"/>
                </a:solidFill>
              </a:rPr>
              <a:t> International Conference on High Performance and Smart Computing (</a:t>
            </a:r>
            <a:r>
              <a:rPr lang="en-GB" dirty="0" err="1">
                <a:solidFill>
                  <a:schemeClr val="bg1"/>
                </a:solidFill>
              </a:rPr>
              <a:t>Hpsc</a:t>
            </a:r>
            <a:r>
              <a:rPr lang="en-GB" dirty="0">
                <a:solidFill>
                  <a:schemeClr val="bg1"/>
                </a:solidFill>
              </a:rPr>
              <a:t>), and </a:t>
            </a:r>
            <a:r>
              <a:rPr lang="en-GB" dirty="0" err="1">
                <a:solidFill>
                  <a:schemeClr val="bg1"/>
                </a:solidFill>
              </a:rPr>
              <a:t>Ieee</a:t>
            </a:r>
            <a:r>
              <a:rPr lang="en-GB" dirty="0">
                <a:solidFill>
                  <a:schemeClr val="bg1"/>
                </a:solidFill>
              </a:rPr>
              <a:t> International Conference on Intelligent Data and Security (Ids). Presented at 2017 </a:t>
            </a:r>
            <a:r>
              <a:rPr lang="en-GB" dirty="0" err="1">
                <a:solidFill>
                  <a:schemeClr val="bg1"/>
                </a:solidFill>
              </a:rPr>
              <a:t>Ieee</a:t>
            </a:r>
            <a:r>
              <a:rPr lang="en-GB" dirty="0">
                <a:solidFill>
                  <a:schemeClr val="bg1"/>
                </a:solidFill>
              </a:rPr>
              <a:t> 3rd International Conference on Big Data Security on Cloud (</a:t>
            </a:r>
            <a:r>
              <a:rPr lang="en-GB" dirty="0" err="1">
                <a:solidFill>
                  <a:schemeClr val="bg1"/>
                </a:solidFill>
              </a:rPr>
              <a:t>Bigdatasecurity</a:t>
            </a:r>
            <a:r>
              <a:rPr lang="en-GB" dirty="0">
                <a:solidFill>
                  <a:schemeClr val="bg1"/>
                </a:solidFill>
              </a:rPr>
              <a:t>), </a:t>
            </a:r>
            <a:r>
              <a:rPr lang="en-GB" dirty="0" err="1">
                <a:solidFill>
                  <a:schemeClr val="bg1"/>
                </a:solidFill>
              </a:rPr>
              <a:t>Ieee</a:t>
            </a:r>
            <a:r>
              <a:rPr lang="en-GB" dirty="0">
                <a:solidFill>
                  <a:schemeClr val="bg1"/>
                </a:solidFill>
              </a:rPr>
              <a:t> International Conference on High Performance and Smart Computing (</a:t>
            </a:r>
            <a:r>
              <a:rPr lang="en-GB" dirty="0" err="1">
                <a:solidFill>
                  <a:schemeClr val="bg1"/>
                </a:solidFill>
              </a:rPr>
              <a:t>Hpsc</a:t>
            </a:r>
            <a:r>
              <a:rPr lang="en-GB" dirty="0">
                <a:solidFill>
                  <a:schemeClr val="bg1"/>
                </a:solidFill>
              </a:rPr>
              <a:t>), and </a:t>
            </a:r>
            <a:r>
              <a:rPr lang="en-GB" dirty="0" err="1">
                <a:solidFill>
                  <a:schemeClr val="bg1"/>
                </a:solidFill>
              </a:rPr>
              <a:t>Ieee</a:t>
            </a:r>
            <a:r>
              <a:rPr lang="en-GB" dirty="0">
                <a:solidFill>
                  <a:schemeClr val="bg1"/>
                </a:solidFill>
              </a:rPr>
              <a:t> International Conference on Intelligent Data and Security (Ids). 2017, . DOI: 10.1109/BigDataSecurity.2017.47.</a:t>
            </a:r>
          </a:p>
          <a:p>
            <a:pPr algn="just"/>
            <a:r>
              <a:rPr lang="en-GB" dirty="0">
                <a:solidFill>
                  <a:schemeClr val="bg1"/>
                </a:solidFill>
              </a:rPr>
              <a:t>[7] V. N. Gudivada, D. Rao and J. Paris. V. N. Gudivada, D. Rao and J. Paris. Understanding search-engine optimization. Understanding search-engine optimization. </a:t>
            </a:r>
            <a:r>
              <a:rPr lang="en-GB" i="1" dirty="0">
                <a:solidFill>
                  <a:schemeClr val="bg1"/>
                </a:solidFill>
              </a:rPr>
              <a:t>Computer </a:t>
            </a:r>
            <a:r>
              <a:rPr lang="en-GB" i="1" dirty="0" err="1">
                <a:solidFill>
                  <a:schemeClr val="bg1"/>
                </a:solidFill>
              </a:rPr>
              <a:t>Computer</a:t>
            </a:r>
            <a:r>
              <a:rPr lang="en-GB" i="1" dirty="0">
                <a:solidFill>
                  <a:schemeClr val="bg1"/>
                </a:solidFill>
              </a:rPr>
              <a:t> 4848(10), </a:t>
            </a:r>
            <a:r>
              <a:rPr lang="en-GB" dirty="0">
                <a:solidFill>
                  <a:schemeClr val="bg1"/>
                </a:solidFill>
              </a:rPr>
              <a:t>pp. 43–52. pp. 43–52. 2015. . DOI: 10.1109/MC.2015.297</a:t>
            </a:r>
          </a:p>
          <a:p>
            <a:endParaRPr lang="en-GB" dirty="0"/>
          </a:p>
        </p:txBody>
      </p:sp>
      <p:sp>
        <p:nvSpPr>
          <p:cNvPr id="11" name="TextBox 10">
            <a:extLst>
              <a:ext uri="{FF2B5EF4-FFF2-40B4-BE49-F238E27FC236}">
                <a16:creationId xmlns:a16="http://schemas.microsoft.com/office/drawing/2014/main" id="{BEB3313D-07B9-4217-A171-CF46B56B052D}"/>
              </a:ext>
            </a:extLst>
          </p:cNvPr>
          <p:cNvSpPr txBox="1"/>
          <p:nvPr/>
        </p:nvSpPr>
        <p:spPr>
          <a:xfrm>
            <a:off x="-1416836" y="582806"/>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C</a:t>
            </a:r>
          </a:p>
        </p:txBody>
      </p:sp>
    </p:spTree>
    <p:extLst>
      <p:ext uri="{BB962C8B-B14F-4D97-AF65-F5344CB8AC3E}">
        <p14:creationId xmlns:p14="http://schemas.microsoft.com/office/powerpoint/2010/main" val="13691744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13" ma:contentTypeDescription="Create a new document." ma:contentTypeScope="" ma:versionID="4cb3d047b58dfc1870ef2b82d2d3eece">
  <xsd:schema xmlns:xsd="http://www.w3.org/2001/XMLSchema" xmlns:xs="http://www.w3.org/2001/XMLSchema" xmlns:p="http://schemas.microsoft.com/office/2006/metadata/properties" xmlns:ns3="b6c735d2-3114-479d-9f38-f4e14bc16876" xmlns:ns4="bd58668a-75ed-4e88-8b6f-7357ab2eb406" targetNamespace="http://schemas.microsoft.com/office/2006/metadata/properties" ma:root="true" ma:fieldsID="f09c7ab36aa2ca771dd8da92e83cac3f" ns3:_="" ns4:_="">
    <xsd:import namespace="b6c735d2-3114-479d-9f38-f4e14bc16876"/>
    <xsd:import namespace="bd58668a-75ed-4e88-8b6f-7357ab2eb40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d58668a-75ed-4e88-8b6f-7357ab2eb406"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6c735d2-3114-479d-9f38-f4e14bc16876" xsi:nil="true"/>
  </documentManagement>
</p:properties>
</file>

<file path=customXml/itemProps1.xml><?xml version="1.0" encoding="utf-8"?>
<ds:datastoreItem xmlns:ds="http://schemas.openxmlformats.org/officeDocument/2006/customXml" ds:itemID="{2592F416-6FA5-481C-A298-FE2AA1AFFF75}">
  <ds:schemaRefs>
    <ds:schemaRef ds:uri="http://schemas.microsoft.com/sharepoint/v3/contenttype/forms"/>
  </ds:schemaRefs>
</ds:datastoreItem>
</file>

<file path=customXml/itemProps2.xml><?xml version="1.0" encoding="utf-8"?>
<ds:datastoreItem xmlns:ds="http://schemas.openxmlformats.org/officeDocument/2006/customXml" ds:itemID="{39D44B24-FDC6-4B2A-8B7A-2302D4032F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c735d2-3114-479d-9f38-f4e14bc16876"/>
    <ds:schemaRef ds:uri="bd58668a-75ed-4e88-8b6f-7357ab2eb40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7D1C91A-7849-4B3B-BC7D-DDEEF3242C92}">
  <ds:schemaRefs>
    <ds:schemaRef ds:uri="http://purl.org/dc/elements/1.1/"/>
    <ds:schemaRef ds:uri="http://schemas.microsoft.com/office/2006/documentManagement/types"/>
    <ds:schemaRef ds:uri="http://schemas.microsoft.com/office/infopath/2007/PartnerControls"/>
    <ds:schemaRef ds:uri="http://www.w3.org/XML/1998/namespace"/>
    <ds:schemaRef ds:uri="http://purl.org/dc/terms/"/>
    <ds:schemaRef ds:uri="http://purl.org/dc/dcmitype/"/>
    <ds:schemaRef ds:uri="bd58668a-75ed-4e88-8b6f-7357ab2eb406"/>
    <ds:schemaRef ds:uri="b6c735d2-3114-479d-9f38-f4e14bc16876"/>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3769</TotalTime>
  <Words>2517</Words>
  <Application>Microsoft Office PowerPoint</Application>
  <PresentationFormat>Widescreen</PresentationFormat>
  <Paragraphs>190</Paragraphs>
  <Slides>21</Slides>
  <Notes>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21</vt:i4>
      </vt:variant>
    </vt:vector>
  </HeadingPairs>
  <TitlesOfParts>
    <vt:vector size="33" baseType="lpstr">
      <vt:lpstr>Abadi</vt:lpstr>
      <vt:lpstr>ADLaM Display</vt:lpstr>
      <vt:lpstr>Aptos</vt:lpstr>
      <vt:lpstr>Aptos Black</vt:lpstr>
      <vt:lpstr>Arial</vt:lpstr>
      <vt:lpstr>Avenir Next LT Pro Demi</vt:lpstr>
      <vt:lpstr>Bierstadt</vt:lpstr>
      <vt:lpstr>Cascadia Mono SemiBold</vt:lpstr>
      <vt:lpstr>charcoal</vt:lpstr>
      <vt:lpstr>Snap ITC</vt:lpstr>
      <vt:lpstr>Wingdings</vt:lpstr>
      <vt:lpstr>GestaltVTI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Ima David (2321435)</dc:creator>
  <cp:lastModifiedBy>Ima David (2321435)</cp:lastModifiedBy>
  <cp:revision>3</cp:revision>
  <dcterms:created xsi:type="dcterms:W3CDTF">2025-11-22T04:48:33Z</dcterms:created>
  <dcterms:modified xsi:type="dcterms:W3CDTF">2025-12-17T04:50:54Z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