
<file path=[Content_Types].xml><?xml version="1.0" encoding="utf-8"?>
<Types xmlns="http://schemas.openxmlformats.org/package/2006/content-types">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21"/>
  </p:notesMasterIdLst>
  <p:handoutMasterIdLst>
    <p:handoutMasterId r:id="rId22"/>
  </p:handoutMasterIdLst>
  <p:sldIdLst>
    <p:sldId id="257" r:id="rId5"/>
    <p:sldId id="258" r:id="rId6"/>
    <p:sldId id="259" r:id="rId7"/>
    <p:sldId id="267" r:id="rId8"/>
    <p:sldId id="268" r:id="rId9"/>
    <p:sldId id="264" r:id="rId10"/>
    <p:sldId id="270" r:id="rId11"/>
    <p:sldId id="271" r:id="rId12"/>
    <p:sldId id="275" r:id="rId13"/>
    <p:sldId id="276" r:id="rId14"/>
    <p:sldId id="278" r:id="rId15"/>
    <p:sldId id="277" r:id="rId16"/>
    <p:sldId id="279" r:id="rId17"/>
    <p:sldId id="280" r:id="rId18"/>
    <p:sldId id="281" r:id="rId19"/>
    <p:sldId id="266"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064" userDrawn="1">
          <p15:clr>
            <a:srgbClr val="A4A3A4"/>
          </p15:clr>
        </p15:guide>
        <p15:guide id="2" pos="3840" userDrawn="1">
          <p15:clr>
            <a:srgbClr val="A4A3A4"/>
          </p15:clr>
        </p15:guide>
        <p15:guide id="3" pos="456" userDrawn="1">
          <p15:clr>
            <a:srgbClr val="A4A3A4"/>
          </p15:clr>
        </p15:guide>
        <p15:guide id="4" pos="720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7BEBD8"/>
    <a:srgbClr val="8335E5"/>
    <a:srgbClr val="6B8DE1"/>
    <a:srgbClr val="6C92E1"/>
    <a:srgbClr val="6313DC"/>
    <a:srgbClr val="1E3ADA"/>
    <a:srgbClr val="030553"/>
    <a:srgbClr val="7D4BC9"/>
    <a:srgbClr val="16286E"/>
    <a:srgbClr val="6524DE"/>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52" autoAdjust="0"/>
  </p:normalViewPr>
  <p:slideViewPr>
    <p:cSldViewPr snapToGrid="0" showGuides="1">
      <p:cViewPr varScale="1">
        <p:scale>
          <a:sx n="82" d="100"/>
          <a:sy n="82" d="100"/>
        </p:scale>
        <p:origin x="206" y="72"/>
      </p:cViewPr>
      <p:guideLst>
        <p:guide orient="horz" pos="2064"/>
        <p:guide pos="3840"/>
        <p:guide pos="456"/>
        <p:guide pos="7200"/>
      </p:guideLst>
    </p:cSldViewPr>
  </p:slideViewPr>
  <p:outlineViewPr>
    <p:cViewPr>
      <p:scale>
        <a:sx n="33" d="100"/>
        <a:sy n="33" d="100"/>
      </p:scale>
      <p:origin x="0" y="0"/>
    </p:cViewPr>
  </p:outlineViewPr>
  <p:notesTextViewPr>
    <p:cViewPr>
      <p:scale>
        <a:sx n="1" d="1"/>
        <a:sy n="1" d="1"/>
      </p:scale>
      <p:origin x="0" y="0"/>
    </p:cViewPr>
  </p:notesTextViewPr>
  <p:notesViewPr>
    <p:cSldViewPr snapToGrid="0" showGuides="1">
      <p:cViewPr varScale="1">
        <p:scale>
          <a:sx n="60" d="100"/>
          <a:sy n="60" d="100"/>
        </p:scale>
        <p:origin x="3187" y="43"/>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2AF506F9-91AB-457B-A321-BA32DFC452D4}"/>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EE71BC67-B9B6-41AE-BB4E-51234F209844}"/>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519C063D-436A-410C-A490-190D73BB5D3E}" type="datetimeFigureOut">
              <a:rPr lang="en-US" smtClean="0"/>
              <a:t>3/20/2023</a:t>
            </a:fld>
            <a:endParaRPr lang="en-US" dirty="0"/>
          </a:p>
        </p:txBody>
      </p:sp>
      <p:sp>
        <p:nvSpPr>
          <p:cNvPr id="4" name="Footer Placeholder 3">
            <a:extLst>
              <a:ext uri="{FF2B5EF4-FFF2-40B4-BE49-F238E27FC236}">
                <a16:creationId xmlns:a16="http://schemas.microsoft.com/office/drawing/2014/main" id="{A0E2BB79-F5ED-4C7F-A869-D9A323F2CA07}"/>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A40207CB-184F-4400-BBE4-E0B71DE06267}"/>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328996C-DF1E-45F4-80FD-86472FDB10B8}" type="slidenum">
              <a:rPr lang="en-US" smtClean="0"/>
              <a:t>‹#›</a:t>
            </a:fld>
            <a:endParaRPr lang="en-US" dirty="0"/>
          </a:p>
        </p:txBody>
      </p:sp>
    </p:spTree>
    <p:extLst>
      <p:ext uri="{BB962C8B-B14F-4D97-AF65-F5344CB8AC3E}">
        <p14:creationId xmlns:p14="http://schemas.microsoft.com/office/powerpoint/2010/main" val="14016848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CB8BDD7-4F37-46AB-9A13-BF4D77EDD71D}" type="datetimeFigureOut">
              <a:rPr lang="en-US" smtClean="0"/>
              <a:t>3/20/2023</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DF8F48A-6110-47DA-8521-A1D1FFD22FEF}" type="slidenum">
              <a:rPr lang="en-US" smtClean="0"/>
              <a:t>‹#›</a:t>
            </a:fld>
            <a:endParaRPr lang="en-US" dirty="0"/>
          </a:p>
        </p:txBody>
      </p:sp>
    </p:spTree>
    <p:extLst>
      <p:ext uri="{BB962C8B-B14F-4D97-AF65-F5344CB8AC3E}">
        <p14:creationId xmlns:p14="http://schemas.microsoft.com/office/powerpoint/2010/main" val="34514915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DF8F48A-6110-47DA-8521-A1D1FFD22FEF}" type="slidenum">
              <a:rPr lang="en-US" smtClean="0"/>
              <a:t>1</a:t>
            </a:fld>
            <a:endParaRPr lang="en-US" dirty="0"/>
          </a:p>
        </p:txBody>
      </p:sp>
    </p:spTree>
    <p:extLst>
      <p:ext uri="{BB962C8B-B14F-4D97-AF65-F5344CB8AC3E}">
        <p14:creationId xmlns:p14="http://schemas.microsoft.com/office/powerpoint/2010/main" val="4679097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a:t>
            </a:r>
          </a:p>
        </p:txBody>
      </p:sp>
      <p:sp>
        <p:nvSpPr>
          <p:cNvPr id="4" name="Slide Number Placeholder 3"/>
          <p:cNvSpPr>
            <a:spLocks noGrp="1"/>
          </p:cNvSpPr>
          <p:nvPr>
            <p:ph type="sldNum" sz="quarter" idx="10"/>
          </p:nvPr>
        </p:nvSpPr>
        <p:spPr/>
        <p:txBody>
          <a:bodyPr/>
          <a:lstStyle/>
          <a:p>
            <a:fld id="{6DF8F48A-6110-47DA-8521-A1D1FFD22FEF}" type="slidenum">
              <a:rPr lang="en-US" smtClean="0"/>
              <a:t>2</a:t>
            </a:fld>
            <a:endParaRPr lang="en-US"/>
          </a:p>
        </p:txBody>
      </p:sp>
    </p:spTree>
    <p:extLst>
      <p:ext uri="{BB962C8B-B14F-4D97-AF65-F5344CB8AC3E}">
        <p14:creationId xmlns:p14="http://schemas.microsoft.com/office/powerpoint/2010/main" val="204202390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DF8F48A-6110-47DA-8521-A1D1FFD22FEF}" type="slidenum">
              <a:rPr lang="en-US" smtClean="0"/>
              <a:t>3</a:t>
            </a:fld>
            <a:endParaRPr lang="en-US" dirty="0"/>
          </a:p>
        </p:txBody>
      </p:sp>
    </p:spTree>
    <p:extLst>
      <p:ext uri="{BB962C8B-B14F-4D97-AF65-F5344CB8AC3E}">
        <p14:creationId xmlns:p14="http://schemas.microsoft.com/office/powerpoint/2010/main" val="67180088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DF8F48A-6110-47DA-8521-A1D1FFD22FEF}" type="slidenum">
              <a:rPr lang="en-US" smtClean="0"/>
              <a:t>4</a:t>
            </a:fld>
            <a:endParaRPr lang="en-US" dirty="0"/>
          </a:p>
        </p:txBody>
      </p:sp>
    </p:spTree>
    <p:extLst>
      <p:ext uri="{BB962C8B-B14F-4D97-AF65-F5344CB8AC3E}">
        <p14:creationId xmlns:p14="http://schemas.microsoft.com/office/powerpoint/2010/main" val="31549850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DF8F48A-6110-47DA-8521-A1D1FFD22FEF}" type="slidenum">
              <a:rPr lang="en-US" smtClean="0"/>
              <a:t>5</a:t>
            </a:fld>
            <a:endParaRPr lang="en-US" dirty="0"/>
          </a:p>
        </p:txBody>
      </p:sp>
    </p:spTree>
    <p:extLst>
      <p:ext uri="{BB962C8B-B14F-4D97-AF65-F5344CB8AC3E}">
        <p14:creationId xmlns:p14="http://schemas.microsoft.com/office/powerpoint/2010/main" val="384624132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DF8F48A-6110-47DA-8521-A1D1FFD22FEF}" type="slidenum">
              <a:rPr lang="en-US" smtClean="0"/>
              <a:t>6</a:t>
            </a:fld>
            <a:endParaRPr lang="en-US" dirty="0"/>
          </a:p>
        </p:txBody>
      </p:sp>
    </p:spTree>
    <p:extLst>
      <p:ext uri="{BB962C8B-B14F-4D97-AF65-F5344CB8AC3E}">
        <p14:creationId xmlns:p14="http://schemas.microsoft.com/office/powerpoint/2010/main" val="302609330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DF8F48A-6110-47DA-8521-A1D1FFD22FEF}" type="slidenum">
              <a:rPr lang="en-US" smtClean="0"/>
              <a:t>7</a:t>
            </a:fld>
            <a:endParaRPr lang="en-US" dirty="0"/>
          </a:p>
        </p:txBody>
      </p:sp>
    </p:spTree>
    <p:extLst>
      <p:ext uri="{BB962C8B-B14F-4D97-AF65-F5344CB8AC3E}">
        <p14:creationId xmlns:p14="http://schemas.microsoft.com/office/powerpoint/2010/main" val="334951201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DF8F48A-6110-47DA-8521-A1D1FFD22FEF}" type="slidenum">
              <a:rPr lang="en-US" smtClean="0"/>
              <a:t>8</a:t>
            </a:fld>
            <a:endParaRPr lang="en-US" dirty="0"/>
          </a:p>
        </p:txBody>
      </p:sp>
    </p:spTree>
    <p:extLst>
      <p:ext uri="{BB962C8B-B14F-4D97-AF65-F5344CB8AC3E}">
        <p14:creationId xmlns:p14="http://schemas.microsoft.com/office/powerpoint/2010/main" val="121146655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DF8F48A-6110-47DA-8521-A1D1FFD22FEF}" type="slidenum">
              <a:rPr lang="en-US" smtClean="0"/>
              <a:t>9</a:t>
            </a:fld>
            <a:endParaRPr lang="en-US" dirty="0"/>
          </a:p>
        </p:txBody>
      </p:sp>
    </p:spTree>
    <p:extLst>
      <p:ext uri="{BB962C8B-B14F-4D97-AF65-F5344CB8AC3E}">
        <p14:creationId xmlns:p14="http://schemas.microsoft.com/office/powerpoint/2010/main" val="113577965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DF8F48A-6110-47DA-8521-A1D1FFD22FEF}" type="slidenum">
              <a:rPr lang="en-US" smtClean="0"/>
              <a:t>10</a:t>
            </a:fld>
            <a:endParaRPr lang="en-US" dirty="0"/>
          </a:p>
        </p:txBody>
      </p:sp>
    </p:spTree>
    <p:extLst>
      <p:ext uri="{BB962C8B-B14F-4D97-AF65-F5344CB8AC3E}">
        <p14:creationId xmlns:p14="http://schemas.microsoft.com/office/powerpoint/2010/main" val="369372014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DF8F48A-6110-47DA-8521-A1D1FFD22FEF}" type="slidenum">
              <a:rPr lang="en-US" smtClean="0"/>
              <a:t>11</a:t>
            </a:fld>
            <a:endParaRPr lang="en-US" dirty="0"/>
          </a:p>
        </p:txBody>
      </p:sp>
    </p:spTree>
    <p:extLst>
      <p:ext uri="{BB962C8B-B14F-4D97-AF65-F5344CB8AC3E}">
        <p14:creationId xmlns:p14="http://schemas.microsoft.com/office/powerpoint/2010/main" val="231112349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DF8F48A-6110-47DA-8521-A1D1FFD22FEF}" type="slidenum">
              <a:rPr lang="en-US" smtClean="0"/>
              <a:t>12</a:t>
            </a:fld>
            <a:endParaRPr lang="en-US" dirty="0"/>
          </a:p>
        </p:txBody>
      </p:sp>
    </p:spTree>
    <p:extLst>
      <p:ext uri="{BB962C8B-B14F-4D97-AF65-F5344CB8AC3E}">
        <p14:creationId xmlns:p14="http://schemas.microsoft.com/office/powerpoint/2010/main" val="16481515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DF8F48A-6110-47DA-8521-A1D1FFD22FEF}" type="slidenum">
              <a:rPr lang="en-US" smtClean="0"/>
              <a:t>13</a:t>
            </a:fld>
            <a:endParaRPr lang="en-US" dirty="0"/>
          </a:p>
        </p:txBody>
      </p:sp>
    </p:spTree>
    <p:extLst>
      <p:ext uri="{BB962C8B-B14F-4D97-AF65-F5344CB8AC3E}">
        <p14:creationId xmlns:p14="http://schemas.microsoft.com/office/powerpoint/2010/main" val="383615984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DF8F48A-6110-47DA-8521-A1D1FFD22FEF}" type="slidenum">
              <a:rPr lang="en-US" smtClean="0"/>
              <a:t>14</a:t>
            </a:fld>
            <a:endParaRPr lang="en-US" dirty="0"/>
          </a:p>
        </p:txBody>
      </p:sp>
    </p:spTree>
    <p:extLst>
      <p:ext uri="{BB962C8B-B14F-4D97-AF65-F5344CB8AC3E}">
        <p14:creationId xmlns:p14="http://schemas.microsoft.com/office/powerpoint/2010/main" val="232642243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DF8F48A-6110-47DA-8521-A1D1FFD22FEF}" type="slidenum">
              <a:rPr lang="en-US" smtClean="0"/>
              <a:t>15</a:t>
            </a:fld>
            <a:endParaRPr lang="en-US" dirty="0"/>
          </a:p>
        </p:txBody>
      </p:sp>
    </p:spTree>
    <p:extLst>
      <p:ext uri="{BB962C8B-B14F-4D97-AF65-F5344CB8AC3E}">
        <p14:creationId xmlns:p14="http://schemas.microsoft.com/office/powerpoint/2010/main" val="370107968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DF8F48A-6110-47DA-8521-A1D1FFD22FEF}" type="slidenum">
              <a:rPr lang="en-US" smtClean="0"/>
              <a:t>16</a:t>
            </a:fld>
            <a:endParaRPr lang="en-US" dirty="0"/>
          </a:p>
        </p:txBody>
      </p:sp>
    </p:spTree>
    <p:extLst>
      <p:ext uri="{BB962C8B-B14F-4D97-AF65-F5344CB8AC3E}">
        <p14:creationId xmlns:p14="http://schemas.microsoft.com/office/powerpoint/2010/main" val="426200795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B0BBB5-FEB0-47AD-A01D-A9D3462038F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58207C41-C17D-4E84-B9CC-CA142B94C10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7245F25D-6082-47DE-9B2C-675944DD1812}"/>
              </a:ext>
            </a:extLst>
          </p:cNvPr>
          <p:cNvSpPr>
            <a:spLocks noGrp="1"/>
          </p:cNvSpPr>
          <p:nvPr>
            <p:ph type="dt" sz="half" idx="10"/>
          </p:nvPr>
        </p:nvSpPr>
        <p:spPr/>
        <p:txBody>
          <a:bodyPr/>
          <a:lstStyle/>
          <a:p>
            <a:fld id="{9294036C-9E7C-4FFC-99FA-414B61E345DD}" type="datetimeFigureOut">
              <a:rPr lang="en-US" smtClean="0"/>
              <a:t>3/20/2023</a:t>
            </a:fld>
            <a:endParaRPr lang="en-US" dirty="0"/>
          </a:p>
        </p:txBody>
      </p:sp>
      <p:sp>
        <p:nvSpPr>
          <p:cNvPr id="5" name="Footer Placeholder 4">
            <a:extLst>
              <a:ext uri="{FF2B5EF4-FFF2-40B4-BE49-F238E27FC236}">
                <a16:creationId xmlns:a16="http://schemas.microsoft.com/office/drawing/2014/main" id="{5E24B0FF-3B25-4E5C-A0A7-4E163636215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9377007-1A01-499B-ACAD-C9F9C20B76F8}"/>
              </a:ext>
            </a:extLst>
          </p:cNvPr>
          <p:cNvSpPr>
            <a:spLocks noGrp="1"/>
          </p:cNvSpPr>
          <p:nvPr>
            <p:ph type="sldNum" sz="quarter" idx="12"/>
          </p:nvPr>
        </p:nvSpPr>
        <p:spPr/>
        <p:txBody>
          <a:bodyPr/>
          <a:lstStyle/>
          <a:p>
            <a:fld id="{ED6580AB-5C3C-4B4F-8E2A-8B7A0A8CE695}" type="slidenum">
              <a:rPr lang="en-US" smtClean="0"/>
              <a:t>‹#›</a:t>
            </a:fld>
            <a:endParaRPr lang="en-US" dirty="0"/>
          </a:p>
        </p:txBody>
      </p:sp>
    </p:spTree>
    <p:extLst>
      <p:ext uri="{BB962C8B-B14F-4D97-AF65-F5344CB8AC3E}">
        <p14:creationId xmlns:p14="http://schemas.microsoft.com/office/powerpoint/2010/main" val="11699625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DADCE2-978E-4923-B0E9-4C966B6798C3}"/>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CEB0BD6-F012-4C6D-BDAD-9E90ED25A38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EE2F9E5-192C-4E88-9147-D263893B1842}"/>
              </a:ext>
            </a:extLst>
          </p:cNvPr>
          <p:cNvSpPr>
            <a:spLocks noGrp="1"/>
          </p:cNvSpPr>
          <p:nvPr>
            <p:ph type="dt" sz="half" idx="10"/>
          </p:nvPr>
        </p:nvSpPr>
        <p:spPr/>
        <p:txBody>
          <a:bodyPr/>
          <a:lstStyle/>
          <a:p>
            <a:fld id="{9294036C-9E7C-4FFC-99FA-414B61E345DD}" type="datetimeFigureOut">
              <a:rPr lang="en-US" smtClean="0"/>
              <a:t>3/20/2023</a:t>
            </a:fld>
            <a:endParaRPr lang="en-US" dirty="0"/>
          </a:p>
        </p:txBody>
      </p:sp>
      <p:sp>
        <p:nvSpPr>
          <p:cNvPr id="5" name="Footer Placeholder 4">
            <a:extLst>
              <a:ext uri="{FF2B5EF4-FFF2-40B4-BE49-F238E27FC236}">
                <a16:creationId xmlns:a16="http://schemas.microsoft.com/office/drawing/2014/main" id="{794A7138-3EAF-4C9D-903E-55D9BC04027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8DB0B82-496D-45C3-A682-7AF9AFFB9693}"/>
              </a:ext>
            </a:extLst>
          </p:cNvPr>
          <p:cNvSpPr>
            <a:spLocks noGrp="1"/>
          </p:cNvSpPr>
          <p:nvPr>
            <p:ph type="sldNum" sz="quarter" idx="12"/>
          </p:nvPr>
        </p:nvSpPr>
        <p:spPr/>
        <p:txBody>
          <a:bodyPr/>
          <a:lstStyle/>
          <a:p>
            <a:fld id="{ED6580AB-5C3C-4B4F-8E2A-8B7A0A8CE695}" type="slidenum">
              <a:rPr lang="en-US" smtClean="0"/>
              <a:t>‹#›</a:t>
            </a:fld>
            <a:endParaRPr lang="en-US" dirty="0"/>
          </a:p>
        </p:txBody>
      </p:sp>
    </p:spTree>
    <p:extLst>
      <p:ext uri="{BB962C8B-B14F-4D97-AF65-F5344CB8AC3E}">
        <p14:creationId xmlns:p14="http://schemas.microsoft.com/office/powerpoint/2010/main" val="35151262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93DAD0-5F6F-47DA-A010-1C4A30C88AB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C8EFA6E-A768-42A8-B2C3-F100D82609A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2F46640-E89E-47CE-984D-0C0ECF7CF529}"/>
              </a:ext>
            </a:extLst>
          </p:cNvPr>
          <p:cNvSpPr>
            <a:spLocks noGrp="1"/>
          </p:cNvSpPr>
          <p:nvPr>
            <p:ph type="dt" sz="half" idx="10"/>
          </p:nvPr>
        </p:nvSpPr>
        <p:spPr/>
        <p:txBody>
          <a:bodyPr/>
          <a:lstStyle/>
          <a:p>
            <a:fld id="{9294036C-9E7C-4FFC-99FA-414B61E345DD}" type="datetimeFigureOut">
              <a:rPr lang="en-US" smtClean="0"/>
              <a:t>3/20/2023</a:t>
            </a:fld>
            <a:endParaRPr lang="en-US" dirty="0"/>
          </a:p>
        </p:txBody>
      </p:sp>
      <p:sp>
        <p:nvSpPr>
          <p:cNvPr id="5" name="Footer Placeholder 4">
            <a:extLst>
              <a:ext uri="{FF2B5EF4-FFF2-40B4-BE49-F238E27FC236}">
                <a16:creationId xmlns:a16="http://schemas.microsoft.com/office/drawing/2014/main" id="{F4177A8F-F167-4C43-AEE7-45067080142F}"/>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A1DA754-ED79-4909-833D-55BF9A5D80BB}"/>
              </a:ext>
            </a:extLst>
          </p:cNvPr>
          <p:cNvSpPr>
            <a:spLocks noGrp="1"/>
          </p:cNvSpPr>
          <p:nvPr>
            <p:ph type="sldNum" sz="quarter" idx="12"/>
          </p:nvPr>
        </p:nvSpPr>
        <p:spPr/>
        <p:txBody>
          <a:bodyPr/>
          <a:lstStyle/>
          <a:p>
            <a:fld id="{ED6580AB-5C3C-4B4F-8E2A-8B7A0A8CE695}" type="slidenum">
              <a:rPr lang="en-US" smtClean="0"/>
              <a:t>‹#›</a:t>
            </a:fld>
            <a:endParaRPr lang="en-US" dirty="0"/>
          </a:p>
        </p:txBody>
      </p:sp>
    </p:spTree>
    <p:extLst>
      <p:ext uri="{BB962C8B-B14F-4D97-AF65-F5344CB8AC3E}">
        <p14:creationId xmlns:p14="http://schemas.microsoft.com/office/powerpoint/2010/main" val="31600877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9AA026-BFE6-4D2A-9ABF-C593B566657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14747E8-A36B-4B4A-B2A4-B5283152AB2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6C6B59D-87BD-4F32-B9BC-31F9B1A5D7A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5C49B47-0C41-4DCC-9902-126916D9C448}"/>
              </a:ext>
            </a:extLst>
          </p:cNvPr>
          <p:cNvSpPr>
            <a:spLocks noGrp="1"/>
          </p:cNvSpPr>
          <p:nvPr>
            <p:ph type="dt" sz="half" idx="10"/>
          </p:nvPr>
        </p:nvSpPr>
        <p:spPr/>
        <p:txBody>
          <a:bodyPr/>
          <a:lstStyle/>
          <a:p>
            <a:fld id="{9294036C-9E7C-4FFC-99FA-414B61E345DD}" type="datetimeFigureOut">
              <a:rPr lang="en-US" smtClean="0"/>
              <a:t>3/20/2023</a:t>
            </a:fld>
            <a:endParaRPr lang="en-US" dirty="0"/>
          </a:p>
        </p:txBody>
      </p:sp>
      <p:sp>
        <p:nvSpPr>
          <p:cNvPr id="6" name="Footer Placeholder 5">
            <a:extLst>
              <a:ext uri="{FF2B5EF4-FFF2-40B4-BE49-F238E27FC236}">
                <a16:creationId xmlns:a16="http://schemas.microsoft.com/office/drawing/2014/main" id="{B7CD28B7-2F2D-4E80-A107-C1F266C63064}"/>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835D650A-4D0F-46AE-A132-267FCD921E82}"/>
              </a:ext>
            </a:extLst>
          </p:cNvPr>
          <p:cNvSpPr>
            <a:spLocks noGrp="1"/>
          </p:cNvSpPr>
          <p:nvPr>
            <p:ph type="sldNum" sz="quarter" idx="12"/>
          </p:nvPr>
        </p:nvSpPr>
        <p:spPr/>
        <p:txBody>
          <a:bodyPr/>
          <a:lstStyle/>
          <a:p>
            <a:fld id="{ED6580AB-5C3C-4B4F-8E2A-8B7A0A8CE695}" type="slidenum">
              <a:rPr lang="en-US" smtClean="0"/>
              <a:t>‹#›</a:t>
            </a:fld>
            <a:endParaRPr lang="en-US" dirty="0"/>
          </a:p>
        </p:txBody>
      </p:sp>
    </p:spTree>
    <p:extLst>
      <p:ext uri="{BB962C8B-B14F-4D97-AF65-F5344CB8AC3E}">
        <p14:creationId xmlns:p14="http://schemas.microsoft.com/office/powerpoint/2010/main" val="12198765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64C6F9-F6F6-4EA1-98AA-81B84F7CC05D}"/>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31B8B83E-B37C-46C9-8284-D6EBA0033C9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9A150B8-0288-44AC-9CE7-E7BD9FB32EF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CF5DCAE-6027-49B9-A818-F45FADE27B2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84FAE16-DBCB-4A42-BFFC-053F2D529AB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6E8C038-E6A1-499D-9E24-FA5980421C81}"/>
              </a:ext>
            </a:extLst>
          </p:cNvPr>
          <p:cNvSpPr>
            <a:spLocks noGrp="1"/>
          </p:cNvSpPr>
          <p:nvPr>
            <p:ph type="dt" sz="half" idx="10"/>
          </p:nvPr>
        </p:nvSpPr>
        <p:spPr/>
        <p:txBody>
          <a:bodyPr/>
          <a:lstStyle/>
          <a:p>
            <a:fld id="{9294036C-9E7C-4FFC-99FA-414B61E345DD}" type="datetimeFigureOut">
              <a:rPr lang="en-US" smtClean="0"/>
              <a:t>3/20/2023</a:t>
            </a:fld>
            <a:endParaRPr lang="en-US" dirty="0"/>
          </a:p>
        </p:txBody>
      </p:sp>
      <p:sp>
        <p:nvSpPr>
          <p:cNvPr id="8" name="Footer Placeholder 7">
            <a:extLst>
              <a:ext uri="{FF2B5EF4-FFF2-40B4-BE49-F238E27FC236}">
                <a16:creationId xmlns:a16="http://schemas.microsoft.com/office/drawing/2014/main" id="{F9F911B6-A759-487E-8CB6-CF9EF737F076}"/>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EA906EC0-369D-4138-8D70-148CFDEE55EE}"/>
              </a:ext>
            </a:extLst>
          </p:cNvPr>
          <p:cNvSpPr>
            <a:spLocks noGrp="1"/>
          </p:cNvSpPr>
          <p:nvPr>
            <p:ph type="sldNum" sz="quarter" idx="12"/>
          </p:nvPr>
        </p:nvSpPr>
        <p:spPr/>
        <p:txBody>
          <a:bodyPr/>
          <a:lstStyle/>
          <a:p>
            <a:fld id="{ED6580AB-5C3C-4B4F-8E2A-8B7A0A8CE695}" type="slidenum">
              <a:rPr lang="en-US" smtClean="0"/>
              <a:t>‹#›</a:t>
            </a:fld>
            <a:endParaRPr lang="en-US" dirty="0"/>
          </a:p>
        </p:txBody>
      </p:sp>
    </p:spTree>
    <p:extLst>
      <p:ext uri="{BB962C8B-B14F-4D97-AF65-F5344CB8AC3E}">
        <p14:creationId xmlns:p14="http://schemas.microsoft.com/office/powerpoint/2010/main" val="28245543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E02F8A-97AC-456C-B9E3-45A7D520C5DA}"/>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340F483-F2B9-47A3-9B5C-8C264B7016BD}"/>
              </a:ext>
            </a:extLst>
          </p:cNvPr>
          <p:cNvSpPr>
            <a:spLocks noGrp="1"/>
          </p:cNvSpPr>
          <p:nvPr>
            <p:ph type="dt" sz="half" idx="10"/>
          </p:nvPr>
        </p:nvSpPr>
        <p:spPr/>
        <p:txBody>
          <a:bodyPr/>
          <a:lstStyle/>
          <a:p>
            <a:fld id="{9294036C-9E7C-4FFC-99FA-414B61E345DD}" type="datetimeFigureOut">
              <a:rPr lang="en-US" smtClean="0"/>
              <a:t>3/20/2023</a:t>
            </a:fld>
            <a:endParaRPr lang="en-US" dirty="0"/>
          </a:p>
        </p:txBody>
      </p:sp>
      <p:sp>
        <p:nvSpPr>
          <p:cNvPr id="4" name="Footer Placeholder 3">
            <a:extLst>
              <a:ext uri="{FF2B5EF4-FFF2-40B4-BE49-F238E27FC236}">
                <a16:creationId xmlns:a16="http://schemas.microsoft.com/office/drawing/2014/main" id="{25849874-9D9B-4597-B20D-33D6F58BCA32}"/>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5B35894C-9062-435A-9758-82ED9C6D787E}"/>
              </a:ext>
            </a:extLst>
          </p:cNvPr>
          <p:cNvSpPr>
            <a:spLocks noGrp="1"/>
          </p:cNvSpPr>
          <p:nvPr>
            <p:ph type="sldNum" sz="quarter" idx="12"/>
          </p:nvPr>
        </p:nvSpPr>
        <p:spPr/>
        <p:txBody>
          <a:bodyPr/>
          <a:lstStyle/>
          <a:p>
            <a:fld id="{ED6580AB-5C3C-4B4F-8E2A-8B7A0A8CE695}" type="slidenum">
              <a:rPr lang="en-US" smtClean="0"/>
              <a:t>‹#›</a:t>
            </a:fld>
            <a:endParaRPr lang="en-US" dirty="0"/>
          </a:p>
        </p:txBody>
      </p:sp>
    </p:spTree>
    <p:extLst>
      <p:ext uri="{BB962C8B-B14F-4D97-AF65-F5344CB8AC3E}">
        <p14:creationId xmlns:p14="http://schemas.microsoft.com/office/powerpoint/2010/main" val="268177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6A3F6AD-4D61-4238-AB7D-613625BFF81F}"/>
              </a:ext>
            </a:extLst>
          </p:cNvPr>
          <p:cNvSpPr>
            <a:spLocks noGrp="1"/>
          </p:cNvSpPr>
          <p:nvPr>
            <p:ph type="dt" sz="half" idx="10"/>
          </p:nvPr>
        </p:nvSpPr>
        <p:spPr/>
        <p:txBody>
          <a:bodyPr/>
          <a:lstStyle/>
          <a:p>
            <a:fld id="{9294036C-9E7C-4FFC-99FA-414B61E345DD}" type="datetimeFigureOut">
              <a:rPr lang="en-US" smtClean="0"/>
              <a:t>3/20/2023</a:t>
            </a:fld>
            <a:endParaRPr lang="en-US" dirty="0"/>
          </a:p>
        </p:txBody>
      </p:sp>
      <p:sp>
        <p:nvSpPr>
          <p:cNvPr id="3" name="Footer Placeholder 2">
            <a:extLst>
              <a:ext uri="{FF2B5EF4-FFF2-40B4-BE49-F238E27FC236}">
                <a16:creationId xmlns:a16="http://schemas.microsoft.com/office/drawing/2014/main" id="{D8AACDC9-944D-47C6-B286-82C86AD94318}"/>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E4EAAC43-3846-4080-B764-AB2DB308C58A}"/>
              </a:ext>
            </a:extLst>
          </p:cNvPr>
          <p:cNvSpPr>
            <a:spLocks noGrp="1"/>
          </p:cNvSpPr>
          <p:nvPr>
            <p:ph type="sldNum" sz="quarter" idx="12"/>
          </p:nvPr>
        </p:nvSpPr>
        <p:spPr/>
        <p:txBody>
          <a:bodyPr/>
          <a:lstStyle/>
          <a:p>
            <a:fld id="{ED6580AB-5C3C-4B4F-8E2A-8B7A0A8CE695}" type="slidenum">
              <a:rPr lang="en-US" smtClean="0"/>
              <a:t>‹#›</a:t>
            </a:fld>
            <a:endParaRPr lang="en-US" dirty="0"/>
          </a:p>
        </p:txBody>
      </p:sp>
    </p:spTree>
    <p:extLst>
      <p:ext uri="{BB962C8B-B14F-4D97-AF65-F5344CB8AC3E}">
        <p14:creationId xmlns:p14="http://schemas.microsoft.com/office/powerpoint/2010/main" val="28213701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6F4779-0336-4AFA-B9A7-259EE8BEC15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DB82F449-DDC3-4694-81E5-91A4B8F433E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CF00A2C4-3B2E-46AC-9605-73F5B2CC1F5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6909769-F5A5-4635-BD0C-D6049DEB9632}"/>
              </a:ext>
            </a:extLst>
          </p:cNvPr>
          <p:cNvSpPr>
            <a:spLocks noGrp="1"/>
          </p:cNvSpPr>
          <p:nvPr>
            <p:ph type="dt" sz="half" idx="10"/>
          </p:nvPr>
        </p:nvSpPr>
        <p:spPr/>
        <p:txBody>
          <a:bodyPr/>
          <a:lstStyle/>
          <a:p>
            <a:fld id="{9294036C-9E7C-4FFC-99FA-414B61E345DD}" type="datetimeFigureOut">
              <a:rPr lang="en-US" smtClean="0"/>
              <a:t>3/20/2023</a:t>
            </a:fld>
            <a:endParaRPr lang="en-US" dirty="0"/>
          </a:p>
        </p:txBody>
      </p:sp>
      <p:sp>
        <p:nvSpPr>
          <p:cNvPr id="6" name="Footer Placeholder 5">
            <a:extLst>
              <a:ext uri="{FF2B5EF4-FFF2-40B4-BE49-F238E27FC236}">
                <a16:creationId xmlns:a16="http://schemas.microsoft.com/office/drawing/2014/main" id="{F9252DC3-D3D7-446F-A866-D7820B7BF876}"/>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471CDB00-5218-4567-902B-845073BE8753}"/>
              </a:ext>
            </a:extLst>
          </p:cNvPr>
          <p:cNvSpPr>
            <a:spLocks noGrp="1"/>
          </p:cNvSpPr>
          <p:nvPr>
            <p:ph type="sldNum" sz="quarter" idx="12"/>
          </p:nvPr>
        </p:nvSpPr>
        <p:spPr/>
        <p:txBody>
          <a:bodyPr/>
          <a:lstStyle/>
          <a:p>
            <a:fld id="{ED6580AB-5C3C-4B4F-8E2A-8B7A0A8CE695}" type="slidenum">
              <a:rPr lang="en-US" smtClean="0"/>
              <a:t>‹#›</a:t>
            </a:fld>
            <a:endParaRPr lang="en-US" dirty="0"/>
          </a:p>
        </p:txBody>
      </p:sp>
    </p:spTree>
    <p:extLst>
      <p:ext uri="{BB962C8B-B14F-4D97-AF65-F5344CB8AC3E}">
        <p14:creationId xmlns:p14="http://schemas.microsoft.com/office/powerpoint/2010/main" val="17761285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F661E4-9FF7-494B-A1C9-C9A1DD7052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D245657-DA21-4769-84F8-88DC644508E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A167B310-6692-4981-9CB8-FE79A091FF5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7DA2C9E-A9AD-4BB9-A691-90BB84F58CE9}"/>
              </a:ext>
            </a:extLst>
          </p:cNvPr>
          <p:cNvSpPr>
            <a:spLocks noGrp="1"/>
          </p:cNvSpPr>
          <p:nvPr>
            <p:ph type="dt" sz="half" idx="10"/>
          </p:nvPr>
        </p:nvSpPr>
        <p:spPr/>
        <p:txBody>
          <a:bodyPr/>
          <a:lstStyle/>
          <a:p>
            <a:fld id="{9294036C-9E7C-4FFC-99FA-414B61E345DD}" type="datetimeFigureOut">
              <a:rPr lang="en-US" smtClean="0"/>
              <a:t>3/20/2023</a:t>
            </a:fld>
            <a:endParaRPr lang="en-US" dirty="0"/>
          </a:p>
        </p:txBody>
      </p:sp>
      <p:sp>
        <p:nvSpPr>
          <p:cNvPr id="6" name="Footer Placeholder 5">
            <a:extLst>
              <a:ext uri="{FF2B5EF4-FFF2-40B4-BE49-F238E27FC236}">
                <a16:creationId xmlns:a16="http://schemas.microsoft.com/office/drawing/2014/main" id="{F4B3D45D-C826-4846-BBFC-A0D98B7E7A2C}"/>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93516961-40DC-443E-9DB8-3A987DF499A9}"/>
              </a:ext>
            </a:extLst>
          </p:cNvPr>
          <p:cNvSpPr>
            <a:spLocks noGrp="1"/>
          </p:cNvSpPr>
          <p:nvPr>
            <p:ph type="sldNum" sz="quarter" idx="12"/>
          </p:nvPr>
        </p:nvSpPr>
        <p:spPr/>
        <p:txBody>
          <a:bodyPr/>
          <a:lstStyle/>
          <a:p>
            <a:fld id="{ED6580AB-5C3C-4B4F-8E2A-8B7A0A8CE695}" type="slidenum">
              <a:rPr lang="en-US" smtClean="0"/>
              <a:t>‹#›</a:t>
            </a:fld>
            <a:endParaRPr lang="en-US" dirty="0"/>
          </a:p>
        </p:txBody>
      </p:sp>
    </p:spTree>
    <p:extLst>
      <p:ext uri="{BB962C8B-B14F-4D97-AF65-F5344CB8AC3E}">
        <p14:creationId xmlns:p14="http://schemas.microsoft.com/office/powerpoint/2010/main" val="26313338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081C24-32F4-4208-B651-CDCBFCD0312A}"/>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48B74779-B577-461F-A409-71F6A5A11A0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9B044BD-4FA0-432C-95D7-517D2DE8C4B6}"/>
              </a:ext>
            </a:extLst>
          </p:cNvPr>
          <p:cNvSpPr>
            <a:spLocks noGrp="1"/>
          </p:cNvSpPr>
          <p:nvPr>
            <p:ph type="dt" sz="half" idx="10"/>
          </p:nvPr>
        </p:nvSpPr>
        <p:spPr/>
        <p:txBody>
          <a:bodyPr/>
          <a:lstStyle/>
          <a:p>
            <a:fld id="{9294036C-9E7C-4FFC-99FA-414B61E345DD}" type="datetimeFigureOut">
              <a:rPr lang="en-US" smtClean="0"/>
              <a:t>3/20/2023</a:t>
            </a:fld>
            <a:endParaRPr lang="en-US" dirty="0"/>
          </a:p>
        </p:txBody>
      </p:sp>
      <p:sp>
        <p:nvSpPr>
          <p:cNvPr id="5" name="Footer Placeholder 4">
            <a:extLst>
              <a:ext uri="{FF2B5EF4-FFF2-40B4-BE49-F238E27FC236}">
                <a16:creationId xmlns:a16="http://schemas.microsoft.com/office/drawing/2014/main" id="{AD17F283-FE61-4C9A-9E39-74D429C582C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69F9B807-6FE9-4E47-846B-BCB39B7AE2D5}"/>
              </a:ext>
            </a:extLst>
          </p:cNvPr>
          <p:cNvSpPr>
            <a:spLocks noGrp="1"/>
          </p:cNvSpPr>
          <p:nvPr>
            <p:ph type="sldNum" sz="quarter" idx="12"/>
          </p:nvPr>
        </p:nvSpPr>
        <p:spPr/>
        <p:txBody>
          <a:bodyPr/>
          <a:lstStyle/>
          <a:p>
            <a:fld id="{ED6580AB-5C3C-4B4F-8E2A-8B7A0A8CE695}" type="slidenum">
              <a:rPr lang="en-US" smtClean="0"/>
              <a:t>‹#›</a:t>
            </a:fld>
            <a:endParaRPr lang="en-US" dirty="0"/>
          </a:p>
        </p:txBody>
      </p:sp>
    </p:spTree>
    <p:extLst>
      <p:ext uri="{BB962C8B-B14F-4D97-AF65-F5344CB8AC3E}">
        <p14:creationId xmlns:p14="http://schemas.microsoft.com/office/powerpoint/2010/main" val="31039855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42594DD-FFD4-4AA9-BCDA-0BA87C146391}"/>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B79C2B6E-24EB-42CE-8B4D-3178D08C7EB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4C92C56-63F3-4246-AAEE-2FBC89E80248}"/>
              </a:ext>
            </a:extLst>
          </p:cNvPr>
          <p:cNvSpPr>
            <a:spLocks noGrp="1"/>
          </p:cNvSpPr>
          <p:nvPr>
            <p:ph type="dt" sz="half" idx="10"/>
          </p:nvPr>
        </p:nvSpPr>
        <p:spPr/>
        <p:txBody>
          <a:bodyPr/>
          <a:lstStyle/>
          <a:p>
            <a:fld id="{9294036C-9E7C-4FFC-99FA-414B61E345DD}" type="datetimeFigureOut">
              <a:rPr lang="en-US" smtClean="0"/>
              <a:t>3/20/2023</a:t>
            </a:fld>
            <a:endParaRPr lang="en-US" dirty="0"/>
          </a:p>
        </p:txBody>
      </p:sp>
      <p:sp>
        <p:nvSpPr>
          <p:cNvPr id="5" name="Footer Placeholder 4">
            <a:extLst>
              <a:ext uri="{FF2B5EF4-FFF2-40B4-BE49-F238E27FC236}">
                <a16:creationId xmlns:a16="http://schemas.microsoft.com/office/drawing/2014/main" id="{35C10319-C816-40EC-B1D0-FD9748E41D7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854E9AB-6952-407A-9F06-2EB917172FBD}"/>
              </a:ext>
            </a:extLst>
          </p:cNvPr>
          <p:cNvSpPr>
            <a:spLocks noGrp="1"/>
          </p:cNvSpPr>
          <p:nvPr>
            <p:ph type="sldNum" sz="quarter" idx="12"/>
          </p:nvPr>
        </p:nvSpPr>
        <p:spPr/>
        <p:txBody>
          <a:bodyPr/>
          <a:lstStyle/>
          <a:p>
            <a:fld id="{ED6580AB-5C3C-4B4F-8E2A-8B7A0A8CE695}" type="slidenum">
              <a:rPr lang="en-US" smtClean="0"/>
              <a:t>‹#›</a:t>
            </a:fld>
            <a:endParaRPr lang="en-US" dirty="0"/>
          </a:p>
        </p:txBody>
      </p:sp>
    </p:spTree>
    <p:extLst>
      <p:ext uri="{BB962C8B-B14F-4D97-AF65-F5344CB8AC3E}">
        <p14:creationId xmlns:p14="http://schemas.microsoft.com/office/powerpoint/2010/main" val="3603716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E341CFC-63B9-4A19-A8AB-62B9E452AE5E}"/>
              </a:ext>
            </a:extLst>
          </p:cNvPr>
          <p:cNvSpPr>
            <a:spLocks noGrp="1"/>
          </p:cNvSpPr>
          <p:nvPr>
            <p:ph type="title"/>
          </p:nvPr>
        </p:nvSpPr>
        <p:spPr>
          <a:xfrm>
            <a:off x="838200" y="365125"/>
            <a:ext cx="10515600" cy="1325563"/>
          </a:xfrm>
          <a:prstGeom prst="rect">
            <a:avLst/>
          </a:prstGeom>
        </p:spPr>
        <p:txBody>
          <a:bodyPr vert="horz" lIns="0" tIns="0" rIns="0" bIns="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5A838B-134E-40B6-A7E3-1119BB8BF5BD}"/>
              </a:ext>
            </a:extLst>
          </p:cNvPr>
          <p:cNvSpPr>
            <a:spLocks noGrp="1"/>
          </p:cNvSpPr>
          <p:nvPr>
            <p:ph type="body" idx="1"/>
          </p:nvPr>
        </p:nvSpPr>
        <p:spPr>
          <a:xfrm>
            <a:off x="838200" y="1825625"/>
            <a:ext cx="10515600" cy="4351338"/>
          </a:xfrm>
          <a:prstGeom prst="rect">
            <a:avLst/>
          </a:prstGeom>
        </p:spPr>
        <p:txBody>
          <a:bodyPr vert="horz" lIns="0" tIns="0" rIns="0" bIns="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E8943BB-9EAD-4CBC-9CA2-75F70C6B582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294036C-9E7C-4FFC-99FA-414B61E345DD}" type="datetimeFigureOut">
              <a:rPr lang="en-US" smtClean="0"/>
              <a:t>3/20/2023</a:t>
            </a:fld>
            <a:endParaRPr lang="en-US" dirty="0"/>
          </a:p>
        </p:txBody>
      </p:sp>
      <p:sp>
        <p:nvSpPr>
          <p:cNvPr id="5" name="Footer Placeholder 4">
            <a:extLst>
              <a:ext uri="{FF2B5EF4-FFF2-40B4-BE49-F238E27FC236}">
                <a16:creationId xmlns:a16="http://schemas.microsoft.com/office/drawing/2014/main" id="{F204E537-5CBA-4B86-9D30-577B9F741E8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66E79E72-0F12-4646-BCDF-4C9EAA89C26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D6580AB-5C3C-4B4F-8E2A-8B7A0A8CE695}" type="slidenum">
              <a:rPr lang="en-US" smtClean="0"/>
              <a:t>‹#›</a:t>
            </a:fld>
            <a:endParaRPr lang="en-US" dirty="0"/>
          </a:p>
        </p:txBody>
      </p:sp>
    </p:spTree>
    <p:extLst>
      <p:ext uri="{BB962C8B-B14F-4D97-AF65-F5344CB8AC3E}">
        <p14:creationId xmlns:p14="http://schemas.microsoft.com/office/powerpoint/2010/main" val="55437804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6.xml"/><Relationship Id="rId4" Type="http://schemas.microsoft.com/office/2007/relationships/hdphoto" Target="../media/hdphoto1.wdp"/></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6.xml"/><Relationship Id="rId5" Type="http://schemas.openxmlformats.org/officeDocument/2006/relationships/image" Target="../media/image3.png"/><Relationship Id="rId4" Type="http://schemas.microsoft.com/office/2007/relationships/hdphoto" Target="../media/hdphoto1.wdp"/></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6.xml"/><Relationship Id="rId4" Type="http://schemas.microsoft.com/office/2007/relationships/hdphoto" Target="../media/hdphoto1.wdp"/></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4.xm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8" Type="http://schemas.openxmlformats.org/officeDocument/2006/relationships/hyperlink" Target="http://dx.doi.org/10.21512/bbr.v8i3.3708" TargetMode="External"/><Relationship Id="rId3" Type="http://schemas.openxmlformats.org/officeDocument/2006/relationships/hyperlink" Target="http://dx.doi.org/10.1080/09585192.2016.1209228" TargetMode="External"/><Relationship Id="rId7" Type="http://schemas.openxmlformats.org/officeDocument/2006/relationships/hyperlink" Target="https://www.shrm.org/resourcesandtools/tools-and-samples/job-descriptions/pages/manager-of-strategic-planning.aspx" TargetMode="External"/><Relationship Id="rId2" Type="http://schemas.openxmlformats.org/officeDocument/2006/relationships/notesSlide" Target="../notesSlides/notesSlide15.xml"/><Relationship Id="rId1" Type="http://schemas.openxmlformats.org/officeDocument/2006/relationships/slideLayout" Target="../slideLayouts/slideLayout6.xml"/><Relationship Id="rId6" Type="http://schemas.openxmlformats.org/officeDocument/2006/relationships/hyperlink" Target="http://dx.doi.org/10.18775/ijied.1849-7551-7020.2015.33.2003" TargetMode="External"/><Relationship Id="rId5" Type="http://schemas.openxmlformats.org/officeDocument/2006/relationships/hyperlink" Target="http://dx.doi.org/10.11648/j.ijefm.20200802.11" TargetMode="External"/><Relationship Id="rId4" Type="http://schemas.openxmlformats.org/officeDocument/2006/relationships/hyperlink" Target="http://ijqr.net/journal/v13-n4/9.pdf" TargetMode="External"/><Relationship Id="rId9" Type="http://schemas.openxmlformats.org/officeDocument/2006/relationships/hyperlink" Target="https://doi.org/10.1016/j.jclepro.2018.09.062" TargetMode="Externa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hidden="1">
            <a:extLst>
              <a:ext uri="{FF2B5EF4-FFF2-40B4-BE49-F238E27FC236}">
                <a16:creationId xmlns:a16="http://schemas.microsoft.com/office/drawing/2014/main" id="{016C325E-5B69-4D07-BBFB-7DB217A69D48}"/>
              </a:ext>
            </a:extLst>
          </p:cNvPr>
          <p:cNvSpPr>
            <a:spLocks noGrp="1"/>
          </p:cNvSpPr>
          <p:nvPr>
            <p:ph type="ctrTitle"/>
          </p:nvPr>
        </p:nvSpPr>
        <p:spPr/>
        <p:txBody>
          <a:bodyPr/>
          <a:lstStyle/>
          <a:p>
            <a:r>
              <a:rPr lang="en-US" dirty="0"/>
              <a:t>Human resources slide 1</a:t>
            </a:r>
          </a:p>
        </p:txBody>
      </p:sp>
      <p:grpSp>
        <p:nvGrpSpPr>
          <p:cNvPr id="2" name="Group 1">
            <a:extLst>
              <a:ext uri="{FF2B5EF4-FFF2-40B4-BE49-F238E27FC236}">
                <a16:creationId xmlns:a16="http://schemas.microsoft.com/office/drawing/2014/main" id="{8E504344-8563-476C-9EF9-4200B272FDC1}"/>
              </a:ext>
              <a:ext uri="{C183D7F6-B498-43B3-948B-1728B52AA6E4}">
                <adec:decorative xmlns:adec="http://schemas.microsoft.com/office/drawing/2017/decorative" val="1"/>
              </a:ext>
            </a:extLst>
          </p:cNvPr>
          <p:cNvGrpSpPr/>
          <p:nvPr/>
        </p:nvGrpSpPr>
        <p:grpSpPr>
          <a:xfrm>
            <a:off x="4855953" y="-2833465"/>
            <a:ext cx="8948964" cy="12105059"/>
            <a:chOff x="4855953" y="-2833465"/>
            <a:chExt cx="8948964" cy="12105059"/>
          </a:xfrm>
        </p:grpSpPr>
        <p:sp>
          <p:nvSpPr>
            <p:cNvPr id="18" name="Freeform 10">
              <a:extLst>
                <a:ext uri="{FF2B5EF4-FFF2-40B4-BE49-F238E27FC236}">
                  <a16:creationId xmlns:a16="http://schemas.microsoft.com/office/drawing/2014/main" id="{73D22BE5-D5D5-4BF2-A935-5C4AB588B458}"/>
                </a:ext>
              </a:extLst>
            </p:cNvPr>
            <p:cNvSpPr>
              <a:spLocks/>
            </p:cNvSpPr>
            <p:nvPr/>
          </p:nvSpPr>
          <p:spPr bwMode="auto">
            <a:xfrm rot="9420272">
              <a:off x="4855953" y="-2246936"/>
              <a:ext cx="8673602" cy="11518530"/>
            </a:xfrm>
            <a:custGeom>
              <a:avLst/>
              <a:gdLst>
                <a:gd name="T0" fmla="*/ 1166 w 2492"/>
                <a:gd name="T1" fmla="*/ 2419 h 3315"/>
                <a:gd name="T2" fmla="*/ 243 w 2492"/>
                <a:gd name="T3" fmla="*/ 912 h 3315"/>
                <a:gd name="T4" fmla="*/ 449 w 2492"/>
                <a:gd name="T5" fmla="*/ 15 h 3315"/>
                <a:gd name="T6" fmla="*/ 766 w 2492"/>
                <a:gd name="T7" fmla="*/ 302 h 3315"/>
                <a:gd name="T8" fmla="*/ 1651 w 2492"/>
                <a:gd name="T9" fmla="*/ 481 h 3315"/>
                <a:gd name="T10" fmla="*/ 2239 w 2492"/>
                <a:gd name="T11" fmla="*/ 1238 h 3315"/>
                <a:gd name="T12" fmla="*/ 2186 w 2492"/>
                <a:gd name="T13" fmla="*/ 2201 h 3315"/>
                <a:gd name="T14" fmla="*/ 2165 w 2492"/>
                <a:gd name="T15" fmla="*/ 2928 h 3315"/>
                <a:gd name="T16" fmla="*/ 1400 w 2492"/>
                <a:gd name="T17" fmla="*/ 3100 h 3315"/>
                <a:gd name="T18" fmla="*/ 1166 w 2492"/>
                <a:gd name="T19" fmla="*/ 2419 h 33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492" h="3315">
                  <a:moveTo>
                    <a:pt x="1166" y="2419"/>
                  </a:moveTo>
                  <a:cubicBezTo>
                    <a:pt x="1505" y="1277"/>
                    <a:pt x="486" y="1533"/>
                    <a:pt x="243" y="912"/>
                  </a:cubicBezTo>
                  <a:cubicBezTo>
                    <a:pt x="0" y="292"/>
                    <a:pt x="291" y="31"/>
                    <a:pt x="449" y="15"/>
                  </a:cubicBezTo>
                  <a:cubicBezTo>
                    <a:pt x="607" y="0"/>
                    <a:pt x="716" y="54"/>
                    <a:pt x="766" y="302"/>
                  </a:cubicBezTo>
                  <a:cubicBezTo>
                    <a:pt x="817" y="551"/>
                    <a:pt x="1312" y="508"/>
                    <a:pt x="1651" y="481"/>
                  </a:cubicBezTo>
                  <a:cubicBezTo>
                    <a:pt x="1989" y="454"/>
                    <a:pt x="2492" y="733"/>
                    <a:pt x="2239" y="1238"/>
                  </a:cubicBezTo>
                  <a:cubicBezTo>
                    <a:pt x="1986" y="1743"/>
                    <a:pt x="2000" y="1716"/>
                    <a:pt x="2186" y="2201"/>
                  </a:cubicBezTo>
                  <a:cubicBezTo>
                    <a:pt x="2372" y="2685"/>
                    <a:pt x="2165" y="2928"/>
                    <a:pt x="2165" y="2928"/>
                  </a:cubicBezTo>
                  <a:cubicBezTo>
                    <a:pt x="2165" y="2928"/>
                    <a:pt x="1791" y="3315"/>
                    <a:pt x="1400" y="3100"/>
                  </a:cubicBezTo>
                  <a:cubicBezTo>
                    <a:pt x="1008" y="2885"/>
                    <a:pt x="1166" y="2419"/>
                    <a:pt x="1166" y="2419"/>
                  </a:cubicBezTo>
                  <a:close/>
                </a:path>
              </a:pathLst>
            </a:custGeom>
            <a:gradFill>
              <a:gsLst>
                <a:gs pos="0">
                  <a:srgbClr val="80DEDE"/>
                </a:gs>
                <a:gs pos="53500">
                  <a:srgbClr val="85C1E7"/>
                </a:gs>
                <a:gs pos="100000">
                  <a:srgbClr val="878CFF"/>
                </a:gs>
              </a:gsLst>
              <a:lin ang="5400000" scaled="1"/>
            </a:gradFill>
            <a:ln w="127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sp>
          <p:nvSpPr>
            <p:cNvPr id="19" name="Freeform 11">
              <a:extLst>
                <a:ext uri="{FF2B5EF4-FFF2-40B4-BE49-F238E27FC236}">
                  <a16:creationId xmlns:a16="http://schemas.microsoft.com/office/drawing/2014/main" id="{C42C174B-303A-45F6-8FF1-93001A3AAFC1}"/>
                </a:ext>
              </a:extLst>
            </p:cNvPr>
            <p:cNvSpPr>
              <a:spLocks/>
            </p:cNvSpPr>
            <p:nvPr/>
          </p:nvSpPr>
          <p:spPr bwMode="auto">
            <a:xfrm rot="9420272">
              <a:off x="5048022" y="-2833465"/>
              <a:ext cx="8756895" cy="10755934"/>
            </a:xfrm>
            <a:custGeom>
              <a:avLst/>
              <a:gdLst>
                <a:gd name="T0" fmla="*/ 1504 w 2516"/>
                <a:gd name="T1" fmla="*/ 2980 h 3095"/>
                <a:gd name="T2" fmla="*/ 2237 w 2516"/>
                <a:gd name="T3" fmla="*/ 2283 h 3095"/>
                <a:gd name="T4" fmla="*/ 1468 w 2516"/>
                <a:gd name="T5" fmla="*/ 1052 h 3095"/>
                <a:gd name="T6" fmla="*/ 979 w 2516"/>
                <a:gd name="T7" fmla="*/ 648 h 3095"/>
                <a:gd name="T8" fmla="*/ 411 w 2516"/>
                <a:gd name="T9" fmla="*/ 195 h 3095"/>
                <a:gd name="T10" fmla="*/ 397 w 2516"/>
                <a:gd name="T11" fmla="*/ 1117 h 3095"/>
                <a:gd name="T12" fmla="*/ 194 w 2516"/>
                <a:gd name="T13" fmla="*/ 1767 h 3095"/>
                <a:gd name="T14" fmla="*/ 866 w 2516"/>
                <a:gd name="T15" fmla="*/ 2349 h 3095"/>
                <a:gd name="T16" fmla="*/ 1275 w 2516"/>
                <a:gd name="T17" fmla="*/ 2766 h 3095"/>
                <a:gd name="T18" fmla="*/ 1504 w 2516"/>
                <a:gd name="T19" fmla="*/ 2980 h 309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16" h="3095">
                  <a:moveTo>
                    <a:pt x="1504" y="2980"/>
                  </a:moveTo>
                  <a:cubicBezTo>
                    <a:pt x="1504" y="2980"/>
                    <a:pt x="1958" y="3095"/>
                    <a:pt x="2237" y="2283"/>
                  </a:cubicBezTo>
                  <a:cubicBezTo>
                    <a:pt x="2516" y="1472"/>
                    <a:pt x="1745" y="1159"/>
                    <a:pt x="1468" y="1052"/>
                  </a:cubicBezTo>
                  <a:cubicBezTo>
                    <a:pt x="1191" y="945"/>
                    <a:pt x="1126" y="907"/>
                    <a:pt x="979" y="648"/>
                  </a:cubicBezTo>
                  <a:cubicBezTo>
                    <a:pt x="832" y="389"/>
                    <a:pt x="822" y="0"/>
                    <a:pt x="411" y="195"/>
                  </a:cubicBezTo>
                  <a:cubicBezTo>
                    <a:pt x="0" y="391"/>
                    <a:pt x="384" y="948"/>
                    <a:pt x="397" y="1117"/>
                  </a:cubicBezTo>
                  <a:cubicBezTo>
                    <a:pt x="411" y="1286"/>
                    <a:pt x="128" y="1580"/>
                    <a:pt x="194" y="1767"/>
                  </a:cubicBezTo>
                  <a:cubicBezTo>
                    <a:pt x="259" y="1954"/>
                    <a:pt x="273" y="2154"/>
                    <a:pt x="866" y="2349"/>
                  </a:cubicBezTo>
                  <a:cubicBezTo>
                    <a:pt x="866" y="2349"/>
                    <a:pt x="1186" y="2374"/>
                    <a:pt x="1275" y="2766"/>
                  </a:cubicBezTo>
                  <a:cubicBezTo>
                    <a:pt x="1275" y="2766"/>
                    <a:pt x="1340" y="2988"/>
                    <a:pt x="1504" y="2980"/>
                  </a:cubicBezTo>
                  <a:close/>
                </a:path>
              </a:pathLst>
            </a:custGeom>
            <a:gradFill>
              <a:gsLst>
                <a:gs pos="0">
                  <a:srgbClr val="7CEFD8"/>
                </a:gs>
                <a:gs pos="51000">
                  <a:srgbClr val="6672E4"/>
                </a:gs>
                <a:gs pos="100000">
                  <a:srgbClr val="882BE5"/>
                </a:gs>
              </a:gsLst>
              <a:lin ang="5400000" scaled="1"/>
            </a:gradFill>
            <a:ln w="127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sp>
          <p:nvSpPr>
            <p:cNvPr id="20" name="Freeform 12">
              <a:extLst>
                <a:ext uri="{FF2B5EF4-FFF2-40B4-BE49-F238E27FC236}">
                  <a16:creationId xmlns:a16="http://schemas.microsoft.com/office/drawing/2014/main" id="{22AA5A4F-A0EB-453F-A699-F817D4616C6F}"/>
                </a:ext>
              </a:extLst>
            </p:cNvPr>
            <p:cNvSpPr>
              <a:spLocks/>
            </p:cNvSpPr>
            <p:nvPr/>
          </p:nvSpPr>
          <p:spPr bwMode="auto">
            <a:xfrm rot="9420272">
              <a:off x="5218811" y="-1993836"/>
              <a:ext cx="7570428" cy="10122905"/>
            </a:xfrm>
            <a:custGeom>
              <a:avLst/>
              <a:gdLst>
                <a:gd name="T0" fmla="*/ 1896 w 2175"/>
                <a:gd name="T1" fmla="*/ 2283 h 2913"/>
                <a:gd name="T2" fmla="*/ 1467 w 2175"/>
                <a:gd name="T3" fmla="*/ 2913 h 2913"/>
                <a:gd name="T4" fmla="*/ 1250 w 2175"/>
                <a:gd name="T5" fmla="*/ 2849 h 2913"/>
                <a:gd name="T6" fmla="*/ 1016 w 2175"/>
                <a:gd name="T7" fmla="*/ 2168 h 2913"/>
                <a:gd name="T8" fmla="*/ 93 w 2175"/>
                <a:gd name="T9" fmla="*/ 661 h 2913"/>
                <a:gd name="T10" fmla="*/ 0 w 2175"/>
                <a:gd name="T11" fmla="*/ 238 h 2913"/>
                <a:gd name="T12" fmla="*/ 70 w 2175"/>
                <a:gd name="T13" fmla="*/ 195 h 2913"/>
                <a:gd name="T14" fmla="*/ 638 w 2175"/>
                <a:gd name="T15" fmla="*/ 648 h 2913"/>
                <a:gd name="T16" fmla="*/ 1127 w 2175"/>
                <a:gd name="T17" fmla="*/ 1052 h 2913"/>
                <a:gd name="T18" fmla="*/ 1896 w 2175"/>
                <a:gd name="T19" fmla="*/ 2283 h 29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175" h="2913">
                  <a:moveTo>
                    <a:pt x="1896" y="2283"/>
                  </a:moveTo>
                  <a:cubicBezTo>
                    <a:pt x="1770" y="2651"/>
                    <a:pt x="1607" y="2829"/>
                    <a:pt x="1467" y="2913"/>
                  </a:cubicBezTo>
                  <a:cubicBezTo>
                    <a:pt x="1397" y="2909"/>
                    <a:pt x="1324" y="2889"/>
                    <a:pt x="1250" y="2849"/>
                  </a:cubicBezTo>
                  <a:cubicBezTo>
                    <a:pt x="858" y="2634"/>
                    <a:pt x="1016" y="2168"/>
                    <a:pt x="1016" y="2168"/>
                  </a:cubicBezTo>
                  <a:cubicBezTo>
                    <a:pt x="1354" y="1026"/>
                    <a:pt x="336" y="1282"/>
                    <a:pt x="93" y="661"/>
                  </a:cubicBezTo>
                  <a:cubicBezTo>
                    <a:pt x="28" y="495"/>
                    <a:pt x="1" y="354"/>
                    <a:pt x="0" y="238"/>
                  </a:cubicBezTo>
                  <a:cubicBezTo>
                    <a:pt x="20" y="222"/>
                    <a:pt x="44" y="208"/>
                    <a:pt x="70" y="195"/>
                  </a:cubicBezTo>
                  <a:cubicBezTo>
                    <a:pt x="481" y="0"/>
                    <a:pt x="491" y="389"/>
                    <a:pt x="638" y="648"/>
                  </a:cubicBezTo>
                  <a:cubicBezTo>
                    <a:pt x="785" y="907"/>
                    <a:pt x="850" y="945"/>
                    <a:pt x="1127" y="1052"/>
                  </a:cubicBezTo>
                  <a:cubicBezTo>
                    <a:pt x="1404" y="1159"/>
                    <a:pt x="2175" y="1472"/>
                    <a:pt x="1896" y="2283"/>
                  </a:cubicBezTo>
                  <a:close/>
                </a:path>
              </a:pathLst>
            </a:custGeom>
            <a:gradFill>
              <a:gsLst>
                <a:gs pos="100000">
                  <a:srgbClr val="7CEFD8"/>
                </a:gs>
                <a:gs pos="19000">
                  <a:srgbClr val="6672E4"/>
                </a:gs>
                <a:gs pos="0">
                  <a:srgbClr val="882BE5"/>
                </a:gs>
              </a:gsLst>
              <a:lin ang="10200000" scaled="0"/>
            </a:gradFill>
            <a:ln w="127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grpSp>
      <p:sp>
        <p:nvSpPr>
          <p:cNvPr id="5" name="TextBox 4">
            <a:extLst>
              <a:ext uri="{FF2B5EF4-FFF2-40B4-BE49-F238E27FC236}">
                <a16:creationId xmlns:a16="http://schemas.microsoft.com/office/drawing/2014/main" id="{4D952DD1-5DAC-B963-A9CA-FFBDBE11C4E2}"/>
              </a:ext>
            </a:extLst>
          </p:cNvPr>
          <p:cNvSpPr txBox="1"/>
          <p:nvPr/>
        </p:nvSpPr>
        <p:spPr>
          <a:xfrm>
            <a:off x="219591" y="1221284"/>
            <a:ext cx="10305340" cy="4662815"/>
          </a:xfrm>
          <a:prstGeom prst="rect">
            <a:avLst/>
          </a:prstGeom>
          <a:noFill/>
        </p:spPr>
        <p:txBody>
          <a:bodyPr wrap="square">
            <a:spAutoFit/>
          </a:bodyPr>
          <a:lstStyle/>
          <a:p>
            <a:r>
              <a:rPr lang="en-GB" sz="2500" dirty="0">
                <a:solidFill>
                  <a:schemeClr val="accent1">
                    <a:lumMod val="75000"/>
                  </a:schemeClr>
                </a:solidFill>
                <a:latin typeface="Arial" panose="020B0604020202020204" pitchFamily="34" charset="0"/>
                <a:cs typeface="Arial" panose="020B0604020202020204" pitchFamily="34" charset="0"/>
              </a:rPr>
              <a:t>Name: Touheed Ali </a:t>
            </a:r>
          </a:p>
          <a:p>
            <a:endParaRPr lang="en-GB" sz="2500" dirty="0">
              <a:solidFill>
                <a:schemeClr val="accent1">
                  <a:lumMod val="75000"/>
                </a:schemeClr>
              </a:solidFill>
              <a:latin typeface="Arial" panose="020B0604020202020204" pitchFamily="34" charset="0"/>
              <a:cs typeface="Arial" panose="020B0604020202020204" pitchFamily="34" charset="0"/>
            </a:endParaRPr>
          </a:p>
          <a:p>
            <a:r>
              <a:rPr lang="en-GB" sz="2500" dirty="0">
                <a:solidFill>
                  <a:schemeClr val="accent1">
                    <a:lumMod val="75000"/>
                  </a:schemeClr>
                </a:solidFill>
                <a:latin typeface="Arial" panose="020B0604020202020204" pitchFamily="34" charset="0"/>
                <a:cs typeface="Arial" panose="020B0604020202020204" pitchFamily="34" charset="0"/>
              </a:rPr>
              <a:t>Student Number: 1913303 </a:t>
            </a:r>
          </a:p>
          <a:p>
            <a:endParaRPr lang="en-GB" sz="2500" dirty="0">
              <a:solidFill>
                <a:schemeClr val="accent1">
                  <a:lumMod val="75000"/>
                </a:schemeClr>
              </a:solidFill>
              <a:latin typeface="Arial" panose="020B0604020202020204" pitchFamily="34" charset="0"/>
              <a:cs typeface="Arial" panose="020B0604020202020204" pitchFamily="34" charset="0"/>
            </a:endParaRPr>
          </a:p>
          <a:p>
            <a:r>
              <a:rPr lang="en-GB" sz="2500" dirty="0">
                <a:solidFill>
                  <a:schemeClr val="accent1">
                    <a:lumMod val="75000"/>
                  </a:schemeClr>
                </a:solidFill>
                <a:latin typeface="Arial" panose="020B0604020202020204" pitchFamily="34" charset="0"/>
                <a:cs typeface="Arial" panose="020B0604020202020204" pitchFamily="34" charset="0"/>
              </a:rPr>
              <a:t>Module Title: Human Resource Management</a:t>
            </a:r>
          </a:p>
          <a:p>
            <a:endParaRPr lang="en-GB" sz="2500" dirty="0">
              <a:solidFill>
                <a:schemeClr val="accent1">
                  <a:lumMod val="75000"/>
                </a:schemeClr>
              </a:solidFill>
              <a:latin typeface="Arial" panose="020B0604020202020204" pitchFamily="34" charset="0"/>
              <a:cs typeface="Arial" panose="020B0604020202020204" pitchFamily="34" charset="0"/>
            </a:endParaRPr>
          </a:p>
          <a:p>
            <a:r>
              <a:rPr lang="en-GB" sz="2500" dirty="0">
                <a:solidFill>
                  <a:schemeClr val="accent1">
                    <a:lumMod val="75000"/>
                  </a:schemeClr>
                </a:solidFill>
                <a:latin typeface="Arial" panose="020B0604020202020204" pitchFamily="34" charset="0"/>
                <a:cs typeface="Arial" panose="020B0604020202020204" pitchFamily="34" charset="0"/>
              </a:rPr>
              <a:t>Module Code: LCMB7000</a:t>
            </a:r>
          </a:p>
          <a:p>
            <a:endParaRPr lang="en-GB" sz="2500" dirty="0">
              <a:solidFill>
                <a:schemeClr val="accent1">
                  <a:lumMod val="75000"/>
                </a:schemeClr>
              </a:solidFill>
              <a:latin typeface="Arial" panose="020B0604020202020204" pitchFamily="34" charset="0"/>
              <a:cs typeface="Arial" panose="020B0604020202020204" pitchFamily="34" charset="0"/>
            </a:endParaRPr>
          </a:p>
          <a:p>
            <a:r>
              <a:rPr lang="en-GB" sz="2500" dirty="0">
                <a:solidFill>
                  <a:schemeClr val="accent1">
                    <a:lumMod val="75000"/>
                  </a:schemeClr>
                </a:solidFill>
                <a:latin typeface="Arial" panose="020B0604020202020204" pitchFamily="34" charset="0"/>
                <a:cs typeface="Arial" panose="020B0604020202020204" pitchFamily="34" charset="0"/>
              </a:rPr>
              <a:t>Lecturer Name: Professor Dennis </a:t>
            </a:r>
            <a:r>
              <a:rPr lang="en-GB" sz="2500" dirty="0" err="1">
                <a:solidFill>
                  <a:schemeClr val="accent1">
                    <a:lumMod val="75000"/>
                  </a:schemeClr>
                </a:solidFill>
                <a:latin typeface="Arial" panose="020B0604020202020204" pitchFamily="34" charset="0"/>
                <a:cs typeface="Arial" panose="020B0604020202020204" pitchFamily="34" charset="0"/>
              </a:rPr>
              <a:t>Pepple</a:t>
            </a:r>
            <a:endParaRPr lang="en-GB" sz="2500" dirty="0">
              <a:solidFill>
                <a:schemeClr val="accent1">
                  <a:lumMod val="75000"/>
                </a:schemeClr>
              </a:solidFill>
              <a:latin typeface="Arial" panose="020B0604020202020204" pitchFamily="34" charset="0"/>
              <a:cs typeface="Arial" panose="020B0604020202020204" pitchFamily="34" charset="0"/>
            </a:endParaRPr>
          </a:p>
          <a:p>
            <a:endParaRPr lang="en-GB" sz="2500" dirty="0">
              <a:solidFill>
                <a:schemeClr val="accent1">
                  <a:lumMod val="75000"/>
                </a:schemeClr>
              </a:solidFill>
              <a:latin typeface="Arial" panose="020B0604020202020204" pitchFamily="34" charset="0"/>
              <a:cs typeface="Arial" panose="020B0604020202020204" pitchFamily="34" charset="0"/>
            </a:endParaRPr>
          </a:p>
          <a:p>
            <a:r>
              <a:rPr lang="en-GB" sz="2500" dirty="0">
                <a:solidFill>
                  <a:schemeClr val="accent1">
                    <a:lumMod val="75000"/>
                  </a:schemeClr>
                </a:solidFill>
                <a:latin typeface="Arial" panose="020B0604020202020204" pitchFamily="34" charset="0"/>
                <a:cs typeface="Arial" panose="020B0604020202020204" pitchFamily="34" charset="0"/>
              </a:rPr>
              <a:t>Assignment Title: Assessment Component 2- PowerPoint Presentation</a:t>
            </a:r>
          </a:p>
          <a:p>
            <a:endParaRPr lang="en-GB" sz="2200" dirty="0">
              <a:solidFill>
                <a:schemeClr val="accent1">
                  <a:lumMod val="75000"/>
                </a:schemeClr>
              </a:solidFill>
              <a:latin typeface="Arabic Typesetting" panose="03020402040406030203" pitchFamily="66" charset="-78"/>
              <a:cs typeface="Arabic Typesetting" panose="03020402040406030203" pitchFamily="66" charset="-78"/>
            </a:endParaRPr>
          </a:p>
        </p:txBody>
      </p:sp>
      <p:pic>
        <p:nvPicPr>
          <p:cNvPr id="4" name="Picture 3">
            <a:extLst>
              <a:ext uri="{FF2B5EF4-FFF2-40B4-BE49-F238E27FC236}">
                <a16:creationId xmlns:a16="http://schemas.microsoft.com/office/drawing/2014/main" id="{E12826CD-F366-6F02-8C9A-E870EDD62C6D}"/>
              </a:ext>
            </a:extLst>
          </p:cNvPr>
          <p:cNvPicPr>
            <a:picLocks noChangeAspect="1"/>
          </p:cNvPicPr>
          <p:nvPr/>
        </p:nvPicPr>
        <p:blipFill>
          <a:blip r:embed="rId3"/>
          <a:stretch>
            <a:fillRect/>
          </a:stretch>
        </p:blipFill>
        <p:spPr>
          <a:xfrm>
            <a:off x="7089090" y="1128586"/>
            <a:ext cx="4883319" cy="2383743"/>
          </a:xfrm>
          <a:prstGeom prst="rect">
            <a:avLst/>
          </a:prstGeom>
        </p:spPr>
      </p:pic>
    </p:spTree>
    <p:extLst>
      <p:ext uri="{BB962C8B-B14F-4D97-AF65-F5344CB8AC3E}">
        <p14:creationId xmlns:p14="http://schemas.microsoft.com/office/powerpoint/2010/main" val="32543563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815E537-4AB4-4445-A3AC-40D738EDF3DC}"/>
              </a:ext>
            </a:extLst>
          </p:cNvPr>
          <p:cNvSpPr txBox="1"/>
          <p:nvPr/>
        </p:nvSpPr>
        <p:spPr>
          <a:xfrm>
            <a:off x="1183821" y="738390"/>
            <a:ext cx="4845708" cy="492443"/>
          </a:xfrm>
          <a:prstGeom prst="rect">
            <a:avLst/>
          </a:prstGeom>
          <a:noFill/>
        </p:spPr>
        <p:txBody>
          <a:bodyPr wrap="square" lIns="0" tIns="0" rIns="0" bIns="0" rtlCol="0">
            <a:spAutoFit/>
          </a:bodyPr>
          <a:lstStyle/>
          <a:p>
            <a:r>
              <a:rPr lang="en-US" sz="3200" b="1" dirty="0">
                <a:solidFill>
                  <a:srgbClr val="002060"/>
                </a:solidFill>
                <a:latin typeface="Segoe UI" panose="020B0502040204020203" pitchFamily="34" charset="0"/>
                <a:cs typeface="Segoe UI" panose="020B0502040204020203" pitchFamily="34" charset="0"/>
              </a:rPr>
              <a:t>CONTENTS</a:t>
            </a:r>
          </a:p>
        </p:txBody>
      </p:sp>
      <p:cxnSp>
        <p:nvCxnSpPr>
          <p:cNvPr id="4" name="Straight Connector 3">
            <a:extLst>
              <a:ext uri="{FF2B5EF4-FFF2-40B4-BE49-F238E27FC236}">
                <a16:creationId xmlns:a16="http://schemas.microsoft.com/office/drawing/2014/main" id="{B38D4B56-7D6C-4345-912F-B3BA9A014E8B}"/>
              </a:ext>
              <a:ext uri="{C183D7F6-B498-43B3-948B-1728B52AA6E4}">
                <adec:decorative xmlns:adec="http://schemas.microsoft.com/office/drawing/2017/decorative" val="1"/>
              </a:ext>
            </a:extLst>
          </p:cNvPr>
          <p:cNvCxnSpPr/>
          <p:nvPr/>
        </p:nvCxnSpPr>
        <p:spPr>
          <a:xfrm>
            <a:off x="740229" y="0"/>
            <a:ext cx="0" cy="6357257"/>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22" name="Oval 21">
            <a:extLst>
              <a:ext uri="{FF2B5EF4-FFF2-40B4-BE49-F238E27FC236}">
                <a16:creationId xmlns:a16="http://schemas.microsoft.com/office/drawing/2014/main" id="{E7D1D117-BC5C-430A-9FEB-B231E691511F}"/>
              </a:ext>
              <a:ext uri="{C183D7F6-B498-43B3-948B-1728B52AA6E4}">
                <adec:decorative xmlns:adec="http://schemas.microsoft.com/office/drawing/2017/decorative" val="1"/>
              </a:ext>
            </a:extLst>
          </p:cNvPr>
          <p:cNvSpPr/>
          <p:nvPr/>
        </p:nvSpPr>
        <p:spPr>
          <a:xfrm>
            <a:off x="713852" y="6330880"/>
            <a:ext cx="52754" cy="52754"/>
          </a:xfrm>
          <a:prstGeom prst="ellipse">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Oval 22">
            <a:extLst>
              <a:ext uri="{FF2B5EF4-FFF2-40B4-BE49-F238E27FC236}">
                <a16:creationId xmlns:a16="http://schemas.microsoft.com/office/drawing/2014/main" id="{2577E8EA-5E95-41C5-8BE8-EE647DE2613A}"/>
              </a:ext>
              <a:ext uri="{C183D7F6-B498-43B3-948B-1728B52AA6E4}">
                <adec:decorative xmlns:adec="http://schemas.microsoft.com/office/drawing/2017/decorative" val="1"/>
              </a:ext>
            </a:extLst>
          </p:cNvPr>
          <p:cNvSpPr/>
          <p:nvPr/>
        </p:nvSpPr>
        <p:spPr>
          <a:xfrm>
            <a:off x="713852" y="567838"/>
            <a:ext cx="45719" cy="47982"/>
          </a:xfrm>
          <a:prstGeom prst="ellipse">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62" name="Group 61" descr="This image is a woman's hand writing on a piece of paper. ">
            <a:extLst>
              <a:ext uri="{FF2B5EF4-FFF2-40B4-BE49-F238E27FC236}">
                <a16:creationId xmlns:a16="http://schemas.microsoft.com/office/drawing/2014/main" id="{123C05C1-3914-48FB-B4B8-1388A2DB5ACE}"/>
              </a:ext>
            </a:extLst>
          </p:cNvPr>
          <p:cNvGrpSpPr/>
          <p:nvPr/>
        </p:nvGrpSpPr>
        <p:grpSpPr>
          <a:xfrm>
            <a:off x="4482071" y="-508000"/>
            <a:ext cx="8739666" cy="8346238"/>
            <a:chOff x="4597682" y="-439156"/>
            <a:chExt cx="7594320" cy="7252450"/>
          </a:xfrm>
        </p:grpSpPr>
        <p:sp>
          <p:nvSpPr>
            <p:cNvPr id="45" name="Freeform 22">
              <a:extLst>
                <a:ext uri="{FF2B5EF4-FFF2-40B4-BE49-F238E27FC236}">
                  <a16:creationId xmlns:a16="http://schemas.microsoft.com/office/drawing/2014/main" id="{52C7242F-F484-4573-8387-13E2AE9DD93F}"/>
                </a:ext>
              </a:extLst>
            </p:cNvPr>
            <p:cNvSpPr>
              <a:spLocks/>
            </p:cNvSpPr>
            <p:nvPr/>
          </p:nvSpPr>
          <p:spPr bwMode="auto">
            <a:xfrm>
              <a:off x="4597682" y="-6899"/>
              <a:ext cx="7594319" cy="6820193"/>
            </a:xfrm>
            <a:custGeom>
              <a:avLst/>
              <a:gdLst>
                <a:gd name="T0" fmla="*/ 2254 w 2254"/>
                <a:gd name="T1" fmla="*/ 0 h 2026"/>
                <a:gd name="T2" fmla="*/ 2254 w 2254"/>
                <a:gd name="T3" fmla="*/ 2026 h 2026"/>
                <a:gd name="T4" fmla="*/ 2091 w 2254"/>
                <a:gd name="T5" fmla="*/ 1927 h 2026"/>
                <a:gd name="T6" fmla="*/ 1829 w 2254"/>
                <a:gd name="T7" fmla="*/ 1867 h 2026"/>
                <a:gd name="T8" fmla="*/ 1784 w 2254"/>
                <a:gd name="T9" fmla="*/ 1860 h 2026"/>
                <a:gd name="T10" fmla="*/ 1025 w 2254"/>
                <a:gd name="T11" fmla="*/ 1812 h 2026"/>
                <a:gd name="T12" fmla="*/ 330 w 2254"/>
                <a:gd name="T13" fmla="*/ 1005 h 2026"/>
                <a:gd name="T14" fmla="*/ 662 w 2254"/>
                <a:gd name="T15" fmla="*/ 430 h 2026"/>
                <a:gd name="T16" fmla="*/ 770 w 2254"/>
                <a:gd name="T17" fmla="*/ 0 h 2026"/>
                <a:gd name="T18" fmla="*/ 2254 w 2254"/>
                <a:gd name="T19" fmla="*/ 0 h 20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254" h="2026">
                  <a:moveTo>
                    <a:pt x="2254" y="0"/>
                  </a:moveTo>
                  <a:cubicBezTo>
                    <a:pt x="2254" y="2026"/>
                    <a:pt x="2254" y="2026"/>
                    <a:pt x="2254" y="2026"/>
                  </a:cubicBezTo>
                  <a:cubicBezTo>
                    <a:pt x="2243" y="2005"/>
                    <a:pt x="2206" y="1966"/>
                    <a:pt x="2091" y="1927"/>
                  </a:cubicBezTo>
                  <a:cubicBezTo>
                    <a:pt x="2029" y="1906"/>
                    <a:pt x="1944" y="1885"/>
                    <a:pt x="1829" y="1867"/>
                  </a:cubicBezTo>
                  <a:cubicBezTo>
                    <a:pt x="1814" y="1865"/>
                    <a:pt x="1800" y="1862"/>
                    <a:pt x="1784" y="1860"/>
                  </a:cubicBezTo>
                  <a:cubicBezTo>
                    <a:pt x="1606" y="1835"/>
                    <a:pt x="1361" y="1816"/>
                    <a:pt x="1025" y="1812"/>
                  </a:cubicBezTo>
                  <a:cubicBezTo>
                    <a:pt x="0" y="1800"/>
                    <a:pt x="66" y="1196"/>
                    <a:pt x="330" y="1005"/>
                  </a:cubicBezTo>
                  <a:cubicBezTo>
                    <a:pt x="580" y="825"/>
                    <a:pt x="686" y="680"/>
                    <a:pt x="662" y="430"/>
                  </a:cubicBezTo>
                  <a:cubicBezTo>
                    <a:pt x="638" y="181"/>
                    <a:pt x="770" y="0"/>
                    <a:pt x="770" y="0"/>
                  </a:cubicBezTo>
                  <a:lnTo>
                    <a:pt x="2254" y="0"/>
                  </a:lnTo>
                  <a:close/>
                </a:path>
              </a:pathLst>
            </a:custGeom>
            <a:gradFill>
              <a:gsLst>
                <a:gs pos="0">
                  <a:srgbClr val="7CEFD8"/>
                </a:gs>
                <a:gs pos="55000">
                  <a:srgbClr val="6672E4"/>
                </a:gs>
                <a:gs pos="100000">
                  <a:srgbClr val="882BE5"/>
                </a:gs>
              </a:gsLst>
              <a:lin ang="4800000" scaled="0"/>
            </a:gradFill>
            <a:ln>
              <a:noFill/>
            </a:ln>
          </p:spPr>
          <p:txBody>
            <a:bodyPr vert="horz" wrap="square" lIns="91440" tIns="45720" rIns="91440" bIns="45720" numCol="1" anchor="t" anchorCtr="0" compatLnSpc="1">
              <a:prstTxWarp prst="textNoShape">
                <a:avLst/>
              </a:prstTxWarp>
            </a:bodyPr>
            <a:lstStyle/>
            <a:p>
              <a:endParaRPr lang="en-US" dirty="0"/>
            </a:p>
          </p:txBody>
        </p:sp>
        <p:sp>
          <p:nvSpPr>
            <p:cNvPr id="46" name="Freeform 23">
              <a:extLst>
                <a:ext uri="{FF2B5EF4-FFF2-40B4-BE49-F238E27FC236}">
                  <a16:creationId xmlns:a16="http://schemas.microsoft.com/office/drawing/2014/main" id="{DFA1772D-1024-422A-B407-BE0F21E16E56}"/>
                </a:ext>
              </a:extLst>
            </p:cNvPr>
            <p:cNvSpPr>
              <a:spLocks/>
            </p:cNvSpPr>
            <p:nvPr/>
          </p:nvSpPr>
          <p:spPr bwMode="auto">
            <a:xfrm>
              <a:off x="7013242" y="1441003"/>
              <a:ext cx="4110752" cy="3954852"/>
            </a:xfrm>
            <a:custGeom>
              <a:avLst/>
              <a:gdLst>
                <a:gd name="T0" fmla="*/ 0 w 2294"/>
                <a:gd name="T1" fmla="*/ 221 h 2207"/>
                <a:gd name="T2" fmla="*/ 1809 w 2294"/>
                <a:gd name="T3" fmla="*/ 0 h 2207"/>
                <a:gd name="T4" fmla="*/ 2294 w 2294"/>
                <a:gd name="T5" fmla="*/ 1957 h 2207"/>
                <a:gd name="T6" fmla="*/ 432 w 2294"/>
                <a:gd name="T7" fmla="*/ 2207 h 2207"/>
                <a:gd name="T8" fmla="*/ 0 w 2294"/>
                <a:gd name="T9" fmla="*/ 221 h 2207"/>
              </a:gdLst>
              <a:ahLst/>
              <a:cxnLst>
                <a:cxn ang="0">
                  <a:pos x="T0" y="T1"/>
                </a:cxn>
                <a:cxn ang="0">
                  <a:pos x="T2" y="T3"/>
                </a:cxn>
                <a:cxn ang="0">
                  <a:pos x="T4" y="T5"/>
                </a:cxn>
                <a:cxn ang="0">
                  <a:pos x="T6" y="T7"/>
                </a:cxn>
                <a:cxn ang="0">
                  <a:pos x="T8" y="T9"/>
                </a:cxn>
              </a:cxnLst>
              <a:rect l="0" t="0" r="r" b="b"/>
              <a:pathLst>
                <a:path w="2294" h="2207">
                  <a:moveTo>
                    <a:pt x="0" y="221"/>
                  </a:moveTo>
                  <a:lnTo>
                    <a:pt x="1809" y="0"/>
                  </a:lnTo>
                  <a:lnTo>
                    <a:pt x="2294" y="1957"/>
                  </a:lnTo>
                  <a:lnTo>
                    <a:pt x="432" y="2207"/>
                  </a:lnTo>
                  <a:lnTo>
                    <a:pt x="0" y="221"/>
                  </a:lnTo>
                  <a:close/>
                </a:path>
              </a:pathLst>
            </a:custGeom>
            <a:solidFill>
              <a:srgbClr val="C8F4F7"/>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47" name="Freeform 24">
              <a:extLst>
                <a:ext uri="{FF2B5EF4-FFF2-40B4-BE49-F238E27FC236}">
                  <a16:creationId xmlns:a16="http://schemas.microsoft.com/office/drawing/2014/main" id="{30CD4E41-332B-4C6B-9927-54698D5D0DF2}"/>
                </a:ext>
              </a:extLst>
            </p:cNvPr>
            <p:cNvSpPr>
              <a:spLocks/>
            </p:cNvSpPr>
            <p:nvPr/>
          </p:nvSpPr>
          <p:spPr bwMode="auto">
            <a:xfrm>
              <a:off x="7676266" y="1441003"/>
              <a:ext cx="2981818" cy="1632475"/>
            </a:xfrm>
            <a:custGeom>
              <a:avLst/>
              <a:gdLst>
                <a:gd name="T0" fmla="*/ 0 w 1664"/>
                <a:gd name="T1" fmla="*/ 736 h 911"/>
                <a:gd name="T2" fmla="*/ 1664 w 1664"/>
                <a:gd name="T3" fmla="*/ 911 h 911"/>
                <a:gd name="T4" fmla="*/ 1439 w 1664"/>
                <a:gd name="T5" fmla="*/ 0 h 911"/>
                <a:gd name="T6" fmla="*/ 399 w 1664"/>
                <a:gd name="T7" fmla="*/ 127 h 911"/>
                <a:gd name="T8" fmla="*/ 0 w 1664"/>
                <a:gd name="T9" fmla="*/ 736 h 911"/>
              </a:gdLst>
              <a:ahLst/>
              <a:cxnLst>
                <a:cxn ang="0">
                  <a:pos x="T0" y="T1"/>
                </a:cxn>
                <a:cxn ang="0">
                  <a:pos x="T2" y="T3"/>
                </a:cxn>
                <a:cxn ang="0">
                  <a:pos x="T4" y="T5"/>
                </a:cxn>
                <a:cxn ang="0">
                  <a:pos x="T6" y="T7"/>
                </a:cxn>
                <a:cxn ang="0">
                  <a:pos x="T8" y="T9"/>
                </a:cxn>
              </a:cxnLst>
              <a:rect l="0" t="0" r="r" b="b"/>
              <a:pathLst>
                <a:path w="1664" h="911">
                  <a:moveTo>
                    <a:pt x="0" y="736"/>
                  </a:moveTo>
                  <a:lnTo>
                    <a:pt x="1664" y="911"/>
                  </a:lnTo>
                  <a:lnTo>
                    <a:pt x="1439" y="0"/>
                  </a:lnTo>
                  <a:lnTo>
                    <a:pt x="399" y="127"/>
                  </a:lnTo>
                  <a:lnTo>
                    <a:pt x="0" y="736"/>
                  </a:lnTo>
                  <a:close/>
                </a:path>
              </a:pathLst>
            </a:custGeom>
            <a:solidFill>
              <a:srgbClr val="7CE4EC"/>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48" name="Freeform 25">
              <a:extLst>
                <a:ext uri="{FF2B5EF4-FFF2-40B4-BE49-F238E27FC236}">
                  <a16:creationId xmlns:a16="http://schemas.microsoft.com/office/drawing/2014/main" id="{12DCF2D5-0997-409A-9DB7-B4DFF4C5BA0B}"/>
                </a:ext>
              </a:extLst>
            </p:cNvPr>
            <p:cNvSpPr>
              <a:spLocks/>
            </p:cNvSpPr>
            <p:nvPr/>
          </p:nvSpPr>
          <p:spPr bwMode="auto">
            <a:xfrm>
              <a:off x="8108129" y="1426667"/>
              <a:ext cx="1347553" cy="593139"/>
            </a:xfrm>
            <a:custGeom>
              <a:avLst/>
              <a:gdLst>
                <a:gd name="T0" fmla="*/ 752 w 752"/>
                <a:gd name="T1" fmla="*/ 0 h 331"/>
                <a:gd name="T2" fmla="*/ 275 w 752"/>
                <a:gd name="T3" fmla="*/ 72 h 331"/>
                <a:gd name="T4" fmla="*/ 0 w 752"/>
                <a:gd name="T5" fmla="*/ 331 h 331"/>
                <a:gd name="T6" fmla="*/ 752 w 752"/>
                <a:gd name="T7" fmla="*/ 130 h 331"/>
                <a:gd name="T8" fmla="*/ 752 w 752"/>
                <a:gd name="T9" fmla="*/ 0 h 331"/>
              </a:gdLst>
              <a:ahLst/>
              <a:cxnLst>
                <a:cxn ang="0">
                  <a:pos x="T0" y="T1"/>
                </a:cxn>
                <a:cxn ang="0">
                  <a:pos x="T2" y="T3"/>
                </a:cxn>
                <a:cxn ang="0">
                  <a:pos x="T4" y="T5"/>
                </a:cxn>
                <a:cxn ang="0">
                  <a:pos x="T6" y="T7"/>
                </a:cxn>
                <a:cxn ang="0">
                  <a:pos x="T8" y="T9"/>
                </a:cxn>
              </a:cxnLst>
              <a:rect l="0" t="0" r="r" b="b"/>
              <a:pathLst>
                <a:path w="752" h="331">
                  <a:moveTo>
                    <a:pt x="752" y="0"/>
                  </a:moveTo>
                  <a:lnTo>
                    <a:pt x="275" y="72"/>
                  </a:lnTo>
                  <a:lnTo>
                    <a:pt x="0" y="331"/>
                  </a:lnTo>
                  <a:lnTo>
                    <a:pt x="752" y="130"/>
                  </a:lnTo>
                  <a:lnTo>
                    <a:pt x="752" y="0"/>
                  </a:lnTo>
                  <a:close/>
                </a:path>
              </a:pathLst>
            </a:custGeom>
            <a:solidFill>
              <a:srgbClr val="ADA4FD"/>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49" name="Freeform 26">
              <a:extLst>
                <a:ext uri="{FF2B5EF4-FFF2-40B4-BE49-F238E27FC236}">
                  <a16:creationId xmlns:a16="http://schemas.microsoft.com/office/drawing/2014/main" id="{56FE8491-17D1-44D2-A059-D277D43E3DDA}"/>
                </a:ext>
              </a:extLst>
            </p:cNvPr>
            <p:cNvSpPr>
              <a:spLocks/>
            </p:cNvSpPr>
            <p:nvPr/>
          </p:nvSpPr>
          <p:spPr bwMode="auto">
            <a:xfrm>
              <a:off x="7955812" y="1828066"/>
              <a:ext cx="546548" cy="456950"/>
            </a:xfrm>
            <a:custGeom>
              <a:avLst/>
              <a:gdLst>
                <a:gd name="T0" fmla="*/ 162 w 162"/>
                <a:gd name="T1" fmla="*/ 66 h 136"/>
                <a:gd name="T2" fmla="*/ 87 w 162"/>
                <a:gd name="T3" fmla="*/ 130 h 136"/>
                <a:gd name="T4" fmla="*/ 36 w 162"/>
                <a:gd name="T5" fmla="*/ 124 h 136"/>
                <a:gd name="T6" fmla="*/ 0 w 162"/>
                <a:gd name="T7" fmla="*/ 103 h 136"/>
                <a:gd name="T8" fmla="*/ 103 w 162"/>
                <a:gd name="T9" fmla="*/ 0 h 136"/>
                <a:gd name="T10" fmla="*/ 148 w 162"/>
                <a:gd name="T11" fmla="*/ 50 h 136"/>
                <a:gd name="T12" fmla="*/ 162 w 162"/>
                <a:gd name="T13" fmla="*/ 66 h 136"/>
              </a:gdLst>
              <a:ahLst/>
              <a:cxnLst>
                <a:cxn ang="0">
                  <a:pos x="T0" y="T1"/>
                </a:cxn>
                <a:cxn ang="0">
                  <a:pos x="T2" y="T3"/>
                </a:cxn>
                <a:cxn ang="0">
                  <a:pos x="T4" y="T5"/>
                </a:cxn>
                <a:cxn ang="0">
                  <a:pos x="T6" y="T7"/>
                </a:cxn>
                <a:cxn ang="0">
                  <a:pos x="T8" y="T9"/>
                </a:cxn>
                <a:cxn ang="0">
                  <a:pos x="T10" y="T11"/>
                </a:cxn>
                <a:cxn ang="0">
                  <a:pos x="T12" y="T13"/>
                </a:cxn>
              </a:cxnLst>
              <a:rect l="0" t="0" r="r" b="b"/>
              <a:pathLst>
                <a:path w="162" h="136">
                  <a:moveTo>
                    <a:pt x="162" y="66"/>
                  </a:moveTo>
                  <a:cubicBezTo>
                    <a:pt x="162" y="66"/>
                    <a:pt x="119" y="116"/>
                    <a:pt x="87" y="130"/>
                  </a:cubicBezTo>
                  <a:cubicBezTo>
                    <a:pt x="72" y="136"/>
                    <a:pt x="53" y="131"/>
                    <a:pt x="36" y="124"/>
                  </a:cubicBezTo>
                  <a:cubicBezTo>
                    <a:pt x="16" y="115"/>
                    <a:pt x="0" y="103"/>
                    <a:pt x="0" y="103"/>
                  </a:cubicBezTo>
                  <a:cubicBezTo>
                    <a:pt x="103" y="0"/>
                    <a:pt x="103" y="0"/>
                    <a:pt x="103" y="0"/>
                  </a:cubicBezTo>
                  <a:cubicBezTo>
                    <a:pt x="148" y="50"/>
                    <a:pt x="148" y="50"/>
                    <a:pt x="148" y="50"/>
                  </a:cubicBezTo>
                  <a:lnTo>
                    <a:pt x="162" y="66"/>
                  </a:lnTo>
                  <a:close/>
                </a:path>
              </a:pathLst>
            </a:custGeom>
            <a:solidFill>
              <a:srgbClr val="D8C4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50" name="Freeform 27">
              <a:extLst>
                <a:ext uri="{FF2B5EF4-FFF2-40B4-BE49-F238E27FC236}">
                  <a16:creationId xmlns:a16="http://schemas.microsoft.com/office/drawing/2014/main" id="{59AC079D-039E-4639-B27F-9908EF107DB5}"/>
                </a:ext>
              </a:extLst>
            </p:cNvPr>
            <p:cNvSpPr>
              <a:spLocks/>
            </p:cNvSpPr>
            <p:nvPr/>
          </p:nvSpPr>
          <p:spPr bwMode="auto">
            <a:xfrm>
              <a:off x="8077665" y="1996510"/>
              <a:ext cx="424695" cy="288506"/>
            </a:xfrm>
            <a:custGeom>
              <a:avLst/>
              <a:gdLst>
                <a:gd name="T0" fmla="*/ 126 w 126"/>
                <a:gd name="T1" fmla="*/ 16 h 86"/>
                <a:gd name="T2" fmla="*/ 51 w 126"/>
                <a:gd name="T3" fmla="*/ 80 h 86"/>
                <a:gd name="T4" fmla="*/ 0 w 126"/>
                <a:gd name="T5" fmla="*/ 74 h 86"/>
                <a:gd name="T6" fmla="*/ 6 w 126"/>
                <a:gd name="T7" fmla="*/ 61 h 86"/>
                <a:gd name="T8" fmla="*/ 112 w 126"/>
                <a:gd name="T9" fmla="*/ 0 h 86"/>
                <a:gd name="T10" fmla="*/ 126 w 126"/>
                <a:gd name="T11" fmla="*/ 16 h 86"/>
              </a:gdLst>
              <a:ahLst/>
              <a:cxnLst>
                <a:cxn ang="0">
                  <a:pos x="T0" y="T1"/>
                </a:cxn>
                <a:cxn ang="0">
                  <a:pos x="T2" y="T3"/>
                </a:cxn>
                <a:cxn ang="0">
                  <a:pos x="T4" y="T5"/>
                </a:cxn>
                <a:cxn ang="0">
                  <a:pos x="T6" y="T7"/>
                </a:cxn>
                <a:cxn ang="0">
                  <a:pos x="T8" y="T9"/>
                </a:cxn>
                <a:cxn ang="0">
                  <a:pos x="T10" y="T11"/>
                </a:cxn>
              </a:cxnLst>
              <a:rect l="0" t="0" r="r" b="b"/>
              <a:pathLst>
                <a:path w="126" h="86">
                  <a:moveTo>
                    <a:pt x="126" y="16"/>
                  </a:moveTo>
                  <a:cubicBezTo>
                    <a:pt x="126" y="16"/>
                    <a:pt x="83" y="66"/>
                    <a:pt x="51" y="80"/>
                  </a:cubicBezTo>
                  <a:cubicBezTo>
                    <a:pt x="36" y="86"/>
                    <a:pt x="17" y="81"/>
                    <a:pt x="0" y="74"/>
                  </a:cubicBezTo>
                  <a:cubicBezTo>
                    <a:pt x="2" y="70"/>
                    <a:pt x="3" y="65"/>
                    <a:pt x="6" y="61"/>
                  </a:cubicBezTo>
                  <a:cubicBezTo>
                    <a:pt x="6" y="61"/>
                    <a:pt x="54" y="25"/>
                    <a:pt x="112" y="0"/>
                  </a:cubicBezTo>
                  <a:lnTo>
                    <a:pt x="126" y="1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51" name="Freeform 28">
              <a:extLst>
                <a:ext uri="{FF2B5EF4-FFF2-40B4-BE49-F238E27FC236}">
                  <a16:creationId xmlns:a16="http://schemas.microsoft.com/office/drawing/2014/main" id="{C95685F9-863C-488D-A6CE-3A519F21EA34}"/>
                </a:ext>
              </a:extLst>
            </p:cNvPr>
            <p:cNvSpPr>
              <a:spLocks/>
            </p:cNvSpPr>
            <p:nvPr/>
          </p:nvSpPr>
          <p:spPr bwMode="auto">
            <a:xfrm>
              <a:off x="11804938" y="-14067"/>
              <a:ext cx="387063" cy="7168"/>
            </a:xfrm>
            <a:custGeom>
              <a:avLst/>
              <a:gdLst>
                <a:gd name="T0" fmla="*/ 115 w 115"/>
                <a:gd name="T1" fmla="*/ 2 h 2"/>
                <a:gd name="T2" fmla="*/ 0 w 115"/>
                <a:gd name="T3" fmla="*/ 2 h 2"/>
                <a:gd name="T4" fmla="*/ 115 w 115"/>
                <a:gd name="T5" fmla="*/ 2 h 2"/>
              </a:gdLst>
              <a:ahLst/>
              <a:cxnLst>
                <a:cxn ang="0">
                  <a:pos x="T0" y="T1"/>
                </a:cxn>
                <a:cxn ang="0">
                  <a:pos x="T2" y="T3"/>
                </a:cxn>
                <a:cxn ang="0">
                  <a:pos x="T4" y="T5"/>
                </a:cxn>
              </a:cxnLst>
              <a:rect l="0" t="0" r="r" b="b"/>
              <a:pathLst>
                <a:path w="115" h="2">
                  <a:moveTo>
                    <a:pt x="115" y="2"/>
                  </a:moveTo>
                  <a:cubicBezTo>
                    <a:pt x="0" y="2"/>
                    <a:pt x="0" y="2"/>
                    <a:pt x="0" y="2"/>
                  </a:cubicBezTo>
                  <a:cubicBezTo>
                    <a:pt x="73" y="0"/>
                    <a:pt x="115" y="2"/>
                    <a:pt x="115" y="2"/>
                  </a:cubicBezTo>
                  <a:close/>
                </a:path>
              </a:pathLst>
            </a:custGeom>
            <a:solidFill>
              <a:srgbClr val="190E4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nvGrpSpPr>
            <p:cNvPr id="60" name="Group 59">
              <a:extLst>
                <a:ext uri="{FF2B5EF4-FFF2-40B4-BE49-F238E27FC236}">
                  <a16:creationId xmlns:a16="http://schemas.microsoft.com/office/drawing/2014/main" id="{D88A045D-1D47-48A7-BD6D-329F30D7916F}"/>
                </a:ext>
              </a:extLst>
            </p:cNvPr>
            <p:cNvGrpSpPr/>
            <p:nvPr/>
          </p:nvGrpSpPr>
          <p:grpSpPr>
            <a:xfrm>
              <a:off x="7676266" y="528897"/>
              <a:ext cx="1904852" cy="2230988"/>
              <a:chOff x="7676266" y="528897"/>
              <a:chExt cx="1904852" cy="2230988"/>
            </a:xfrm>
            <a:gradFill>
              <a:gsLst>
                <a:gs pos="0">
                  <a:srgbClr val="03002F"/>
                </a:gs>
                <a:gs pos="100000">
                  <a:srgbClr val="F870FF"/>
                </a:gs>
              </a:gsLst>
              <a:lin ang="19800000" scaled="0"/>
            </a:gradFill>
          </p:grpSpPr>
          <p:sp>
            <p:nvSpPr>
              <p:cNvPr id="52" name="Freeform 29">
                <a:extLst>
                  <a:ext uri="{FF2B5EF4-FFF2-40B4-BE49-F238E27FC236}">
                    <a16:creationId xmlns:a16="http://schemas.microsoft.com/office/drawing/2014/main" id="{8AC43BD2-6A27-4E0F-BAFD-FDAF479A012B}"/>
                  </a:ext>
                </a:extLst>
              </p:cNvPr>
              <p:cNvSpPr>
                <a:spLocks/>
              </p:cNvSpPr>
              <p:nvPr/>
            </p:nvSpPr>
            <p:spPr bwMode="auto">
              <a:xfrm>
                <a:off x="7676266" y="2195418"/>
                <a:ext cx="589555" cy="564467"/>
              </a:xfrm>
              <a:custGeom>
                <a:avLst/>
                <a:gdLst>
                  <a:gd name="T0" fmla="*/ 138 w 175"/>
                  <a:gd name="T1" fmla="*/ 16 h 168"/>
                  <a:gd name="T2" fmla="*/ 175 w 175"/>
                  <a:gd name="T3" fmla="*/ 32 h 168"/>
                  <a:gd name="T4" fmla="*/ 167 w 175"/>
                  <a:gd name="T5" fmla="*/ 40 h 168"/>
                  <a:gd name="T6" fmla="*/ 109 w 175"/>
                  <a:gd name="T7" fmla="*/ 105 h 168"/>
                  <a:gd name="T8" fmla="*/ 109 w 175"/>
                  <a:gd name="T9" fmla="*/ 105 h 168"/>
                  <a:gd name="T10" fmla="*/ 84 w 175"/>
                  <a:gd name="T11" fmla="*/ 133 h 168"/>
                  <a:gd name="T12" fmla="*/ 0 w 175"/>
                  <a:gd name="T13" fmla="*/ 168 h 168"/>
                  <a:gd name="T14" fmla="*/ 32 w 175"/>
                  <a:gd name="T15" fmla="*/ 83 h 168"/>
                  <a:gd name="T16" fmla="*/ 48 w 175"/>
                  <a:gd name="T17" fmla="*/ 63 h 168"/>
                  <a:gd name="T18" fmla="*/ 65 w 175"/>
                  <a:gd name="T19" fmla="*/ 42 h 168"/>
                  <a:gd name="T20" fmla="*/ 99 w 175"/>
                  <a:gd name="T21" fmla="*/ 0 h 168"/>
                  <a:gd name="T22" fmla="*/ 103 w 175"/>
                  <a:gd name="T23" fmla="*/ 1 h 168"/>
                  <a:gd name="T24" fmla="*/ 108 w 175"/>
                  <a:gd name="T25" fmla="*/ 3 h 168"/>
                  <a:gd name="T26" fmla="*/ 113 w 175"/>
                  <a:gd name="T27" fmla="*/ 6 h 168"/>
                  <a:gd name="T28" fmla="*/ 115 w 175"/>
                  <a:gd name="T29" fmla="*/ 6 h 168"/>
                  <a:gd name="T30" fmla="*/ 115 w 175"/>
                  <a:gd name="T31" fmla="*/ 6 h 168"/>
                  <a:gd name="T32" fmla="*/ 115 w 175"/>
                  <a:gd name="T33" fmla="*/ 6 h 168"/>
                  <a:gd name="T34" fmla="*/ 131 w 175"/>
                  <a:gd name="T35" fmla="*/ 13 h 168"/>
                  <a:gd name="T36" fmla="*/ 136 w 175"/>
                  <a:gd name="T37" fmla="*/ 15 h 168"/>
                  <a:gd name="T38" fmla="*/ 138 w 175"/>
                  <a:gd name="T39" fmla="*/ 16 h 1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75" h="168">
                    <a:moveTo>
                      <a:pt x="138" y="16"/>
                    </a:moveTo>
                    <a:cubicBezTo>
                      <a:pt x="150" y="21"/>
                      <a:pt x="162" y="27"/>
                      <a:pt x="175" y="32"/>
                    </a:cubicBezTo>
                    <a:cubicBezTo>
                      <a:pt x="167" y="40"/>
                      <a:pt x="167" y="40"/>
                      <a:pt x="167" y="40"/>
                    </a:cubicBezTo>
                    <a:cubicBezTo>
                      <a:pt x="109" y="105"/>
                      <a:pt x="109" y="105"/>
                      <a:pt x="109" y="105"/>
                    </a:cubicBezTo>
                    <a:cubicBezTo>
                      <a:pt x="109" y="105"/>
                      <a:pt x="109" y="105"/>
                      <a:pt x="109" y="105"/>
                    </a:cubicBezTo>
                    <a:cubicBezTo>
                      <a:pt x="84" y="133"/>
                      <a:pt x="84" y="133"/>
                      <a:pt x="84" y="133"/>
                    </a:cubicBezTo>
                    <a:cubicBezTo>
                      <a:pt x="0" y="168"/>
                      <a:pt x="0" y="168"/>
                      <a:pt x="0" y="168"/>
                    </a:cubicBezTo>
                    <a:cubicBezTo>
                      <a:pt x="32" y="83"/>
                      <a:pt x="32" y="83"/>
                      <a:pt x="32" y="83"/>
                    </a:cubicBezTo>
                    <a:cubicBezTo>
                      <a:pt x="48" y="63"/>
                      <a:pt x="48" y="63"/>
                      <a:pt x="48" y="63"/>
                    </a:cubicBezTo>
                    <a:cubicBezTo>
                      <a:pt x="65" y="42"/>
                      <a:pt x="65" y="42"/>
                      <a:pt x="65" y="42"/>
                    </a:cubicBezTo>
                    <a:cubicBezTo>
                      <a:pt x="99" y="0"/>
                      <a:pt x="99" y="0"/>
                      <a:pt x="99" y="0"/>
                    </a:cubicBezTo>
                    <a:cubicBezTo>
                      <a:pt x="100" y="0"/>
                      <a:pt x="101" y="1"/>
                      <a:pt x="103" y="1"/>
                    </a:cubicBezTo>
                    <a:cubicBezTo>
                      <a:pt x="104" y="2"/>
                      <a:pt x="106" y="3"/>
                      <a:pt x="108" y="3"/>
                    </a:cubicBezTo>
                    <a:cubicBezTo>
                      <a:pt x="110" y="4"/>
                      <a:pt x="112" y="5"/>
                      <a:pt x="113" y="6"/>
                    </a:cubicBezTo>
                    <a:cubicBezTo>
                      <a:pt x="114" y="6"/>
                      <a:pt x="114" y="6"/>
                      <a:pt x="115" y="6"/>
                    </a:cubicBezTo>
                    <a:cubicBezTo>
                      <a:pt x="115" y="6"/>
                      <a:pt x="115" y="6"/>
                      <a:pt x="115" y="6"/>
                    </a:cubicBezTo>
                    <a:cubicBezTo>
                      <a:pt x="115" y="6"/>
                      <a:pt x="115" y="6"/>
                      <a:pt x="115" y="6"/>
                    </a:cubicBezTo>
                    <a:cubicBezTo>
                      <a:pt x="120" y="8"/>
                      <a:pt x="126" y="11"/>
                      <a:pt x="131" y="13"/>
                    </a:cubicBezTo>
                    <a:cubicBezTo>
                      <a:pt x="133" y="14"/>
                      <a:pt x="134" y="15"/>
                      <a:pt x="136" y="15"/>
                    </a:cubicBezTo>
                    <a:cubicBezTo>
                      <a:pt x="137" y="16"/>
                      <a:pt x="137" y="16"/>
                      <a:pt x="138" y="1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53" name="Freeform 30">
                <a:extLst>
                  <a:ext uri="{FF2B5EF4-FFF2-40B4-BE49-F238E27FC236}">
                    <a16:creationId xmlns:a16="http://schemas.microsoft.com/office/drawing/2014/main" id="{ADA7EFA8-1700-4615-8891-221172E4BD3B}"/>
                  </a:ext>
                </a:extLst>
              </p:cNvPr>
              <p:cNvSpPr>
                <a:spLocks/>
              </p:cNvSpPr>
              <p:nvPr/>
            </p:nvSpPr>
            <p:spPr bwMode="auto">
              <a:xfrm>
                <a:off x="8009570" y="528897"/>
                <a:ext cx="1571548" cy="1774039"/>
              </a:xfrm>
              <a:custGeom>
                <a:avLst/>
                <a:gdLst>
                  <a:gd name="T0" fmla="*/ 454 w 466"/>
                  <a:gd name="T1" fmla="*/ 77 h 527"/>
                  <a:gd name="T2" fmla="*/ 450 w 466"/>
                  <a:gd name="T3" fmla="*/ 81 h 527"/>
                  <a:gd name="T4" fmla="*/ 241 w 466"/>
                  <a:gd name="T5" fmla="*/ 334 h 527"/>
                  <a:gd name="T6" fmla="*/ 228 w 466"/>
                  <a:gd name="T7" fmla="*/ 350 h 527"/>
                  <a:gd name="T8" fmla="*/ 184 w 466"/>
                  <a:gd name="T9" fmla="*/ 403 h 527"/>
                  <a:gd name="T10" fmla="*/ 162 w 466"/>
                  <a:gd name="T11" fmla="*/ 429 h 527"/>
                  <a:gd name="T12" fmla="*/ 134 w 466"/>
                  <a:gd name="T13" fmla="*/ 461 h 527"/>
                  <a:gd name="T14" fmla="*/ 76 w 466"/>
                  <a:gd name="T15" fmla="*/ 527 h 527"/>
                  <a:gd name="T16" fmla="*/ 39 w 466"/>
                  <a:gd name="T17" fmla="*/ 511 h 527"/>
                  <a:gd name="T18" fmla="*/ 37 w 466"/>
                  <a:gd name="T19" fmla="*/ 510 h 527"/>
                  <a:gd name="T20" fmla="*/ 32 w 466"/>
                  <a:gd name="T21" fmla="*/ 508 h 527"/>
                  <a:gd name="T22" fmla="*/ 16 w 466"/>
                  <a:gd name="T23" fmla="*/ 501 h 527"/>
                  <a:gd name="T24" fmla="*/ 16 w 466"/>
                  <a:gd name="T25" fmla="*/ 501 h 527"/>
                  <a:gd name="T26" fmla="*/ 16 w 466"/>
                  <a:gd name="T27" fmla="*/ 501 h 527"/>
                  <a:gd name="T28" fmla="*/ 14 w 466"/>
                  <a:gd name="T29" fmla="*/ 501 h 527"/>
                  <a:gd name="T30" fmla="*/ 9 w 466"/>
                  <a:gd name="T31" fmla="*/ 498 h 527"/>
                  <a:gd name="T32" fmla="*/ 4 w 466"/>
                  <a:gd name="T33" fmla="*/ 496 h 527"/>
                  <a:gd name="T34" fmla="*/ 0 w 466"/>
                  <a:gd name="T35" fmla="*/ 495 h 527"/>
                  <a:gd name="T36" fmla="*/ 378 w 466"/>
                  <a:gd name="T37" fmla="*/ 24 h 527"/>
                  <a:gd name="T38" fmla="*/ 443 w 466"/>
                  <a:gd name="T39" fmla="*/ 16 h 527"/>
                  <a:gd name="T40" fmla="*/ 454 w 466"/>
                  <a:gd name="T41" fmla="*/ 77 h 5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466" h="527">
                    <a:moveTo>
                      <a:pt x="454" y="77"/>
                    </a:moveTo>
                    <a:cubicBezTo>
                      <a:pt x="453" y="78"/>
                      <a:pt x="452" y="80"/>
                      <a:pt x="450" y="81"/>
                    </a:cubicBezTo>
                    <a:cubicBezTo>
                      <a:pt x="241" y="334"/>
                      <a:pt x="241" y="334"/>
                      <a:pt x="241" y="334"/>
                    </a:cubicBezTo>
                    <a:cubicBezTo>
                      <a:pt x="228" y="350"/>
                      <a:pt x="228" y="350"/>
                      <a:pt x="228" y="350"/>
                    </a:cubicBezTo>
                    <a:cubicBezTo>
                      <a:pt x="184" y="403"/>
                      <a:pt x="184" y="403"/>
                      <a:pt x="184" y="403"/>
                    </a:cubicBezTo>
                    <a:cubicBezTo>
                      <a:pt x="162" y="429"/>
                      <a:pt x="162" y="429"/>
                      <a:pt x="162" y="429"/>
                    </a:cubicBezTo>
                    <a:cubicBezTo>
                      <a:pt x="134" y="461"/>
                      <a:pt x="134" y="461"/>
                      <a:pt x="134" y="461"/>
                    </a:cubicBezTo>
                    <a:cubicBezTo>
                      <a:pt x="76" y="527"/>
                      <a:pt x="76" y="527"/>
                      <a:pt x="76" y="527"/>
                    </a:cubicBezTo>
                    <a:cubicBezTo>
                      <a:pt x="63" y="522"/>
                      <a:pt x="51" y="516"/>
                      <a:pt x="39" y="511"/>
                    </a:cubicBezTo>
                    <a:cubicBezTo>
                      <a:pt x="38" y="511"/>
                      <a:pt x="38" y="511"/>
                      <a:pt x="37" y="510"/>
                    </a:cubicBezTo>
                    <a:cubicBezTo>
                      <a:pt x="35" y="510"/>
                      <a:pt x="34" y="509"/>
                      <a:pt x="32" y="508"/>
                    </a:cubicBezTo>
                    <a:cubicBezTo>
                      <a:pt x="27" y="506"/>
                      <a:pt x="21" y="503"/>
                      <a:pt x="16" y="501"/>
                    </a:cubicBezTo>
                    <a:cubicBezTo>
                      <a:pt x="16" y="501"/>
                      <a:pt x="16" y="501"/>
                      <a:pt x="16" y="501"/>
                    </a:cubicBezTo>
                    <a:cubicBezTo>
                      <a:pt x="16" y="501"/>
                      <a:pt x="16" y="501"/>
                      <a:pt x="16" y="501"/>
                    </a:cubicBezTo>
                    <a:cubicBezTo>
                      <a:pt x="15" y="501"/>
                      <a:pt x="15" y="501"/>
                      <a:pt x="14" y="501"/>
                    </a:cubicBezTo>
                    <a:cubicBezTo>
                      <a:pt x="13" y="500"/>
                      <a:pt x="11" y="499"/>
                      <a:pt x="9" y="498"/>
                    </a:cubicBezTo>
                    <a:cubicBezTo>
                      <a:pt x="7" y="498"/>
                      <a:pt x="5" y="497"/>
                      <a:pt x="4" y="496"/>
                    </a:cubicBezTo>
                    <a:cubicBezTo>
                      <a:pt x="2" y="496"/>
                      <a:pt x="1" y="495"/>
                      <a:pt x="0" y="495"/>
                    </a:cubicBezTo>
                    <a:cubicBezTo>
                      <a:pt x="378" y="24"/>
                      <a:pt x="378" y="24"/>
                      <a:pt x="378" y="24"/>
                    </a:cubicBezTo>
                    <a:cubicBezTo>
                      <a:pt x="394" y="4"/>
                      <a:pt x="423" y="0"/>
                      <a:pt x="443" y="16"/>
                    </a:cubicBezTo>
                    <a:cubicBezTo>
                      <a:pt x="462" y="31"/>
                      <a:pt x="466" y="57"/>
                      <a:pt x="454" y="7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
          <p:nvSpPr>
            <p:cNvPr id="54" name="Freeform 31">
              <a:extLst>
                <a:ext uri="{FF2B5EF4-FFF2-40B4-BE49-F238E27FC236}">
                  <a16:creationId xmlns:a16="http://schemas.microsoft.com/office/drawing/2014/main" id="{B6F47CAE-1A30-4CE3-B40D-9C8C433D52D4}"/>
                </a:ext>
              </a:extLst>
            </p:cNvPr>
            <p:cNvSpPr>
              <a:spLocks/>
            </p:cNvSpPr>
            <p:nvPr/>
          </p:nvSpPr>
          <p:spPr bwMode="auto">
            <a:xfrm>
              <a:off x="7609964" y="1441003"/>
              <a:ext cx="4582038" cy="5372291"/>
            </a:xfrm>
            <a:custGeom>
              <a:avLst/>
              <a:gdLst>
                <a:gd name="T0" fmla="*/ 1360 w 1360"/>
                <a:gd name="T1" fmla="*/ 1596 h 1596"/>
                <a:gd name="T2" fmla="*/ 935 w 1360"/>
                <a:gd name="T3" fmla="*/ 1437 h 1596"/>
                <a:gd name="T4" fmla="*/ 823 w 1360"/>
                <a:gd name="T5" fmla="*/ 1072 h 1596"/>
                <a:gd name="T6" fmla="*/ 756 w 1360"/>
                <a:gd name="T7" fmla="*/ 634 h 1596"/>
                <a:gd name="T8" fmla="*/ 753 w 1360"/>
                <a:gd name="T9" fmla="*/ 624 h 1596"/>
                <a:gd name="T10" fmla="*/ 750 w 1360"/>
                <a:gd name="T11" fmla="*/ 616 h 1596"/>
                <a:gd name="T12" fmla="*/ 737 w 1360"/>
                <a:gd name="T13" fmla="*/ 587 h 1596"/>
                <a:gd name="T14" fmla="*/ 729 w 1360"/>
                <a:gd name="T15" fmla="*/ 577 h 1596"/>
                <a:gd name="T16" fmla="*/ 722 w 1360"/>
                <a:gd name="T17" fmla="*/ 571 h 1596"/>
                <a:gd name="T18" fmla="*/ 718 w 1360"/>
                <a:gd name="T19" fmla="*/ 568 h 1596"/>
                <a:gd name="T20" fmla="*/ 699 w 1360"/>
                <a:gd name="T21" fmla="*/ 559 h 1596"/>
                <a:gd name="T22" fmla="*/ 694 w 1360"/>
                <a:gd name="T23" fmla="*/ 557 h 1596"/>
                <a:gd name="T24" fmla="*/ 667 w 1360"/>
                <a:gd name="T25" fmla="*/ 551 h 1596"/>
                <a:gd name="T26" fmla="*/ 637 w 1360"/>
                <a:gd name="T27" fmla="*/ 546 h 1596"/>
                <a:gd name="T28" fmla="*/ 612 w 1360"/>
                <a:gd name="T29" fmla="*/ 542 h 1596"/>
                <a:gd name="T30" fmla="*/ 597 w 1360"/>
                <a:gd name="T31" fmla="*/ 539 h 1596"/>
                <a:gd name="T32" fmla="*/ 554 w 1360"/>
                <a:gd name="T33" fmla="*/ 532 h 1596"/>
                <a:gd name="T34" fmla="*/ 495 w 1360"/>
                <a:gd name="T35" fmla="*/ 522 h 1596"/>
                <a:gd name="T36" fmla="*/ 469 w 1360"/>
                <a:gd name="T37" fmla="*/ 516 h 1596"/>
                <a:gd name="T38" fmla="*/ 447 w 1360"/>
                <a:gd name="T39" fmla="*/ 512 h 1596"/>
                <a:gd name="T40" fmla="*/ 421 w 1360"/>
                <a:gd name="T41" fmla="*/ 506 h 1596"/>
                <a:gd name="T42" fmla="*/ 402 w 1360"/>
                <a:gd name="T43" fmla="*/ 500 h 1596"/>
                <a:gd name="T44" fmla="*/ 382 w 1360"/>
                <a:gd name="T45" fmla="*/ 495 h 1596"/>
                <a:gd name="T46" fmla="*/ 367 w 1360"/>
                <a:gd name="T47" fmla="*/ 490 h 1596"/>
                <a:gd name="T48" fmla="*/ 355 w 1360"/>
                <a:gd name="T49" fmla="*/ 485 h 1596"/>
                <a:gd name="T50" fmla="*/ 332 w 1360"/>
                <a:gd name="T51" fmla="*/ 476 h 1596"/>
                <a:gd name="T52" fmla="*/ 290 w 1360"/>
                <a:gd name="T53" fmla="*/ 452 h 1596"/>
                <a:gd name="T54" fmla="*/ 280 w 1360"/>
                <a:gd name="T55" fmla="*/ 444 h 1596"/>
                <a:gd name="T56" fmla="*/ 264 w 1360"/>
                <a:gd name="T57" fmla="*/ 429 h 1596"/>
                <a:gd name="T58" fmla="*/ 252 w 1360"/>
                <a:gd name="T59" fmla="*/ 419 h 1596"/>
                <a:gd name="T60" fmla="*/ 241 w 1360"/>
                <a:gd name="T61" fmla="*/ 410 h 1596"/>
                <a:gd name="T62" fmla="*/ 129 w 1360"/>
                <a:gd name="T63" fmla="*/ 329 h 1596"/>
                <a:gd name="T64" fmla="*/ 106 w 1360"/>
                <a:gd name="T65" fmla="*/ 313 h 1596"/>
                <a:gd name="T66" fmla="*/ 68 w 1360"/>
                <a:gd name="T67" fmla="*/ 287 h 1596"/>
                <a:gd name="T68" fmla="*/ 33 w 1360"/>
                <a:gd name="T69" fmla="*/ 221 h 1596"/>
                <a:gd name="T70" fmla="*/ 73 w 1360"/>
                <a:gd name="T71" fmla="*/ 213 h 1596"/>
                <a:gd name="T72" fmla="*/ 79 w 1360"/>
                <a:gd name="T73" fmla="*/ 213 h 1596"/>
                <a:gd name="T74" fmla="*/ 87 w 1360"/>
                <a:gd name="T75" fmla="*/ 214 h 1596"/>
                <a:gd name="T76" fmla="*/ 119 w 1360"/>
                <a:gd name="T77" fmla="*/ 224 h 1596"/>
                <a:gd name="T78" fmla="*/ 128 w 1360"/>
                <a:gd name="T79" fmla="*/ 227 h 1596"/>
                <a:gd name="T80" fmla="*/ 135 w 1360"/>
                <a:gd name="T81" fmla="*/ 230 h 1596"/>
                <a:gd name="T82" fmla="*/ 151 w 1360"/>
                <a:gd name="T83" fmla="*/ 237 h 1596"/>
                <a:gd name="T84" fmla="*/ 158 w 1360"/>
                <a:gd name="T85" fmla="*/ 240 h 1596"/>
                <a:gd name="T86" fmla="*/ 197 w 1360"/>
                <a:gd name="T87" fmla="*/ 257 h 1596"/>
                <a:gd name="T88" fmla="*/ 412 w 1360"/>
                <a:gd name="T89" fmla="*/ 273 h 1596"/>
                <a:gd name="T90" fmla="*/ 461 w 1360"/>
                <a:gd name="T91" fmla="*/ 189 h 1596"/>
                <a:gd name="T92" fmla="*/ 460 w 1360"/>
                <a:gd name="T93" fmla="*/ 185 h 1596"/>
                <a:gd name="T94" fmla="*/ 460 w 1360"/>
                <a:gd name="T95" fmla="*/ 181 h 1596"/>
                <a:gd name="T96" fmla="*/ 457 w 1360"/>
                <a:gd name="T97" fmla="*/ 176 h 1596"/>
                <a:gd name="T98" fmla="*/ 455 w 1360"/>
                <a:gd name="T99" fmla="*/ 172 h 1596"/>
                <a:gd name="T100" fmla="*/ 451 w 1360"/>
                <a:gd name="T101" fmla="*/ 168 h 1596"/>
                <a:gd name="T102" fmla="*/ 444 w 1360"/>
                <a:gd name="T103" fmla="*/ 164 h 1596"/>
                <a:gd name="T104" fmla="*/ 423 w 1360"/>
                <a:gd name="T105" fmla="*/ 160 h 1596"/>
                <a:gd name="T106" fmla="*/ 281 w 1360"/>
                <a:gd name="T107" fmla="*/ 158 h 1596"/>
                <a:gd name="T108" fmla="*/ 347 w 1360"/>
                <a:gd name="T109" fmla="*/ 79 h 1596"/>
                <a:gd name="T110" fmla="*/ 420 w 1360"/>
                <a:gd name="T111" fmla="*/ 45 h 1596"/>
                <a:gd name="T112" fmla="*/ 548 w 1360"/>
                <a:gd name="T113" fmla="*/ 2 h 1596"/>
                <a:gd name="T114" fmla="*/ 584 w 1360"/>
                <a:gd name="T115" fmla="*/ 24 h 1596"/>
                <a:gd name="T116" fmla="*/ 905 w 1360"/>
                <a:gd name="T117" fmla="*/ 485 h 1596"/>
                <a:gd name="T118" fmla="*/ 918 w 1360"/>
                <a:gd name="T119" fmla="*/ 526 h 1596"/>
                <a:gd name="T120" fmla="*/ 1360 w 1360"/>
                <a:gd name="T121" fmla="*/ 1194 h 159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1360" h="1596">
                  <a:moveTo>
                    <a:pt x="1360" y="1194"/>
                  </a:moveTo>
                  <a:cubicBezTo>
                    <a:pt x="1360" y="1596"/>
                    <a:pt x="1360" y="1596"/>
                    <a:pt x="1360" y="1596"/>
                  </a:cubicBezTo>
                  <a:cubicBezTo>
                    <a:pt x="1349" y="1575"/>
                    <a:pt x="1312" y="1536"/>
                    <a:pt x="1197" y="1497"/>
                  </a:cubicBezTo>
                  <a:cubicBezTo>
                    <a:pt x="1135" y="1476"/>
                    <a:pt x="1050" y="1455"/>
                    <a:pt x="935" y="1437"/>
                  </a:cubicBezTo>
                  <a:cubicBezTo>
                    <a:pt x="897" y="1361"/>
                    <a:pt x="867" y="1277"/>
                    <a:pt x="847" y="1188"/>
                  </a:cubicBezTo>
                  <a:cubicBezTo>
                    <a:pt x="838" y="1147"/>
                    <a:pt x="830" y="1108"/>
                    <a:pt x="823" y="1072"/>
                  </a:cubicBezTo>
                  <a:cubicBezTo>
                    <a:pt x="785" y="876"/>
                    <a:pt x="776" y="752"/>
                    <a:pt x="763" y="674"/>
                  </a:cubicBezTo>
                  <a:cubicBezTo>
                    <a:pt x="761" y="659"/>
                    <a:pt x="758" y="646"/>
                    <a:pt x="756" y="634"/>
                  </a:cubicBezTo>
                  <a:cubicBezTo>
                    <a:pt x="755" y="632"/>
                    <a:pt x="754" y="630"/>
                    <a:pt x="754" y="628"/>
                  </a:cubicBezTo>
                  <a:cubicBezTo>
                    <a:pt x="754" y="627"/>
                    <a:pt x="753" y="625"/>
                    <a:pt x="753" y="624"/>
                  </a:cubicBezTo>
                  <a:cubicBezTo>
                    <a:pt x="752" y="622"/>
                    <a:pt x="752" y="620"/>
                    <a:pt x="751" y="618"/>
                  </a:cubicBezTo>
                  <a:cubicBezTo>
                    <a:pt x="751" y="618"/>
                    <a:pt x="751" y="617"/>
                    <a:pt x="750" y="616"/>
                  </a:cubicBezTo>
                  <a:cubicBezTo>
                    <a:pt x="747" y="605"/>
                    <a:pt x="743" y="596"/>
                    <a:pt x="738" y="589"/>
                  </a:cubicBezTo>
                  <a:cubicBezTo>
                    <a:pt x="737" y="588"/>
                    <a:pt x="737" y="588"/>
                    <a:pt x="737" y="587"/>
                  </a:cubicBezTo>
                  <a:cubicBezTo>
                    <a:pt x="735" y="584"/>
                    <a:pt x="732" y="581"/>
                    <a:pt x="730" y="579"/>
                  </a:cubicBezTo>
                  <a:cubicBezTo>
                    <a:pt x="730" y="578"/>
                    <a:pt x="729" y="578"/>
                    <a:pt x="729" y="577"/>
                  </a:cubicBezTo>
                  <a:cubicBezTo>
                    <a:pt x="727" y="576"/>
                    <a:pt x="725" y="574"/>
                    <a:pt x="723" y="572"/>
                  </a:cubicBezTo>
                  <a:cubicBezTo>
                    <a:pt x="723" y="572"/>
                    <a:pt x="723" y="571"/>
                    <a:pt x="722" y="571"/>
                  </a:cubicBezTo>
                  <a:cubicBezTo>
                    <a:pt x="722" y="571"/>
                    <a:pt x="722" y="571"/>
                    <a:pt x="721" y="571"/>
                  </a:cubicBezTo>
                  <a:cubicBezTo>
                    <a:pt x="720" y="570"/>
                    <a:pt x="719" y="569"/>
                    <a:pt x="718" y="568"/>
                  </a:cubicBezTo>
                  <a:cubicBezTo>
                    <a:pt x="715" y="566"/>
                    <a:pt x="712" y="564"/>
                    <a:pt x="709" y="563"/>
                  </a:cubicBezTo>
                  <a:cubicBezTo>
                    <a:pt x="705" y="561"/>
                    <a:pt x="702" y="560"/>
                    <a:pt x="699" y="559"/>
                  </a:cubicBezTo>
                  <a:cubicBezTo>
                    <a:pt x="698" y="559"/>
                    <a:pt x="697" y="558"/>
                    <a:pt x="696" y="558"/>
                  </a:cubicBezTo>
                  <a:cubicBezTo>
                    <a:pt x="696" y="558"/>
                    <a:pt x="695" y="558"/>
                    <a:pt x="694" y="557"/>
                  </a:cubicBezTo>
                  <a:cubicBezTo>
                    <a:pt x="692" y="557"/>
                    <a:pt x="690" y="556"/>
                    <a:pt x="688" y="556"/>
                  </a:cubicBezTo>
                  <a:cubicBezTo>
                    <a:pt x="681" y="554"/>
                    <a:pt x="674" y="553"/>
                    <a:pt x="667" y="551"/>
                  </a:cubicBezTo>
                  <a:cubicBezTo>
                    <a:pt x="665" y="551"/>
                    <a:pt x="663" y="551"/>
                    <a:pt x="661" y="550"/>
                  </a:cubicBezTo>
                  <a:cubicBezTo>
                    <a:pt x="653" y="549"/>
                    <a:pt x="645" y="547"/>
                    <a:pt x="637" y="546"/>
                  </a:cubicBezTo>
                  <a:cubicBezTo>
                    <a:pt x="632" y="545"/>
                    <a:pt x="628" y="545"/>
                    <a:pt x="624" y="544"/>
                  </a:cubicBezTo>
                  <a:cubicBezTo>
                    <a:pt x="620" y="543"/>
                    <a:pt x="616" y="543"/>
                    <a:pt x="612" y="542"/>
                  </a:cubicBezTo>
                  <a:cubicBezTo>
                    <a:pt x="611" y="542"/>
                    <a:pt x="611" y="542"/>
                    <a:pt x="610" y="541"/>
                  </a:cubicBezTo>
                  <a:cubicBezTo>
                    <a:pt x="605" y="541"/>
                    <a:pt x="601" y="540"/>
                    <a:pt x="597" y="539"/>
                  </a:cubicBezTo>
                  <a:cubicBezTo>
                    <a:pt x="590" y="538"/>
                    <a:pt x="583" y="537"/>
                    <a:pt x="576" y="536"/>
                  </a:cubicBezTo>
                  <a:cubicBezTo>
                    <a:pt x="569" y="535"/>
                    <a:pt x="562" y="534"/>
                    <a:pt x="554" y="532"/>
                  </a:cubicBezTo>
                  <a:cubicBezTo>
                    <a:pt x="539" y="530"/>
                    <a:pt x="523" y="527"/>
                    <a:pt x="508" y="524"/>
                  </a:cubicBezTo>
                  <a:cubicBezTo>
                    <a:pt x="504" y="523"/>
                    <a:pt x="499" y="523"/>
                    <a:pt x="495" y="522"/>
                  </a:cubicBezTo>
                  <a:cubicBezTo>
                    <a:pt x="493" y="521"/>
                    <a:pt x="490" y="521"/>
                    <a:pt x="488" y="520"/>
                  </a:cubicBezTo>
                  <a:cubicBezTo>
                    <a:pt x="481" y="519"/>
                    <a:pt x="475" y="518"/>
                    <a:pt x="469" y="516"/>
                  </a:cubicBezTo>
                  <a:cubicBezTo>
                    <a:pt x="464" y="515"/>
                    <a:pt x="459" y="514"/>
                    <a:pt x="454" y="513"/>
                  </a:cubicBezTo>
                  <a:cubicBezTo>
                    <a:pt x="452" y="513"/>
                    <a:pt x="449" y="512"/>
                    <a:pt x="447" y="512"/>
                  </a:cubicBezTo>
                  <a:cubicBezTo>
                    <a:pt x="439" y="510"/>
                    <a:pt x="432" y="508"/>
                    <a:pt x="425" y="507"/>
                  </a:cubicBezTo>
                  <a:cubicBezTo>
                    <a:pt x="424" y="506"/>
                    <a:pt x="422" y="506"/>
                    <a:pt x="421" y="506"/>
                  </a:cubicBezTo>
                  <a:cubicBezTo>
                    <a:pt x="418" y="505"/>
                    <a:pt x="414" y="504"/>
                    <a:pt x="411" y="503"/>
                  </a:cubicBezTo>
                  <a:cubicBezTo>
                    <a:pt x="408" y="502"/>
                    <a:pt x="405" y="501"/>
                    <a:pt x="402" y="500"/>
                  </a:cubicBezTo>
                  <a:cubicBezTo>
                    <a:pt x="399" y="500"/>
                    <a:pt x="396" y="499"/>
                    <a:pt x="393" y="498"/>
                  </a:cubicBezTo>
                  <a:cubicBezTo>
                    <a:pt x="389" y="497"/>
                    <a:pt x="386" y="496"/>
                    <a:pt x="382" y="495"/>
                  </a:cubicBezTo>
                  <a:cubicBezTo>
                    <a:pt x="380" y="494"/>
                    <a:pt x="377" y="493"/>
                    <a:pt x="374" y="492"/>
                  </a:cubicBezTo>
                  <a:cubicBezTo>
                    <a:pt x="372" y="491"/>
                    <a:pt x="370" y="491"/>
                    <a:pt x="367" y="490"/>
                  </a:cubicBezTo>
                  <a:cubicBezTo>
                    <a:pt x="365" y="489"/>
                    <a:pt x="363" y="488"/>
                    <a:pt x="361" y="488"/>
                  </a:cubicBezTo>
                  <a:cubicBezTo>
                    <a:pt x="359" y="487"/>
                    <a:pt x="357" y="486"/>
                    <a:pt x="355" y="485"/>
                  </a:cubicBezTo>
                  <a:cubicBezTo>
                    <a:pt x="349" y="483"/>
                    <a:pt x="343" y="481"/>
                    <a:pt x="337" y="478"/>
                  </a:cubicBezTo>
                  <a:cubicBezTo>
                    <a:pt x="335" y="477"/>
                    <a:pt x="334" y="477"/>
                    <a:pt x="332" y="476"/>
                  </a:cubicBezTo>
                  <a:cubicBezTo>
                    <a:pt x="317" y="469"/>
                    <a:pt x="304" y="462"/>
                    <a:pt x="292" y="453"/>
                  </a:cubicBezTo>
                  <a:cubicBezTo>
                    <a:pt x="292" y="453"/>
                    <a:pt x="291" y="453"/>
                    <a:pt x="290" y="452"/>
                  </a:cubicBezTo>
                  <a:cubicBezTo>
                    <a:pt x="288" y="450"/>
                    <a:pt x="286" y="449"/>
                    <a:pt x="284" y="447"/>
                  </a:cubicBezTo>
                  <a:cubicBezTo>
                    <a:pt x="282" y="446"/>
                    <a:pt x="281" y="445"/>
                    <a:pt x="280" y="444"/>
                  </a:cubicBezTo>
                  <a:cubicBezTo>
                    <a:pt x="276" y="440"/>
                    <a:pt x="272" y="436"/>
                    <a:pt x="268" y="432"/>
                  </a:cubicBezTo>
                  <a:cubicBezTo>
                    <a:pt x="266" y="431"/>
                    <a:pt x="265" y="430"/>
                    <a:pt x="264" y="429"/>
                  </a:cubicBezTo>
                  <a:cubicBezTo>
                    <a:pt x="262" y="428"/>
                    <a:pt x="260" y="426"/>
                    <a:pt x="258" y="424"/>
                  </a:cubicBezTo>
                  <a:cubicBezTo>
                    <a:pt x="256" y="423"/>
                    <a:pt x="254" y="421"/>
                    <a:pt x="252" y="419"/>
                  </a:cubicBezTo>
                  <a:cubicBezTo>
                    <a:pt x="249" y="417"/>
                    <a:pt x="247" y="416"/>
                    <a:pt x="245" y="414"/>
                  </a:cubicBezTo>
                  <a:cubicBezTo>
                    <a:pt x="244" y="413"/>
                    <a:pt x="242" y="412"/>
                    <a:pt x="241" y="410"/>
                  </a:cubicBezTo>
                  <a:cubicBezTo>
                    <a:pt x="208" y="384"/>
                    <a:pt x="168" y="355"/>
                    <a:pt x="129" y="329"/>
                  </a:cubicBezTo>
                  <a:cubicBezTo>
                    <a:pt x="129" y="329"/>
                    <a:pt x="129" y="329"/>
                    <a:pt x="129" y="329"/>
                  </a:cubicBezTo>
                  <a:cubicBezTo>
                    <a:pt x="125" y="326"/>
                    <a:pt x="121" y="323"/>
                    <a:pt x="117" y="320"/>
                  </a:cubicBezTo>
                  <a:cubicBezTo>
                    <a:pt x="113" y="318"/>
                    <a:pt x="110" y="315"/>
                    <a:pt x="106" y="313"/>
                  </a:cubicBezTo>
                  <a:cubicBezTo>
                    <a:pt x="104" y="311"/>
                    <a:pt x="101" y="309"/>
                    <a:pt x="99" y="308"/>
                  </a:cubicBezTo>
                  <a:cubicBezTo>
                    <a:pt x="88" y="300"/>
                    <a:pt x="78" y="294"/>
                    <a:pt x="68" y="287"/>
                  </a:cubicBezTo>
                  <a:cubicBezTo>
                    <a:pt x="29" y="261"/>
                    <a:pt x="0" y="243"/>
                    <a:pt x="0" y="243"/>
                  </a:cubicBezTo>
                  <a:cubicBezTo>
                    <a:pt x="0" y="243"/>
                    <a:pt x="7" y="230"/>
                    <a:pt x="33" y="221"/>
                  </a:cubicBezTo>
                  <a:cubicBezTo>
                    <a:pt x="43" y="217"/>
                    <a:pt x="55" y="215"/>
                    <a:pt x="71" y="213"/>
                  </a:cubicBezTo>
                  <a:cubicBezTo>
                    <a:pt x="73" y="213"/>
                    <a:pt x="73" y="213"/>
                    <a:pt x="73" y="213"/>
                  </a:cubicBezTo>
                  <a:cubicBezTo>
                    <a:pt x="74" y="213"/>
                    <a:pt x="74" y="213"/>
                    <a:pt x="75" y="213"/>
                  </a:cubicBezTo>
                  <a:cubicBezTo>
                    <a:pt x="77" y="213"/>
                    <a:pt x="78" y="213"/>
                    <a:pt x="79" y="213"/>
                  </a:cubicBezTo>
                  <a:cubicBezTo>
                    <a:pt x="81" y="213"/>
                    <a:pt x="82" y="213"/>
                    <a:pt x="84" y="214"/>
                  </a:cubicBezTo>
                  <a:cubicBezTo>
                    <a:pt x="85" y="214"/>
                    <a:pt x="86" y="214"/>
                    <a:pt x="87" y="214"/>
                  </a:cubicBezTo>
                  <a:cubicBezTo>
                    <a:pt x="95" y="216"/>
                    <a:pt x="103" y="218"/>
                    <a:pt x="113" y="221"/>
                  </a:cubicBezTo>
                  <a:cubicBezTo>
                    <a:pt x="115" y="222"/>
                    <a:pt x="117" y="223"/>
                    <a:pt x="119" y="224"/>
                  </a:cubicBezTo>
                  <a:cubicBezTo>
                    <a:pt x="120" y="224"/>
                    <a:pt x="121" y="225"/>
                    <a:pt x="123" y="225"/>
                  </a:cubicBezTo>
                  <a:cubicBezTo>
                    <a:pt x="124" y="226"/>
                    <a:pt x="126" y="227"/>
                    <a:pt x="128" y="227"/>
                  </a:cubicBezTo>
                  <a:cubicBezTo>
                    <a:pt x="130" y="228"/>
                    <a:pt x="132" y="229"/>
                    <a:pt x="133" y="230"/>
                  </a:cubicBezTo>
                  <a:cubicBezTo>
                    <a:pt x="134" y="230"/>
                    <a:pt x="135" y="230"/>
                    <a:pt x="135" y="230"/>
                  </a:cubicBezTo>
                  <a:cubicBezTo>
                    <a:pt x="135" y="230"/>
                    <a:pt x="135" y="230"/>
                    <a:pt x="135" y="230"/>
                  </a:cubicBezTo>
                  <a:cubicBezTo>
                    <a:pt x="140" y="232"/>
                    <a:pt x="146" y="235"/>
                    <a:pt x="151" y="237"/>
                  </a:cubicBezTo>
                  <a:cubicBezTo>
                    <a:pt x="153" y="238"/>
                    <a:pt x="154" y="239"/>
                    <a:pt x="156" y="239"/>
                  </a:cubicBezTo>
                  <a:cubicBezTo>
                    <a:pt x="157" y="240"/>
                    <a:pt x="157" y="240"/>
                    <a:pt x="158" y="240"/>
                  </a:cubicBezTo>
                  <a:cubicBezTo>
                    <a:pt x="170" y="245"/>
                    <a:pt x="182" y="251"/>
                    <a:pt x="195" y="256"/>
                  </a:cubicBezTo>
                  <a:cubicBezTo>
                    <a:pt x="195" y="256"/>
                    <a:pt x="196" y="257"/>
                    <a:pt x="197" y="257"/>
                  </a:cubicBezTo>
                  <a:cubicBezTo>
                    <a:pt x="211" y="263"/>
                    <a:pt x="226" y="268"/>
                    <a:pt x="241" y="273"/>
                  </a:cubicBezTo>
                  <a:cubicBezTo>
                    <a:pt x="293" y="290"/>
                    <a:pt x="368" y="304"/>
                    <a:pt x="412" y="273"/>
                  </a:cubicBezTo>
                  <a:cubicBezTo>
                    <a:pt x="438" y="255"/>
                    <a:pt x="458" y="224"/>
                    <a:pt x="461" y="198"/>
                  </a:cubicBezTo>
                  <a:cubicBezTo>
                    <a:pt x="461" y="195"/>
                    <a:pt x="461" y="192"/>
                    <a:pt x="461" y="189"/>
                  </a:cubicBezTo>
                  <a:cubicBezTo>
                    <a:pt x="461" y="188"/>
                    <a:pt x="461" y="188"/>
                    <a:pt x="461" y="187"/>
                  </a:cubicBezTo>
                  <a:cubicBezTo>
                    <a:pt x="461" y="186"/>
                    <a:pt x="461" y="186"/>
                    <a:pt x="460" y="185"/>
                  </a:cubicBezTo>
                  <a:cubicBezTo>
                    <a:pt x="460" y="184"/>
                    <a:pt x="460" y="184"/>
                    <a:pt x="460" y="183"/>
                  </a:cubicBezTo>
                  <a:cubicBezTo>
                    <a:pt x="460" y="182"/>
                    <a:pt x="460" y="182"/>
                    <a:pt x="460" y="181"/>
                  </a:cubicBezTo>
                  <a:cubicBezTo>
                    <a:pt x="459" y="181"/>
                    <a:pt x="459" y="180"/>
                    <a:pt x="459" y="180"/>
                  </a:cubicBezTo>
                  <a:cubicBezTo>
                    <a:pt x="459" y="179"/>
                    <a:pt x="458" y="177"/>
                    <a:pt x="457" y="176"/>
                  </a:cubicBezTo>
                  <a:cubicBezTo>
                    <a:pt x="457" y="175"/>
                    <a:pt x="457" y="175"/>
                    <a:pt x="456" y="174"/>
                  </a:cubicBezTo>
                  <a:cubicBezTo>
                    <a:pt x="456" y="174"/>
                    <a:pt x="456" y="173"/>
                    <a:pt x="455" y="172"/>
                  </a:cubicBezTo>
                  <a:cubicBezTo>
                    <a:pt x="455" y="172"/>
                    <a:pt x="454" y="171"/>
                    <a:pt x="453" y="170"/>
                  </a:cubicBezTo>
                  <a:cubicBezTo>
                    <a:pt x="453" y="169"/>
                    <a:pt x="452" y="169"/>
                    <a:pt x="451" y="168"/>
                  </a:cubicBezTo>
                  <a:cubicBezTo>
                    <a:pt x="451" y="168"/>
                    <a:pt x="450" y="167"/>
                    <a:pt x="450" y="167"/>
                  </a:cubicBezTo>
                  <a:cubicBezTo>
                    <a:pt x="448" y="166"/>
                    <a:pt x="446" y="165"/>
                    <a:pt x="444" y="164"/>
                  </a:cubicBezTo>
                  <a:cubicBezTo>
                    <a:pt x="443" y="163"/>
                    <a:pt x="442" y="163"/>
                    <a:pt x="441" y="162"/>
                  </a:cubicBezTo>
                  <a:cubicBezTo>
                    <a:pt x="436" y="161"/>
                    <a:pt x="430" y="160"/>
                    <a:pt x="423" y="160"/>
                  </a:cubicBezTo>
                  <a:cubicBezTo>
                    <a:pt x="375" y="160"/>
                    <a:pt x="287" y="192"/>
                    <a:pt x="253" y="190"/>
                  </a:cubicBezTo>
                  <a:cubicBezTo>
                    <a:pt x="281" y="158"/>
                    <a:pt x="281" y="158"/>
                    <a:pt x="281" y="158"/>
                  </a:cubicBezTo>
                  <a:cubicBezTo>
                    <a:pt x="303" y="132"/>
                    <a:pt x="303" y="132"/>
                    <a:pt x="303" y="132"/>
                  </a:cubicBezTo>
                  <a:cubicBezTo>
                    <a:pt x="347" y="79"/>
                    <a:pt x="347" y="79"/>
                    <a:pt x="347" y="79"/>
                  </a:cubicBezTo>
                  <a:cubicBezTo>
                    <a:pt x="360" y="63"/>
                    <a:pt x="360" y="63"/>
                    <a:pt x="360" y="63"/>
                  </a:cubicBezTo>
                  <a:cubicBezTo>
                    <a:pt x="380" y="57"/>
                    <a:pt x="400" y="51"/>
                    <a:pt x="420" y="45"/>
                  </a:cubicBezTo>
                  <a:cubicBezTo>
                    <a:pt x="420" y="45"/>
                    <a:pt x="420" y="45"/>
                    <a:pt x="420" y="45"/>
                  </a:cubicBezTo>
                  <a:cubicBezTo>
                    <a:pt x="480" y="25"/>
                    <a:pt x="533" y="7"/>
                    <a:pt x="548" y="2"/>
                  </a:cubicBezTo>
                  <a:cubicBezTo>
                    <a:pt x="550" y="1"/>
                    <a:pt x="552" y="0"/>
                    <a:pt x="552" y="0"/>
                  </a:cubicBezTo>
                  <a:cubicBezTo>
                    <a:pt x="552" y="0"/>
                    <a:pt x="564" y="8"/>
                    <a:pt x="584" y="24"/>
                  </a:cubicBezTo>
                  <a:cubicBezTo>
                    <a:pt x="631" y="62"/>
                    <a:pt x="721" y="143"/>
                    <a:pt x="801" y="268"/>
                  </a:cubicBezTo>
                  <a:cubicBezTo>
                    <a:pt x="840" y="330"/>
                    <a:pt x="877" y="402"/>
                    <a:pt x="905" y="485"/>
                  </a:cubicBezTo>
                  <a:cubicBezTo>
                    <a:pt x="905" y="485"/>
                    <a:pt x="905" y="485"/>
                    <a:pt x="905" y="485"/>
                  </a:cubicBezTo>
                  <a:cubicBezTo>
                    <a:pt x="910" y="498"/>
                    <a:pt x="914" y="512"/>
                    <a:pt x="918" y="526"/>
                  </a:cubicBezTo>
                  <a:cubicBezTo>
                    <a:pt x="918" y="526"/>
                    <a:pt x="934" y="547"/>
                    <a:pt x="960" y="582"/>
                  </a:cubicBezTo>
                  <a:cubicBezTo>
                    <a:pt x="1041" y="691"/>
                    <a:pt x="1224" y="945"/>
                    <a:pt x="1360" y="1194"/>
                  </a:cubicBezTo>
                  <a:close/>
                </a:path>
              </a:pathLst>
            </a:custGeom>
            <a:gradFill>
              <a:gsLst>
                <a:gs pos="0">
                  <a:srgbClr val="E5C3FF"/>
                </a:gs>
                <a:gs pos="65000">
                  <a:srgbClr val="B0C7FF"/>
                </a:gs>
              </a:gsLst>
              <a:lin ang="0" scaled="0"/>
            </a:gradFill>
            <a:ln>
              <a:noFill/>
            </a:ln>
          </p:spPr>
          <p:txBody>
            <a:bodyPr vert="horz" wrap="square" lIns="91440" tIns="45720" rIns="91440" bIns="45720" numCol="1" anchor="t" anchorCtr="0" compatLnSpc="1">
              <a:prstTxWarp prst="textNoShape">
                <a:avLst/>
              </a:prstTxWarp>
            </a:bodyPr>
            <a:lstStyle/>
            <a:p>
              <a:endParaRPr lang="en-US" dirty="0"/>
            </a:p>
          </p:txBody>
        </p:sp>
        <p:sp>
          <p:nvSpPr>
            <p:cNvPr id="55" name="Freeform 32">
              <a:extLst>
                <a:ext uri="{FF2B5EF4-FFF2-40B4-BE49-F238E27FC236}">
                  <a16:creationId xmlns:a16="http://schemas.microsoft.com/office/drawing/2014/main" id="{742FC6CF-44F1-407F-BEB2-8F383DCEC064}"/>
                </a:ext>
              </a:extLst>
            </p:cNvPr>
            <p:cNvSpPr>
              <a:spLocks/>
            </p:cNvSpPr>
            <p:nvPr/>
          </p:nvSpPr>
          <p:spPr bwMode="auto">
            <a:xfrm>
              <a:off x="7721066" y="1559272"/>
              <a:ext cx="2833086" cy="2015954"/>
            </a:xfrm>
            <a:custGeom>
              <a:avLst/>
              <a:gdLst>
                <a:gd name="T0" fmla="*/ 723 w 841"/>
                <a:gd name="T1" fmla="*/ 599 h 599"/>
                <a:gd name="T2" fmla="*/ 720 w 841"/>
                <a:gd name="T3" fmla="*/ 589 h 599"/>
                <a:gd name="T4" fmla="*/ 717 w 841"/>
                <a:gd name="T5" fmla="*/ 581 h 599"/>
                <a:gd name="T6" fmla="*/ 704 w 841"/>
                <a:gd name="T7" fmla="*/ 552 h 599"/>
                <a:gd name="T8" fmla="*/ 696 w 841"/>
                <a:gd name="T9" fmla="*/ 542 h 599"/>
                <a:gd name="T10" fmla="*/ 689 w 841"/>
                <a:gd name="T11" fmla="*/ 536 h 599"/>
                <a:gd name="T12" fmla="*/ 685 w 841"/>
                <a:gd name="T13" fmla="*/ 533 h 599"/>
                <a:gd name="T14" fmla="*/ 666 w 841"/>
                <a:gd name="T15" fmla="*/ 524 h 599"/>
                <a:gd name="T16" fmla="*/ 661 w 841"/>
                <a:gd name="T17" fmla="*/ 522 h 599"/>
                <a:gd name="T18" fmla="*/ 634 w 841"/>
                <a:gd name="T19" fmla="*/ 516 h 599"/>
                <a:gd name="T20" fmla="*/ 604 w 841"/>
                <a:gd name="T21" fmla="*/ 511 h 599"/>
                <a:gd name="T22" fmla="*/ 579 w 841"/>
                <a:gd name="T23" fmla="*/ 507 h 599"/>
                <a:gd name="T24" fmla="*/ 564 w 841"/>
                <a:gd name="T25" fmla="*/ 504 h 599"/>
                <a:gd name="T26" fmla="*/ 521 w 841"/>
                <a:gd name="T27" fmla="*/ 497 h 599"/>
                <a:gd name="T28" fmla="*/ 462 w 841"/>
                <a:gd name="T29" fmla="*/ 487 h 599"/>
                <a:gd name="T30" fmla="*/ 436 w 841"/>
                <a:gd name="T31" fmla="*/ 481 h 599"/>
                <a:gd name="T32" fmla="*/ 414 w 841"/>
                <a:gd name="T33" fmla="*/ 477 h 599"/>
                <a:gd name="T34" fmla="*/ 388 w 841"/>
                <a:gd name="T35" fmla="*/ 471 h 599"/>
                <a:gd name="T36" fmla="*/ 369 w 841"/>
                <a:gd name="T37" fmla="*/ 465 h 599"/>
                <a:gd name="T38" fmla="*/ 349 w 841"/>
                <a:gd name="T39" fmla="*/ 460 h 599"/>
                <a:gd name="T40" fmla="*/ 334 w 841"/>
                <a:gd name="T41" fmla="*/ 455 h 599"/>
                <a:gd name="T42" fmla="*/ 322 w 841"/>
                <a:gd name="T43" fmla="*/ 450 h 599"/>
                <a:gd name="T44" fmla="*/ 299 w 841"/>
                <a:gd name="T45" fmla="*/ 441 h 599"/>
                <a:gd name="T46" fmla="*/ 257 w 841"/>
                <a:gd name="T47" fmla="*/ 417 h 599"/>
                <a:gd name="T48" fmla="*/ 247 w 841"/>
                <a:gd name="T49" fmla="*/ 409 h 599"/>
                <a:gd name="T50" fmla="*/ 231 w 841"/>
                <a:gd name="T51" fmla="*/ 394 h 599"/>
                <a:gd name="T52" fmla="*/ 219 w 841"/>
                <a:gd name="T53" fmla="*/ 384 h 599"/>
                <a:gd name="T54" fmla="*/ 208 w 841"/>
                <a:gd name="T55" fmla="*/ 375 h 599"/>
                <a:gd name="T56" fmla="*/ 96 w 841"/>
                <a:gd name="T57" fmla="*/ 294 h 599"/>
                <a:gd name="T58" fmla="*/ 73 w 841"/>
                <a:gd name="T59" fmla="*/ 278 h 599"/>
                <a:gd name="T60" fmla="*/ 52 w 841"/>
                <a:gd name="T61" fmla="*/ 231 h 599"/>
                <a:gd name="T62" fmla="*/ 38 w 841"/>
                <a:gd name="T63" fmla="*/ 178 h 599"/>
                <a:gd name="T64" fmla="*/ 42 w 841"/>
                <a:gd name="T65" fmla="*/ 178 h 599"/>
                <a:gd name="T66" fmla="*/ 51 w 841"/>
                <a:gd name="T67" fmla="*/ 179 h 599"/>
                <a:gd name="T68" fmla="*/ 80 w 841"/>
                <a:gd name="T69" fmla="*/ 186 h 599"/>
                <a:gd name="T70" fmla="*/ 90 w 841"/>
                <a:gd name="T71" fmla="*/ 190 h 599"/>
                <a:gd name="T72" fmla="*/ 100 w 841"/>
                <a:gd name="T73" fmla="*/ 195 h 599"/>
                <a:gd name="T74" fmla="*/ 102 w 841"/>
                <a:gd name="T75" fmla="*/ 195 h 599"/>
                <a:gd name="T76" fmla="*/ 154 w 841"/>
                <a:gd name="T77" fmla="*/ 229 h 599"/>
                <a:gd name="T78" fmla="*/ 428 w 841"/>
                <a:gd name="T79" fmla="*/ 189 h 599"/>
                <a:gd name="T80" fmla="*/ 428 w 841"/>
                <a:gd name="T81" fmla="*/ 163 h 599"/>
                <a:gd name="T82" fmla="*/ 428 w 841"/>
                <a:gd name="T83" fmla="*/ 152 h 599"/>
                <a:gd name="T84" fmla="*/ 427 w 841"/>
                <a:gd name="T85" fmla="*/ 148 h 599"/>
                <a:gd name="T86" fmla="*/ 426 w 841"/>
                <a:gd name="T87" fmla="*/ 145 h 599"/>
                <a:gd name="T88" fmla="*/ 423 w 841"/>
                <a:gd name="T89" fmla="*/ 139 h 599"/>
                <a:gd name="T90" fmla="*/ 420 w 841"/>
                <a:gd name="T91" fmla="*/ 135 h 599"/>
                <a:gd name="T92" fmla="*/ 417 w 841"/>
                <a:gd name="T93" fmla="*/ 132 h 599"/>
                <a:gd name="T94" fmla="*/ 408 w 841"/>
                <a:gd name="T95" fmla="*/ 127 h 599"/>
                <a:gd name="T96" fmla="*/ 220 w 841"/>
                <a:gd name="T97" fmla="*/ 155 h 599"/>
                <a:gd name="T98" fmla="*/ 270 w 841"/>
                <a:gd name="T99" fmla="*/ 97 h 599"/>
                <a:gd name="T100" fmla="*/ 594 w 841"/>
                <a:gd name="T101" fmla="*/ 148 h 599"/>
                <a:gd name="T102" fmla="*/ 832 w 841"/>
                <a:gd name="T103" fmla="*/ 544 h 59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841" h="599">
                  <a:moveTo>
                    <a:pt x="832" y="544"/>
                  </a:moveTo>
                  <a:cubicBezTo>
                    <a:pt x="827" y="548"/>
                    <a:pt x="784" y="581"/>
                    <a:pt x="723" y="599"/>
                  </a:cubicBezTo>
                  <a:cubicBezTo>
                    <a:pt x="722" y="597"/>
                    <a:pt x="721" y="595"/>
                    <a:pt x="721" y="593"/>
                  </a:cubicBezTo>
                  <a:cubicBezTo>
                    <a:pt x="721" y="592"/>
                    <a:pt x="720" y="590"/>
                    <a:pt x="720" y="589"/>
                  </a:cubicBezTo>
                  <a:cubicBezTo>
                    <a:pt x="719" y="587"/>
                    <a:pt x="719" y="585"/>
                    <a:pt x="718" y="583"/>
                  </a:cubicBezTo>
                  <a:cubicBezTo>
                    <a:pt x="718" y="583"/>
                    <a:pt x="718" y="582"/>
                    <a:pt x="717" y="581"/>
                  </a:cubicBezTo>
                  <a:cubicBezTo>
                    <a:pt x="714" y="570"/>
                    <a:pt x="710" y="561"/>
                    <a:pt x="705" y="554"/>
                  </a:cubicBezTo>
                  <a:cubicBezTo>
                    <a:pt x="704" y="553"/>
                    <a:pt x="704" y="553"/>
                    <a:pt x="704" y="552"/>
                  </a:cubicBezTo>
                  <a:cubicBezTo>
                    <a:pt x="702" y="549"/>
                    <a:pt x="699" y="546"/>
                    <a:pt x="697" y="544"/>
                  </a:cubicBezTo>
                  <a:cubicBezTo>
                    <a:pt x="697" y="543"/>
                    <a:pt x="696" y="543"/>
                    <a:pt x="696" y="542"/>
                  </a:cubicBezTo>
                  <a:cubicBezTo>
                    <a:pt x="694" y="541"/>
                    <a:pt x="692" y="539"/>
                    <a:pt x="690" y="537"/>
                  </a:cubicBezTo>
                  <a:cubicBezTo>
                    <a:pt x="690" y="537"/>
                    <a:pt x="690" y="536"/>
                    <a:pt x="689" y="536"/>
                  </a:cubicBezTo>
                  <a:cubicBezTo>
                    <a:pt x="689" y="536"/>
                    <a:pt x="689" y="536"/>
                    <a:pt x="688" y="536"/>
                  </a:cubicBezTo>
                  <a:cubicBezTo>
                    <a:pt x="687" y="535"/>
                    <a:pt x="686" y="534"/>
                    <a:pt x="685" y="533"/>
                  </a:cubicBezTo>
                  <a:cubicBezTo>
                    <a:pt x="682" y="531"/>
                    <a:pt x="679" y="529"/>
                    <a:pt x="676" y="528"/>
                  </a:cubicBezTo>
                  <a:cubicBezTo>
                    <a:pt x="672" y="526"/>
                    <a:pt x="669" y="525"/>
                    <a:pt x="666" y="524"/>
                  </a:cubicBezTo>
                  <a:cubicBezTo>
                    <a:pt x="665" y="524"/>
                    <a:pt x="664" y="523"/>
                    <a:pt x="663" y="523"/>
                  </a:cubicBezTo>
                  <a:cubicBezTo>
                    <a:pt x="663" y="523"/>
                    <a:pt x="662" y="523"/>
                    <a:pt x="661" y="522"/>
                  </a:cubicBezTo>
                  <a:cubicBezTo>
                    <a:pt x="659" y="522"/>
                    <a:pt x="657" y="521"/>
                    <a:pt x="655" y="521"/>
                  </a:cubicBezTo>
                  <a:cubicBezTo>
                    <a:pt x="648" y="519"/>
                    <a:pt x="641" y="518"/>
                    <a:pt x="634" y="516"/>
                  </a:cubicBezTo>
                  <a:cubicBezTo>
                    <a:pt x="632" y="516"/>
                    <a:pt x="630" y="516"/>
                    <a:pt x="628" y="515"/>
                  </a:cubicBezTo>
                  <a:cubicBezTo>
                    <a:pt x="620" y="514"/>
                    <a:pt x="612" y="512"/>
                    <a:pt x="604" y="511"/>
                  </a:cubicBezTo>
                  <a:cubicBezTo>
                    <a:pt x="599" y="510"/>
                    <a:pt x="595" y="510"/>
                    <a:pt x="591" y="509"/>
                  </a:cubicBezTo>
                  <a:cubicBezTo>
                    <a:pt x="587" y="508"/>
                    <a:pt x="583" y="508"/>
                    <a:pt x="579" y="507"/>
                  </a:cubicBezTo>
                  <a:cubicBezTo>
                    <a:pt x="578" y="507"/>
                    <a:pt x="578" y="507"/>
                    <a:pt x="577" y="506"/>
                  </a:cubicBezTo>
                  <a:cubicBezTo>
                    <a:pt x="572" y="506"/>
                    <a:pt x="568" y="505"/>
                    <a:pt x="564" y="504"/>
                  </a:cubicBezTo>
                  <a:cubicBezTo>
                    <a:pt x="557" y="503"/>
                    <a:pt x="550" y="502"/>
                    <a:pt x="543" y="501"/>
                  </a:cubicBezTo>
                  <a:cubicBezTo>
                    <a:pt x="536" y="500"/>
                    <a:pt x="529" y="499"/>
                    <a:pt x="521" y="497"/>
                  </a:cubicBezTo>
                  <a:cubicBezTo>
                    <a:pt x="506" y="495"/>
                    <a:pt x="490" y="492"/>
                    <a:pt x="475" y="489"/>
                  </a:cubicBezTo>
                  <a:cubicBezTo>
                    <a:pt x="471" y="488"/>
                    <a:pt x="466" y="488"/>
                    <a:pt x="462" y="487"/>
                  </a:cubicBezTo>
                  <a:cubicBezTo>
                    <a:pt x="460" y="486"/>
                    <a:pt x="457" y="486"/>
                    <a:pt x="455" y="485"/>
                  </a:cubicBezTo>
                  <a:cubicBezTo>
                    <a:pt x="448" y="484"/>
                    <a:pt x="442" y="483"/>
                    <a:pt x="436" y="481"/>
                  </a:cubicBezTo>
                  <a:cubicBezTo>
                    <a:pt x="431" y="480"/>
                    <a:pt x="426" y="479"/>
                    <a:pt x="421" y="478"/>
                  </a:cubicBezTo>
                  <a:cubicBezTo>
                    <a:pt x="419" y="478"/>
                    <a:pt x="416" y="477"/>
                    <a:pt x="414" y="477"/>
                  </a:cubicBezTo>
                  <a:cubicBezTo>
                    <a:pt x="406" y="475"/>
                    <a:pt x="399" y="473"/>
                    <a:pt x="392" y="472"/>
                  </a:cubicBezTo>
                  <a:cubicBezTo>
                    <a:pt x="391" y="471"/>
                    <a:pt x="389" y="471"/>
                    <a:pt x="388" y="471"/>
                  </a:cubicBezTo>
                  <a:cubicBezTo>
                    <a:pt x="385" y="470"/>
                    <a:pt x="381" y="469"/>
                    <a:pt x="378" y="468"/>
                  </a:cubicBezTo>
                  <a:cubicBezTo>
                    <a:pt x="375" y="467"/>
                    <a:pt x="372" y="466"/>
                    <a:pt x="369" y="465"/>
                  </a:cubicBezTo>
                  <a:cubicBezTo>
                    <a:pt x="366" y="465"/>
                    <a:pt x="363" y="464"/>
                    <a:pt x="360" y="463"/>
                  </a:cubicBezTo>
                  <a:cubicBezTo>
                    <a:pt x="356" y="462"/>
                    <a:pt x="353" y="461"/>
                    <a:pt x="349" y="460"/>
                  </a:cubicBezTo>
                  <a:cubicBezTo>
                    <a:pt x="347" y="459"/>
                    <a:pt x="344" y="458"/>
                    <a:pt x="341" y="457"/>
                  </a:cubicBezTo>
                  <a:cubicBezTo>
                    <a:pt x="339" y="456"/>
                    <a:pt x="337" y="456"/>
                    <a:pt x="334" y="455"/>
                  </a:cubicBezTo>
                  <a:cubicBezTo>
                    <a:pt x="332" y="454"/>
                    <a:pt x="330" y="453"/>
                    <a:pt x="328" y="453"/>
                  </a:cubicBezTo>
                  <a:cubicBezTo>
                    <a:pt x="326" y="452"/>
                    <a:pt x="324" y="451"/>
                    <a:pt x="322" y="450"/>
                  </a:cubicBezTo>
                  <a:cubicBezTo>
                    <a:pt x="316" y="448"/>
                    <a:pt x="310" y="446"/>
                    <a:pt x="304" y="443"/>
                  </a:cubicBezTo>
                  <a:cubicBezTo>
                    <a:pt x="302" y="442"/>
                    <a:pt x="301" y="442"/>
                    <a:pt x="299" y="441"/>
                  </a:cubicBezTo>
                  <a:cubicBezTo>
                    <a:pt x="284" y="434"/>
                    <a:pt x="271" y="427"/>
                    <a:pt x="259" y="418"/>
                  </a:cubicBezTo>
                  <a:cubicBezTo>
                    <a:pt x="259" y="418"/>
                    <a:pt x="258" y="418"/>
                    <a:pt x="257" y="417"/>
                  </a:cubicBezTo>
                  <a:cubicBezTo>
                    <a:pt x="255" y="415"/>
                    <a:pt x="253" y="414"/>
                    <a:pt x="251" y="412"/>
                  </a:cubicBezTo>
                  <a:cubicBezTo>
                    <a:pt x="249" y="411"/>
                    <a:pt x="248" y="410"/>
                    <a:pt x="247" y="409"/>
                  </a:cubicBezTo>
                  <a:cubicBezTo>
                    <a:pt x="243" y="405"/>
                    <a:pt x="239" y="401"/>
                    <a:pt x="235" y="397"/>
                  </a:cubicBezTo>
                  <a:cubicBezTo>
                    <a:pt x="233" y="396"/>
                    <a:pt x="232" y="395"/>
                    <a:pt x="231" y="394"/>
                  </a:cubicBezTo>
                  <a:cubicBezTo>
                    <a:pt x="229" y="393"/>
                    <a:pt x="227" y="391"/>
                    <a:pt x="225" y="389"/>
                  </a:cubicBezTo>
                  <a:cubicBezTo>
                    <a:pt x="223" y="388"/>
                    <a:pt x="221" y="386"/>
                    <a:pt x="219" y="384"/>
                  </a:cubicBezTo>
                  <a:cubicBezTo>
                    <a:pt x="216" y="382"/>
                    <a:pt x="214" y="381"/>
                    <a:pt x="212" y="379"/>
                  </a:cubicBezTo>
                  <a:cubicBezTo>
                    <a:pt x="211" y="378"/>
                    <a:pt x="209" y="377"/>
                    <a:pt x="208" y="375"/>
                  </a:cubicBezTo>
                  <a:cubicBezTo>
                    <a:pt x="175" y="349"/>
                    <a:pt x="135" y="320"/>
                    <a:pt x="96" y="294"/>
                  </a:cubicBezTo>
                  <a:cubicBezTo>
                    <a:pt x="96" y="294"/>
                    <a:pt x="96" y="294"/>
                    <a:pt x="96" y="294"/>
                  </a:cubicBezTo>
                  <a:cubicBezTo>
                    <a:pt x="92" y="291"/>
                    <a:pt x="88" y="288"/>
                    <a:pt x="84" y="285"/>
                  </a:cubicBezTo>
                  <a:cubicBezTo>
                    <a:pt x="80" y="283"/>
                    <a:pt x="77" y="280"/>
                    <a:pt x="73" y="278"/>
                  </a:cubicBezTo>
                  <a:cubicBezTo>
                    <a:pt x="71" y="276"/>
                    <a:pt x="68" y="274"/>
                    <a:pt x="66" y="273"/>
                  </a:cubicBezTo>
                  <a:cubicBezTo>
                    <a:pt x="65" y="256"/>
                    <a:pt x="60" y="242"/>
                    <a:pt x="52" y="231"/>
                  </a:cubicBezTo>
                  <a:cubicBezTo>
                    <a:pt x="38" y="211"/>
                    <a:pt x="16" y="198"/>
                    <a:pt x="0" y="186"/>
                  </a:cubicBezTo>
                  <a:cubicBezTo>
                    <a:pt x="10" y="182"/>
                    <a:pt x="22" y="180"/>
                    <a:pt x="38" y="178"/>
                  </a:cubicBezTo>
                  <a:cubicBezTo>
                    <a:pt x="40" y="178"/>
                    <a:pt x="40" y="178"/>
                    <a:pt x="40" y="178"/>
                  </a:cubicBezTo>
                  <a:cubicBezTo>
                    <a:pt x="41" y="178"/>
                    <a:pt x="41" y="178"/>
                    <a:pt x="42" y="178"/>
                  </a:cubicBezTo>
                  <a:cubicBezTo>
                    <a:pt x="44" y="178"/>
                    <a:pt x="45" y="178"/>
                    <a:pt x="46" y="178"/>
                  </a:cubicBezTo>
                  <a:cubicBezTo>
                    <a:pt x="48" y="178"/>
                    <a:pt x="49" y="178"/>
                    <a:pt x="51" y="179"/>
                  </a:cubicBezTo>
                  <a:cubicBezTo>
                    <a:pt x="52" y="179"/>
                    <a:pt x="53" y="179"/>
                    <a:pt x="54" y="179"/>
                  </a:cubicBezTo>
                  <a:cubicBezTo>
                    <a:pt x="62" y="181"/>
                    <a:pt x="70" y="183"/>
                    <a:pt x="80" y="186"/>
                  </a:cubicBezTo>
                  <a:cubicBezTo>
                    <a:pt x="82" y="187"/>
                    <a:pt x="84" y="188"/>
                    <a:pt x="86" y="189"/>
                  </a:cubicBezTo>
                  <a:cubicBezTo>
                    <a:pt x="87" y="189"/>
                    <a:pt x="88" y="190"/>
                    <a:pt x="90" y="190"/>
                  </a:cubicBezTo>
                  <a:cubicBezTo>
                    <a:pt x="91" y="191"/>
                    <a:pt x="93" y="192"/>
                    <a:pt x="95" y="192"/>
                  </a:cubicBezTo>
                  <a:cubicBezTo>
                    <a:pt x="97" y="193"/>
                    <a:pt x="99" y="194"/>
                    <a:pt x="100" y="195"/>
                  </a:cubicBezTo>
                  <a:cubicBezTo>
                    <a:pt x="101" y="195"/>
                    <a:pt x="101" y="195"/>
                    <a:pt x="102" y="195"/>
                  </a:cubicBezTo>
                  <a:cubicBezTo>
                    <a:pt x="102" y="195"/>
                    <a:pt x="102" y="195"/>
                    <a:pt x="102" y="195"/>
                  </a:cubicBezTo>
                  <a:cubicBezTo>
                    <a:pt x="102" y="195"/>
                    <a:pt x="102" y="195"/>
                    <a:pt x="102" y="195"/>
                  </a:cubicBezTo>
                  <a:cubicBezTo>
                    <a:pt x="116" y="207"/>
                    <a:pt x="134" y="218"/>
                    <a:pt x="154" y="229"/>
                  </a:cubicBezTo>
                  <a:cubicBezTo>
                    <a:pt x="251" y="280"/>
                    <a:pt x="405" y="310"/>
                    <a:pt x="428" y="196"/>
                  </a:cubicBezTo>
                  <a:cubicBezTo>
                    <a:pt x="429" y="193"/>
                    <a:pt x="429" y="191"/>
                    <a:pt x="428" y="189"/>
                  </a:cubicBezTo>
                  <a:cubicBezTo>
                    <a:pt x="430" y="180"/>
                    <a:pt x="430" y="171"/>
                    <a:pt x="428" y="163"/>
                  </a:cubicBezTo>
                  <a:cubicBezTo>
                    <a:pt x="428" y="163"/>
                    <a:pt x="428" y="163"/>
                    <a:pt x="428" y="163"/>
                  </a:cubicBezTo>
                  <a:cubicBezTo>
                    <a:pt x="428" y="160"/>
                    <a:pt x="428" y="157"/>
                    <a:pt x="428" y="154"/>
                  </a:cubicBezTo>
                  <a:cubicBezTo>
                    <a:pt x="428" y="153"/>
                    <a:pt x="428" y="153"/>
                    <a:pt x="428" y="152"/>
                  </a:cubicBezTo>
                  <a:cubicBezTo>
                    <a:pt x="428" y="151"/>
                    <a:pt x="428" y="151"/>
                    <a:pt x="427" y="150"/>
                  </a:cubicBezTo>
                  <a:cubicBezTo>
                    <a:pt x="427" y="149"/>
                    <a:pt x="427" y="149"/>
                    <a:pt x="427" y="148"/>
                  </a:cubicBezTo>
                  <a:cubicBezTo>
                    <a:pt x="427" y="147"/>
                    <a:pt x="427" y="147"/>
                    <a:pt x="427" y="146"/>
                  </a:cubicBezTo>
                  <a:cubicBezTo>
                    <a:pt x="426" y="146"/>
                    <a:pt x="426" y="145"/>
                    <a:pt x="426" y="145"/>
                  </a:cubicBezTo>
                  <a:cubicBezTo>
                    <a:pt x="426" y="144"/>
                    <a:pt x="425" y="142"/>
                    <a:pt x="424" y="141"/>
                  </a:cubicBezTo>
                  <a:cubicBezTo>
                    <a:pt x="424" y="140"/>
                    <a:pt x="424" y="140"/>
                    <a:pt x="423" y="139"/>
                  </a:cubicBezTo>
                  <a:cubicBezTo>
                    <a:pt x="423" y="139"/>
                    <a:pt x="423" y="138"/>
                    <a:pt x="422" y="137"/>
                  </a:cubicBezTo>
                  <a:cubicBezTo>
                    <a:pt x="422" y="137"/>
                    <a:pt x="421" y="136"/>
                    <a:pt x="420" y="135"/>
                  </a:cubicBezTo>
                  <a:cubicBezTo>
                    <a:pt x="420" y="134"/>
                    <a:pt x="419" y="134"/>
                    <a:pt x="418" y="133"/>
                  </a:cubicBezTo>
                  <a:cubicBezTo>
                    <a:pt x="418" y="133"/>
                    <a:pt x="417" y="132"/>
                    <a:pt x="417" y="132"/>
                  </a:cubicBezTo>
                  <a:cubicBezTo>
                    <a:pt x="415" y="131"/>
                    <a:pt x="413" y="130"/>
                    <a:pt x="411" y="129"/>
                  </a:cubicBezTo>
                  <a:cubicBezTo>
                    <a:pt x="410" y="128"/>
                    <a:pt x="409" y="128"/>
                    <a:pt x="408" y="127"/>
                  </a:cubicBezTo>
                  <a:cubicBezTo>
                    <a:pt x="403" y="126"/>
                    <a:pt x="397" y="125"/>
                    <a:pt x="390" y="125"/>
                  </a:cubicBezTo>
                  <a:cubicBezTo>
                    <a:pt x="342" y="125"/>
                    <a:pt x="254" y="157"/>
                    <a:pt x="220" y="155"/>
                  </a:cubicBezTo>
                  <a:cubicBezTo>
                    <a:pt x="248" y="123"/>
                    <a:pt x="248" y="123"/>
                    <a:pt x="248" y="123"/>
                  </a:cubicBezTo>
                  <a:cubicBezTo>
                    <a:pt x="270" y="97"/>
                    <a:pt x="270" y="97"/>
                    <a:pt x="270" y="97"/>
                  </a:cubicBezTo>
                  <a:cubicBezTo>
                    <a:pt x="333" y="79"/>
                    <a:pt x="410" y="61"/>
                    <a:pt x="464" y="53"/>
                  </a:cubicBezTo>
                  <a:cubicBezTo>
                    <a:pt x="541" y="42"/>
                    <a:pt x="566" y="0"/>
                    <a:pt x="594" y="148"/>
                  </a:cubicBezTo>
                  <a:cubicBezTo>
                    <a:pt x="621" y="297"/>
                    <a:pt x="682" y="329"/>
                    <a:pt x="730" y="361"/>
                  </a:cubicBezTo>
                  <a:cubicBezTo>
                    <a:pt x="779" y="394"/>
                    <a:pt x="841" y="538"/>
                    <a:pt x="832" y="544"/>
                  </a:cubicBez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56" name="Freeform 33">
              <a:extLst>
                <a:ext uri="{FF2B5EF4-FFF2-40B4-BE49-F238E27FC236}">
                  <a16:creationId xmlns:a16="http://schemas.microsoft.com/office/drawing/2014/main" id="{86469AEA-7511-41DC-A011-88DD81748329}"/>
                </a:ext>
              </a:extLst>
            </p:cNvPr>
            <p:cNvSpPr>
              <a:spLocks/>
            </p:cNvSpPr>
            <p:nvPr/>
          </p:nvSpPr>
          <p:spPr bwMode="auto">
            <a:xfrm>
              <a:off x="9860664" y="3197122"/>
              <a:ext cx="964074" cy="677360"/>
            </a:xfrm>
            <a:custGeom>
              <a:avLst/>
              <a:gdLst>
                <a:gd name="T0" fmla="*/ 462 w 538"/>
                <a:gd name="T1" fmla="*/ 0 h 378"/>
                <a:gd name="T2" fmla="*/ 0 w 538"/>
                <a:gd name="T3" fmla="*/ 245 h 378"/>
                <a:gd name="T4" fmla="*/ 0 w 538"/>
                <a:gd name="T5" fmla="*/ 378 h 378"/>
                <a:gd name="T6" fmla="*/ 538 w 538"/>
                <a:gd name="T7" fmla="*/ 100 h 378"/>
                <a:gd name="T8" fmla="*/ 462 w 538"/>
                <a:gd name="T9" fmla="*/ 0 h 378"/>
              </a:gdLst>
              <a:ahLst/>
              <a:cxnLst>
                <a:cxn ang="0">
                  <a:pos x="T0" y="T1"/>
                </a:cxn>
                <a:cxn ang="0">
                  <a:pos x="T2" y="T3"/>
                </a:cxn>
                <a:cxn ang="0">
                  <a:pos x="T4" y="T5"/>
                </a:cxn>
                <a:cxn ang="0">
                  <a:pos x="T6" y="T7"/>
                </a:cxn>
                <a:cxn ang="0">
                  <a:pos x="T8" y="T9"/>
                </a:cxn>
              </a:cxnLst>
              <a:rect l="0" t="0" r="r" b="b"/>
              <a:pathLst>
                <a:path w="538" h="378">
                  <a:moveTo>
                    <a:pt x="462" y="0"/>
                  </a:moveTo>
                  <a:lnTo>
                    <a:pt x="0" y="245"/>
                  </a:lnTo>
                  <a:lnTo>
                    <a:pt x="0" y="378"/>
                  </a:lnTo>
                  <a:lnTo>
                    <a:pt x="538" y="100"/>
                  </a:lnTo>
                  <a:lnTo>
                    <a:pt x="462" y="0"/>
                  </a:ln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57" name="Freeform 34">
              <a:extLst>
                <a:ext uri="{FF2B5EF4-FFF2-40B4-BE49-F238E27FC236}">
                  <a16:creationId xmlns:a16="http://schemas.microsoft.com/office/drawing/2014/main" id="{A828F27C-2D7F-4EC9-819B-5E25949089DA}"/>
                </a:ext>
              </a:extLst>
            </p:cNvPr>
            <p:cNvSpPr>
              <a:spLocks/>
            </p:cNvSpPr>
            <p:nvPr/>
          </p:nvSpPr>
          <p:spPr bwMode="auto">
            <a:xfrm>
              <a:off x="9860664" y="3376318"/>
              <a:ext cx="2331338" cy="3436976"/>
            </a:xfrm>
            <a:custGeom>
              <a:avLst/>
              <a:gdLst>
                <a:gd name="T0" fmla="*/ 692 w 692"/>
                <a:gd name="T1" fmla="*/ 543 h 1021"/>
                <a:gd name="T2" fmla="*/ 692 w 692"/>
                <a:gd name="T3" fmla="*/ 1021 h 1021"/>
                <a:gd name="T4" fmla="*/ 529 w 692"/>
                <a:gd name="T5" fmla="*/ 922 h 1021"/>
                <a:gd name="T6" fmla="*/ 267 w 692"/>
                <a:gd name="T7" fmla="*/ 862 h 1021"/>
                <a:gd name="T8" fmla="*/ 222 w 692"/>
                <a:gd name="T9" fmla="*/ 855 h 1021"/>
                <a:gd name="T10" fmla="*/ 85 w 692"/>
                <a:gd name="T11" fmla="*/ 506 h 1021"/>
                <a:gd name="T12" fmla="*/ 0 w 692"/>
                <a:gd name="T13" fmla="*/ 148 h 1021"/>
                <a:gd name="T14" fmla="*/ 95 w 692"/>
                <a:gd name="T15" fmla="*/ 99 h 1021"/>
                <a:gd name="T16" fmla="*/ 183 w 692"/>
                <a:gd name="T17" fmla="*/ 54 h 1021"/>
                <a:gd name="T18" fmla="*/ 263 w 692"/>
                <a:gd name="T19" fmla="*/ 13 h 1021"/>
                <a:gd name="T20" fmla="*/ 286 w 692"/>
                <a:gd name="T21" fmla="*/ 0 h 1021"/>
                <a:gd name="T22" fmla="*/ 286 w 692"/>
                <a:gd name="T23" fmla="*/ 0 h 1021"/>
                <a:gd name="T24" fmla="*/ 286 w 692"/>
                <a:gd name="T25" fmla="*/ 0 h 1021"/>
                <a:gd name="T26" fmla="*/ 292 w 692"/>
                <a:gd name="T27" fmla="*/ 7 h 1021"/>
                <a:gd name="T28" fmla="*/ 692 w 692"/>
                <a:gd name="T29" fmla="*/ 543 h 10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692" h="1021">
                  <a:moveTo>
                    <a:pt x="692" y="543"/>
                  </a:moveTo>
                  <a:cubicBezTo>
                    <a:pt x="692" y="1021"/>
                    <a:pt x="692" y="1021"/>
                    <a:pt x="692" y="1021"/>
                  </a:cubicBezTo>
                  <a:cubicBezTo>
                    <a:pt x="681" y="1000"/>
                    <a:pt x="644" y="961"/>
                    <a:pt x="529" y="922"/>
                  </a:cubicBezTo>
                  <a:cubicBezTo>
                    <a:pt x="467" y="901"/>
                    <a:pt x="382" y="880"/>
                    <a:pt x="267" y="862"/>
                  </a:cubicBezTo>
                  <a:cubicBezTo>
                    <a:pt x="252" y="860"/>
                    <a:pt x="238" y="857"/>
                    <a:pt x="222" y="855"/>
                  </a:cubicBezTo>
                  <a:cubicBezTo>
                    <a:pt x="164" y="741"/>
                    <a:pt x="118" y="618"/>
                    <a:pt x="85" y="506"/>
                  </a:cubicBezTo>
                  <a:cubicBezTo>
                    <a:pt x="24" y="308"/>
                    <a:pt x="0" y="148"/>
                    <a:pt x="0" y="148"/>
                  </a:cubicBezTo>
                  <a:cubicBezTo>
                    <a:pt x="95" y="99"/>
                    <a:pt x="95" y="99"/>
                    <a:pt x="95" y="99"/>
                  </a:cubicBezTo>
                  <a:cubicBezTo>
                    <a:pt x="183" y="54"/>
                    <a:pt x="183" y="54"/>
                    <a:pt x="183" y="54"/>
                  </a:cubicBezTo>
                  <a:cubicBezTo>
                    <a:pt x="263" y="13"/>
                    <a:pt x="263" y="13"/>
                    <a:pt x="263" y="13"/>
                  </a:cubicBezTo>
                  <a:cubicBezTo>
                    <a:pt x="286" y="0"/>
                    <a:pt x="286" y="0"/>
                    <a:pt x="286" y="0"/>
                  </a:cubicBezTo>
                  <a:cubicBezTo>
                    <a:pt x="286" y="0"/>
                    <a:pt x="286" y="0"/>
                    <a:pt x="286" y="0"/>
                  </a:cubicBezTo>
                  <a:cubicBezTo>
                    <a:pt x="286" y="0"/>
                    <a:pt x="286" y="0"/>
                    <a:pt x="286" y="0"/>
                  </a:cubicBezTo>
                  <a:cubicBezTo>
                    <a:pt x="288" y="2"/>
                    <a:pt x="290" y="5"/>
                    <a:pt x="292" y="7"/>
                  </a:cubicBezTo>
                  <a:cubicBezTo>
                    <a:pt x="354" y="77"/>
                    <a:pt x="539" y="303"/>
                    <a:pt x="692" y="543"/>
                  </a:cubicBezTo>
                  <a:close/>
                </a:path>
              </a:pathLst>
            </a:custGeom>
            <a:gradFill>
              <a:gsLst>
                <a:gs pos="0">
                  <a:srgbClr val="0A2DDB"/>
                </a:gs>
                <a:gs pos="83000">
                  <a:srgbClr val="3E04A9"/>
                </a:gs>
              </a:gsLst>
              <a:lin ang="13200000" scaled="0"/>
            </a:gradFill>
            <a:ln>
              <a:noFill/>
            </a:ln>
          </p:spPr>
          <p:txBody>
            <a:bodyPr vert="horz" wrap="square" lIns="91440" tIns="45720" rIns="91440" bIns="45720" numCol="1" anchor="t" anchorCtr="0" compatLnSpc="1">
              <a:prstTxWarp prst="textNoShape">
                <a:avLst/>
              </a:prstTxWarp>
            </a:bodyPr>
            <a:lstStyle/>
            <a:p>
              <a:endParaRPr lang="en-US" dirty="0"/>
            </a:p>
          </p:txBody>
        </p:sp>
        <p:sp>
          <p:nvSpPr>
            <p:cNvPr id="58" name="Freeform 35">
              <a:extLst>
                <a:ext uri="{FF2B5EF4-FFF2-40B4-BE49-F238E27FC236}">
                  <a16:creationId xmlns:a16="http://schemas.microsoft.com/office/drawing/2014/main" id="{3CEFFA90-EB51-41A6-8D88-DC1FC480C0E4}"/>
                </a:ext>
              </a:extLst>
            </p:cNvPr>
            <p:cNvSpPr>
              <a:spLocks/>
            </p:cNvSpPr>
            <p:nvPr/>
          </p:nvSpPr>
          <p:spPr bwMode="auto">
            <a:xfrm>
              <a:off x="9860664" y="3557306"/>
              <a:ext cx="1782999" cy="2922684"/>
            </a:xfrm>
            <a:custGeom>
              <a:avLst/>
              <a:gdLst>
                <a:gd name="T0" fmla="*/ 529 w 529"/>
                <a:gd name="T1" fmla="*/ 868 h 868"/>
                <a:gd name="T2" fmla="*/ 267 w 529"/>
                <a:gd name="T3" fmla="*/ 808 h 868"/>
                <a:gd name="T4" fmla="*/ 222 w 529"/>
                <a:gd name="T5" fmla="*/ 801 h 868"/>
                <a:gd name="T6" fmla="*/ 85 w 529"/>
                <a:gd name="T7" fmla="*/ 452 h 868"/>
                <a:gd name="T8" fmla="*/ 0 w 529"/>
                <a:gd name="T9" fmla="*/ 94 h 868"/>
                <a:gd name="T10" fmla="*/ 95 w 529"/>
                <a:gd name="T11" fmla="*/ 45 h 868"/>
                <a:gd name="T12" fmla="*/ 183 w 529"/>
                <a:gd name="T13" fmla="*/ 0 h 868"/>
                <a:gd name="T14" fmla="*/ 194 w 529"/>
                <a:gd name="T15" fmla="*/ 1 h 868"/>
                <a:gd name="T16" fmla="*/ 315 w 529"/>
                <a:gd name="T17" fmla="*/ 378 h 868"/>
                <a:gd name="T18" fmla="*/ 315 w 529"/>
                <a:gd name="T19" fmla="*/ 421 h 868"/>
                <a:gd name="T20" fmla="*/ 508 w 529"/>
                <a:gd name="T21" fmla="*/ 855 h 868"/>
                <a:gd name="T22" fmla="*/ 529 w 529"/>
                <a:gd name="T23" fmla="*/ 868 h 8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29" h="868">
                  <a:moveTo>
                    <a:pt x="529" y="868"/>
                  </a:moveTo>
                  <a:cubicBezTo>
                    <a:pt x="467" y="847"/>
                    <a:pt x="382" y="826"/>
                    <a:pt x="267" y="808"/>
                  </a:cubicBezTo>
                  <a:cubicBezTo>
                    <a:pt x="252" y="806"/>
                    <a:pt x="238" y="803"/>
                    <a:pt x="222" y="801"/>
                  </a:cubicBezTo>
                  <a:cubicBezTo>
                    <a:pt x="164" y="687"/>
                    <a:pt x="118" y="564"/>
                    <a:pt x="85" y="452"/>
                  </a:cubicBezTo>
                  <a:cubicBezTo>
                    <a:pt x="24" y="254"/>
                    <a:pt x="0" y="94"/>
                    <a:pt x="0" y="94"/>
                  </a:cubicBezTo>
                  <a:cubicBezTo>
                    <a:pt x="95" y="45"/>
                    <a:pt x="95" y="45"/>
                    <a:pt x="95" y="45"/>
                  </a:cubicBezTo>
                  <a:cubicBezTo>
                    <a:pt x="183" y="0"/>
                    <a:pt x="183" y="0"/>
                    <a:pt x="183" y="0"/>
                  </a:cubicBezTo>
                  <a:cubicBezTo>
                    <a:pt x="187" y="0"/>
                    <a:pt x="190" y="0"/>
                    <a:pt x="194" y="1"/>
                  </a:cubicBezTo>
                  <a:cubicBezTo>
                    <a:pt x="194" y="1"/>
                    <a:pt x="315" y="244"/>
                    <a:pt x="315" y="378"/>
                  </a:cubicBezTo>
                  <a:cubicBezTo>
                    <a:pt x="315" y="392"/>
                    <a:pt x="315" y="406"/>
                    <a:pt x="315" y="421"/>
                  </a:cubicBezTo>
                  <a:cubicBezTo>
                    <a:pt x="311" y="551"/>
                    <a:pt x="307" y="720"/>
                    <a:pt x="508" y="855"/>
                  </a:cubicBezTo>
                  <a:cubicBezTo>
                    <a:pt x="515" y="859"/>
                    <a:pt x="522" y="864"/>
                    <a:pt x="529" y="868"/>
                  </a:cubicBezTo>
                  <a:close/>
                </a:path>
              </a:pathLst>
            </a:custGeom>
            <a:gradFill>
              <a:gsLst>
                <a:gs pos="100000">
                  <a:srgbClr val="5936E0"/>
                </a:gs>
                <a:gs pos="44000">
                  <a:srgbClr val="371DBD"/>
                </a:gs>
              </a:gsLst>
              <a:lin ang="13200000" scaled="0"/>
            </a:gradFill>
            <a:ln>
              <a:noFill/>
            </a:ln>
          </p:spPr>
          <p:txBody>
            <a:bodyPr vert="horz" wrap="square" lIns="91440" tIns="45720" rIns="91440" bIns="45720" numCol="1" anchor="t" anchorCtr="0" compatLnSpc="1">
              <a:prstTxWarp prst="textNoShape">
                <a:avLst/>
              </a:prstTxWarp>
            </a:bodyPr>
            <a:lstStyle/>
            <a:p>
              <a:endParaRPr lang="en-US" dirty="0"/>
            </a:p>
          </p:txBody>
        </p:sp>
        <p:sp>
          <p:nvSpPr>
            <p:cNvPr id="67" name="Freeform: Shape 66">
              <a:extLst>
                <a:ext uri="{FF2B5EF4-FFF2-40B4-BE49-F238E27FC236}">
                  <a16:creationId xmlns:a16="http://schemas.microsoft.com/office/drawing/2014/main" id="{2ACAA286-8EC7-477A-B799-85B6B23E638D}"/>
                </a:ext>
              </a:extLst>
            </p:cNvPr>
            <p:cNvSpPr/>
            <p:nvPr/>
          </p:nvSpPr>
          <p:spPr>
            <a:xfrm rot="20923453">
              <a:off x="6655548" y="-439156"/>
              <a:ext cx="5488008" cy="1037277"/>
            </a:xfrm>
            <a:custGeom>
              <a:avLst/>
              <a:gdLst>
                <a:gd name="connsiteX0" fmla="*/ 584535 w 5488008"/>
                <a:gd name="connsiteY0" fmla="*/ 0 h 1037277"/>
                <a:gd name="connsiteX1" fmla="*/ 5488008 w 5488008"/>
                <a:gd name="connsiteY1" fmla="*/ 977656 h 1037277"/>
                <a:gd name="connsiteX2" fmla="*/ 5476121 w 5488008"/>
                <a:gd name="connsiteY2" fmla="*/ 1037276 h 1037277"/>
                <a:gd name="connsiteX3" fmla="*/ 0 w 5488008"/>
                <a:gd name="connsiteY3" fmla="*/ 1037277 h 1037277"/>
                <a:gd name="connsiteX4" fmla="*/ 35107 w 5488008"/>
                <a:gd name="connsiteY4" fmla="*/ 912868 h 1037277"/>
                <a:gd name="connsiteX5" fmla="*/ 584535 w 5488008"/>
                <a:gd name="connsiteY5" fmla="*/ 0 h 1037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488008" h="1037277">
                  <a:moveTo>
                    <a:pt x="584535" y="0"/>
                  </a:moveTo>
                  <a:lnTo>
                    <a:pt x="5488008" y="977656"/>
                  </a:lnTo>
                  <a:lnTo>
                    <a:pt x="5476121" y="1037276"/>
                  </a:lnTo>
                  <a:lnTo>
                    <a:pt x="0" y="1037277"/>
                  </a:lnTo>
                  <a:lnTo>
                    <a:pt x="35107" y="912868"/>
                  </a:lnTo>
                  <a:cubicBezTo>
                    <a:pt x="217952" y="337066"/>
                    <a:pt x="584535" y="0"/>
                    <a:pt x="584535" y="0"/>
                  </a:cubicBezTo>
                  <a:close/>
                </a:path>
              </a:pathLst>
            </a:custGeom>
            <a:gradFill>
              <a:gsLst>
                <a:gs pos="0">
                  <a:srgbClr val="7CEFD8"/>
                </a:gs>
                <a:gs pos="83000">
                  <a:srgbClr val="6672E4"/>
                </a:gs>
              </a:gsLst>
              <a:lin ang="2400000" scaled="0"/>
            </a:gradFill>
            <a:ln w="127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solidFill>
                  <a:schemeClr val="tx1"/>
                </a:solidFill>
              </a:endParaRPr>
            </a:p>
          </p:txBody>
        </p:sp>
      </p:grpSp>
      <p:sp>
        <p:nvSpPr>
          <p:cNvPr id="15" name="Title 14" hidden="1">
            <a:extLst>
              <a:ext uri="{FF2B5EF4-FFF2-40B4-BE49-F238E27FC236}">
                <a16:creationId xmlns:a16="http://schemas.microsoft.com/office/drawing/2014/main" id="{1B710331-53CB-4E4F-A9D3-D1E190EEAEE4}"/>
              </a:ext>
            </a:extLst>
          </p:cNvPr>
          <p:cNvSpPr>
            <a:spLocks noGrp="1"/>
          </p:cNvSpPr>
          <p:nvPr>
            <p:ph type="title"/>
          </p:nvPr>
        </p:nvSpPr>
        <p:spPr/>
        <p:txBody>
          <a:bodyPr/>
          <a:lstStyle/>
          <a:p>
            <a:r>
              <a:rPr lang="en-US" dirty="0"/>
              <a:t>Human resources slide 2</a:t>
            </a:r>
          </a:p>
        </p:txBody>
      </p:sp>
      <p:sp>
        <p:nvSpPr>
          <p:cNvPr id="3" name="TextBox 2">
            <a:extLst>
              <a:ext uri="{FF2B5EF4-FFF2-40B4-BE49-F238E27FC236}">
                <a16:creationId xmlns:a16="http://schemas.microsoft.com/office/drawing/2014/main" id="{DA5B87DD-2BD3-7817-EEC5-2D2E02F2B31F}"/>
              </a:ext>
            </a:extLst>
          </p:cNvPr>
          <p:cNvSpPr txBox="1"/>
          <p:nvPr/>
        </p:nvSpPr>
        <p:spPr>
          <a:xfrm>
            <a:off x="1007706" y="1446245"/>
            <a:ext cx="6596557" cy="3970318"/>
          </a:xfrm>
          <a:prstGeom prst="rect">
            <a:avLst/>
          </a:prstGeom>
          <a:noFill/>
        </p:spPr>
        <p:txBody>
          <a:bodyPr wrap="square" rtlCol="0">
            <a:spAutoFit/>
          </a:bodyPr>
          <a:lstStyle/>
          <a:p>
            <a:r>
              <a:rPr lang="en-GB" dirty="0">
                <a:solidFill>
                  <a:schemeClr val="accent1">
                    <a:lumMod val="50000"/>
                  </a:schemeClr>
                </a:solidFill>
              </a:rPr>
              <a:t>Introduction</a:t>
            </a:r>
          </a:p>
          <a:p>
            <a:r>
              <a:rPr lang="en-GB" dirty="0">
                <a:solidFill>
                  <a:schemeClr val="accent1">
                    <a:lumMod val="50000"/>
                  </a:schemeClr>
                </a:solidFill>
              </a:rPr>
              <a:t>Porters Competitive Advantage (1985)</a:t>
            </a:r>
          </a:p>
          <a:p>
            <a:r>
              <a:rPr lang="en-GB" dirty="0">
                <a:solidFill>
                  <a:schemeClr val="accent1">
                    <a:lumMod val="50000"/>
                  </a:schemeClr>
                </a:solidFill>
              </a:rPr>
              <a:t>       Cost Reduction - Differentiation </a:t>
            </a:r>
          </a:p>
          <a:p>
            <a:r>
              <a:rPr lang="en-GB" dirty="0">
                <a:solidFill>
                  <a:schemeClr val="accent1">
                    <a:lumMod val="50000"/>
                  </a:schemeClr>
                </a:solidFill>
              </a:rPr>
              <a:t>Porters 5 Forces Framework</a:t>
            </a:r>
          </a:p>
          <a:p>
            <a:r>
              <a:rPr lang="en-GB" dirty="0">
                <a:solidFill>
                  <a:schemeClr val="accent1">
                    <a:lumMod val="50000"/>
                  </a:schemeClr>
                </a:solidFill>
              </a:rPr>
              <a:t>Current Economic situation</a:t>
            </a:r>
          </a:p>
          <a:p>
            <a:r>
              <a:rPr lang="en-GB" dirty="0">
                <a:solidFill>
                  <a:schemeClr val="accent1">
                    <a:lumMod val="50000"/>
                  </a:schemeClr>
                </a:solidFill>
              </a:rPr>
              <a:t>How can recruitment and selection process help an organisation</a:t>
            </a:r>
          </a:p>
          <a:p>
            <a:r>
              <a:rPr lang="en-GB" dirty="0">
                <a:solidFill>
                  <a:schemeClr val="accent1">
                    <a:lumMod val="50000"/>
                  </a:schemeClr>
                </a:solidFill>
              </a:rPr>
              <a:t>        Cost reduction -Quality Enhancement -  Innovation Strategy</a:t>
            </a:r>
          </a:p>
          <a:p>
            <a:r>
              <a:rPr lang="en-GB" dirty="0">
                <a:solidFill>
                  <a:schemeClr val="accent1">
                    <a:lumMod val="50000"/>
                  </a:schemeClr>
                </a:solidFill>
              </a:rPr>
              <a:t>Article 1</a:t>
            </a:r>
          </a:p>
          <a:p>
            <a:r>
              <a:rPr lang="en-GB" dirty="0">
                <a:solidFill>
                  <a:schemeClr val="accent1">
                    <a:lumMod val="50000"/>
                  </a:schemeClr>
                </a:solidFill>
              </a:rPr>
              <a:t>Article 2</a:t>
            </a:r>
          </a:p>
          <a:p>
            <a:r>
              <a:rPr lang="en-GB" dirty="0">
                <a:solidFill>
                  <a:schemeClr val="accent1">
                    <a:lumMod val="50000"/>
                  </a:schemeClr>
                </a:solidFill>
              </a:rPr>
              <a:t>Article 3</a:t>
            </a:r>
          </a:p>
          <a:p>
            <a:r>
              <a:rPr lang="en-GB" dirty="0">
                <a:solidFill>
                  <a:schemeClr val="accent1">
                    <a:lumMod val="50000"/>
                  </a:schemeClr>
                </a:solidFill>
              </a:rPr>
              <a:t>Job Description</a:t>
            </a:r>
          </a:p>
          <a:p>
            <a:r>
              <a:rPr lang="en-GB" dirty="0">
                <a:solidFill>
                  <a:schemeClr val="accent1">
                    <a:lumMod val="50000"/>
                  </a:schemeClr>
                </a:solidFill>
              </a:rPr>
              <a:t>Interview Questions</a:t>
            </a:r>
          </a:p>
          <a:p>
            <a:r>
              <a:rPr lang="en-GB" dirty="0">
                <a:solidFill>
                  <a:schemeClr val="accent1">
                    <a:lumMod val="50000"/>
                  </a:schemeClr>
                </a:solidFill>
              </a:rPr>
              <a:t>Conclusion</a:t>
            </a:r>
          </a:p>
          <a:p>
            <a:r>
              <a:rPr lang="en-GB" dirty="0"/>
              <a:t> </a:t>
            </a:r>
          </a:p>
        </p:txBody>
      </p:sp>
    </p:spTree>
    <p:extLst>
      <p:ext uri="{BB962C8B-B14F-4D97-AF65-F5344CB8AC3E}">
        <p14:creationId xmlns:p14="http://schemas.microsoft.com/office/powerpoint/2010/main" val="2855238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 name="Title 67" hidden="1">
            <a:extLst>
              <a:ext uri="{FF2B5EF4-FFF2-40B4-BE49-F238E27FC236}">
                <a16:creationId xmlns:a16="http://schemas.microsoft.com/office/drawing/2014/main" id="{3D46526D-118F-4F6F-BAE0-066F422EBD1E}"/>
              </a:ext>
            </a:extLst>
          </p:cNvPr>
          <p:cNvSpPr>
            <a:spLocks noGrp="1"/>
          </p:cNvSpPr>
          <p:nvPr>
            <p:ph type="title"/>
          </p:nvPr>
        </p:nvSpPr>
        <p:spPr/>
        <p:txBody>
          <a:bodyPr/>
          <a:lstStyle/>
          <a:p>
            <a:r>
              <a:rPr lang="en-US" dirty="0"/>
              <a:t>Human resources slide 3</a:t>
            </a:r>
          </a:p>
        </p:txBody>
      </p:sp>
      <p:pic>
        <p:nvPicPr>
          <p:cNvPr id="122" name="Picture 121">
            <a:extLst>
              <a:ext uri="{FF2B5EF4-FFF2-40B4-BE49-F238E27FC236}">
                <a16:creationId xmlns:a16="http://schemas.microsoft.com/office/drawing/2014/main" id="{470070FC-19D0-4354-9BC9-608A5DC44997}"/>
              </a:ext>
              <a:ext uri="{C183D7F6-B498-43B3-948B-1728B52AA6E4}">
                <adec:decorative xmlns:adec="http://schemas.microsoft.com/office/drawing/2017/decorative" val="1"/>
              </a:ext>
            </a:extLst>
          </p:cNvPr>
          <p:cNvPicPr>
            <a:picLocks noChangeAspect="1"/>
          </p:cNvPicPr>
          <p:nvPr/>
        </p:nvPicPr>
        <p:blipFill rotWithShape="1">
          <a:blip r:embed="rId3">
            <a:lum bright="70000" contrast="-70000"/>
            <a:extLst>
              <a:ext uri="{BEBA8EAE-BF5A-486C-A8C5-ECC9F3942E4B}">
                <a14:imgProps xmlns:a14="http://schemas.microsoft.com/office/drawing/2010/main">
                  <a14:imgLayer r:embed="rId4">
                    <a14:imgEffect>
                      <a14:colorTemperature colorTemp="5300"/>
                    </a14:imgEffect>
                    <a14:imgEffect>
                      <a14:saturation sat="0"/>
                    </a14:imgEffect>
                  </a14:imgLayer>
                </a14:imgProps>
              </a:ext>
              <a:ext uri="{28A0092B-C50C-407E-A947-70E740481C1C}">
                <a14:useLocalDpi xmlns:a14="http://schemas.microsoft.com/office/drawing/2010/main" val="0"/>
              </a:ext>
            </a:extLst>
          </a:blip>
          <a:srcRect/>
          <a:stretch/>
        </p:blipFill>
        <p:spPr>
          <a:xfrm>
            <a:off x="0" y="0"/>
            <a:ext cx="12192000" cy="6858000"/>
          </a:xfrm>
          <a:custGeom>
            <a:avLst/>
            <a:gdLst>
              <a:gd name="connsiteX0" fmla="*/ 0 w 12192000"/>
              <a:gd name="connsiteY0" fmla="*/ 0 h 2895600"/>
              <a:gd name="connsiteX1" fmla="*/ 12192000 w 12192000"/>
              <a:gd name="connsiteY1" fmla="*/ 0 h 2895600"/>
              <a:gd name="connsiteX2" fmla="*/ 12192000 w 12192000"/>
              <a:gd name="connsiteY2" fmla="*/ 2895600 h 2895600"/>
              <a:gd name="connsiteX3" fmla="*/ 0 w 12192000"/>
              <a:gd name="connsiteY3" fmla="*/ 2895600 h 2895600"/>
            </a:gdLst>
            <a:ahLst/>
            <a:cxnLst>
              <a:cxn ang="0">
                <a:pos x="connsiteX0" y="connsiteY0"/>
              </a:cxn>
              <a:cxn ang="0">
                <a:pos x="connsiteX1" y="connsiteY1"/>
              </a:cxn>
              <a:cxn ang="0">
                <a:pos x="connsiteX2" y="connsiteY2"/>
              </a:cxn>
              <a:cxn ang="0">
                <a:pos x="connsiteX3" y="connsiteY3"/>
              </a:cxn>
            </a:cxnLst>
            <a:rect l="l" t="t" r="r" b="b"/>
            <a:pathLst>
              <a:path w="12192000" h="2895600">
                <a:moveTo>
                  <a:pt x="0" y="0"/>
                </a:moveTo>
                <a:lnTo>
                  <a:pt x="12192000" y="0"/>
                </a:lnTo>
                <a:lnTo>
                  <a:pt x="12192000" y="2895600"/>
                </a:lnTo>
                <a:lnTo>
                  <a:pt x="0" y="2895600"/>
                </a:lnTo>
                <a:close/>
              </a:path>
            </a:pathLst>
          </a:custGeom>
        </p:spPr>
      </p:pic>
      <p:sp>
        <p:nvSpPr>
          <p:cNvPr id="123" name="Rectangle 122">
            <a:extLst>
              <a:ext uri="{FF2B5EF4-FFF2-40B4-BE49-F238E27FC236}">
                <a16:creationId xmlns:a16="http://schemas.microsoft.com/office/drawing/2014/main" id="{C9C2C56A-C4D4-4578-84E9-27FD62603EAA}"/>
              </a:ext>
              <a:ext uri="{C183D7F6-B498-43B3-948B-1728B52AA6E4}">
                <adec:decorative xmlns:adec="http://schemas.microsoft.com/office/drawing/2017/decorative" val="1"/>
              </a:ext>
            </a:extLst>
          </p:cNvPr>
          <p:cNvSpPr/>
          <p:nvPr/>
        </p:nvSpPr>
        <p:spPr>
          <a:xfrm>
            <a:off x="0" y="-18661"/>
            <a:ext cx="12192000" cy="6858000"/>
          </a:xfrm>
          <a:prstGeom prst="rect">
            <a:avLst/>
          </a:pr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Introduction</a:t>
            </a:r>
          </a:p>
        </p:txBody>
      </p:sp>
      <p:sp>
        <p:nvSpPr>
          <p:cNvPr id="2" name="TextBox 1">
            <a:extLst>
              <a:ext uri="{FF2B5EF4-FFF2-40B4-BE49-F238E27FC236}">
                <a16:creationId xmlns:a16="http://schemas.microsoft.com/office/drawing/2014/main" id="{62AEF5FE-6C45-4BF6-9676-571742C3CDD7}"/>
              </a:ext>
            </a:extLst>
          </p:cNvPr>
          <p:cNvSpPr txBox="1"/>
          <p:nvPr/>
        </p:nvSpPr>
        <p:spPr>
          <a:xfrm>
            <a:off x="128047" y="410854"/>
            <a:ext cx="4157286" cy="2051844"/>
          </a:xfrm>
          <a:prstGeom prst="rect">
            <a:avLst/>
          </a:prstGeom>
          <a:noFill/>
        </p:spPr>
        <p:txBody>
          <a:bodyPr wrap="square" lIns="0" tIns="0" rIns="0" bIns="0" rtlCol="0">
            <a:spAutoFit/>
          </a:bodyPr>
          <a:lstStyle/>
          <a:p>
            <a:pPr>
              <a:lnSpc>
                <a:spcPts val="4000"/>
              </a:lnSpc>
            </a:pPr>
            <a:r>
              <a:rPr lang="en-US" sz="4400" b="1" dirty="0">
                <a:solidFill>
                  <a:srgbClr val="002060"/>
                </a:solidFill>
                <a:latin typeface="Segoe UI" panose="020B0502040204020203" pitchFamily="34" charset="0"/>
                <a:cs typeface="Segoe UI" panose="020B0502040204020203" pitchFamily="34" charset="0"/>
              </a:rPr>
              <a:t>HUMAN RESOURCES</a:t>
            </a:r>
          </a:p>
          <a:p>
            <a:pPr>
              <a:lnSpc>
                <a:spcPts val="4000"/>
              </a:lnSpc>
            </a:pPr>
            <a:r>
              <a:rPr lang="en-US" sz="4400" b="1" dirty="0">
                <a:solidFill>
                  <a:srgbClr val="002060"/>
                </a:solidFill>
                <a:latin typeface="Segoe UI" panose="020B0502040204020203" pitchFamily="34" charset="0"/>
                <a:cs typeface="Segoe UI" panose="020B0502040204020203" pitchFamily="34" charset="0"/>
              </a:rPr>
              <a:t>MANAGEMENT </a:t>
            </a:r>
            <a:br>
              <a:rPr lang="en-US" sz="4400" b="1" dirty="0">
                <a:solidFill>
                  <a:srgbClr val="002060"/>
                </a:solidFill>
                <a:latin typeface="Segoe UI" panose="020B0502040204020203" pitchFamily="34" charset="0"/>
                <a:cs typeface="Segoe UI" panose="020B0502040204020203" pitchFamily="34" charset="0"/>
              </a:rPr>
            </a:br>
            <a:endParaRPr lang="en-US" sz="4400" b="1" dirty="0">
              <a:solidFill>
                <a:srgbClr val="002060"/>
              </a:solidFill>
              <a:latin typeface="Segoe UI" panose="020B0502040204020203" pitchFamily="34" charset="0"/>
              <a:cs typeface="Segoe UI" panose="020B0502040204020203" pitchFamily="34" charset="0"/>
            </a:endParaRPr>
          </a:p>
        </p:txBody>
      </p:sp>
      <p:sp>
        <p:nvSpPr>
          <p:cNvPr id="4" name="Parallelogram 3">
            <a:extLst>
              <a:ext uri="{FF2B5EF4-FFF2-40B4-BE49-F238E27FC236}">
                <a16:creationId xmlns:a16="http://schemas.microsoft.com/office/drawing/2014/main" id="{241C7FC4-FEFA-4A96-9749-9068C68611EF}"/>
              </a:ext>
              <a:ext uri="{C183D7F6-B498-43B3-948B-1728B52AA6E4}">
                <adec:decorative xmlns:adec="http://schemas.microsoft.com/office/drawing/2017/decorative" val="1"/>
              </a:ext>
            </a:extLst>
          </p:cNvPr>
          <p:cNvSpPr/>
          <p:nvPr/>
        </p:nvSpPr>
        <p:spPr>
          <a:xfrm>
            <a:off x="4413380" y="2"/>
            <a:ext cx="3961053" cy="6857998"/>
          </a:xfrm>
          <a:prstGeom prst="parallelogram">
            <a:avLst>
              <a:gd name="adj" fmla="val 0"/>
            </a:avLst>
          </a:prstGeom>
          <a:gradFill>
            <a:gsLst>
              <a:gs pos="0">
                <a:srgbClr val="7CEFD8"/>
              </a:gs>
              <a:gs pos="71000">
                <a:srgbClr val="6672E4"/>
              </a:gs>
              <a:gs pos="100000">
                <a:srgbClr val="882BE5"/>
              </a:gs>
            </a:gsLst>
            <a:lin ang="5400000" scaled="1"/>
          </a:gradFill>
          <a:ln w="127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solidFill>
                <a:schemeClr val="tx1"/>
              </a:solidFill>
            </a:endParaRPr>
          </a:p>
        </p:txBody>
      </p:sp>
      <p:sp>
        <p:nvSpPr>
          <p:cNvPr id="66" name="TextBox 65">
            <a:extLst>
              <a:ext uri="{FF2B5EF4-FFF2-40B4-BE49-F238E27FC236}">
                <a16:creationId xmlns:a16="http://schemas.microsoft.com/office/drawing/2014/main" id="{420782C0-8825-28FD-A316-B037D8879716}"/>
              </a:ext>
            </a:extLst>
          </p:cNvPr>
          <p:cNvSpPr txBox="1"/>
          <p:nvPr/>
        </p:nvSpPr>
        <p:spPr>
          <a:xfrm>
            <a:off x="4495063" y="279919"/>
            <a:ext cx="3809182" cy="5755422"/>
          </a:xfrm>
          <a:prstGeom prst="rect">
            <a:avLst/>
          </a:prstGeom>
          <a:noFill/>
        </p:spPr>
        <p:txBody>
          <a:bodyPr wrap="square" rtlCol="0">
            <a:spAutoFit/>
          </a:bodyPr>
          <a:lstStyle/>
          <a:p>
            <a:r>
              <a:rPr lang="en-GB" sz="3000" b="1" dirty="0"/>
              <a:t>Introduction</a:t>
            </a:r>
          </a:p>
          <a:p>
            <a:endParaRPr lang="en-GB" sz="3000" b="1" dirty="0"/>
          </a:p>
          <a:p>
            <a:r>
              <a:rPr lang="en-GB" sz="1600" dirty="0">
                <a:latin typeface="Arial" panose="020B0604020202020204" pitchFamily="34" charset="0"/>
                <a:cs typeface="Arial" panose="020B0604020202020204" pitchFamily="34" charset="0"/>
              </a:rPr>
              <a:t>Organisations can gain a competitive advantage by reducing costs or creating a unique product or service that sets them apart. As Porter’s Competitive Advantage (1985) outlined, cost reduction, differentiation, and Porter’s five forces framework are important concepts in gaining a competitive edge. </a:t>
            </a:r>
          </a:p>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The current economic situation has also significantly impacted consumer spending and created an uncertain environment. In order to gain a competitive advantage, organisations need to understand how recruitment and selection processes can help.</a:t>
            </a:r>
          </a:p>
          <a:p>
            <a:endParaRPr lang="en-GB" sz="1600" dirty="0">
              <a:latin typeface="Arial" panose="020B0604020202020204" pitchFamily="34" charset="0"/>
              <a:cs typeface="Arial" panose="020B0604020202020204" pitchFamily="34" charset="0"/>
            </a:endParaRPr>
          </a:p>
          <a:p>
            <a:endParaRPr lang="en-GB" dirty="0"/>
          </a:p>
          <a:p>
            <a:endParaRPr lang="en-GB" dirty="0"/>
          </a:p>
        </p:txBody>
      </p:sp>
      <p:sp>
        <p:nvSpPr>
          <p:cNvPr id="67" name="TextBox 66">
            <a:extLst>
              <a:ext uri="{FF2B5EF4-FFF2-40B4-BE49-F238E27FC236}">
                <a16:creationId xmlns:a16="http://schemas.microsoft.com/office/drawing/2014/main" id="{F6104B7D-7350-53CF-6700-9EFADC6A3444}"/>
              </a:ext>
            </a:extLst>
          </p:cNvPr>
          <p:cNvSpPr txBox="1"/>
          <p:nvPr/>
        </p:nvSpPr>
        <p:spPr>
          <a:xfrm>
            <a:off x="8587273" y="1978089"/>
            <a:ext cx="3247053" cy="2585323"/>
          </a:xfrm>
          <a:prstGeom prst="rect">
            <a:avLst/>
          </a:prstGeom>
          <a:noFill/>
        </p:spPr>
        <p:txBody>
          <a:bodyPr wrap="square" rtlCol="0">
            <a:spAutoFit/>
          </a:bodyPr>
          <a:lstStyle/>
          <a:p>
            <a:r>
              <a:rPr lang="en-GB" dirty="0">
                <a:solidFill>
                  <a:schemeClr val="accent1">
                    <a:lumMod val="50000"/>
                  </a:schemeClr>
                </a:solidFill>
              </a:rPr>
              <a:t>According to Henderson, It is very important to be conscious of the decisions made at the beginning stages of </a:t>
            </a:r>
          </a:p>
          <a:p>
            <a:r>
              <a:rPr lang="en-GB" dirty="0">
                <a:solidFill>
                  <a:schemeClr val="accent1">
                    <a:lumMod val="50000"/>
                  </a:schemeClr>
                </a:solidFill>
              </a:rPr>
              <a:t>recruitment and selection, as this will impact on the overall long-term vision of the organisation. (Henderson, 2011, p.84) </a:t>
            </a:r>
          </a:p>
        </p:txBody>
      </p:sp>
    </p:spTree>
    <p:extLst>
      <p:ext uri="{BB962C8B-B14F-4D97-AF65-F5344CB8AC3E}">
        <p14:creationId xmlns:p14="http://schemas.microsoft.com/office/powerpoint/2010/main" val="18609449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 name="Title 67" hidden="1">
            <a:extLst>
              <a:ext uri="{FF2B5EF4-FFF2-40B4-BE49-F238E27FC236}">
                <a16:creationId xmlns:a16="http://schemas.microsoft.com/office/drawing/2014/main" id="{3D46526D-118F-4F6F-BAE0-066F422EBD1E}"/>
              </a:ext>
            </a:extLst>
          </p:cNvPr>
          <p:cNvSpPr>
            <a:spLocks noGrp="1"/>
          </p:cNvSpPr>
          <p:nvPr>
            <p:ph type="title"/>
          </p:nvPr>
        </p:nvSpPr>
        <p:spPr/>
        <p:txBody>
          <a:bodyPr/>
          <a:lstStyle/>
          <a:p>
            <a:r>
              <a:rPr lang="en-US" dirty="0"/>
              <a:t>Human resources slide 3</a:t>
            </a:r>
          </a:p>
        </p:txBody>
      </p:sp>
      <p:pic>
        <p:nvPicPr>
          <p:cNvPr id="122" name="Picture 121">
            <a:extLst>
              <a:ext uri="{FF2B5EF4-FFF2-40B4-BE49-F238E27FC236}">
                <a16:creationId xmlns:a16="http://schemas.microsoft.com/office/drawing/2014/main" id="{470070FC-19D0-4354-9BC9-608A5DC44997}"/>
              </a:ext>
              <a:ext uri="{C183D7F6-B498-43B3-948B-1728B52AA6E4}">
                <adec:decorative xmlns:adec="http://schemas.microsoft.com/office/drawing/2017/decorative" val="1"/>
              </a:ext>
            </a:extLst>
          </p:cNvPr>
          <p:cNvPicPr>
            <a:picLocks noChangeAspect="1"/>
          </p:cNvPicPr>
          <p:nvPr/>
        </p:nvPicPr>
        <p:blipFill rotWithShape="1">
          <a:blip r:embed="rId3">
            <a:lum bright="70000" contrast="-70000"/>
            <a:extLst>
              <a:ext uri="{BEBA8EAE-BF5A-486C-A8C5-ECC9F3942E4B}">
                <a14:imgProps xmlns:a14="http://schemas.microsoft.com/office/drawing/2010/main">
                  <a14:imgLayer r:embed="rId4">
                    <a14:imgEffect>
                      <a14:colorTemperature colorTemp="5300"/>
                    </a14:imgEffect>
                    <a14:imgEffect>
                      <a14:saturation sat="0"/>
                    </a14:imgEffect>
                  </a14:imgLayer>
                </a14:imgProps>
              </a:ext>
              <a:ext uri="{28A0092B-C50C-407E-A947-70E740481C1C}">
                <a14:useLocalDpi xmlns:a14="http://schemas.microsoft.com/office/drawing/2010/main" val="0"/>
              </a:ext>
            </a:extLst>
          </a:blip>
          <a:srcRect/>
          <a:stretch/>
        </p:blipFill>
        <p:spPr>
          <a:xfrm>
            <a:off x="0" y="0"/>
            <a:ext cx="12192000" cy="6858000"/>
          </a:xfrm>
          <a:custGeom>
            <a:avLst/>
            <a:gdLst>
              <a:gd name="connsiteX0" fmla="*/ 0 w 12192000"/>
              <a:gd name="connsiteY0" fmla="*/ 0 h 2895600"/>
              <a:gd name="connsiteX1" fmla="*/ 12192000 w 12192000"/>
              <a:gd name="connsiteY1" fmla="*/ 0 h 2895600"/>
              <a:gd name="connsiteX2" fmla="*/ 12192000 w 12192000"/>
              <a:gd name="connsiteY2" fmla="*/ 2895600 h 2895600"/>
              <a:gd name="connsiteX3" fmla="*/ 0 w 12192000"/>
              <a:gd name="connsiteY3" fmla="*/ 2895600 h 2895600"/>
            </a:gdLst>
            <a:ahLst/>
            <a:cxnLst>
              <a:cxn ang="0">
                <a:pos x="connsiteX0" y="connsiteY0"/>
              </a:cxn>
              <a:cxn ang="0">
                <a:pos x="connsiteX1" y="connsiteY1"/>
              </a:cxn>
              <a:cxn ang="0">
                <a:pos x="connsiteX2" y="connsiteY2"/>
              </a:cxn>
              <a:cxn ang="0">
                <a:pos x="connsiteX3" y="connsiteY3"/>
              </a:cxn>
            </a:cxnLst>
            <a:rect l="l" t="t" r="r" b="b"/>
            <a:pathLst>
              <a:path w="12192000" h="2895600">
                <a:moveTo>
                  <a:pt x="0" y="0"/>
                </a:moveTo>
                <a:lnTo>
                  <a:pt x="12192000" y="0"/>
                </a:lnTo>
                <a:lnTo>
                  <a:pt x="12192000" y="2895600"/>
                </a:lnTo>
                <a:lnTo>
                  <a:pt x="0" y="2895600"/>
                </a:lnTo>
                <a:close/>
              </a:path>
            </a:pathLst>
          </a:custGeom>
        </p:spPr>
      </p:pic>
      <p:sp>
        <p:nvSpPr>
          <p:cNvPr id="123" name="Rectangle 122">
            <a:extLst>
              <a:ext uri="{FF2B5EF4-FFF2-40B4-BE49-F238E27FC236}">
                <a16:creationId xmlns:a16="http://schemas.microsoft.com/office/drawing/2014/main" id="{C9C2C56A-C4D4-4578-84E9-27FD62603EAA}"/>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62AEF5FE-6C45-4BF6-9676-571742C3CDD7}"/>
              </a:ext>
            </a:extLst>
          </p:cNvPr>
          <p:cNvSpPr txBox="1"/>
          <p:nvPr/>
        </p:nvSpPr>
        <p:spPr>
          <a:xfrm>
            <a:off x="354083" y="2659558"/>
            <a:ext cx="3603287" cy="1538883"/>
          </a:xfrm>
          <a:prstGeom prst="rect">
            <a:avLst/>
          </a:prstGeom>
          <a:noFill/>
        </p:spPr>
        <p:txBody>
          <a:bodyPr wrap="square" lIns="0" tIns="0" rIns="0" bIns="0" rtlCol="0">
            <a:spAutoFit/>
          </a:bodyPr>
          <a:lstStyle/>
          <a:p>
            <a:pPr>
              <a:lnSpc>
                <a:spcPts val="4000"/>
              </a:lnSpc>
            </a:pPr>
            <a:r>
              <a:rPr lang="en-US" sz="4400" b="1" dirty="0">
                <a:solidFill>
                  <a:srgbClr val="002060"/>
                </a:solidFill>
                <a:latin typeface="Segoe UI" panose="020B0502040204020203" pitchFamily="34" charset="0"/>
                <a:cs typeface="Segoe UI" panose="020B0502040204020203" pitchFamily="34" charset="0"/>
              </a:rPr>
              <a:t>HUMAN RESOURCES </a:t>
            </a:r>
            <a:br>
              <a:rPr lang="en-US" sz="4400" b="1" dirty="0">
                <a:solidFill>
                  <a:srgbClr val="002060"/>
                </a:solidFill>
                <a:latin typeface="Segoe UI" panose="020B0502040204020203" pitchFamily="34" charset="0"/>
                <a:cs typeface="Segoe UI" panose="020B0502040204020203" pitchFamily="34" charset="0"/>
              </a:rPr>
            </a:br>
            <a:endParaRPr lang="en-US" sz="4400" b="1" dirty="0">
              <a:solidFill>
                <a:srgbClr val="002060"/>
              </a:solidFill>
              <a:latin typeface="Segoe UI" panose="020B0502040204020203" pitchFamily="34" charset="0"/>
              <a:cs typeface="Segoe UI" panose="020B0502040204020203" pitchFamily="34" charset="0"/>
            </a:endParaRPr>
          </a:p>
        </p:txBody>
      </p:sp>
      <p:sp>
        <p:nvSpPr>
          <p:cNvPr id="4" name="Parallelogram 3">
            <a:extLst>
              <a:ext uri="{FF2B5EF4-FFF2-40B4-BE49-F238E27FC236}">
                <a16:creationId xmlns:a16="http://schemas.microsoft.com/office/drawing/2014/main" id="{241C7FC4-FEFA-4A96-9749-9068C68611EF}"/>
              </a:ext>
              <a:ext uri="{C183D7F6-B498-43B3-948B-1728B52AA6E4}">
                <adec:decorative xmlns:adec="http://schemas.microsoft.com/office/drawing/2017/decorative" val="1"/>
              </a:ext>
            </a:extLst>
          </p:cNvPr>
          <p:cNvSpPr/>
          <p:nvPr/>
        </p:nvSpPr>
        <p:spPr>
          <a:xfrm>
            <a:off x="4115474" y="2"/>
            <a:ext cx="3961053" cy="6857998"/>
          </a:xfrm>
          <a:prstGeom prst="parallelogram">
            <a:avLst>
              <a:gd name="adj" fmla="val 0"/>
            </a:avLst>
          </a:prstGeom>
          <a:gradFill>
            <a:gsLst>
              <a:gs pos="0">
                <a:srgbClr val="7CEFD8"/>
              </a:gs>
              <a:gs pos="71000">
                <a:srgbClr val="6672E4"/>
              </a:gs>
              <a:gs pos="100000">
                <a:srgbClr val="882BE5"/>
              </a:gs>
            </a:gsLst>
            <a:lin ang="5400000" scaled="1"/>
          </a:gradFill>
          <a:ln w="127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solidFill>
                <a:schemeClr val="tx1"/>
              </a:solidFill>
            </a:endParaRPr>
          </a:p>
        </p:txBody>
      </p:sp>
      <p:sp>
        <p:nvSpPr>
          <p:cNvPr id="3" name="TextBox 2">
            <a:extLst>
              <a:ext uri="{FF2B5EF4-FFF2-40B4-BE49-F238E27FC236}">
                <a16:creationId xmlns:a16="http://schemas.microsoft.com/office/drawing/2014/main" id="{883C752C-FE0C-3D44-B037-F6EA5A41BB2D}"/>
              </a:ext>
            </a:extLst>
          </p:cNvPr>
          <p:cNvSpPr txBox="1"/>
          <p:nvPr/>
        </p:nvSpPr>
        <p:spPr>
          <a:xfrm>
            <a:off x="4584440" y="1754155"/>
            <a:ext cx="3023119" cy="3693319"/>
          </a:xfrm>
          <a:prstGeom prst="rect">
            <a:avLst/>
          </a:prstGeom>
          <a:noFill/>
        </p:spPr>
        <p:txBody>
          <a:bodyPr wrap="square" rtlCol="0">
            <a:spAutoFit/>
          </a:bodyPr>
          <a:lstStyle/>
          <a:p>
            <a:r>
              <a:rPr lang="en-GB" b="1" dirty="0"/>
              <a:t>Porters Competitive Advantage (1985)</a:t>
            </a:r>
          </a:p>
          <a:p>
            <a:endParaRPr lang="en-GB" dirty="0"/>
          </a:p>
          <a:p>
            <a:r>
              <a:rPr lang="en-GB" dirty="0">
                <a:latin typeface="Arial" panose="020B0604020202020204" pitchFamily="34" charset="0"/>
                <a:cs typeface="Arial" panose="020B0604020202020204" pitchFamily="34" charset="0"/>
              </a:rPr>
              <a:t>Porter’s Competitive Advantage (1985) is an economic theory that states that an organisation can gain a competitive edge over its rivals by reducing costs or creating a unique product or service that sets it apart. </a:t>
            </a:r>
          </a:p>
          <a:p>
            <a:endParaRPr lang="en-GB" dirty="0"/>
          </a:p>
        </p:txBody>
      </p:sp>
      <p:pic>
        <p:nvPicPr>
          <p:cNvPr id="6" name="Picture 5">
            <a:extLst>
              <a:ext uri="{FF2B5EF4-FFF2-40B4-BE49-F238E27FC236}">
                <a16:creationId xmlns:a16="http://schemas.microsoft.com/office/drawing/2014/main" id="{C5F2CDD6-98A4-2DC4-6C94-CF6190ACF47E}"/>
              </a:ext>
            </a:extLst>
          </p:cNvPr>
          <p:cNvPicPr>
            <a:picLocks noChangeAspect="1"/>
          </p:cNvPicPr>
          <p:nvPr/>
        </p:nvPicPr>
        <p:blipFill>
          <a:blip r:embed="rId5"/>
          <a:stretch>
            <a:fillRect/>
          </a:stretch>
        </p:blipFill>
        <p:spPr>
          <a:xfrm>
            <a:off x="8334180" y="2498271"/>
            <a:ext cx="3619779" cy="2027076"/>
          </a:xfrm>
          <a:prstGeom prst="rect">
            <a:avLst/>
          </a:prstGeom>
        </p:spPr>
      </p:pic>
    </p:spTree>
    <p:extLst>
      <p:ext uri="{BB962C8B-B14F-4D97-AF65-F5344CB8AC3E}">
        <p14:creationId xmlns:p14="http://schemas.microsoft.com/office/powerpoint/2010/main" val="41907995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 name="Title 67" hidden="1">
            <a:extLst>
              <a:ext uri="{FF2B5EF4-FFF2-40B4-BE49-F238E27FC236}">
                <a16:creationId xmlns:a16="http://schemas.microsoft.com/office/drawing/2014/main" id="{3D46526D-118F-4F6F-BAE0-066F422EBD1E}"/>
              </a:ext>
            </a:extLst>
          </p:cNvPr>
          <p:cNvSpPr>
            <a:spLocks noGrp="1"/>
          </p:cNvSpPr>
          <p:nvPr>
            <p:ph type="title"/>
          </p:nvPr>
        </p:nvSpPr>
        <p:spPr/>
        <p:txBody>
          <a:bodyPr/>
          <a:lstStyle/>
          <a:p>
            <a:r>
              <a:rPr lang="en-US" dirty="0"/>
              <a:t>Human resources slide 3</a:t>
            </a:r>
          </a:p>
        </p:txBody>
      </p:sp>
      <p:pic>
        <p:nvPicPr>
          <p:cNvPr id="122" name="Picture 121">
            <a:extLst>
              <a:ext uri="{FF2B5EF4-FFF2-40B4-BE49-F238E27FC236}">
                <a16:creationId xmlns:a16="http://schemas.microsoft.com/office/drawing/2014/main" id="{470070FC-19D0-4354-9BC9-608A5DC44997}"/>
              </a:ext>
              <a:ext uri="{C183D7F6-B498-43B3-948B-1728B52AA6E4}">
                <adec:decorative xmlns:adec="http://schemas.microsoft.com/office/drawing/2017/decorative" val="1"/>
              </a:ext>
            </a:extLst>
          </p:cNvPr>
          <p:cNvPicPr>
            <a:picLocks noChangeAspect="1"/>
          </p:cNvPicPr>
          <p:nvPr/>
        </p:nvPicPr>
        <p:blipFill rotWithShape="1">
          <a:blip r:embed="rId3">
            <a:lum bright="70000" contrast="-70000"/>
            <a:extLst>
              <a:ext uri="{BEBA8EAE-BF5A-486C-A8C5-ECC9F3942E4B}">
                <a14:imgProps xmlns:a14="http://schemas.microsoft.com/office/drawing/2010/main">
                  <a14:imgLayer r:embed="rId4">
                    <a14:imgEffect>
                      <a14:colorTemperature colorTemp="5300"/>
                    </a14:imgEffect>
                    <a14:imgEffect>
                      <a14:saturation sat="0"/>
                    </a14:imgEffect>
                  </a14:imgLayer>
                </a14:imgProps>
              </a:ext>
              <a:ext uri="{28A0092B-C50C-407E-A947-70E740481C1C}">
                <a14:useLocalDpi xmlns:a14="http://schemas.microsoft.com/office/drawing/2010/main" val="0"/>
              </a:ext>
            </a:extLst>
          </a:blip>
          <a:srcRect/>
          <a:stretch/>
        </p:blipFill>
        <p:spPr>
          <a:xfrm>
            <a:off x="0" y="0"/>
            <a:ext cx="12192000" cy="6858000"/>
          </a:xfrm>
          <a:custGeom>
            <a:avLst/>
            <a:gdLst>
              <a:gd name="connsiteX0" fmla="*/ 0 w 12192000"/>
              <a:gd name="connsiteY0" fmla="*/ 0 h 2895600"/>
              <a:gd name="connsiteX1" fmla="*/ 12192000 w 12192000"/>
              <a:gd name="connsiteY1" fmla="*/ 0 h 2895600"/>
              <a:gd name="connsiteX2" fmla="*/ 12192000 w 12192000"/>
              <a:gd name="connsiteY2" fmla="*/ 2895600 h 2895600"/>
              <a:gd name="connsiteX3" fmla="*/ 0 w 12192000"/>
              <a:gd name="connsiteY3" fmla="*/ 2895600 h 2895600"/>
            </a:gdLst>
            <a:ahLst/>
            <a:cxnLst>
              <a:cxn ang="0">
                <a:pos x="connsiteX0" y="connsiteY0"/>
              </a:cxn>
              <a:cxn ang="0">
                <a:pos x="connsiteX1" y="connsiteY1"/>
              </a:cxn>
              <a:cxn ang="0">
                <a:pos x="connsiteX2" y="connsiteY2"/>
              </a:cxn>
              <a:cxn ang="0">
                <a:pos x="connsiteX3" y="connsiteY3"/>
              </a:cxn>
            </a:cxnLst>
            <a:rect l="l" t="t" r="r" b="b"/>
            <a:pathLst>
              <a:path w="12192000" h="2895600">
                <a:moveTo>
                  <a:pt x="0" y="0"/>
                </a:moveTo>
                <a:lnTo>
                  <a:pt x="12192000" y="0"/>
                </a:lnTo>
                <a:lnTo>
                  <a:pt x="12192000" y="2895600"/>
                </a:lnTo>
                <a:lnTo>
                  <a:pt x="0" y="2895600"/>
                </a:lnTo>
                <a:close/>
              </a:path>
            </a:pathLst>
          </a:custGeom>
        </p:spPr>
      </p:pic>
      <p:sp>
        <p:nvSpPr>
          <p:cNvPr id="123" name="Rectangle 122">
            <a:extLst>
              <a:ext uri="{FF2B5EF4-FFF2-40B4-BE49-F238E27FC236}">
                <a16:creationId xmlns:a16="http://schemas.microsoft.com/office/drawing/2014/main" id="{C9C2C56A-C4D4-4578-84E9-27FD62603EAA}"/>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62AEF5FE-6C45-4BF6-9676-571742C3CDD7}"/>
              </a:ext>
            </a:extLst>
          </p:cNvPr>
          <p:cNvSpPr txBox="1"/>
          <p:nvPr/>
        </p:nvSpPr>
        <p:spPr>
          <a:xfrm>
            <a:off x="438059" y="2659558"/>
            <a:ext cx="3603287" cy="1538883"/>
          </a:xfrm>
          <a:prstGeom prst="rect">
            <a:avLst/>
          </a:prstGeom>
          <a:noFill/>
        </p:spPr>
        <p:txBody>
          <a:bodyPr wrap="square" lIns="0" tIns="0" rIns="0" bIns="0" rtlCol="0">
            <a:spAutoFit/>
          </a:bodyPr>
          <a:lstStyle/>
          <a:p>
            <a:pPr>
              <a:lnSpc>
                <a:spcPts val="4000"/>
              </a:lnSpc>
            </a:pPr>
            <a:r>
              <a:rPr lang="en-US" sz="4400" b="1" dirty="0">
                <a:solidFill>
                  <a:srgbClr val="002060"/>
                </a:solidFill>
                <a:latin typeface="Segoe UI" panose="020B0502040204020203" pitchFamily="34" charset="0"/>
                <a:cs typeface="Segoe UI" panose="020B0502040204020203" pitchFamily="34" charset="0"/>
              </a:rPr>
              <a:t>HUMAN RESOURCES </a:t>
            </a:r>
            <a:br>
              <a:rPr lang="en-US" sz="4400" b="1" dirty="0">
                <a:solidFill>
                  <a:srgbClr val="002060"/>
                </a:solidFill>
                <a:latin typeface="Segoe UI" panose="020B0502040204020203" pitchFamily="34" charset="0"/>
                <a:cs typeface="Segoe UI" panose="020B0502040204020203" pitchFamily="34" charset="0"/>
              </a:rPr>
            </a:br>
            <a:endParaRPr lang="en-US" sz="4400" b="1" dirty="0">
              <a:solidFill>
                <a:srgbClr val="002060"/>
              </a:solidFill>
              <a:latin typeface="Segoe UI" panose="020B0502040204020203" pitchFamily="34" charset="0"/>
              <a:cs typeface="Segoe UI" panose="020B0502040204020203" pitchFamily="34" charset="0"/>
            </a:endParaRPr>
          </a:p>
        </p:txBody>
      </p:sp>
      <p:sp>
        <p:nvSpPr>
          <p:cNvPr id="4" name="Parallelogram 3">
            <a:extLst>
              <a:ext uri="{FF2B5EF4-FFF2-40B4-BE49-F238E27FC236}">
                <a16:creationId xmlns:a16="http://schemas.microsoft.com/office/drawing/2014/main" id="{241C7FC4-FEFA-4A96-9749-9068C68611EF}"/>
              </a:ext>
              <a:ext uri="{C183D7F6-B498-43B3-948B-1728B52AA6E4}">
                <adec:decorative xmlns:adec="http://schemas.microsoft.com/office/drawing/2017/decorative" val="1"/>
              </a:ext>
            </a:extLst>
          </p:cNvPr>
          <p:cNvSpPr/>
          <p:nvPr/>
        </p:nvSpPr>
        <p:spPr>
          <a:xfrm>
            <a:off x="4041346" y="0"/>
            <a:ext cx="3961053" cy="6857998"/>
          </a:xfrm>
          <a:prstGeom prst="parallelogram">
            <a:avLst>
              <a:gd name="adj" fmla="val 0"/>
            </a:avLst>
          </a:prstGeom>
          <a:gradFill>
            <a:gsLst>
              <a:gs pos="0">
                <a:srgbClr val="7CEFD8"/>
              </a:gs>
              <a:gs pos="71000">
                <a:srgbClr val="6672E4"/>
              </a:gs>
              <a:gs pos="100000">
                <a:srgbClr val="882BE5"/>
              </a:gs>
            </a:gsLst>
            <a:lin ang="5400000" scaled="1"/>
          </a:gradFill>
          <a:ln w="12700" cap="flat">
            <a:noFill/>
            <a:prstDash val="solid"/>
            <a:miter lim="800000"/>
            <a:headEnd/>
            <a:tailEnd/>
          </a:ln>
        </p:spPr>
        <p:txBody>
          <a:bodyPr vert="horz" wrap="square" lIns="91440" tIns="45720" rIns="91440" bIns="45720" numCol="1" anchor="t" anchorCtr="0" compatLnSpc="1">
            <a:prstTxWarp prst="textNoShape">
              <a:avLst/>
            </a:prstTxWarp>
          </a:bodyPr>
          <a:lstStyle/>
          <a:p>
            <a:r>
              <a:rPr lang="en-GB" b="1" dirty="0">
                <a:solidFill>
                  <a:schemeClr val="tx1"/>
                </a:solidFill>
              </a:rPr>
              <a:t>Differentiation</a:t>
            </a:r>
          </a:p>
          <a:p>
            <a:endParaRPr lang="en-GB" dirty="0">
              <a:solidFill>
                <a:schemeClr val="tx1"/>
              </a:solidFill>
            </a:endParaRPr>
          </a:p>
          <a:p>
            <a:r>
              <a:rPr lang="en-GB" dirty="0">
                <a:solidFill>
                  <a:schemeClr val="tx1"/>
                </a:solidFill>
              </a:rPr>
              <a:t>Differentiation is a key element of Porter’s Competitive Advantage. Differentiation allows an organisation to stand out from its competitors by creating a unique product or service that offers customers something its competitors may not (Porter, 1985). Differentiation can be achieved by focusing on a specific customer segment, offering superior customer service, or developing innovative products or services.</a:t>
            </a:r>
          </a:p>
        </p:txBody>
      </p:sp>
      <p:sp>
        <p:nvSpPr>
          <p:cNvPr id="3" name="TextBox 2">
            <a:extLst>
              <a:ext uri="{FF2B5EF4-FFF2-40B4-BE49-F238E27FC236}">
                <a16:creationId xmlns:a16="http://schemas.microsoft.com/office/drawing/2014/main" id="{35DD540C-2685-CA46-3D23-135A2CBD1909}"/>
              </a:ext>
            </a:extLst>
          </p:cNvPr>
          <p:cNvSpPr txBox="1"/>
          <p:nvPr/>
        </p:nvSpPr>
        <p:spPr>
          <a:xfrm>
            <a:off x="8182140" y="533820"/>
            <a:ext cx="3125755" cy="4801314"/>
          </a:xfrm>
          <a:prstGeom prst="rect">
            <a:avLst/>
          </a:prstGeom>
          <a:noFill/>
        </p:spPr>
        <p:txBody>
          <a:bodyPr wrap="square" rtlCol="0">
            <a:spAutoFit/>
          </a:bodyPr>
          <a:lstStyle/>
          <a:p>
            <a:r>
              <a:rPr lang="en-GB" b="1" dirty="0"/>
              <a:t>Cost Reduction</a:t>
            </a:r>
          </a:p>
          <a:p>
            <a:endParaRPr lang="en-GB" b="1" dirty="0"/>
          </a:p>
          <a:p>
            <a:r>
              <a:rPr lang="en-GB" dirty="0"/>
              <a:t>Cost reduction is an essential part of Porter’s Competitive Advantage, as it allows an organisation to reduce the cost of production, reduce overhead costs, and increase profits (Porter, 1985). Cost reduction can be achieved by implementing new technology, automation, outsourcing, and streamlining processes. Cost reduction can also be achieved by renegotiating contracts and negotiating better deals with suppliers. </a:t>
            </a:r>
          </a:p>
        </p:txBody>
      </p:sp>
    </p:spTree>
    <p:extLst>
      <p:ext uri="{BB962C8B-B14F-4D97-AF65-F5344CB8AC3E}">
        <p14:creationId xmlns:p14="http://schemas.microsoft.com/office/powerpoint/2010/main" val="21934465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 name="Title 97" hidden="1">
            <a:extLst>
              <a:ext uri="{FF2B5EF4-FFF2-40B4-BE49-F238E27FC236}">
                <a16:creationId xmlns:a16="http://schemas.microsoft.com/office/drawing/2014/main" id="{D69146DD-53CC-4FD6-9456-3F49560FC114}"/>
              </a:ext>
            </a:extLst>
          </p:cNvPr>
          <p:cNvSpPr>
            <a:spLocks noGrp="1"/>
          </p:cNvSpPr>
          <p:nvPr>
            <p:ph type="title"/>
          </p:nvPr>
        </p:nvSpPr>
        <p:spPr/>
        <p:txBody>
          <a:bodyPr/>
          <a:lstStyle/>
          <a:p>
            <a:r>
              <a:rPr lang="en-US" dirty="0"/>
              <a:t>Human resources slide 9</a:t>
            </a:r>
          </a:p>
        </p:txBody>
      </p:sp>
      <p:sp>
        <p:nvSpPr>
          <p:cNvPr id="67" name="TextBox 66">
            <a:extLst>
              <a:ext uri="{FF2B5EF4-FFF2-40B4-BE49-F238E27FC236}">
                <a16:creationId xmlns:a16="http://schemas.microsoft.com/office/drawing/2014/main" id="{EFA5AF66-F428-4EBE-A3A8-9F827101F023}"/>
              </a:ext>
            </a:extLst>
          </p:cNvPr>
          <p:cNvSpPr txBox="1"/>
          <p:nvPr/>
        </p:nvSpPr>
        <p:spPr>
          <a:xfrm>
            <a:off x="726781" y="273553"/>
            <a:ext cx="3324821" cy="512961"/>
          </a:xfrm>
          <a:prstGeom prst="rect">
            <a:avLst/>
          </a:prstGeom>
          <a:noFill/>
        </p:spPr>
        <p:txBody>
          <a:bodyPr wrap="square" lIns="0" tIns="0" rIns="0" bIns="0" rtlCol="0">
            <a:noAutofit/>
          </a:bodyPr>
          <a:lstStyle>
            <a:defPPr>
              <a:defRPr lang="en-US"/>
            </a:defPPr>
            <a:lvl1pPr>
              <a:lnSpc>
                <a:spcPts val="4000"/>
              </a:lnSpc>
              <a:defRPr sz="3600" b="1">
                <a:solidFill>
                  <a:srgbClr val="002060"/>
                </a:solidFill>
                <a:latin typeface="Segoe UI" panose="020B0502040204020203" pitchFamily="34" charset="0"/>
                <a:cs typeface="Segoe UI" panose="020B0502040204020203" pitchFamily="34" charset="0"/>
              </a:defRPr>
            </a:lvl1pPr>
          </a:lstStyle>
          <a:p>
            <a:r>
              <a:rPr lang="en-US" sz="1800"/>
              <a:t>Porters 5 Forces Framework</a:t>
            </a:r>
            <a:endParaRPr lang="en-US" sz="1800" dirty="0"/>
          </a:p>
        </p:txBody>
      </p:sp>
      <p:sp>
        <p:nvSpPr>
          <p:cNvPr id="68" name="TextBox 67">
            <a:extLst>
              <a:ext uri="{FF2B5EF4-FFF2-40B4-BE49-F238E27FC236}">
                <a16:creationId xmlns:a16="http://schemas.microsoft.com/office/drawing/2014/main" id="{7994E089-025A-4C69-B940-7F951870B5E4}"/>
              </a:ext>
            </a:extLst>
          </p:cNvPr>
          <p:cNvSpPr txBox="1"/>
          <p:nvPr/>
        </p:nvSpPr>
        <p:spPr>
          <a:xfrm>
            <a:off x="726780" y="1608218"/>
            <a:ext cx="6868337" cy="3077766"/>
          </a:xfrm>
          <a:prstGeom prst="rect">
            <a:avLst/>
          </a:prstGeom>
        </p:spPr>
        <p:txBody>
          <a:bodyPr wrap="square" lIns="0" tIns="0" rIns="0" bIns="0">
            <a:spAutoFit/>
          </a:bodyPr>
          <a:lstStyle>
            <a:defPPr>
              <a:defRPr lang="en-US"/>
            </a:defPPr>
            <a:lvl1pPr>
              <a:defRPr sz="1600" i="1">
                <a:solidFill>
                  <a:srgbClr val="002060"/>
                </a:solidFill>
                <a:latin typeface="+mj-lt"/>
                <a:cs typeface="Segoe UI" panose="020B0502040204020203" pitchFamily="34" charset="0"/>
              </a:defRPr>
            </a:lvl1pPr>
          </a:lstStyle>
          <a:p>
            <a:r>
              <a:rPr lang="en-GB" sz="2000" i="0" dirty="0">
                <a:solidFill>
                  <a:schemeClr val="tx1"/>
                </a:solidFill>
                <a:latin typeface="Arial" panose="020B0604020202020204" pitchFamily="34" charset="0"/>
                <a:cs typeface="Arial" panose="020B0604020202020204" pitchFamily="34" charset="0"/>
              </a:rPr>
              <a:t>This framework is another important concept in competitive advantage theory. This framework is used to analyse the competitive environment of a firm, and it identifies five key forces that shape competition: the intensity of competition, the purchasing power of customers, the threat of substitutes, the threat of new competitors, and the negotiating power of suppliers (Bakir et al., 2019).</a:t>
            </a:r>
          </a:p>
          <a:p>
            <a:endParaRPr lang="en-GB" sz="2000" i="0" dirty="0">
              <a:solidFill>
                <a:schemeClr val="tx1"/>
              </a:solidFill>
              <a:latin typeface="Arial" panose="020B0604020202020204" pitchFamily="34" charset="0"/>
              <a:cs typeface="Arial" panose="020B0604020202020204" pitchFamily="34" charset="0"/>
            </a:endParaRPr>
          </a:p>
          <a:p>
            <a:r>
              <a:rPr lang="en-GB" sz="2000" i="0" dirty="0">
                <a:solidFill>
                  <a:schemeClr val="tx1"/>
                </a:solidFill>
                <a:latin typeface="Arial" panose="020B0604020202020204" pitchFamily="34" charset="0"/>
                <a:cs typeface="Arial" panose="020B0604020202020204" pitchFamily="34" charset="0"/>
              </a:rPr>
              <a:t> By understanding these forces, firms can develop strategies that will enable them to gain a competitive advantage. </a:t>
            </a:r>
            <a:endParaRPr lang="en-US" sz="2000" i="0" dirty="0">
              <a:solidFill>
                <a:schemeClr val="tx1"/>
              </a:solidFill>
              <a:latin typeface="Arial" panose="020B0604020202020204" pitchFamily="34" charset="0"/>
              <a:cs typeface="Arial" panose="020B0604020202020204" pitchFamily="34" charset="0"/>
            </a:endParaRPr>
          </a:p>
        </p:txBody>
      </p:sp>
      <p:grpSp>
        <p:nvGrpSpPr>
          <p:cNvPr id="94" name="Group 93" descr="This image is of an abstract shape. ">
            <a:extLst>
              <a:ext uri="{FF2B5EF4-FFF2-40B4-BE49-F238E27FC236}">
                <a16:creationId xmlns:a16="http://schemas.microsoft.com/office/drawing/2014/main" id="{06C5D049-85D7-4673-9E2C-A2DF6A4D5048}"/>
              </a:ext>
            </a:extLst>
          </p:cNvPr>
          <p:cNvGrpSpPr/>
          <p:nvPr/>
        </p:nvGrpSpPr>
        <p:grpSpPr>
          <a:xfrm rot="15309759">
            <a:off x="9026813" y="4622835"/>
            <a:ext cx="4736736" cy="6407275"/>
            <a:chOff x="4855953" y="-2833465"/>
            <a:chExt cx="8948964" cy="12105059"/>
          </a:xfrm>
        </p:grpSpPr>
        <p:sp>
          <p:nvSpPr>
            <p:cNvPr id="95" name="Freeform 10">
              <a:extLst>
                <a:ext uri="{FF2B5EF4-FFF2-40B4-BE49-F238E27FC236}">
                  <a16:creationId xmlns:a16="http://schemas.microsoft.com/office/drawing/2014/main" id="{495773B3-D6CE-453B-96D1-E95DF6122C37}"/>
                </a:ext>
              </a:extLst>
            </p:cNvPr>
            <p:cNvSpPr>
              <a:spLocks/>
            </p:cNvSpPr>
            <p:nvPr/>
          </p:nvSpPr>
          <p:spPr bwMode="auto">
            <a:xfrm rot="9420272">
              <a:off x="4855953" y="-2246936"/>
              <a:ext cx="8673602" cy="11518530"/>
            </a:xfrm>
            <a:custGeom>
              <a:avLst/>
              <a:gdLst>
                <a:gd name="T0" fmla="*/ 1166 w 2492"/>
                <a:gd name="T1" fmla="*/ 2419 h 3315"/>
                <a:gd name="T2" fmla="*/ 243 w 2492"/>
                <a:gd name="T3" fmla="*/ 912 h 3315"/>
                <a:gd name="T4" fmla="*/ 449 w 2492"/>
                <a:gd name="T5" fmla="*/ 15 h 3315"/>
                <a:gd name="T6" fmla="*/ 766 w 2492"/>
                <a:gd name="T7" fmla="*/ 302 h 3315"/>
                <a:gd name="T8" fmla="*/ 1651 w 2492"/>
                <a:gd name="T9" fmla="*/ 481 h 3315"/>
                <a:gd name="T10" fmla="*/ 2239 w 2492"/>
                <a:gd name="T11" fmla="*/ 1238 h 3315"/>
                <a:gd name="T12" fmla="*/ 2186 w 2492"/>
                <a:gd name="T13" fmla="*/ 2201 h 3315"/>
                <a:gd name="T14" fmla="*/ 2165 w 2492"/>
                <a:gd name="T15" fmla="*/ 2928 h 3315"/>
                <a:gd name="T16" fmla="*/ 1400 w 2492"/>
                <a:gd name="T17" fmla="*/ 3100 h 3315"/>
                <a:gd name="T18" fmla="*/ 1166 w 2492"/>
                <a:gd name="T19" fmla="*/ 2419 h 33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492" h="3315">
                  <a:moveTo>
                    <a:pt x="1166" y="2419"/>
                  </a:moveTo>
                  <a:cubicBezTo>
                    <a:pt x="1505" y="1277"/>
                    <a:pt x="486" y="1533"/>
                    <a:pt x="243" y="912"/>
                  </a:cubicBezTo>
                  <a:cubicBezTo>
                    <a:pt x="0" y="292"/>
                    <a:pt x="291" y="31"/>
                    <a:pt x="449" y="15"/>
                  </a:cubicBezTo>
                  <a:cubicBezTo>
                    <a:pt x="607" y="0"/>
                    <a:pt x="716" y="54"/>
                    <a:pt x="766" y="302"/>
                  </a:cubicBezTo>
                  <a:cubicBezTo>
                    <a:pt x="817" y="551"/>
                    <a:pt x="1312" y="508"/>
                    <a:pt x="1651" y="481"/>
                  </a:cubicBezTo>
                  <a:cubicBezTo>
                    <a:pt x="1989" y="454"/>
                    <a:pt x="2492" y="733"/>
                    <a:pt x="2239" y="1238"/>
                  </a:cubicBezTo>
                  <a:cubicBezTo>
                    <a:pt x="1986" y="1743"/>
                    <a:pt x="2000" y="1716"/>
                    <a:pt x="2186" y="2201"/>
                  </a:cubicBezTo>
                  <a:cubicBezTo>
                    <a:pt x="2372" y="2685"/>
                    <a:pt x="2165" y="2928"/>
                    <a:pt x="2165" y="2928"/>
                  </a:cubicBezTo>
                  <a:cubicBezTo>
                    <a:pt x="2165" y="2928"/>
                    <a:pt x="1791" y="3315"/>
                    <a:pt x="1400" y="3100"/>
                  </a:cubicBezTo>
                  <a:cubicBezTo>
                    <a:pt x="1008" y="2885"/>
                    <a:pt x="1166" y="2419"/>
                    <a:pt x="1166" y="2419"/>
                  </a:cubicBezTo>
                  <a:close/>
                </a:path>
              </a:pathLst>
            </a:custGeom>
            <a:gradFill>
              <a:gsLst>
                <a:gs pos="0">
                  <a:srgbClr val="80DEDE"/>
                </a:gs>
                <a:gs pos="53500">
                  <a:srgbClr val="85C1E7"/>
                </a:gs>
                <a:gs pos="100000">
                  <a:srgbClr val="878CFF"/>
                </a:gs>
              </a:gsLst>
              <a:lin ang="5400000" scaled="1"/>
            </a:gradFill>
            <a:ln w="127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sp>
          <p:nvSpPr>
            <p:cNvPr id="96" name="Freeform 11">
              <a:extLst>
                <a:ext uri="{FF2B5EF4-FFF2-40B4-BE49-F238E27FC236}">
                  <a16:creationId xmlns:a16="http://schemas.microsoft.com/office/drawing/2014/main" id="{49D9CCDB-CAB7-4554-8B96-AF649D96074D}"/>
                </a:ext>
              </a:extLst>
            </p:cNvPr>
            <p:cNvSpPr>
              <a:spLocks/>
            </p:cNvSpPr>
            <p:nvPr/>
          </p:nvSpPr>
          <p:spPr bwMode="auto">
            <a:xfrm rot="9420272">
              <a:off x="5048022" y="-2833465"/>
              <a:ext cx="8756895" cy="10755934"/>
            </a:xfrm>
            <a:custGeom>
              <a:avLst/>
              <a:gdLst>
                <a:gd name="T0" fmla="*/ 1504 w 2516"/>
                <a:gd name="T1" fmla="*/ 2980 h 3095"/>
                <a:gd name="T2" fmla="*/ 2237 w 2516"/>
                <a:gd name="T3" fmla="*/ 2283 h 3095"/>
                <a:gd name="T4" fmla="*/ 1468 w 2516"/>
                <a:gd name="T5" fmla="*/ 1052 h 3095"/>
                <a:gd name="T6" fmla="*/ 979 w 2516"/>
                <a:gd name="T7" fmla="*/ 648 h 3095"/>
                <a:gd name="T8" fmla="*/ 411 w 2516"/>
                <a:gd name="T9" fmla="*/ 195 h 3095"/>
                <a:gd name="T10" fmla="*/ 397 w 2516"/>
                <a:gd name="T11" fmla="*/ 1117 h 3095"/>
                <a:gd name="T12" fmla="*/ 194 w 2516"/>
                <a:gd name="T13" fmla="*/ 1767 h 3095"/>
                <a:gd name="T14" fmla="*/ 866 w 2516"/>
                <a:gd name="T15" fmla="*/ 2349 h 3095"/>
                <a:gd name="T16" fmla="*/ 1275 w 2516"/>
                <a:gd name="T17" fmla="*/ 2766 h 3095"/>
                <a:gd name="T18" fmla="*/ 1504 w 2516"/>
                <a:gd name="T19" fmla="*/ 2980 h 309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16" h="3095">
                  <a:moveTo>
                    <a:pt x="1504" y="2980"/>
                  </a:moveTo>
                  <a:cubicBezTo>
                    <a:pt x="1504" y="2980"/>
                    <a:pt x="1958" y="3095"/>
                    <a:pt x="2237" y="2283"/>
                  </a:cubicBezTo>
                  <a:cubicBezTo>
                    <a:pt x="2516" y="1472"/>
                    <a:pt x="1745" y="1159"/>
                    <a:pt x="1468" y="1052"/>
                  </a:cubicBezTo>
                  <a:cubicBezTo>
                    <a:pt x="1191" y="945"/>
                    <a:pt x="1126" y="907"/>
                    <a:pt x="979" y="648"/>
                  </a:cubicBezTo>
                  <a:cubicBezTo>
                    <a:pt x="832" y="389"/>
                    <a:pt x="822" y="0"/>
                    <a:pt x="411" y="195"/>
                  </a:cubicBezTo>
                  <a:cubicBezTo>
                    <a:pt x="0" y="391"/>
                    <a:pt x="384" y="948"/>
                    <a:pt x="397" y="1117"/>
                  </a:cubicBezTo>
                  <a:cubicBezTo>
                    <a:pt x="411" y="1286"/>
                    <a:pt x="128" y="1580"/>
                    <a:pt x="194" y="1767"/>
                  </a:cubicBezTo>
                  <a:cubicBezTo>
                    <a:pt x="259" y="1954"/>
                    <a:pt x="273" y="2154"/>
                    <a:pt x="866" y="2349"/>
                  </a:cubicBezTo>
                  <a:cubicBezTo>
                    <a:pt x="866" y="2349"/>
                    <a:pt x="1186" y="2374"/>
                    <a:pt x="1275" y="2766"/>
                  </a:cubicBezTo>
                  <a:cubicBezTo>
                    <a:pt x="1275" y="2766"/>
                    <a:pt x="1340" y="2988"/>
                    <a:pt x="1504" y="2980"/>
                  </a:cubicBezTo>
                  <a:close/>
                </a:path>
              </a:pathLst>
            </a:custGeom>
            <a:gradFill>
              <a:gsLst>
                <a:gs pos="0">
                  <a:srgbClr val="7CEFD8"/>
                </a:gs>
                <a:gs pos="51000">
                  <a:srgbClr val="6672E4"/>
                </a:gs>
                <a:gs pos="100000">
                  <a:srgbClr val="882BE5"/>
                </a:gs>
              </a:gsLst>
              <a:lin ang="5400000" scaled="1"/>
            </a:gradFill>
            <a:ln w="127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sp>
          <p:nvSpPr>
            <p:cNvPr id="97" name="Freeform 12">
              <a:extLst>
                <a:ext uri="{FF2B5EF4-FFF2-40B4-BE49-F238E27FC236}">
                  <a16:creationId xmlns:a16="http://schemas.microsoft.com/office/drawing/2014/main" id="{15844E15-7463-4C39-9A45-B2A35B7FD5CD}"/>
                </a:ext>
              </a:extLst>
            </p:cNvPr>
            <p:cNvSpPr>
              <a:spLocks/>
            </p:cNvSpPr>
            <p:nvPr/>
          </p:nvSpPr>
          <p:spPr bwMode="auto">
            <a:xfrm rot="9420272">
              <a:off x="5218811" y="-1993836"/>
              <a:ext cx="7570428" cy="10122905"/>
            </a:xfrm>
            <a:custGeom>
              <a:avLst/>
              <a:gdLst>
                <a:gd name="T0" fmla="*/ 1896 w 2175"/>
                <a:gd name="T1" fmla="*/ 2283 h 2913"/>
                <a:gd name="T2" fmla="*/ 1467 w 2175"/>
                <a:gd name="T3" fmla="*/ 2913 h 2913"/>
                <a:gd name="T4" fmla="*/ 1250 w 2175"/>
                <a:gd name="T5" fmla="*/ 2849 h 2913"/>
                <a:gd name="T6" fmla="*/ 1016 w 2175"/>
                <a:gd name="T7" fmla="*/ 2168 h 2913"/>
                <a:gd name="T8" fmla="*/ 93 w 2175"/>
                <a:gd name="T9" fmla="*/ 661 h 2913"/>
                <a:gd name="T10" fmla="*/ 0 w 2175"/>
                <a:gd name="T11" fmla="*/ 238 h 2913"/>
                <a:gd name="T12" fmla="*/ 70 w 2175"/>
                <a:gd name="T13" fmla="*/ 195 h 2913"/>
                <a:gd name="T14" fmla="*/ 638 w 2175"/>
                <a:gd name="T15" fmla="*/ 648 h 2913"/>
                <a:gd name="T16" fmla="*/ 1127 w 2175"/>
                <a:gd name="T17" fmla="*/ 1052 h 2913"/>
                <a:gd name="T18" fmla="*/ 1896 w 2175"/>
                <a:gd name="T19" fmla="*/ 2283 h 29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175" h="2913">
                  <a:moveTo>
                    <a:pt x="1896" y="2283"/>
                  </a:moveTo>
                  <a:cubicBezTo>
                    <a:pt x="1770" y="2651"/>
                    <a:pt x="1607" y="2829"/>
                    <a:pt x="1467" y="2913"/>
                  </a:cubicBezTo>
                  <a:cubicBezTo>
                    <a:pt x="1397" y="2909"/>
                    <a:pt x="1324" y="2889"/>
                    <a:pt x="1250" y="2849"/>
                  </a:cubicBezTo>
                  <a:cubicBezTo>
                    <a:pt x="858" y="2634"/>
                    <a:pt x="1016" y="2168"/>
                    <a:pt x="1016" y="2168"/>
                  </a:cubicBezTo>
                  <a:cubicBezTo>
                    <a:pt x="1354" y="1026"/>
                    <a:pt x="336" y="1282"/>
                    <a:pt x="93" y="661"/>
                  </a:cubicBezTo>
                  <a:cubicBezTo>
                    <a:pt x="28" y="495"/>
                    <a:pt x="1" y="354"/>
                    <a:pt x="0" y="238"/>
                  </a:cubicBezTo>
                  <a:cubicBezTo>
                    <a:pt x="20" y="222"/>
                    <a:pt x="44" y="208"/>
                    <a:pt x="70" y="195"/>
                  </a:cubicBezTo>
                  <a:cubicBezTo>
                    <a:pt x="481" y="0"/>
                    <a:pt x="491" y="389"/>
                    <a:pt x="638" y="648"/>
                  </a:cubicBezTo>
                  <a:cubicBezTo>
                    <a:pt x="785" y="907"/>
                    <a:pt x="850" y="945"/>
                    <a:pt x="1127" y="1052"/>
                  </a:cubicBezTo>
                  <a:cubicBezTo>
                    <a:pt x="1404" y="1159"/>
                    <a:pt x="2175" y="1472"/>
                    <a:pt x="1896" y="2283"/>
                  </a:cubicBezTo>
                  <a:close/>
                </a:path>
              </a:pathLst>
            </a:custGeom>
            <a:gradFill>
              <a:gsLst>
                <a:gs pos="100000">
                  <a:srgbClr val="7CEFD8"/>
                </a:gs>
                <a:gs pos="19000">
                  <a:srgbClr val="6672E4"/>
                </a:gs>
                <a:gs pos="0">
                  <a:srgbClr val="882BE5"/>
                </a:gs>
              </a:gsLst>
              <a:lin ang="10200000" scaled="0"/>
            </a:gradFill>
            <a:ln w="127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grpSp>
      <p:pic>
        <p:nvPicPr>
          <p:cNvPr id="2" name="Picture 1">
            <a:extLst>
              <a:ext uri="{FF2B5EF4-FFF2-40B4-BE49-F238E27FC236}">
                <a16:creationId xmlns:a16="http://schemas.microsoft.com/office/drawing/2014/main" id="{60DACB88-BC31-85B4-FB20-5C2ACD38713A}"/>
              </a:ext>
            </a:extLst>
          </p:cNvPr>
          <p:cNvPicPr>
            <a:picLocks noChangeAspect="1"/>
          </p:cNvPicPr>
          <p:nvPr/>
        </p:nvPicPr>
        <p:blipFill>
          <a:blip r:embed="rId3"/>
          <a:stretch>
            <a:fillRect/>
          </a:stretch>
        </p:blipFill>
        <p:spPr>
          <a:xfrm>
            <a:off x="7863951" y="1348486"/>
            <a:ext cx="3834716" cy="3694496"/>
          </a:xfrm>
          <a:prstGeom prst="rect">
            <a:avLst/>
          </a:prstGeom>
        </p:spPr>
      </p:pic>
      <p:sp>
        <p:nvSpPr>
          <p:cNvPr id="4" name="TextBox 3">
            <a:extLst>
              <a:ext uri="{FF2B5EF4-FFF2-40B4-BE49-F238E27FC236}">
                <a16:creationId xmlns:a16="http://schemas.microsoft.com/office/drawing/2014/main" id="{85EF77D8-5F48-E264-D62C-717890D47920}"/>
              </a:ext>
            </a:extLst>
          </p:cNvPr>
          <p:cNvSpPr txBox="1"/>
          <p:nvPr/>
        </p:nvSpPr>
        <p:spPr>
          <a:xfrm>
            <a:off x="8138445" y="4788386"/>
            <a:ext cx="3560222" cy="373905"/>
          </a:xfrm>
          <a:prstGeom prst="rect">
            <a:avLst/>
          </a:prstGeom>
          <a:noFill/>
        </p:spPr>
        <p:txBody>
          <a:bodyPr wrap="square">
            <a:spAutoFit/>
          </a:bodyPr>
          <a:lstStyle/>
          <a:p>
            <a:r>
              <a:rPr lang="en-GB" dirty="0"/>
              <a:t>Five aspects of Porter’s Framework</a:t>
            </a:r>
          </a:p>
        </p:txBody>
      </p:sp>
    </p:spTree>
    <p:extLst>
      <p:ext uri="{BB962C8B-B14F-4D97-AF65-F5344CB8AC3E}">
        <p14:creationId xmlns:p14="http://schemas.microsoft.com/office/powerpoint/2010/main" val="35322043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 name="Title 97" hidden="1">
            <a:extLst>
              <a:ext uri="{FF2B5EF4-FFF2-40B4-BE49-F238E27FC236}">
                <a16:creationId xmlns:a16="http://schemas.microsoft.com/office/drawing/2014/main" id="{D69146DD-53CC-4FD6-9456-3F49560FC114}"/>
              </a:ext>
            </a:extLst>
          </p:cNvPr>
          <p:cNvSpPr>
            <a:spLocks noGrp="1"/>
          </p:cNvSpPr>
          <p:nvPr>
            <p:ph type="title"/>
          </p:nvPr>
        </p:nvSpPr>
        <p:spPr/>
        <p:txBody>
          <a:bodyPr/>
          <a:lstStyle/>
          <a:p>
            <a:r>
              <a:rPr lang="en-US" dirty="0"/>
              <a:t>Human resources slide 9</a:t>
            </a:r>
          </a:p>
        </p:txBody>
      </p:sp>
      <p:sp>
        <p:nvSpPr>
          <p:cNvPr id="67" name="TextBox 66">
            <a:extLst>
              <a:ext uri="{FF2B5EF4-FFF2-40B4-BE49-F238E27FC236}">
                <a16:creationId xmlns:a16="http://schemas.microsoft.com/office/drawing/2014/main" id="{EFA5AF66-F428-4EBE-A3A8-9F827101F023}"/>
              </a:ext>
            </a:extLst>
          </p:cNvPr>
          <p:cNvSpPr txBox="1"/>
          <p:nvPr/>
        </p:nvSpPr>
        <p:spPr>
          <a:xfrm>
            <a:off x="633474" y="488157"/>
            <a:ext cx="3324821" cy="512961"/>
          </a:xfrm>
          <a:prstGeom prst="rect">
            <a:avLst/>
          </a:prstGeom>
          <a:noFill/>
        </p:spPr>
        <p:txBody>
          <a:bodyPr wrap="square" lIns="0" tIns="0" rIns="0" bIns="0" rtlCol="0">
            <a:noAutofit/>
          </a:bodyPr>
          <a:lstStyle>
            <a:defPPr>
              <a:defRPr lang="en-US"/>
            </a:defPPr>
            <a:lvl1pPr>
              <a:lnSpc>
                <a:spcPts val="4000"/>
              </a:lnSpc>
              <a:defRPr sz="3600" b="1">
                <a:solidFill>
                  <a:srgbClr val="002060"/>
                </a:solidFill>
                <a:latin typeface="Segoe UI" panose="020B0502040204020203" pitchFamily="34" charset="0"/>
                <a:cs typeface="Segoe UI" panose="020B0502040204020203" pitchFamily="34" charset="0"/>
              </a:defRPr>
            </a:lvl1pPr>
          </a:lstStyle>
          <a:p>
            <a:r>
              <a:rPr lang="en-US" sz="1800" dirty="0"/>
              <a:t>Current Economic situation</a:t>
            </a:r>
          </a:p>
        </p:txBody>
      </p:sp>
      <p:grpSp>
        <p:nvGrpSpPr>
          <p:cNvPr id="94" name="Group 93" descr="This image is of an abstract shape. ">
            <a:extLst>
              <a:ext uri="{FF2B5EF4-FFF2-40B4-BE49-F238E27FC236}">
                <a16:creationId xmlns:a16="http://schemas.microsoft.com/office/drawing/2014/main" id="{06C5D049-85D7-4673-9E2C-A2DF6A4D5048}"/>
              </a:ext>
            </a:extLst>
          </p:cNvPr>
          <p:cNvGrpSpPr/>
          <p:nvPr/>
        </p:nvGrpSpPr>
        <p:grpSpPr>
          <a:xfrm rot="15309759">
            <a:off x="9026813" y="4622835"/>
            <a:ext cx="4736736" cy="6407275"/>
            <a:chOff x="4855953" y="-2833465"/>
            <a:chExt cx="8948964" cy="12105059"/>
          </a:xfrm>
        </p:grpSpPr>
        <p:sp>
          <p:nvSpPr>
            <p:cNvPr id="95" name="Freeform 10">
              <a:extLst>
                <a:ext uri="{FF2B5EF4-FFF2-40B4-BE49-F238E27FC236}">
                  <a16:creationId xmlns:a16="http://schemas.microsoft.com/office/drawing/2014/main" id="{495773B3-D6CE-453B-96D1-E95DF6122C37}"/>
                </a:ext>
              </a:extLst>
            </p:cNvPr>
            <p:cNvSpPr>
              <a:spLocks/>
            </p:cNvSpPr>
            <p:nvPr/>
          </p:nvSpPr>
          <p:spPr bwMode="auto">
            <a:xfrm rot="9420272">
              <a:off x="4855953" y="-2246936"/>
              <a:ext cx="8673602" cy="11518530"/>
            </a:xfrm>
            <a:custGeom>
              <a:avLst/>
              <a:gdLst>
                <a:gd name="T0" fmla="*/ 1166 w 2492"/>
                <a:gd name="T1" fmla="*/ 2419 h 3315"/>
                <a:gd name="T2" fmla="*/ 243 w 2492"/>
                <a:gd name="T3" fmla="*/ 912 h 3315"/>
                <a:gd name="T4" fmla="*/ 449 w 2492"/>
                <a:gd name="T5" fmla="*/ 15 h 3315"/>
                <a:gd name="T6" fmla="*/ 766 w 2492"/>
                <a:gd name="T7" fmla="*/ 302 h 3315"/>
                <a:gd name="T8" fmla="*/ 1651 w 2492"/>
                <a:gd name="T9" fmla="*/ 481 h 3315"/>
                <a:gd name="T10" fmla="*/ 2239 w 2492"/>
                <a:gd name="T11" fmla="*/ 1238 h 3315"/>
                <a:gd name="T12" fmla="*/ 2186 w 2492"/>
                <a:gd name="T13" fmla="*/ 2201 h 3315"/>
                <a:gd name="T14" fmla="*/ 2165 w 2492"/>
                <a:gd name="T15" fmla="*/ 2928 h 3315"/>
                <a:gd name="T16" fmla="*/ 1400 w 2492"/>
                <a:gd name="T17" fmla="*/ 3100 h 3315"/>
                <a:gd name="T18" fmla="*/ 1166 w 2492"/>
                <a:gd name="T19" fmla="*/ 2419 h 33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492" h="3315">
                  <a:moveTo>
                    <a:pt x="1166" y="2419"/>
                  </a:moveTo>
                  <a:cubicBezTo>
                    <a:pt x="1505" y="1277"/>
                    <a:pt x="486" y="1533"/>
                    <a:pt x="243" y="912"/>
                  </a:cubicBezTo>
                  <a:cubicBezTo>
                    <a:pt x="0" y="292"/>
                    <a:pt x="291" y="31"/>
                    <a:pt x="449" y="15"/>
                  </a:cubicBezTo>
                  <a:cubicBezTo>
                    <a:pt x="607" y="0"/>
                    <a:pt x="716" y="54"/>
                    <a:pt x="766" y="302"/>
                  </a:cubicBezTo>
                  <a:cubicBezTo>
                    <a:pt x="817" y="551"/>
                    <a:pt x="1312" y="508"/>
                    <a:pt x="1651" y="481"/>
                  </a:cubicBezTo>
                  <a:cubicBezTo>
                    <a:pt x="1989" y="454"/>
                    <a:pt x="2492" y="733"/>
                    <a:pt x="2239" y="1238"/>
                  </a:cubicBezTo>
                  <a:cubicBezTo>
                    <a:pt x="1986" y="1743"/>
                    <a:pt x="2000" y="1716"/>
                    <a:pt x="2186" y="2201"/>
                  </a:cubicBezTo>
                  <a:cubicBezTo>
                    <a:pt x="2372" y="2685"/>
                    <a:pt x="2165" y="2928"/>
                    <a:pt x="2165" y="2928"/>
                  </a:cubicBezTo>
                  <a:cubicBezTo>
                    <a:pt x="2165" y="2928"/>
                    <a:pt x="1791" y="3315"/>
                    <a:pt x="1400" y="3100"/>
                  </a:cubicBezTo>
                  <a:cubicBezTo>
                    <a:pt x="1008" y="2885"/>
                    <a:pt x="1166" y="2419"/>
                    <a:pt x="1166" y="2419"/>
                  </a:cubicBezTo>
                  <a:close/>
                </a:path>
              </a:pathLst>
            </a:custGeom>
            <a:gradFill>
              <a:gsLst>
                <a:gs pos="0">
                  <a:srgbClr val="80DEDE"/>
                </a:gs>
                <a:gs pos="53500">
                  <a:srgbClr val="85C1E7"/>
                </a:gs>
                <a:gs pos="100000">
                  <a:srgbClr val="878CFF"/>
                </a:gs>
              </a:gsLst>
              <a:lin ang="5400000" scaled="1"/>
            </a:gradFill>
            <a:ln w="127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sp>
          <p:nvSpPr>
            <p:cNvPr id="96" name="Freeform 11">
              <a:extLst>
                <a:ext uri="{FF2B5EF4-FFF2-40B4-BE49-F238E27FC236}">
                  <a16:creationId xmlns:a16="http://schemas.microsoft.com/office/drawing/2014/main" id="{49D9CCDB-CAB7-4554-8B96-AF649D96074D}"/>
                </a:ext>
              </a:extLst>
            </p:cNvPr>
            <p:cNvSpPr>
              <a:spLocks/>
            </p:cNvSpPr>
            <p:nvPr/>
          </p:nvSpPr>
          <p:spPr bwMode="auto">
            <a:xfrm rot="9420272">
              <a:off x="5048022" y="-2833465"/>
              <a:ext cx="8756895" cy="10755934"/>
            </a:xfrm>
            <a:custGeom>
              <a:avLst/>
              <a:gdLst>
                <a:gd name="T0" fmla="*/ 1504 w 2516"/>
                <a:gd name="T1" fmla="*/ 2980 h 3095"/>
                <a:gd name="T2" fmla="*/ 2237 w 2516"/>
                <a:gd name="T3" fmla="*/ 2283 h 3095"/>
                <a:gd name="T4" fmla="*/ 1468 w 2516"/>
                <a:gd name="T5" fmla="*/ 1052 h 3095"/>
                <a:gd name="T6" fmla="*/ 979 w 2516"/>
                <a:gd name="T7" fmla="*/ 648 h 3095"/>
                <a:gd name="T8" fmla="*/ 411 w 2516"/>
                <a:gd name="T9" fmla="*/ 195 h 3095"/>
                <a:gd name="T10" fmla="*/ 397 w 2516"/>
                <a:gd name="T11" fmla="*/ 1117 h 3095"/>
                <a:gd name="T12" fmla="*/ 194 w 2516"/>
                <a:gd name="T13" fmla="*/ 1767 h 3095"/>
                <a:gd name="T14" fmla="*/ 866 w 2516"/>
                <a:gd name="T15" fmla="*/ 2349 h 3095"/>
                <a:gd name="T16" fmla="*/ 1275 w 2516"/>
                <a:gd name="T17" fmla="*/ 2766 h 3095"/>
                <a:gd name="T18" fmla="*/ 1504 w 2516"/>
                <a:gd name="T19" fmla="*/ 2980 h 309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16" h="3095">
                  <a:moveTo>
                    <a:pt x="1504" y="2980"/>
                  </a:moveTo>
                  <a:cubicBezTo>
                    <a:pt x="1504" y="2980"/>
                    <a:pt x="1958" y="3095"/>
                    <a:pt x="2237" y="2283"/>
                  </a:cubicBezTo>
                  <a:cubicBezTo>
                    <a:pt x="2516" y="1472"/>
                    <a:pt x="1745" y="1159"/>
                    <a:pt x="1468" y="1052"/>
                  </a:cubicBezTo>
                  <a:cubicBezTo>
                    <a:pt x="1191" y="945"/>
                    <a:pt x="1126" y="907"/>
                    <a:pt x="979" y="648"/>
                  </a:cubicBezTo>
                  <a:cubicBezTo>
                    <a:pt x="832" y="389"/>
                    <a:pt x="822" y="0"/>
                    <a:pt x="411" y="195"/>
                  </a:cubicBezTo>
                  <a:cubicBezTo>
                    <a:pt x="0" y="391"/>
                    <a:pt x="384" y="948"/>
                    <a:pt x="397" y="1117"/>
                  </a:cubicBezTo>
                  <a:cubicBezTo>
                    <a:pt x="411" y="1286"/>
                    <a:pt x="128" y="1580"/>
                    <a:pt x="194" y="1767"/>
                  </a:cubicBezTo>
                  <a:cubicBezTo>
                    <a:pt x="259" y="1954"/>
                    <a:pt x="273" y="2154"/>
                    <a:pt x="866" y="2349"/>
                  </a:cubicBezTo>
                  <a:cubicBezTo>
                    <a:pt x="866" y="2349"/>
                    <a:pt x="1186" y="2374"/>
                    <a:pt x="1275" y="2766"/>
                  </a:cubicBezTo>
                  <a:cubicBezTo>
                    <a:pt x="1275" y="2766"/>
                    <a:pt x="1340" y="2988"/>
                    <a:pt x="1504" y="2980"/>
                  </a:cubicBezTo>
                  <a:close/>
                </a:path>
              </a:pathLst>
            </a:custGeom>
            <a:gradFill>
              <a:gsLst>
                <a:gs pos="0">
                  <a:srgbClr val="7CEFD8"/>
                </a:gs>
                <a:gs pos="51000">
                  <a:srgbClr val="6672E4"/>
                </a:gs>
                <a:gs pos="100000">
                  <a:srgbClr val="882BE5"/>
                </a:gs>
              </a:gsLst>
              <a:lin ang="5400000" scaled="1"/>
            </a:gradFill>
            <a:ln w="127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sp>
          <p:nvSpPr>
            <p:cNvPr id="97" name="Freeform 12">
              <a:extLst>
                <a:ext uri="{FF2B5EF4-FFF2-40B4-BE49-F238E27FC236}">
                  <a16:creationId xmlns:a16="http://schemas.microsoft.com/office/drawing/2014/main" id="{15844E15-7463-4C39-9A45-B2A35B7FD5CD}"/>
                </a:ext>
              </a:extLst>
            </p:cNvPr>
            <p:cNvSpPr>
              <a:spLocks/>
            </p:cNvSpPr>
            <p:nvPr/>
          </p:nvSpPr>
          <p:spPr bwMode="auto">
            <a:xfrm rot="9420272">
              <a:off x="5218811" y="-1993836"/>
              <a:ext cx="7570428" cy="10122905"/>
            </a:xfrm>
            <a:custGeom>
              <a:avLst/>
              <a:gdLst>
                <a:gd name="T0" fmla="*/ 1896 w 2175"/>
                <a:gd name="T1" fmla="*/ 2283 h 2913"/>
                <a:gd name="T2" fmla="*/ 1467 w 2175"/>
                <a:gd name="T3" fmla="*/ 2913 h 2913"/>
                <a:gd name="T4" fmla="*/ 1250 w 2175"/>
                <a:gd name="T5" fmla="*/ 2849 h 2913"/>
                <a:gd name="T6" fmla="*/ 1016 w 2175"/>
                <a:gd name="T7" fmla="*/ 2168 h 2913"/>
                <a:gd name="T8" fmla="*/ 93 w 2175"/>
                <a:gd name="T9" fmla="*/ 661 h 2913"/>
                <a:gd name="T10" fmla="*/ 0 w 2175"/>
                <a:gd name="T11" fmla="*/ 238 h 2913"/>
                <a:gd name="T12" fmla="*/ 70 w 2175"/>
                <a:gd name="T13" fmla="*/ 195 h 2913"/>
                <a:gd name="T14" fmla="*/ 638 w 2175"/>
                <a:gd name="T15" fmla="*/ 648 h 2913"/>
                <a:gd name="T16" fmla="*/ 1127 w 2175"/>
                <a:gd name="T17" fmla="*/ 1052 h 2913"/>
                <a:gd name="T18" fmla="*/ 1896 w 2175"/>
                <a:gd name="T19" fmla="*/ 2283 h 29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175" h="2913">
                  <a:moveTo>
                    <a:pt x="1896" y="2283"/>
                  </a:moveTo>
                  <a:cubicBezTo>
                    <a:pt x="1770" y="2651"/>
                    <a:pt x="1607" y="2829"/>
                    <a:pt x="1467" y="2913"/>
                  </a:cubicBezTo>
                  <a:cubicBezTo>
                    <a:pt x="1397" y="2909"/>
                    <a:pt x="1324" y="2889"/>
                    <a:pt x="1250" y="2849"/>
                  </a:cubicBezTo>
                  <a:cubicBezTo>
                    <a:pt x="858" y="2634"/>
                    <a:pt x="1016" y="2168"/>
                    <a:pt x="1016" y="2168"/>
                  </a:cubicBezTo>
                  <a:cubicBezTo>
                    <a:pt x="1354" y="1026"/>
                    <a:pt x="336" y="1282"/>
                    <a:pt x="93" y="661"/>
                  </a:cubicBezTo>
                  <a:cubicBezTo>
                    <a:pt x="28" y="495"/>
                    <a:pt x="1" y="354"/>
                    <a:pt x="0" y="238"/>
                  </a:cubicBezTo>
                  <a:cubicBezTo>
                    <a:pt x="20" y="222"/>
                    <a:pt x="44" y="208"/>
                    <a:pt x="70" y="195"/>
                  </a:cubicBezTo>
                  <a:cubicBezTo>
                    <a:pt x="481" y="0"/>
                    <a:pt x="491" y="389"/>
                    <a:pt x="638" y="648"/>
                  </a:cubicBezTo>
                  <a:cubicBezTo>
                    <a:pt x="785" y="907"/>
                    <a:pt x="850" y="945"/>
                    <a:pt x="1127" y="1052"/>
                  </a:cubicBezTo>
                  <a:cubicBezTo>
                    <a:pt x="1404" y="1159"/>
                    <a:pt x="2175" y="1472"/>
                    <a:pt x="1896" y="2283"/>
                  </a:cubicBezTo>
                  <a:close/>
                </a:path>
              </a:pathLst>
            </a:custGeom>
            <a:gradFill>
              <a:gsLst>
                <a:gs pos="100000">
                  <a:srgbClr val="7CEFD8"/>
                </a:gs>
                <a:gs pos="19000">
                  <a:srgbClr val="6672E4"/>
                </a:gs>
                <a:gs pos="0">
                  <a:srgbClr val="882BE5"/>
                </a:gs>
              </a:gsLst>
              <a:lin ang="10200000" scaled="0"/>
            </a:gradFill>
            <a:ln w="127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grpSp>
      <p:sp>
        <p:nvSpPr>
          <p:cNvPr id="3" name="TextBox 2">
            <a:extLst>
              <a:ext uri="{FF2B5EF4-FFF2-40B4-BE49-F238E27FC236}">
                <a16:creationId xmlns:a16="http://schemas.microsoft.com/office/drawing/2014/main" id="{E0A2C3F0-8EC2-4632-5F50-11BCB8A77FF5}"/>
              </a:ext>
            </a:extLst>
          </p:cNvPr>
          <p:cNvSpPr txBox="1"/>
          <p:nvPr/>
        </p:nvSpPr>
        <p:spPr>
          <a:xfrm>
            <a:off x="534057" y="1808022"/>
            <a:ext cx="7394300" cy="3416320"/>
          </a:xfrm>
          <a:prstGeom prst="rect">
            <a:avLst/>
          </a:prstGeom>
          <a:noFill/>
        </p:spPr>
        <p:txBody>
          <a:bodyPr wrap="square">
            <a:spAutoFit/>
          </a:bodyPr>
          <a:lstStyle/>
          <a:p>
            <a:r>
              <a:rPr lang="en-GB" dirty="0"/>
              <a:t>The current economic situation has also seen an increase in unemployment, with many countries experiencing record levels of joblessness. This has mainly been due to the Covid-19 pandemic (Feyisa, 2020). This has significantly impacted consumer spending, with people becoming more cautious and choosing to save rather than spend. This has led to reduced demand for goods and services, which has hurt economic growth. Overall, the current economic situation is complex and uncertain. Governments must address the issues, such as introducing economic stimulus packages, reducing taxes, and increasing investment in infrastructure. </a:t>
            </a:r>
          </a:p>
          <a:p>
            <a:endParaRPr lang="en-GB" dirty="0"/>
          </a:p>
          <a:p>
            <a:r>
              <a:rPr lang="en-GB" dirty="0"/>
              <a:t>This will help to create new jobs and boost consumer spending, helping to restore economic growth.</a:t>
            </a:r>
          </a:p>
        </p:txBody>
      </p:sp>
      <p:pic>
        <p:nvPicPr>
          <p:cNvPr id="4" name="Picture 3">
            <a:extLst>
              <a:ext uri="{FF2B5EF4-FFF2-40B4-BE49-F238E27FC236}">
                <a16:creationId xmlns:a16="http://schemas.microsoft.com/office/drawing/2014/main" id="{D7AFE44D-443A-9B33-B367-CE21797651BB}"/>
              </a:ext>
            </a:extLst>
          </p:cNvPr>
          <p:cNvPicPr>
            <a:picLocks noChangeAspect="1"/>
          </p:cNvPicPr>
          <p:nvPr/>
        </p:nvPicPr>
        <p:blipFill>
          <a:blip r:embed="rId3"/>
          <a:stretch>
            <a:fillRect/>
          </a:stretch>
        </p:blipFill>
        <p:spPr>
          <a:xfrm>
            <a:off x="8017118" y="2471152"/>
            <a:ext cx="3831392" cy="1915696"/>
          </a:xfrm>
          <a:prstGeom prst="rect">
            <a:avLst/>
          </a:prstGeom>
        </p:spPr>
      </p:pic>
    </p:spTree>
    <p:extLst>
      <p:ext uri="{BB962C8B-B14F-4D97-AF65-F5344CB8AC3E}">
        <p14:creationId xmlns:p14="http://schemas.microsoft.com/office/powerpoint/2010/main" val="8044844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 name="Title 97" hidden="1">
            <a:extLst>
              <a:ext uri="{FF2B5EF4-FFF2-40B4-BE49-F238E27FC236}">
                <a16:creationId xmlns:a16="http://schemas.microsoft.com/office/drawing/2014/main" id="{D69146DD-53CC-4FD6-9456-3F49560FC114}"/>
              </a:ext>
            </a:extLst>
          </p:cNvPr>
          <p:cNvSpPr>
            <a:spLocks noGrp="1"/>
          </p:cNvSpPr>
          <p:nvPr>
            <p:ph type="title"/>
          </p:nvPr>
        </p:nvSpPr>
        <p:spPr/>
        <p:txBody>
          <a:bodyPr/>
          <a:lstStyle/>
          <a:p>
            <a:r>
              <a:rPr lang="en-US" dirty="0"/>
              <a:t>Human resources slide 9</a:t>
            </a:r>
          </a:p>
        </p:txBody>
      </p:sp>
      <p:sp>
        <p:nvSpPr>
          <p:cNvPr id="67" name="TextBox 66">
            <a:extLst>
              <a:ext uri="{FF2B5EF4-FFF2-40B4-BE49-F238E27FC236}">
                <a16:creationId xmlns:a16="http://schemas.microsoft.com/office/drawing/2014/main" id="{EFA5AF66-F428-4EBE-A3A8-9F827101F023}"/>
              </a:ext>
            </a:extLst>
          </p:cNvPr>
          <p:cNvSpPr txBox="1"/>
          <p:nvPr/>
        </p:nvSpPr>
        <p:spPr>
          <a:xfrm>
            <a:off x="408034" y="524054"/>
            <a:ext cx="3324821" cy="512961"/>
          </a:xfrm>
          <a:prstGeom prst="rect">
            <a:avLst/>
          </a:prstGeom>
          <a:noFill/>
        </p:spPr>
        <p:txBody>
          <a:bodyPr wrap="square" lIns="0" tIns="0" rIns="0" bIns="0" rtlCol="0">
            <a:noAutofit/>
          </a:bodyPr>
          <a:lstStyle>
            <a:defPPr>
              <a:defRPr lang="en-US"/>
            </a:defPPr>
            <a:lvl1pPr>
              <a:lnSpc>
                <a:spcPts val="4000"/>
              </a:lnSpc>
              <a:defRPr sz="3600" b="1">
                <a:solidFill>
                  <a:srgbClr val="002060"/>
                </a:solidFill>
                <a:latin typeface="Segoe UI" panose="020B0502040204020203" pitchFamily="34" charset="0"/>
                <a:cs typeface="Segoe UI" panose="020B0502040204020203" pitchFamily="34" charset="0"/>
              </a:defRPr>
            </a:lvl1pPr>
          </a:lstStyle>
          <a:p>
            <a:r>
              <a:rPr lang="en-US" sz="1800" dirty="0"/>
              <a:t>Cost reduction</a:t>
            </a:r>
          </a:p>
          <a:p>
            <a:r>
              <a:rPr lang="en-US" sz="1800" dirty="0"/>
              <a:t>        </a:t>
            </a:r>
          </a:p>
          <a:p>
            <a:r>
              <a:rPr lang="en-US" sz="1800" dirty="0"/>
              <a:t>        </a:t>
            </a:r>
          </a:p>
        </p:txBody>
      </p:sp>
      <p:sp>
        <p:nvSpPr>
          <p:cNvPr id="5" name="TextBox 4">
            <a:extLst>
              <a:ext uri="{FF2B5EF4-FFF2-40B4-BE49-F238E27FC236}">
                <a16:creationId xmlns:a16="http://schemas.microsoft.com/office/drawing/2014/main" id="{AD624316-E18A-AA4C-6DB3-454193EC1FCA}"/>
              </a:ext>
            </a:extLst>
          </p:cNvPr>
          <p:cNvSpPr txBox="1"/>
          <p:nvPr/>
        </p:nvSpPr>
        <p:spPr>
          <a:xfrm>
            <a:off x="324059" y="972308"/>
            <a:ext cx="7030616" cy="2031325"/>
          </a:xfrm>
          <a:prstGeom prst="rect">
            <a:avLst/>
          </a:prstGeom>
          <a:noFill/>
        </p:spPr>
        <p:txBody>
          <a:bodyPr wrap="square">
            <a:spAutoFit/>
          </a:bodyPr>
          <a:lstStyle/>
          <a:p>
            <a:r>
              <a:rPr lang="en-GB" dirty="0"/>
              <a:t>For cost reduction, organisations can use recruitment and selection processes to ensure they are recruiting the most cost-effective candidates. This includes using effective job postings methods to ensure they recruit the right candidates for the job based on their skills, qualifications, and experience (</a:t>
            </a:r>
            <a:r>
              <a:rPr lang="en-GB" dirty="0" err="1"/>
              <a:t>Oaya</a:t>
            </a:r>
            <a:r>
              <a:rPr lang="en-GB" dirty="0"/>
              <a:t> et al., 2017). This will help to ensure that the organisation does not waste resources on recruiting and selecting the wrong candidates, which can be costly. </a:t>
            </a:r>
          </a:p>
        </p:txBody>
      </p:sp>
      <p:pic>
        <p:nvPicPr>
          <p:cNvPr id="6" name="Picture 5">
            <a:extLst>
              <a:ext uri="{FF2B5EF4-FFF2-40B4-BE49-F238E27FC236}">
                <a16:creationId xmlns:a16="http://schemas.microsoft.com/office/drawing/2014/main" id="{FD50DEDC-F6F4-C631-3418-6D936C48B425}"/>
              </a:ext>
            </a:extLst>
          </p:cNvPr>
          <p:cNvPicPr>
            <a:picLocks noChangeAspect="1"/>
          </p:cNvPicPr>
          <p:nvPr/>
        </p:nvPicPr>
        <p:blipFill>
          <a:blip r:embed="rId3"/>
          <a:stretch>
            <a:fillRect/>
          </a:stretch>
        </p:blipFill>
        <p:spPr>
          <a:xfrm>
            <a:off x="247765" y="97357"/>
            <a:ext cx="8468078" cy="695004"/>
          </a:xfrm>
          <a:prstGeom prst="rect">
            <a:avLst/>
          </a:prstGeom>
        </p:spPr>
      </p:pic>
      <p:sp>
        <p:nvSpPr>
          <p:cNvPr id="9" name="TextBox 8">
            <a:extLst>
              <a:ext uri="{FF2B5EF4-FFF2-40B4-BE49-F238E27FC236}">
                <a16:creationId xmlns:a16="http://schemas.microsoft.com/office/drawing/2014/main" id="{5E882DC5-023A-49EE-B5AE-7D2A2F3D10BB}"/>
              </a:ext>
            </a:extLst>
          </p:cNvPr>
          <p:cNvSpPr txBox="1"/>
          <p:nvPr/>
        </p:nvSpPr>
        <p:spPr>
          <a:xfrm>
            <a:off x="324059" y="3344323"/>
            <a:ext cx="6097554" cy="3416320"/>
          </a:xfrm>
          <a:prstGeom prst="rect">
            <a:avLst/>
          </a:prstGeom>
          <a:noFill/>
        </p:spPr>
        <p:txBody>
          <a:bodyPr wrap="square">
            <a:spAutoFit/>
          </a:bodyPr>
          <a:lstStyle/>
          <a:p>
            <a:r>
              <a:rPr lang="en-GB" dirty="0"/>
              <a:t>For quality enhancement, organisations can use recruitment and selection processes to ensure they are recruiting the best candidates. This includes ensuring that the process is fair and unbiased and that the organisation selects the most suitable candidate for the job (</a:t>
            </a:r>
            <a:r>
              <a:rPr lang="en-GB" dirty="0" err="1"/>
              <a:t>Oaya</a:t>
            </a:r>
            <a:r>
              <a:rPr lang="en-GB" dirty="0"/>
              <a:t> et al., 2017). This can be done by using effective job descriptions and job postings, conducting rigorous tests and assessments, and creating a fair and transparent recruitment and selection process. Additionally, organisations can use recruitment and selection processes to ensure they are recruiting and selecting candidates who are motivated to perform well and are engaged with the organisation. </a:t>
            </a:r>
          </a:p>
        </p:txBody>
      </p:sp>
      <p:sp>
        <p:nvSpPr>
          <p:cNvPr id="11" name="TextBox 10">
            <a:extLst>
              <a:ext uri="{FF2B5EF4-FFF2-40B4-BE49-F238E27FC236}">
                <a16:creationId xmlns:a16="http://schemas.microsoft.com/office/drawing/2014/main" id="{10769300-F54B-6FBF-CDD2-25717D15C0B4}"/>
              </a:ext>
            </a:extLst>
          </p:cNvPr>
          <p:cNvSpPr txBox="1"/>
          <p:nvPr/>
        </p:nvSpPr>
        <p:spPr>
          <a:xfrm>
            <a:off x="324059" y="2989312"/>
            <a:ext cx="2316324" cy="369332"/>
          </a:xfrm>
          <a:prstGeom prst="rect">
            <a:avLst/>
          </a:prstGeom>
          <a:noFill/>
        </p:spPr>
        <p:txBody>
          <a:bodyPr wrap="square">
            <a:spAutoFit/>
          </a:bodyPr>
          <a:lstStyle/>
          <a:p>
            <a:r>
              <a:rPr lang="en-GB" b="1" dirty="0">
                <a:solidFill>
                  <a:schemeClr val="accent1">
                    <a:lumMod val="50000"/>
                  </a:schemeClr>
                </a:solidFill>
              </a:rPr>
              <a:t>Quality Enhancement</a:t>
            </a:r>
          </a:p>
        </p:txBody>
      </p:sp>
      <p:sp>
        <p:nvSpPr>
          <p:cNvPr id="13" name="TextBox 12">
            <a:extLst>
              <a:ext uri="{FF2B5EF4-FFF2-40B4-BE49-F238E27FC236}">
                <a16:creationId xmlns:a16="http://schemas.microsoft.com/office/drawing/2014/main" id="{BA975747-6DEE-2657-0602-A943E7B59CD1}"/>
              </a:ext>
            </a:extLst>
          </p:cNvPr>
          <p:cNvSpPr txBox="1"/>
          <p:nvPr/>
        </p:nvSpPr>
        <p:spPr>
          <a:xfrm>
            <a:off x="8077977" y="1567172"/>
            <a:ext cx="3678594" cy="4540328"/>
          </a:xfrm>
          <a:prstGeom prst="rect">
            <a:avLst/>
          </a:prstGeom>
          <a:noFill/>
        </p:spPr>
        <p:txBody>
          <a:bodyPr wrap="square">
            <a:spAutoFit/>
          </a:bodyPr>
          <a:lstStyle/>
          <a:p>
            <a:r>
              <a:rPr lang="en-GB" dirty="0"/>
              <a:t>For innovation, organisations can use recruitment and selection processes to ensure they are recruiting and selecting the most innovative candidates for the job (</a:t>
            </a:r>
            <a:r>
              <a:rPr lang="en-GB" dirty="0" err="1"/>
              <a:t>Oaya</a:t>
            </a:r>
            <a:r>
              <a:rPr lang="en-GB" dirty="0"/>
              <a:t> et al., 2017). This includes using effective job postings and descriptions to appeal to the most innovative candidates and innovative recruitment techniques, such as virtual recruitment. Additionally, organisations can use recruitment and selection processes to ensure they recruit and select candidates with the skills and experience to drive innovation.</a:t>
            </a:r>
          </a:p>
        </p:txBody>
      </p:sp>
      <p:sp>
        <p:nvSpPr>
          <p:cNvPr id="15" name="TextBox 14">
            <a:extLst>
              <a:ext uri="{FF2B5EF4-FFF2-40B4-BE49-F238E27FC236}">
                <a16:creationId xmlns:a16="http://schemas.microsoft.com/office/drawing/2014/main" id="{C9A2DEC3-10F7-5F60-5C47-65362B76D0EE}"/>
              </a:ext>
            </a:extLst>
          </p:cNvPr>
          <p:cNvSpPr txBox="1"/>
          <p:nvPr/>
        </p:nvSpPr>
        <p:spPr>
          <a:xfrm>
            <a:off x="8459147" y="792361"/>
            <a:ext cx="2059913" cy="369332"/>
          </a:xfrm>
          <a:prstGeom prst="rect">
            <a:avLst/>
          </a:prstGeom>
          <a:noFill/>
        </p:spPr>
        <p:txBody>
          <a:bodyPr wrap="square">
            <a:spAutoFit/>
          </a:bodyPr>
          <a:lstStyle/>
          <a:p>
            <a:r>
              <a:rPr lang="en-GB" b="1" dirty="0">
                <a:solidFill>
                  <a:schemeClr val="accent1">
                    <a:lumMod val="50000"/>
                  </a:schemeClr>
                </a:solidFill>
              </a:rPr>
              <a:t>Innovation Strategy</a:t>
            </a:r>
          </a:p>
        </p:txBody>
      </p:sp>
    </p:spTree>
    <p:extLst>
      <p:ext uri="{BB962C8B-B14F-4D97-AF65-F5344CB8AC3E}">
        <p14:creationId xmlns:p14="http://schemas.microsoft.com/office/powerpoint/2010/main" val="30029230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 name="Title 97" hidden="1">
            <a:extLst>
              <a:ext uri="{FF2B5EF4-FFF2-40B4-BE49-F238E27FC236}">
                <a16:creationId xmlns:a16="http://schemas.microsoft.com/office/drawing/2014/main" id="{D69146DD-53CC-4FD6-9456-3F49560FC114}"/>
              </a:ext>
            </a:extLst>
          </p:cNvPr>
          <p:cNvSpPr>
            <a:spLocks noGrp="1"/>
          </p:cNvSpPr>
          <p:nvPr>
            <p:ph type="title"/>
          </p:nvPr>
        </p:nvSpPr>
        <p:spPr/>
        <p:txBody>
          <a:bodyPr/>
          <a:lstStyle/>
          <a:p>
            <a:r>
              <a:rPr lang="en-US" dirty="0"/>
              <a:t>Human resources slide 9</a:t>
            </a:r>
          </a:p>
        </p:txBody>
      </p:sp>
      <p:sp>
        <p:nvSpPr>
          <p:cNvPr id="67" name="TextBox 66">
            <a:extLst>
              <a:ext uri="{FF2B5EF4-FFF2-40B4-BE49-F238E27FC236}">
                <a16:creationId xmlns:a16="http://schemas.microsoft.com/office/drawing/2014/main" id="{EFA5AF66-F428-4EBE-A3A8-9F827101F023}"/>
              </a:ext>
            </a:extLst>
          </p:cNvPr>
          <p:cNvSpPr txBox="1"/>
          <p:nvPr/>
        </p:nvSpPr>
        <p:spPr>
          <a:xfrm>
            <a:off x="726781" y="273553"/>
            <a:ext cx="3324821" cy="512961"/>
          </a:xfrm>
          <a:prstGeom prst="rect">
            <a:avLst/>
          </a:prstGeom>
          <a:noFill/>
        </p:spPr>
        <p:txBody>
          <a:bodyPr wrap="square" lIns="0" tIns="0" rIns="0" bIns="0" rtlCol="0">
            <a:noAutofit/>
          </a:bodyPr>
          <a:lstStyle>
            <a:defPPr>
              <a:defRPr lang="en-US"/>
            </a:defPPr>
            <a:lvl1pPr>
              <a:lnSpc>
                <a:spcPts val="4000"/>
              </a:lnSpc>
              <a:defRPr sz="3600" b="1">
                <a:solidFill>
                  <a:srgbClr val="002060"/>
                </a:solidFill>
                <a:latin typeface="Segoe UI" panose="020B0502040204020203" pitchFamily="34" charset="0"/>
                <a:cs typeface="Segoe UI" panose="020B0502040204020203" pitchFamily="34" charset="0"/>
              </a:defRPr>
            </a:lvl1pPr>
          </a:lstStyle>
          <a:p>
            <a:r>
              <a:rPr lang="en-US" sz="2000" dirty="0"/>
              <a:t>Article 1</a:t>
            </a:r>
          </a:p>
        </p:txBody>
      </p:sp>
      <p:sp>
        <p:nvSpPr>
          <p:cNvPr id="3" name="TextBox 2">
            <a:extLst>
              <a:ext uri="{FF2B5EF4-FFF2-40B4-BE49-F238E27FC236}">
                <a16:creationId xmlns:a16="http://schemas.microsoft.com/office/drawing/2014/main" id="{007B8498-A4AD-E280-A0CE-405DDCC6F5F9}"/>
              </a:ext>
            </a:extLst>
          </p:cNvPr>
          <p:cNvSpPr txBox="1"/>
          <p:nvPr/>
        </p:nvSpPr>
        <p:spPr>
          <a:xfrm>
            <a:off x="613487" y="1411452"/>
            <a:ext cx="4602325" cy="3693319"/>
          </a:xfrm>
          <a:prstGeom prst="rect">
            <a:avLst/>
          </a:prstGeom>
          <a:noFill/>
        </p:spPr>
        <p:txBody>
          <a:bodyPr wrap="square">
            <a:spAutoFit/>
          </a:bodyPr>
          <a:lstStyle/>
          <a:p>
            <a:r>
              <a:rPr lang="en-GB" dirty="0"/>
              <a:t>The effectiveness of green HR management (GHRM), which includes multiple organizational activities in connection to elements of sustainable performance, is examined in this study by Zaida et al. (2018). GHRM supports employees’ environmental management-based incentives and abilities. Additionally, GHRM is crucial in spreading environmental ideals and standards and allows staff members to put those ideologies and standards into practice. This lowers expenses, minimizes personnel turnover and talent loss, and strengthens the ecosystem.</a:t>
            </a:r>
          </a:p>
        </p:txBody>
      </p:sp>
      <p:pic>
        <p:nvPicPr>
          <p:cNvPr id="4" name="Picture 3">
            <a:extLst>
              <a:ext uri="{FF2B5EF4-FFF2-40B4-BE49-F238E27FC236}">
                <a16:creationId xmlns:a16="http://schemas.microsoft.com/office/drawing/2014/main" id="{6491FFB4-0BC5-5B40-BD9C-38820A6D4139}"/>
              </a:ext>
            </a:extLst>
          </p:cNvPr>
          <p:cNvPicPr>
            <a:picLocks noChangeAspect="1"/>
          </p:cNvPicPr>
          <p:nvPr/>
        </p:nvPicPr>
        <p:blipFill>
          <a:blip r:embed="rId3"/>
          <a:stretch>
            <a:fillRect/>
          </a:stretch>
        </p:blipFill>
        <p:spPr>
          <a:xfrm>
            <a:off x="5634398" y="764631"/>
            <a:ext cx="5944115" cy="4986960"/>
          </a:xfrm>
          <a:prstGeom prst="rect">
            <a:avLst/>
          </a:prstGeom>
        </p:spPr>
      </p:pic>
      <p:sp>
        <p:nvSpPr>
          <p:cNvPr id="6" name="TextBox 5">
            <a:extLst>
              <a:ext uri="{FF2B5EF4-FFF2-40B4-BE49-F238E27FC236}">
                <a16:creationId xmlns:a16="http://schemas.microsoft.com/office/drawing/2014/main" id="{EFCB0939-E428-2683-ED0F-435B2737613F}"/>
              </a:ext>
            </a:extLst>
          </p:cNvPr>
          <p:cNvSpPr txBox="1"/>
          <p:nvPr/>
        </p:nvSpPr>
        <p:spPr>
          <a:xfrm>
            <a:off x="6501105" y="6093369"/>
            <a:ext cx="6097554" cy="369332"/>
          </a:xfrm>
          <a:prstGeom prst="rect">
            <a:avLst/>
          </a:prstGeom>
          <a:noFill/>
        </p:spPr>
        <p:txBody>
          <a:bodyPr wrap="square">
            <a:spAutoFit/>
          </a:bodyPr>
          <a:lstStyle/>
          <a:p>
            <a:r>
              <a:rPr lang="en-GB" dirty="0"/>
              <a:t>HRM and cost reduction (Zaid et al., 2018)</a:t>
            </a:r>
          </a:p>
        </p:txBody>
      </p:sp>
    </p:spTree>
    <p:extLst>
      <p:ext uri="{BB962C8B-B14F-4D97-AF65-F5344CB8AC3E}">
        <p14:creationId xmlns:p14="http://schemas.microsoft.com/office/powerpoint/2010/main" val="623825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 name="Title 97" hidden="1">
            <a:extLst>
              <a:ext uri="{FF2B5EF4-FFF2-40B4-BE49-F238E27FC236}">
                <a16:creationId xmlns:a16="http://schemas.microsoft.com/office/drawing/2014/main" id="{D69146DD-53CC-4FD6-9456-3F49560FC114}"/>
              </a:ext>
            </a:extLst>
          </p:cNvPr>
          <p:cNvSpPr>
            <a:spLocks noGrp="1"/>
          </p:cNvSpPr>
          <p:nvPr>
            <p:ph type="title"/>
          </p:nvPr>
        </p:nvSpPr>
        <p:spPr/>
        <p:txBody>
          <a:bodyPr/>
          <a:lstStyle/>
          <a:p>
            <a:r>
              <a:rPr lang="en-US" dirty="0"/>
              <a:t>Human resources slide 9</a:t>
            </a:r>
          </a:p>
        </p:txBody>
      </p:sp>
      <p:sp>
        <p:nvSpPr>
          <p:cNvPr id="67" name="TextBox 66">
            <a:extLst>
              <a:ext uri="{FF2B5EF4-FFF2-40B4-BE49-F238E27FC236}">
                <a16:creationId xmlns:a16="http://schemas.microsoft.com/office/drawing/2014/main" id="{EFA5AF66-F428-4EBE-A3A8-9F827101F023}"/>
              </a:ext>
            </a:extLst>
          </p:cNvPr>
          <p:cNvSpPr txBox="1"/>
          <p:nvPr/>
        </p:nvSpPr>
        <p:spPr>
          <a:xfrm>
            <a:off x="726781" y="273553"/>
            <a:ext cx="3324821" cy="512961"/>
          </a:xfrm>
          <a:prstGeom prst="rect">
            <a:avLst/>
          </a:prstGeom>
          <a:noFill/>
        </p:spPr>
        <p:txBody>
          <a:bodyPr wrap="square" lIns="0" tIns="0" rIns="0" bIns="0" rtlCol="0">
            <a:noAutofit/>
          </a:bodyPr>
          <a:lstStyle>
            <a:defPPr>
              <a:defRPr lang="en-US"/>
            </a:defPPr>
            <a:lvl1pPr>
              <a:lnSpc>
                <a:spcPts val="4000"/>
              </a:lnSpc>
              <a:defRPr sz="3600" b="1">
                <a:solidFill>
                  <a:srgbClr val="002060"/>
                </a:solidFill>
                <a:latin typeface="Segoe UI" panose="020B0502040204020203" pitchFamily="34" charset="0"/>
                <a:cs typeface="Segoe UI" panose="020B0502040204020203" pitchFamily="34" charset="0"/>
              </a:defRPr>
            </a:lvl1pPr>
          </a:lstStyle>
          <a:p>
            <a:r>
              <a:rPr lang="en-US" sz="2000" dirty="0"/>
              <a:t>Article 2</a:t>
            </a:r>
          </a:p>
        </p:txBody>
      </p:sp>
      <p:pic>
        <p:nvPicPr>
          <p:cNvPr id="2" name="Picture 1">
            <a:extLst>
              <a:ext uri="{FF2B5EF4-FFF2-40B4-BE49-F238E27FC236}">
                <a16:creationId xmlns:a16="http://schemas.microsoft.com/office/drawing/2014/main" id="{59E5BF45-0D10-CE99-B14B-937D34CEB7A5}"/>
              </a:ext>
            </a:extLst>
          </p:cNvPr>
          <p:cNvPicPr>
            <a:picLocks noChangeAspect="1"/>
          </p:cNvPicPr>
          <p:nvPr/>
        </p:nvPicPr>
        <p:blipFill>
          <a:blip r:embed="rId3"/>
          <a:stretch>
            <a:fillRect/>
          </a:stretch>
        </p:blipFill>
        <p:spPr>
          <a:xfrm>
            <a:off x="6096000" y="786514"/>
            <a:ext cx="5608806" cy="5334462"/>
          </a:xfrm>
          <a:prstGeom prst="rect">
            <a:avLst/>
          </a:prstGeom>
        </p:spPr>
      </p:pic>
      <p:sp>
        <p:nvSpPr>
          <p:cNvPr id="4" name="TextBox 3">
            <a:extLst>
              <a:ext uri="{FF2B5EF4-FFF2-40B4-BE49-F238E27FC236}">
                <a16:creationId xmlns:a16="http://schemas.microsoft.com/office/drawing/2014/main" id="{4FDB857D-523C-AD59-4644-5143DE745256}"/>
              </a:ext>
            </a:extLst>
          </p:cNvPr>
          <p:cNvSpPr txBox="1"/>
          <p:nvPr/>
        </p:nvSpPr>
        <p:spPr>
          <a:xfrm>
            <a:off x="6585080" y="6314104"/>
            <a:ext cx="5012871" cy="369332"/>
          </a:xfrm>
          <a:prstGeom prst="rect">
            <a:avLst/>
          </a:prstGeom>
          <a:noFill/>
        </p:spPr>
        <p:txBody>
          <a:bodyPr wrap="square">
            <a:spAutoFit/>
          </a:bodyPr>
          <a:lstStyle/>
          <a:p>
            <a:r>
              <a:rPr lang="en-GB" dirty="0"/>
              <a:t>HRM and quality enhancement (</a:t>
            </a:r>
            <a:r>
              <a:rPr lang="en-GB" dirty="0" err="1"/>
              <a:t>Sundiman</a:t>
            </a:r>
            <a:r>
              <a:rPr lang="en-GB" dirty="0"/>
              <a:t>, 2017)</a:t>
            </a:r>
          </a:p>
        </p:txBody>
      </p:sp>
      <p:sp>
        <p:nvSpPr>
          <p:cNvPr id="6" name="TextBox 5">
            <a:extLst>
              <a:ext uri="{FF2B5EF4-FFF2-40B4-BE49-F238E27FC236}">
                <a16:creationId xmlns:a16="http://schemas.microsoft.com/office/drawing/2014/main" id="{487A018E-9A1B-6B44-690D-17303D7C7CEE}"/>
              </a:ext>
            </a:extLst>
          </p:cNvPr>
          <p:cNvSpPr txBox="1"/>
          <p:nvPr/>
        </p:nvSpPr>
        <p:spPr>
          <a:xfrm>
            <a:off x="314908" y="1607085"/>
            <a:ext cx="6097554" cy="3693319"/>
          </a:xfrm>
          <a:prstGeom prst="rect">
            <a:avLst/>
          </a:prstGeom>
          <a:noFill/>
        </p:spPr>
        <p:txBody>
          <a:bodyPr wrap="square">
            <a:spAutoFit/>
          </a:bodyPr>
          <a:lstStyle/>
          <a:p>
            <a:r>
              <a:rPr lang="en-GB" dirty="0"/>
              <a:t>Human Resource Management (HRM) improves a company’s knowledge management quality. </a:t>
            </a:r>
            <a:r>
              <a:rPr lang="en-GB" dirty="0" err="1"/>
              <a:t>Sundiman</a:t>
            </a:r>
            <a:r>
              <a:rPr lang="en-GB" dirty="0"/>
              <a:t> (2018) indicates that HRM is divided into career management, retention, and professional skills training. Continuous training per employees’ needs helps boost the quality of their work. The willingness of employees to contribute to the company is strongly influenced by the company’s ability to </a:t>
            </a:r>
            <a:r>
              <a:rPr lang="en-GB" dirty="0" err="1"/>
              <a:t>fulfill</a:t>
            </a:r>
            <a:r>
              <a:rPr lang="en-GB" dirty="0"/>
              <a:t> the employees’ goals and expectations. Employee retention is also linked to formal and nonformal training that helps to improve their qualifications and knowledge. Furthermore, a competitive orientation with the better qualification will increase the company’s competitive advantage. Overall, HRM helps to create a professional work culture and boosts the quality of performance of employees. </a:t>
            </a:r>
          </a:p>
        </p:txBody>
      </p:sp>
    </p:spTree>
    <p:extLst>
      <p:ext uri="{BB962C8B-B14F-4D97-AF65-F5344CB8AC3E}">
        <p14:creationId xmlns:p14="http://schemas.microsoft.com/office/powerpoint/2010/main" val="38721820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 name="Title 97" hidden="1">
            <a:extLst>
              <a:ext uri="{FF2B5EF4-FFF2-40B4-BE49-F238E27FC236}">
                <a16:creationId xmlns:a16="http://schemas.microsoft.com/office/drawing/2014/main" id="{D69146DD-53CC-4FD6-9456-3F49560FC114}"/>
              </a:ext>
            </a:extLst>
          </p:cNvPr>
          <p:cNvSpPr>
            <a:spLocks noGrp="1"/>
          </p:cNvSpPr>
          <p:nvPr>
            <p:ph type="title"/>
          </p:nvPr>
        </p:nvSpPr>
        <p:spPr/>
        <p:txBody>
          <a:bodyPr/>
          <a:lstStyle/>
          <a:p>
            <a:r>
              <a:rPr lang="en-US" dirty="0"/>
              <a:t>Human resources slide 9</a:t>
            </a:r>
          </a:p>
        </p:txBody>
      </p:sp>
      <p:sp>
        <p:nvSpPr>
          <p:cNvPr id="67" name="TextBox 66">
            <a:extLst>
              <a:ext uri="{FF2B5EF4-FFF2-40B4-BE49-F238E27FC236}">
                <a16:creationId xmlns:a16="http://schemas.microsoft.com/office/drawing/2014/main" id="{EFA5AF66-F428-4EBE-A3A8-9F827101F023}"/>
              </a:ext>
            </a:extLst>
          </p:cNvPr>
          <p:cNvSpPr txBox="1"/>
          <p:nvPr/>
        </p:nvSpPr>
        <p:spPr>
          <a:xfrm>
            <a:off x="726781" y="273553"/>
            <a:ext cx="3324821" cy="512961"/>
          </a:xfrm>
          <a:prstGeom prst="rect">
            <a:avLst/>
          </a:prstGeom>
          <a:noFill/>
        </p:spPr>
        <p:txBody>
          <a:bodyPr wrap="square" lIns="0" tIns="0" rIns="0" bIns="0" rtlCol="0">
            <a:noAutofit/>
          </a:bodyPr>
          <a:lstStyle>
            <a:defPPr>
              <a:defRPr lang="en-US"/>
            </a:defPPr>
            <a:lvl1pPr>
              <a:lnSpc>
                <a:spcPts val="4000"/>
              </a:lnSpc>
              <a:defRPr sz="3600" b="1">
                <a:solidFill>
                  <a:srgbClr val="002060"/>
                </a:solidFill>
                <a:latin typeface="Segoe UI" panose="020B0502040204020203" pitchFamily="34" charset="0"/>
                <a:cs typeface="Segoe UI" panose="020B0502040204020203" pitchFamily="34" charset="0"/>
              </a:defRPr>
            </a:lvl1pPr>
          </a:lstStyle>
          <a:p>
            <a:r>
              <a:rPr lang="en-US" sz="2000" dirty="0"/>
              <a:t>Article 3</a:t>
            </a:r>
          </a:p>
        </p:txBody>
      </p:sp>
      <p:sp>
        <p:nvSpPr>
          <p:cNvPr id="3" name="TextBox 2">
            <a:extLst>
              <a:ext uri="{FF2B5EF4-FFF2-40B4-BE49-F238E27FC236}">
                <a16:creationId xmlns:a16="http://schemas.microsoft.com/office/drawing/2014/main" id="{F18D489F-8801-19C2-31BE-F1D67309457D}"/>
              </a:ext>
            </a:extLst>
          </p:cNvPr>
          <p:cNvSpPr txBox="1"/>
          <p:nvPr/>
        </p:nvSpPr>
        <p:spPr>
          <a:xfrm>
            <a:off x="454867" y="1088229"/>
            <a:ext cx="5227476" cy="5078313"/>
          </a:xfrm>
          <a:prstGeom prst="rect">
            <a:avLst/>
          </a:prstGeom>
          <a:noFill/>
        </p:spPr>
        <p:txBody>
          <a:bodyPr wrap="square">
            <a:spAutoFit/>
          </a:bodyPr>
          <a:lstStyle/>
          <a:p>
            <a:r>
              <a:rPr lang="en-GB" dirty="0" err="1"/>
              <a:t>Amarakoon</a:t>
            </a:r>
            <a:r>
              <a:rPr lang="en-GB" dirty="0"/>
              <a:t> et al. (2016) look at the antecedent elements influencing how organisations design and implement Human Resource Management Innovations (HRMIs) to enhance competitive advantage. The work adds several new ideas to the SHRM theory. First, it suggests reclassifying HRMIs per the degree of their novelty and potential for value creation. Second, it emphasizes how crucial incremental HR advances are for gaining a competitive edge. Thirdly, it identifies HR functional-level learning capacities as important preconditions for competitive advantage related to HRMI. Fourthly, it highlights how HR specialists contribute to creating novel knowledge configurations and the significance of senior management support for effectively applying HRMIs. Finally, it gives practitioners useful information on the different kinds of HRMIs and the required level of innovation</a:t>
            </a:r>
          </a:p>
        </p:txBody>
      </p:sp>
      <p:pic>
        <p:nvPicPr>
          <p:cNvPr id="4" name="Picture 3">
            <a:extLst>
              <a:ext uri="{FF2B5EF4-FFF2-40B4-BE49-F238E27FC236}">
                <a16:creationId xmlns:a16="http://schemas.microsoft.com/office/drawing/2014/main" id="{E3610057-762F-305A-B95A-9A9F074AE2CC}"/>
              </a:ext>
            </a:extLst>
          </p:cNvPr>
          <p:cNvPicPr>
            <a:picLocks noChangeAspect="1"/>
          </p:cNvPicPr>
          <p:nvPr/>
        </p:nvPicPr>
        <p:blipFill>
          <a:blip r:embed="rId3"/>
          <a:stretch>
            <a:fillRect/>
          </a:stretch>
        </p:blipFill>
        <p:spPr>
          <a:xfrm>
            <a:off x="5793018" y="1088229"/>
            <a:ext cx="5944115" cy="5017443"/>
          </a:xfrm>
          <a:prstGeom prst="rect">
            <a:avLst/>
          </a:prstGeom>
        </p:spPr>
      </p:pic>
      <p:sp>
        <p:nvSpPr>
          <p:cNvPr id="6" name="TextBox 5">
            <a:extLst>
              <a:ext uri="{FF2B5EF4-FFF2-40B4-BE49-F238E27FC236}">
                <a16:creationId xmlns:a16="http://schemas.microsoft.com/office/drawing/2014/main" id="{FBB5520E-3702-20C2-1D13-C50A33BCAF5D}"/>
              </a:ext>
            </a:extLst>
          </p:cNvPr>
          <p:cNvSpPr txBox="1"/>
          <p:nvPr/>
        </p:nvSpPr>
        <p:spPr>
          <a:xfrm>
            <a:off x="6575749" y="6286113"/>
            <a:ext cx="4527679" cy="369332"/>
          </a:xfrm>
          <a:prstGeom prst="rect">
            <a:avLst/>
          </a:prstGeom>
          <a:noFill/>
        </p:spPr>
        <p:txBody>
          <a:bodyPr wrap="square">
            <a:spAutoFit/>
          </a:bodyPr>
          <a:lstStyle/>
          <a:p>
            <a:r>
              <a:rPr lang="en-GB" dirty="0"/>
              <a:t>HRM and innovation (</a:t>
            </a:r>
            <a:r>
              <a:rPr lang="en-GB" dirty="0" err="1"/>
              <a:t>Amarakoon</a:t>
            </a:r>
            <a:r>
              <a:rPr lang="en-GB" dirty="0"/>
              <a:t> et al., 2016).</a:t>
            </a:r>
          </a:p>
        </p:txBody>
      </p:sp>
    </p:spTree>
    <p:extLst>
      <p:ext uri="{BB962C8B-B14F-4D97-AF65-F5344CB8AC3E}">
        <p14:creationId xmlns:p14="http://schemas.microsoft.com/office/powerpoint/2010/main" val="315938327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 name="Title 97" hidden="1">
            <a:extLst>
              <a:ext uri="{FF2B5EF4-FFF2-40B4-BE49-F238E27FC236}">
                <a16:creationId xmlns:a16="http://schemas.microsoft.com/office/drawing/2014/main" id="{D69146DD-53CC-4FD6-9456-3F49560FC114}"/>
              </a:ext>
            </a:extLst>
          </p:cNvPr>
          <p:cNvSpPr>
            <a:spLocks noGrp="1"/>
          </p:cNvSpPr>
          <p:nvPr>
            <p:ph type="title"/>
          </p:nvPr>
        </p:nvSpPr>
        <p:spPr/>
        <p:txBody>
          <a:bodyPr/>
          <a:lstStyle/>
          <a:p>
            <a:r>
              <a:rPr lang="en-US" dirty="0"/>
              <a:t>Human resources slide 9</a:t>
            </a:r>
          </a:p>
        </p:txBody>
      </p:sp>
      <p:sp>
        <p:nvSpPr>
          <p:cNvPr id="67" name="TextBox 66">
            <a:extLst>
              <a:ext uri="{FF2B5EF4-FFF2-40B4-BE49-F238E27FC236}">
                <a16:creationId xmlns:a16="http://schemas.microsoft.com/office/drawing/2014/main" id="{EFA5AF66-F428-4EBE-A3A8-9F827101F023}"/>
              </a:ext>
            </a:extLst>
          </p:cNvPr>
          <p:cNvSpPr txBox="1"/>
          <p:nvPr/>
        </p:nvSpPr>
        <p:spPr>
          <a:xfrm>
            <a:off x="474854" y="329537"/>
            <a:ext cx="3324821" cy="512961"/>
          </a:xfrm>
          <a:prstGeom prst="rect">
            <a:avLst/>
          </a:prstGeom>
          <a:noFill/>
        </p:spPr>
        <p:txBody>
          <a:bodyPr wrap="square" lIns="0" tIns="0" rIns="0" bIns="0" rtlCol="0">
            <a:noAutofit/>
          </a:bodyPr>
          <a:lstStyle>
            <a:defPPr>
              <a:defRPr lang="en-US"/>
            </a:defPPr>
            <a:lvl1pPr>
              <a:lnSpc>
                <a:spcPts val="4000"/>
              </a:lnSpc>
              <a:defRPr sz="3600" b="1">
                <a:solidFill>
                  <a:srgbClr val="002060"/>
                </a:solidFill>
                <a:latin typeface="Segoe UI" panose="020B0502040204020203" pitchFamily="34" charset="0"/>
                <a:cs typeface="Segoe UI" panose="020B0502040204020203" pitchFamily="34" charset="0"/>
              </a:defRPr>
            </a:lvl1pPr>
          </a:lstStyle>
          <a:p>
            <a:r>
              <a:rPr lang="en-US" sz="2000" dirty="0"/>
              <a:t>Job Description</a:t>
            </a:r>
          </a:p>
        </p:txBody>
      </p:sp>
      <p:sp>
        <p:nvSpPr>
          <p:cNvPr id="3" name="TextBox 2">
            <a:extLst>
              <a:ext uri="{FF2B5EF4-FFF2-40B4-BE49-F238E27FC236}">
                <a16:creationId xmlns:a16="http://schemas.microsoft.com/office/drawing/2014/main" id="{F1EF8B63-53AB-9D77-DB5C-6D9A3F6D394C}"/>
              </a:ext>
            </a:extLst>
          </p:cNvPr>
          <p:cNvSpPr txBox="1"/>
          <p:nvPr/>
        </p:nvSpPr>
        <p:spPr>
          <a:xfrm>
            <a:off x="127612" y="933011"/>
            <a:ext cx="4733637" cy="5355312"/>
          </a:xfrm>
          <a:prstGeom prst="rect">
            <a:avLst/>
          </a:prstGeom>
          <a:noFill/>
        </p:spPr>
        <p:txBody>
          <a:bodyPr wrap="square">
            <a:spAutoFit/>
          </a:bodyPr>
          <a:lstStyle/>
          <a:p>
            <a:r>
              <a:rPr lang="en-GB" dirty="0"/>
              <a:t>The strategic planning manager must create and manage the organization’s strategic and long-term goals (SHRM, n.d.). This covers suggestions for expanding existing market presence and for entering new markets. The manager will oversee the department’s daily operations and recruit, interview, hire, and train new employees. In addition to identifying and analysing price and market trends, the manager will work with executives and other managers to set long-term, strategic goals. They will oversee trials for brand-new company ventures, test efforts, and regional rollouts. They will also bargain with outside parties about potential mergers or product purchases. A Bachelor’s degree in business, marketing, or a field closely linked to the sector is required for the position, and an MBA is recommended. At least five years of work experience are also required.</a:t>
            </a:r>
          </a:p>
        </p:txBody>
      </p:sp>
      <p:pic>
        <p:nvPicPr>
          <p:cNvPr id="4" name="Picture 3">
            <a:extLst>
              <a:ext uri="{FF2B5EF4-FFF2-40B4-BE49-F238E27FC236}">
                <a16:creationId xmlns:a16="http://schemas.microsoft.com/office/drawing/2014/main" id="{A89616E4-B6EF-193C-4080-3AED14E51317}"/>
              </a:ext>
            </a:extLst>
          </p:cNvPr>
          <p:cNvPicPr>
            <a:picLocks noChangeAspect="1"/>
          </p:cNvPicPr>
          <p:nvPr/>
        </p:nvPicPr>
        <p:blipFill>
          <a:blip r:embed="rId3"/>
          <a:stretch>
            <a:fillRect/>
          </a:stretch>
        </p:blipFill>
        <p:spPr>
          <a:xfrm>
            <a:off x="4861249" y="933011"/>
            <a:ext cx="7160318" cy="5355312"/>
          </a:xfrm>
          <a:prstGeom prst="rect">
            <a:avLst/>
          </a:prstGeom>
        </p:spPr>
      </p:pic>
      <p:sp>
        <p:nvSpPr>
          <p:cNvPr id="6" name="TextBox 5">
            <a:extLst>
              <a:ext uri="{FF2B5EF4-FFF2-40B4-BE49-F238E27FC236}">
                <a16:creationId xmlns:a16="http://schemas.microsoft.com/office/drawing/2014/main" id="{5BDBF4FB-D0C4-4411-090A-D83F67B7F091}"/>
              </a:ext>
            </a:extLst>
          </p:cNvPr>
          <p:cNvSpPr txBox="1"/>
          <p:nvPr/>
        </p:nvSpPr>
        <p:spPr>
          <a:xfrm>
            <a:off x="7330753" y="6288323"/>
            <a:ext cx="2941475" cy="369332"/>
          </a:xfrm>
          <a:prstGeom prst="rect">
            <a:avLst/>
          </a:prstGeom>
          <a:noFill/>
        </p:spPr>
        <p:txBody>
          <a:bodyPr wrap="square">
            <a:spAutoFit/>
          </a:bodyPr>
          <a:lstStyle/>
          <a:p>
            <a:r>
              <a:rPr lang="en-GB" dirty="0"/>
              <a:t>Job description SHRM (n.d.)</a:t>
            </a:r>
          </a:p>
        </p:txBody>
      </p:sp>
    </p:spTree>
    <p:extLst>
      <p:ext uri="{BB962C8B-B14F-4D97-AF65-F5344CB8AC3E}">
        <p14:creationId xmlns:p14="http://schemas.microsoft.com/office/powerpoint/2010/main" val="183591752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 name="Title 97" hidden="1">
            <a:extLst>
              <a:ext uri="{FF2B5EF4-FFF2-40B4-BE49-F238E27FC236}">
                <a16:creationId xmlns:a16="http://schemas.microsoft.com/office/drawing/2014/main" id="{D69146DD-53CC-4FD6-9456-3F49560FC114}"/>
              </a:ext>
            </a:extLst>
          </p:cNvPr>
          <p:cNvSpPr>
            <a:spLocks noGrp="1"/>
          </p:cNvSpPr>
          <p:nvPr>
            <p:ph type="title"/>
          </p:nvPr>
        </p:nvSpPr>
        <p:spPr/>
        <p:txBody>
          <a:bodyPr/>
          <a:lstStyle/>
          <a:p>
            <a:r>
              <a:rPr lang="en-US" dirty="0"/>
              <a:t>Human resources slide 9</a:t>
            </a:r>
          </a:p>
        </p:txBody>
      </p:sp>
      <p:sp>
        <p:nvSpPr>
          <p:cNvPr id="67" name="TextBox 66">
            <a:extLst>
              <a:ext uri="{FF2B5EF4-FFF2-40B4-BE49-F238E27FC236}">
                <a16:creationId xmlns:a16="http://schemas.microsoft.com/office/drawing/2014/main" id="{EFA5AF66-F428-4EBE-A3A8-9F827101F023}"/>
              </a:ext>
            </a:extLst>
          </p:cNvPr>
          <p:cNvSpPr txBox="1"/>
          <p:nvPr/>
        </p:nvSpPr>
        <p:spPr>
          <a:xfrm>
            <a:off x="336674" y="33883"/>
            <a:ext cx="3324821" cy="512961"/>
          </a:xfrm>
          <a:prstGeom prst="rect">
            <a:avLst/>
          </a:prstGeom>
          <a:noFill/>
        </p:spPr>
        <p:txBody>
          <a:bodyPr wrap="square" lIns="0" tIns="0" rIns="0" bIns="0" rtlCol="0">
            <a:noAutofit/>
          </a:bodyPr>
          <a:lstStyle>
            <a:defPPr>
              <a:defRPr lang="en-US"/>
            </a:defPPr>
            <a:lvl1pPr>
              <a:lnSpc>
                <a:spcPts val="4000"/>
              </a:lnSpc>
              <a:defRPr sz="3600" b="1">
                <a:solidFill>
                  <a:srgbClr val="002060"/>
                </a:solidFill>
                <a:latin typeface="Segoe UI" panose="020B0502040204020203" pitchFamily="34" charset="0"/>
                <a:cs typeface="Segoe UI" panose="020B0502040204020203" pitchFamily="34" charset="0"/>
              </a:defRPr>
            </a:lvl1pPr>
          </a:lstStyle>
          <a:p>
            <a:r>
              <a:rPr lang="en-US" sz="2000" dirty="0"/>
              <a:t>Interview Questions</a:t>
            </a:r>
          </a:p>
        </p:txBody>
      </p:sp>
      <p:sp>
        <p:nvSpPr>
          <p:cNvPr id="3" name="TextBox 2">
            <a:extLst>
              <a:ext uri="{FF2B5EF4-FFF2-40B4-BE49-F238E27FC236}">
                <a16:creationId xmlns:a16="http://schemas.microsoft.com/office/drawing/2014/main" id="{BB24B64B-789A-7943-FD8C-A8D53AAEAE41}"/>
              </a:ext>
            </a:extLst>
          </p:cNvPr>
          <p:cNvSpPr txBox="1"/>
          <p:nvPr/>
        </p:nvSpPr>
        <p:spPr>
          <a:xfrm>
            <a:off x="206046" y="645188"/>
            <a:ext cx="7411610" cy="1808764"/>
          </a:xfrm>
          <a:prstGeom prst="rect">
            <a:avLst/>
          </a:prstGeom>
          <a:noFill/>
        </p:spPr>
        <p:txBody>
          <a:bodyPr wrap="square">
            <a:spAutoFit/>
          </a:bodyPr>
          <a:lstStyle/>
          <a:p>
            <a:r>
              <a:rPr lang="en-GB" b="1" dirty="0"/>
              <a:t>Cost Reduction: </a:t>
            </a:r>
          </a:p>
          <a:p>
            <a:r>
              <a:rPr lang="en-GB" dirty="0"/>
              <a:t>1. How have you reduced costs in your previous roles? </a:t>
            </a:r>
          </a:p>
          <a:p>
            <a:r>
              <a:rPr lang="en-GB" dirty="0"/>
              <a:t>2. Describe a cost-saving initiative you have implemented. </a:t>
            </a:r>
          </a:p>
          <a:p>
            <a:r>
              <a:rPr lang="en-GB" dirty="0"/>
              <a:t>3. What processes have you implemented to track and measure cost-savings? </a:t>
            </a:r>
          </a:p>
          <a:p>
            <a:r>
              <a:rPr lang="en-GB" dirty="0"/>
              <a:t>4. What strategies have you used to identify potential cost-savings? </a:t>
            </a:r>
          </a:p>
          <a:p>
            <a:r>
              <a:rPr lang="en-GB" dirty="0"/>
              <a:t>5. What processes have you developed for optimizing costs? </a:t>
            </a:r>
          </a:p>
        </p:txBody>
      </p:sp>
      <p:sp>
        <p:nvSpPr>
          <p:cNvPr id="5" name="TextBox 4">
            <a:extLst>
              <a:ext uri="{FF2B5EF4-FFF2-40B4-BE49-F238E27FC236}">
                <a16:creationId xmlns:a16="http://schemas.microsoft.com/office/drawing/2014/main" id="{E207A097-C5A2-C118-AA05-CCABD19F6499}"/>
              </a:ext>
            </a:extLst>
          </p:cNvPr>
          <p:cNvSpPr txBox="1"/>
          <p:nvPr/>
        </p:nvSpPr>
        <p:spPr>
          <a:xfrm>
            <a:off x="206046" y="2423628"/>
            <a:ext cx="8326399" cy="2090056"/>
          </a:xfrm>
          <a:prstGeom prst="rect">
            <a:avLst/>
          </a:prstGeom>
          <a:noFill/>
        </p:spPr>
        <p:txBody>
          <a:bodyPr wrap="square">
            <a:spAutoFit/>
          </a:bodyPr>
          <a:lstStyle/>
          <a:p>
            <a:r>
              <a:rPr lang="en-GB" b="1" dirty="0"/>
              <a:t>Quality Enhancement: </a:t>
            </a:r>
          </a:p>
          <a:p>
            <a:r>
              <a:rPr lang="en-GB" dirty="0"/>
              <a:t>1. What processes have you implemented to ensure quality standards are met? </a:t>
            </a:r>
          </a:p>
          <a:p>
            <a:r>
              <a:rPr lang="en-GB" dirty="0"/>
              <a:t>2. How have you used customer feedback to improve quality? </a:t>
            </a:r>
          </a:p>
          <a:p>
            <a:r>
              <a:rPr lang="en-GB" dirty="0"/>
              <a:t>3. What strategies have you employed to ensure customer satisfaction? </a:t>
            </a:r>
          </a:p>
          <a:p>
            <a:r>
              <a:rPr lang="en-GB" dirty="0"/>
              <a:t>4. How do you ensure that quality standards are maintained? </a:t>
            </a:r>
          </a:p>
          <a:p>
            <a:r>
              <a:rPr lang="en-GB" dirty="0"/>
              <a:t>5. Describe a successful quality improvement initiative you have implemented. </a:t>
            </a:r>
          </a:p>
          <a:p>
            <a:r>
              <a:rPr lang="en-GB" dirty="0"/>
              <a:t>6. What processes have you implemented to track and measure customer satisfaction? </a:t>
            </a:r>
          </a:p>
        </p:txBody>
      </p:sp>
      <p:sp>
        <p:nvSpPr>
          <p:cNvPr id="7" name="TextBox 6">
            <a:extLst>
              <a:ext uri="{FF2B5EF4-FFF2-40B4-BE49-F238E27FC236}">
                <a16:creationId xmlns:a16="http://schemas.microsoft.com/office/drawing/2014/main" id="{C6BAC9E1-C6B2-0AF5-EF80-59637EC66E71}"/>
              </a:ext>
            </a:extLst>
          </p:cNvPr>
          <p:cNvSpPr txBox="1"/>
          <p:nvPr/>
        </p:nvSpPr>
        <p:spPr>
          <a:xfrm>
            <a:off x="206046" y="4492689"/>
            <a:ext cx="9628419" cy="2090056"/>
          </a:xfrm>
          <a:prstGeom prst="rect">
            <a:avLst/>
          </a:prstGeom>
          <a:noFill/>
        </p:spPr>
        <p:txBody>
          <a:bodyPr wrap="square">
            <a:spAutoFit/>
          </a:bodyPr>
          <a:lstStyle/>
          <a:p>
            <a:r>
              <a:rPr lang="en-GB" b="1" dirty="0"/>
              <a:t>Innovation: </a:t>
            </a:r>
          </a:p>
          <a:p>
            <a:r>
              <a:rPr lang="en-GB" dirty="0"/>
              <a:t>1. Describe a successful innovation initiative you have implemented. </a:t>
            </a:r>
          </a:p>
          <a:p>
            <a:r>
              <a:rPr lang="en-GB" dirty="0"/>
              <a:t>2. How do you identify opportunities for innovative solutions? </a:t>
            </a:r>
          </a:p>
          <a:p>
            <a:r>
              <a:rPr lang="en-GB" dirty="0"/>
              <a:t>3. What processes have you developed to measure the effectiveness of innovative solutions? </a:t>
            </a:r>
          </a:p>
          <a:p>
            <a:r>
              <a:rPr lang="en-GB" dirty="0"/>
              <a:t>4. How have you used in research and analysis to identify new solutions? </a:t>
            </a:r>
          </a:p>
          <a:p>
            <a:r>
              <a:rPr lang="en-GB" dirty="0"/>
              <a:t>5. What strategies have you employed to ensure innovative solutions are properly implemented? </a:t>
            </a:r>
          </a:p>
          <a:p>
            <a:r>
              <a:rPr lang="en-GB" dirty="0"/>
              <a:t>6. How have you incorporated customer feedback into the innovation process?</a:t>
            </a:r>
          </a:p>
        </p:txBody>
      </p:sp>
      <p:pic>
        <p:nvPicPr>
          <p:cNvPr id="8" name="Picture 7">
            <a:extLst>
              <a:ext uri="{FF2B5EF4-FFF2-40B4-BE49-F238E27FC236}">
                <a16:creationId xmlns:a16="http://schemas.microsoft.com/office/drawing/2014/main" id="{B6DF95A9-89E4-C7F7-2DC4-1A644D1D09F6}"/>
              </a:ext>
            </a:extLst>
          </p:cNvPr>
          <p:cNvPicPr>
            <a:picLocks noChangeAspect="1"/>
          </p:cNvPicPr>
          <p:nvPr/>
        </p:nvPicPr>
        <p:blipFill>
          <a:blip r:embed="rId3"/>
          <a:stretch>
            <a:fillRect/>
          </a:stretch>
        </p:blipFill>
        <p:spPr>
          <a:xfrm>
            <a:off x="8120759" y="1863789"/>
            <a:ext cx="3865195" cy="2164509"/>
          </a:xfrm>
          <a:prstGeom prst="rect">
            <a:avLst/>
          </a:prstGeom>
        </p:spPr>
      </p:pic>
    </p:spTree>
    <p:extLst>
      <p:ext uri="{BB962C8B-B14F-4D97-AF65-F5344CB8AC3E}">
        <p14:creationId xmlns:p14="http://schemas.microsoft.com/office/powerpoint/2010/main" val="240167719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 name="Title 97" hidden="1">
            <a:extLst>
              <a:ext uri="{FF2B5EF4-FFF2-40B4-BE49-F238E27FC236}">
                <a16:creationId xmlns:a16="http://schemas.microsoft.com/office/drawing/2014/main" id="{D69146DD-53CC-4FD6-9456-3F49560FC114}"/>
              </a:ext>
            </a:extLst>
          </p:cNvPr>
          <p:cNvSpPr>
            <a:spLocks noGrp="1"/>
          </p:cNvSpPr>
          <p:nvPr>
            <p:ph type="title"/>
          </p:nvPr>
        </p:nvSpPr>
        <p:spPr/>
        <p:txBody>
          <a:bodyPr/>
          <a:lstStyle/>
          <a:p>
            <a:r>
              <a:rPr lang="en-US" dirty="0"/>
              <a:t>Human resources slide 9</a:t>
            </a:r>
          </a:p>
        </p:txBody>
      </p:sp>
      <p:sp>
        <p:nvSpPr>
          <p:cNvPr id="67" name="TextBox 66">
            <a:extLst>
              <a:ext uri="{FF2B5EF4-FFF2-40B4-BE49-F238E27FC236}">
                <a16:creationId xmlns:a16="http://schemas.microsoft.com/office/drawing/2014/main" id="{EFA5AF66-F428-4EBE-A3A8-9F827101F023}"/>
              </a:ext>
            </a:extLst>
          </p:cNvPr>
          <p:cNvSpPr txBox="1"/>
          <p:nvPr/>
        </p:nvSpPr>
        <p:spPr>
          <a:xfrm>
            <a:off x="493515" y="310876"/>
            <a:ext cx="3324821" cy="512961"/>
          </a:xfrm>
          <a:prstGeom prst="rect">
            <a:avLst/>
          </a:prstGeom>
          <a:noFill/>
        </p:spPr>
        <p:txBody>
          <a:bodyPr wrap="square" lIns="0" tIns="0" rIns="0" bIns="0" rtlCol="0">
            <a:noAutofit/>
          </a:bodyPr>
          <a:lstStyle>
            <a:defPPr>
              <a:defRPr lang="en-US"/>
            </a:defPPr>
            <a:lvl1pPr>
              <a:lnSpc>
                <a:spcPts val="4000"/>
              </a:lnSpc>
              <a:defRPr sz="3600" b="1">
                <a:solidFill>
                  <a:srgbClr val="002060"/>
                </a:solidFill>
                <a:latin typeface="Segoe UI" panose="020B0502040204020203" pitchFamily="34" charset="0"/>
                <a:cs typeface="Segoe UI" panose="020B0502040204020203" pitchFamily="34" charset="0"/>
              </a:defRPr>
            </a:lvl1pPr>
          </a:lstStyle>
          <a:p>
            <a:r>
              <a:rPr lang="en-US" sz="2000" dirty="0"/>
              <a:t>Conclusion</a:t>
            </a:r>
          </a:p>
        </p:txBody>
      </p:sp>
      <p:grpSp>
        <p:nvGrpSpPr>
          <p:cNvPr id="94" name="Group 93" descr="This image is of an abstract shape. ">
            <a:extLst>
              <a:ext uri="{FF2B5EF4-FFF2-40B4-BE49-F238E27FC236}">
                <a16:creationId xmlns:a16="http://schemas.microsoft.com/office/drawing/2014/main" id="{06C5D049-85D7-4673-9E2C-A2DF6A4D5048}"/>
              </a:ext>
            </a:extLst>
          </p:cNvPr>
          <p:cNvGrpSpPr/>
          <p:nvPr/>
        </p:nvGrpSpPr>
        <p:grpSpPr>
          <a:xfrm rot="15309759">
            <a:off x="9026813" y="4622835"/>
            <a:ext cx="4736736" cy="6407275"/>
            <a:chOff x="4855953" y="-2833465"/>
            <a:chExt cx="8948964" cy="12105059"/>
          </a:xfrm>
        </p:grpSpPr>
        <p:sp>
          <p:nvSpPr>
            <p:cNvPr id="95" name="Freeform 10">
              <a:extLst>
                <a:ext uri="{FF2B5EF4-FFF2-40B4-BE49-F238E27FC236}">
                  <a16:creationId xmlns:a16="http://schemas.microsoft.com/office/drawing/2014/main" id="{495773B3-D6CE-453B-96D1-E95DF6122C37}"/>
                </a:ext>
              </a:extLst>
            </p:cNvPr>
            <p:cNvSpPr>
              <a:spLocks/>
            </p:cNvSpPr>
            <p:nvPr/>
          </p:nvSpPr>
          <p:spPr bwMode="auto">
            <a:xfrm rot="9420272">
              <a:off x="4855953" y="-2246936"/>
              <a:ext cx="8673602" cy="11518530"/>
            </a:xfrm>
            <a:custGeom>
              <a:avLst/>
              <a:gdLst>
                <a:gd name="T0" fmla="*/ 1166 w 2492"/>
                <a:gd name="T1" fmla="*/ 2419 h 3315"/>
                <a:gd name="T2" fmla="*/ 243 w 2492"/>
                <a:gd name="T3" fmla="*/ 912 h 3315"/>
                <a:gd name="T4" fmla="*/ 449 w 2492"/>
                <a:gd name="T5" fmla="*/ 15 h 3315"/>
                <a:gd name="T6" fmla="*/ 766 w 2492"/>
                <a:gd name="T7" fmla="*/ 302 h 3315"/>
                <a:gd name="T8" fmla="*/ 1651 w 2492"/>
                <a:gd name="T9" fmla="*/ 481 h 3315"/>
                <a:gd name="T10" fmla="*/ 2239 w 2492"/>
                <a:gd name="T11" fmla="*/ 1238 h 3315"/>
                <a:gd name="T12" fmla="*/ 2186 w 2492"/>
                <a:gd name="T13" fmla="*/ 2201 h 3315"/>
                <a:gd name="T14" fmla="*/ 2165 w 2492"/>
                <a:gd name="T15" fmla="*/ 2928 h 3315"/>
                <a:gd name="T16" fmla="*/ 1400 w 2492"/>
                <a:gd name="T17" fmla="*/ 3100 h 3315"/>
                <a:gd name="T18" fmla="*/ 1166 w 2492"/>
                <a:gd name="T19" fmla="*/ 2419 h 33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492" h="3315">
                  <a:moveTo>
                    <a:pt x="1166" y="2419"/>
                  </a:moveTo>
                  <a:cubicBezTo>
                    <a:pt x="1505" y="1277"/>
                    <a:pt x="486" y="1533"/>
                    <a:pt x="243" y="912"/>
                  </a:cubicBezTo>
                  <a:cubicBezTo>
                    <a:pt x="0" y="292"/>
                    <a:pt x="291" y="31"/>
                    <a:pt x="449" y="15"/>
                  </a:cubicBezTo>
                  <a:cubicBezTo>
                    <a:pt x="607" y="0"/>
                    <a:pt x="716" y="54"/>
                    <a:pt x="766" y="302"/>
                  </a:cubicBezTo>
                  <a:cubicBezTo>
                    <a:pt x="817" y="551"/>
                    <a:pt x="1312" y="508"/>
                    <a:pt x="1651" y="481"/>
                  </a:cubicBezTo>
                  <a:cubicBezTo>
                    <a:pt x="1989" y="454"/>
                    <a:pt x="2492" y="733"/>
                    <a:pt x="2239" y="1238"/>
                  </a:cubicBezTo>
                  <a:cubicBezTo>
                    <a:pt x="1986" y="1743"/>
                    <a:pt x="2000" y="1716"/>
                    <a:pt x="2186" y="2201"/>
                  </a:cubicBezTo>
                  <a:cubicBezTo>
                    <a:pt x="2372" y="2685"/>
                    <a:pt x="2165" y="2928"/>
                    <a:pt x="2165" y="2928"/>
                  </a:cubicBezTo>
                  <a:cubicBezTo>
                    <a:pt x="2165" y="2928"/>
                    <a:pt x="1791" y="3315"/>
                    <a:pt x="1400" y="3100"/>
                  </a:cubicBezTo>
                  <a:cubicBezTo>
                    <a:pt x="1008" y="2885"/>
                    <a:pt x="1166" y="2419"/>
                    <a:pt x="1166" y="2419"/>
                  </a:cubicBezTo>
                  <a:close/>
                </a:path>
              </a:pathLst>
            </a:custGeom>
            <a:gradFill>
              <a:gsLst>
                <a:gs pos="0">
                  <a:srgbClr val="80DEDE"/>
                </a:gs>
                <a:gs pos="53500">
                  <a:srgbClr val="85C1E7"/>
                </a:gs>
                <a:gs pos="100000">
                  <a:srgbClr val="878CFF"/>
                </a:gs>
              </a:gsLst>
              <a:lin ang="5400000" scaled="1"/>
            </a:gradFill>
            <a:ln w="127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sp>
          <p:nvSpPr>
            <p:cNvPr id="96" name="Freeform 11">
              <a:extLst>
                <a:ext uri="{FF2B5EF4-FFF2-40B4-BE49-F238E27FC236}">
                  <a16:creationId xmlns:a16="http://schemas.microsoft.com/office/drawing/2014/main" id="{49D9CCDB-CAB7-4554-8B96-AF649D96074D}"/>
                </a:ext>
              </a:extLst>
            </p:cNvPr>
            <p:cNvSpPr>
              <a:spLocks/>
            </p:cNvSpPr>
            <p:nvPr/>
          </p:nvSpPr>
          <p:spPr bwMode="auto">
            <a:xfrm rot="9420272">
              <a:off x="5048022" y="-2833465"/>
              <a:ext cx="8756895" cy="10755934"/>
            </a:xfrm>
            <a:custGeom>
              <a:avLst/>
              <a:gdLst>
                <a:gd name="T0" fmla="*/ 1504 w 2516"/>
                <a:gd name="T1" fmla="*/ 2980 h 3095"/>
                <a:gd name="T2" fmla="*/ 2237 w 2516"/>
                <a:gd name="T3" fmla="*/ 2283 h 3095"/>
                <a:gd name="T4" fmla="*/ 1468 w 2516"/>
                <a:gd name="T5" fmla="*/ 1052 h 3095"/>
                <a:gd name="T6" fmla="*/ 979 w 2516"/>
                <a:gd name="T7" fmla="*/ 648 h 3095"/>
                <a:gd name="T8" fmla="*/ 411 w 2516"/>
                <a:gd name="T9" fmla="*/ 195 h 3095"/>
                <a:gd name="T10" fmla="*/ 397 w 2516"/>
                <a:gd name="T11" fmla="*/ 1117 h 3095"/>
                <a:gd name="T12" fmla="*/ 194 w 2516"/>
                <a:gd name="T13" fmla="*/ 1767 h 3095"/>
                <a:gd name="T14" fmla="*/ 866 w 2516"/>
                <a:gd name="T15" fmla="*/ 2349 h 3095"/>
                <a:gd name="T16" fmla="*/ 1275 w 2516"/>
                <a:gd name="T17" fmla="*/ 2766 h 3095"/>
                <a:gd name="T18" fmla="*/ 1504 w 2516"/>
                <a:gd name="T19" fmla="*/ 2980 h 309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16" h="3095">
                  <a:moveTo>
                    <a:pt x="1504" y="2980"/>
                  </a:moveTo>
                  <a:cubicBezTo>
                    <a:pt x="1504" y="2980"/>
                    <a:pt x="1958" y="3095"/>
                    <a:pt x="2237" y="2283"/>
                  </a:cubicBezTo>
                  <a:cubicBezTo>
                    <a:pt x="2516" y="1472"/>
                    <a:pt x="1745" y="1159"/>
                    <a:pt x="1468" y="1052"/>
                  </a:cubicBezTo>
                  <a:cubicBezTo>
                    <a:pt x="1191" y="945"/>
                    <a:pt x="1126" y="907"/>
                    <a:pt x="979" y="648"/>
                  </a:cubicBezTo>
                  <a:cubicBezTo>
                    <a:pt x="832" y="389"/>
                    <a:pt x="822" y="0"/>
                    <a:pt x="411" y="195"/>
                  </a:cubicBezTo>
                  <a:cubicBezTo>
                    <a:pt x="0" y="391"/>
                    <a:pt x="384" y="948"/>
                    <a:pt x="397" y="1117"/>
                  </a:cubicBezTo>
                  <a:cubicBezTo>
                    <a:pt x="411" y="1286"/>
                    <a:pt x="128" y="1580"/>
                    <a:pt x="194" y="1767"/>
                  </a:cubicBezTo>
                  <a:cubicBezTo>
                    <a:pt x="259" y="1954"/>
                    <a:pt x="273" y="2154"/>
                    <a:pt x="866" y="2349"/>
                  </a:cubicBezTo>
                  <a:cubicBezTo>
                    <a:pt x="866" y="2349"/>
                    <a:pt x="1186" y="2374"/>
                    <a:pt x="1275" y="2766"/>
                  </a:cubicBezTo>
                  <a:cubicBezTo>
                    <a:pt x="1275" y="2766"/>
                    <a:pt x="1340" y="2988"/>
                    <a:pt x="1504" y="2980"/>
                  </a:cubicBezTo>
                  <a:close/>
                </a:path>
              </a:pathLst>
            </a:custGeom>
            <a:gradFill>
              <a:gsLst>
                <a:gs pos="0">
                  <a:srgbClr val="7CEFD8"/>
                </a:gs>
                <a:gs pos="51000">
                  <a:srgbClr val="6672E4"/>
                </a:gs>
                <a:gs pos="100000">
                  <a:srgbClr val="882BE5"/>
                </a:gs>
              </a:gsLst>
              <a:lin ang="5400000" scaled="1"/>
            </a:gradFill>
            <a:ln w="127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sp>
          <p:nvSpPr>
            <p:cNvPr id="97" name="Freeform 12">
              <a:extLst>
                <a:ext uri="{FF2B5EF4-FFF2-40B4-BE49-F238E27FC236}">
                  <a16:creationId xmlns:a16="http://schemas.microsoft.com/office/drawing/2014/main" id="{15844E15-7463-4C39-9A45-B2A35B7FD5CD}"/>
                </a:ext>
              </a:extLst>
            </p:cNvPr>
            <p:cNvSpPr>
              <a:spLocks/>
            </p:cNvSpPr>
            <p:nvPr/>
          </p:nvSpPr>
          <p:spPr bwMode="auto">
            <a:xfrm rot="9420272">
              <a:off x="5218811" y="-1993836"/>
              <a:ext cx="7570428" cy="10122905"/>
            </a:xfrm>
            <a:custGeom>
              <a:avLst/>
              <a:gdLst>
                <a:gd name="T0" fmla="*/ 1896 w 2175"/>
                <a:gd name="T1" fmla="*/ 2283 h 2913"/>
                <a:gd name="T2" fmla="*/ 1467 w 2175"/>
                <a:gd name="T3" fmla="*/ 2913 h 2913"/>
                <a:gd name="T4" fmla="*/ 1250 w 2175"/>
                <a:gd name="T5" fmla="*/ 2849 h 2913"/>
                <a:gd name="T6" fmla="*/ 1016 w 2175"/>
                <a:gd name="T7" fmla="*/ 2168 h 2913"/>
                <a:gd name="T8" fmla="*/ 93 w 2175"/>
                <a:gd name="T9" fmla="*/ 661 h 2913"/>
                <a:gd name="T10" fmla="*/ 0 w 2175"/>
                <a:gd name="T11" fmla="*/ 238 h 2913"/>
                <a:gd name="T12" fmla="*/ 70 w 2175"/>
                <a:gd name="T13" fmla="*/ 195 h 2913"/>
                <a:gd name="T14" fmla="*/ 638 w 2175"/>
                <a:gd name="T15" fmla="*/ 648 h 2913"/>
                <a:gd name="T16" fmla="*/ 1127 w 2175"/>
                <a:gd name="T17" fmla="*/ 1052 h 2913"/>
                <a:gd name="T18" fmla="*/ 1896 w 2175"/>
                <a:gd name="T19" fmla="*/ 2283 h 29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175" h="2913">
                  <a:moveTo>
                    <a:pt x="1896" y="2283"/>
                  </a:moveTo>
                  <a:cubicBezTo>
                    <a:pt x="1770" y="2651"/>
                    <a:pt x="1607" y="2829"/>
                    <a:pt x="1467" y="2913"/>
                  </a:cubicBezTo>
                  <a:cubicBezTo>
                    <a:pt x="1397" y="2909"/>
                    <a:pt x="1324" y="2889"/>
                    <a:pt x="1250" y="2849"/>
                  </a:cubicBezTo>
                  <a:cubicBezTo>
                    <a:pt x="858" y="2634"/>
                    <a:pt x="1016" y="2168"/>
                    <a:pt x="1016" y="2168"/>
                  </a:cubicBezTo>
                  <a:cubicBezTo>
                    <a:pt x="1354" y="1026"/>
                    <a:pt x="336" y="1282"/>
                    <a:pt x="93" y="661"/>
                  </a:cubicBezTo>
                  <a:cubicBezTo>
                    <a:pt x="28" y="495"/>
                    <a:pt x="1" y="354"/>
                    <a:pt x="0" y="238"/>
                  </a:cubicBezTo>
                  <a:cubicBezTo>
                    <a:pt x="20" y="222"/>
                    <a:pt x="44" y="208"/>
                    <a:pt x="70" y="195"/>
                  </a:cubicBezTo>
                  <a:cubicBezTo>
                    <a:pt x="481" y="0"/>
                    <a:pt x="491" y="389"/>
                    <a:pt x="638" y="648"/>
                  </a:cubicBezTo>
                  <a:cubicBezTo>
                    <a:pt x="785" y="907"/>
                    <a:pt x="850" y="945"/>
                    <a:pt x="1127" y="1052"/>
                  </a:cubicBezTo>
                  <a:cubicBezTo>
                    <a:pt x="1404" y="1159"/>
                    <a:pt x="2175" y="1472"/>
                    <a:pt x="1896" y="2283"/>
                  </a:cubicBezTo>
                  <a:close/>
                </a:path>
              </a:pathLst>
            </a:custGeom>
            <a:gradFill>
              <a:gsLst>
                <a:gs pos="100000">
                  <a:srgbClr val="7CEFD8"/>
                </a:gs>
                <a:gs pos="19000">
                  <a:srgbClr val="6672E4"/>
                </a:gs>
                <a:gs pos="0">
                  <a:srgbClr val="882BE5"/>
                </a:gs>
              </a:gsLst>
              <a:lin ang="10200000" scaled="0"/>
            </a:gradFill>
            <a:ln w="127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grpSp>
      <p:sp>
        <p:nvSpPr>
          <p:cNvPr id="3" name="TextBox 2">
            <a:extLst>
              <a:ext uri="{FF2B5EF4-FFF2-40B4-BE49-F238E27FC236}">
                <a16:creationId xmlns:a16="http://schemas.microsoft.com/office/drawing/2014/main" id="{90FB5935-58BE-DE54-BE88-A16C2A640360}"/>
              </a:ext>
            </a:extLst>
          </p:cNvPr>
          <p:cNvSpPr txBox="1"/>
          <p:nvPr/>
        </p:nvSpPr>
        <p:spPr>
          <a:xfrm>
            <a:off x="411989" y="1649065"/>
            <a:ext cx="7260223" cy="3139321"/>
          </a:xfrm>
          <a:prstGeom prst="rect">
            <a:avLst/>
          </a:prstGeom>
          <a:noFill/>
        </p:spPr>
        <p:txBody>
          <a:bodyPr wrap="square">
            <a:spAutoFit/>
          </a:bodyPr>
          <a:lstStyle/>
          <a:p>
            <a:r>
              <a:rPr lang="en-GB" dirty="0"/>
              <a:t>Organisations can use recruitment and selection processes to reduce costs, enhance quality and implement innovative strategies. Cost reduction and quality enhancement can be achieved by using effective job postings, conducting rigorous tests and assessments, and creating a fair and transparent recruitment and selection process. For innovation, organisations can use recruitment and selection processes to ensure they are recruiting and selecting the most innovative candidates for the job by using effective job postings and descriptions, innovative recruitment techniques, and recruiting candidates with the skills and experience to drive innovation. Overall, recruitment and selection processes are essential in helping organisations gain a competitive advantage.</a:t>
            </a:r>
          </a:p>
        </p:txBody>
      </p:sp>
      <p:pic>
        <p:nvPicPr>
          <p:cNvPr id="4" name="Picture 3">
            <a:extLst>
              <a:ext uri="{FF2B5EF4-FFF2-40B4-BE49-F238E27FC236}">
                <a16:creationId xmlns:a16="http://schemas.microsoft.com/office/drawing/2014/main" id="{256F2FBC-33FA-132A-696C-26FA748A2481}"/>
              </a:ext>
            </a:extLst>
          </p:cNvPr>
          <p:cNvPicPr>
            <a:picLocks noChangeAspect="1"/>
          </p:cNvPicPr>
          <p:nvPr/>
        </p:nvPicPr>
        <p:blipFill>
          <a:blip r:embed="rId3"/>
          <a:stretch>
            <a:fillRect/>
          </a:stretch>
        </p:blipFill>
        <p:spPr>
          <a:xfrm>
            <a:off x="8017118" y="1827274"/>
            <a:ext cx="3858597" cy="2558418"/>
          </a:xfrm>
          <a:prstGeom prst="rect">
            <a:avLst/>
          </a:prstGeom>
        </p:spPr>
      </p:pic>
    </p:spTree>
    <p:extLst>
      <p:ext uri="{BB962C8B-B14F-4D97-AF65-F5344CB8AC3E}">
        <p14:creationId xmlns:p14="http://schemas.microsoft.com/office/powerpoint/2010/main" val="135714218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 name="Title 97" hidden="1">
            <a:extLst>
              <a:ext uri="{FF2B5EF4-FFF2-40B4-BE49-F238E27FC236}">
                <a16:creationId xmlns:a16="http://schemas.microsoft.com/office/drawing/2014/main" id="{D69146DD-53CC-4FD6-9456-3F49560FC114}"/>
              </a:ext>
            </a:extLst>
          </p:cNvPr>
          <p:cNvSpPr>
            <a:spLocks noGrp="1"/>
          </p:cNvSpPr>
          <p:nvPr>
            <p:ph type="title"/>
          </p:nvPr>
        </p:nvSpPr>
        <p:spPr/>
        <p:txBody>
          <a:bodyPr/>
          <a:lstStyle/>
          <a:p>
            <a:r>
              <a:rPr lang="en-US" dirty="0"/>
              <a:t>Human resources slide 9</a:t>
            </a:r>
          </a:p>
        </p:txBody>
      </p:sp>
      <p:sp>
        <p:nvSpPr>
          <p:cNvPr id="67" name="TextBox 66">
            <a:extLst>
              <a:ext uri="{FF2B5EF4-FFF2-40B4-BE49-F238E27FC236}">
                <a16:creationId xmlns:a16="http://schemas.microsoft.com/office/drawing/2014/main" id="{EFA5AF66-F428-4EBE-A3A8-9F827101F023}"/>
              </a:ext>
            </a:extLst>
          </p:cNvPr>
          <p:cNvSpPr txBox="1"/>
          <p:nvPr/>
        </p:nvSpPr>
        <p:spPr>
          <a:xfrm>
            <a:off x="202163" y="-8981"/>
            <a:ext cx="3324821" cy="363322"/>
          </a:xfrm>
          <a:prstGeom prst="rect">
            <a:avLst/>
          </a:prstGeom>
          <a:noFill/>
        </p:spPr>
        <p:txBody>
          <a:bodyPr wrap="square" lIns="0" tIns="0" rIns="0" bIns="0" rtlCol="0">
            <a:noAutofit/>
          </a:bodyPr>
          <a:lstStyle>
            <a:defPPr>
              <a:defRPr lang="en-US"/>
            </a:defPPr>
            <a:lvl1pPr>
              <a:lnSpc>
                <a:spcPts val="4000"/>
              </a:lnSpc>
              <a:defRPr sz="3600" b="1">
                <a:solidFill>
                  <a:srgbClr val="002060"/>
                </a:solidFill>
                <a:latin typeface="Segoe UI" panose="020B0502040204020203" pitchFamily="34" charset="0"/>
                <a:cs typeface="Segoe UI" panose="020B0502040204020203" pitchFamily="34" charset="0"/>
              </a:defRPr>
            </a:lvl1pPr>
          </a:lstStyle>
          <a:p>
            <a:r>
              <a:rPr lang="en-US" sz="2000" dirty="0"/>
              <a:t>References</a:t>
            </a:r>
          </a:p>
        </p:txBody>
      </p:sp>
      <p:sp>
        <p:nvSpPr>
          <p:cNvPr id="4" name="TextBox 3">
            <a:extLst>
              <a:ext uri="{FF2B5EF4-FFF2-40B4-BE49-F238E27FC236}">
                <a16:creationId xmlns:a16="http://schemas.microsoft.com/office/drawing/2014/main" id="{CF9A7A3F-01D6-612E-5090-19439CAC6949}"/>
              </a:ext>
            </a:extLst>
          </p:cNvPr>
          <p:cNvSpPr txBox="1"/>
          <p:nvPr/>
        </p:nvSpPr>
        <p:spPr>
          <a:xfrm>
            <a:off x="130629" y="410547"/>
            <a:ext cx="11896530" cy="6297814"/>
          </a:xfrm>
          <a:prstGeom prst="rect">
            <a:avLst/>
          </a:prstGeom>
          <a:noFill/>
        </p:spPr>
        <p:txBody>
          <a:bodyPr wrap="square">
            <a:spAutoFit/>
          </a:bodyPr>
          <a:lstStyle/>
          <a:p>
            <a:pPr marL="457200" indent="-457200">
              <a:lnSpc>
                <a:spcPct val="200000"/>
              </a:lnSpc>
              <a:spcAft>
                <a:spcPts val="800"/>
              </a:spcAft>
            </a:pPr>
            <a:r>
              <a:rPr lang="en-GB" sz="1200" dirty="0" err="1">
                <a:effectLst/>
                <a:latin typeface="Times New Roman" panose="02020603050405020304" pitchFamily="18" charset="0"/>
                <a:ea typeface="Calibri" panose="020F0502020204030204" pitchFamily="34" charset="0"/>
                <a:cs typeface="Times New Roman" panose="02020603050405020304" pitchFamily="18" charset="0"/>
              </a:rPr>
              <a:t>Amarakoon</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U., </a:t>
            </a:r>
            <a:r>
              <a:rPr lang="en-GB" sz="1200" dirty="0" err="1">
                <a:effectLst/>
                <a:latin typeface="Times New Roman" panose="02020603050405020304" pitchFamily="18" charset="0"/>
                <a:ea typeface="Calibri" panose="020F0502020204030204" pitchFamily="34" charset="0"/>
                <a:cs typeface="Times New Roman" panose="02020603050405020304" pitchFamily="18" charset="0"/>
              </a:rPr>
              <a:t>Weerawardena</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J., &amp; </a:t>
            </a:r>
            <a:r>
              <a:rPr lang="en-GB" sz="1200" dirty="0" err="1">
                <a:effectLst/>
                <a:latin typeface="Times New Roman" panose="02020603050405020304" pitchFamily="18" charset="0"/>
                <a:ea typeface="Calibri" panose="020F0502020204030204" pitchFamily="34" charset="0"/>
                <a:cs typeface="Times New Roman" panose="02020603050405020304" pitchFamily="18" charset="0"/>
              </a:rPr>
              <a:t>Verreynne</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M. (2016). Learning capabilities, human resource management innovation and competitive advantage. </a:t>
            </a:r>
            <a:r>
              <a:rPr lang="en-GB" sz="1200" i="1" dirty="0">
                <a:effectLst/>
                <a:latin typeface="Times New Roman" panose="02020603050405020304" pitchFamily="18" charset="0"/>
                <a:ea typeface="Calibri" panose="020F0502020204030204" pitchFamily="34" charset="0"/>
                <a:cs typeface="Times New Roman" panose="02020603050405020304" pitchFamily="18" charset="0"/>
              </a:rPr>
              <a:t>The International Journal of Human Resource Management</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1-31. </a:t>
            </a:r>
            <a:r>
              <a:rPr lang="en-GB" sz="12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3"/>
              </a:rPr>
              <a:t>http://dx.doi.org/10.1080/09585192.2016.1209228</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200000"/>
              </a:lnSpc>
              <a:spcAft>
                <a:spcPts val="800"/>
              </a:spcAft>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Bakir, D., Engels, F., &amp; Bakir, J. (2019). Innovators 5 forces approach to increase the strategic accuracy of technological </a:t>
            </a:r>
            <a:r>
              <a:rPr lang="en-GB" sz="1200" dirty="0" err="1">
                <a:effectLst/>
                <a:latin typeface="Times New Roman" panose="02020603050405020304" pitchFamily="18" charset="0"/>
                <a:ea typeface="Calibri" panose="020F0502020204030204" pitchFamily="34" charset="0"/>
                <a:cs typeface="Times New Roman" panose="02020603050405020304" pitchFamily="18" charset="0"/>
              </a:rPr>
              <a:t>sme</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-innovations. </a:t>
            </a:r>
            <a:r>
              <a:rPr lang="en-GB" sz="1200" i="1" dirty="0">
                <a:effectLst/>
                <a:latin typeface="Times New Roman" panose="02020603050405020304" pitchFamily="18" charset="0"/>
                <a:ea typeface="Calibri" panose="020F0502020204030204" pitchFamily="34" charset="0"/>
                <a:cs typeface="Times New Roman" panose="02020603050405020304" pitchFamily="18" charset="0"/>
              </a:rPr>
              <a:t>International Journal for Quality Research, </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13(4), 875–886. </a:t>
            </a:r>
            <a:r>
              <a:rPr lang="en-GB" sz="12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4"/>
              </a:rPr>
              <a:t>http://ijqr.net/journal/v13-n4/9.pdf</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200000"/>
              </a:lnSpc>
              <a:spcAft>
                <a:spcPts val="800"/>
              </a:spcAft>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Feyisa, H. L. (2020). The World Economy at COVID-19 Quarantine: Contemporary Review. </a:t>
            </a:r>
            <a:r>
              <a:rPr lang="en-GB" sz="1200" i="1" dirty="0">
                <a:effectLst/>
                <a:latin typeface="Times New Roman" panose="02020603050405020304" pitchFamily="18" charset="0"/>
                <a:ea typeface="Calibri" panose="020F0502020204030204" pitchFamily="34" charset="0"/>
                <a:cs typeface="Times New Roman" panose="02020603050405020304" pitchFamily="18" charset="0"/>
              </a:rPr>
              <a:t>International Journal of Economics, Finance, and Management Sciences</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8(2), 63-74. Doi </a:t>
            </a:r>
            <a:r>
              <a:rPr lang="en-GB" sz="12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5"/>
              </a:rPr>
              <a:t>http://dx.doi.org/10.11648/j.ijefm.20200802.11</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200000"/>
              </a:lnSpc>
              <a:spcAft>
                <a:spcPts val="800"/>
              </a:spcAft>
            </a:pPr>
            <a:r>
              <a:rPr lang="en-GB" sz="1200" dirty="0" err="1">
                <a:effectLst/>
                <a:latin typeface="Times New Roman" panose="02020603050405020304" pitchFamily="18" charset="0"/>
                <a:ea typeface="Calibri" panose="020F0502020204030204" pitchFamily="34" charset="0"/>
                <a:cs typeface="Times New Roman" panose="02020603050405020304" pitchFamily="18" charset="0"/>
              </a:rPr>
              <a:t>Oaya</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Z. C., </a:t>
            </a:r>
            <a:r>
              <a:rPr lang="en-GB" sz="1200" dirty="0" err="1">
                <a:effectLst/>
                <a:latin typeface="Times New Roman" panose="02020603050405020304" pitchFamily="18" charset="0"/>
                <a:ea typeface="Calibri" panose="020F0502020204030204" pitchFamily="34" charset="0"/>
                <a:cs typeface="Times New Roman" panose="02020603050405020304" pitchFamily="18" charset="0"/>
              </a:rPr>
              <a:t>Ogbu</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O.J., &amp; </a:t>
            </a:r>
            <a:r>
              <a:rPr lang="en-GB" sz="1200" dirty="0" err="1">
                <a:effectLst/>
                <a:latin typeface="Times New Roman" panose="02020603050405020304" pitchFamily="18" charset="0"/>
                <a:ea typeface="Calibri" panose="020F0502020204030204" pitchFamily="34" charset="0"/>
                <a:cs typeface="Times New Roman" panose="02020603050405020304" pitchFamily="18" charset="0"/>
              </a:rPr>
              <a:t>Remilekun</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O.G. (2017). Impact of Recruitment and Selection Strategy on Employees’ Performance: A Study of Three Selected Manufacturing Companies in Nigeria. </a:t>
            </a:r>
            <a:r>
              <a:rPr lang="en-GB" sz="1200" i="1" dirty="0">
                <a:effectLst/>
                <a:latin typeface="Times New Roman" panose="02020603050405020304" pitchFamily="18" charset="0"/>
                <a:ea typeface="Calibri" panose="020F0502020204030204" pitchFamily="34" charset="0"/>
                <a:cs typeface="Times New Roman" panose="02020603050405020304" pitchFamily="18" charset="0"/>
              </a:rPr>
              <a:t>International Journal of Management Science and Business Administration,</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(3), 32-43. </a:t>
            </a:r>
            <a:r>
              <a:rPr lang="en-GB" sz="12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6"/>
              </a:rPr>
              <a:t>http://dx.doi.org/10.18775/ijied.1849-7551-7020.2015.33.2003</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200000"/>
              </a:lnSpc>
              <a:spcAft>
                <a:spcPts val="800"/>
              </a:spcAft>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Porter, M. (1985). </a:t>
            </a:r>
            <a:r>
              <a:rPr lang="en-GB" sz="1200" i="1" dirty="0">
                <a:effectLst/>
                <a:latin typeface="Times New Roman" panose="02020603050405020304" pitchFamily="18" charset="0"/>
                <a:ea typeface="Calibri" panose="020F0502020204030204" pitchFamily="34" charset="0"/>
                <a:cs typeface="Times New Roman" panose="02020603050405020304" pitchFamily="18" charset="0"/>
              </a:rPr>
              <a:t>Competitive advantage.</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New York: The Free Press.</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200000"/>
              </a:lnSpc>
              <a:spcAft>
                <a:spcPts val="800"/>
              </a:spcAft>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SHRM. (n.d.). </a:t>
            </a:r>
            <a:r>
              <a:rPr lang="en-US" sz="1200" dirty="0">
                <a:solidFill>
                  <a:srgbClr val="494949"/>
                </a:solidFill>
                <a:effectLst/>
                <a:latin typeface="Times New Roman" panose="02020603050405020304" pitchFamily="18" charset="0"/>
                <a:ea typeface="Times New Roman" panose="02020603050405020304" pitchFamily="18" charset="0"/>
                <a:cs typeface="Times New Roman" panose="02020603050405020304" pitchFamily="18" charset="0"/>
              </a:rPr>
              <a:t>Manager of Strategic Planning</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Available at: </a:t>
            </a:r>
            <a:r>
              <a:rPr lang="en-GB" sz="12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7"/>
              </a:rPr>
              <a:t>https://www.shrm.org/resourcesandtools/tools-and-samples/job-descriptions/pages/manager-of-strategic-planning.aspx</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(Accessed 19th March 2023).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200000"/>
              </a:lnSpc>
              <a:spcAft>
                <a:spcPts val="800"/>
              </a:spcAft>
            </a:pPr>
            <a:r>
              <a:rPr lang="en-GB" sz="1200" dirty="0" err="1">
                <a:effectLst/>
                <a:latin typeface="Times New Roman" panose="02020603050405020304" pitchFamily="18" charset="0"/>
                <a:ea typeface="Calibri" panose="020F0502020204030204" pitchFamily="34" charset="0"/>
                <a:cs typeface="Times New Roman" panose="02020603050405020304" pitchFamily="18" charset="0"/>
              </a:rPr>
              <a:t>Sundiman</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D. (2018). Human Resource Management in the Enhancement Processes of Knowledge Management. </a:t>
            </a:r>
            <a:r>
              <a:rPr lang="en-GB" sz="1200" i="1" dirty="0" err="1">
                <a:effectLst/>
                <a:latin typeface="Times New Roman" panose="02020603050405020304" pitchFamily="18" charset="0"/>
                <a:ea typeface="Calibri" panose="020F0502020204030204" pitchFamily="34" charset="0"/>
                <a:cs typeface="Times New Roman" panose="02020603050405020304" pitchFamily="18" charset="0"/>
              </a:rPr>
              <a:t>Binus</a:t>
            </a:r>
            <a:r>
              <a:rPr lang="en-GB" sz="1200" i="1" dirty="0">
                <a:effectLst/>
                <a:latin typeface="Times New Roman" panose="02020603050405020304" pitchFamily="18" charset="0"/>
                <a:ea typeface="Calibri" panose="020F0502020204030204" pitchFamily="34" charset="0"/>
                <a:cs typeface="Times New Roman" panose="02020603050405020304" pitchFamily="18" charset="0"/>
              </a:rPr>
              <a:t> Business Review, </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Vol. 8 No. 3, pp.167-173. </a:t>
            </a:r>
            <a:r>
              <a:rPr lang="en-GB" sz="12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8"/>
              </a:rPr>
              <a:t>http://dx.doi.org/10.21512/bbr.v8i3.3708</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200000"/>
              </a:lnSpc>
              <a:spcAft>
                <a:spcPts val="800"/>
              </a:spcAft>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Zaida, A. A., </a:t>
            </a:r>
            <a:r>
              <a:rPr lang="en-GB" sz="1200" dirty="0" err="1">
                <a:effectLst/>
                <a:latin typeface="Times New Roman" panose="02020603050405020304" pitchFamily="18" charset="0"/>
                <a:ea typeface="Calibri" panose="020F0502020204030204" pitchFamily="34" charset="0"/>
                <a:cs typeface="Times New Roman" panose="02020603050405020304" pitchFamily="18" charset="0"/>
              </a:rPr>
              <a:t>Jaaronb</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A. A., &amp; </a:t>
            </a:r>
            <a:r>
              <a:rPr lang="en-GB" sz="1200" dirty="0" err="1">
                <a:effectLst/>
                <a:latin typeface="Times New Roman" panose="02020603050405020304" pitchFamily="18" charset="0"/>
                <a:ea typeface="Calibri" panose="020F0502020204030204" pitchFamily="34" charset="0"/>
                <a:cs typeface="Times New Roman" panose="02020603050405020304" pitchFamily="18" charset="0"/>
              </a:rPr>
              <a:t>Bonc</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A. T. (2018). The impact of green human resource management and green supply chain management practices on sustainable performance: An empirical study. </a:t>
            </a:r>
            <a:r>
              <a:rPr lang="en-GB" sz="1200" i="1" dirty="0">
                <a:effectLst/>
                <a:latin typeface="Times New Roman" panose="02020603050405020304" pitchFamily="18" charset="0"/>
                <a:ea typeface="Calibri" panose="020F0502020204030204" pitchFamily="34" charset="0"/>
                <a:cs typeface="Times New Roman" panose="02020603050405020304" pitchFamily="18" charset="0"/>
              </a:rPr>
              <a:t>Journal of Cleaner Production</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pp.1-16. </a:t>
            </a:r>
            <a:r>
              <a:rPr lang="en-GB" sz="1200" u="none" strike="noStrike" dirty="0">
                <a:solidFill>
                  <a:srgbClr val="2E2E2E"/>
                </a:solidFill>
                <a:effectLst/>
                <a:latin typeface="Times New Roman" panose="02020603050405020304" pitchFamily="18" charset="0"/>
                <a:ea typeface="Calibri" panose="020F0502020204030204" pitchFamily="34" charset="0"/>
                <a:cs typeface="Times New Roman" panose="02020603050405020304" pitchFamily="18" charset="0"/>
                <a:hlinkClick r:id="rId9" tooltip="Persistent link using digital object identifier"/>
              </a:rPr>
              <a:t>https://doi.org/10.1016/j.jclepro.2018.09.062</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18254998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Title 24" hidden="1">
            <a:extLst>
              <a:ext uri="{FF2B5EF4-FFF2-40B4-BE49-F238E27FC236}">
                <a16:creationId xmlns:a16="http://schemas.microsoft.com/office/drawing/2014/main" id="{24922840-A8AD-427F-889C-2B79CACC872F}"/>
              </a:ext>
            </a:extLst>
          </p:cNvPr>
          <p:cNvSpPr>
            <a:spLocks noGrp="1"/>
          </p:cNvSpPr>
          <p:nvPr>
            <p:ph type="title"/>
          </p:nvPr>
        </p:nvSpPr>
        <p:spPr/>
        <p:txBody>
          <a:bodyPr/>
          <a:lstStyle/>
          <a:p>
            <a:r>
              <a:rPr lang="en-US" dirty="0"/>
              <a:t>Human resources slide 10</a:t>
            </a:r>
          </a:p>
        </p:txBody>
      </p:sp>
      <p:grpSp>
        <p:nvGrpSpPr>
          <p:cNvPr id="5" name="Group 4" descr="This image is an icon of three human beings. ">
            <a:extLst>
              <a:ext uri="{FF2B5EF4-FFF2-40B4-BE49-F238E27FC236}">
                <a16:creationId xmlns:a16="http://schemas.microsoft.com/office/drawing/2014/main" id="{5D1C056A-1D7A-4D89-A2E0-446D9944C6FB}"/>
              </a:ext>
            </a:extLst>
          </p:cNvPr>
          <p:cNvGrpSpPr/>
          <p:nvPr/>
        </p:nvGrpSpPr>
        <p:grpSpPr>
          <a:xfrm>
            <a:off x="847635" y="1727981"/>
            <a:ext cx="569186" cy="530997"/>
            <a:chOff x="-27444701" y="-10180638"/>
            <a:chExt cx="10883901" cy="10153650"/>
          </a:xfrm>
          <a:solidFill>
            <a:schemeClr val="bg1">
              <a:lumMod val="50000"/>
            </a:schemeClr>
          </a:solidFill>
        </p:grpSpPr>
        <p:sp>
          <p:nvSpPr>
            <p:cNvPr id="6" name="Freeform 35">
              <a:extLst>
                <a:ext uri="{FF2B5EF4-FFF2-40B4-BE49-F238E27FC236}">
                  <a16:creationId xmlns:a16="http://schemas.microsoft.com/office/drawing/2014/main" id="{C9FAB44B-F1A9-406C-8DC0-7BC29AA64A5B}"/>
                </a:ext>
              </a:extLst>
            </p:cNvPr>
            <p:cNvSpPr>
              <a:spLocks/>
            </p:cNvSpPr>
            <p:nvPr/>
          </p:nvSpPr>
          <p:spPr bwMode="auto">
            <a:xfrm>
              <a:off x="-22969538" y="-10180638"/>
              <a:ext cx="1906588" cy="1978025"/>
            </a:xfrm>
            <a:custGeom>
              <a:avLst/>
              <a:gdLst>
                <a:gd name="T0" fmla="*/ 554 w 639"/>
                <a:gd name="T1" fmla="*/ 327 h 664"/>
                <a:gd name="T2" fmla="*/ 438 w 639"/>
                <a:gd name="T3" fmla="*/ 526 h 664"/>
                <a:gd name="T4" fmla="*/ 204 w 639"/>
                <a:gd name="T5" fmla="*/ 521 h 664"/>
                <a:gd name="T6" fmla="*/ 97 w 639"/>
                <a:gd name="T7" fmla="*/ 316 h 664"/>
                <a:gd name="T8" fmla="*/ 222 w 639"/>
                <a:gd name="T9" fmla="*/ 123 h 664"/>
                <a:gd name="T10" fmla="*/ 447 w 639"/>
                <a:gd name="T11" fmla="*/ 133 h 664"/>
                <a:gd name="T12" fmla="*/ 554 w 639"/>
                <a:gd name="T13" fmla="*/ 327 h 664"/>
                <a:gd name="T14" fmla="*/ 638 w 639"/>
                <a:gd name="T15" fmla="*/ 327 h 664"/>
                <a:gd name="T16" fmla="*/ 519 w 639"/>
                <a:gd name="T17" fmla="*/ 82 h 664"/>
                <a:gd name="T18" fmla="*/ 244 w 639"/>
                <a:gd name="T19" fmla="*/ 25 h 664"/>
                <a:gd name="T20" fmla="*/ 39 w 639"/>
                <a:gd name="T21" fmla="*/ 200 h 664"/>
                <a:gd name="T22" fmla="*/ 53 w 639"/>
                <a:gd name="T23" fmla="*/ 482 h 664"/>
                <a:gd name="T24" fmla="*/ 407 w 639"/>
                <a:gd name="T25" fmla="*/ 629 h 664"/>
                <a:gd name="T26" fmla="*/ 638 w 639"/>
                <a:gd name="T27" fmla="*/ 327 h 664"/>
                <a:gd name="T28" fmla="*/ 554 w 639"/>
                <a:gd name="T29" fmla="*/ 327 h 6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639" h="664">
                  <a:moveTo>
                    <a:pt x="554" y="327"/>
                  </a:moveTo>
                  <a:cubicBezTo>
                    <a:pt x="553" y="410"/>
                    <a:pt x="510" y="485"/>
                    <a:pt x="438" y="526"/>
                  </a:cubicBezTo>
                  <a:cubicBezTo>
                    <a:pt x="365" y="569"/>
                    <a:pt x="275" y="564"/>
                    <a:pt x="204" y="521"/>
                  </a:cubicBezTo>
                  <a:cubicBezTo>
                    <a:pt x="133" y="478"/>
                    <a:pt x="94" y="398"/>
                    <a:pt x="97" y="316"/>
                  </a:cubicBezTo>
                  <a:cubicBezTo>
                    <a:pt x="99" y="234"/>
                    <a:pt x="150" y="161"/>
                    <a:pt x="222" y="123"/>
                  </a:cubicBezTo>
                  <a:cubicBezTo>
                    <a:pt x="292" y="85"/>
                    <a:pt x="379" y="92"/>
                    <a:pt x="447" y="133"/>
                  </a:cubicBezTo>
                  <a:cubicBezTo>
                    <a:pt x="514" y="174"/>
                    <a:pt x="553" y="249"/>
                    <a:pt x="554" y="327"/>
                  </a:cubicBezTo>
                  <a:cubicBezTo>
                    <a:pt x="555" y="381"/>
                    <a:pt x="639" y="381"/>
                    <a:pt x="638" y="327"/>
                  </a:cubicBezTo>
                  <a:cubicBezTo>
                    <a:pt x="637" y="232"/>
                    <a:pt x="594" y="141"/>
                    <a:pt x="519" y="82"/>
                  </a:cubicBezTo>
                  <a:cubicBezTo>
                    <a:pt x="441" y="21"/>
                    <a:pt x="340" y="0"/>
                    <a:pt x="244" y="25"/>
                  </a:cubicBezTo>
                  <a:cubicBezTo>
                    <a:pt x="154" y="48"/>
                    <a:pt x="76" y="116"/>
                    <a:pt x="39" y="200"/>
                  </a:cubicBezTo>
                  <a:cubicBezTo>
                    <a:pt x="0" y="292"/>
                    <a:pt x="5" y="395"/>
                    <a:pt x="53" y="482"/>
                  </a:cubicBezTo>
                  <a:cubicBezTo>
                    <a:pt x="122" y="606"/>
                    <a:pt x="271" y="664"/>
                    <a:pt x="407" y="629"/>
                  </a:cubicBezTo>
                  <a:cubicBezTo>
                    <a:pt x="543" y="594"/>
                    <a:pt x="637" y="466"/>
                    <a:pt x="638" y="327"/>
                  </a:cubicBezTo>
                  <a:cubicBezTo>
                    <a:pt x="639" y="273"/>
                    <a:pt x="555" y="273"/>
                    <a:pt x="554" y="32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solidFill>
                  <a:srgbClr val="002060"/>
                </a:solidFill>
              </a:endParaRPr>
            </a:p>
          </p:txBody>
        </p:sp>
        <p:sp>
          <p:nvSpPr>
            <p:cNvPr id="7" name="Freeform 36">
              <a:extLst>
                <a:ext uri="{FF2B5EF4-FFF2-40B4-BE49-F238E27FC236}">
                  <a16:creationId xmlns:a16="http://schemas.microsoft.com/office/drawing/2014/main" id="{12B0F9D4-64CB-42CD-88AA-7E8CAD1F1229}"/>
                </a:ext>
              </a:extLst>
            </p:cNvPr>
            <p:cNvSpPr>
              <a:spLocks/>
            </p:cNvSpPr>
            <p:nvPr/>
          </p:nvSpPr>
          <p:spPr bwMode="auto">
            <a:xfrm>
              <a:off x="-23596600" y="-8610601"/>
              <a:ext cx="3186113" cy="2139950"/>
            </a:xfrm>
            <a:custGeom>
              <a:avLst/>
              <a:gdLst>
                <a:gd name="T0" fmla="*/ 846 w 1068"/>
                <a:gd name="T1" fmla="*/ 102 h 718"/>
                <a:gd name="T2" fmla="*/ 981 w 1068"/>
                <a:gd name="T3" fmla="*/ 330 h 718"/>
                <a:gd name="T4" fmla="*/ 981 w 1068"/>
                <a:gd name="T5" fmla="*/ 480 h 718"/>
                <a:gd name="T6" fmla="*/ 981 w 1068"/>
                <a:gd name="T7" fmla="*/ 559 h 718"/>
                <a:gd name="T8" fmla="*/ 961 w 1068"/>
                <a:gd name="T9" fmla="*/ 618 h 718"/>
                <a:gd name="T10" fmla="*/ 882 w 1068"/>
                <a:gd name="T11" fmla="*/ 634 h 718"/>
                <a:gd name="T12" fmla="*/ 214 w 1068"/>
                <a:gd name="T13" fmla="*/ 634 h 718"/>
                <a:gd name="T14" fmla="*/ 152 w 1068"/>
                <a:gd name="T15" fmla="*/ 634 h 718"/>
                <a:gd name="T16" fmla="*/ 90 w 1068"/>
                <a:gd name="T17" fmla="*/ 571 h 718"/>
                <a:gd name="T18" fmla="*/ 90 w 1068"/>
                <a:gd name="T19" fmla="*/ 524 h 718"/>
                <a:gd name="T20" fmla="*/ 90 w 1068"/>
                <a:gd name="T21" fmla="*/ 355 h 718"/>
                <a:gd name="T22" fmla="*/ 173 w 1068"/>
                <a:gd name="T23" fmla="*/ 144 h 718"/>
                <a:gd name="T24" fmla="*/ 222 w 1068"/>
                <a:gd name="T25" fmla="*/ 104 h 718"/>
                <a:gd name="T26" fmla="*/ 180 w 1068"/>
                <a:gd name="T27" fmla="*/ 31 h 718"/>
                <a:gd name="T28" fmla="*/ 13 w 1068"/>
                <a:gd name="T29" fmla="*/ 277 h 718"/>
                <a:gd name="T30" fmla="*/ 6 w 1068"/>
                <a:gd name="T31" fmla="*/ 448 h 718"/>
                <a:gd name="T32" fmla="*/ 9 w 1068"/>
                <a:gd name="T33" fmla="*/ 604 h 718"/>
                <a:gd name="T34" fmla="*/ 161 w 1068"/>
                <a:gd name="T35" fmla="*/ 718 h 718"/>
                <a:gd name="T36" fmla="*/ 805 w 1068"/>
                <a:gd name="T37" fmla="*/ 718 h 718"/>
                <a:gd name="T38" fmla="*/ 908 w 1068"/>
                <a:gd name="T39" fmla="*/ 718 h 718"/>
                <a:gd name="T40" fmla="*/ 1059 w 1068"/>
                <a:gd name="T41" fmla="*/ 615 h 718"/>
                <a:gd name="T42" fmla="*/ 1065 w 1068"/>
                <a:gd name="T43" fmla="*/ 545 h 718"/>
                <a:gd name="T44" fmla="*/ 1065 w 1068"/>
                <a:gd name="T45" fmla="*/ 456 h 718"/>
                <a:gd name="T46" fmla="*/ 1060 w 1068"/>
                <a:gd name="T47" fmla="*/ 288 h 718"/>
                <a:gd name="T48" fmla="*/ 888 w 1068"/>
                <a:gd name="T49" fmla="*/ 30 h 718"/>
                <a:gd name="T50" fmla="*/ 846 w 1068"/>
                <a:gd name="T51" fmla="*/ 102 h 7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1068" h="718">
                  <a:moveTo>
                    <a:pt x="846" y="102"/>
                  </a:moveTo>
                  <a:cubicBezTo>
                    <a:pt x="924" y="152"/>
                    <a:pt x="975" y="237"/>
                    <a:pt x="981" y="330"/>
                  </a:cubicBezTo>
                  <a:cubicBezTo>
                    <a:pt x="984" y="379"/>
                    <a:pt x="981" y="430"/>
                    <a:pt x="981" y="480"/>
                  </a:cubicBezTo>
                  <a:cubicBezTo>
                    <a:pt x="981" y="506"/>
                    <a:pt x="981" y="533"/>
                    <a:pt x="981" y="559"/>
                  </a:cubicBezTo>
                  <a:cubicBezTo>
                    <a:pt x="981" y="583"/>
                    <a:pt x="978" y="601"/>
                    <a:pt x="961" y="618"/>
                  </a:cubicBezTo>
                  <a:cubicBezTo>
                    <a:pt x="941" y="638"/>
                    <a:pt x="910" y="634"/>
                    <a:pt x="882" y="634"/>
                  </a:cubicBezTo>
                  <a:cubicBezTo>
                    <a:pt x="659" y="634"/>
                    <a:pt x="436" y="634"/>
                    <a:pt x="214" y="634"/>
                  </a:cubicBezTo>
                  <a:cubicBezTo>
                    <a:pt x="193" y="634"/>
                    <a:pt x="173" y="634"/>
                    <a:pt x="152" y="634"/>
                  </a:cubicBezTo>
                  <a:cubicBezTo>
                    <a:pt x="117" y="634"/>
                    <a:pt x="90" y="606"/>
                    <a:pt x="90" y="571"/>
                  </a:cubicBezTo>
                  <a:cubicBezTo>
                    <a:pt x="89" y="556"/>
                    <a:pt x="90" y="540"/>
                    <a:pt x="90" y="524"/>
                  </a:cubicBezTo>
                  <a:cubicBezTo>
                    <a:pt x="90" y="468"/>
                    <a:pt x="90" y="412"/>
                    <a:pt x="90" y="355"/>
                  </a:cubicBezTo>
                  <a:cubicBezTo>
                    <a:pt x="90" y="276"/>
                    <a:pt x="117" y="202"/>
                    <a:pt x="173" y="144"/>
                  </a:cubicBezTo>
                  <a:cubicBezTo>
                    <a:pt x="188" y="129"/>
                    <a:pt x="204" y="116"/>
                    <a:pt x="222" y="104"/>
                  </a:cubicBezTo>
                  <a:cubicBezTo>
                    <a:pt x="267" y="74"/>
                    <a:pt x="225" y="2"/>
                    <a:pt x="180" y="31"/>
                  </a:cubicBezTo>
                  <a:cubicBezTo>
                    <a:pt x="94" y="88"/>
                    <a:pt x="32" y="175"/>
                    <a:pt x="13" y="277"/>
                  </a:cubicBezTo>
                  <a:cubicBezTo>
                    <a:pt x="2" y="333"/>
                    <a:pt x="6" y="391"/>
                    <a:pt x="6" y="448"/>
                  </a:cubicBezTo>
                  <a:cubicBezTo>
                    <a:pt x="6" y="499"/>
                    <a:pt x="0" y="554"/>
                    <a:pt x="9" y="604"/>
                  </a:cubicBezTo>
                  <a:cubicBezTo>
                    <a:pt x="23" y="676"/>
                    <a:pt x="92" y="718"/>
                    <a:pt x="161" y="718"/>
                  </a:cubicBezTo>
                  <a:cubicBezTo>
                    <a:pt x="375" y="718"/>
                    <a:pt x="590" y="718"/>
                    <a:pt x="805" y="718"/>
                  </a:cubicBezTo>
                  <a:cubicBezTo>
                    <a:pt x="839" y="718"/>
                    <a:pt x="873" y="718"/>
                    <a:pt x="908" y="718"/>
                  </a:cubicBezTo>
                  <a:cubicBezTo>
                    <a:pt x="977" y="718"/>
                    <a:pt x="1035" y="682"/>
                    <a:pt x="1059" y="615"/>
                  </a:cubicBezTo>
                  <a:cubicBezTo>
                    <a:pt x="1066" y="593"/>
                    <a:pt x="1065" y="568"/>
                    <a:pt x="1065" y="545"/>
                  </a:cubicBezTo>
                  <a:cubicBezTo>
                    <a:pt x="1065" y="515"/>
                    <a:pt x="1065" y="486"/>
                    <a:pt x="1065" y="456"/>
                  </a:cubicBezTo>
                  <a:cubicBezTo>
                    <a:pt x="1065" y="400"/>
                    <a:pt x="1068" y="344"/>
                    <a:pt x="1060" y="288"/>
                  </a:cubicBezTo>
                  <a:cubicBezTo>
                    <a:pt x="1045" y="182"/>
                    <a:pt x="978" y="87"/>
                    <a:pt x="888" y="30"/>
                  </a:cubicBezTo>
                  <a:cubicBezTo>
                    <a:pt x="843" y="0"/>
                    <a:pt x="801" y="73"/>
                    <a:pt x="846" y="10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solidFill>
                  <a:srgbClr val="002060"/>
                </a:solidFill>
              </a:endParaRPr>
            </a:p>
          </p:txBody>
        </p:sp>
        <p:sp>
          <p:nvSpPr>
            <p:cNvPr id="8" name="Freeform 37">
              <a:extLst>
                <a:ext uri="{FF2B5EF4-FFF2-40B4-BE49-F238E27FC236}">
                  <a16:creationId xmlns:a16="http://schemas.microsoft.com/office/drawing/2014/main" id="{0FD5A500-BBCF-4857-86E7-EBF5AA53DDB4}"/>
                </a:ext>
              </a:extLst>
            </p:cNvPr>
            <p:cNvSpPr>
              <a:spLocks/>
            </p:cNvSpPr>
            <p:nvPr/>
          </p:nvSpPr>
          <p:spPr bwMode="auto">
            <a:xfrm>
              <a:off x="-26819225" y="-3736976"/>
              <a:ext cx="1903413" cy="1978025"/>
            </a:xfrm>
            <a:custGeom>
              <a:avLst/>
              <a:gdLst>
                <a:gd name="T0" fmla="*/ 554 w 638"/>
                <a:gd name="T1" fmla="*/ 327 h 664"/>
                <a:gd name="T2" fmla="*/ 437 w 638"/>
                <a:gd name="T3" fmla="*/ 527 h 664"/>
                <a:gd name="T4" fmla="*/ 203 w 638"/>
                <a:gd name="T5" fmla="*/ 521 h 664"/>
                <a:gd name="T6" fmla="*/ 96 w 638"/>
                <a:gd name="T7" fmla="*/ 316 h 664"/>
                <a:gd name="T8" fmla="*/ 222 w 638"/>
                <a:gd name="T9" fmla="*/ 123 h 664"/>
                <a:gd name="T10" fmla="*/ 446 w 638"/>
                <a:gd name="T11" fmla="*/ 133 h 664"/>
                <a:gd name="T12" fmla="*/ 554 w 638"/>
                <a:gd name="T13" fmla="*/ 327 h 664"/>
                <a:gd name="T14" fmla="*/ 638 w 638"/>
                <a:gd name="T15" fmla="*/ 327 h 664"/>
                <a:gd name="T16" fmla="*/ 519 w 638"/>
                <a:gd name="T17" fmla="*/ 82 h 664"/>
                <a:gd name="T18" fmla="*/ 244 w 638"/>
                <a:gd name="T19" fmla="*/ 25 h 664"/>
                <a:gd name="T20" fmla="*/ 39 w 638"/>
                <a:gd name="T21" fmla="*/ 201 h 664"/>
                <a:gd name="T22" fmla="*/ 53 w 638"/>
                <a:gd name="T23" fmla="*/ 482 h 664"/>
                <a:gd name="T24" fmla="*/ 406 w 638"/>
                <a:gd name="T25" fmla="*/ 630 h 664"/>
                <a:gd name="T26" fmla="*/ 638 w 638"/>
                <a:gd name="T27" fmla="*/ 327 h 664"/>
                <a:gd name="T28" fmla="*/ 554 w 638"/>
                <a:gd name="T29" fmla="*/ 327 h 6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638" h="664">
                  <a:moveTo>
                    <a:pt x="554" y="327"/>
                  </a:moveTo>
                  <a:cubicBezTo>
                    <a:pt x="553" y="410"/>
                    <a:pt x="509" y="485"/>
                    <a:pt x="437" y="527"/>
                  </a:cubicBezTo>
                  <a:cubicBezTo>
                    <a:pt x="365" y="569"/>
                    <a:pt x="274" y="564"/>
                    <a:pt x="203" y="521"/>
                  </a:cubicBezTo>
                  <a:cubicBezTo>
                    <a:pt x="133" y="478"/>
                    <a:pt x="94" y="398"/>
                    <a:pt x="96" y="316"/>
                  </a:cubicBezTo>
                  <a:cubicBezTo>
                    <a:pt x="99" y="234"/>
                    <a:pt x="150" y="161"/>
                    <a:pt x="222" y="123"/>
                  </a:cubicBezTo>
                  <a:cubicBezTo>
                    <a:pt x="292" y="86"/>
                    <a:pt x="379" y="92"/>
                    <a:pt x="446" y="133"/>
                  </a:cubicBezTo>
                  <a:cubicBezTo>
                    <a:pt x="514" y="174"/>
                    <a:pt x="553" y="250"/>
                    <a:pt x="554" y="327"/>
                  </a:cubicBezTo>
                  <a:cubicBezTo>
                    <a:pt x="554" y="381"/>
                    <a:pt x="638" y="382"/>
                    <a:pt x="638" y="327"/>
                  </a:cubicBezTo>
                  <a:cubicBezTo>
                    <a:pt x="637" y="232"/>
                    <a:pt x="594" y="141"/>
                    <a:pt x="519" y="82"/>
                  </a:cubicBezTo>
                  <a:cubicBezTo>
                    <a:pt x="441" y="21"/>
                    <a:pt x="340" y="0"/>
                    <a:pt x="244" y="25"/>
                  </a:cubicBezTo>
                  <a:cubicBezTo>
                    <a:pt x="154" y="48"/>
                    <a:pt x="76" y="116"/>
                    <a:pt x="39" y="201"/>
                  </a:cubicBezTo>
                  <a:cubicBezTo>
                    <a:pt x="0" y="292"/>
                    <a:pt x="5" y="395"/>
                    <a:pt x="53" y="482"/>
                  </a:cubicBezTo>
                  <a:cubicBezTo>
                    <a:pt x="122" y="606"/>
                    <a:pt x="271" y="664"/>
                    <a:pt x="406" y="630"/>
                  </a:cubicBezTo>
                  <a:cubicBezTo>
                    <a:pt x="542" y="595"/>
                    <a:pt x="636" y="466"/>
                    <a:pt x="638" y="327"/>
                  </a:cubicBezTo>
                  <a:cubicBezTo>
                    <a:pt x="638" y="273"/>
                    <a:pt x="554" y="273"/>
                    <a:pt x="554" y="32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solidFill>
                  <a:srgbClr val="002060"/>
                </a:solidFill>
              </a:endParaRPr>
            </a:p>
          </p:txBody>
        </p:sp>
        <p:sp>
          <p:nvSpPr>
            <p:cNvPr id="9" name="Freeform 38">
              <a:extLst>
                <a:ext uri="{FF2B5EF4-FFF2-40B4-BE49-F238E27FC236}">
                  <a16:creationId xmlns:a16="http://schemas.microsoft.com/office/drawing/2014/main" id="{443598C0-BD9C-4522-87F3-C9C8F628EF08}"/>
                </a:ext>
              </a:extLst>
            </p:cNvPr>
            <p:cNvSpPr>
              <a:spLocks/>
            </p:cNvSpPr>
            <p:nvPr/>
          </p:nvSpPr>
          <p:spPr bwMode="auto">
            <a:xfrm>
              <a:off x="-27444701" y="-2163763"/>
              <a:ext cx="3182938" cy="2136775"/>
            </a:xfrm>
            <a:custGeom>
              <a:avLst/>
              <a:gdLst>
                <a:gd name="T0" fmla="*/ 846 w 1067"/>
                <a:gd name="T1" fmla="*/ 102 h 717"/>
                <a:gd name="T2" fmla="*/ 980 w 1067"/>
                <a:gd name="T3" fmla="*/ 329 h 717"/>
                <a:gd name="T4" fmla="*/ 981 w 1067"/>
                <a:gd name="T5" fmla="*/ 479 h 717"/>
                <a:gd name="T6" fmla="*/ 981 w 1067"/>
                <a:gd name="T7" fmla="*/ 558 h 717"/>
                <a:gd name="T8" fmla="*/ 961 w 1067"/>
                <a:gd name="T9" fmla="*/ 617 h 717"/>
                <a:gd name="T10" fmla="*/ 882 w 1067"/>
                <a:gd name="T11" fmla="*/ 633 h 717"/>
                <a:gd name="T12" fmla="*/ 213 w 1067"/>
                <a:gd name="T13" fmla="*/ 633 h 717"/>
                <a:gd name="T14" fmla="*/ 152 w 1067"/>
                <a:gd name="T15" fmla="*/ 633 h 717"/>
                <a:gd name="T16" fmla="*/ 89 w 1067"/>
                <a:gd name="T17" fmla="*/ 571 h 717"/>
                <a:gd name="T18" fmla="*/ 89 w 1067"/>
                <a:gd name="T19" fmla="*/ 523 h 717"/>
                <a:gd name="T20" fmla="*/ 89 w 1067"/>
                <a:gd name="T21" fmla="*/ 355 h 717"/>
                <a:gd name="T22" fmla="*/ 172 w 1067"/>
                <a:gd name="T23" fmla="*/ 144 h 717"/>
                <a:gd name="T24" fmla="*/ 222 w 1067"/>
                <a:gd name="T25" fmla="*/ 103 h 717"/>
                <a:gd name="T26" fmla="*/ 179 w 1067"/>
                <a:gd name="T27" fmla="*/ 31 h 717"/>
                <a:gd name="T28" fmla="*/ 12 w 1067"/>
                <a:gd name="T29" fmla="*/ 276 h 717"/>
                <a:gd name="T30" fmla="*/ 5 w 1067"/>
                <a:gd name="T31" fmla="*/ 447 h 717"/>
                <a:gd name="T32" fmla="*/ 9 w 1067"/>
                <a:gd name="T33" fmla="*/ 604 h 717"/>
                <a:gd name="T34" fmla="*/ 161 w 1067"/>
                <a:gd name="T35" fmla="*/ 717 h 717"/>
                <a:gd name="T36" fmla="*/ 804 w 1067"/>
                <a:gd name="T37" fmla="*/ 717 h 717"/>
                <a:gd name="T38" fmla="*/ 907 w 1067"/>
                <a:gd name="T39" fmla="*/ 717 h 717"/>
                <a:gd name="T40" fmla="*/ 1058 w 1067"/>
                <a:gd name="T41" fmla="*/ 614 h 717"/>
                <a:gd name="T42" fmla="*/ 1065 w 1067"/>
                <a:gd name="T43" fmla="*/ 544 h 717"/>
                <a:gd name="T44" fmla="*/ 1065 w 1067"/>
                <a:gd name="T45" fmla="*/ 455 h 717"/>
                <a:gd name="T46" fmla="*/ 1060 w 1067"/>
                <a:gd name="T47" fmla="*/ 287 h 717"/>
                <a:gd name="T48" fmla="*/ 888 w 1067"/>
                <a:gd name="T49" fmla="*/ 29 h 717"/>
                <a:gd name="T50" fmla="*/ 846 w 1067"/>
                <a:gd name="T51" fmla="*/ 102 h 7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1067" h="717">
                  <a:moveTo>
                    <a:pt x="846" y="102"/>
                  </a:moveTo>
                  <a:cubicBezTo>
                    <a:pt x="924" y="152"/>
                    <a:pt x="974" y="236"/>
                    <a:pt x="980" y="329"/>
                  </a:cubicBezTo>
                  <a:cubicBezTo>
                    <a:pt x="983" y="379"/>
                    <a:pt x="981" y="429"/>
                    <a:pt x="981" y="479"/>
                  </a:cubicBezTo>
                  <a:cubicBezTo>
                    <a:pt x="981" y="505"/>
                    <a:pt x="981" y="532"/>
                    <a:pt x="981" y="558"/>
                  </a:cubicBezTo>
                  <a:cubicBezTo>
                    <a:pt x="981" y="582"/>
                    <a:pt x="978" y="600"/>
                    <a:pt x="961" y="617"/>
                  </a:cubicBezTo>
                  <a:cubicBezTo>
                    <a:pt x="940" y="637"/>
                    <a:pt x="910" y="633"/>
                    <a:pt x="882" y="633"/>
                  </a:cubicBezTo>
                  <a:cubicBezTo>
                    <a:pt x="659" y="633"/>
                    <a:pt x="436" y="633"/>
                    <a:pt x="213" y="633"/>
                  </a:cubicBezTo>
                  <a:cubicBezTo>
                    <a:pt x="193" y="633"/>
                    <a:pt x="172" y="633"/>
                    <a:pt x="152" y="633"/>
                  </a:cubicBezTo>
                  <a:cubicBezTo>
                    <a:pt x="117" y="633"/>
                    <a:pt x="90" y="605"/>
                    <a:pt x="89" y="571"/>
                  </a:cubicBezTo>
                  <a:cubicBezTo>
                    <a:pt x="89" y="555"/>
                    <a:pt x="89" y="539"/>
                    <a:pt x="89" y="523"/>
                  </a:cubicBezTo>
                  <a:cubicBezTo>
                    <a:pt x="89" y="467"/>
                    <a:pt x="89" y="411"/>
                    <a:pt x="89" y="355"/>
                  </a:cubicBezTo>
                  <a:cubicBezTo>
                    <a:pt x="89" y="275"/>
                    <a:pt x="117" y="201"/>
                    <a:pt x="172" y="144"/>
                  </a:cubicBezTo>
                  <a:cubicBezTo>
                    <a:pt x="187" y="128"/>
                    <a:pt x="204" y="115"/>
                    <a:pt x="222" y="103"/>
                  </a:cubicBezTo>
                  <a:cubicBezTo>
                    <a:pt x="267" y="74"/>
                    <a:pt x="225" y="1"/>
                    <a:pt x="179" y="31"/>
                  </a:cubicBezTo>
                  <a:cubicBezTo>
                    <a:pt x="93" y="87"/>
                    <a:pt x="32" y="174"/>
                    <a:pt x="12" y="276"/>
                  </a:cubicBezTo>
                  <a:cubicBezTo>
                    <a:pt x="1" y="332"/>
                    <a:pt x="5" y="391"/>
                    <a:pt x="5" y="447"/>
                  </a:cubicBezTo>
                  <a:cubicBezTo>
                    <a:pt x="5" y="498"/>
                    <a:pt x="0" y="553"/>
                    <a:pt x="9" y="604"/>
                  </a:cubicBezTo>
                  <a:cubicBezTo>
                    <a:pt x="22" y="675"/>
                    <a:pt x="92" y="717"/>
                    <a:pt x="161" y="717"/>
                  </a:cubicBezTo>
                  <a:cubicBezTo>
                    <a:pt x="375" y="717"/>
                    <a:pt x="590" y="717"/>
                    <a:pt x="804" y="717"/>
                  </a:cubicBezTo>
                  <a:cubicBezTo>
                    <a:pt x="839" y="717"/>
                    <a:pt x="873" y="717"/>
                    <a:pt x="907" y="717"/>
                  </a:cubicBezTo>
                  <a:cubicBezTo>
                    <a:pt x="977" y="717"/>
                    <a:pt x="1035" y="681"/>
                    <a:pt x="1058" y="614"/>
                  </a:cubicBezTo>
                  <a:cubicBezTo>
                    <a:pt x="1066" y="592"/>
                    <a:pt x="1065" y="568"/>
                    <a:pt x="1065" y="544"/>
                  </a:cubicBezTo>
                  <a:cubicBezTo>
                    <a:pt x="1065" y="515"/>
                    <a:pt x="1065" y="485"/>
                    <a:pt x="1065" y="455"/>
                  </a:cubicBezTo>
                  <a:cubicBezTo>
                    <a:pt x="1065" y="399"/>
                    <a:pt x="1067" y="343"/>
                    <a:pt x="1060" y="287"/>
                  </a:cubicBezTo>
                  <a:cubicBezTo>
                    <a:pt x="1045" y="181"/>
                    <a:pt x="977" y="86"/>
                    <a:pt x="888" y="29"/>
                  </a:cubicBezTo>
                  <a:cubicBezTo>
                    <a:pt x="842" y="0"/>
                    <a:pt x="800" y="72"/>
                    <a:pt x="846" y="10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solidFill>
                  <a:srgbClr val="002060"/>
                </a:solidFill>
              </a:endParaRPr>
            </a:p>
          </p:txBody>
        </p:sp>
        <p:sp>
          <p:nvSpPr>
            <p:cNvPr id="10" name="Freeform 39">
              <a:extLst>
                <a:ext uri="{FF2B5EF4-FFF2-40B4-BE49-F238E27FC236}">
                  <a16:creationId xmlns:a16="http://schemas.microsoft.com/office/drawing/2014/main" id="{426B4897-8470-4A76-9FA9-4E7CD62BFE0C}"/>
                </a:ext>
              </a:extLst>
            </p:cNvPr>
            <p:cNvSpPr>
              <a:spLocks/>
            </p:cNvSpPr>
            <p:nvPr/>
          </p:nvSpPr>
          <p:spPr bwMode="auto">
            <a:xfrm>
              <a:off x="-19121438" y="-3736976"/>
              <a:ext cx="1906588" cy="1978025"/>
            </a:xfrm>
            <a:custGeom>
              <a:avLst/>
              <a:gdLst>
                <a:gd name="T0" fmla="*/ 555 w 639"/>
                <a:gd name="T1" fmla="*/ 327 h 664"/>
                <a:gd name="T2" fmla="*/ 438 w 639"/>
                <a:gd name="T3" fmla="*/ 527 h 664"/>
                <a:gd name="T4" fmla="*/ 204 w 639"/>
                <a:gd name="T5" fmla="*/ 521 h 664"/>
                <a:gd name="T6" fmla="*/ 97 w 639"/>
                <a:gd name="T7" fmla="*/ 316 h 664"/>
                <a:gd name="T8" fmla="*/ 222 w 639"/>
                <a:gd name="T9" fmla="*/ 123 h 664"/>
                <a:gd name="T10" fmla="*/ 447 w 639"/>
                <a:gd name="T11" fmla="*/ 133 h 664"/>
                <a:gd name="T12" fmla="*/ 555 w 639"/>
                <a:gd name="T13" fmla="*/ 327 h 664"/>
                <a:gd name="T14" fmla="*/ 639 w 639"/>
                <a:gd name="T15" fmla="*/ 327 h 664"/>
                <a:gd name="T16" fmla="*/ 519 w 639"/>
                <a:gd name="T17" fmla="*/ 82 h 664"/>
                <a:gd name="T18" fmla="*/ 244 w 639"/>
                <a:gd name="T19" fmla="*/ 25 h 664"/>
                <a:gd name="T20" fmla="*/ 40 w 639"/>
                <a:gd name="T21" fmla="*/ 201 h 664"/>
                <a:gd name="T22" fmla="*/ 54 w 639"/>
                <a:gd name="T23" fmla="*/ 482 h 664"/>
                <a:gd name="T24" fmla="*/ 407 w 639"/>
                <a:gd name="T25" fmla="*/ 630 h 664"/>
                <a:gd name="T26" fmla="*/ 639 w 639"/>
                <a:gd name="T27" fmla="*/ 327 h 664"/>
                <a:gd name="T28" fmla="*/ 555 w 639"/>
                <a:gd name="T29" fmla="*/ 327 h 6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639" h="664">
                  <a:moveTo>
                    <a:pt x="555" y="327"/>
                  </a:moveTo>
                  <a:cubicBezTo>
                    <a:pt x="554" y="410"/>
                    <a:pt x="510" y="485"/>
                    <a:pt x="438" y="527"/>
                  </a:cubicBezTo>
                  <a:cubicBezTo>
                    <a:pt x="366" y="569"/>
                    <a:pt x="275" y="564"/>
                    <a:pt x="204" y="521"/>
                  </a:cubicBezTo>
                  <a:cubicBezTo>
                    <a:pt x="133" y="478"/>
                    <a:pt x="95" y="398"/>
                    <a:pt x="97" y="316"/>
                  </a:cubicBezTo>
                  <a:cubicBezTo>
                    <a:pt x="100" y="234"/>
                    <a:pt x="151" y="161"/>
                    <a:pt x="222" y="123"/>
                  </a:cubicBezTo>
                  <a:cubicBezTo>
                    <a:pt x="293" y="86"/>
                    <a:pt x="380" y="92"/>
                    <a:pt x="447" y="133"/>
                  </a:cubicBezTo>
                  <a:cubicBezTo>
                    <a:pt x="514" y="174"/>
                    <a:pt x="554" y="250"/>
                    <a:pt x="555" y="327"/>
                  </a:cubicBezTo>
                  <a:cubicBezTo>
                    <a:pt x="555" y="381"/>
                    <a:pt x="639" y="382"/>
                    <a:pt x="639" y="327"/>
                  </a:cubicBezTo>
                  <a:cubicBezTo>
                    <a:pt x="638" y="232"/>
                    <a:pt x="595" y="141"/>
                    <a:pt x="519" y="82"/>
                  </a:cubicBezTo>
                  <a:cubicBezTo>
                    <a:pt x="441" y="21"/>
                    <a:pt x="340" y="0"/>
                    <a:pt x="244" y="25"/>
                  </a:cubicBezTo>
                  <a:cubicBezTo>
                    <a:pt x="154" y="48"/>
                    <a:pt x="77" y="116"/>
                    <a:pt x="40" y="201"/>
                  </a:cubicBezTo>
                  <a:cubicBezTo>
                    <a:pt x="0" y="292"/>
                    <a:pt x="5" y="395"/>
                    <a:pt x="54" y="482"/>
                  </a:cubicBezTo>
                  <a:cubicBezTo>
                    <a:pt x="123" y="606"/>
                    <a:pt x="272" y="664"/>
                    <a:pt x="407" y="630"/>
                  </a:cubicBezTo>
                  <a:cubicBezTo>
                    <a:pt x="543" y="595"/>
                    <a:pt x="637" y="466"/>
                    <a:pt x="639" y="327"/>
                  </a:cubicBezTo>
                  <a:cubicBezTo>
                    <a:pt x="639" y="273"/>
                    <a:pt x="555" y="273"/>
                    <a:pt x="555" y="32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solidFill>
                  <a:srgbClr val="002060"/>
                </a:solidFill>
              </a:endParaRPr>
            </a:p>
          </p:txBody>
        </p:sp>
        <p:sp>
          <p:nvSpPr>
            <p:cNvPr id="11" name="Freeform 40">
              <a:extLst>
                <a:ext uri="{FF2B5EF4-FFF2-40B4-BE49-F238E27FC236}">
                  <a16:creationId xmlns:a16="http://schemas.microsoft.com/office/drawing/2014/main" id="{08884941-111D-4BB6-BD63-1DA532A17165}"/>
                </a:ext>
              </a:extLst>
            </p:cNvPr>
            <p:cNvSpPr>
              <a:spLocks/>
            </p:cNvSpPr>
            <p:nvPr/>
          </p:nvSpPr>
          <p:spPr bwMode="auto">
            <a:xfrm>
              <a:off x="-19746913" y="-2163763"/>
              <a:ext cx="3186113" cy="2136775"/>
            </a:xfrm>
            <a:custGeom>
              <a:avLst/>
              <a:gdLst>
                <a:gd name="T0" fmla="*/ 846 w 1068"/>
                <a:gd name="T1" fmla="*/ 102 h 717"/>
                <a:gd name="T2" fmla="*/ 981 w 1068"/>
                <a:gd name="T3" fmla="*/ 329 h 717"/>
                <a:gd name="T4" fmla="*/ 981 w 1068"/>
                <a:gd name="T5" fmla="*/ 479 h 717"/>
                <a:gd name="T6" fmla="*/ 981 w 1068"/>
                <a:gd name="T7" fmla="*/ 558 h 717"/>
                <a:gd name="T8" fmla="*/ 961 w 1068"/>
                <a:gd name="T9" fmla="*/ 617 h 717"/>
                <a:gd name="T10" fmla="*/ 882 w 1068"/>
                <a:gd name="T11" fmla="*/ 633 h 717"/>
                <a:gd name="T12" fmla="*/ 214 w 1068"/>
                <a:gd name="T13" fmla="*/ 633 h 717"/>
                <a:gd name="T14" fmla="*/ 153 w 1068"/>
                <a:gd name="T15" fmla="*/ 633 h 717"/>
                <a:gd name="T16" fmla="*/ 90 w 1068"/>
                <a:gd name="T17" fmla="*/ 571 h 717"/>
                <a:gd name="T18" fmla="*/ 90 w 1068"/>
                <a:gd name="T19" fmla="*/ 523 h 717"/>
                <a:gd name="T20" fmla="*/ 90 w 1068"/>
                <a:gd name="T21" fmla="*/ 355 h 717"/>
                <a:gd name="T22" fmla="*/ 173 w 1068"/>
                <a:gd name="T23" fmla="*/ 144 h 717"/>
                <a:gd name="T24" fmla="*/ 222 w 1068"/>
                <a:gd name="T25" fmla="*/ 103 h 717"/>
                <a:gd name="T26" fmla="*/ 180 w 1068"/>
                <a:gd name="T27" fmla="*/ 31 h 717"/>
                <a:gd name="T28" fmla="*/ 13 w 1068"/>
                <a:gd name="T29" fmla="*/ 276 h 717"/>
                <a:gd name="T30" fmla="*/ 6 w 1068"/>
                <a:gd name="T31" fmla="*/ 447 h 717"/>
                <a:gd name="T32" fmla="*/ 10 w 1068"/>
                <a:gd name="T33" fmla="*/ 604 h 717"/>
                <a:gd name="T34" fmla="*/ 161 w 1068"/>
                <a:gd name="T35" fmla="*/ 717 h 717"/>
                <a:gd name="T36" fmla="*/ 805 w 1068"/>
                <a:gd name="T37" fmla="*/ 717 h 717"/>
                <a:gd name="T38" fmla="*/ 908 w 1068"/>
                <a:gd name="T39" fmla="*/ 717 h 717"/>
                <a:gd name="T40" fmla="*/ 1059 w 1068"/>
                <a:gd name="T41" fmla="*/ 614 h 717"/>
                <a:gd name="T42" fmla="*/ 1065 w 1068"/>
                <a:gd name="T43" fmla="*/ 544 h 717"/>
                <a:gd name="T44" fmla="*/ 1065 w 1068"/>
                <a:gd name="T45" fmla="*/ 455 h 717"/>
                <a:gd name="T46" fmla="*/ 1060 w 1068"/>
                <a:gd name="T47" fmla="*/ 287 h 717"/>
                <a:gd name="T48" fmla="*/ 889 w 1068"/>
                <a:gd name="T49" fmla="*/ 29 h 717"/>
                <a:gd name="T50" fmla="*/ 846 w 1068"/>
                <a:gd name="T51" fmla="*/ 102 h 7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1068" h="717">
                  <a:moveTo>
                    <a:pt x="846" y="102"/>
                  </a:moveTo>
                  <a:cubicBezTo>
                    <a:pt x="924" y="152"/>
                    <a:pt x="975" y="236"/>
                    <a:pt x="981" y="329"/>
                  </a:cubicBezTo>
                  <a:cubicBezTo>
                    <a:pt x="984" y="379"/>
                    <a:pt x="981" y="429"/>
                    <a:pt x="981" y="479"/>
                  </a:cubicBezTo>
                  <a:cubicBezTo>
                    <a:pt x="981" y="505"/>
                    <a:pt x="981" y="532"/>
                    <a:pt x="981" y="558"/>
                  </a:cubicBezTo>
                  <a:cubicBezTo>
                    <a:pt x="981" y="582"/>
                    <a:pt x="978" y="600"/>
                    <a:pt x="961" y="617"/>
                  </a:cubicBezTo>
                  <a:cubicBezTo>
                    <a:pt x="941" y="637"/>
                    <a:pt x="911" y="633"/>
                    <a:pt x="882" y="633"/>
                  </a:cubicBezTo>
                  <a:cubicBezTo>
                    <a:pt x="659" y="633"/>
                    <a:pt x="437" y="633"/>
                    <a:pt x="214" y="633"/>
                  </a:cubicBezTo>
                  <a:cubicBezTo>
                    <a:pt x="193" y="633"/>
                    <a:pt x="173" y="633"/>
                    <a:pt x="153" y="633"/>
                  </a:cubicBezTo>
                  <a:cubicBezTo>
                    <a:pt x="118" y="633"/>
                    <a:pt x="91" y="605"/>
                    <a:pt x="90" y="571"/>
                  </a:cubicBezTo>
                  <a:cubicBezTo>
                    <a:pt x="89" y="555"/>
                    <a:pt x="90" y="539"/>
                    <a:pt x="90" y="523"/>
                  </a:cubicBezTo>
                  <a:cubicBezTo>
                    <a:pt x="90" y="467"/>
                    <a:pt x="90" y="411"/>
                    <a:pt x="90" y="355"/>
                  </a:cubicBezTo>
                  <a:cubicBezTo>
                    <a:pt x="90" y="275"/>
                    <a:pt x="117" y="201"/>
                    <a:pt x="173" y="144"/>
                  </a:cubicBezTo>
                  <a:cubicBezTo>
                    <a:pt x="188" y="128"/>
                    <a:pt x="204" y="115"/>
                    <a:pt x="222" y="103"/>
                  </a:cubicBezTo>
                  <a:cubicBezTo>
                    <a:pt x="267" y="74"/>
                    <a:pt x="225" y="1"/>
                    <a:pt x="180" y="31"/>
                  </a:cubicBezTo>
                  <a:cubicBezTo>
                    <a:pt x="94" y="87"/>
                    <a:pt x="32" y="174"/>
                    <a:pt x="13" y="276"/>
                  </a:cubicBezTo>
                  <a:cubicBezTo>
                    <a:pt x="2" y="332"/>
                    <a:pt x="6" y="391"/>
                    <a:pt x="6" y="447"/>
                  </a:cubicBezTo>
                  <a:cubicBezTo>
                    <a:pt x="6" y="498"/>
                    <a:pt x="0" y="553"/>
                    <a:pt x="10" y="604"/>
                  </a:cubicBezTo>
                  <a:cubicBezTo>
                    <a:pt x="23" y="675"/>
                    <a:pt x="93" y="717"/>
                    <a:pt x="161" y="717"/>
                  </a:cubicBezTo>
                  <a:cubicBezTo>
                    <a:pt x="376" y="717"/>
                    <a:pt x="590" y="717"/>
                    <a:pt x="805" y="717"/>
                  </a:cubicBezTo>
                  <a:cubicBezTo>
                    <a:pt x="839" y="717"/>
                    <a:pt x="874" y="717"/>
                    <a:pt x="908" y="717"/>
                  </a:cubicBezTo>
                  <a:cubicBezTo>
                    <a:pt x="978" y="717"/>
                    <a:pt x="1036" y="681"/>
                    <a:pt x="1059" y="614"/>
                  </a:cubicBezTo>
                  <a:cubicBezTo>
                    <a:pt x="1067" y="592"/>
                    <a:pt x="1065" y="568"/>
                    <a:pt x="1065" y="544"/>
                  </a:cubicBezTo>
                  <a:cubicBezTo>
                    <a:pt x="1065" y="515"/>
                    <a:pt x="1065" y="485"/>
                    <a:pt x="1065" y="455"/>
                  </a:cubicBezTo>
                  <a:cubicBezTo>
                    <a:pt x="1065" y="399"/>
                    <a:pt x="1068" y="343"/>
                    <a:pt x="1060" y="287"/>
                  </a:cubicBezTo>
                  <a:cubicBezTo>
                    <a:pt x="1046" y="181"/>
                    <a:pt x="978" y="86"/>
                    <a:pt x="889" y="29"/>
                  </a:cubicBezTo>
                  <a:cubicBezTo>
                    <a:pt x="843" y="0"/>
                    <a:pt x="801" y="72"/>
                    <a:pt x="846" y="10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solidFill>
                  <a:srgbClr val="002060"/>
                </a:solidFill>
              </a:endParaRPr>
            </a:p>
          </p:txBody>
        </p:sp>
        <p:sp>
          <p:nvSpPr>
            <p:cNvPr id="12" name="Freeform 41">
              <a:extLst>
                <a:ext uri="{FF2B5EF4-FFF2-40B4-BE49-F238E27FC236}">
                  <a16:creationId xmlns:a16="http://schemas.microsoft.com/office/drawing/2014/main" id="{0E89D6C0-E5F8-47FF-8190-4361ED777159}"/>
                </a:ext>
              </a:extLst>
            </p:cNvPr>
            <p:cNvSpPr>
              <a:spLocks/>
            </p:cNvSpPr>
            <p:nvPr/>
          </p:nvSpPr>
          <p:spPr bwMode="auto">
            <a:xfrm>
              <a:off x="-22120225" y="-5770563"/>
              <a:ext cx="250825" cy="2101850"/>
            </a:xfrm>
            <a:custGeom>
              <a:avLst/>
              <a:gdLst>
                <a:gd name="T0" fmla="*/ 0 w 84"/>
                <a:gd name="T1" fmla="*/ 54 h 705"/>
                <a:gd name="T2" fmla="*/ 0 w 84"/>
                <a:gd name="T3" fmla="*/ 631 h 705"/>
                <a:gd name="T4" fmla="*/ 0 w 84"/>
                <a:gd name="T5" fmla="*/ 650 h 705"/>
                <a:gd name="T6" fmla="*/ 84 w 84"/>
                <a:gd name="T7" fmla="*/ 650 h 705"/>
                <a:gd name="T8" fmla="*/ 84 w 84"/>
                <a:gd name="T9" fmla="*/ 73 h 705"/>
                <a:gd name="T10" fmla="*/ 84 w 84"/>
                <a:gd name="T11" fmla="*/ 54 h 705"/>
                <a:gd name="T12" fmla="*/ 0 w 84"/>
                <a:gd name="T13" fmla="*/ 54 h 705"/>
              </a:gdLst>
              <a:ahLst/>
              <a:cxnLst>
                <a:cxn ang="0">
                  <a:pos x="T0" y="T1"/>
                </a:cxn>
                <a:cxn ang="0">
                  <a:pos x="T2" y="T3"/>
                </a:cxn>
                <a:cxn ang="0">
                  <a:pos x="T4" y="T5"/>
                </a:cxn>
                <a:cxn ang="0">
                  <a:pos x="T6" y="T7"/>
                </a:cxn>
                <a:cxn ang="0">
                  <a:pos x="T8" y="T9"/>
                </a:cxn>
                <a:cxn ang="0">
                  <a:pos x="T10" y="T11"/>
                </a:cxn>
                <a:cxn ang="0">
                  <a:pos x="T12" y="T13"/>
                </a:cxn>
              </a:cxnLst>
              <a:rect l="0" t="0" r="r" b="b"/>
              <a:pathLst>
                <a:path w="84" h="705">
                  <a:moveTo>
                    <a:pt x="0" y="54"/>
                  </a:moveTo>
                  <a:cubicBezTo>
                    <a:pt x="0" y="247"/>
                    <a:pt x="0" y="439"/>
                    <a:pt x="0" y="631"/>
                  </a:cubicBezTo>
                  <a:cubicBezTo>
                    <a:pt x="0" y="638"/>
                    <a:pt x="0" y="644"/>
                    <a:pt x="0" y="650"/>
                  </a:cubicBezTo>
                  <a:cubicBezTo>
                    <a:pt x="0" y="705"/>
                    <a:pt x="84" y="705"/>
                    <a:pt x="84" y="650"/>
                  </a:cubicBezTo>
                  <a:cubicBezTo>
                    <a:pt x="84" y="458"/>
                    <a:pt x="84" y="266"/>
                    <a:pt x="84" y="73"/>
                  </a:cubicBezTo>
                  <a:cubicBezTo>
                    <a:pt x="84" y="67"/>
                    <a:pt x="84" y="61"/>
                    <a:pt x="84" y="54"/>
                  </a:cubicBezTo>
                  <a:cubicBezTo>
                    <a:pt x="84" y="0"/>
                    <a:pt x="0" y="0"/>
                    <a:pt x="0" y="5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solidFill>
                  <a:srgbClr val="002060"/>
                </a:solidFill>
              </a:endParaRPr>
            </a:p>
          </p:txBody>
        </p:sp>
        <p:sp>
          <p:nvSpPr>
            <p:cNvPr id="13" name="Freeform 42">
              <a:extLst>
                <a:ext uri="{FF2B5EF4-FFF2-40B4-BE49-F238E27FC236}">
                  <a16:creationId xmlns:a16="http://schemas.microsoft.com/office/drawing/2014/main" id="{F2B683ED-11A9-4ED1-A941-C7F0C5096E24}"/>
                </a:ext>
              </a:extLst>
            </p:cNvPr>
            <p:cNvSpPr>
              <a:spLocks/>
            </p:cNvSpPr>
            <p:nvPr/>
          </p:nvSpPr>
          <p:spPr bwMode="auto">
            <a:xfrm>
              <a:off x="-23742650" y="-4017963"/>
              <a:ext cx="1944688" cy="1266825"/>
            </a:xfrm>
            <a:custGeom>
              <a:avLst/>
              <a:gdLst>
                <a:gd name="T0" fmla="*/ 89 w 652"/>
                <a:gd name="T1" fmla="*/ 398 h 425"/>
                <a:gd name="T2" fmla="*/ 589 w 652"/>
                <a:gd name="T3" fmla="*/ 109 h 425"/>
                <a:gd name="T4" fmla="*/ 605 w 652"/>
                <a:gd name="T5" fmla="*/ 100 h 425"/>
                <a:gd name="T6" fmla="*/ 563 w 652"/>
                <a:gd name="T7" fmla="*/ 27 h 425"/>
                <a:gd name="T8" fmla="*/ 63 w 652"/>
                <a:gd name="T9" fmla="*/ 316 h 425"/>
                <a:gd name="T10" fmla="*/ 47 w 652"/>
                <a:gd name="T11" fmla="*/ 325 h 425"/>
                <a:gd name="T12" fmla="*/ 89 w 652"/>
                <a:gd name="T13" fmla="*/ 398 h 425"/>
              </a:gdLst>
              <a:ahLst/>
              <a:cxnLst>
                <a:cxn ang="0">
                  <a:pos x="T0" y="T1"/>
                </a:cxn>
                <a:cxn ang="0">
                  <a:pos x="T2" y="T3"/>
                </a:cxn>
                <a:cxn ang="0">
                  <a:pos x="T4" y="T5"/>
                </a:cxn>
                <a:cxn ang="0">
                  <a:pos x="T6" y="T7"/>
                </a:cxn>
                <a:cxn ang="0">
                  <a:pos x="T8" y="T9"/>
                </a:cxn>
                <a:cxn ang="0">
                  <a:pos x="T10" y="T11"/>
                </a:cxn>
                <a:cxn ang="0">
                  <a:pos x="T12" y="T13"/>
                </a:cxn>
              </a:cxnLst>
              <a:rect l="0" t="0" r="r" b="b"/>
              <a:pathLst>
                <a:path w="652" h="425">
                  <a:moveTo>
                    <a:pt x="89" y="398"/>
                  </a:moveTo>
                  <a:cubicBezTo>
                    <a:pt x="256" y="302"/>
                    <a:pt x="422" y="205"/>
                    <a:pt x="589" y="109"/>
                  </a:cubicBezTo>
                  <a:cubicBezTo>
                    <a:pt x="594" y="106"/>
                    <a:pt x="600" y="103"/>
                    <a:pt x="605" y="100"/>
                  </a:cubicBezTo>
                  <a:cubicBezTo>
                    <a:pt x="652" y="73"/>
                    <a:pt x="610" y="0"/>
                    <a:pt x="563" y="27"/>
                  </a:cubicBezTo>
                  <a:cubicBezTo>
                    <a:pt x="396" y="123"/>
                    <a:pt x="230" y="219"/>
                    <a:pt x="63" y="316"/>
                  </a:cubicBezTo>
                  <a:cubicBezTo>
                    <a:pt x="58" y="319"/>
                    <a:pt x="52" y="322"/>
                    <a:pt x="47" y="325"/>
                  </a:cubicBezTo>
                  <a:cubicBezTo>
                    <a:pt x="0" y="352"/>
                    <a:pt x="42" y="425"/>
                    <a:pt x="89" y="39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solidFill>
                  <a:srgbClr val="002060"/>
                </a:solidFill>
              </a:endParaRPr>
            </a:p>
          </p:txBody>
        </p:sp>
        <p:sp>
          <p:nvSpPr>
            <p:cNvPr id="14" name="Freeform 43">
              <a:extLst>
                <a:ext uri="{FF2B5EF4-FFF2-40B4-BE49-F238E27FC236}">
                  <a16:creationId xmlns:a16="http://schemas.microsoft.com/office/drawing/2014/main" id="{5F24A4C5-7DDA-4711-B85E-9A4348702CB8}"/>
                </a:ext>
              </a:extLst>
            </p:cNvPr>
            <p:cNvSpPr>
              <a:spLocks/>
            </p:cNvSpPr>
            <p:nvPr/>
          </p:nvSpPr>
          <p:spPr bwMode="auto">
            <a:xfrm>
              <a:off x="-22191663" y="-4017963"/>
              <a:ext cx="1946275" cy="1266825"/>
            </a:xfrm>
            <a:custGeom>
              <a:avLst/>
              <a:gdLst>
                <a:gd name="T0" fmla="*/ 605 w 652"/>
                <a:gd name="T1" fmla="*/ 325 h 425"/>
                <a:gd name="T2" fmla="*/ 106 w 652"/>
                <a:gd name="T3" fmla="*/ 37 h 425"/>
                <a:gd name="T4" fmla="*/ 89 w 652"/>
                <a:gd name="T5" fmla="*/ 27 h 425"/>
                <a:gd name="T6" fmla="*/ 47 w 652"/>
                <a:gd name="T7" fmla="*/ 100 h 425"/>
                <a:gd name="T8" fmla="*/ 546 w 652"/>
                <a:gd name="T9" fmla="*/ 388 h 425"/>
                <a:gd name="T10" fmla="*/ 563 w 652"/>
                <a:gd name="T11" fmla="*/ 398 h 425"/>
                <a:gd name="T12" fmla="*/ 605 w 652"/>
                <a:gd name="T13" fmla="*/ 325 h 425"/>
              </a:gdLst>
              <a:ahLst/>
              <a:cxnLst>
                <a:cxn ang="0">
                  <a:pos x="T0" y="T1"/>
                </a:cxn>
                <a:cxn ang="0">
                  <a:pos x="T2" y="T3"/>
                </a:cxn>
                <a:cxn ang="0">
                  <a:pos x="T4" y="T5"/>
                </a:cxn>
                <a:cxn ang="0">
                  <a:pos x="T6" y="T7"/>
                </a:cxn>
                <a:cxn ang="0">
                  <a:pos x="T8" y="T9"/>
                </a:cxn>
                <a:cxn ang="0">
                  <a:pos x="T10" y="T11"/>
                </a:cxn>
                <a:cxn ang="0">
                  <a:pos x="T12" y="T13"/>
                </a:cxn>
              </a:cxnLst>
              <a:rect l="0" t="0" r="r" b="b"/>
              <a:pathLst>
                <a:path w="652" h="425">
                  <a:moveTo>
                    <a:pt x="605" y="325"/>
                  </a:moveTo>
                  <a:cubicBezTo>
                    <a:pt x="439" y="229"/>
                    <a:pt x="272" y="133"/>
                    <a:pt x="106" y="37"/>
                  </a:cubicBezTo>
                  <a:cubicBezTo>
                    <a:pt x="100" y="33"/>
                    <a:pt x="95" y="30"/>
                    <a:pt x="89" y="27"/>
                  </a:cubicBezTo>
                  <a:cubicBezTo>
                    <a:pt x="42" y="0"/>
                    <a:pt x="0" y="73"/>
                    <a:pt x="47" y="100"/>
                  </a:cubicBezTo>
                  <a:cubicBezTo>
                    <a:pt x="213" y="196"/>
                    <a:pt x="380" y="292"/>
                    <a:pt x="546" y="388"/>
                  </a:cubicBezTo>
                  <a:cubicBezTo>
                    <a:pt x="552" y="391"/>
                    <a:pt x="557" y="395"/>
                    <a:pt x="563" y="398"/>
                  </a:cubicBezTo>
                  <a:cubicBezTo>
                    <a:pt x="610" y="425"/>
                    <a:pt x="652" y="352"/>
                    <a:pt x="605" y="325"/>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solidFill>
                  <a:srgbClr val="002060"/>
                </a:solidFill>
              </a:endParaRPr>
            </a:p>
          </p:txBody>
        </p:sp>
      </p:grpSp>
      <p:sp>
        <p:nvSpPr>
          <p:cNvPr id="3" name="TextBox 2">
            <a:extLst>
              <a:ext uri="{FF2B5EF4-FFF2-40B4-BE49-F238E27FC236}">
                <a16:creationId xmlns:a16="http://schemas.microsoft.com/office/drawing/2014/main" id="{9436B850-15F2-41BC-A54E-6E0F332F011D}"/>
              </a:ext>
            </a:extLst>
          </p:cNvPr>
          <p:cNvSpPr txBox="1"/>
          <p:nvPr/>
        </p:nvSpPr>
        <p:spPr>
          <a:xfrm>
            <a:off x="527814" y="3096830"/>
            <a:ext cx="4845708" cy="830997"/>
          </a:xfrm>
          <a:prstGeom prst="rect">
            <a:avLst/>
          </a:prstGeom>
          <a:noFill/>
        </p:spPr>
        <p:txBody>
          <a:bodyPr wrap="square" lIns="0" tIns="0" rIns="0" bIns="0" rtlCol="0">
            <a:spAutoFit/>
          </a:bodyPr>
          <a:lstStyle/>
          <a:p>
            <a:r>
              <a:rPr lang="en-US" sz="5400" b="1" dirty="0">
                <a:solidFill>
                  <a:srgbClr val="002060"/>
                </a:solidFill>
                <a:latin typeface="Segoe UI" panose="020B0502040204020203" pitchFamily="34" charset="0"/>
                <a:cs typeface="Segoe UI" panose="020B0502040204020203" pitchFamily="34" charset="0"/>
              </a:rPr>
              <a:t>Thank You</a:t>
            </a:r>
          </a:p>
        </p:txBody>
      </p:sp>
      <p:grpSp>
        <p:nvGrpSpPr>
          <p:cNvPr id="23" name="Group 22" descr="This image is of an abstract shape. ">
            <a:extLst>
              <a:ext uri="{FF2B5EF4-FFF2-40B4-BE49-F238E27FC236}">
                <a16:creationId xmlns:a16="http://schemas.microsoft.com/office/drawing/2014/main" id="{C5C1EC81-7459-4B76-B0C8-CF221BB21A2F}"/>
              </a:ext>
            </a:extLst>
          </p:cNvPr>
          <p:cNvGrpSpPr/>
          <p:nvPr/>
        </p:nvGrpSpPr>
        <p:grpSpPr>
          <a:xfrm>
            <a:off x="4855953" y="-2833465"/>
            <a:ext cx="8948964" cy="12105059"/>
            <a:chOff x="4855953" y="-2833465"/>
            <a:chExt cx="8948964" cy="12105059"/>
          </a:xfrm>
        </p:grpSpPr>
        <p:sp>
          <p:nvSpPr>
            <p:cNvPr id="20" name="Freeform 10">
              <a:extLst>
                <a:ext uri="{FF2B5EF4-FFF2-40B4-BE49-F238E27FC236}">
                  <a16:creationId xmlns:a16="http://schemas.microsoft.com/office/drawing/2014/main" id="{6067105C-8C4E-4F4D-AF25-4E9E7FEE0199}"/>
                </a:ext>
              </a:extLst>
            </p:cNvPr>
            <p:cNvSpPr>
              <a:spLocks/>
            </p:cNvSpPr>
            <p:nvPr/>
          </p:nvSpPr>
          <p:spPr bwMode="auto">
            <a:xfrm rot="9420272">
              <a:off x="4855953" y="-2246936"/>
              <a:ext cx="8673602" cy="11518530"/>
            </a:xfrm>
            <a:custGeom>
              <a:avLst/>
              <a:gdLst>
                <a:gd name="T0" fmla="*/ 1166 w 2492"/>
                <a:gd name="T1" fmla="*/ 2419 h 3315"/>
                <a:gd name="T2" fmla="*/ 243 w 2492"/>
                <a:gd name="T3" fmla="*/ 912 h 3315"/>
                <a:gd name="T4" fmla="*/ 449 w 2492"/>
                <a:gd name="T5" fmla="*/ 15 h 3315"/>
                <a:gd name="T6" fmla="*/ 766 w 2492"/>
                <a:gd name="T7" fmla="*/ 302 h 3315"/>
                <a:gd name="T8" fmla="*/ 1651 w 2492"/>
                <a:gd name="T9" fmla="*/ 481 h 3315"/>
                <a:gd name="T10" fmla="*/ 2239 w 2492"/>
                <a:gd name="T11" fmla="*/ 1238 h 3315"/>
                <a:gd name="T12" fmla="*/ 2186 w 2492"/>
                <a:gd name="T13" fmla="*/ 2201 h 3315"/>
                <a:gd name="T14" fmla="*/ 2165 w 2492"/>
                <a:gd name="T15" fmla="*/ 2928 h 3315"/>
                <a:gd name="T16" fmla="*/ 1400 w 2492"/>
                <a:gd name="T17" fmla="*/ 3100 h 3315"/>
                <a:gd name="T18" fmla="*/ 1166 w 2492"/>
                <a:gd name="T19" fmla="*/ 2419 h 33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492" h="3315">
                  <a:moveTo>
                    <a:pt x="1166" y="2419"/>
                  </a:moveTo>
                  <a:cubicBezTo>
                    <a:pt x="1505" y="1277"/>
                    <a:pt x="486" y="1533"/>
                    <a:pt x="243" y="912"/>
                  </a:cubicBezTo>
                  <a:cubicBezTo>
                    <a:pt x="0" y="292"/>
                    <a:pt x="291" y="31"/>
                    <a:pt x="449" y="15"/>
                  </a:cubicBezTo>
                  <a:cubicBezTo>
                    <a:pt x="607" y="0"/>
                    <a:pt x="716" y="54"/>
                    <a:pt x="766" y="302"/>
                  </a:cubicBezTo>
                  <a:cubicBezTo>
                    <a:pt x="817" y="551"/>
                    <a:pt x="1312" y="508"/>
                    <a:pt x="1651" y="481"/>
                  </a:cubicBezTo>
                  <a:cubicBezTo>
                    <a:pt x="1989" y="454"/>
                    <a:pt x="2492" y="733"/>
                    <a:pt x="2239" y="1238"/>
                  </a:cubicBezTo>
                  <a:cubicBezTo>
                    <a:pt x="1986" y="1743"/>
                    <a:pt x="2000" y="1716"/>
                    <a:pt x="2186" y="2201"/>
                  </a:cubicBezTo>
                  <a:cubicBezTo>
                    <a:pt x="2372" y="2685"/>
                    <a:pt x="2165" y="2928"/>
                    <a:pt x="2165" y="2928"/>
                  </a:cubicBezTo>
                  <a:cubicBezTo>
                    <a:pt x="2165" y="2928"/>
                    <a:pt x="1791" y="3315"/>
                    <a:pt x="1400" y="3100"/>
                  </a:cubicBezTo>
                  <a:cubicBezTo>
                    <a:pt x="1008" y="2885"/>
                    <a:pt x="1166" y="2419"/>
                    <a:pt x="1166" y="2419"/>
                  </a:cubicBezTo>
                  <a:close/>
                </a:path>
              </a:pathLst>
            </a:custGeom>
            <a:gradFill>
              <a:gsLst>
                <a:gs pos="0">
                  <a:srgbClr val="80DEDE"/>
                </a:gs>
                <a:gs pos="53500">
                  <a:srgbClr val="85C1E7"/>
                </a:gs>
                <a:gs pos="100000">
                  <a:srgbClr val="878CFF"/>
                </a:gs>
              </a:gsLst>
              <a:lin ang="5400000" scaled="1"/>
            </a:gradFill>
            <a:ln w="127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sp>
          <p:nvSpPr>
            <p:cNvPr id="21" name="Freeform 11">
              <a:extLst>
                <a:ext uri="{FF2B5EF4-FFF2-40B4-BE49-F238E27FC236}">
                  <a16:creationId xmlns:a16="http://schemas.microsoft.com/office/drawing/2014/main" id="{70B75532-3E3F-4E79-89ED-8E7671BB9C68}"/>
                </a:ext>
              </a:extLst>
            </p:cNvPr>
            <p:cNvSpPr>
              <a:spLocks/>
            </p:cNvSpPr>
            <p:nvPr/>
          </p:nvSpPr>
          <p:spPr bwMode="auto">
            <a:xfrm rot="9420272">
              <a:off x="5048022" y="-2833465"/>
              <a:ext cx="8756895" cy="10755934"/>
            </a:xfrm>
            <a:custGeom>
              <a:avLst/>
              <a:gdLst>
                <a:gd name="T0" fmla="*/ 1504 w 2516"/>
                <a:gd name="T1" fmla="*/ 2980 h 3095"/>
                <a:gd name="T2" fmla="*/ 2237 w 2516"/>
                <a:gd name="T3" fmla="*/ 2283 h 3095"/>
                <a:gd name="T4" fmla="*/ 1468 w 2516"/>
                <a:gd name="T5" fmla="*/ 1052 h 3095"/>
                <a:gd name="T6" fmla="*/ 979 w 2516"/>
                <a:gd name="T7" fmla="*/ 648 h 3095"/>
                <a:gd name="T8" fmla="*/ 411 w 2516"/>
                <a:gd name="T9" fmla="*/ 195 h 3095"/>
                <a:gd name="T10" fmla="*/ 397 w 2516"/>
                <a:gd name="T11" fmla="*/ 1117 h 3095"/>
                <a:gd name="T12" fmla="*/ 194 w 2516"/>
                <a:gd name="T13" fmla="*/ 1767 h 3095"/>
                <a:gd name="T14" fmla="*/ 866 w 2516"/>
                <a:gd name="T15" fmla="*/ 2349 h 3095"/>
                <a:gd name="T16" fmla="*/ 1275 w 2516"/>
                <a:gd name="T17" fmla="*/ 2766 h 3095"/>
                <a:gd name="T18" fmla="*/ 1504 w 2516"/>
                <a:gd name="T19" fmla="*/ 2980 h 309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16" h="3095">
                  <a:moveTo>
                    <a:pt x="1504" y="2980"/>
                  </a:moveTo>
                  <a:cubicBezTo>
                    <a:pt x="1504" y="2980"/>
                    <a:pt x="1958" y="3095"/>
                    <a:pt x="2237" y="2283"/>
                  </a:cubicBezTo>
                  <a:cubicBezTo>
                    <a:pt x="2516" y="1472"/>
                    <a:pt x="1745" y="1159"/>
                    <a:pt x="1468" y="1052"/>
                  </a:cubicBezTo>
                  <a:cubicBezTo>
                    <a:pt x="1191" y="945"/>
                    <a:pt x="1126" y="907"/>
                    <a:pt x="979" y="648"/>
                  </a:cubicBezTo>
                  <a:cubicBezTo>
                    <a:pt x="832" y="389"/>
                    <a:pt x="822" y="0"/>
                    <a:pt x="411" y="195"/>
                  </a:cubicBezTo>
                  <a:cubicBezTo>
                    <a:pt x="0" y="391"/>
                    <a:pt x="384" y="948"/>
                    <a:pt x="397" y="1117"/>
                  </a:cubicBezTo>
                  <a:cubicBezTo>
                    <a:pt x="411" y="1286"/>
                    <a:pt x="128" y="1580"/>
                    <a:pt x="194" y="1767"/>
                  </a:cubicBezTo>
                  <a:cubicBezTo>
                    <a:pt x="259" y="1954"/>
                    <a:pt x="273" y="2154"/>
                    <a:pt x="866" y="2349"/>
                  </a:cubicBezTo>
                  <a:cubicBezTo>
                    <a:pt x="866" y="2349"/>
                    <a:pt x="1186" y="2374"/>
                    <a:pt x="1275" y="2766"/>
                  </a:cubicBezTo>
                  <a:cubicBezTo>
                    <a:pt x="1275" y="2766"/>
                    <a:pt x="1340" y="2988"/>
                    <a:pt x="1504" y="2980"/>
                  </a:cubicBezTo>
                  <a:close/>
                </a:path>
              </a:pathLst>
            </a:custGeom>
            <a:gradFill>
              <a:gsLst>
                <a:gs pos="0">
                  <a:srgbClr val="7CEFD8"/>
                </a:gs>
                <a:gs pos="51000">
                  <a:srgbClr val="6672E4"/>
                </a:gs>
                <a:gs pos="100000">
                  <a:srgbClr val="882BE5"/>
                </a:gs>
              </a:gsLst>
              <a:lin ang="5400000" scaled="1"/>
            </a:gradFill>
            <a:ln w="127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sp>
          <p:nvSpPr>
            <p:cNvPr id="22" name="Freeform 12">
              <a:extLst>
                <a:ext uri="{FF2B5EF4-FFF2-40B4-BE49-F238E27FC236}">
                  <a16:creationId xmlns:a16="http://schemas.microsoft.com/office/drawing/2014/main" id="{517F7404-4FD2-4A56-9BC1-55945A2E0042}"/>
                </a:ext>
              </a:extLst>
            </p:cNvPr>
            <p:cNvSpPr>
              <a:spLocks/>
            </p:cNvSpPr>
            <p:nvPr/>
          </p:nvSpPr>
          <p:spPr bwMode="auto">
            <a:xfrm rot="9420272">
              <a:off x="5218811" y="-1993836"/>
              <a:ext cx="7570428" cy="10122905"/>
            </a:xfrm>
            <a:custGeom>
              <a:avLst/>
              <a:gdLst>
                <a:gd name="T0" fmla="*/ 1896 w 2175"/>
                <a:gd name="T1" fmla="*/ 2283 h 2913"/>
                <a:gd name="T2" fmla="*/ 1467 w 2175"/>
                <a:gd name="T3" fmla="*/ 2913 h 2913"/>
                <a:gd name="T4" fmla="*/ 1250 w 2175"/>
                <a:gd name="T5" fmla="*/ 2849 h 2913"/>
                <a:gd name="T6" fmla="*/ 1016 w 2175"/>
                <a:gd name="T7" fmla="*/ 2168 h 2913"/>
                <a:gd name="T8" fmla="*/ 93 w 2175"/>
                <a:gd name="T9" fmla="*/ 661 h 2913"/>
                <a:gd name="T10" fmla="*/ 0 w 2175"/>
                <a:gd name="T11" fmla="*/ 238 h 2913"/>
                <a:gd name="T12" fmla="*/ 70 w 2175"/>
                <a:gd name="T13" fmla="*/ 195 h 2913"/>
                <a:gd name="T14" fmla="*/ 638 w 2175"/>
                <a:gd name="T15" fmla="*/ 648 h 2913"/>
                <a:gd name="T16" fmla="*/ 1127 w 2175"/>
                <a:gd name="T17" fmla="*/ 1052 h 2913"/>
                <a:gd name="T18" fmla="*/ 1896 w 2175"/>
                <a:gd name="T19" fmla="*/ 2283 h 29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175" h="2913">
                  <a:moveTo>
                    <a:pt x="1896" y="2283"/>
                  </a:moveTo>
                  <a:cubicBezTo>
                    <a:pt x="1770" y="2651"/>
                    <a:pt x="1607" y="2829"/>
                    <a:pt x="1467" y="2913"/>
                  </a:cubicBezTo>
                  <a:cubicBezTo>
                    <a:pt x="1397" y="2909"/>
                    <a:pt x="1324" y="2889"/>
                    <a:pt x="1250" y="2849"/>
                  </a:cubicBezTo>
                  <a:cubicBezTo>
                    <a:pt x="858" y="2634"/>
                    <a:pt x="1016" y="2168"/>
                    <a:pt x="1016" y="2168"/>
                  </a:cubicBezTo>
                  <a:cubicBezTo>
                    <a:pt x="1354" y="1026"/>
                    <a:pt x="336" y="1282"/>
                    <a:pt x="93" y="661"/>
                  </a:cubicBezTo>
                  <a:cubicBezTo>
                    <a:pt x="28" y="495"/>
                    <a:pt x="1" y="354"/>
                    <a:pt x="0" y="238"/>
                  </a:cubicBezTo>
                  <a:cubicBezTo>
                    <a:pt x="20" y="222"/>
                    <a:pt x="44" y="208"/>
                    <a:pt x="70" y="195"/>
                  </a:cubicBezTo>
                  <a:cubicBezTo>
                    <a:pt x="481" y="0"/>
                    <a:pt x="491" y="389"/>
                    <a:pt x="638" y="648"/>
                  </a:cubicBezTo>
                  <a:cubicBezTo>
                    <a:pt x="785" y="907"/>
                    <a:pt x="850" y="945"/>
                    <a:pt x="1127" y="1052"/>
                  </a:cubicBezTo>
                  <a:cubicBezTo>
                    <a:pt x="1404" y="1159"/>
                    <a:pt x="2175" y="1472"/>
                    <a:pt x="1896" y="2283"/>
                  </a:cubicBezTo>
                  <a:close/>
                </a:path>
              </a:pathLst>
            </a:custGeom>
            <a:gradFill>
              <a:gsLst>
                <a:gs pos="100000">
                  <a:srgbClr val="7CEFD8"/>
                </a:gs>
                <a:gs pos="19000">
                  <a:srgbClr val="6672E4"/>
                </a:gs>
                <a:gs pos="0">
                  <a:srgbClr val="882BE5"/>
                </a:gs>
              </a:gsLst>
              <a:lin ang="10200000" scaled="0"/>
            </a:gradFill>
            <a:ln w="127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235256857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f33668227_win32_fixed" id="{17DD1A52-D3DE-4BC7-AB4E-5ED952CBB3F4}" vid="{D8C85220-06A0-4E3D-954C-BC12E2647BF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4" ma:contentTypeDescription="Create a new document." ma:contentTypeScope="" ma:versionID="2d714a3296df14eba7a100bb665443ca">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49549bf45bfbbfb6cffed527380e77e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Props1.xml><?xml version="1.0" encoding="utf-8"?>
<ds:datastoreItem xmlns:ds="http://schemas.openxmlformats.org/officeDocument/2006/customXml" ds:itemID="{3516AB37-D7B9-4507-B21E-5D459905C6C0}">
  <ds:schemaRefs>
    <ds:schemaRef ds:uri="http://schemas.microsoft.com/sharepoint/v3/contenttype/forms"/>
  </ds:schemaRefs>
</ds:datastoreItem>
</file>

<file path=customXml/itemProps2.xml><?xml version="1.0" encoding="utf-8"?>
<ds:datastoreItem xmlns:ds="http://schemas.openxmlformats.org/officeDocument/2006/customXml" ds:itemID="{0AA17EA8-7A9B-4350-B9C2-AA100F76C2E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FE40622C-5D03-4258-98D9-CB4F18C7FADE}">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docProps/app.xml><?xml version="1.0" encoding="utf-8"?>
<Properties xmlns="http://schemas.openxmlformats.org/officeDocument/2006/extended-properties" xmlns:vt="http://schemas.openxmlformats.org/officeDocument/2006/docPropsVTypes">
  <Template>Human resources, from 24Slides</Template>
  <TotalTime>327</TotalTime>
  <Words>2257</Words>
  <Application>Microsoft Office PowerPoint</Application>
  <PresentationFormat>Widescreen</PresentationFormat>
  <Paragraphs>143</Paragraphs>
  <Slides>16</Slides>
  <Notes>16</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16</vt:i4>
      </vt:variant>
    </vt:vector>
  </HeadingPairs>
  <TitlesOfParts>
    <vt:vector size="23" baseType="lpstr">
      <vt:lpstr>Arabic Typesetting</vt:lpstr>
      <vt:lpstr>Arial</vt:lpstr>
      <vt:lpstr>Calibri</vt:lpstr>
      <vt:lpstr>Calibri Light</vt:lpstr>
      <vt:lpstr>Segoe UI</vt:lpstr>
      <vt:lpstr>Times New Roman</vt:lpstr>
      <vt:lpstr>Office Theme</vt:lpstr>
      <vt:lpstr>Human resources slide 1</vt:lpstr>
      <vt:lpstr>Human resources slide 2</vt:lpstr>
      <vt:lpstr>Human resources slide 3</vt:lpstr>
      <vt:lpstr>Human resources slide 3</vt:lpstr>
      <vt:lpstr>Human resources slide 3</vt:lpstr>
      <vt:lpstr>Human resources slide 9</vt:lpstr>
      <vt:lpstr>Human resources slide 9</vt:lpstr>
      <vt:lpstr>Human resources slide 9</vt:lpstr>
      <vt:lpstr>Human resources slide 9</vt:lpstr>
      <vt:lpstr>Human resources slide 9</vt:lpstr>
      <vt:lpstr>Human resources slide 9</vt:lpstr>
      <vt:lpstr>Human resources slide 9</vt:lpstr>
      <vt:lpstr>Human resources slide 9</vt:lpstr>
      <vt:lpstr>Human resources slide 9</vt:lpstr>
      <vt:lpstr>Human resources slide 9</vt:lpstr>
      <vt:lpstr>Human resources slide 10</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Human resources slide 1</dc:title>
  <dc:creator>Touheed Ali (1913303)</dc:creator>
  <cp:lastModifiedBy>Touheed Ali (1913303)</cp:lastModifiedBy>
  <cp:revision>17</cp:revision>
  <dcterms:created xsi:type="dcterms:W3CDTF">2023-03-07T10:07:01Z</dcterms:created>
  <dcterms:modified xsi:type="dcterms:W3CDTF">2023-03-20T02:17:38Z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