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9" r:id="rId4"/>
    <p:sldId id="260" r:id="rId5"/>
    <p:sldId id="262" r:id="rId6"/>
    <p:sldId id="263" r:id="rId7"/>
    <p:sldId id="265" r:id="rId8"/>
    <p:sldId id="266" r:id="rId9"/>
    <p:sldId id="267" r:id="rId10"/>
    <p:sldId id="268" r:id="rId11"/>
    <p:sldId id="270" r:id="rId12"/>
    <p:sldId id="271" r:id="rId13"/>
    <p:sldId id="272" r:id="rId14"/>
    <p:sldId id="258" r:id="rId15"/>
    <p:sldId id="261" r:id="rId16"/>
    <p:sldId id="264"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3447" autoAdjust="0"/>
  </p:normalViewPr>
  <p:slideViewPr>
    <p:cSldViewPr snapToGrid="0">
      <p:cViewPr varScale="1">
        <p:scale>
          <a:sx n="103" d="100"/>
          <a:sy n="103" d="100"/>
        </p:scale>
        <p:origin x="93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enkins (IEH)" userId="ae3a07d3-7c51-4381-b786-d01af3331fdb" providerId="ADAL" clId="{C6FDACA5-A86A-488E-8083-971783484D93}"/>
    <pc:docChg chg="custSel modSld">
      <pc:chgData name="Laura Jenkins (IEH)" userId="ae3a07d3-7c51-4381-b786-d01af3331fdb" providerId="ADAL" clId="{C6FDACA5-A86A-488E-8083-971783484D93}" dt="2024-04-16T15:06:29.225" v="4" actId="27636"/>
      <pc:docMkLst>
        <pc:docMk/>
      </pc:docMkLst>
      <pc:sldChg chg="addSp delSp modSp mod chgLayout">
        <pc:chgData name="Laura Jenkins (IEH)" userId="ae3a07d3-7c51-4381-b786-d01af3331fdb" providerId="ADAL" clId="{C6FDACA5-A86A-488E-8083-971783484D93}" dt="2024-04-16T15:06:29.225" v="4" actId="27636"/>
        <pc:sldMkLst>
          <pc:docMk/>
          <pc:sldMk cId="3547974497" sldId="257"/>
        </pc:sldMkLst>
        <pc:spChg chg="mod ord">
          <ac:chgData name="Laura Jenkins (IEH)" userId="ae3a07d3-7c51-4381-b786-d01af3331fdb" providerId="ADAL" clId="{C6FDACA5-A86A-488E-8083-971783484D93}" dt="2024-04-16T15:06:27.845" v="2" actId="6264"/>
          <ac:spMkLst>
            <pc:docMk/>
            <pc:sldMk cId="3547974497" sldId="257"/>
            <ac:spMk id="2" creationId="{66399E80-2A6A-ADC3-388C-7C0524D26EEF}"/>
          </ac:spMkLst>
        </pc:spChg>
        <pc:spChg chg="del mod">
          <ac:chgData name="Laura Jenkins (IEH)" userId="ae3a07d3-7c51-4381-b786-d01af3331fdb" providerId="ADAL" clId="{C6FDACA5-A86A-488E-8083-971783484D93}" dt="2024-04-16T15:06:27.845" v="2" actId="6264"/>
          <ac:spMkLst>
            <pc:docMk/>
            <pc:sldMk cId="3547974497" sldId="257"/>
            <ac:spMk id="3" creationId="{D3C14E59-1729-D87E-529B-778D844AA982}"/>
          </ac:spMkLst>
        </pc:spChg>
        <pc:spChg chg="add del mod">
          <ac:chgData name="Laura Jenkins (IEH)" userId="ae3a07d3-7c51-4381-b786-d01af3331fdb" providerId="ADAL" clId="{C6FDACA5-A86A-488E-8083-971783484D93}" dt="2024-04-16T15:06:27.845" v="2" actId="6264"/>
          <ac:spMkLst>
            <pc:docMk/>
            <pc:sldMk cId="3547974497" sldId="257"/>
            <ac:spMk id="4" creationId="{1E167504-C54C-7EF7-F3B7-4B541F32D1A6}"/>
          </ac:spMkLst>
        </pc:spChg>
        <pc:spChg chg="add mod ord">
          <ac:chgData name="Laura Jenkins (IEH)" userId="ae3a07d3-7c51-4381-b786-d01af3331fdb" providerId="ADAL" clId="{C6FDACA5-A86A-488E-8083-971783484D93}" dt="2024-04-16T15:06:29.225" v="4" actId="27636"/>
          <ac:spMkLst>
            <pc:docMk/>
            <pc:sldMk cId="3547974497" sldId="257"/>
            <ac:spMk id="5" creationId="{06E7C0B6-E672-D46B-ED91-443D979CA73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49F2BF-BA35-4A3C-AD30-2BE35DCA0931}" type="datetimeFigureOut">
              <a:rPr lang="en-GB" smtClean="0"/>
              <a:t>16/04/2024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425E2D-61FF-40F5-A66E-5B2C0794759B}" type="slidenum">
              <a:rPr lang="en-GB" smtClean="0"/>
              <a:t>‹#›</a:t>
            </a:fld>
            <a:endParaRPr lang="en-GB"/>
          </a:p>
        </p:txBody>
      </p:sp>
    </p:spTree>
    <p:extLst>
      <p:ext uri="{BB962C8B-B14F-4D97-AF65-F5344CB8AC3E}">
        <p14:creationId xmlns:p14="http://schemas.microsoft.com/office/powerpoint/2010/main" val="622762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1</a:t>
            </a:fld>
            <a:endParaRPr lang="en-GB"/>
          </a:p>
        </p:txBody>
      </p:sp>
    </p:spTree>
    <p:extLst>
      <p:ext uri="{BB962C8B-B14F-4D97-AF65-F5344CB8AC3E}">
        <p14:creationId xmlns:p14="http://schemas.microsoft.com/office/powerpoint/2010/main" val="10612802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2</a:t>
            </a:fld>
            <a:endParaRPr lang="en-GB"/>
          </a:p>
        </p:txBody>
      </p:sp>
    </p:spTree>
    <p:extLst>
      <p:ext uri="{BB962C8B-B14F-4D97-AF65-F5344CB8AC3E}">
        <p14:creationId xmlns:p14="http://schemas.microsoft.com/office/powerpoint/2010/main" val="3137702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3</a:t>
            </a:fld>
            <a:endParaRPr lang="en-GB"/>
          </a:p>
        </p:txBody>
      </p:sp>
    </p:spTree>
    <p:extLst>
      <p:ext uri="{BB962C8B-B14F-4D97-AF65-F5344CB8AC3E}">
        <p14:creationId xmlns:p14="http://schemas.microsoft.com/office/powerpoint/2010/main" val="3842196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4</a:t>
            </a:fld>
            <a:endParaRPr lang="en-GB"/>
          </a:p>
        </p:txBody>
      </p:sp>
    </p:spTree>
    <p:extLst>
      <p:ext uri="{BB962C8B-B14F-4D97-AF65-F5344CB8AC3E}">
        <p14:creationId xmlns:p14="http://schemas.microsoft.com/office/powerpoint/2010/main" val="3765875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5</a:t>
            </a:fld>
            <a:endParaRPr lang="en-GB"/>
          </a:p>
        </p:txBody>
      </p:sp>
    </p:spTree>
    <p:extLst>
      <p:ext uri="{BB962C8B-B14F-4D97-AF65-F5344CB8AC3E}">
        <p14:creationId xmlns:p14="http://schemas.microsoft.com/office/powerpoint/2010/main" val="1043067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6</a:t>
            </a:fld>
            <a:endParaRPr lang="en-GB"/>
          </a:p>
        </p:txBody>
      </p:sp>
    </p:spTree>
    <p:extLst>
      <p:ext uri="{BB962C8B-B14F-4D97-AF65-F5344CB8AC3E}">
        <p14:creationId xmlns:p14="http://schemas.microsoft.com/office/powerpoint/2010/main" val="17505796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7</a:t>
            </a:fld>
            <a:endParaRPr lang="en-GB"/>
          </a:p>
        </p:txBody>
      </p:sp>
    </p:spTree>
    <p:extLst>
      <p:ext uri="{BB962C8B-B14F-4D97-AF65-F5344CB8AC3E}">
        <p14:creationId xmlns:p14="http://schemas.microsoft.com/office/powerpoint/2010/main" val="3481091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8</a:t>
            </a:fld>
            <a:endParaRPr lang="en-GB"/>
          </a:p>
        </p:txBody>
      </p:sp>
    </p:spTree>
    <p:extLst>
      <p:ext uri="{BB962C8B-B14F-4D97-AF65-F5344CB8AC3E}">
        <p14:creationId xmlns:p14="http://schemas.microsoft.com/office/powerpoint/2010/main" val="4235465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9</a:t>
            </a:fld>
            <a:endParaRPr lang="en-GB"/>
          </a:p>
        </p:txBody>
      </p:sp>
    </p:spTree>
    <p:extLst>
      <p:ext uri="{BB962C8B-B14F-4D97-AF65-F5344CB8AC3E}">
        <p14:creationId xmlns:p14="http://schemas.microsoft.com/office/powerpoint/2010/main" val="3882902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10</a:t>
            </a:fld>
            <a:endParaRPr lang="en-GB"/>
          </a:p>
        </p:txBody>
      </p:sp>
    </p:spTree>
    <p:extLst>
      <p:ext uri="{BB962C8B-B14F-4D97-AF65-F5344CB8AC3E}">
        <p14:creationId xmlns:p14="http://schemas.microsoft.com/office/powerpoint/2010/main" val="1601781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11</a:t>
            </a:fld>
            <a:endParaRPr lang="en-GB"/>
          </a:p>
        </p:txBody>
      </p:sp>
    </p:spTree>
    <p:extLst>
      <p:ext uri="{BB962C8B-B14F-4D97-AF65-F5344CB8AC3E}">
        <p14:creationId xmlns:p14="http://schemas.microsoft.com/office/powerpoint/2010/main" val="23732150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12</a:t>
            </a:fld>
            <a:endParaRPr lang="en-GB"/>
          </a:p>
        </p:txBody>
      </p:sp>
    </p:spTree>
    <p:extLst>
      <p:ext uri="{BB962C8B-B14F-4D97-AF65-F5344CB8AC3E}">
        <p14:creationId xmlns:p14="http://schemas.microsoft.com/office/powerpoint/2010/main" val="37281069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425E2D-61FF-40F5-A66E-5B2C0794759B}" type="slidenum">
              <a:rPr lang="en-GB" smtClean="0"/>
              <a:t>13</a:t>
            </a:fld>
            <a:endParaRPr lang="en-GB"/>
          </a:p>
        </p:txBody>
      </p:sp>
    </p:spTree>
    <p:extLst>
      <p:ext uri="{BB962C8B-B14F-4D97-AF65-F5344CB8AC3E}">
        <p14:creationId xmlns:p14="http://schemas.microsoft.com/office/powerpoint/2010/main" val="1905333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807904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538303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4/16/2024</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0532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744595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56017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59863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691264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707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389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531049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4/16/2024</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408032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4/16/2024</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113379136"/>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sciencedirect.com/science/article/pii/S2352710224001281#sec1" TargetMode="External"/><Relationship Id="rId2" Type="http://schemas.openxmlformats.org/officeDocument/2006/relationships/hyperlink" Target="https://web-p-ebscohost-com.ezproxy.uwtsd.ac.uk/ehost/pdfviewer/pdfviewer?vid=0&amp;sid=b81ff0d6-0a49-411e-ab0a-f559df7c4759%40redis" TargetMode="External"/><Relationship Id="rId1" Type="http://schemas.openxmlformats.org/officeDocument/2006/relationships/slideLayout" Target="../slideLayouts/slideLayout2.xml"/><Relationship Id="rId5" Type="http://schemas.openxmlformats.org/officeDocument/2006/relationships/hyperlink" Target="https://royalsocietypublishing.org/doi/epdf/10.1098/rstb.2004.1522" TargetMode="External"/><Relationship Id="rId4" Type="http://schemas.openxmlformats.org/officeDocument/2006/relationships/hyperlink" Target="https://www.proquest.com/docview/2661650573?accountid=130472&amp;parentSessionId=udTnRBaEPgYg15L6O2W2NNl0FjyA6MfvmHx4QmZ3iKA%3D&amp;pq-origsite=primo&amp;sourcetype=Scholarly%20Journal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frontiersin.org/articles/10.3389/fsoc.2021.771875/full" TargetMode="External"/><Relationship Id="rId2" Type="http://schemas.openxmlformats.org/officeDocument/2006/relationships/hyperlink" Target="https://www.thelancet.com/journals/eclinm/article/PIIS2589-5370(21)00061-4/fulltext" TargetMode="External"/><Relationship Id="rId1" Type="http://schemas.openxmlformats.org/officeDocument/2006/relationships/slideLayout" Target="../slideLayouts/slideLayout2.xml"/><Relationship Id="rId4" Type="http://schemas.openxmlformats.org/officeDocument/2006/relationships/hyperlink" Target="https://www.scielo.br/j/rk/a/pjjnXw5y7xXVCtN5JW4zBwP/?lang=en"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ojs.lib.uwo.ca/index.php/jst/article/view/8325/11165" TargetMode="External"/><Relationship Id="rId2" Type="http://schemas.openxmlformats.org/officeDocument/2006/relationships/hyperlink" Target="https://onlinelibrary.wiley.com/doi/full/10.1111/j.1466-769X.2012.00556.x" TargetMode="External"/><Relationship Id="rId1" Type="http://schemas.openxmlformats.org/officeDocument/2006/relationships/slideLayout" Target="../slideLayouts/slideLayout2.xml"/><Relationship Id="rId5" Type="http://schemas.openxmlformats.org/officeDocument/2006/relationships/hyperlink" Target="https://web-p-ebscohost-com.ezproxy.uwtsd.ac.uk/ehost/pdfviewer/pdfviewer?vid=0&amp;sid=6c09042c-b743-4b3f-b150-b76778b8704b%40redis" TargetMode="External"/><Relationship Id="rId4" Type="http://schemas.openxmlformats.org/officeDocument/2006/relationships/hyperlink" Target="https://web-p-ebscohost-com.ezproxy.uwtsd.ac.uk/ehost/pdfviewer/pdfviewer?vid=0&amp;sid=58589907-833e-48fa-8b83-185b2a981726%40redis"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who.int/about/accountability/governance/constitution" TargetMode="External"/><Relationship Id="rId2" Type="http://schemas.openxmlformats.org/officeDocument/2006/relationships/hyperlink" Target="https://deliverypdf.ssrn.com/delivery.php?ID=170124119105002029098115112001079077090024024079020086078112011111022013002023003059022105046016060012057003106019059105112002090009122009102094114098027038075039093001093071080103020072103087094121029120005073019110107030120071113004119123&amp;EXT=pdf&amp;INDEX=TRUE" TargetMode="External"/><Relationship Id="rId1" Type="http://schemas.openxmlformats.org/officeDocument/2006/relationships/slideLayout" Target="../slideLayouts/slideLayout2.xml"/><Relationship Id="rId4" Type="http://schemas.openxmlformats.org/officeDocument/2006/relationships/hyperlink" Target="https://www.who.int/activities/promoting-well-be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4CA2EAD-E7C7-4F64-924A-52D34FD759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2984FF-A7FE-B0E8-2BBC-42EA2E96E54B}"/>
              </a:ext>
            </a:extLst>
          </p:cNvPr>
          <p:cNvSpPr>
            <a:spLocks noGrp="1"/>
          </p:cNvSpPr>
          <p:nvPr>
            <p:ph type="ctrTitle"/>
          </p:nvPr>
        </p:nvSpPr>
        <p:spPr>
          <a:xfrm>
            <a:off x="4875975" y="1080000"/>
            <a:ext cx="6307200" cy="2185200"/>
          </a:xfrm>
        </p:spPr>
        <p:txBody>
          <a:bodyPr>
            <a:normAutofit/>
          </a:bodyPr>
          <a:lstStyle/>
          <a:p>
            <a:pPr>
              <a:lnSpc>
                <a:spcPct val="90000"/>
              </a:lnSpc>
            </a:pPr>
            <a:r>
              <a:rPr lang="en-US" dirty="0"/>
              <a:t>What are the Comparisons Between Health and Wellbeing?</a:t>
            </a:r>
            <a:endParaRPr lang="en-GB" dirty="0"/>
          </a:p>
        </p:txBody>
      </p:sp>
      <p:sp>
        <p:nvSpPr>
          <p:cNvPr id="3" name="Subtitle 2">
            <a:extLst>
              <a:ext uri="{FF2B5EF4-FFF2-40B4-BE49-F238E27FC236}">
                <a16:creationId xmlns:a16="http://schemas.microsoft.com/office/drawing/2014/main" id="{F3FF8D61-9CC4-9F8E-8245-CE5A4D5D55FF}"/>
              </a:ext>
            </a:extLst>
          </p:cNvPr>
          <p:cNvSpPr>
            <a:spLocks noGrp="1"/>
          </p:cNvSpPr>
          <p:nvPr>
            <p:ph type="subTitle" idx="1"/>
          </p:nvPr>
        </p:nvSpPr>
        <p:spPr>
          <a:xfrm>
            <a:off x="4875975" y="4068000"/>
            <a:ext cx="6307200" cy="1710500"/>
          </a:xfrm>
        </p:spPr>
        <p:txBody>
          <a:bodyPr>
            <a:normAutofit/>
          </a:bodyPr>
          <a:lstStyle/>
          <a:p>
            <a:r>
              <a:rPr lang="en-US"/>
              <a:t>ECAY5005</a:t>
            </a:r>
          </a:p>
          <a:p>
            <a:r>
              <a:rPr lang="en-US"/>
              <a:t>Student ID: 2100181</a:t>
            </a:r>
          </a:p>
          <a:p>
            <a:r>
              <a:rPr lang="en-US"/>
              <a:t>Assignment 2</a:t>
            </a:r>
            <a:endParaRPr lang="en-GB" dirty="0"/>
          </a:p>
        </p:txBody>
      </p:sp>
      <p:pic>
        <p:nvPicPr>
          <p:cNvPr id="18" name="Picture 17" descr="A blue and black swirl&#10;&#10;Description automatically generated">
            <a:extLst>
              <a:ext uri="{FF2B5EF4-FFF2-40B4-BE49-F238E27FC236}">
                <a16:creationId xmlns:a16="http://schemas.microsoft.com/office/drawing/2014/main" id="{4A81C66F-1398-3554-9B45-43D25B4A3834}"/>
              </a:ext>
            </a:extLst>
          </p:cNvPr>
          <p:cNvPicPr>
            <a:picLocks noChangeAspect="1"/>
          </p:cNvPicPr>
          <p:nvPr/>
        </p:nvPicPr>
        <p:blipFill rotWithShape="1">
          <a:blip r:embed="rId3"/>
          <a:srcRect l="24138" r="41353" b="1"/>
          <a:stretch/>
        </p:blipFill>
        <p:spPr>
          <a:xfrm>
            <a:off x="20" y="10"/>
            <a:ext cx="3863955" cy="6857989"/>
          </a:xfrm>
          <a:prstGeom prst="rect">
            <a:avLst/>
          </a:prstGeom>
        </p:spPr>
      </p:pic>
      <p:cxnSp>
        <p:nvCxnSpPr>
          <p:cNvPr id="19" name="Straight Connector 18">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59575"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3053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99E80-2A6A-ADC3-388C-7C0524D26EEF}"/>
              </a:ext>
            </a:extLst>
          </p:cNvPr>
          <p:cNvSpPr>
            <a:spLocks noGrp="1"/>
          </p:cNvSpPr>
          <p:nvPr>
            <p:ph type="title"/>
          </p:nvPr>
        </p:nvSpPr>
        <p:spPr>
          <a:xfrm>
            <a:off x="989400" y="395289"/>
            <a:ext cx="10213200" cy="1112836"/>
          </a:xfrm>
        </p:spPr>
        <p:txBody>
          <a:bodyPr/>
          <a:lstStyle/>
          <a:p>
            <a:r>
              <a:rPr lang="en-US" dirty="0"/>
              <a:t>Introduction </a:t>
            </a:r>
            <a:endParaRPr lang="en-GB" dirty="0"/>
          </a:p>
        </p:txBody>
      </p:sp>
      <p:sp>
        <p:nvSpPr>
          <p:cNvPr id="5" name="Content Placeholder 4">
            <a:extLst>
              <a:ext uri="{FF2B5EF4-FFF2-40B4-BE49-F238E27FC236}">
                <a16:creationId xmlns:a16="http://schemas.microsoft.com/office/drawing/2014/main" id="{06E7C0B6-E672-D46B-ED91-443D979CA734}"/>
              </a:ext>
            </a:extLst>
          </p:cNvPr>
          <p:cNvSpPr>
            <a:spLocks noGrp="1"/>
          </p:cNvSpPr>
          <p:nvPr>
            <p:ph idx="1"/>
          </p:nvPr>
        </p:nvSpPr>
        <p:spPr/>
        <p:txBody>
          <a:bodyPr>
            <a:normAutofit fontScale="85000" lnSpcReduction="20000"/>
          </a:bodyPr>
          <a:lstStyle/>
          <a:p>
            <a:r>
              <a:rPr lang="en-US" b="1" dirty="0"/>
              <a:t>The aim of this presentation is to critically reflect upon the comparisons between health and wellbeing (</a:t>
            </a:r>
            <a:r>
              <a:rPr lang="en-US" b="1" dirty="0" err="1"/>
              <a:t>Christoforu</a:t>
            </a:r>
            <a:r>
              <a:rPr lang="en-US" b="1" dirty="0"/>
              <a:t>, Lange and </a:t>
            </a:r>
            <a:r>
              <a:rPr lang="en-US" b="1" dirty="0" err="1"/>
              <a:t>Schweiker</a:t>
            </a:r>
            <a:r>
              <a:rPr lang="en-US" b="1" dirty="0"/>
              <a:t>, 2024, np)</a:t>
            </a:r>
          </a:p>
          <a:p>
            <a:endParaRPr lang="en-US" b="1" dirty="0"/>
          </a:p>
          <a:p>
            <a:r>
              <a:rPr lang="en-US" b="1" dirty="0"/>
              <a:t>Health and wellbeing will be defined (Albrecht, </a:t>
            </a:r>
            <a:r>
              <a:rPr lang="en-US" b="1" dirty="0" err="1"/>
              <a:t>Seelman</a:t>
            </a:r>
            <a:r>
              <a:rPr lang="en-US" b="1" dirty="0"/>
              <a:t> and Bury, 2001, p. 174 and p. 230)</a:t>
            </a:r>
          </a:p>
          <a:p>
            <a:endParaRPr lang="en-US" b="1" dirty="0"/>
          </a:p>
          <a:p>
            <a:r>
              <a:rPr lang="en-US" b="1" dirty="0"/>
              <a:t>Both concepts will then be explored in depth through a Marxist perspective and the differences between them will be compared, while any similarities will also be explored (</a:t>
            </a:r>
            <a:r>
              <a:rPr lang="en-US" b="1" dirty="0" err="1"/>
              <a:t>Christoforu</a:t>
            </a:r>
            <a:r>
              <a:rPr lang="en-US" b="1" dirty="0"/>
              <a:t>, Lange and </a:t>
            </a:r>
            <a:r>
              <a:rPr lang="en-US" b="1" dirty="0" err="1"/>
              <a:t>Schweiker</a:t>
            </a:r>
            <a:r>
              <a:rPr lang="en-US" b="1" dirty="0"/>
              <a:t>, 2024, np; Albrecht, </a:t>
            </a:r>
            <a:r>
              <a:rPr lang="en-US" b="1" dirty="0" err="1"/>
              <a:t>Seelman</a:t>
            </a:r>
            <a:r>
              <a:rPr lang="en-US" b="1" dirty="0"/>
              <a:t> and Bury, 2009,p. 174 and p. 230; </a:t>
            </a:r>
            <a:r>
              <a:rPr lang="en-GB" b="1" dirty="0"/>
              <a:t>Moncrieff, 2022, np; </a:t>
            </a:r>
            <a:r>
              <a:rPr lang="en-US" b="1" dirty="0"/>
              <a:t>Chriss, 2021, p. 23)</a:t>
            </a:r>
          </a:p>
          <a:p>
            <a:endParaRPr lang="en-GB" dirty="0"/>
          </a:p>
        </p:txBody>
      </p:sp>
    </p:spTree>
    <p:extLst>
      <p:ext uri="{BB962C8B-B14F-4D97-AF65-F5344CB8AC3E}">
        <p14:creationId xmlns:p14="http://schemas.microsoft.com/office/powerpoint/2010/main" val="3547974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F550F-4945-686E-F9E1-BA1CEE0941EB}"/>
              </a:ext>
            </a:extLst>
          </p:cNvPr>
          <p:cNvSpPr>
            <a:spLocks noGrp="1"/>
          </p:cNvSpPr>
          <p:nvPr>
            <p:ph type="title"/>
          </p:nvPr>
        </p:nvSpPr>
        <p:spPr/>
        <p:txBody>
          <a:bodyPr/>
          <a:lstStyle/>
          <a:p>
            <a:pPr algn="ctr"/>
            <a:r>
              <a:rPr lang="en-US" dirty="0"/>
              <a:t>The Definitions of Health and Well-being</a:t>
            </a:r>
            <a:endParaRPr lang="en-GB" dirty="0"/>
          </a:p>
        </p:txBody>
      </p:sp>
      <p:sp>
        <p:nvSpPr>
          <p:cNvPr id="3" name="Content Placeholder 2">
            <a:extLst>
              <a:ext uri="{FF2B5EF4-FFF2-40B4-BE49-F238E27FC236}">
                <a16:creationId xmlns:a16="http://schemas.microsoft.com/office/drawing/2014/main" id="{F417879E-2A6B-5A12-7CE1-92D6F36E0033}"/>
              </a:ext>
            </a:extLst>
          </p:cNvPr>
          <p:cNvSpPr>
            <a:spLocks noGrp="1"/>
          </p:cNvSpPr>
          <p:nvPr>
            <p:ph idx="1"/>
          </p:nvPr>
        </p:nvSpPr>
        <p:spPr>
          <a:xfrm>
            <a:off x="0" y="1682491"/>
            <a:ext cx="12192000" cy="5172075"/>
          </a:xfrm>
        </p:spPr>
        <p:txBody>
          <a:bodyPr>
            <a:normAutofit/>
          </a:bodyPr>
          <a:lstStyle/>
          <a:p>
            <a:r>
              <a:rPr lang="en-US" b="1" dirty="0"/>
              <a:t>‘Health is a state of complete physical, mental and social well-being and not merely the absence of disease or infirmity’ (World Health </a:t>
            </a:r>
            <a:r>
              <a:rPr lang="en-US" b="1" dirty="0" err="1"/>
              <a:t>Organisation</a:t>
            </a:r>
            <a:r>
              <a:rPr lang="en-US" b="1" dirty="0"/>
              <a:t> (WHO), 2024a, np)</a:t>
            </a:r>
          </a:p>
          <a:p>
            <a:endParaRPr lang="en-US" b="1" dirty="0"/>
          </a:p>
          <a:p>
            <a:r>
              <a:rPr lang="en-US" b="1" dirty="0"/>
              <a:t>Well-being is a positive state experienced by individuals and societies’ (</a:t>
            </a:r>
            <a:r>
              <a:rPr lang="en-US" b="1" dirty="0" err="1"/>
              <a:t>WHOb</a:t>
            </a:r>
            <a:r>
              <a:rPr lang="en-US" b="1" dirty="0"/>
              <a:t>, 2024, np)</a:t>
            </a:r>
          </a:p>
          <a:p>
            <a:pPr marL="0" indent="0">
              <a:buNone/>
            </a:pPr>
            <a:endParaRPr lang="en-US" b="1" dirty="0"/>
          </a:p>
          <a:p>
            <a:r>
              <a:rPr lang="en-US" b="1" dirty="0"/>
              <a:t>Albrecht, </a:t>
            </a:r>
            <a:r>
              <a:rPr lang="en-US" b="1" dirty="0" err="1"/>
              <a:t>Seelman</a:t>
            </a:r>
            <a:r>
              <a:rPr lang="en-US" b="1" dirty="0"/>
              <a:t> and Bury (2001, p. 174) argued that in the nineteenth century and during the beginning of the twentieth century, to have good health was simply considered to be free of disease </a:t>
            </a:r>
          </a:p>
        </p:txBody>
      </p:sp>
    </p:spTree>
    <p:extLst>
      <p:ext uri="{BB962C8B-B14F-4D97-AF65-F5344CB8AC3E}">
        <p14:creationId xmlns:p14="http://schemas.microsoft.com/office/powerpoint/2010/main" val="2812476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BA101-A3F2-3812-C9EC-C974A8D9CAA4}"/>
              </a:ext>
            </a:extLst>
          </p:cNvPr>
          <p:cNvSpPr>
            <a:spLocks noGrp="1"/>
          </p:cNvSpPr>
          <p:nvPr>
            <p:ph type="title"/>
          </p:nvPr>
        </p:nvSpPr>
        <p:spPr/>
        <p:txBody>
          <a:bodyPr/>
          <a:lstStyle/>
          <a:p>
            <a:pPr algn="ctr"/>
            <a:r>
              <a:rPr lang="en-US" dirty="0"/>
              <a:t>The Definitions of Health and Well-being </a:t>
            </a:r>
            <a:endParaRPr lang="en-GB" dirty="0"/>
          </a:p>
        </p:txBody>
      </p:sp>
      <p:sp>
        <p:nvSpPr>
          <p:cNvPr id="3" name="Content Placeholder 2">
            <a:extLst>
              <a:ext uri="{FF2B5EF4-FFF2-40B4-BE49-F238E27FC236}">
                <a16:creationId xmlns:a16="http://schemas.microsoft.com/office/drawing/2014/main" id="{DACF833E-5EF3-F457-7827-F2DA7C711836}"/>
              </a:ext>
            </a:extLst>
          </p:cNvPr>
          <p:cNvSpPr>
            <a:spLocks noGrp="1"/>
          </p:cNvSpPr>
          <p:nvPr>
            <p:ph idx="1"/>
          </p:nvPr>
        </p:nvSpPr>
        <p:spPr>
          <a:xfrm>
            <a:off x="0" y="1685925"/>
            <a:ext cx="12192000" cy="5172075"/>
          </a:xfrm>
        </p:spPr>
        <p:txBody>
          <a:bodyPr>
            <a:normAutofit/>
          </a:bodyPr>
          <a:lstStyle/>
          <a:p>
            <a:r>
              <a:rPr lang="en-US" b="1" dirty="0"/>
              <a:t>This definition of health is also put forward by Davey (2001, p. 15), who suggested that health research focused on general illness, injury and disability (Davey, 2001, p. 15)</a:t>
            </a:r>
          </a:p>
          <a:p>
            <a:endParaRPr lang="en-US" b="1" dirty="0"/>
          </a:p>
          <a:p>
            <a:r>
              <a:rPr lang="en-US" b="1" dirty="0"/>
              <a:t>According to Helliwell and Putnam (2004, pp. 1435-1436) well-being has been measured subjectively by considering different factors such as an individual's economic position, self esteem and employment </a:t>
            </a:r>
          </a:p>
          <a:p>
            <a:endParaRPr lang="en-US" b="1" dirty="0"/>
          </a:p>
          <a:p>
            <a:r>
              <a:rPr lang="en-US" b="1" dirty="0"/>
              <a:t>Objectively, well-being can be understood by states or activities that are valuable ‘in themselves’ (Albrecht, </a:t>
            </a:r>
            <a:r>
              <a:rPr lang="en-US" b="1" dirty="0" err="1"/>
              <a:t>Seelman</a:t>
            </a:r>
            <a:r>
              <a:rPr lang="en-US" b="1" dirty="0"/>
              <a:t> and Bury, 2001, p. 230)</a:t>
            </a:r>
          </a:p>
          <a:p>
            <a:endParaRPr lang="en-US" b="1" dirty="0"/>
          </a:p>
          <a:p>
            <a:endParaRPr lang="en-US" b="1" dirty="0"/>
          </a:p>
          <a:p>
            <a:endParaRPr lang="en-US" b="1" dirty="0"/>
          </a:p>
          <a:p>
            <a:endParaRPr lang="en-GB" b="1" dirty="0"/>
          </a:p>
        </p:txBody>
      </p:sp>
    </p:spTree>
    <p:extLst>
      <p:ext uri="{BB962C8B-B14F-4D97-AF65-F5344CB8AC3E}">
        <p14:creationId xmlns:p14="http://schemas.microsoft.com/office/powerpoint/2010/main" val="949560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20863-6151-1C69-4D4E-8BD8F22EF8CB}"/>
              </a:ext>
            </a:extLst>
          </p:cNvPr>
          <p:cNvSpPr>
            <a:spLocks noGrp="1"/>
          </p:cNvSpPr>
          <p:nvPr>
            <p:ph type="title"/>
          </p:nvPr>
        </p:nvSpPr>
        <p:spPr>
          <a:xfrm>
            <a:off x="1051544" y="395289"/>
            <a:ext cx="10213200" cy="1112836"/>
          </a:xfrm>
        </p:spPr>
        <p:txBody>
          <a:bodyPr/>
          <a:lstStyle/>
          <a:p>
            <a:pPr algn="ctr"/>
            <a:r>
              <a:rPr lang="en-GB" dirty="0"/>
              <a:t>Health – A Marxist Perspective </a:t>
            </a:r>
          </a:p>
        </p:txBody>
      </p:sp>
      <p:sp>
        <p:nvSpPr>
          <p:cNvPr id="3" name="Content Placeholder 2">
            <a:extLst>
              <a:ext uri="{FF2B5EF4-FFF2-40B4-BE49-F238E27FC236}">
                <a16:creationId xmlns:a16="http://schemas.microsoft.com/office/drawing/2014/main" id="{384F88F2-63BD-CE01-3A86-0872FBE28121}"/>
              </a:ext>
            </a:extLst>
          </p:cNvPr>
          <p:cNvSpPr>
            <a:spLocks noGrp="1"/>
          </p:cNvSpPr>
          <p:nvPr>
            <p:ph idx="1"/>
          </p:nvPr>
        </p:nvSpPr>
        <p:spPr>
          <a:xfrm>
            <a:off x="0" y="1685925"/>
            <a:ext cx="12192000" cy="5172075"/>
          </a:xfrm>
        </p:spPr>
        <p:txBody>
          <a:bodyPr>
            <a:normAutofit/>
          </a:bodyPr>
          <a:lstStyle/>
          <a:p>
            <a:r>
              <a:rPr lang="en-US" b="1" dirty="0"/>
              <a:t>health research focused on general illness, injury and disability (Davey, 2001, p. 15)</a:t>
            </a:r>
          </a:p>
          <a:p>
            <a:endParaRPr lang="en-GB" dirty="0"/>
          </a:p>
          <a:p>
            <a:r>
              <a:rPr lang="en-GB" b="1" dirty="0"/>
              <a:t>This research is only happening because capitalists want to manage the health problems that individuals face, so that these individuals can sell their labour to them (Moncrieff, 2022, np)</a:t>
            </a:r>
          </a:p>
          <a:p>
            <a:endParaRPr lang="en-GB" b="1" dirty="0"/>
          </a:p>
          <a:p>
            <a:r>
              <a:rPr lang="en-GB" b="1" dirty="0"/>
              <a:t>If individuals can’t sell their labour, then they are seen as worthless by capitalists (Moncrieff, 2022, np)</a:t>
            </a:r>
          </a:p>
          <a:p>
            <a:endParaRPr lang="en-GB" b="1" dirty="0"/>
          </a:p>
        </p:txBody>
      </p:sp>
    </p:spTree>
    <p:extLst>
      <p:ext uri="{BB962C8B-B14F-4D97-AF65-F5344CB8AC3E}">
        <p14:creationId xmlns:p14="http://schemas.microsoft.com/office/powerpoint/2010/main" val="771153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511B7-FD2E-E7A5-21D5-AFAF0EF60200}"/>
              </a:ext>
            </a:extLst>
          </p:cNvPr>
          <p:cNvSpPr>
            <a:spLocks noGrp="1"/>
          </p:cNvSpPr>
          <p:nvPr>
            <p:ph type="title"/>
          </p:nvPr>
        </p:nvSpPr>
        <p:spPr/>
        <p:txBody>
          <a:bodyPr/>
          <a:lstStyle/>
          <a:p>
            <a:pPr algn="ctr"/>
            <a:r>
              <a:rPr lang="en-GB" dirty="0"/>
              <a:t>Health – A Marxist Perspective </a:t>
            </a:r>
          </a:p>
        </p:txBody>
      </p:sp>
      <p:sp>
        <p:nvSpPr>
          <p:cNvPr id="6" name="Content Placeholder 5">
            <a:extLst>
              <a:ext uri="{FF2B5EF4-FFF2-40B4-BE49-F238E27FC236}">
                <a16:creationId xmlns:a16="http://schemas.microsoft.com/office/drawing/2014/main" id="{B51ABEA1-0547-3D6D-5E86-CBF22E2C13F7}"/>
              </a:ext>
            </a:extLst>
          </p:cNvPr>
          <p:cNvSpPr>
            <a:spLocks noGrp="1"/>
          </p:cNvSpPr>
          <p:nvPr>
            <p:ph idx="1"/>
          </p:nvPr>
        </p:nvSpPr>
        <p:spPr>
          <a:xfrm>
            <a:off x="0" y="1783896"/>
            <a:ext cx="12192000" cy="5074104"/>
          </a:xfrm>
        </p:spPr>
        <p:txBody>
          <a:bodyPr>
            <a:normAutofit lnSpcReduction="10000"/>
          </a:bodyPr>
          <a:lstStyle/>
          <a:p>
            <a:r>
              <a:rPr lang="en-GB" b="1" dirty="0"/>
              <a:t>Individuals are statistically unhealthier in unequal societies, where the bourgeoise have greater control over society (Porter, 2012, np) </a:t>
            </a:r>
          </a:p>
          <a:p>
            <a:pPr marL="0" indent="0">
              <a:buNone/>
            </a:pPr>
            <a:endParaRPr lang="en-GB" b="1" dirty="0"/>
          </a:p>
          <a:p>
            <a:r>
              <a:rPr lang="en-GB" b="1" dirty="0"/>
              <a:t>Porter (2012, np) suggested that the UK has become a more unequal society due to the austerity policies of the government. These policies are still being used today (Jenkins </a:t>
            </a:r>
            <a:r>
              <a:rPr lang="en-GB" b="1" i="1" dirty="0"/>
              <a:t>et al</a:t>
            </a:r>
            <a:r>
              <a:rPr lang="en-GB" i="1" dirty="0"/>
              <a:t>., </a:t>
            </a:r>
            <a:r>
              <a:rPr lang="en-GB" b="1" dirty="0"/>
              <a:t>2021, np)</a:t>
            </a:r>
          </a:p>
          <a:p>
            <a:endParaRPr lang="en-GB" b="1" dirty="0"/>
          </a:p>
          <a:p>
            <a:r>
              <a:rPr lang="en-GB" b="1" dirty="0"/>
              <a:t>This can be seen in the US, where the marketisation of health care has decreased access for many, while healthcare companies are still able to make a profit (Ramesh, Su, Haddad, 2021, p. 3)</a:t>
            </a:r>
          </a:p>
          <a:p>
            <a:endParaRPr lang="en-GB" b="1" dirty="0"/>
          </a:p>
          <a:p>
            <a:endParaRPr lang="en-GB" b="1" dirty="0"/>
          </a:p>
          <a:p>
            <a:endParaRPr lang="en-GB" b="1" dirty="0"/>
          </a:p>
        </p:txBody>
      </p:sp>
    </p:spTree>
    <p:extLst>
      <p:ext uri="{BB962C8B-B14F-4D97-AF65-F5344CB8AC3E}">
        <p14:creationId xmlns:p14="http://schemas.microsoft.com/office/powerpoint/2010/main" val="1379177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D1A06-FC4E-3BD5-7210-28F33B565E90}"/>
              </a:ext>
            </a:extLst>
          </p:cNvPr>
          <p:cNvSpPr>
            <a:spLocks noGrp="1"/>
          </p:cNvSpPr>
          <p:nvPr>
            <p:ph type="title"/>
          </p:nvPr>
        </p:nvSpPr>
        <p:spPr/>
        <p:txBody>
          <a:bodyPr/>
          <a:lstStyle/>
          <a:p>
            <a:pPr algn="ctr"/>
            <a:r>
              <a:rPr lang="en-US" dirty="0"/>
              <a:t>Well-Being  - A Marxist perspective </a:t>
            </a:r>
            <a:endParaRPr lang="en-GB" dirty="0"/>
          </a:p>
        </p:txBody>
      </p:sp>
      <p:sp>
        <p:nvSpPr>
          <p:cNvPr id="3" name="Content Placeholder 2">
            <a:extLst>
              <a:ext uri="{FF2B5EF4-FFF2-40B4-BE49-F238E27FC236}">
                <a16:creationId xmlns:a16="http://schemas.microsoft.com/office/drawing/2014/main" id="{8A95CB5A-7F80-7981-6277-57495E1E217B}"/>
              </a:ext>
            </a:extLst>
          </p:cNvPr>
          <p:cNvSpPr>
            <a:spLocks noGrp="1"/>
          </p:cNvSpPr>
          <p:nvPr>
            <p:ph idx="1"/>
          </p:nvPr>
        </p:nvSpPr>
        <p:spPr>
          <a:xfrm>
            <a:off x="0" y="1685924"/>
            <a:ext cx="12192000" cy="5172075"/>
          </a:xfrm>
        </p:spPr>
        <p:txBody>
          <a:bodyPr>
            <a:normAutofit fontScale="92500" lnSpcReduction="10000"/>
          </a:bodyPr>
          <a:lstStyle/>
          <a:p>
            <a:r>
              <a:rPr lang="en-US" b="1" dirty="0"/>
              <a:t>If well-being is </a:t>
            </a:r>
            <a:r>
              <a:rPr lang="en-US" b="1" dirty="0" err="1"/>
              <a:t>analysed</a:t>
            </a:r>
            <a:r>
              <a:rPr lang="en-US" b="1" dirty="0"/>
              <a:t> by considering the financial capital of individuals (Helliwell and Putnam, 2004, pp. 1435-1436), then many Marxists would argue that the control of financial capital by the upper class bourgeoise is affecting human well-being (Pereira, 2013, np)</a:t>
            </a:r>
          </a:p>
          <a:p>
            <a:endParaRPr lang="en-US" b="1" dirty="0"/>
          </a:p>
          <a:p>
            <a:r>
              <a:rPr lang="en-GB" b="1" dirty="0"/>
              <a:t>Many theorists such as Pereira (2013, np) argue that a classless society will greatly improve well-being as every individual will be able to fully realise their potential in society (Pereira, 2013, np) </a:t>
            </a:r>
          </a:p>
          <a:p>
            <a:endParaRPr lang="en-US" b="1" dirty="0"/>
          </a:p>
          <a:p>
            <a:r>
              <a:rPr lang="en-US" b="1" dirty="0"/>
              <a:t>This echoes the desire of communists which is stated by Marx and </a:t>
            </a:r>
            <a:r>
              <a:rPr lang="en-US" b="1" dirty="0" err="1"/>
              <a:t>Engles</a:t>
            </a:r>
            <a:r>
              <a:rPr lang="en-US" b="1" dirty="0"/>
              <a:t> (2015, p. 24), who advocate for the betterment of life for the working-class proletariat (Marx and Engels, 2015, p. 24)</a:t>
            </a:r>
          </a:p>
        </p:txBody>
      </p:sp>
    </p:spTree>
    <p:extLst>
      <p:ext uri="{BB962C8B-B14F-4D97-AF65-F5344CB8AC3E}">
        <p14:creationId xmlns:p14="http://schemas.microsoft.com/office/powerpoint/2010/main" val="2852389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AAED5-350E-BF53-E858-6D6B52FF1158}"/>
              </a:ext>
            </a:extLst>
          </p:cNvPr>
          <p:cNvSpPr>
            <a:spLocks noGrp="1"/>
          </p:cNvSpPr>
          <p:nvPr>
            <p:ph type="title"/>
          </p:nvPr>
        </p:nvSpPr>
        <p:spPr/>
        <p:txBody>
          <a:bodyPr/>
          <a:lstStyle/>
          <a:p>
            <a:pPr algn="ctr"/>
            <a:r>
              <a:rPr lang="en-US" dirty="0"/>
              <a:t>Well-Being – A Marxist Perspective</a:t>
            </a:r>
            <a:endParaRPr lang="en-GB" dirty="0"/>
          </a:p>
        </p:txBody>
      </p:sp>
      <p:sp>
        <p:nvSpPr>
          <p:cNvPr id="3" name="Content Placeholder 2">
            <a:extLst>
              <a:ext uri="{FF2B5EF4-FFF2-40B4-BE49-F238E27FC236}">
                <a16:creationId xmlns:a16="http://schemas.microsoft.com/office/drawing/2014/main" id="{F1DCBCFD-B862-24CD-00D6-C6FAC7D939E2}"/>
              </a:ext>
            </a:extLst>
          </p:cNvPr>
          <p:cNvSpPr>
            <a:spLocks noGrp="1"/>
          </p:cNvSpPr>
          <p:nvPr>
            <p:ph idx="1"/>
          </p:nvPr>
        </p:nvSpPr>
        <p:spPr>
          <a:xfrm>
            <a:off x="0" y="1685925"/>
            <a:ext cx="12104914" cy="5172075"/>
          </a:xfrm>
        </p:spPr>
        <p:txBody>
          <a:bodyPr/>
          <a:lstStyle/>
          <a:p>
            <a:r>
              <a:rPr lang="en-US" b="1" dirty="0"/>
              <a:t>In contemporary society, one event that has influenced the well-being of individuals around the world is COVID-19 (Sun </a:t>
            </a:r>
            <a:r>
              <a:rPr lang="en-US" b="1" i="1" dirty="0"/>
              <a:t>et al. </a:t>
            </a:r>
            <a:r>
              <a:rPr lang="en-US" b="1" dirty="0"/>
              <a:t>2020, np)</a:t>
            </a:r>
          </a:p>
          <a:p>
            <a:endParaRPr lang="en-US" b="1" dirty="0"/>
          </a:p>
          <a:p>
            <a:r>
              <a:rPr lang="en-US" b="1" dirty="0"/>
              <a:t>According to Chriss (2021, p. 23) governmental policies such as the enforcement of lockdowns in the United States and around the world was an extreme method of social control </a:t>
            </a:r>
          </a:p>
          <a:p>
            <a:endParaRPr lang="en-US" b="1" dirty="0"/>
          </a:p>
          <a:p>
            <a:r>
              <a:rPr lang="en-US" b="1" dirty="0"/>
              <a:t>This form of social control is seen </a:t>
            </a:r>
            <a:r>
              <a:rPr lang="en-US" b="1"/>
              <a:t>by Marxists to </a:t>
            </a:r>
            <a:r>
              <a:rPr lang="en-US" b="1" dirty="0"/>
              <a:t>be a ‘curtailing of liberties’ by the bourgeoisie in power (Chriss, 2021, p. 23)</a:t>
            </a:r>
          </a:p>
          <a:p>
            <a:endParaRPr lang="en-US" b="1" dirty="0"/>
          </a:p>
          <a:p>
            <a:endParaRPr lang="en-GB" b="1" dirty="0"/>
          </a:p>
        </p:txBody>
      </p:sp>
    </p:spTree>
    <p:extLst>
      <p:ext uri="{BB962C8B-B14F-4D97-AF65-F5344CB8AC3E}">
        <p14:creationId xmlns:p14="http://schemas.microsoft.com/office/powerpoint/2010/main" val="734576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1BAF2-08B3-DA94-823F-A73753F4B06B}"/>
              </a:ext>
            </a:extLst>
          </p:cNvPr>
          <p:cNvSpPr>
            <a:spLocks noGrp="1"/>
          </p:cNvSpPr>
          <p:nvPr>
            <p:ph type="title"/>
          </p:nvPr>
        </p:nvSpPr>
        <p:spPr/>
        <p:txBody>
          <a:bodyPr/>
          <a:lstStyle/>
          <a:p>
            <a:pPr algn="ctr"/>
            <a:r>
              <a:rPr lang="en-US" dirty="0"/>
              <a:t>The Comparison Between Health and Well-Being</a:t>
            </a:r>
            <a:endParaRPr lang="en-GB" dirty="0"/>
          </a:p>
        </p:txBody>
      </p:sp>
      <p:sp>
        <p:nvSpPr>
          <p:cNvPr id="3" name="Content Placeholder 2">
            <a:extLst>
              <a:ext uri="{FF2B5EF4-FFF2-40B4-BE49-F238E27FC236}">
                <a16:creationId xmlns:a16="http://schemas.microsoft.com/office/drawing/2014/main" id="{B615FBE9-9B31-6DD0-D0A4-2CF400C57CE6}"/>
              </a:ext>
            </a:extLst>
          </p:cNvPr>
          <p:cNvSpPr>
            <a:spLocks noGrp="1"/>
          </p:cNvSpPr>
          <p:nvPr>
            <p:ph idx="1"/>
          </p:nvPr>
        </p:nvSpPr>
        <p:spPr>
          <a:xfrm>
            <a:off x="0" y="1685925"/>
            <a:ext cx="12192000" cy="5172075"/>
          </a:xfrm>
        </p:spPr>
        <p:txBody>
          <a:bodyPr>
            <a:normAutofit/>
          </a:bodyPr>
          <a:lstStyle/>
          <a:p>
            <a:r>
              <a:rPr lang="en-US" b="1" dirty="0"/>
              <a:t>Generally, health has been seen to be whether an individual is free of diseases or not, or if they are healthy or unhealthy (Albrecht, </a:t>
            </a:r>
            <a:r>
              <a:rPr lang="en-US" b="1" dirty="0" err="1"/>
              <a:t>Seelman</a:t>
            </a:r>
            <a:r>
              <a:rPr lang="en-US" b="1" dirty="0"/>
              <a:t> and Bury, 2001, p. 174; Davey, 2001, p. 15)</a:t>
            </a:r>
          </a:p>
          <a:p>
            <a:endParaRPr lang="en-US" b="1" dirty="0"/>
          </a:p>
          <a:p>
            <a:r>
              <a:rPr lang="en-US" b="1" dirty="0"/>
              <a:t>Well-being has been seen to encompass many other factors that can affect individuals both positively and negatively (Helliwell and Putnam, 2004, pp. 1435-1436) </a:t>
            </a:r>
          </a:p>
          <a:p>
            <a:endParaRPr lang="en-US" b="1" dirty="0"/>
          </a:p>
          <a:p>
            <a:r>
              <a:rPr lang="en-US" b="1" dirty="0"/>
              <a:t>This means that the concept of well-being has been treated differently to the concept of health and it goes beyond it (Albrecht, </a:t>
            </a:r>
            <a:r>
              <a:rPr lang="en-US" b="1" dirty="0" err="1"/>
              <a:t>Seelman</a:t>
            </a:r>
            <a:r>
              <a:rPr lang="en-US" b="1" dirty="0"/>
              <a:t> and Bury, 2001, p. 174; Davey, 2001, p. 15; Helliwell and Putnam, 2004, pp. 1435-1436; Rowe and Mitchell, 2013, p. 189)</a:t>
            </a:r>
          </a:p>
          <a:p>
            <a:endParaRPr lang="en-GB" b="1" dirty="0"/>
          </a:p>
        </p:txBody>
      </p:sp>
    </p:spTree>
    <p:extLst>
      <p:ext uri="{BB962C8B-B14F-4D97-AF65-F5344CB8AC3E}">
        <p14:creationId xmlns:p14="http://schemas.microsoft.com/office/powerpoint/2010/main" val="3775273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8EA64-ECC9-6965-DD82-9F09437F9E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9150C3-2AA9-1674-6F24-AC02E8196BD3}"/>
              </a:ext>
            </a:extLst>
          </p:cNvPr>
          <p:cNvSpPr>
            <a:spLocks noGrp="1"/>
          </p:cNvSpPr>
          <p:nvPr>
            <p:ph type="title"/>
          </p:nvPr>
        </p:nvSpPr>
        <p:spPr/>
        <p:txBody>
          <a:bodyPr/>
          <a:lstStyle/>
          <a:p>
            <a:pPr algn="ctr"/>
            <a:r>
              <a:rPr lang="en-US" dirty="0"/>
              <a:t>The Comparison Between Health and Well-Being</a:t>
            </a:r>
            <a:endParaRPr lang="en-GB" dirty="0"/>
          </a:p>
        </p:txBody>
      </p:sp>
      <p:sp>
        <p:nvSpPr>
          <p:cNvPr id="3" name="Content Placeholder 2">
            <a:extLst>
              <a:ext uri="{FF2B5EF4-FFF2-40B4-BE49-F238E27FC236}">
                <a16:creationId xmlns:a16="http://schemas.microsoft.com/office/drawing/2014/main" id="{9A22C6CE-BB27-F6F9-AEC8-935EFA608C30}"/>
              </a:ext>
            </a:extLst>
          </p:cNvPr>
          <p:cNvSpPr>
            <a:spLocks noGrp="1"/>
          </p:cNvSpPr>
          <p:nvPr>
            <p:ph idx="1"/>
          </p:nvPr>
        </p:nvSpPr>
        <p:spPr>
          <a:xfrm>
            <a:off x="0" y="1685925"/>
            <a:ext cx="12192000" cy="5172075"/>
          </a:xfrm>
        </p:spPr>
        <p:txBody>
          <a:bodyPr/>
          <a:lstStyle/>
          <a:p>
            <a:r>
              <a:rPr lang="en-US" b="1" dirty="0"/>
              <a:t>Well-Being has been more closely aligned with factors such mental health then the concept of health (Helliwell and Putnam, 2004, pp. 1435-1436; Albrecht, </a:t>
            </a:r>
            <a:r>
              <a:rPr lang="en-US" b="1" dirty="0" err="1"/>
              <a:t>Seelman</a:t>
            </a:r>
            <a:r>
              <a:rPr lang="en-US" b="1" dirty="0"/>
              <a:t> and Bury, 2001, p. 174)</a:t>
            </a:r>
          </a:p>
          <a:p>
            <a:endParaRPr lang="en-US" b="1" dirty="0"/>
          </a:p>
          <a:p>
            <a:r>
              <a:rPr lang="en-US" b="1" dirty="0"/>
              <a:t>However, the idea of health </a:t>
            </a:r>
            <a:r>
              <a:rPr lang="en-US" b="1"/>
              <a:t>over well-being </a:t>
            </a:r>
            <a:r>
              <a:rPr lang="en-US" b="1" dirty="0"/>
              <a:t>is arguably more prevalent in contemporary society, due to the medical model (Rowe and Mitchell, 2013, p. 114) </a:t>
            </a:r>
          </a:p>
          <a:p>
            <a:endParaRPr lang="en-US" b="1" dirty="0"/>
          </a:p>
          <a:p>
            <a:r>
              <a:rPr lang="en-US" b="1" dirty="0"/>
              <a:t>Because of this, individuals with mental health issues tend to be looked at by society as being in need of fixing, which doesn’t necessarily improve their well-being (Rowe and Michell, 2013, p. 114; </a:t>
            </a:r>
            <a:r>
              <a:rPr lang="en-US" b="1" dirty="0" err="1"/>
              <a:t>Shyman</a:t>
            </a:r>
            <a:r>
              <a:rPr lang="en-US" b="1" dirty="0"/>
              <a:t>, 2016, p. 369)</a:t>
            </a:r>
          </a:p>
          <a:p>
            <a:endParaRPr lang="en-US" b="1" dirty="0"/>
          </a:p>
          <a:p>
            <a:endParaRPr lang="en-US" b="1" dirty="0"/>
          </a:p>
          <a:p>
            <a:endParaRPr lang="en-GB" b="1" dirty="0"/>
          </a:p>
        </p:txBody>
      </p:sp>
    </p:spTree>
    <p:extLst>
      <p:ext uri="{BB962C8B-B14F-4D97-AF65-F5344CB8AC3E}">
        <p14:creationId xmlns:p14="http://schemas.microsoft.com/office/powerpoint/2010/main" val="245026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903A9-A99B-7F96-5B8E-A1B07A0F7C0D}"/>
              </a:ext>
            </a:extLst>
          </p:cNvPr>
          <p:cNvSpPr>
            <a:spLocks noGrp="1"/>
          </p:cNvSpPr>
          <p:nvPr>
            <p:ph type="title"/>
          </p:nvPr>
        </p:nvSpPr>
        <p:spPr/>
        <p:txBody>
          <a:bodyPr/>
          <a:lstStyle/>
          <a:p>
            <a:pPr algn="ctr"/>
            <a:r>
              <a:rPr lang="en-GB" dirty="0"/>
              <a:t>Health and Well-being: Changing for the Better?</a:t>
            </a:r>
          </a:p>
        </p:txBody>
      </p:sp>
      <p:sp>
        <p:nvSpPr>
          <p:cNvPr id="3" name="Content Placeholder 2">
            <a:extLst>
              <a:ext uri="{FF2B5EF4-FFF2-40B4-BE49-F238E27FC236}">
                <a16:creationId xmlns:a16="http://schemas.microsoft.com/office/drawing/2014/main" id="{DCDA87D8-60A2-4E31-7810-7862AC4D3007}"/>
              </a:ext>
            </a:extLst>
          </p:cNvPr>
          <p:cNvSpPr>
            <a:spLocks noGrp="1"/>
          </p:cNvSpPr>
          <p:nvPr>
            <p:ph idx="1"/>
          </p:nvPr>
        </p:nvSpPr>
        <p:spPr>
          <a:xfrm>
            <a:off x="0" y="1685925"/>
            <a:ext cx="12192000" cy="5172075"/>
          </a:xfrm>
        </p:spPr>
        <p:txBody>
          <a:bodyPr>
            <a:normAutofit fontScale="92500"/>
          </a:bodyPr>
          <a:lstStyle/>
          <a:p>
            <a:r>
              <a:rPr lang="en-GB" b="1" dirty="0"/>
              <a:t>As society is continuously moving towards a person-centred approach to care, health practitioners are starting to suggest that the concept of health and well-being are linked (Cloninger, </a:t>
            </a:r>
            <a:r>
              <a:rPr lang="en-GB" b="1" dirty="0" err="1"/>
              <a:t>Salloum</a:t>
            </a:r>
            <a:r>
              <a:rPr lang="en-GB" b="1" dirty="0"/>
              <a:t> and </a:t>
            </a:r>
            <a:r>
              <a:rPr lang="en-GB" b="1" dirty="0" err="1"/>
              <a:t>Mezzich</a:t>
            </a:r>
            <a:r>
              <a:rPr lang="en-GB" b="1" dirty="0"/>
              <a:t>, 2012, p. 180; WHO, 2024a, np)</a:t>
            </a:r>
          </a:p>
          <a:p>
            <a:endParaRPr lang="en-GB" b="1" dirty="0"/>
          </a:p>
          <a:p>
            <a:r>
              <a:rPr lang="en-GB" b="1" dirty="0"/>
              <a:t>The linking of these two concepts allows healthcare practitioners to consider how well-being factors are affecting the health of their patients (Cloninger, </a:t>
            </a:r>
            <a:r>
              <a:rPr lang="en-GB" b="1" dirty="0" err="1"/>
              <a:t>Salloum</a:t>
            </a:r>
            <a:r>
              <a:rPr lang="en-GB" b="1" dirty="0"/>
              <a:t> and </a:t>
            </a:r>
            <a:r>
              <a:rPr lang="en-GB" b="1" dirty="0" err="1"/>
              <a:t>Mezzich</a:t>
            </a:r>
            <a:r>
              <a:rPr lang="en-GB" b="1" dirty="0"/>
              <a:t>, 2012, p. 180) </a:t>
            </a:r>
          </a:p>
          <a:p>
            <a:endParaRPr lang="en-GB" b="1" dirty="0"/>
          </a:p>
          <a:p>
            <a:r>
              <a:rPr lang="en-GB" b="1" dirty="0"/>
              <a:t>This results in a better service for patients, as their uniqueness as a human being is acknowledged and every aspect to their well-being is addressed (Santana </a:t>
            </a:r>
            <a:r>
              <a:rPr lang="en-GB" b="1" i="1" dirty="0"/>
              <a:t>et al. </a:t>
            </a:r>
            <a:r>
              <a:rPr lang="en-GB" b="1" dirty="0"/>
              <a:t>2018, p. 430)</a:t>
            </a:r>
          </a:p>
        </p:txBody>
      </p:sp>
    </p:spTree>
    <p:extLst>
      <p:ext uri="{BB962C8B-B14F-4D97-AF65-F5344CB8AC3E}">
        <p14:creationId xmlns:p14="http://schemas.microsoft.com/office/powerpoint/2010/main" val="3061397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99CA-83B8-B757-8D7C-E3934B1CCE44}"/>
              </a:ext>
            </a:extLst>
          </p:cNvPr>
          <p:cNvSpPr>
            <a:spLocks noGrp="1"/>
          </p:cNvSpPr>
          <p:nvPr>
            <p:ph type="title"/>
          </p:nvPr>
        </p:nvSpPr>
        <p:spPr/>
        <p:txBody>
          <a:bodyPr/>
          <a:lstStyle/>
          <a:p>
            <a:pPr algn="ctr"/>
            <a:r>
              <a:rPr lang="en-GB" dirty="0"/>
              <a:t>Conclusion </a:t>
            </a:r>
          </a:p>
        </p:txBody>
      </p:sp>
      <p:sp>
        <p:nvSpPr>
          <p:cNvPr id="3" name="Content Placeholder 2">
            <a:extLst>
              <a:ext uri="{FF2B5EF4-FFF2-40B4-BE49-F238E27FC236}">
                <a16:creationId xmlns:a16="http://schemas.microsoft.com/office/drawing/2014/main" id="{F2DED63F-CCE4-8A5E-67EA-20FC39FB7150}"/>
              </a:ext>
            </a:extLst>
          </p:cNvPr>
          <p:cNvSpPr>
            <a:spLocks noGrp="1"/>
          </p:cNvSpPr>
          <p:nvPr>
            <p:ph idx="1"/>
          </p:nvPr>
        </p:nvSpPr>
        <p:spPr>
          <a:xfrm>
            <a:off x="0" y="1583288"/>
            <a:ext cx="12192000" cy="5172075"/>
          </a:xfrm>
        </p:spPr>
        <p:txBody>
          <a:bodyPr>
            <a:normAutofit fontScale="92500" lnSpcReduction="10000"/>
          </a:bodyPr>
          <a:lstStyle/>
          <a:p>
            <a:r>
              <a:rPr lang="en-GB" b="1" dirty="0"/>
              <a:t>In conclusion, it is clear to see that historically there have been differences between the concepts of health and well-being (</a:t>
            </a:r>
            <a:r>
              <a:rPr lang="en-US" b="1" dirty="0"/>
              <a:t>Albrecht, </a:t>
            </a:r>
            <a:r>
              <a:rPr lang="en-US" b="1" dirty="0" err="1"/>
              <a:t>Seelman</a:t>
            </a:r>
            <a:r>
              <a:rPr lang="en-US" b="1" dirty="0"/>
              <a:t> and Bury, 2001, p. 174; Davey, 2001, p. 15)</a:t>
            </a:r>
          </a:p>
          <a:p>
            <a:endParaRPr lang="en-US" b="1" dirty="0"/>
          </a:p>
          <a:p>
            <a:r>
              <a:rPr lang="en-US" b="1" dirty="0"/>
              <a:t>Through a Marxist perspective, there clear differences between health and well-being. However, there are also similarities such as capitalists being in control over the two concepts (</a:t>
            </a:r>
            <a:r>
              <a:rPr lang="en-GB" b="1" dirty="0"/>
              <a:t>Moncrieff, 2022, np; </a:t>
            </a:r>
            <a:r>
              <a:rPr lang="en-US" b="1" dirty="0"/>
              <a:t>Pereira, 2013, np) </a:t>
            </a:r>
          </a:p>
          <a:p>
            <a:endParaRPr lang="en-US" b="1" dirty="0"/>
          </a:p>
          <a:p>
            <a:r>
              <a:rPr lang="en-US" b="1" dirty="0"/>
              <a:t>Nonetheless, there is evidence that suggests that these differences are now outdated as health practitioners are now encouraged to take a person </a:t>
            </a:r>
            <a:r>
              <a:rPr lang="en-US" b="1" dirty="0" err="1"/>
              <a:t>centred</a:t>
            </a:r>
            <a:r>
              <a:rPr lang="en-US" b="1" dirty="0"/>
              <a:t> approach (</a:t>
            </a:r>
            <a:r>
              <a:rPr lang="en-GB" b="1" dirty="0"/>
              <a:t>Cloninger, </a:t>
            </a:r>
            <a:r>
              <a:rPr lang="en-GB" b="1" dirty="0" err="1"/>
              <a:t>Salloum</a:t>
            </a:r>
            <a:r>
              <a:rPr lang="en-GB" b="1" dirty="0"/>
              <a:t> and </a:t>
            </a:r>
            <a:r>
              <a:rPr lang="en-GB" b="1" dirty="0" err="1"/>
              <a:t>Mezzich</a:t>
            </a:r>
            <a:r>
              <a:rPr lang="en-GB" b="1" dirty="0"/>
              <a:t>, 2012, p. 180; Santana </a:t>
            </a:r>
            <a:r>
              <a:rPr lang="en-GB" b="1" i="1" dirty="0"/>
              <a:t>et al. </a:t>
            </a:r>
            <a:r>
              <a:rPr lang="en-GB" b="1" dirty="0"/>
              <a:t>2018, p. 430)</a:t>
            </a:r>
            <a:endParaRPr lang="en-US" b="1" dirty="0"/>
          </a:p>
          <a:p>
            <a:endParaRPr lang="en-US" b="1" dirty="0"/>
          </a:p>
          <a:p>
            <a:endParaRPr lang="en-US" b="1" dirty="0"/>
          </a:p>
          <a:p>
            <a:endParaRPr lang="en-GB" b="1" dirty="0"/>
          </a:p>
        </p:txBody>
      </p:sp>
    </p:spTree>
    <p:extLst>
      <p:ext uri="{BB962C8B-B14F-4D97-AF65-F5344CB8AC3E}">
        <p14:creationId xmlns:p14="http://schemas.microsoft.com/office/powerpoint/2010/main" val="3505260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C9757E9E-CCD5-49A5-A016-FC18317317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27496E-5070-0D53-3472-18FC3302A101}"/>
              </a:ext>
            </a:extLst>
          </p:cNvPr>
          <p:cNvSpPr>
            <a:spLocks noGrp="1"/>
          </p:cNvSpPr>
          <p:nvPr>
            <p:ph type="ctrTitle"/>
          </p:nvPr>
        </p:nvSpPr>
        <p:spPr>
          <a:xfrm>
            <a:off x="3777501" y="2268203"/>
            <a:ext cx="4636800" cy="2138400"/>
          </a:xfrm>
        </p:spPr>
        <p:txBody>
          <a:bodyPr>
            <a:normAutofit/>
          </a:bodyPr>
          <a:lstStyle/>
          <a:p>
            <a:r>
              <a:rPr lang="en-GB" dirty="0"/>
              <a:t>Thank You for Listening</a:t>
            </a:r>
          </a:p>
        </p:txBody>
      </p:sp>
      <p:grpSp>
        <p:nvGrpSpPr>
          <p:cNvPr id="9" name="Group 8">
            <a:extLst>
              <a:ext uri="{FF2B5EF4-FFF2-40B4-BE49-F238E27FC236}">
                <a16:creationId xmlns:a16="http://schemas.microsoft.com/office/drawing/2014/main" id="{1781FF6F-5DEF-409F-A063-79558272397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3168" y="602681"/>
            <a:ext cx="3615648" cy="5932335"/>
            <a:chOff x="402434" y="602681"/>
            <a:chExt cx="3615648" cy="5932335"/>
          </a:xfrm>
        </p:grpSpPr>
        <p:grpSp>
          <p:nvGrpSpPr>
            <p:cNvPr id="10" name="Group 9">
              <a:extLst>
                <a:ext uri="{FF2B5EF4-FFF2-40B4-BE49-F238E27FC236}">
                  <a16:creationId xmlns:a16="http://schemas.microsoft.com/office/drawing/2014/main" id="{54A341EC-5CF3-4B87-BAC5-B44C2A265BA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710054" y="399231"/>
              <a:ext cx="317159" cy="932400"/>
              <a:chOff x="6376988" y="280988"/>
              <a:chExt cx="633413" cy="1862138"/>
            </a:xfrm>
          </p:grpSpPr>
          <p:sp>
            <p:nvSpPr>
              <p:cNvPr id="67" name="Freeform 68">
                <a:extLst>
                  <a:ext uri="{FF2B5EF4-FFF2-40B4-BE49-F238E27FC236}">
                    <a16:creationId xmlns:a16="http://schemas.microsoft.com/office/drawing/2014/main" id="{395C89A6-4089-43C1-88F7-C89EAAB5A0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69">
                <a:extLst>
                  <a:ext uri="{FF2B5EF4-FFF2-40B4-BE49-F238E27FC236}">
                    <a16:creationId xmlns:a16="http://schemas.microsoft.com/office/drawing/2014/main" id="{B6C04A07-DB49-4407-A323-BFFAAAAA40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9" name="Line 70">
                <a:extLst>
                  <a:ext uri="{FF2B5EF4-FFF2-40B4-BE49-F238E27FC236}">
                    <a16:creationId xmlns:a16="http://schemas.microsoft.com/office/drawing/2014/main" id="{59A51CDF-9F3E-4400-A6E3-AF309DF9C95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11" name="Oval 10">
              <a:extLst>
                <a:ext uri="{FF2B5EF4-FFF2-40B4-BE49-F238E27FC236}">
                  <a16:creationId xmlns:a16="http://schemas.microsoft.com/office/drawing/2014/main" id="{43E04776-E965-42A8-AB14-90BD8B6460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333586" y="839438"/>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12" name="Group 11">
              <a:extLst>
                <a:ext uri="{FF2B5EF4-FFF2-40B4-BE49-F238E27FC236}">
                  <a16:creationId xmlns:a16="http://schemas.microsoft.com/office/drawing/2014/main" id="{471644CC-C24B-48BC-8EE3-D72786B6854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3500000">
              <a:off x="1732866" y="390058"/>
              <a:ext cx="1785984" cy="2211229"/>
              <a:chOff x="3125006" y="3171595"/>
              <a:chExt cx="1785984" cy="2211229"/>
            </a:xfrm>
          </p:grpSpPr>
          <p:grpSp>
            <p:nvGrpSpPr>
              <p:cNvPr id="59" name="Group 58">
                <a:extLst>
                  <a:ext uri="{FF2B5EF4-FFF2-40B4-BE49-F238E27FC236}">
                    <a16:creationId xmlns:a16="http://schemas.microsoft.com/office/drawing/2014/main" id="{ADDDB28D-DEEE-460F-98F5-0E2EC1F5998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3" name="Straight Connector 62">
                  <a:extLst>
                    <a:ext uri="{FF2B5EF4-FFF2-40B4-BE49-F238E27FC236}">
                      <a16:creationId xmlns:a16="http://schemas.microsoft.com/office/drawing/2014/main" id="{1397A7CF-F6A8-48D5-98AF-B68FC71E00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2F863A81-6184-41EB-94AF-C6096CD64A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5" name="Rectangle 30">
                  <a:extLst>
                    <a:ext uri="{FF2B5EF4-FFF2-40B4-BE49-F238E27FC236}">
                      <a16:creationId xmlns:a16="http://schemas.microsoft.com/office/drawing/2014/main" id="{EF436F3D-9653-4DF8-832B-580539C563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30">
                  <a:extLst>
                    <a:ext uri="{FF2B5EF4-FFF2-40B4-BE49-F238E27FC236}">
                      <a16:creationId xmlns:a16="http://schemas.microsoft.com/office/drawing/2014/main" id="{0154A205-573A-4A5C-A3DF-B4DC24A2FF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0" name="Group 59">
                <a:extLst>
                  <a:ext uri="{FF2B5EF4-FFF2-40B4-BE49-F238E27FC236}">
                    <a16:creationId xmlns:a16="http://schemas.microsoft.com/office/drawing/2014/main" id="{C2543A46-110B-4E4B-92BD-F8B8E21CD60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1" name="Freeform: Shape 60">
                  <a:extLst>
                    <a:ext uri="{FF2B5EF4-FFF2-40B4-BE49-F238E27FC236}">
                      <a16:creationId xmlns:a16="http://schemas.microsoft.com/office/drawing/2014/main" id="{45471145-1F29-4FC3-8B75-277BD8E22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62" name="Freeform: Shape 61">
                  <a:extLst>
                    <a:ext uri="{FF2B5EF4-FFF2-40B4-BE49-F238E27FC236}">
                      <a16:creationId xmlns:a16="http://schemas.microsoft.com/office/drawing/2014/main" id="{79DA4A81-8892-4F1C-9311-7AEAE2C8D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3" name="Group 12">
              <a:extLst>
                <a:ext uri="{FF2B5EF4-FFF2-40B4-BE49-F238E27FC236}">
                  <a16:creationId xmlns:a16="http://schemas.microsoft.com/office/drawing/2014/main" id="{E4C401AA-847D-4D5A-9199-3B368AD88A4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0000" y="2480400"/>
              <a:ext cx="2457450" cy="3838575"/>
              <a:chOff x="587376" y="280988"/>
              <a:chExt cx="2457450" cy="3838575"/>
            </a:xfrm>
          </p:grpSpPr>
          <p:sp>
            <p:nvSpPr>
              <p:cNvPr id="37" name="Freeform 64">
                <a:extLst>
                  <a:ext uri="{FF2B5EF4-FFF2-40B4-BE49-F238E27FC236}">
                    <a16:creationId xmlns:a16="http://schemas.microsoft.com/office/drawing/2014/main" id="{BCD66427-9375-44C7-B176-87D1E5D901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81">
                <a:extLst>
                  <a:ext uri="{FF2B5EF4-FFF2-40B4-BE49-F238E27FC236}">
                    <a16:creationId xmlns:a16="http://schemas.microsoft.com/office/drawing/2014/main" id="{DBDB153C-43F9-4C36-8330-E06BE08B31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1">
                <a:extLst>
                  <a:ext uri="{FF2B5EF4-FFF2-40B4-BE49-F238E27FC236}">
                    <a16:creationId xmlns:a16="http://schemas.microsoft.com/office/drawing/2014/main" id="{DBD793DD-531D-4E1E-B992-5E5891F600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8">
                <a:extLst>
                  <a:ext uri="{FF2B5EF4-FFF2-40B4-BE49-F238E27FC236}">
                    <a16:creationId xmlns:a16="http://schemas.microsoft.com/office/drawing/2014/main" id="{CEFB136B-DC35-4F4A-83C4-01135B4EF8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84">
                <a:extLst>
                  <a:ext uri="{FF2B5EF4-FFF2-40B4-BE49-F238E27FC236}">
                    <a16:creationId xmlns:a16="http://schemas.microsoft.com/office/drawing/2014/main" id="{9FB85D2A-279F-4702-B280-612D11B547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7">
                <a:extLst>
                  <a:ext uri="{FF2B5EF4-FFF2-40B4-BE49-F238E27FC236}">
                    <a16:creationId xmlns:a16="http://schemas.microsoft.com/office/drawing/2014/main" id="{63C22ADC-4205-46D4-93EB-9549805136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60">
                <a:extLst>
                  <a:ext uri="{FF2B5EF4-FFF2-40B4-BE49-F238E27FC236}">
                    <a16:creationId xmlns:a16="http://schemas.microsoft.com/office/drawing/2014/main" id="{B2FA1D0B-0861-4557-88CC-99D3B909F8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59">
                <a:extLst>
                  <a:ext uri="{FF2B5EF4-FFF2-40B4-BE49-F238E27FC236}">
                    <a16:creationId xmlns:a16="http://schemas.microsoft.com/office/drawing/2014/main" id="{4D751BD9-53BA-45A5-81A1-AACC0A176C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62">
                <a:extLst>
                  <a:ext uri="{FF2B5EF4-FFF2-40B4-BE49-F238E27FC236}">
                    <a16:creationId xmlns:a16="http://schemas.microsoft.com/office/drawing/2014/main" id="{1FDA24E2-9B8A-4508-833C-3E2C2894CD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6" name="Freeform 65">
                <a:extLst>
                  <a:ext uri="{FF2B5EF4-FFF2-40B4-BE49-F238E27FC236}">
                    <a16:creationId xmlns:a16="http://schemas.microsoft.com/office/drawing/2014/main" id="{D2CCA503-DC38-4E11-B299-7DB76F5FAB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79">
                <a:extLst>
                  <a:ext uri="{FF2B5EF4-FFF2-40B4-BE49-F238E27FC236}">
                    <a16:creationId xmlns:a16="http://schemas.microsoft.com/office/drawing/2014/main" id="{D21F0F68-198F-481C-9DF7-93EB338D67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82">
                <a:extLst>
                  <a:ext uri="{FF2B5EF4-FFF2-40B4-BE49-F238E27FC236}">
                    <a16:creationId xmlns:a16="http://schemas.microsoft.com/office/drawing/2014/main" id="{A0B2B8C2-FDD5-497A-9CFD-2981549022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85">
                <a:extLst>
                  <a:ext uri="{FF2B5EF4-FFF2-40B4-BE49-F238E27FC236}">
                    <a16:creationId xmlns:a16="http://schemas.microsoft.com/office/drawing/2014/main" id="{C9A20254-ABE1-475B-9CA8-97E7369F4E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88">
                <a:extLst>
                  <a:ext uri="{FF2B5EF4-FFF2-40B4-BE49-F238E27FC236}">
                    <a16:creationId xmlns:a16="http://schemas.microsoft.com/office/drawing/2014/main" id="{23E12738-13DA-4FBC-9E2B-569CE16058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51" name="Group 50">
                <a:extLst>
                  <a:ext uri="{FF2B5EF4-FFF2-40B4-BE49-F238E27FC236}">
                    <a16:creationId xmlns:a16="http://schemas.microsoft.com/office/drawing/2014/main" id="{A8F1C84D-36A7-432E-8525-755B1F33F7E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52" name="Line 63">
                  <a:extLst>
                    <a:ext uri="{FF2B5EF4-FFF2-40B4-BE49-F238E27FC236}">
                      <a16:creationId xmlns:a16="http://schemas.microsoft.com/office/drawing/2014/main" id="{D43B981D-1875-4E2D-B4B5-431D2CE842EF}"/>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Line 66">
                  <a:extLst>
                    <a:ext uri="{FF2B5EF4-FFF2-40B4-BE49-F238E27FC236}">
                      <a16:creationId xmlns:a16="http://schemas.microsoft.com/office/drawing/2014/main" id="{07489979-9C7D-4844-B0BB-74A5CDBCDAA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Line 67">
                  <a:extLst>
                    <a:ext uri="{FF2B5EF4-FFF2-40B4-BE49-F238E27FC236}">
                      <a16:creationId xmlns:a16="http://schemas.microsoft.com/office/drawing/2014/main" id="{A778F9B4-BB14-484F-A573-172579C39CF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Line 80">
                  <a:extLst>
                    <a:ext uri="{FF2B5EF4-FFF2-40B4-BE49-F238E27FC236}">
                      <a16:creationId xmlns:a16="http://schemas.microsoft.com/office/drawing/2014/main" id="{26AC9EC4-C293-47D1-AA7B-DE4475793AB0}"/>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Line 83">
                  <a:extLst>
                    <a:ext uri="{FF2B5EF4-FFF2-40B4-BE49-F238E27FC236}">
                      <a16:creationId xmlns:a16="http://schemas.microsoft.com/office/drawing/2014/main" id="{BACE1CFF-F0A6-4D1D-AC73-0D9D9A59712F}"/>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Line 86">
                  <a:extLst>
                    <a:ext uri="{FF2B5EF4-FFF2-40B4-BE49-F238E27FC236}">
                      <a16:creationId xmlns:a16="http://schemas.microsoft.com/office/drawing/2014/main" id="{20D155F1-00FF-4612-BB74-15FEDECA9C3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Line 89">
                  <a:extLst>
                    <a:ext uri="{FF2B5EF4-FFF2-40B4-BE49-F238E27FC236}">
                      <a16:creationId xmlns:a16="http://schemas.microsoft.com/office/drawing/2014/main" id="{C076FA74-5BAE-496C-8F4F-3F5B4F290E5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14" name="Oval 13">
              <a:extLst>
                <a:ext uri="{FF2B5EF4-FFF2-40B4-BE49-F238E27FC236}">
                  <a16:creationId xmlns:a16="http://schemas.microsoft.com/office/drawing/2014/main" id="{9AC60A04-8CF1-45F0-A385-1EBAD71D7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742320" y="5778888"/>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15" name="Group 14">
              <a:extLst>
                <a:ext uri="{FF2B5EF4-FFF2-40B4-BE49-F238E27FC236}">
                  <a16:creationId xmlns:a16="http://schemas.microsoft.com/office/drawing/2014/main" id="{A41600F8-1DCA-4819-8C06-BAA0C569A2C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2305927" y="2362458"/>
              <a:ext cx="641183" cy="1069728"/>
              <a:chOff x="6484112" y="2967038"/>
              <a:chExt cx="641183" cy="1069728"/>
            </a:xfrm>
          </p:grpSpPr>
          <p:grpSp>
            <p:nvGrpSpPr>
              <p:cNvPr id="29" name="Group 28">
                <a:extLst>
                  <a:ext uri="{FF2B5EF4-FFF2-40B4-BE49-F238E27FC236}">
                    <a16:creationId xmlns:a16="http://schemas.microsoft.com/office/drawing/2014/main" id="{D9AA2C22-184F-48CD-AE38-7835B029D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34" name="Freeform 68">
                  <a:extLst>
                    <a:ext uri="{FF2B5EF4-FFF2-40B4-BE49-F238E27FC236}">
                      <a16:creationId xmlns:a16="http://schemas.microsoft.com/office/drawing/2014/main" id="{2BE92945-1DB1-4026-BFF0-E56E756FC2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9">
                  <a:extLst>
                    <a:ext uri="{FF2B5EF4-FFF2-40B4-BE49-F238E27FC236}">
                      <a16:creationId xmlns:a16="http://schemas.microsoft.com/office/drawing/2014/main" id="{D969EC21-F259-4572-8C92-93CBAFD9CF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Line 70">
                  <a:extLst>
                    <a:ext uri="{FF2B5EF4-FFF2-40B4-BE49-F238E27FC236}">
                      <a16:creationId xmlns:a16="http://schemas.microsoft.com/office/drawing/2014/main" id="{ADE098B8-3E34-4B77-9834-950B20E8CEB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0" name="Group 29">
                <a:extLst>
                  <a:ext uri="{FF2B5EF4-FFF2-40B4-BE49-F238E27FC236}">
                    <a16:creationId xmlns:a16="http://schemas.microsoft.com/office/drawing/2014/main" id="{C838B054-D982-4E4A-810E-B5916C8BB81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31" name="Freeform 68">
                  <a:extLst>
                    <a:ext uri="{FF2B5EF4-FFF2-40B4-BE49-F238E27FC236}">
                      <a16:creationId xmlns:a16="http://schemas.microsoft.com/office/drawing/2014/main" id="{120EE44F-3465-4168-9CC6-960CDC23DC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9">
                  <a:extLst>
                    <a:ext uri="{FF2B5EF4-FFF2-40B4-BE49-F238E27FC236}">
                      <a16:creationId xmlns:a16="http://schemas.microsoft.com/office/drawing/2014/main" id="{1F16E21E-6FF7-4D92-B5AB-F1B210E8D4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Line 70">
                  <a:extLst>
                    <a:ext uri="{FF2B5EF4-FFF2-40B4-BE49-F238E27FC236}">
                      <a16:creationId xmlns:a16="http://schemas.microsoft.com/office/drawing/2014/main" id="{E6D26AF0-8B26-4B76-B520-39507E64181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6" name="Group 15">
              <a:extLst>
                <a:ext uri="{FF2B5EF4-FFF2-40B4-BE49-F238E27FC236}">
                  <a16:creationId xmlns:a16="http://schemas.microsoft.com/office/drawing/2014/main" id="{46550D95-D676-4064-9B82-6BE9520096B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384669" y="4915016"/>
              <a:ext cx="633413" cy="1620000"/>
              <a:chOff x="3384669" y="4915016"/>
              <a:chExt cx="633413" cy="1620000"/>
            </a:xfrm>
          </p:grpSpPr>
          <p:grpSp>
            <p:nvGrpSpPr>
              <p:cNvPr id="25" name="Group 24">
                <a:extLst>
                  <a:ext uri="{FF2B5EF4-FFF2-40B4-BE49-F238E27FC236}">
                    <a16:creationId xmlns:a16="http://schemas.microsoft.com/office/drawing/2014/main" id="{E3F10329-29C7-42E4-BA22-CD1201CEF79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a:off x="3384669" y="4946104"/>
                <a:ext cx="633413" cy="1419225"/>
                <a:chOff x="5959192" y="333389"/>
                <a:chExt cx="633413" cy="1419225"/>
              </a:xfrm>
            </p:grpSpPr>
            <p:sp>
              <p:nvSpPr>
                <p:cNvPr id="27" name="Freeform 68">
                  <a:extLst>
                    <a:ext uri="{FF2B5EF4-FFF2-40B4-BE49-F238E27FC236}">
                      <a16:creationId xmlns:a16="http://schemas.microsoft.com/office/drawing/2014/main" id="{39A5C44A-06A4-43BE-A666-08E17199C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69">
                  <a:extLst>
                    <a:ext uri="{FF2B5EF4-FFF2-40B4-BE49-F238E27FC236}">
                      <a16:creationId xmlns:a16="http://schemas.microsoft.com/office/drawing/2014/main" id="{4FFD648A-4214-47DB-B980-6A315E2655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6" name="Line 70">
                <a:extLst>
                  <a:ext uri="{FF2B5EF4-FFF2-40B4-BE49-F238E27FC236}">
                    <a16:creationId xmlns:a16="http://schemas.microsoft.com/office/drawing/2014/main" id="{C810BE59-2768-4B0E-A3FD-A6784A2C840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rot="18900000" flipV="1">
                <a:off x="3774042" y="4915016"/>
                <a:ext cx="0" cy="162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7" name="Group 16">
              <a:extLst>
                <a:ext uri="{FF2B5EF4-FFF2-40B4-BE49-F238E27FC236}">
                  <a16:creationId xmlns:a16="http://schemas.microsoft.com/office/drawing/2014/main" id="{11652DC8-2B9B-409D-8B87-E8D97CBF002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540013" y="1046180"/>
              <a:ext cx="903599" cy="2160000"/>
              <a:chOff x="9057947" y="3423463"/>
              <a:chExt cx="903599" cy="2160000"/>
            </a:xfrm>
          </p:grpSpPr>
          <p:grpSp>
            <p:nvGrpSpPr>
              <p:cNvPr id="18" name="Group 17">
                <a:extLst>
                  <a:ext uri="{FF2B5EF4-FFF2-40B4-BE49-F238E27FC236}">
                    <a16:creationId xmlns:a16="http://schemas.microsoft.com/office/drawing/2014/main" id="{403350CC-3DBE-4071-8279-74DBDD4F9DD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057947" y="3432856"/>
                <a:ext cx="903599" cy="1872461"/>
                <a:chOff x="10538626" y="3165838"/>
                <a:chExt cx="936000" cy="1939601"/>
              </a:xfrm>
            </p:grpSpPr>
            <p:sp>
              <p:nvSpPr>
                <p:cNvPr id="23" name="Freeform: Shape 22">
                  <a:extLst>
                    <a:ext uri="{FF2B5EF4-FFF2-40B4-BE49-F238E27FC236}">
                      <a16:creationId xmlns:a16="http://schemas.microsoft.com/office/drawing/2014/main" id="{38432FD0-1F86-419C-BE0D-605DEBE10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538626" y="3183996"/>
                  <a:ext cx="453600" cy="1920288"/>
                </a:xfrm>
                <a:custGeom>
                  <a:avLst/>
                  <a:gdLst>
                    <a:gd name="connsiteX0" fmla="*/ 453600 w 453600"/>
                    <a:gd name="connsiteY0" fmla="*/ 0 h 1920288"/>
                    <a:gd name="connsiteX1" fmla="*/ 453600 w 453600"/>
                    <a:gd name="connsiteY1" fmla="*/ 1920288 h 1920288"/>
                    <a:gd name="connsiteX2" fmla="*/ 384059 w 453600"/>
                    <a:gd name="connsiteY2" fmla="*/ 1914152 h 1920288"/>
                    <a:gd name="connsiteX3" fmla="*/ 9354 w 453600"/>
                    <a:gd name="connsiteY3" fmla="*/ 1548700 h 1920288"/>
                    <a:gd name="connsiteX4" fmla="*/ 0 w 453600"/>
                    <a:gd name="connsiteY4" fmla="*/ 1455902 h 1920288"/>
                    <a:gd name="connsiteX5" fmla="*/ 146 w 453600"/>
                    <a:gd name="connsiteY5" fmla="*/ 1451885 h 1920288"/>
                    <a:gd name="connsiteX6" fmla="*/ 145 w 453600"/>
                    <a:gd name="connsiteY6" fmla="*/ 1451885 h 1920288"/>
                    <a:gd name="connsiteX7" fmla="*/ 7358 w 453600"/>
                    <a:gd name="connsiteY7" fmla="*/ 1253678 h 1920288"/>
                    <a:gd name="connsiteX8" fmla="*/ 424671 w 453600"/>
                    <a:gd name="connsiteY8" fmla="*/ 36480 h 1920288"/>
                    <a:gd name="connsiteX9" fmla="*/ 453600 w 453600"/>
                    <a:gd name="connsiteY9" fmla="*/ 0 h 192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3600" h="1920288">
                      <a:moveTo>
                        <a:pt x="453600" y="0"/>
                      </a:moveTo>
                      <a:lnTo>
                        <a:pt x="453600" y="1920288"/>
                      </a:lnTo>
                      <a:lnTo>
                        <a:pt x="384059" y="1914152"/>
                      </a:lnTo>
                      <a:cubicBezTo>
                        <a:pt x="196308" y="1880615"/>
                        <a:pt x="47443" y="1734834"/>
                        <a:pt x="9354" y="1548700"/>
                      </a:cubicBezTo>
                      <a:lnTo>
                        <a:pt x="0" y="1455902"/>
                      </a:lnTo>
                      <a:lnTo>
                        <a:pt x="146" y="1451885"/>
                      </a:lnTo>
                      <a:lnTo>
                        <a:pt x="145" y="1451885"/>
                      </a:lnTo>
                      <a:lnTo>
                        <a:pt x="7358" y="1253678"/>
                      </a:lnTo>
                      <a:cubicBezTo>
                        <a:pt x="42019" y="780132"/>
                        <a:pt x="195015" y="355125"/>
                        <a:pt x="424671" y="36480"/>
                      </a:cubicBezTo>
                      <a:lnTo>
                        <a:pt x="453600"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4" name="Freeform: Shape 23">
                  <a:extLst>
                    <a:ext uri="{FF2B5EF4-FFF2-40B4-BE49-F238E27FC236}">
                      <a16:creationId xmlns:a16="http://schemas.microsoft.com/office/drawing/2014/main" id="{8F4BCABC-4173-4006-9B50-22E0BE31D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92226" y="3165838"/>
                  <a:ext cx="482400" cy="1939601"/>
                </a:xfrm>
                <a:custGeom>
                  <a:avLst/>
                  <a:gdLst>
                    <a:gd name="connsiteX0" fmla="*/ 14399 w 482400"/>
                    <a:gd name="connsiteY0" fmla="*/ 0 h 1939601"/>
                    <a:gd name="connsiteX1" fmla="*/ 14399 w 482400"/>
                    <a:gd name="connsiteY1" fmla="*/ 689615 h 1939601"/>
                    <a:gd name="connsiteX2" fmla="*/ 14400 w 482400"/>
                    <a:gd name="connsiteY2" fmla="*/ 689615 h 1939601"/>
                    <a:gd name="connsiteX3" fmla="*/ 14401 w 482400"/>
                    <a:gd name="connsiteY3" fmla="*/ 689615 h 1939601"/>
                    <a:gd name="connsiteX4" fmla="*/ 14401 w 482400"/>
                    <a:gd name="connsiteY4" fmla="*/ 0 h 1939601"/>
                    <a:gd name="connsiteX5" fmla="*/ 57729 w 482400"/>
                    <a:gd name="connsiteY5" fmla="*/ 54638 h 1939601"/>
                    <a:gd name="connsiteX6" fmla="*/ 475042 w 482400"/>
                    <a:gd name="connsiteY6" fmla="*/ 1271836 h 1939601"/>
                    <a:gd name="connsiteX7" fmla="*/ 482255 w 482400"/>
                    <a:gd name="connsiteY7" fmla="*/ 1470043 h 1939601"/>
                    <a:gd name="connsiteX8" fmla="*/ 482254 w 482400"/>
                    <a:gd name="connsiteY8" fmla="*/ 1470043 h 1939601"/>
                    <a:gd name="connsiteX9" fmla="*/ 482400 w 482400"/>
                    <a:gd name="connsiteY9" fmla="*/ 1474060 h 1939601"/>
                    <a:gd name="connsiteX10" fmla="*/ 473046 w 482400"/>
                    <a:gd name="connsiteY10" fmla="*/ 1566858 h 1939601"/>
                    <a:gd name="connsiteX11" fmla="*/ 15706 w 482400"/>
                    <a:gd name="connsiteY11" fmla="*/ 1939601 h 1939601"/>
                    <a:gd name="connsiteX12" fmla="*/ 14400 w 482400"/>
                    <a:gd name="connsiteY12" fmla="*/ 1939469 h 1939601"/>
                    <a:gd name="connsiteX13" fmla="*/ 13094 w 482400"/>
                    <a:gd name="connsiteY13" fmla="*/ 1939601 h 1939601"/>
                    <a:gd name="connsiteX14" fmla="*/ 0 w 482400"/>
                    <a:gd name="connsiteY14" fmla="*/ 1938446 h 1939601"/>
                    <a:gd name="connsiteX15" fmla="*/ 0 w 482400"/>
                    <a:gd name="connsiteY15" fmla="*/ 18158 h 1939601"/>
                    <a:gd name="connsiteX16" fmla="*/ 14399 w 482400"/>
                    <a:gd name="connsiteY16" fmla="*/ 0 h 193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2400" h="1939601">
                      <a:moveTo>
                        <a:pt x="14399" y="0"/>
                      </a:moveTo>
                      <a:lnTo>
                        <a:pt x="14399" y="689615"/>
                      </a:lnTo>
                      <a:lnTo>
                        <a:pt x="14400" y="689615"/>
                      </a:lnTo>
                      <a:lnTo>
                        <a:pt x="14401" y="689615"/>
                      </a:lnTo>
                      <a:lnTo>
                        <a:pt x="14401" y="0"/>
                      </a:lnTo>
                      <a:lnTo>
                        <a:pt x="57729" y="54638"/>
                      </a:lnTo>
                      <a:cubicBezTo>
                        <a:pt x="287385" y="373283"/>
                        <a:pt x="440381" y="798290"/>
                        <a:pt x="475042" y="1271836"/>
                      </a:cubicBezTo>
                      <a:lnTo>
                        <a:pt x="482255" y="1470043"/>
                      </a:lnTo>
                      <a:lnTo>
                        <a:pt x="482254" y="1470043"/>
                      </a:lnTo>
                      <a:lnTo>
                        <a:pt x="482400" y="1474060"/>
                      </a:lnTo>
                      <a:lnTo>
                        <a:pt x="473046" y="1566858"/>
                      </a:lnTo>
                      <a:cubicBezTo>
                        <a:pt x="429516" y="1779582"/>
                        <a:pt x="241298" y="1939601"/>
                        <a:pt x="15706" y="1939601"/>
                      </a:cubicBezTo>
                      <a:lnTo>
                        <a:pt x="14400" y="1939469"/>
                      </a:lnTo>
                      <a:lnTo>
                        <a:pt x="13094" y="1939601"/>
                      </a:lnTo>
                      <a:lnTo>
                        <a:pt x="0" y="1938446"/>
                      </a:lnTo>
                      <a:lnTo>
                        <a:pt x="0" y="18158"/>
                      </a:lnTo>
                      <a:lnTo>
                        <a:pt x="14399"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nvGrpSpPr>
              <p:cNvPr id="19" name="Group 18">
                <a:extLst>
                  <a:ext uri="{FF2B5EF4-FFF2-40B4-BE49-F238E27FC236}">
                    <a16:creationId xmlns:a16="http://schemas.microsoft.com/office/drawing/2014/main" id="{8E6DD52D-5C11-4364-A277-0BC6C05CAC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9210264" y="3423463"/>
                <a:ext cx="597126" cy="2160000"/>
                <a:chOff x="9210264" y="3423463"/>
                <a:chExt cx="597126" cy="2160000"/>
              </a:xfrm>
            </p:grpSpPr>
            <p:cxnSp>
              <p:nvCxnSpPr>
                <p:cNvPr id="20" name="Straight Connector 19">
                  <a:extLst>
                    <a:ext uri="{FF2B5EF4-FFF2-40B4-BE49-F238E27FC236}">
                      <a16:creationId xmlns:a16="http://schemas.microsoft.com/office/drawing/2014/main" id="{A2C9CE77-5338-4C9B-BCB7-1D6A7A2C72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508827" y="3423463"/>
                  <a:ext cx="0" cy="2160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1" name="Rectangle 5">
                  <a:extLst>
                    <a:ext uri="{FF2B5EF4-FFF2-40B4-BE49-F238E27FC236}">
                      <a16:creationId xmlns:a16="http://schemas.microsoft.com/office/drawing/2014/main" id="{DD8C86C1-51BA-4CB2-918E-99A73E2EC3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9210264" y="4162845"/>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5">
                  <a:extLst>
                    <a:ext uri="{FF2B5EF4-FFF2-40B4-BE49-F238E27FC236}">
                      <a16:creationId xmlns:a16="http://schemas.microsoft.com/office/drawing/2014/main" id="{713D5C9F-7DFE-4DDD-A89E-55BCBDFEC0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9297710" y="3747070"/>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cxnSp>
        <p:nvCxnSpPr>
          <p:cNvPr id="71" name="Straight Connector 70">
            <a:extLst>
              <a:ext uri="{FF2B5EF4-FFF2-40B4-BE49-F238E27FC236}">
                <a16:creationId xmlns:a16="http://schemas.microsoft.com/office/drawing/2014/main" id="{D56ACE5F-BE95-4218-ADF7-6F1DEF6A946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73" name="Group 72">
            <a:extLst>
              <a:ext uri="{FF2B5EF4-FFF2-40B4-BE49-F238E27FC236}">
                <a16:creationId xmlns:a16="http://schemas.microsoft.com/office/drawing/2014/main" id="{801DF50F-B47F-405F-BDF3-73DAC01BB9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173184" y="602681"/>
            <a:ext cx="3615648" cy="5932335"/>
            <a:chOff x="402434" y="602681"/>
            <a:chExt cx="3615648" cy="5932335"/>
          </a:xfrm>
        </p:grpSpPr>
        <p:grpSp>
          <p:nvGrpSpPr>
            <p:cNvPr id="74" name="Group 73">
              <a:extLst>
                <a:ext uri="{FF2B5EF4-FFF2-40B4-BE49-F238E27FC236}">
                  <a16:creationId xmlns:a16="http://schemas.microsoft.com/office/drawing/2014/main" id="{2457533F-CAD7-46C2-9CB3-8505B2DFABA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710054" y="399231"/>
              <a:ext cx="317159" cy="932400"/>
              <a:chOff x="6376988" y="280988"/>
              <a:chExt cx="633413" cy="1862138"/>
            </a:xfrm>
          </p:grpSpPr>
          <p:sp>
            <p:nvSpPr>
              <p:cNvPr id="131" name="Freeform 68">
                <a:extLst>
                  <a:ext uri="{FF2B5EF4-FFF2-40B4-BE49-F238E27FC236}">
                    <a16:creationId xmlns:a16="http://schemas.microsoft.com/office/drawing/2014/main" id="{66E9686F-CED0-475E-A28A-D8CDBCCDD1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69">
                <a:extLst>
                  <a:ext uri="{FF2B5EF4-FFF2-40B4-BE49-F238E27FC236}">
                    <a16:creationId xmlns:a16="http://schemas.microsoft.com/office/drawing/2014/main" id="{254AFE2B-C030-4DF5-B113-1A9ECB6A65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3" name="Line 70">
                <a:extLst>
                  <a:ext uri="{FF2B5EF4-FFF2-40B4-BE49-F238E27FC236}">
                    <a16:creationId xmlns:a16="http://schemas.microsoft.com/office/drawing/2014/main" id="{02E0618D-FC2B-49B2-B15F-0EA6139909E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75" name="Oval 74">
              <a:extLst>
                <a:ext uri="{FF2B5EF4-FFF2-40B4-BE49-F238E27FC236}">
                  <a16:creationId xmlns:a16="http://schemas.microsoft.com/office/drawing/2014/main" id="{3BC4DEAB-C1FD-4FA7-9417-3E053D540E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333586" y="839438"/>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76" name="Group 75">
              <a:extLst>
                <a:ext uri="{FF2B5EF4-FFF2-40B4-BE49-F238E27FC236}">
                  <a16:creationId xmlns:a16="http://schemas.microsoft.com/office/drawing/2014/main" id="{77615B8B-540B-420B-87F1-5F51415E7F2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3500000">
              <a:off x="1732866" y="390058"/>
              <a:ext cx="1785984" cy="2211229"/>
              <a:chOff x="3125006" y="3171595"/>
              <a:chExt cx="1785984" cy="2211229"/>
            </a:xfrm>
          </p:grpSpPr>
          <p:grpSp>
            <p:nvGrpSpPr>
              <p:cNvPr id="123" name="Group 122">
                <a:extLst>
                  <a:ext uri="{FF2B5EF4-FFF2-40B4-BE49-F238E27FC236}">
                    <a16:creationId xmlns:a16="http://schemas.microsoft.com/office/drawing/2014/main" id="{82E16796-0833-4B54-AED9-A3611C9BD19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27" name="Straight Connector 126">
                  <a:extLst>
                    <a:ext uri="{FF2B5EF4-FFF2-40B4-BE49-F238E27FC236}">
                      <a16:creationId xmlns:a16="http://schemas.microsoft.com/office/drawing/2014/main" id="{F1E2155D-D771-4139-BC04-B5F026AEBB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746D84B4-B9EF-417C-A565-F9B86978E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29" name="Rectangle 30">
                  <a:extLst>
                    <a:ext uri="{FF2B5EF4-FFF2-40B4-BE49-F238E27FC236}">
                      <a16:creationId xmlns:a16="http://schemas.microsoft.com/office/drawing/2014/main" id="{66FFC568-D3F5-4FA6-B28A-516DE623F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ectangle 30">
                  <a:extLst>
                    <a:ext uri="{FF2B5EF4-FFF2-40B4-BE49-F238E27FC236}">
                      <a16:creationId xmlns:a16="http://schemas.microsoft.com/office/drawing/2014/main" id="{2C3FB912-25F7-4822-B327-DA1E9B335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4" name="Group 123">
                <a:extLst>
                  <a:ext uri="{FF2B5EF4-FFF2-40B4-BE49-F238E27FC236}">
                    <a16:creationId xmlns:a16="http://schemas.microsoft.com/office/drawing/2014/main" id="{4FC8FB21-D7E1-4978-AD20-5E68B4C580E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25" name="Freeform: Shape 124">
                  <a:extLst>
                    <a:ext uri="{FF2B5EF4-FFF2-40B4-BE49-F238E27FC236}">
                      <a16:creationId xmlns:a16="http://schemas.microsoft.com/office/drawing/2014/main" id="{51BBD3DF-C644-4E9C-A11C-B6336B889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26" name="Freeform: Shape 125">
                  <a:extLst>
                    <a:ext uri="{FF2B5EF4-FFF2-40B4-BE49-F238E27FC236}">
                      <a16:creationId xmlns:a16="http://schemas.microsoft.com/office/drawing/2014/main" id="{0B53158D-9F0C-4064-B804-2C1F8AEBE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77" name="Group 76">
              <a:extLst>
                <a:ext uri="{FF2B5EF4-FFF2-40B4-BE49-F238E27FC236}">
                  <a16:creationId xmlns:a16="http://schemas.microsoft.com/office/drawing/2014/main" id="{B9D93B3C-5026-425E-9179-CBB944A9096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0000" y="2480400"/>
              <a:ext cx="2457450" cy="3838575"/>
              <a:chOff x="587376" y="280988"/>
              <a:chExt cx="2457450" cy="3838575"/>
            </a:xfrm>
          </p:grpSpPr>
          <p:sp>
            <p:nvSpPr>
              <p:cNvPr id="101" name="Freeform 64">
                <a:extLst>
                  <a:ext uri="{FF2B5EF4-FFF2-40B4-BE49-F238E27FC236}">
                    <a16:creationId xmlns:a16="http://schemas.microsoft.com/office/drawing/2014/main" id="{5C84A49A-BD66-4BEA-A06B-2FA89468BB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81">
                <a:extLst>
                  <a:ext uri="{FF2B5EF4-FFF2-40B4-BE49-F238E27FC236}">
                    <a16:creationId xmlns:a16="http://schemas.microsoft.com/office/drawing/2014/main" id="{EB8895A6-E32C-4B09-B9E0-314C000A28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61">
                <a:extLst>
                  <a:ext uri="{FF2B5EF4-FFF2-40B4-BE49-F238E27FC236}">
                    <a16:creationId xmlns:a16="http://schemas.microsoft.com/office/drawing/2014/main" id="{6ABA4FEE-5223-4565-9B11-5E7CD1323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78">
                <a:extLst>
                  <a:ext uri="{FF2B5EF4-FFF2-40B4-BE49-F238E27FC236}">
                    <a16:creationId xmlns:a16="http://schemas.microsoft.com/office/drawing/2014/main" id="{38C78FAF-A05E-4962-8571-B6C83FB4EF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84">
                <a:extLst>
                  <a:ext uri="{FF2B5EF4-FFF2-40B4-BE49-F238E27FC236}">
                    <a16:creationId xmlns:a16="http://schemas.microsoft.com/office/drawing/2014/main" id="{B94F41EA-CB57-4E1D-9C7F-6E482F0EB6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87">
                <a:extLst>
                  <a:ext uri="{FF2B5EF4-FFF2-40B4-BE49-F238E27FC236}">
                    <a16:creationId xmlns:a16="http://schemas.microsoft.com/office/drawing/2014/main" id="{36E5C22C-6491-4028-8C8F-2BBA91B692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60">
                <a:extLst>
                  <a:ext uri="{FF2B5EF4-FFF2-40B4-BE49-F238E27FC236}">
                    <a16:creationId xmlns:a16="http://schemas.microsoft.com/office/drawing/2014/main" id="{C68EAD32-DAD2-4E24-A17D-9EF57C0FA5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59">
                <a:extLst>
                  <a:ext uri="{FF2B5EF4-FFF2-40B4-BE49-F238E27FC236}">
                    <a16:creationId xmlns:a16="http://schemas.microsoft.com/office/drawing/2014/main" id="{0C6E1ABE-BB08-4327-9CDD-11A5D0130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62">
                <a:extLst>
                  <a:ext uri="{FF2B5EF4-FFF2-40B4-BE49-F238E27FC236}">
                    <a16:creationId xmlns:a16="http://schemas.microsoft.com/office/drawing/2014/main" id="{88D096DA-BFC9-44D7-8441-490FA2D404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0" name="Freeform 65">
                <a:extLst>
                  <a:ext uri="{FF2B5EF4-FFF2-40B4-BE49-F238E27FC236}">
                    <a16:creationId xmlns:a16="http://schemas.microsoft.com/office/drawing/2014/main" id="{152CB9CF-F70A-46B0-AB37-7922D326BD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79">
                <a:extLst>
                  <a:ext uri="{FF2B5EF4-FFF2-40B4-BE49-F238E27FC236}">
                    <a16:creationId xmlns:a16="http://schemas.microsoft.com/office/drawing/2014/main" id="{28240976-82E5-4A37-8E2B-A07CCFD13D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82">
                <a:extLst>
                  <a:ext uri="{FF2B5EF4-FFF2-40B4-BE49-F238E27FC236}">
                    <a16:creationId xmlns:a16="http://schemas.microsoft.com/office/drawing/2014/main" id="{0C25B6B7-4317-4482-A474-2830FA6E59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85">
                <a:extLst>
                  <a:ext uri="{FF2B5EF4-FFF2-40B4-BE49-F238E27FC236}">
                    <a16:creationId xmlns:a16="http://schemas.microsoft.com/office/drawing/2014/main" id="{5C0EDF04-E84E-457D-A5F9-7746545AB2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88">
                <a:extLst>
                  <a:ext uri="{FF2B5EF4-FFF2-40B4-BE49-F238E27FC236}">
                    <a16:creationId xmlns:a16="http://schemas.microsoft.com/office/drawing/2014/main" id="{566313AB-A9AB-4B84-8C23-50E7259171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115" name="Group 114">
                <a:extLst>
                  <a:ext uri="{FF2B5EF4-FFF2-40B4-BE49-F238E27FC236}">
                    <a16:creationId xmlns:a16="http://schemas.microsoft.com/office/drawing/2014/main" id="{2F31BFB5-317D-4135-930A-240F7A56EA8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116" name="Line 63">
                  <a:extLst>
                    <a:ext uri="{FF2B5EF4-FFF2-40B4-BE49-F238E27FC236}">
                      <a16:creationId xmlns:a16="http://schemas.microsoft.com/office/drawing/2014/main" id="{9102C0AC-7FF7-4F4B-B7C1-C8CE4846A1C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7" name="Line 66">
                  <a:extLst>
                    <a:ext uri="{FF2B5EF4-FFF2-40B4-BE49-F238E27FC236}">
                      <a16:creationId xmlns:a16="http://schemas.microsoft.com/office/drawing/2014/main" id="{64BAC77C-E14F-4FA8-9D0A-55B646EEA46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8" name="Line 67">
                  <a:extLst>
                    <a:ext uri="{FF2B5EF4-FFF2-40B4-BE49-F238E27FC236}">
                      <a16:creationId xmlns:a16="http://schemas.microsoft.com/office/drawing/2014/main" id="{0B88DC73-9AC3-42F8-8C9E-94EE9B61AE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9" name="Line 80">
                  <a:extLst>
                    <a:ext uri="{FF2B5EF4-FFF2-40B4-BE49-F238E27FC236}">
                      <a16:creationId xmlns:a16="http://schemas.microsoft.com/office/drawing/2014/main" id="{26BBA2D9-E4D0-424E-9825-61A9B3C0A37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0" name="Line 83">
                  <a:extLst>
                    <a:ext uri="{FF2B5EF4-FFF2-40B4-BE49-F238E27FC236}">
                      <a16:creationId xmlns:a16="http://schemas.microsoft.com/office/drawing/2014/main" id="{F6D4FA39-E0CC-4991-83D0-606E03CF1D3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1" name="Line 86">
                  <a:extLst>
                    <a:ext uri="{FF2B5EF4-FFF2-40B4-BE49-F238E27FC236}">
                      <a16:creationId xmlns:a16="http://schemas.microsoft.com/office/drawing/2014/main" id="{3819BE2B-7D47-443C-B1DF-2EA57679D17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2" name="Line 89">
                  <a:extLst>
                    <a:ext uri="{FF2B5EF4-FFF2-40B4-BE49-F238E27FC236}">
                      <a16:creationId xmlns:a16="http://schemas.microsoft.com/office/drawing/2014/main" id="{86B1E78E-D338-4BAE-9FB1-1A9118AD3DDE}"/>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78" name="Oval 77">
              <a:extLst>
                <a:ext uri="{FF2B5EF4-FFF2-40B4-BE49-F238E27FC236}">
                  <a16:creationId xmlns:a16="http://schemas.microsoft.com/office/drawing/2014/main" id="{4EC68A1A-796C-4F5F-8F41-0124729201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742320" y="5778888"/>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79" name="Group 78">
              <a:extLst>
                <a:ext uri="{FF2B5EF4-FFF2-40B4-BE49-F238E27FC236}">
                  <a16:creationId xmlns:a16="http://schemas.microsoft.com/office/drawing/2014/main" id="{272E52F1-29AD-47C2-904E-60B72D4A910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2305927" y="2362458"/>
              <a:ext cx="641183" cy="1069728"/>
              <a:chOff x="6484112" y="2967038"/>
              <a:chExt cx="641183" cy="1069728"/>
            </a:xfrm>
          </p:grpSpPr>
          <p:grpSp>
            <p:nvGrpSpPr>
              <p:cNvPr id="93" name="Group 92">
                <a:extLst>
                  <a:ext uri="{FF2B5EF4-FFF2-40B4-BE49-F238E27FC236}">
                    <a16:creationId xmlns:a16="http://schemas.microsoft.com/office/drawing/2014/main" id="{B3F829B9-B86F-47B0-A187-2202CCB861B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98" name="Freeform 68">
                  <a:extLst>
                    <a:ext uri="{FF2B5EF4-FFF2-40B4-BE49-F238E27FC236}">
                      <a16:creationId xmlns:a16="http://schemas.microsoft.com/office/drawing/2014/main" id="{ED1B3641-1CFF-46F3-873A-3B6AA5D79E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69">
                  <a:extLst>
                    <a:ext uri="{FF2B5EF4-FFF2-40B4-BE49-F238E27FC236}">
                      <a16:creationId xmlns:a16="http://schemas.microsoft.com/office/drawing/2014/main" id="{2C8E8742-B905-4C81-9553-19C64E8F3F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0" name="Line 70">
                  <a:extLst>
                    <a:ext uri="{FF2B5EF4-FFF2-40B4-BE49-F238E27FC236}">
                      <a16:creationId xmlns:a16="http://schemas.microsoft.com/office/drawing/2014/main" id="{E10BE229-40F6-4A15-9282-BD78053FB5E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94" name="Group 93">
                <a:extLst>
                  <a:ext uri="{FF2B5EF4-FFF2-40B4-BE49-F238E27FC236}">
                    <a16:creationId xmlns:a16="http://schemas.microsoft.com/office/drawing/2014/main" id="{543B3E07-5E30-43C1-9169-90E713C2729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95" name="Freeform 68">
                  <a:extLst>
                    <a:ext uri="{FF2B5EF4-FFF2-40B4-BE49-F238E27FC236}">
                      <a16:creationId xmlns:a16="http://schemas.microsoft.com/office/drawing/2014/main" id="{03FCAAE2-5982-4748-8355-1245B74523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69">
                  <a:extLst>
                    <a:ext uri="{FF2B5EF4-FFF2-40B4-BE49-F238E27FC236}">
                      <a16:creationId xmlns:a16="http://schemas.microsoft.com/office/drawing/2014/main" id="{3B21621D-2AAA-4224-B85E-F14F1587A1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7" name="Line 70">
                  <a:extLst>
                    <a:ext uri="{FF2B5EF4-FFF2-40B4-BE49-F238E27FC236}">
                      <a16:creationId xmlns:a16="http://schemas.microsoft.com/office/drawing/2014/main" id="{B69DCE92-933C-4180-9ECE-C159FF0ED2B4}"/>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80" name="Group 79">
              <a:extLst>
                <a:ext uri="{FF2B5EF4-FFF2-40B4-BE49-F238E27FC236}">
                  <a16:creationId xmlns:a16="http://schemas.microsoft.com/office/drawing/2014/main" id="{3774B519-16FD-45D1-81B3-F10B796BD15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384669" y="4915016"/>
              <a:ext cx="633413" cy="1620000"/>
              <a:chOff x="3384669" y="4915016"/>
              <a:chExt cx="633413" cy="1620000"/>
            </a:xfrm>
          </p:grpSpPr>
          <p:grpSp>
            <p:nvGrpSpPr>
              <p:cNvPr id="89" name="Group 88">
                <a:extLst>
                  <a:ext uri="{FF2B5EF4-FFF2-40B4-BE49-F238E27FC236}">
                    <a16:creationId xmlns:a16="http://schemas.microsoft.com/office/drawing/2014/main" id="{E1718837-BAB1-4751-8766-2CD3B30947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a:off x="3384669" y="4946104"/>
                <a:ext cx="633413" cy="1419225"/>
                <a:chOff x="5959192" y="333389"/>
                <a:chExt cx="633413" cy="1419225"/>
              </a:xfrm>
            </p:grpSpPr>
            <p:sp>
              <p:nvSpPr>
                <p:cNvPr id="91" name="Freeform 68">
                  <a:extLst>
                    <a:ext uri="{FF2B5EF4-FFF2-40B4-BE49-F238E27FC236}">
                      <a16:creationId xmlns:a16="http://schemas.microsoft.com/office/drawing/2014/main" id="{85774601-5D43-405D-B593-93550F4C57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69">
                  <a:extLst>
                    <a:ext uri="{FF2B5EF4-FFF2-40B4-BE49-F238E27FC236}">
                      <a16:creationId xmlns:a16="http://schemas.microsoft.com/office/drawing/2014/main" id="{3E1DA161-17EA-4A32-A428-C2368EBACB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90" name="Line 70">
                <a:extLst>
                  <a:ext uri="{FF2B5EF4-FFF2-40B4-BE49-F238E27FC236}">
                    <a16:creationId xmlns:a16="http://schemas.microsoft.com/office/drawing/2014/main" id="{C5270C31-E701-47DC-BAC5-DE712455395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rot="18900000" flipV="1">
                <a:off x="3774042" y="4915016"/>
                <a:ext cx="0" cy="162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81" name="Group 80">
              <a:extLst>
                <a:ext uri="{FF2B5EF4-FFF2-40B4-BE49-F238E27FC236}">
                  <a16:creationId xmlns:a16="http://schemas.microsoft.com/office/drawing/2014/main" id="{9B78A593-AB03-4D7B-8996-22F6035661E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540013" y="1046180"/>
              <a:ext cx="903599" cy="2160000"/>
              <a:chOff x="9057947" y="3423463"/>
              <a:chExt cx="903599" cy="2160000"/>
            </a:xfrm>
          </p:grpSpPr>
          <p:grpSp>
            <p:nvGrpSpPr>
              <p:cNvPr id="82" name="Group 81">
                <a:extLst>
                  <a:ext uri="{FF2B5EF4-FFF2-40B4-BE49-F238E27FC236}">
                    <a16:creationId xmlns:a16="http://schemas.microsoft.com/office/drawing/2014/main" id="{C4C08476-8891-498B-95DD-3D4BB02B4EF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057947" y="3432856"/>
                <a:ext cx="903599" cy="1872461"/>
                <a:chOff x="10538626" y="3165838"/>
                <a:chExt cx="936000" cy="1939601"/>
              </a:xfrm>
            </p:grpSpPr>
            <p:sp>
              <p:nvSpPr>
                <p:cNvPr id="87" name="Freeform: Shape 86">
                  <a:extLst>
                    <a:ext uri="{FF2B5EF4-FFF2-40B4-BE49-F238E27FC236}">
                      <a16:creationId xmlns:a16="http://schemas.microsoft.com/office/drawing/2014/main" id="{C9C077B4-3B4E-4043-BAF4-65306ADBE2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538626" y="3183996"/>
                  <a:ext cx="453600" cy="1920288"/>
                </a:xfrm>
                <a:custGeom>
                  <a:avLst/>
                  <a:gdLst>
                    <a:gd name="connsiteX0" fmla="*/ 453600 w 453600"/>
                    <a:gd name="connsiteY0" fmla="*/ 0 h 1920288"/>
                    <a:gd name="connsiteX1" fmla="*/ 453600 w 453600"/>
                    <a:gd name="connsiteY1" fmla="*/ 1920288 h 1920288"/>
                    <a:gd name="connsiteX2" fmla="*/ 384059 w 453600"/>
                    <a:gd name="connsiteY2" fmla="*/ 1914152 h 1920288"/>
                    <a:gd name="connsiteX3" fmla="*/ 9354 w 453600"/>
                    <a:gd name="connsiteY3" fmla="*/ 1548700 h 1920288"/>
                    <a:gd name="connsiteX4" fmla="*/ 0 w 453600"/>
                    <a:gd name="connsiteY4" fmla="*/ 1455902 h 1920288"/>
                    <a:gd name="connsiteX5" fmla="*/ 146 w 453600"/>
                    <a:gd name="connsiteY5" fmla="*/ 1451885 h 1920288"/>
                    <a:gd name="connsiteX6" fmla="*/ 145 w 453600"/>
                    <a:gd name="connsiteY6" fmla="*/ 1451885 h 1920288"/>
                    <a:gd name="connsiteX7" fmla="*/ 7358 w 453600"/>
                    <a:gd name="connsiteY7" fmla="*/ 1253678 h 1920288"/>
                    <a:gd name="connsiteX8" fmla="*/ 424671 w 453600"/>
                    <a:gd name="connsiteY8" fmla="*/ 36480 h 1920288"/>
                    <a:gd name="connsiteX9" fmla="*/ 453600 w 453600"/>
                    <a:gd name="connsiteY9" fmla="*/ 0 h 192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3600" h="1920288">
                      <a:moveTo>
                        <a:pt x="453600" y="0"/>
                      </a:moveTo>
                      <a:lnTo>
                        <a:pt x="453600" y="1920288"/>
                      </a:lnTo>
                      <a:lnTo>
                        <a:pt x="384059" y="1914152"/>
                      </a:lnTo>
                      <a:cubicBezTo>
                        <a:pt x="196308" y="1880615"/>
                        <a:pt x="47443" y="1734834"/>
                        <a:pt x="9354" y="1548700"/>
                      </a:cubicBezTo>
                      <a:lnTo>
                        <a:pt x="0" y="1455902"/>
                      </a:lnTo>
                      <a:lnTo>
                        <a:pt x="146" y="1451885"/>
                      </a:lnTo>
                      <a:lnTo>
                        <a:pt x="145" y="1451885"/>
                      </a:lnTo>
                      <a:lnTo>
                        <a:pt x="7358" y="1253678"/>
                      </a:lnTo>
                      <a:cubicBezTo>
                        <a:pt x="42019" y="780132"/>
                        <a:pt x="195015" y="355125"/>
                        <a:pt x="424671" y="36480"/>
                      </a:cubicBezTo>
                      <a:lnTo>
                        <a:pt x="453600"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88" name="Freeform: Shape 87">
                  <a:extLst>
                    <a:ext uri="{FF2B5EF4-FFF2-40B4-BE49-F238E27FC236}">
                      <a16:creationId xmlns:a16="http://schemas.microsoft.com/office/drawing/2014/main" id="{0CCC2DDE-715C-4561-A70C-60428A65C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92226" y="3165838"/>
                  <a:ext cx="482400" cy="1939601"/>
                </a:xfrm>
                <a:custGeom>
                  <a:avLst/>
                  <a:gdLst>
                    <a:gd name="connsiteX0" fmla="*/ 14399 w 482400"/>
                    <a:gd name="connsiteY0" fmla="*/ 0 h 1939601"/>
                    <a:gd name="connsiteX1" fmla="*/ 14399 w 482400"/>
                    <a:gd name="connsiteY1" fmla="*/ 689615 h 1939601"/>
                    <a:gd name="connsiteX2" fmla="*/ 14400 w 482400"/>
                    <a:gd name="connsiteY2" fmla="*/ 689615 h 1939601"/>
                    <a:gd name="connsiteX3" fmla="*/ 14401 w 482400"/>
                    <a:gd name="connsiteY3" fmla="*/ 689615 h 1939601"/>
                    <a:gd name="connsiteX4" fmla="*/ 14401 w 482400"/>
                    <a:gd name="connsiteY4" fmla="*/ 0 h 1939601"/>
                    <a:gd name="connsiteX5" fmla="*/ 57729 w 482400"/>
                    <a:gd name="connsiteY5" fmla="*/ 54638 h 1939601"/>
                    <a:gd name="connsiteX6" fmla="*/ 475042 w 482400"/>
                    <a:gd name="connsiteY6" fmla="*/ 1271836 h 1939601"/>
                    <a:gd name="connsiteX7" fmla="*/ 482255 w 482400"/>
                    <a:gd name="connsiteY7" fmla="*/ 1470043 h 1939601"/>
                    <a:gd name="connsiteX8" fmla="*/ 482254 w 482400"/>
                    <a:gd name="connsiteY8" fmla="*/ 1470043 h 1939601"/>
                    <a:gd name="connsiteX9" fmla="*/ 482400 w 482400"/>
                    <a:gd name="connsiteY9" fmla="*/ 1474060 h 1939601"/>
                    <a:gd name="connsiteX10" fmla="*/ 473046 w 482400"/>
                    <a:gd name="connsiteY10" fmla="*/ 1566858 h 1939601"/>
                    <a:gd name="connsiteX11" fmla="*/ 15706 w 482400"/>
                    <a:gd name="connsiteY11" fmla="*/ 1939601 h 1939601"/>
                    <a:gd name="connsiteX12" fmla="*/ 14400 w 482400"/>
                    <a:gd name="connsiteY12" fmla="*/ 1939469 h 1939601"/>
                    <a:gd name="connsiteX13" fmla="*/ 13094 w 482400"/>
                    <a:gd name="connsiteY13" fmla="*/ 1939601 h 1939601"/>
                    <a:gd name="connsiteX14" fmla="*/ 0 w 482400"/>
                    <a:gd name="connsiteY14" fmla="*/ 1938446 h 1939601"/>
                    <a:gd name="connsiteX15" fmla="*/ 0 w 482400"/>
                    <a:gd name="connsiteY15" fmla="*/ 18158 h 1939601"/>
                    <a:gd name="connsiteX16" fmla="*/ 14399 w 482400"/>
                    <a:gd name="connsiteY16" fmla="*/ 0 h 193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2400" h="1939601">
                      <a:moveTo>
                        <a:pt x="14399" y="0"/>
                      </a:moveTo>
                      <a:lnTo>
                        <a:pt x="14399" y="689615"/>
                      </a:lnTo>
                      <a:lnTo>
                        <a:pt x="14400" y="689615"/>
                      </a:lnTo>
                      <a:lnTo>
                        <a:pt x="14401" y="689615"/>
                      </a:lnTo>
                      <a:lnTo>
                        <a:pt x="14401" y="0"/>
                      </a:lnTo>
                      <a:lnTo>
                        <a:pt x="57729" y="54638"/>
                      </a:lnTo>
                      <a:cubicBezTo>
                        <a:pt x="287385" y="373283"/>
                        <a:pt x="440381" y="798290"/>
                        <a:pt x="475042" y="1271836"/>
                      </a:cubicBezTo>
                      <a:lnTo>
                        <a:pt x="482255" y="1470043"/>
                      </a:lnTo>
                      <a:lnTo>
                        <a:pt x="482254" y="1470043"/>
                      </a:lnTo>
                      <a:lnTo>
                        <a:pt x="482400" y="1474060"/>
                      </a:lnTo>
                      <a:lnTo>
                        <a:pt x="473046" y="1566858"/>
                      </a:lnTo>
                      <a:cubicBezTo>
                        <a:pt x="429516" y="1779582"/>
                        <a:pt x="241298" y="1939601"/>
                        <a:pt x="15706" y="1939601"/>
                      </a:cubicBezTo>
                      <a:lnTo>
                        <a:pt x="14400" y="1939469"/>
                      </a:lnTo>
                      <a:lnTo>
                        <a:pt x="13094" y="1939601"/>
                      </a:lnTo>
                      <a:lnTo>
                        <a:pt x="0" y="1938446"/>
                      </a:lnTo>
                      <a:lnTo>
                        <a:pt x="0" y="18158"/>
                      </a:lnTo>
                      <a:lnTo>
                        <a:pt x="14399"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nvGrpSpPr>
              <p:cNvPr id="83" name="Group 82">
                <a:extLst>
                  <a:ext uri="{FF2B5EF4-FFF2-40B4-BE49-F238E27FC236}">
                    <a16:creationId xmlns:a16="http://schemas.microsoft.com/office/drawing/2014/main" id="{4E49FC98-B2F5-43E4-A679-8E5570FB844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9210264" y="3423463"/>
                <a:ext cx="597126" cy="2160000"/>
                <a:chOff x="9210264" y="3423463"/>
                <a:chExt cx="597126" cy="2160000"/>
              </a:xfrm>
            </p:grpSpPr>
            <p:cxnSp>
              <p:nvCxnSpPr>
                <p:cNvPr id="84" name="Straight Connector 83">
                  <a:extLst>
                    <a:ext uri="{FF2B5EF4-FFF2-40B4-BE49-F238E27FC236}">
                      <a16:creationId xmlns:a16="http://schemas.microsoft.com/office/drawing/2014/main" id="{AA01852B-2060-4247-9EE9-0E6754450B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508827" y="3423463"/>
                  <a:ext cx="0" cy="2160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85" name="Rectangle 5">
                  <a:extLst>
                    <a:ext uri="{FF2B5EF4-FFF2-40B4-BE49-F238E27FC236}">
                      <a16:creationId xmlns:a16="http://schemas.microsoft.com/office/drawing/2014/main" id="{13822ECB-A528-476C-B4CB-4A3F54A82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9210264" y="4162845"/>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5">
                  <a:extLst>
                    <a:ext uri="{FF2B5EF4-FFF2-40B4-BE49-F238E27FC236}">
                      <a16:creationId xmlns:a16="http://schemas.microsoft.com/office/drawing/2014/main" id="{FCD6DA27-598F-4F38-A652-5C6F6F2B94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9297710" y="3747070"/>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spTree>
    <p:extLst>
      <p:ext uri="{BB962C8B-B14F-4D97-AF65-F5344CB8AC3E}">
        <p14:creationId xmlns:p14="http://schemas.microsoft.com/office/powerpoint/2010/main" val="3562170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B18FD-C6CD-4B90-6B78-E610DCE0627D}"/>
              </a:ext>
            </a:extLst>
          </p:cNvPr>
          <p:cNvSpPr>
            <a:spLocks noGrp="1"/>
          </p:cNvSpPr>
          <p:nvPr>
            <p:ph type="title"/>
          </p:nvPr>
        </p:nvSpPr>
        <p:spPr/>
        <p:txBody>
          <a:bodyPr/>
          <a:lstStyle/>
          <a:p>
            <a:pPr algn="ctr"/>
            <a:r>
              <a:rPr lang="en-US" dirty="0"/>
              <a:t>References </a:t>
            </a:r>
            <a:endParaRPr lang="en-GB" dirty="0"/>
          </a:p>
        </p:txBody>
      </p:sp>
      <p:sp>
        <p:nvSpPr>
          <p:cNvPr id="3" name="Content Placeholder 2">
            <a:extLst>
              <a:ext uri="{FF2B5EF4-FFF2-40B4-BE49-F238E27FC236}">
                <a16:creationId xmlns:a16="http://schemas.microsoft.com/office/drawing/2014/main" id="{D729BE0B-81F2-E646-9278-7889FD8D5B67}"/>
              </a:ext>
            </a:extLst>
          </p:cNvPr>
          <p:cNvSpPr>
            <a:spLocks noGrp="1"/>
          </p:cNvSpPr>
          <p:nvPr>
            <p:ph idx="1"/>
          </p:nvPr>
        </p:nvSpPr>
        <p:spPr>
          <a:xfrm>
            <a:off x="0" y="1685925"/>
            <a:ext cx="12192000" cy="5172075"/>
          </a:xfrm>
        </p:spPr>
        <p:txBody>
          <a:bodyPr>
            <a:normAutofit fontScale="70000" lnSpcReduction="20000"/>
          </a:bodyPr>
          <a:lstStyle/>
          <a:p>
            <a:r>
              <a:rPr lang="en-US" b="1" dirty="0"/>
              <a:t>Albrecht, G.L., </a:t>
            </a:r>
            <a:r>
              <a:rPr lang="en-US" b="1" dirty="0" err="1"/>
              <a:t>Seelman</a:t>
            </a:r>
            <a:r>
              <a:rPr lang="en-US" b="1" dirty="0"/>
              <a:t>, K.D. and Bury, M. (ed.) (2001) </a:t>
            </a:r>
            <a:r>
              <a:rPr lang="en-US" b="1" i="1" dirty="0"/>
              <a:t>Handbook of Disability Studies. </a:t>
            </a:r>
            <a:r>
              <a:rPr lang="en-US" b="1" dirty="0"/>
              <a:t>California: Sage Publications</a:t>
            </a:r>
          </a:p>
          <a:p>
            <a:r>
              <a:rPr lang="en-US" b="1" dirty="0"/>
              <a:t>Chriss, J. J. (2021) ‘COVID-19 and Social Control’, </a:t>
            </a:r>
            <a:r>
              <a:rPr lang="en-US" b="1" i="1" dirty="0" err="1"/>
              <a:t>Academicus</a:t>
            </a:r>
            <a:r>
              <a:rPr lang="en-US" b="1" i="1" dirty="0"/>
              <a:t> international scientific journal, </a:t>
            </a:r>
            <a:r>
              <a:rPr lang="en-US" b="1" dirty="0"/>
              <a:t>XII(23), pp. 21-40. Available at: </a:t>
            </a:r>
            <a:r>
              <a:rPr lang="en-US" b="1" dirty="0">
                <a:hlinkClick r:id="rId2"/>
              </a:rPr>
              <a:t>COVID-19 and Social Control.: EBSCOhost (uwtsd.ac.uk)</a:t>
            </a:r>
            <a:r>
              <a:rPr lang="en-US" b="1" dirty="0"/>
              <a:t> (Accessed: 4</a:t>
            </a:r>
            <a:r>
              <a:rPr lang="en-US" b="1" baseline="30000" dirty="0"/>
              <a:t>th</a:t>
            </a:r>
            <a:r>
              <a:rPr lang="en-US" b="1" dirty="0"/>
              <a:t> February 2024)</a:t>
            </a:r>
          </a:p>
          <a:p>
            <a:r>
              <a:rPr lang="en-US" b="1" dirty="0" err="1"/>
              <a:t>Christoforou</a:t>
            </a:r>
            <a:r>
              <a:rPr lang="en-US" b="1" dirty="0"/>
              <a:t>, R., Lange, S. and </a:t>
            </a:r>
            <a:r>
              <a:rPr lang="en-US" b="1" dirty="0" err="1"/>
              <a:t>Schweiker</a:t>
            </a:r>
            <a:r>
              <a:rPr lang="en-US" b="1" dirty="0"/>
              <a:t>, M. (2024) ‘Individual differences in the definitions of health and well-being and the underlying promotional effect of the built environment’, </a:t>
            </a:r>
            <a:r>
              <a:rPr lang="en-US" b="1" i="1" dirty="0"/>
              <a:t>Journal of Building Engineering, </a:t>
            </a:r>
            <a:r>
              <a:rPr lang="en-US" b="1" dirty="0"/>
              <a:t>84(108560), no page number. Available at: </a:t>
            </a:r>
            <a:r>
              <a:rPr lang="en-US" b="1" dirty="0">
                <a:hlinkClick r:id="rId3"/>
              </a:rPr>
              <a:t>Individual differences in the definitions of health and well-being and the underlying promotional effect of the built environment – ScienceDirect</a:t>
            </a:r>
            <a:r>
              <a:rPr lang="en-US" b="1" dirty="0"/>
              <a:t> (Accessed: 30</a:t>
            </a:r>
            <a:r>
              <a:rPr lang="en-US" b="1" baseline="30000" dirty="0"/>
              <a:t>th</a:t>
            </a:r>
            <a:r>
              <a:rPr lang="en-US" b="1" dirty="0"/>
              <a:t> January 2024)</a:t>
            </a:r>
          </a:p>
          <a:p>
            <a:r>
              <a:rPr lang="en-US" b="1" dirty="0"/>
              <a:t>Cloninger, R. C., </a:t>
            </a:r>
            <a:r>
              <a:rPr lang="en-US" b="1" dirty="0" err="1"/>
              <a:t>Salloum</a:t>
            </a:r>
            <a:r>
              <a:rPr lang="en-US" b="1" dirty="0"/>
              <a:t>, I, M. and </a:t>
            </a:r>
            <a:r>
              <a:rPr lang="en-US" b="1" dirty="0" err="1"/>
              <a:t>Mezzich</a:t>
            </a:r>
            <a:r>
              <a:rPr lang="en-US" b="1" dirty="0"/>
              <a:t>, J. E. (2012) ‘The dynamic origins of positive health and wellbeing’, </a:t>
            </a:r>
            <a:r>
              <a:rPr lang="en-US" b="1" i="1" dirty="0"/>
              <a:t>International Journal of Person Centered Medicine, </a:t>
            </a:r>
            <a:r>
              <a:rPr lang="en-US" b="1" dirty="0"/>
              <a:t>2(2), pp. 179-187. Available at: </a:t>
            </a:r>
            <a:r>
              <a:rPr lang="en-US" b="1" dirty="0">
                <a:hlinkClick r:id="rId4"/>
              </a:rPr>
              <a:t>The dynamic origins of positive health and wellbeing – ProQuest</a:t>
            </a:r>
            <a:r>
              <a:rPr lang="en-US" b="1" dirty="0"/>
              <a:t> (Accessed: 7</a:t>
            </a:r>
            <a:r>
              <a:rPr lang="en-US" b="1" baseline="30000" dirty="0"/>
              <a:t>th</a:t>
            </a:r>
            <a:r>
              <a:rPr lang="en-US" b="1" dirty="0"/>
              <a:t> February 2024)</a:t>
            </a:r>
          </a:p>
          <a:p>
            <a:r>
              <a:rPr lang="en-US" b="1" dirty="0"/>
              <a:t>Davey, B. (ed.) (2001) </a:t>
            </a:r>
            <a:r>
              <a:rPr lang="en-US" b="1" i="1" dirty="0"/>
              <a:t>Birth to Old Age: Health in </a:t>
            </a:r>
            <a:r>
              <a:rPr lang="en-US" b="1" i="1" dirty="0" err="1"/>
              <a:t>Transisiton</a:t>
            </a:r>
            <a:r>
              <a:rPr lang="en-US" b="1" i="1" dirty="0"/>
              <a:t>. </a:t>
            </a:r>
            <a:r>
              <a:rPr lang="en-US" b="1" dirty="0"/>
              <a:t>2</a:t>
            </a:r>
            <a:r>
              <a:rPr lang="en-US" b="1" baseline="30000" dirty="0"/>
              <a:t>nd</a:t>
            </a:r>
            <a:r>
              <a:rPr lang="en-US" b="1" dirty="0"/>
              <a:t> </a:t>
            </a:r>
            <a:r>
              <a:rPr lang="en-US" b="1" dirty="0" err="1"/>
              <a:t>edn</a:t>
            </a:r>
            <a:r>
              <a:rPr lang="en-US" b="1" dirty="0"/>
              <a:t>. Buckingham: Open University Press</a:t>
            </a:r>
          </a:p>
          <a:p>
            <a:r>
              <a:rPr lang="en-US" b="1" dirty="0"/>
              <a:t>Helliwell, J.F. and Putnam, R.D. (2004) ‘The social context of well-being’, </a:t>
            </a:r>
            <a:r>
              <a:rPr lang="en-US" b="1" i="1" dirty="0"/>
              <a:t>Philosophical Transactions of the Royal Society of London. Series B. </a:t>
            </a:r>
            <a:r>
              <a:rPr lang="en-US" b="1" dirty="0"/>
              <a:t>359(1449), pp. 1435-1446. Available at: </a:t>
            </a:r>
            <a:r>
              <a:rPr lang="en-US" b="1" dirty="0">
                <a:hlinkClick r:id="rId5"/>
              </a:rPr>
              <a:t>The social context of well–being (royalsocietypublishing.org)</a:t>
            </a:r>
            <a:r>
              <a:rPr lang="en-US" b="1" dirty="0"/>
              <a:t> (Accessed: 30</a:t>
            </a:r>
            <a:r>
              <a:rPr lang="en-US" b="1" baseline="30000" dirty="0"/>
              <a:t>th</a:t>
            </a:r>
            <a:r>
              <a:rPr lang="en-US" b="1" dirty="0"/>
              <a:t> January 2024)</a:t>
            </a:r>
          </a:p>
          <a:p>
            <a:endParaRPr lang="en-GB" b="1" dirty="0"/>
          </a:p>
        </p:txBody>
      </p:sp>
    </p:spTree>
    <p:extLst>
      <p:ext uri="{BB962C8B-B14F-4D97-AF65-F5344CB8AC3E}">
        <p14:creationId xmlns:p14="http://schemas.microsoft.com/office/powerpoint/2010/main" val="1475246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DEE9E-F411-A35E-D9B3-AC31F2BD2ADD}"/>
              </a:ext>
            </a:extLst>
          </p:cNvPr>
          <p:cNvSpPr>
            <a:spLocks noGrp="1"/>
          </p:cNvSpPr>
          <p:nvPr>
            <p:ph type="title"/>
          </p:nvPr>
        </p:nvSpPr>
        <p:spPr/>
        <p:txBody>
          <a:bodyPr/>
          <a:lstStyle/>
          <a:p>
            <a:pPr algn="ctr"/>
            <a:r>
              <a:rPr lang="en-US" dirty="0"/>
              <a:t>References</a:t>
            </a:r>
            <a:endParaRPr lang="en-GB" dirty="0"/>
          </a:p>
        </p:txBody>
      </p:sp>
      <p:sp>
        <p:nvSpPr>
          <p:cNvPr id="3" name="Content Placeholder 2">
            <a:extLst>
              <a:ext uri="{FF2B5EF4-FFF2-40B4-BE49-F238E27FC236}">
                <a16:creationId xmlns:a16="http://schemas.microsoft.com/office/drawing/2014/main" id="{3C3550D6-58BC-0FC0-3CC4-D5331FE3A74B}"/>
              </a:ext>
            </a:extLst>
          </p:cNvPr>
          <p:cNvSpPr>
            <a:spLocks noGrp="1"/>
          </p:cNvSpPr>
          <p:nvPr>
            <p:ph idx="1"/>
          </p:nvPr>
        </p:nvSpPr>
        <p:spPr>
          <a:xfrm>
            <a:off x="0" y="1685925"/>
            <a:ext cx="12192000" cy="5172075"/>
          </a:xfrm>
        </p:spPr>
        <p:txBody>
          <a:bodyPr>
            <a:normAutofit fontScale="92500" lnSpcReduction="20000"/>
          </a:bodyPr>
          <a:lstStyle/>
          <a:p>
            <a:r>
              <a:rPr lang="en-US" b="1" dirty="0"/>
              <a:t>Jenkins, R.H. </a:t>
            </a:r>
            <a:r>
              <a:rPr lang="en-US" b="1" i="1" dirty="0"/>
              <a:t>et al. </a:t>
            </a:r>
            <a:r>
              <a:rPr lang="en-US" b="1" dirty="0"/>
              <a:t>(2021) ‘The relationship between austerity and food insecurity in the UK: A systematic review’, </a:t>
            </a:r>
            <a:r>
              <a:rPr lang="en-US" b="1" i="1" dirty="0" err="1"/>
              <a:t>EClinicalMedicine</a:t>
            </a:r>
            <a:r>
              <a:rPr lang="en-US" b="1" i="1" dirty="0"/>
              <a:t>, </a:t>
            </a:r>
            <a:r>
              <a:rPr lang="en-US" b="1" dirty="0"/>
              <a:t>33(100781). Available at: </a:t>
            </a:r>
            <a:r>
              <a:rPr lang="en-GB" b="1" dirty="0">
                <a:hlinkClick r:id="rId2"/>
              </a:rPr>
              <a:t>The relationship between austerity and food insecurity in the UK: A systematic review - </a:t>
            </a:r>
            <a:r>
              <a:rPr lang="en-GB" b="1" dirty="0" err="1">
                <a:hlinkClick r:id="rId2"/>
              </a:rPr>
              <a:t>eClinicalMedicine</a:t>
            </a:r>
            <a:r>
              <a:rPr lang="en-GB" b="1" dirty="0">
                <a:hlinkClick r:id="rId2"/>
              </a:rPr>
              <a:t> (thelancet.com)</a:t>
            </a:r>
            <a:r>
              <a:rPr lang="en-GB" b="1" dirty="0"/>
              <a:t> (Accessed 1</a:t>
            </a:r>
            <a:r>
              <a:rPr lang="en-GB" b="1" baseline="30000" dirty="0"/>
              <a:t>st</a:t>
            </a:r>
            <a:r>
              <a:rPr lang="en-GB" b="1" dirty="0"/>
              <a:t> February 2024)</a:t>
            </a:r>
          </a:p>
          <a:p>
            <a:r>
              <a:rPr lang="en-US" b="1" dirty="0"/>
              <a:t>Marx, K. and Engels, F. (2015) </a:t>
            </a:r>
            <a:r>
              <a:rPr lang="en-US" b="1" i="1" dirty="0"/>
              <a:t>The Communist Manifesto. </a:t>
            </a:r>
            <a:r>
              <a:rPr lang="en-US" b="1" dirty="0"/>
              <a:t>Translated by S. Moore. Milton Keynes: Penguin Classics</a:t>
            </a:r>
          </a:p>
          <a:p>
            <a:r>
              <a:rPr lang="en-US" b="1" dirty="0"/>
              <a:t>Moncrieff, J. (2022) ‘The Political Economy of the Mental Health System: A Marxist Analysis’, </a:t>
            </a:r>
            <a:r>
              <a:rPr lang="en-US" b="1" i="1" dirty="0" err="1"/>
              <a:t>Psychiatrization</a:t>
            </a:r>
            <a:r>
              <a:rPr lang="en-US" b="1" i="1" dirty="0"/>
              <a:t> of Society, </a:t>
            </a:r>
            <a:r>
              <a:rPr lang="en-US" b="1" dirty="0"/>
              <a:t>6.</a:t>
            </a:r>
            <a:r>
              <a:rPr lang="en-US" dirty="0"/>
              <a:t> </a:t>
            </a:r>
            <a:r>
              <a:rPr lang="en-US" b="1" dirty="0"/>
              <a:t>Available at: </a:t>
            </a:r>
            <a:r>
              <a:rPr lang="en-GB" b="1" dirty="0">
                <a:hlinkClick r:id="rId3"/>
              </a:rPr>
              <a:t>Frontiers | The Political Economy of the Mental Health System: A Marxist Analysis (frontiersin.org)</a:t>
            </a:r>
            <a:r>
              <a:rPr lang="en-GB" b="1" dirty="0"/>
              <a:t> (Accessed: 1</a:t>
            </a:r>
            <a:r>
              <a:rPr lang="en-GB" b="1" baseline="30000" dirty="0"/>
              <a:t>st</a:t>
            </a:r>
            <a:r>
              <a:rPr lang="en-GB" b="1" dirty="0"/>
              <a:t> February 2024)</a:t>
            </a:r>
          </a:p>
          <a:p>
            <a:r>
              <a:rPr lang="en-GB" b="1" dirty="0"/>
              <a:t>Pereira, P. A. P. (2013) ‘The concept of equality and well-being in Marx’, </a:t>
            </a:r>
            <a:r>
              <a:rPr lang="en-GB" b="1" i="1" dirty="0"/>
              <a:t>Thematic Space: Marx, </a:t>
            </a:r>
            <a:r>
              <a:rPr lang="en-GB" b="1" i="1" dirty="0" err="1"/>
              <a:t>Marxisms</a:t>
            </a:r>
            <a:r>
              <a:rPr lang="en-GB" b="1" i="1" dirty="0"/>
              <a:t> and Social Work, </a:t>
            </a:r>
            <a:r>
              <a:rPr lang="en-GB" b="1" dirty="0"/>
              <a:t>16(1). Available at: </a:t>
            </a:r>
            <a:r>
              <a:rPr lang="pt-BR" b="1" dirty="0">
                <a:hlinkClick r:id="rId4"/>
              </a:rPr>
              <a:t>SciELO - Brazil - O sentido de igualdade e bem-estar em Marx O sentido de igualdade e bem-estar em Marx</a:t>
            </a:r>
            <a:r>
              <a:rPr lang="pt-BR" b="1" dirty="0"/>
              <a:t> (Accessed: 4th Febuary 2024) </a:t>
            </a:r>
            <a:endParaRPr lang="en-GB" b="1" dirty="0"/>
          </a:p>
          <a:p>
            <a:endParaRPr lang="en-US" b="1" dirty="0"/>
          </a:p>
        </p:txBody>
      </p:sp>
    </p:spTree>
    <p:extLst>
      <p:ext uri="{BB962C8B-B14F-4D97-AF65-F5344CB8AC3E}">
        <p14:creationId xmlns:p14="http://schemas.microsoft.com/office/powerpoint/2010/main" val="3664710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F6C2-799E-BDE8-465F-F475D750103E}"/>
              </a:ext>
            </a:extLst>
          </p:cNvPr>
          <p:cNvSpPr>
            <a:spLocks noGrp="1"/>
          </p:cNvSpPr>
          <p:nvPr>
            <p:ph type="title"/>
          </p:nvPr>
        </p:nvSpPr>
        <p:spPr/>
        <p:txBody>
          <a:bodyPr/>
          <a:lstStyle/>
          <a:p>
            <a:pPr algn="ctr"/>
            <a:r>
              <a:rPr lang="en-US" dirty="0"/>
              <a:t>References</a:t>
            </a:r>
            <a:endParaRPr lang="en-GB" dirty="0"/>
          </a:p>
        </p:txBody>
      </p:sp>
      <p:sp>
        <p:nvSpPr>
          <p:cNvPr id="3" name="Content Placeholder 2">
            <a:extLst>
              <a:ext uri="{FF2B5EF4-FFF2-40B4-BE49-F238E27FC236}">
                <a16:creationId xmlns:a16="http://schemas.microsoft.com/office/drawing/2014/main" id="{7D0E907F-8F8A-F9FD-B10B-0304795BC381}"/>
              </a:ext>
            </a:extLst>
          </p:cNvPr>
          <p:cNvSpPr>
            <a:spLocks noGrp="1"/>
          </p:cNvSpPr>
          <p:nvPr>
            <p:ph idx="1"/>
          </p:nvPr>
        </p:nvSpPr>
        <p:spPr>
          <a:xfrm>
            <a:off x="0" y="1685924"/>
            <a:ext cx="12192000" cy="5172075"/>
          </a:xfrm>
        </p:spPr>
        <p:txBody>
          <a:bodyPr>
            <a:normAutofit fontScale="70000" lnSpcReduction="20000"/>
          </a:bodyPr>
          <a:lstStyle/>
          <a:p>
            <a:r>
              <a:rPr lang="en-GB" b="1" dirty="0"/>
              <a:t>Porter, S. (2011) ‘Capitalism, the state and health care in the age of austerity: a Marxist analysis’, </a:t>
            </a:r>
            <a:r>
              <a:rPr lang="en-GB" b="1" i="1" dirty="0"/>
              <a:t>Nursing Philosophy, </a:t>
            </a:r>
            <a:r>
              <a:rPr lang="en-GB" b="1" dirty="0"/>
              <a:t>14(1), pp. 5-16. Available at: </a:t>
            </a:r>
            <a:r>
              <a:rPr lang="en-GB" b="1" dirty="0">
                <a:hlinkClick r:id="rId2"/>
              </a:rPr>
              <a:t>Capitalism, the state and health care in the age of austerity: a Marxist analysis - Porter - 2013 - Nursing Philosophy - Wiley Online Library</a:t>
            </a:r>
            <a:r>
              <a:rPr lang="en-GB" b="1" dirty="0"/>
              <a:t> (Accessed 1</a:t>
            </a:r>
            <a:r>
              <a:rPr lang="en-GB" b="1" baseline="30000" dirty="0"/>
              <a:t>st</a:t>
            </a:r>
            <a:r>
              <a:rPr lang="en-GB" b="1" dirty="0"/>
              <a:t> February 2024)</a:t>
            </a:r>
            <a:endParaRPr lang="en-US" b="1" dirty="0"/>
          </a:p>
          <a:p>
            <a:r>
              <a:rPr lang="en-US" b="1" dirty="0"/>
              <a:t>Ramesh, S., Su, K. and Haddad, T. (2021) ‘A Crisis of Immeasurable Proportions: Exploring Issues in Modern-Day Medical Care through Marxist Sociological Theory’, </a:t>
            </a:r>
            <a:r>
              <a:rPr lang="en-US" b="1" i="1" dirty="0"/>
              <a:t>Journal for Social Thought, </a:t>
            </a:r>
            <a:r>
              <a:rPr lang="en-US" b="1" dirty="0"/>
              <a:t>5(1), pp. 1-9. Available at: </a:t>
            </a:r>
            <a:r>
              <a:rPr lang="en-US" b="1" dirty="0">
                <a:hlinkClick r:id="rId3"/>
              </a:rPr>
              <a:t>View of A Crisis of Immeasurable Proportions: Exploring Issues in Modern-Day Medical Care through Marxist Sociological Theory (uwo.ca)</a:t>
            </a:r>
            <a:r>
              <a:rPr lang="en-US" b="1" dirty="0"/>
              <a:t> (Accessed: 4</a:t>
            </a:r>
            <a:r>
              <a:rPr lang="en-US" b="1" baseline="30000" dirty="0"/>
              <a:t>th</a:t>
            </a:r>
            <a:r>
              <a:rPr lang="en-US" b="1" dirty="0"/>
              <a:t> February 2024)</a:t>
            </a:r>
          </a:p>
          <a:p>
            <a:r>
              <a:rPr lang="en-US" b="1" dirty="0"/>
              <a:t>Rowe, J. and Michell, A. (2013) </a:t>
            </a:r>
            <a:r>
              <a:rPr lang="en-US" b="1" i="1" dirty="0"/>
              <a:t>Key Concepts in Health and Social Care. </a:t>
            </a:r>
            <a:r>
              <a:rPr lang="en-US" b="1" dirty="0"/>
              <a:t>London: Collins</a:t>
            </a:r>
          </a:p>
          <a:p>
            <a:r>
              <a:rPr lang="en-US" b="1" dirty="0"/>
              <a:t>Santana, M. J. </a:t>
            </a:r>
            <a:r>
              <a:rPr lang="en-US" b="1" i="1" dirty="0"/>
              <a:t>et al. </a:t>
            </a:r>
            <a:r>
              <a:rPr lang="en-US" b="1" dirty="0"/>
              <a:t>(2018) ‘How to practice person-</a:t>
            </a:r>
            <a:r>
              <a:rPr lang="en-US" b="1" dirty="0" err="1"/>
              <a:t>centred</a:t>
            </a:r>
            <a:r>
              <a:rPr lang="en-US" b="1" dirty="0"/>
              <a:t> care: A conceptual framework’, </a:t>
            </a:r>
            <a:r>
              <a:rPr lang="en-US" b="1" i="1" dirty="0"/>
              <a:t>Health Expectations, </a:t>
            </a:r>
            <a:r>
              <a:rPr lang="en-US" b="1" dirty="0"/>
              <a:t>21(2), pp. 429-440. Available at: </a:t>
            </a:r>
            <a:r>
              <a:rPr lang="en-US" b="1" dirty="0">
                <a:hlinkClick r:id="rId4"/>
              </a:rPr>
              <a:t>How to practice person‐</a:t>
            </a:r>
            <a:r>
              <a:rPr lang="en-US" b="1" dirty="0" err="1">
                <a:hlinkClick r:id="rId4"/>
              </a:rPr>
              <a:t>centred</a:t>
            </a:r>
            <a:r>
              <a:rPr lang="en-US" b="1" dirty="0">
                <a:hlinkClick r:id="rId4"/>
              </a:rPr>
              <a:t> care: A conceptual framework.: EBSCOhost (uwtsd.ac.uk)</a:t>
            </a:r>
            <a:r>
              <a:rPr lang="en-US" b="1" dirty="0"/>
              <a:t> (Accessed: 7</a:t>
            </a:r>
            <a:r>
              <a:rPr lang="en-US" b="1" baseline="30000" dirty="0"/>
              <a:t>th</a:t>
            </a:r>
            <a:r>
              <a:rPr lang="en-US" b="1" dirty="0"/>
              <a:t> February 2024)</a:t>
            </a:r>
          </a:p>
          <a:p>
            <a:r>
              <a:rPr lang="en-US" b="1" dirty="0" err="1"/>
              <a:t>Shyman</a:t>
            </a:r>
            <a:r>
              <a:rPr lang="en-US" b="1" dirty="0"/>
              <a:t>, E. (2016) ‘The Reinforcement of Ableism: Normality, the Medical Model of Disability, and Humanism in Applied </a:t>
            </a:r>
            <a:r>
              <a:rPr lang="en-US" b="1" dirty="0" err="1"/>
              <a:t>Behaviour</a:t>
            </a:r>
            <a:r>
              <a:rPr lang="en-US" b="1" dirty="0"/>
              <a:t> Analysis and ASD’, Intellectual and Developmental Disabilities, 54(5), pp. 366-376. Available at: </a:t>
            </a:r>
            <a:r>
              <a:rPr lang="en-US" b="1" dirty="0">
                <a:hlinkClick r:id="rId5"/>
              </a:rPr>
              <a:t>The Reinforcement of Ableism: Normality, the Medical Model of Disability, a...: EBSCOhost (uwtsd.ac.uk)</a:t>
            </a:r>
            <a:r>
              <a:rPr lang="en-US" b="1" dirty="0"/>
              <a:t> (Accessed: 2nd February 2024)</a:t>
            </a:r>
          </a:p>
          <a:p>
            <a:endParaRPr lang="en-GB" dirty="0"/>
          </a:p>
        </p:txBody>
      </p:sp>
    </p:spTree>
    <p:extLst>
      <p:ext uri="{BB962C8B-B14F-4D97-AF65-F5344CB8AC3E}">
        <p14:creationId xmlns:p14="http://schemas.microsoft.com/office/powerpoint/2010/main" val="447989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54D6C-6421-5299-9EE5-2B7CE9F9C9DB}"/>
              </a:ext>
            </a:extLst>
          </p:cNvPr>
          <p:cNvSpPr>
            <a:spLocks noGrp="1"/>
          </p:cNvSpPr>
          <p:nvPr>
            <p:ph type="title"/>
          </p:nvPr>
        </p:nvSpPr>
        <p:spPr/>
        <p:txBody>
          <a:bodyPr/>
          <a:lstStyle/>
          <a:p>
            <a:pPr algn="ctr"/>
            <a:r>
              <a:rPr lang="en-GB" dirty="0"/>
              <a:t>References </a:t>
            </a:r>
          </a:p>
        </p:txBody>
      </p:sp>
      <p:sp>
        <p:nvSpPr>
          <p:cNvPr id="3" name="Content Placeholder 2">
            <a:extLst>
              <a:ext uri="{FF2B5EF4-FFF2-40B4-BE49-F238E27FC236}">
                <a16:creationId xmlns:a16="http://schemas.microsoft.com/office/drawing/2014/main" id="{EE9F7E47-D7B8-4A14-13B8-9482736687B8}"/>
              </a:ext>
            </a:extLst>
          </p:cNvPr>
          <p:cNvSpPr>
            <a:spLocks noGrp="1"/>
          </p:cNvSpPr>
          <p:nvPr>
            <p:ph idx="1"/>
          </p:nvPr>
        </p:nvSpPr>
        <p:spPr>
          <a:xfrm>
            <a:off x="0" y="1685925"/>
            <a:ext cx="12192000" cy="5172075"/>
          </a:xfrm>
        </p:spPr>
        <p:txBody>
          <a:bodyPr/>
          <a:lstStyle/>
          <a:p>
            <a:r>
              <a:rPr lang="en-US" b="1" dirty="0"/>
              <a:t>Sun, S </a:t>
            </a:r>
            <a:r>
              <a:rPr lang="en-US" b="1" i="1" dirty="0"/>
              <a:t>et al. </a:t>
            </a:r>
            <a:r>
              <a:rPr lang="en-US" b="1" dirty="0"/>
              <a:t>(2020) </a:t>
            </a:r>
            <a:r>
              <a:rPr lang="en-US" b="1" i="1" dirty="0"/>
              <a:t>Psychological Wellbeing During the Global COVID-19 Outbreak. </a:t>
            </a:r>
            <a:r>
              <a:rPr lang="en-US" b="1" dirty="0"/>
              <a:t>Available at: </a:t>
            </a:r>
            <a:r>
              <a:rPr lang="en-GB" b="1" dirty="0" err="1">
                <a:hlinkClick r:id="rId2"/>
              </a:rPr>
              <a:t>delivery.php</a:t>
            </a:r>
            <a:r>
              <a:rPr lang="en-GB" b="1" dirty="0">
                <a:hlinkClick r:id="rId2"/>
              </a:rPr>
              <a:t> (ssrn.com)</a:t>
            </a:r>
            <a:r>
              <a:rPr lang="en-GB" b="1" dirty="0"/>
              <a:t> (Accessed: 4</a:t>
            </a:r>
            <a:r>
              <a:rPr lang="en-GB" b="1" baseline="30000" dirty="0"/>
              <a:t>th</a:t>
            </a:r>
            <a:r>
              <a:rPr lang="en-GB" b="1" dirty="0"/>
              <a:t> February 2024)</a:t>
            </a:r>
            <a:endParaRPr lang="en-US" b="1" dirty="0"/>
          </a:p>
          <a:p>
            <a:r>
              <a:rPr lang="en-US" b="1" dirty="0"/>
              <a:t>World Health </a:t>
            </a:r>
            <a:r>
              <a:rPr lang="en-US" b="1" dirty="0" err="1"/>
              <a:t>Organisation</a:t>
            </a:r>
            <a:r>
              <a:rPr lang="en-US" b="1" dirty="0"/>
              <a:t> (2024a) </a:t>
            </a:r>
            <a:r>
              <a:rPr lang="en-US" b="1" i="1" dirty="0"/>
              <a:t>Constitution. </a:t>
            </a:r>
            <a:r>
              <a:rPr lang="en-US" b="1" dirty="0"/>
              <a:t>Available at: </a:t>
            </a:r>
            <a:r>
              <a:rPr lang="en-US" b="1" dirty="0">
                <a:hlinkClick r:id="rId3"/>
              </a:rPr>
              <a:t>Constitution of the World Health Organization (who.int)</a:t>
            </a:r>
            <a:r>
              <a:rPr lang="en-US" b="1" dirty="0"/>
              <a:t> (Accessed: 30</a:t>
            </a:r>
            <a:r>
              <a:rPr lang="en-US" b="1" baseline="30000" dirty="0"/>
              <a:t>th</a:t>
            </a:r>
            <a:r>
              <a:rPr lang="en-US" b="1" dirty="0"/>
              <a:t> January 2024)</a:t>
            </a:r>
          </a:p>
          <a:p>
            <a:r>
              <a:rPr lang="en-US" b="1" dirty="0"/>
              <a:t>World Health </a:t>
            </a:r>
            <a:r>
              <a:rPr lang="en-US" b="1" dirty="0" err="1"/>
              <a:t>Organisation</a:t>
            </a:r>
            <a:r>
              <a:rPr lang="en-US" b="1" dirty="0"/>
              <a:t> (2024b) </a:t>
            </a:r>
            <a:r>
              <a:rPr lang="en-US" b="1" i="1" dirty="0"/>
              <a:t>Promoting Well-Being. </a:t>
            </a:r>
            <a:r>
              <a:rPr lang="en-US" b="1" dirty="0"/>
              <a:t>Available at: </a:t>
            </a:r>
            <a:r>
              <a:rPr lang="en-GB" b="1" dirty="0">
                <a:hlinkClick r:id="rId4"/>
              </a:rPr>
              <a:t>Promoting well-being (who.int)</a:t>
            </a:r>
            <a:r>
              <a:rPr lang="en-US" b="1" dirty="0"/>
              <a:t> (Accessed: 30</a:t>
            </a:r>
            <a:r>
              <a:rPr lang="en-US" b="1" baseline="30000" dirty="0"/>
              <a:t>th</a:t>
            </a:r>
            <a:r>
              <a:rPr lang="en-US" b="1" dirty="0"/>
              <a:t> January 2024)</a:t>
            </a:r>
            <a:endParaRPr lang="en-GB" b="1" dirty="0"/>
          </a:p>
          <a:p>
            <a:endParaRPr lang="en-GB" dirty="0"/>
          </a:p>
        </p:txBody>
      </p:sp>
    </p:spTree>
    <p:extLst>
      <p:ext uri="{BB962C8B-B14F-4D97-AF65-F5344CB8AC3E}">
        <p14:creationId xmlns:p14="http://schemas.microsoft.com/office/powerpoint/2010/main" val="3315804320"/>
      </p:ext>
    </p:extLst>
  </p:cSld>
  <p:clrMapOvr>
    <a:masterClrMapping/>
  </p:clrMapOvr>
</p:sld>
</file>

<file path=ppt/theme/theme1.xml><?xml version="1.0" encoding="utf-8"?>
<a:theme xmlns:a="http://schemas.openxmlformats.org/drawingml/2006/main" name="FrostyVTI">
  <a:themeElements>
    <a:clrScheme name="AnalogousFromDarkSeedLeftStep">
      <a:dk1>
        <a:srgbClr val="000000"/>
      </a:dk1>
      <a:lt1>
        <a:srgbClr val="FFFFFF"/>
      </a:lt1>
      <a:dk2>
        <a:srgbClr val="1A212F"/>
      </a:dk2>
      <a:lt2>
        <a:srgbClr val="F0F3F1"/>
      </a:lt2>
      <a:accent1>
        <a:srgbClr val="E729A8"/>
      </a:accent1>
      <a:accent2>
        <a:srgbClr val="C517D5"/>
      </a:accent2>
      <a:accent3>
        <a:srgbClr val="8829E7"/>
      </a:accent3>
      <a:accent4>
        <a:srgbClr val="3E30D9"/>
      </a:accent4>
      <a:accent5>
        <a:srgbClr val="2969E7"/>
      </a:accent5>
      <a:accent6>
        <a:srgbClr val="17A6D5"/>
      </a:accent6>
      <a:hlink>
        <a:srgbClr val="3F55BF"/>
      </a:hlink>
      <a:folHlink>
        <a:srgbClr val="7F7F7F"/>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802</TotalTime>
  <Words>2230</Words>
  <Application>Microsoft Office PowerPoint</Application>
  <PresentationFormat>Widescreen</PresentationFormat>
  <Paragraphs>111</Paragraphs>
  <Slides>17</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Avenir Next LT Pro</vt:lpstr>
      <vt:lpstr>Calibri</vt:lpstr>
      <vt:lpstr>Goudy Old Style</vt:lpstr>
      <vt:lpstr>Wingdings</vt:lpstr>
      <vt:lpstr>FrostyVTI</vt:lpstr>
      <vt:lpstr>What are the Comparisons Between Health and Wellbeing?</vt:lpstr>
      <vt:lpstr>Introduction </vt:lpstr>
      <vt:lpstr>The Definitions of Health and Well-being</vt:lpstr>
      <vt:lpstr>The Definitions of Health and Well-being </vt:lpstr>
      <vt:lpstr>Health – A Marxist Perspective </vt:lpstr>
      <vt:lpstr>Health – A Marxist Perspective </vt:lpstr>
      <vt:lpstr>Well-Being  - A Marxist perspective </vt:lpstr>
      <vt:lpstr>Well-Being – A Marxist Perspective</vt:lpstr>
      <vt:lpstr>The Comparison Between Health and Well-Being</vt:lpstr>
      <vt:lpstr>The Comparison Between Health and Well-Being</vt:lpstr>
      <vt:lpstr>Health and Well-being: Changing for the Better?</vt:lpstr>
      <vt:lpstr>Conclusion </vt:lpstr>
      <vt:lpstr>Thank You for Listening</vt:lpstr>
      <vt:lpstr>References </vt:lpstr>
      <vt:lpstr>References</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the Differences Between Health and Wellbeing?</dc:title>
  <dc:creator>Sam Wells</dc:creator>
  <cp:lastModifiedBy>Laura Jenkins (IEH)</cp:lastModifiedBy>
  <cp:revision>17</cp:revision>
  <dcterms:created xsi:type="dcterms:W3CDTF">2024-01-30T14:09:18Z</dcterms:created>
  <dcterms:modified xsi:type="dcterms:W3CDTF">2024-04-16T15:06:39Z</dcterms:modified>
</cp:coreProperties>
</file>