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071" y="5035138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09" y="585517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GIS</a:t>
            </a:r>
            <a:br>
              <a:rPr lang="en-GB" dirty="0"/>
            </a:br>
            <a:r>
              <a:rPr lang="en-GB" dirty="0"/>
              <a:t>B Holland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Longitude and Latitude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7024744" cy="60113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sz="2400" dirty="0"/>
              <a:t>The Geographical Information System provides only a computer representation of the read world.</a:t>
            </a:r>
          </a:p>
          <a:p>
            <a:pPr>
              <a:defRPr/>
            </a:pPr>
            <a:r>
              <a:rPr lang="en-GB" sz="2400" dirty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/>
              <a:t>Thus we can solve geographical problems that would be otherwise difficult to model. </a:t>
            </a:r>
          </a:p>
        </p:txBody>
      </p:sp>
    </p:spTree>
    <p:extLst>
      <p:ext uri="{BB962C8B-B14F-4D97-AF65-F5344CB8AC3E}">
        <p14:creationId xmlns:p14="http://schemas.microsoft.com/office/powerpoint/2010/main" val="402859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Topographic, Thematic etc..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sz="2400" dirty="0"/>
              <a:t>There are many different types of maps. However </a:t>
            </a:r>
            <a:r>
              <a:rPr lang="en-GB" sz="1600" i="1" dirty="0"/>
              <a:t>(Robinson et al..) </a:t>
            </a:r>
            <a:r>
              <a:rPr lang="en-GB" sz="2400" dirty="0"/>
              <a:t>the following processes need  to be considered:</a:t>
            </a:r>
          </a:p>
          <a:p>
            <a:pPr>
              <a:defRPr/>
            </a:pPr>
            <a:r>
              <a:rPr lang="en-GB" sz="1800" dirty="0"/>
              <a:t>Establish the purpose</a:t>
            </a:r>
          </a:p>
          <a:p>
            <a:pPr>
              <a:defRPr/>
            </a:pPr>
            <a:r>
              <a:rPr lang="en-GB" sz="1800" dirty="0"/>
              <a:t>Define the scale</a:t>
            </a:r>
          </a:p>
          <a:p>
            <a:pPr>
              <a:defRPr/>
            </a:pPr>
            <a:r>
              <a:rPr lang="en-GB" sz="1800" dirty="0"/>
              <a:t>Select the feature (spatial entities) from the real world that you want to portray</a:t>
            </a:r>
          </a:p>
          <a:p>
            <a:pPr>
              <a:defRPr/>
            </a:pPr>
            <a:r>
              <a:rPr lang="en-GB" sz="1800" dirty="0"/>
              <a:t>Choose a method to represent the features point line area</a:t>
            </a:r>
          </a:p>
          <a:p>
            <a:pPr>
              <a:defRPr/>
            </a:pPr>
            <a:r>
              <a:rPr lang="en-GB" sz="1800" dirty="0"/>
              <a:t>Generalize the feature to provide a two dimensional representation</a:t>
            </a:r>
          </a:p>
          <a:p>
            <a:pPr>
              <a:defRPr/>
            </a:pPr>
            <a:r>
              <a:rPr lang="en-GB" sz="1800" dirty="0"/>
              <a:t>Use a map projection</a:t>
            </a:r>
          </a:p>
          <a:p>
            <a:pPr>
              <a:defRPr/>
            </a:pPr>
            <a:r>
              <a:rPr lang="en-GB" sz="1800" dirty="0"/>
              <a:t>Apply a spatial referencing system to locate features relative to each other</a:t>
            </a:r>
          </a:p>
          <a:p>
            <a:pPr>
              <a:defRPr/>
            </a:pPr>
            <a:r>
              <a:rPr lang="en-GB" sz="1800" dirty="0"/>
              <a:t>Annotate your map with keys Legends and appropriate text.</a:t>
            </a:r>
          </a:p>
          <a:p>
            <a:pPr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0940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56902" cy="457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Data on the Earths Surface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05150" y="1600200"/>
            <a:ext cx="29321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99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024744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sz="1000" dirty="0"/>
              <a:t>Examples of (a) paper maps</a:t>
            </a:r>
            <a:br>
              <a:rPr lang="en-US" sz="1000" i="1" dirty="0"/>
            </a:br>
            <a:r>
              <a:rPr lang="en-US" sz="1000" i="1" dirty="0"/>
              <a:t>Source</a:t>
            </a:r>
            <a:r>
              <a:rPr lang="en-US" sz="1000" dirty="0"/>
              <a:t>: (a) Maps reproduced by permission of Ordnance Survey on behalf of HMSO. © Crown Copyright 2006. All rights reserved. Ordnance Survey</a:t>
            </a:r>
            <a:br>
              <a:rPr lang="en-US" sz="1000" dirty="0"/>
            </a:br>
            <a:r>
              <a:rPr lang="en-US" sz="1000" dirty="0"/>
              <a:t>License number 100030901; image shown on map brochure courtesy of Peter Baker / International </a:t>
            </a:r>
            <a:r>
              <a:rPr lang="en-US" sz="1000" dirty="0" err="1"/>
              <a:t>Photobank</a:t>
            </a:r>
            <a:br>
              <a:rPr lang="en-US" sz="1000" dirty="0"/>
            </a:br>
            <a:endParaRPr lang="en-GB" sz="1000" dirty="0"/>
          </a:p>
        </p:txBody>
      </p:sp>
      <p:pic>
        <p:nvPicPr>
          <p:cNvPr id="717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90825" y="1600200"/>
            <a:ext cx="35623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753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Scale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dirty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/>
              <a:t>We could think of scale as an order of magnitude or the level of Generalisation applied to the objects.</a:t>
            </a:r>
          </a:p>
        </p:txBody>
      </p:sp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Expressions of scale</a:t>
            </a:r>
            <a:r>
              <a:rPr lang="en-GB"/>
              <a:t>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50925" y="2166938"/>
            <a:ext cx="7042150" cy="33956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Spatial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Usually represented by point line or area</a:t>
            </a:r>
          </a:p>
          <a:p>
            <a:pPr>
              <a:defRPr/>
            </a:pPr>
            <a:r>
              <a:rPr lang="en-GB" dirty="0"/>
              <a:t>This could depend on the scale of the mapped area you are trying to model</a:t>
            </a:r>
          </a:p>
          <a:p>
            <a:pPr>
              <a:defRPr/>
            </a:pPr>
            <a:r>
              <a:rPr lang="en-GB" dirty="0"/>
              <a:t>OS used different methods of representation depending on the scale</a:t>
            </a:r>
          </a:p>
        </p:txBody>
      </p:sp>
    </p:spTree>
    <p:extLst>
      <p:ext uri="{BB962C8B-B14F-4D97-AF65-F5344CB8AC3E}">
        <p14:creationId xmlns:p14="http://schemas.microsoft.com/office/powerpoint/2010/main" val="2508932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3236F-A396-491F-A228-9E7231291562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6" y="692696"/>
            <a:ext cx="2306092" cy="230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21457"/>
            <a:ext cx="2401764" cy="2397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597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1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755576" y="6215063"/>
            <a:ext cx="76359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dirty="0"/>
              <a:t>OS </a:t>
            </a:r>
            <a:r>
              <a:rPr lang="en-GB" altLang="en-US" sz="1400" dirty="0" err="1"/>
              <a:t>Superplan</a:t>
            </a:r>
            <a:r>
              <a:rPr lang="en-GB" altLang="en-US" sz="1400" dirty="0"/>
              <a:t>, </a:t>
            </a:r>
            <a:r>
              <a:rPr lang="en-GB" altLang="en-US" sz="1400" dirty="0" err="1"/>
              <a:t>Landplan</a:t>
            </a:r>
            <a:r>
              <a:rPr lang="en-GB" altLang="en-US" sz="1400" dirty="0"/>
              <a:t>, Explorer, </a:t>
            </a:r>
            <a:r>
              <a:rPr lang="en-GB" altLang="en-US" sz="1400" dirty="0" err="1"/>
              <a:t>Landranger</a:t>
            </a:r>
            <a:r>
              <a:rPr lang="en-GB" altLang="en-US" sz="1400" dirty="0"/>
              <a:t>, Tour, Route maps Crown copyright 2006</a:t>
            </a:r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/>
              <a:t>Scale-related generalization</a:t>
            </a:r>
            <a:r>
              <a:rPr lang="en-GB"/>
              <a:t> </a:t>
            </a:r>
          </a:p>
        </p:txBody>
      </p:sp>
      <p:pic>
        <p:nvPicPr>
          <p:cNvPr id="1229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2063" y="1714500"/>
            <a:ext cx="34829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558130" y="2780928"/>
            <a:ext cx="4572000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the process of reducing detail on a map as a consequence of</a:t>
            </a:r>
          </a:p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reducing the map scale</a:t>
            </a:r>
          </a:p>
        </p:txBody>
      </p:sp>
    </p:spTree>
    <p:extLst>
      <p:ext uri="{BB962C8B-B14F-4D97-AF65-F5344CB8AC3E}">
        <p14:creationId xmlns:p14="http://schemas.microsoft.com/office/powerpoint/2010/main" val="181395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200" dirty="0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2459328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X and 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>
                <a:latin typeface="Calibri" panose="020F0502020204030204" pitchFamily="34" charset="0"/>
              </a:rPr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Create Points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14980180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/>
              <a:t>The Earth from space and some commonly used global map projections</a:t>
            </a:r>
            <a:r>
              <a:rPr lang="en-GB" sz="2400"/>
              <a:t> 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4188" y="2203450"/>
            <a:ext cx="8175625" cy="33226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200" dirty="0"/>
              <a:t>Projections: (a) cylindrical; (b) azimuthal</a:t>
            </a:r>
            <a:r>
              <a:rPr lang="en-GB" sz="3200" dirty="0"/>
              <a:t> </a:t>
            </a:r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4438" y="1600200"/>
            <a:ext cx="67151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/>
              <a:t>Projections: (c) conic (Continued)</a:t>
            </a:r>
            <a:endParaRPr lang="en-GB" sz="4000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4600"/>
            <a:ext cx="8229600" cy="27003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Latitude and longitude</a:t>
            </a:r>
            <a:r>
              <a:rPr lang="en-GB" dirty="0"/>
              <a:t> </a:t>
            </a:r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800" y="1700808"/>
            <a:ext cx="4370387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</p:txBody>
      </p:sp>
    </p:spTree>
    <p:extLst>
      <p:ext uri="{BB962C8B-B14F-4D97-AF65-F5344CB8AC3E}">
        <p14:creationId xmlns:p14="http://schemas.microsoft.com/office/powerpoint/2010/main" val="1381901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2800" dirty="0"/>
              <a:t>a) Latitude and longitude of Moscow; (b) calculating the latitude;</a:t>
            </a:r>
            <a:br>
              <a:rPr lang="en-US" sz="2800" dirty="0"/>
            </a:br>
            <a:r>
              <a:rPr lang="en-US" sz="2800" dirty="0"/>
              <a:t>(c) calculating the longitude</a:t>
            </a:r>
            <a:r>
              <a:rPr lang="en-GB" sz="2800" dirty="0"/>
              <a:t> </a:t>
            </a:r>
          </a:p>
        </p:txBody>
      </p:sp>
      <p:pic>
        <p:nvPicPr>
          <p:cNvPr id="2253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1916113"/>
            <a:ext cx="22955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312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836712"/>
            <a:ext cx="7024744" cy="1080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dirty="0"/>
              <a:t>The Ordnance Survey National Grid system</a:t>
            </a:r>
            <a:r>
              <a:rPr lang="en-GB" sz="4000" dirty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31840" y="1916832"/>
            <a:ext cx="38131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020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908720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The UK postcode system</a:t>
            </a:r>
            <a:r>
              <a:rPr lang="en-GB" dirty="0"/>
              <a:t> </a:t>
            </a:r>
          </a:p>
        </p:txBody>
      </p:sp>
      <p:pic>
        <p:nvPicPr>
          <p:cNvPr id="2457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3307" y="1556793"/>
            <a:ext cx="5769950" cy="43924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0414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EM templat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CAEM template</Template>
  <TotalTime>8</TotalTime>
  <Words>672</Words>
  <Application>Microsoft Office PowerPoint</Application>
  <PresentationFormat>On-screen Show (4:3)</PresentationFormat>
  <Paragraphs>53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Century Gothic</vt:lpstr>
      <vt:lpstr>Verdana</vt:lpstr>
      <vt:lpstr>Wingdings 2</vt:lpstr>
      <vt:lpstr>CAEM template</vt:lpstr>
      <vt:lpstr>GIS B Holland </vt:lpstr>
      <vt:lpstr>Introduction</vt:lpstr>
      <vt:lpstr>Topographic, Thematic etc..</vt:lpstr>
      <vt:lpstr>Data on the Earths Surface</vt:lpstr>
      <vt:lpstr>Examples of (a) paper maps Source: (a) Maps reproduced by permission of Ordnance Survey on behalf of HMSO. © Crown Copyright 2006. All rights reserved. Ordnance Survey License number 100030901; image shown on map brochure courtesy of Peter Baker / International Photobank </vt:lpstr>
      <vt:lpstr>Scale</vt:lpstr>
      <vt:lpstr>Expressions of scale </vt:lpstr>
      <vt:lpstr>Spatial Entities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(b) calculating the latitude; (c) calculating the longitude </vt:lpstr>
      <vt:lpstr>The Ordnance Survey National Grid system </vt:lpstr>
      <vt:lpstr>The UK postcode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3</cp:revision>
  <dcterms:created xsi:type="dcterms:W3CDTF">2016-10-12T14:41:30Z</dcterms:created>
  <dcterms:modified xsi:type="dcterms:W3CDTF">2019-10-17T09:29:05Z</dcterms:modified>
</cp:coreProperties>
</file>