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38"/>
  </p:notesMasterIdLst>
  <p:sldIdLst>
    <p:sldId id="256" r:id="rId2"/>
    <p:sldId id="290" r:id="rId3"/>
    <p:sldId id="289" r:id="rId4"/>
    <p:sldId id="293" r:id="rId5"/>
    <p:sldId id="294" r:id="rId6"/>
    <p:sldId id="259" r:id="rId7"/>
    <p:sldId id="261" r:id="rId8"/>
    <p:sldId id="262" r:id="rId9"/>
    <p:sldId id="298" r:id="rId10"/>
    <p:sldId id="299" r:id="rId11"/>
    <p:sldId id="300" r:id="rId12"/>
    <p:sldId id="295" r:id="rId13"/>
    <p:sldId id="297" r:id="rId14"/>
    <p:sldId id="264" r:id="rId15"/>
    <p:sldId id="265" r:id="rId16"/>
    <p:sldId id="266" r:id="rId17"/>
    <p:sldId id="267" r:id="rId18"/>
    <p:sldId id="292" r:id="rId19"/>
    <p:sldId id="269" r:id="rId20"/>
    <p:sldId id="270" r:id="rId21"/>
    <p:sldId id="301" r:id="rId22"/>
    <p:sldId id="302" r:id="rId23"/>
    <p:sldId id="287" r:id="rId24"/>
    <p:sldId id="272" r:id="rId25"/>
    <p:sldId id="273" r:id="rId26"/>
    <p:sldId id="274" r:id="rId27"/>
    <p:sldId id="275" r:id="rId28"/>
    <p:sldId id="277" r:id="rId29"/>
    <p:sldId id="278" r:id="rId30"/>
    <p:sldId id="279" r:id="rId31"/>
    <p:sldId id="281" r:id="rId32"/>
    <p:sldId id="282" r:id="rId33"/>
    <p:sldId id="288" r:id="rId34"/>
    <p:sldId id="283" r:id="rId35"/>
    <p:sldId id="284" r:id="rId36"/>
    <p:sldId id="296"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60" autoAdjust="0"/>
    <p:restoredTop sz="94660"/>
  </p:normalViewPr>
  <p:slideViewPr>
    <p:cSldViewPr snapToGrid="0">
      <p:cViewPr varScale="1">
        <p:scale>
          <a:sx n="110" d="100"/>
          <a:sy n="110" d="100"/>
        </p:scale>
        <p:origin x="200" y="1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106F92-DA76-4A77-973D-201BCFE9080D}" type="doc">
      <dgm:prSet loTypeId="urn:microsoft.com/office/officeart/2016/7/layout/VerticalSolidActionList" loCatId="List" qsTypeId="urn:microsoft.com/office/officeart/2005/8/quickstyle/simple1" qsCatId="simple" csTypeId="urn:microsoft.com/office/officeart/2005/8/colors/accent0_3" csCatId="mainScheme"/>
      <dgm:spPr/>
      <dgm:t>
        <a:bodyPr/>
        <a:lstStyle/>
        <a:p>
          <a:endParaRPr lang="en-US"/>
        </a:p>
      </dgm:t>
    </dgm:pt>
    <dgm:pt modelId="{A0BD98E0-BE22-45E4-B31C-ABF35FD06E2F}">
      <dgm:prSet/>
      <dgm:spPr/>
      <dgm:t>
        <a:bodyPr/>
        <a:lstStyle/>
        <a:p>
          <a:r>
            <a:rPr lang="en-US"/>
            <a:t>Examine</a:t>
          </a:r>
        </a:p>
      </dgm:t>
    </dgm:pt>
    <dgm:pt modelId="{34DB0C3F-C30E-4C66-B875-7DC2CA786F46}" type="parTrans" cxnId="{C81B7C07-03A3-4159-BC98-CEB523F62F38}">
      <dgm:prSet/>
      <dgm:spPr/>
      <dgm:t>
        <a:bodyPr/>
        <a:lstStyle/>
        <a:p>
          <a:endParaRPr lang="en-US"/>
        </a:p>
      </dgm:t>
    </dgm:pt>
    <dgm:pt modelId="{204601A4-7C79-4A08-8E37-48DEE879FA0E}" type="sibTrans" cxnId="{C81B7C07-03A3-4159-BC98-CEB523F62F38}">
      <dgm:prSet/>
      <dgm:spPr/>
      <dgm:t>
        <a:bodyPr/>
        <a:lstStyle/>
        <a:p>
          <a:endParaRPr lang="en-US"/>
        </a:p>
      </dgm:t>
    </dgm:pt>
    <dgm:pt modelId="{8A772145-2BDE-4285-8CDC-3A34A5D535F6}">
      <dgm:prSet/>
      <dgm:spPr/>
      <dgm:t>
        <a:bodyPr/>
        <a:lstStyle/>
        <a:p>
          <a:r>
            <a:rPr lang="en-US"/>
            <a:t>Examine Quantitative Research and Methods for Data Collection</a:t>
          </a:r>
        </a:p>
      </dgm:t>
    </dgm:pt>
    <dgm:pt modelId="{AA6EE759-6F46-46EB-824C-A94BFE8CC688}" type="parTrans" cxnId="{8C2BDF18-A7F1-4527-AA06-820D016965AC}">
      <dgm:prSet/>
      <dgm:spPr/>
      <dgm:t>
        <a:bodyPr/>
        <a:lstStyle/>
        <a:p>
          <a:endParaRPr lang="en-US"/>
        </a:p>
      </dgm:t>
    </dgm:pt>
    <dgm:pt modelId="{CD253C8B-6CF4-46C6-B013-AB62CDC2B905}" type="sibTrans" cxnId="{8C2BDF18-A7F1-4527-AA06-820D016965AC}">
      <dgm:prSet/>
      <dgm:spPr/>
      <dgm:t>
        <a:bodyPr/>
        <a:lstStyle/>
        <a:p>
          <a:endParaRPr lang="en-US"/>
        </a:p>
      </dgm:t>
    </dgm:pt>
    <dgm:pt modelId="{196050F2-576D-406F-9AD9-9B90696DA594}">
      <dgm:prSet/>
      <dgm:spPr/>
      <dgm:t>
        <a:bodyPr/>
        <a:lstStyle/>
        <a:p>
          <a:r>
            <a:rPr lang="en-US"/>
            <a:t>Discuss and review</a:t>
          </a:r>
        </a:p>
      </dgm:t>
    </dgm:pt>
    <dgm:pt modelId="{31D30179-007F-4EBF-B829-D1FD2B0A41C8}" type="parTrans" cxnId="{87B5BE3B-7C4C-4422-9750-D8F8529569E7}">
      <dgm:prSet/>
      <dgm:spPr/>
      <dgm:t>
        <a:bodyPr/>
        <a:lstStyle/>
        <a:p>
          <a:endParaRPr lang="en-US"/>
        </a:p>
      </dgm:t>
    </dgm:pt>
    <dgm:pt modelId="{0466C1D1-5A7D-4DAB-8FA9-4F3A347315B7}" type="sibTrans" cxnId="{87B5BE3B-7C4C-4422-9750-D8F8529569E7}">
      <dgm:prSet/>
      <dgm:spPr/>
      <dgm:t>
        <a:bodyPr/>
        <a:lstStyle/>
        <a:p>
          <a:endParaRPr lang="en-US"/>
        </a:p>
      </dgm:t>
    </dgm:pt>
    <dgm:pt modelId="{BE545D53-B79E-4BAF-B820-4237136E5676}">
      <dgm:prSet/>
      <dgm:spPr/>
      <dgm:t>
        <a:bodyPr/>
        <a:lstStyle/>
        <a:p>
          <a:r>
            <a:rPr lang="en-US"/>
            <a:t>Discuss and review concepts of positionality and reflexivity</a:t>
          </a:r>
        </a:p>
      </dgm:t>
    </dgm:pt>
    <dgm:pt modelId="{98A50AFE-8C20-4C30-8027-8B81881C1913}" type="parTrans" cxnId="{32795F76-B345-4619-93C6-450F1985230E}">
      <dgm:prSet/>
      <dgm:spPr/>
      <dgm:t>
        <a:bodyPr/>
        <a:lstStyle/>
        <a:p>
          <a:endParaRPr lang="en-US"/>
        </a:p>
      </dgm:t>
    </dgm:pt>
    <dgm:pt modelId="{5A3DF392-85D1-4A6B-8031-333C56330B0C}" type="sibTrans" cxnId="{32795F76-B345-4619-93C6-450F1985230E}">
      <dgm:prSet/>
      <dgm:spPr/>
      <dgm:t>
        <a:bodyPr/>
        <a:lstStyle/>
        <a:p>
          <a:endParaRPr lang="en-US"/>
        </a:p>
      </dgm:t>
    </dgm:pt>
    <dgm:pt modelId="{66E37A63-F436-4F1C-AA35-85EC0DE6066F}">
      <dgm:prSet/>
      <dgm:spPr/>
      <dgm:t>
        <a:bodyPr/>
        <a:lstStyle/>
        <a:p>
          <a:r>
            <a:rPr lang="en-US"/>
            <a:t>Apply</a:t>
          </a:r>
        </a:p>
      </dgm:t>
    </dgm:pt>
    <dgm:pt modelId="{1DDCD43F-E27D-4692-9BB1-8701E53C6EC4}" type="parTrans" cxnId="{5F7960CB-0256-4157-83B0-CC58E6D1F9E7}">
      <dgm:prSet/>
      <dgm:spPr/>
      <dgm:t>
        <a:bodyPr/>
        <a:lstStyle/>
        <a:p>
          <a:endParaRPr lang="en-US"/>
        </a:p>
      </dgm:t>
    </dgm:pt>
    <dgm:pt modelId="{70F4DC0A-0849-429A-90DE-F8D9EB90A697}" type="sibTrans" cxnId="{5F7960CB-0256-4157-83B0-CC58E6D1F9E7}">
      <dgm:prSet/>
      <dgm:spPr/>
      <dgm:t>
        <a:bodyPr/>
        <a:lstStyle/>
        <a:p>
          <a:endParaRPr lang="en-US"/>
        </a:p>
      </dgm:t>
    </dgm:pt>
    <dgm:pt modelId="{B387EB6A-861E-4DF3-9DB3-495603093D06}">
      <dgm:prSet/>
      <dgm:spPr/>
      <dgm:t>
        <a:bodyPr/>
        <a:lstStyle/>
        <a:p>
          <a:r>
            <a:rPr lang="en-US"/>
            <a:t>Apply the key concepts of positionality and reflexivity within research practice</a:t>
          </a:r>
        </a:p>
      </dgm:t>
    </dgm:pt>
    <dgm:pt modelId="{FB0E6506-49D5-47A9-BFE3-1AE6BC134362}" type="parTrans" cxnId="{67B44C78-E39E-4809-A859-43E0B762C569}">
      <dgm:prSet/>
      <dgm:spPr/>
      <dgm:t>
        <a:bodyPr/>
        <a:lstStyle/>
        <a:p>
          <a:endParaRPr lang="en-US"/>
        </a:p>
      </dgm:t>
    </dgm:pt>
    <dgm:pt modelId="{4DC2B92E-B5F1-4713-850C-DB9FD1B75932}" type="sibTrans" cxnId="{67B44C78-E39E-4809-A859-43E0B762C569}">
      <dgm:prSet/>
      <dgm:spPr/>
      <dgm:t>
        <a:bodyPr/>
        <a:lstStyle/>
        <a:p>
          <a:endParaRPr lang="en-US"/>
        </a:p>
      </dgm:t>
    </dgm:pt>
    <dgm:pt modelId="{F8CFEBFE-AD0B-9747-B06D-7F86C0505CDE}" type="pres">
      <dgm:prSet presAssocID="{E0106F92-DA76-4A77-973D-201BCFE9080D}" presName="Name0" presStyleCnt="0">
        <dgm:presLayoutVars>
          <dgm:dir/>
          <dgm:animLvl val="lvl"/>
          <dgm:resizeHandles val="exact"/>
        </dgm:presLayoutVars>
      </dgm:prSet>
      <dgm:spPr/>
    </dgm:pt>
    <dgm:pt modelId="{576EF6E0-BC94-DD49-8F00-3224C37D3826}" type="pres">
      <dgm:prSet presAssocID="{A0BD98E0-BE22-45E4-B31C-ABF35FD06E2F}" presName="linNode" presStyleCnt="0"/>
      <dgm:spPr/>
    </dgm:pt>
    <dgm:pt modelId="{C51F440C-16A0-4F41-8BD4-D0812E30BD14}" type="pres">
      <dgm:prSet presAssocID="{A0BD98E0-BE22-45E4-B31C-ABF35FD06E2F}" presName="parentText" presStyleLbl="alignNode1" presStyleIdx="0" presStyleCnt="3">
        <dgm:presLayoutVars>
          <dgm:chMax val="1"/>
          <dgm:bulletEnabled/>
        </dgm:presLayoutVars>
      </dgm:prSet>
      <dgm:spPr/>
    </dgm:pt>
    <dgm:pt modelId="{2159CC0B-6657-344B-BEBE-099F6403506C}" type="pres">
      <dgm:prSet presAssocID="{A0BD98E0-BE22-45E4-B31C-ABF35FD06E2F}" presName="descendantText" presStyleLbl="alignAccFollowNode1" presStyleIdx="0" presStyleCnt="3">
        <dgm:presLayoutVars>
          <dgm:bulletEnabled/>
        </dgm:presLayoutVars>
      </dgm:prSet>
      <dgm:spPr/>
    </dgm:pt>
    <dgm:pt modelId="{C9F31211-8551-BC4C-AD04-1FCF8C44996A}" type="pres">
      <dgm:prSet presAssocID="{204601A4-7C79-4A08-8E37-48DEE879FA0E}" presName="sp" presStyleCnt="0"/>
      <dgm:spPr/>
    </dgm:pt>
    <dgm:pt modelId="{C97903A2-A7C0-674B-9744-8629B7DC7808}" type="pres">
      <dgm:prSet presAssocID="{196050F2-576D-406F-9AD9-9B90696DA594}" presName="linNode" presStyleCnt="0"/>
      <dgm:spPr/>
    </dgm:pt>
    <dgm:pt modelId="{DE04192A-F03C-3546-A6D8-912F2395F89F}" type="pres">
      <dgm:prSet presAssocID="{196050F2-576D-406F-9AD9-9B90696DA594}" presName="parentText" presStyleLbl="alignNode1" presStyleIdx="1" presStyleCnt="3">
        <dgm:presLayoutVars>
          <dgm:chMax val="1"/>
          <dgm:bulletEnabled/>
        </dgm:presLayoutVars>
      </dgm:prSet>
      <dgm:spPr/>
    </dgm:pt>
    <dgm:pt modelId="{677FA240-B5C3-E442-9445-18FCC697F15C}" type="pres">
      <dgm:prSet presAssocID="{196050F2-576D-406F-9AD9-9B90696DA594}" presName="descendantText" presStyleLbl="alignAccFollowNode1" presStyleIdx="1" presStyleCnt="3">
        <dgm:presLayoutVars>
          <dgm:bulletEnabled/>
        </dgm:presLayoutVars>
      </dgm:prSet>
      <dgm:spPr/>
    </dgm:pt>
    <dgm:pt modelId="{C9BB69FF-8DF4-474B-BB89-27266E6454F8}" type="pres">
      <dgm:prSet presAssocID="{0466C1D1-5A7D-4DAB-8FA9-4F3A347315B7}" presName="sp" presStyleCnt="0"/>
      <dgm:spPr/>
    </dgm:pt>
    <dgm:pt modelId="{7B904D30-4F6C-9144-8B11-743518758605}" type="pres">
      <dgm:prSet presAssocID="{66E37A63-F436-4F1C-AA35-85EC0DE6066F}" presName="linNode" presStyleCnt="0"/>
      <dgm:spPr/>
    </dgm:pt>
    <dgm:pt modelId="{A47FB1DF-0B54-FA4E-9F5E-0F3A45646077}" type="pres">
      <dgm:prSet presAssocID="{66E37A63-F436-4F1C-AA35-85EC0DE6066F}" presName="parentText" presStyleLbl="alignNode1" presStyleIdx="2" presStyleCnt="3">
        <dgm:presLayoutVars>
          <dgm:chMax val="1"/>
          <dgm:bulletEnabled/>
        </dgm:presLayoutVars>
      </dgm:prSet>
      <dgm:spPr/>
    </dgm:pt>
    <dgm:pt modelId="{61D0D560-0C02-9C45-8BB3-BD100AA3398A}" type="pres">
      <dgm:prSet presAssocID="{66E37A63-F436-4F1C-AA35-85EC0DE6066F}" presName="descendantText" presStyleLbl="alignAccFollowNode1" presStyleIdx="2" presStyleCnt="3">
        <dgm:presLayoutVars>
          <dgm:bulletEnabled/>
        </dgm:presLayoutVars>
      </dgm:prSet>
      <dgm:spPr/>
    </dgm:pt>
  </dgm:ptLst>
  <dgm:cxnLst>
    <dgm:cxn modelId="{C81B7C07-03A3-4159-BC98-CEB523F62F38}" srcId="{E0106F92-DA76-4A77-973D-201BCFE9080D}" destId="{A0BD98E0-BE22-45E4-B31C-ABF35FD06E2F}" srcOrd="0" destOrd="0" parTransId="{34DB0C3F-C30E-4C66-B875-7DC2CA786F46}" sibTransId="{204601A4-7C79-4A08-8E37-48DEE879FA0E}"/>
    <dgm:cxn modelId="{8C2BDF18-A7F1-4527-AA06-820D016965AC}" srcId="{A0BD98E0-BE22-45E4-B31C-ABF35FD06E2F}" destId="{8A772145-2BDE-4285-8CDC-3A34A5D535F6}" srcOrd="0" destOrd="0" parTransId="{AA6EE759-6F46-46EB-824C-A94BFE8CC688}" sibTransId="{CD253C8B-6CF4-46C6-B013-AB62CDC2B905}"/>
    <dgm:cxn modelId="{FB7D7F1D-AB99-C94F-822E-1098437E7E40}" type="presOf" srcId="{B387EB6A-861E-4DF3-9DB3-495603093D06}" destId="{61D0D560-0C02-9C45-8BB3-BD100AA3398A}" srcOrd="0" destOrd="0" presId="urn:microsoft.com/office/officeart/2016/7/layout/VerticalSolidActionList"/>
    <dgm:cxn modelId="{87B5BE3B-7C4C-4422-9750-D8F8529569E7}" srcId="{E0106F92-DA76-4A77-973D-201BCFE9080D}" destId="{196050F2-576D-406F-9AD9-9B90696DA594}" srcOrd="1" destOrd="0" parTransId="{31D30179-007F-4EBF-B829-D1FD2B0A41C8}" sibTransId="{0466C1D1-5A7D-4DAB-8FA9-4F3A347315B7}"/>
    <dgm:cxn modelId="{EED0884D-D198-024A-927E-C09D94045B4C}" type="presOf" srcId="{8A772145-2BDE-4285-8CDC-3A34A5D535F6}" destId="{2159CC0B-6657-344B-BEBE-099F6403506C}" srcOrd="0" destOrd="0" presId="urn:microsoft.com/office/officeart/2016/7/layout/VerticalSolidActionList"/>
    <dgm:cxn modelId="{3486A05D-11E4-8548-A4F0-EE7D1144719D}" type="presOf" srcId="{A0BD98E0-BE22-45E4-B31C-ABF35FD06E2F}" destId="{C51F440C-16A0-4F41-8BD4-D0812E30BD14}" srcOrd="0" destOrd="0" presId="urn:microsoft.com/office/officeart/2016/7/layout/VerticalSolidActionList"/>
    <dgm:cxn modelId="{F80EE861-F1BE-0641-9D20-F9C4DB4531AE}" type="presOf" srcId="{66E37A63-F436-4F1C-AA35-85EC0DE6066F}" destId="{A47FB1DF-0B54-FA4E-9F5E-0F3A45646077}" srcOrd="0" destOrd="0" presId="urn:microsoft.com/office/officeart/2016/7/layout/VerticalSolidActionList"/>
    <dgm:cxn modelId="{32795F76-B345-4619-93C6-450F1985230E}" srcId="{196050F2-576D-406F-9AD9-9B90696DA594}" destId="{BE545D53-B79E-4BAF-B820-4237136E5676}" srcOrd="0" destOrd="0" parTransId="{98A50AFE-8C20-4C30-8027-8B81881C1913}" sibTransId="{5A3DF392-85D1-4A6B-8031-333C56330B0C}"/>
    <dgm:cxn modelId="{67B44C78-E39E-4809-A859-43E0B762C569}" srcId="{66E37A63-F436-4F1C-AA35-85EC0DE6066F}" destId="{B387EB6A-861E-4DF3-9DB3-495603093D06}" srcOrd="0" destOrd="0" parTransId="{FB0E6506-49D5-47A9-BFE3-1AE6BC134362}" sibTransId="{4DC2B92E-B5F1-4713-850C-DB9FD1B75932}"/>
    <dgm:cxn modelId="{CECD2AAE-E2DF-7B4A-8732-4D7FA19DE805}" type="presOf" srcId="{196050F2-576D-406F-9AD9-9B90696DA594}" destId="{DE04192A-F03C-3546-A6D8-912F2395F89F}" srcOrd="0" destOrd="0" presId="urn:microsoft.com/office/officeart/2016/7/layout/VerticalSolidActionList"/>
    <dgm:cxn modelId="{10F4AFAE-862B-DF4F-9ABA-CA23B6B0116F}" type="presOf" srcId="{E0106F92-DA76-4A77-973D-201BCFE9080D}" destId="{F8CFEBFE-AD0B-9747-B06D-7F86C0505CDE}" srcOrd="0" destOrd="0" presId="urn:microsoft.com/office/officeart/2016/7/layout/VerticalSolidActionList"/>
    <dgm:cxn modelId="{E374B8C8-02F0-6C4F-A536-94B323FF728C}" type="presOf" srcId="{BE545D53-B79E-4BAF-B820-4237136E5676}" destId="{677FA240-B5C3-E442-9445-18FCC697F15C}" srcOrd="0" destOrd="0" presId="urn:microsoft.com/office/officeart/2016/7/layout/VerticalSolidActionList"/>
    <dgm:cxn modelId="{5F7960CB-0256-4157-83B0-CC58E6D1F9E7}" srcId="{E0106F92-DA76-4A77-973D-201BCFE9080D}" destId="{66E37A63-F436-4F1C-AA35-85EC0DE6066F}" srcOrd="2" destOrd="0" parTransId="{1DDCD43F-E27D-4692-9BB1-8701E53C6EC4}" sibTransId="{70F4DC0A-0849-429A-90DE-F8D9EB90A697}"/>
    <dgm:cxn modelId="{16FFFE0D-3C8E-3A44-88CD-E820047146B0}" type="presParOf" srcId="{F8CFEBFE-AD0B-9747-B06D-7F86C0505CDE}" destId="{576EF6E0-BC94-DD49-8F00-3224C37D3826}" srcOrd="0" destOrd="0" presId="urn:microsoft.com/office/officeart/2016/7/layout/VerticalSolidActionList"/>
    <dgm:cxn modelId="{47773B0F-4F5F-5E49-9781-EA82E3A92212}" type="presParOf" srcId="{576EF6E0-BC94-DD49-8F00-3224C37D3826}" destId="{C51F440C-16A0-4F41-8BD4-D0812E30BD14}" srcOrd="0" destOrd="0" presId="urn:microsoft.com/office/officeart/2016/7/layout/VerticalSolidActionList"/>
    <dgm:cxn modelId="{20E03212-5808-1044-AC89-EAA5749B2064}" type="presParOf" srcId="{576EF6E0-BC94-DD49-8F00-3224C37D3826}" destId="{2159CC0B-6657-344B-BEBE-099F6403506C}" srcOrd="1" destOrd="0" presId="urn:microsoft.com/office/officeart/2016/7/layout/VerticalSolidActionList"/>
    <dgm:cxn modelId="{BEE0D8C9-40E7-7640-8479-A97DCE05C307}" type="presParOf" srcId="{F8CFEBFE-AD0B-9747-B06D-7F86C0505CDE}" destId="{C9F31211-8551-BC4C-AD04-1FCF8C44996A}" srcOrd="1" destOrd="0" presId="urn:microsoft.com/office/officeart/2016/7/layout/VerticalSolidActionList"/>
    <dgm:cxn modelId="{6387953C-8917-F449-B921-43A29283E7A5}" type="presParOf" srcId="{F8CFEBFE-AD0B-9747-B06D-7F86C0505CDE}" destId="{C97903A2-A7C0-674B-9744-8629B7DC7808}" srcOrd="2" destOrd="0" presId="urn:microsoft.com/office/officeart/2016/7/layout/VerticalSolidActionList"/>
    <dgm:cxn modelId="{465C7834-5572-0A4F-9369-13A3796914D8}" type="presParOf" srcId="{C97903A2-A7C0-674B-9744-8629B7DC7808}" destId="{DE04192A-F03C-3546-A6D8-912F2395F89F}" srcOrd="0" destOrd="0" presId="urn:microsoft.com/office/officeart/2016/7/layout/VerticalSolidActionList"/>
    <dgm:cxn modelId="{01496E7D-3B54-0A4C-844F-2D7E8322268B}" type="presParOf" srcId="{C97903A2-A7C0-674B-9744-8629B7DC7808}" destId="{677FA240-B5C3-E442-9445-18FCC697F15C}" srcOrd="1" destOrd="0" presId="urn:microsoft.com/office/officeart/2016/7/layout/VerticalSolidActionList"/>
    <dgm:cxn modelId="{9A42CCE1-CB63-A844-B437-1C4C11A6905F}" type="presParOf" srcId="{F8CFEBFE-AD0B-9747-B06D-7F86C0505CDE}" destId="{C9BB69FF-8DF4-474B-BB89-27266E6454F8}" srcOrd="3" destOrd="0" presId="urn:microsoft.com/office/officeart/2016/7/layout/VerticalSolidActionList"/>
    <dgm:cxn modelId="{6F22CC8D-D0D1-244A-8261-702A7E90A64A}" type="presParOf" srcId="{F8CFEBFE-AD0B-9747-B06D-7F86C0505CDE}" destId="{7B904D30-4F6C-9144-8B11-743518758605}" srcOrd="4" destOrd="0" presId="urn:microsoft.com/office/officeart/2016/7/layout/VerticalSolidActionList"/>
    <dgm:cxn modelId="{0A2607C2-286B-0346-846E-CABA8392CC1D}" type="presParOf" srcId="{7B904D30-4F6C-9144-8B11-743518758605}" destId="{A47FB1DF-0B54-FA4E-9F5E-0F3A45646077}" srcOrd="0" destOrd="0" presId="urn:microsoft.com/office/officeart/2016/7/layout/VerticalSolidActionList"/>
    <dgm:cxn modelId="{68390F6E-818F-2E42-A735-3377E75D97F8}" type="presParOf" srcId="{7B904D30-4F6C-9144-8B11-743518758605}" destId="{61D0D560-0C02-9C45-8BB3-BD100AA3398A}"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3D56DC-6BF9-4910-8764-4B917B672940}"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AB0F27B7-46C0-46EE-9772-07BED8E33CE6}">
      <dgm:prSet/>
      <dgm:spPr/>
      <dgm:t>
        <a:bodyPr/>
        <a:lstStyle/>
        <a:p>
          <a:r>
            <a:rPr lang="en-US"/>
            <a:t>Being</a:t>
          </a:r>
        </a:p>
      </dgm:t>
    </dgm:pt>
    <dgm:pt modelId="{47758AC6-7A53-4B5B-88D9-92172D2EA67C}" type="parTrans" cxnId="{3D785A7F-0365-40DF-AEA5-082E79BC0BA8}">
      <dgm:prSet/>
      <dgm:spPr/>
      <dgm:t>
        <a:bodyPr/>
        <a:lstStyle/>
        <a:p>
          <a:endParaRPr lang="en-US"/>
        </a:p>
      </dgm:t>
    </dgm:pt>
    <dgm:pt modelId="{FA0A0371-236C-4DE0-AD5D-1C5C969470B1}" type="sibTrans" cxnId="{3D785A7F-0365-40DF-AEA5-082E79BC0BA8}">
      <dgm:prSet/>
      <dgm:spPr/>
      <dgm:t>
        <a:bodyPr/>
        <a:lstStyle/>
        <a:p>
          <a:endParaRPr lang="en-US"/>
        </a:p>
      </dgm:t>
    </dgm:pt>
    <dgm:pt modelId="{6833F116-825D-41EE-AFAF-6CABB2EF9AFE}">
      <dgm:prSet/>
      <dgm:spPr/>
      <dgm:t>
        <a:bodyPr/>
        <a:lstStyle/>
        <a:p>
          <a:r>
            <a:rPr lang="en-US" dirty="0"/>
            <a:t>Domain 1: Being reflexive about method</a:t>
          </a:r>
        </a:p>
      </dgm:t>
    </dgm:pt>
    <dgm:pt modelId="{5EBE9BF9-9125-40E7-A9C5-A6CE50FA0628}" type="parTrans" cxnId="{8D112F41-7AB7-4155-9F77-39E112279493}">
      <dgm:prSet/>
      <dgm:spPr/>
      <dgm:t>
        <a:bodyPr/>
        <a:lstStyle/>
        <a:p>
          <a:endParaRPr lang="en-US"/>
        </a:p>
      </dgm:t>
    </dgm:pt>
    <dgm:pt modelId="{504FE3DB-46A1-45DC-9B3D-E941FF7B7DEF}" type="sibTrans" cxnId="{8D112F41-7AB7-4155-9F77-39E112279493}">
      <dgm:prSet/>
      <dgm:spPr/>
      <dgm:t>
        <a:bodyPr/>
        <a:lstStyle/>
        <a:p>
          <a:endParaRPr lang="en-US"/>
        </a:p>
      </dgm:t>
    </dgm:pt>
    <dgm:pt modelId="{93792E7B-15DA-43A3-BD79-D72C606C1742}">
      <dgm:prSet/>
      <dgm:spPr/>
      <dgm:t>
        <a:bodyPr/>
        <a:lstStyle/>
        <a:p>
          <a:r>
            <a:rPr lang="en-US"/>
            <a:t>Being</a:t>
          </a:r>
        </a:p>
      </dgm:t>
    </dgm:pt>
    <dgm:pt modelId="{352F08E7-C02A-4792-976C-B6307517C5B3}" type="parTrans" cxnId="{D1310766-72E0-45D3-8BC1-122C7F9D4D97}">
      <dgm:prSet/>
      <dgm:spPr/>
      <dgm:t>
        <a:bodyPr/>
        <a:lstStyle/>
        <a:p>
          <a:endParaRPr lang="en-US"/>
        </a:p>
      </dgm:t>
    </dgm:pt>
    <dgm:pt modelId="{2099773F-0EDC-4FF0-B2EB-148A5B7F93DB}" type="sibTrans" cxnId="{D1310766-72E0-45D3-8BC1-122C7F9D4D97}">
      <dgm:prSet/>
      <dgm:spPr/>
      <dgm:t>
        <a:bodyPr/>
        <a:lstStyle/>
        <a:p>
          <a:endParaRPr lang="en-US"/>
        </a:p>
      </dgm:t>
    </dgm:pt>
    <dgm:pt modelId="{E9BEB915-3451-4638-8088-585B9A60571B}">
      <dgm:prSet/>
      <dgm:spPr/>
      <dgm:t>
        <a:bodyPr/>
        <a:lstStyle/>
        <a:p>
          <a:r>
            <a:rPr lang="en-US"/>
            <a:t>Domain 2: Being reflexive about epistemology</a:t>
          </a:r>
        </a:p>
      </dgm:t>
    </dgm:pt>
    <dgm:pt modelId="{F3EB1B6F-ED38-41E9-AA48-00E805470E72}" type="parTrans" cxnId="{80D3D6AB-C582-41BA-8CA2-BDE788361A16}">
      <dgm:prSet/>
      <dgm:spPr/>
      <dgm:t>
        <a:bodyPr/>
        <a:lstStyle/>
        <a:p>
          <a:endParaRPr lang="en-US"/>
        </a:p>
      </dgm:t>
    </dgm:pt>
    <dgm:pt modelId="{B2006801-3597-4526-80CB-96584FD854EF}" type="sibTrans" cxnId="{80D3D6AB-C582-41BA-8CA2-BDE788361A16}">
      <dgm:prSet/>
      <dgm:spPr/>
      <dgm:t>
        <a:bodyPr/>
        <a:lstStyle/>
        <a:p>
          <a:endParaRPr lang="en-US"/>
        </a:p>
      </dgm:t>
    </dgm:pt>
    <dgm:pt modelId="{9A441EBD-A581-44BE-8C99-0B7571AB86D1}">
      <dgm:prSet/>
      <dgm:spPr/>
      <dgm:t>
        <a:bodyPr/>
        <a:lstStyle/>
        <a:p>
          <a:r>
            <a:rPr lang="en-US"/>
            <a:t>Being</a:t>
          </a:r>
        </a:p>
      </dgm:t>
    </dgm:pt>
    <dgm:pt modelId="{6BB06C0C-B53E-4EFE-9C29-2395D3B05649}" type="parTrans" cxnId="{00A2E0AA-5C4C-4D72-9258-9C2D5E02B432}">
      <dgm:prSet/>
      <dgm:spPr/>
      <dgm:t>
        <a:bodyPr/>
        <a:lstStyle/>
        <a:p>
          <a:endParaRPr lang="en-US"/>
        </a:p>
      </dgm:t>
    </dgm:pt>
    <dgm:pt modelId="{3C0BFAC4-D780-443F-9014-3C8695717F95}" type="sibTrans" cxnId="{00A2E0AA-5C4C-4D72-9258-9C2D5E02B432}">
      <dgm:prSet/>
      <dgm:spPr/>
      <dgm:t>
        <a:bodyPr/>
        <a:lstStyle/>
        <a:p>
          <a:endParaRPr lang="en-US"/>
        </a:p>
      </dgm:t>
    </dgm:pt>
    <dgm:pt modelId="{C081C9FF-2AFE-4343-BAE3-18597164B4AD}">
      <dgm:prSet/>
      <dgm:spPr/>
      <dgm:t>
        <a:bodyPr/>
        <a:lstStyle/>
        <a:p>
          <a:r>
            <a:rPr lang="en-US"/>
            <a:t>Domain 3: Being reflexive about discipline</a:t>
          </a:r>
        </a:p>
      </dgm:t>
    </dgm:pt>
    <dgm:pt modelId="{3B2DA0DA-ED95-43C5-893B-0743F615934D}" type="parTrans" cxnId="{A9E57BF7-F175-483C-A2D5-7AB8BFA226F7}">
      <dgm:prSet/>
      <dgm:spPr/>
      <dgm:t>
        <a:bodyPr/>
        <a:lstStyle/>
        <a:p>
          <a:endParaRPr lang="en-US"/>
        </a:p>
      </dgm:t>
    </dgm:pt>
    <dgm:pt modelId="{BCEAE44D-225C-4E12-BEA6-86A68561304C}" type="sibTrans" cxnId="{A9E57BF7-F175-483C-A2D5-7AB8BFA226F7}">
      <dgm:prSet/>
      <dgm:spPr/>
      <dgm:t>
        <a:bodyPr/>
        <a:lstStyle/>
        <a:p>
          <a:endParaRPr lang="en-US"/>
        </a:p>
      </dgm:t>
    </dgm:pt>
    <dgm:pt modelId="{CFC6917D-EEC2-C244-AC0B-309B768FCF73}" type="pres">
      <dgm:prSet presAssocID="{B53D56DC-6BF9-4910-8764-4B917B672940}" presName="Name0" presStyleCnt="0">
        <dgm:presLayoutVars>
          <dgm:dir/>
          <dgm:animLvl val="lvl"/>
          <dgm:resizeHandles val="exact"/>
        </dgm:presLayoutVars>
      </dgm:prSet>
      <dgm:spPr/>
    </dgm:pt>
    <dgm:pt modelId="{E267862B-0A93-264C-B6C4-81D0324E81D6}" type="pres">
      <dgm:prSet presAssocID="{AB0F27B7-46C0-46EE-9772-07BED8E33CE6}" presName="composite" presStyleCnt="0"/>
      <dgm:spPr/>
    </dgm:pt>
    <dgm:pt modelId="{9D47F5CC-9596-0947-8566-F24AC1622EC8}" type="pres">
      <dgm:prSet presAssocID="{AB0F27B7-46C0-46EE-9772-07BED8E33CE6}" presName="parTx" presStyleLbl="alignNode1" presStyleIdx="0" presStyleCnt="3" custLinFactNeighborX="238" custLinFactNeighborY="23543">
        <dgm:presLayoutVars>
          <dgm:chMax val="0"/>
          <dgm:chPref val="0"/>
        </dgm:presLayoutVars>
      </dgm:prSet>
      <dgm:spPr/>
    </dgm:pt>
    <dgm:pt modelId="{687516FD-D4DC-1B4A-A78E-D53BBE72144F}" type="pres">
      <dgm:prSet presAssocID="{AB0F27B7-46C0-46EE-9772-07BED8E33CE6}" presName="desTx" presStyleLbl="alignAccFollowNode1" presStyleIdx="0" presStyleCnt="3">
        <dgm:presLayoutVars/>
      </dgm:prSet>
      <dgm:spPr/>
    </dgm:pt>
    <dgm:pt modelId="{4B946288-7ADE-7943-BAF7-8F041A8B73A3}" type="pres">
      <dgm:prSet presAssocID="{FA0A0371-236C-4DE0-AD5D-1C5C969470B1}" presName="space" presStyleCnt="0"/>
      <dgm:spPr/>
    </dgm:pt>
    <dgm:pt modelId="{62AFB102-A249-4840-AE11-0AF4F748C491}" type="pres">
      <dgm:prSet presAssocID="{93792E7B-15DA-43A3-BD79-D72C606C1742}" presName="composite" presStyleCnt="0"/>
      <dgm:spPr/>
    </dgm:pt>
    <dgm:pt modelId="{FCE0E0E6-177A-1C4E-A75A-EE11F58BBFA1}" type="pres">
      <dgm:prSet presAssocID="{93792E7B-15DA-43A3-BD79-D72C606C1742}" presName="parTx" presStyleLbl="alignNode1" presStyleIdx="1" presStyleCnt="3">
        <dgm:presLayoutVars>
          <dgm:chMax val="0"/>
          <dgm:chPref val="0"/>
        </dgm:presLayoutVars>
      </dgm:prSet>
      <dgm:spPr/>
    </dgm:pt>
    <dgm:pt modelId="{50BCE603-2340-9E47-BC6C-46DF209F1AD4}" type="pres">
      <dgm:prSet presAssocID="{93792E7B-15DA-43A3-BD79-D72C606C1742}" presName="desTx" presStyleLbl="alignAccFollowNode1" presStyleIdx="1" presStyleCnt="3">
        <dgm:presLayoutVars/>
      </dgm:prSet>
      <dgm:spPr/>
    </dgm:pt>
    <dgm:pt modelId="{A3D86E1D-7AC6-EA4F-B6E2-CBE29B9110CD}" type="pres">
      <dgm:prSet presAssocID="{2099773F-0EDC-4FF0-B2EB-148A5B7F93DB}" presName="space" presStyleCnt="0"/>
      <dgm:spPr/>
    </dgm:pt>
    <dgm:pt modelId="{F56DC913-F3A0-4C42-8357-E970C447546A}" type="pres">
      <dgm:prSet presAssocID="{9A441EBD-A581-44BE-8C99-0B7571AB86D1}" presName="composite" presStyleCnt="0"/>
      <dgm:spPr/>
    </dgm:pt>
    <dgm:pt modelId="{DB2B9EF9-3326-A440-83DF-B3440D010D89}" type="pres">
      <dgm:prSet presAssocID="{9A441EBD-A581-44BE-8C99-0B7571AB86D1}" presName="parTx" presStyleLbl="alignNode1" presStyleIdx="2" presStyleCnt="3">
        <dgm:presLayoutVars>
          <dgm:chMax val="0"/>
          <dgm:chPref val="0"/>
        </dgm:presLayoutVars>
      </dgm:prSet>
      <dgm:spPr/>
    </dgm:pt>
    <dgm:pt modelId="{3430143D-711E-EF4B-9E29-E723B887FE49}" type="pres">
      <dgm:prSet presAssocID="{9A441EBD-A581-44BE-8C99-0B7571AB86D1}" presName="desTx" presStyleLbl="alignAccFollowNode1" presStyleIdx="2" presStyleCnt="3">
        <dgm:presLayoutVars/>
      </dgm:prSet>
      <dgm:spPr/>
    </dgm:pt>
  </dgm:ptLst>
  <dgm:cxnLst>
    <dgm:cxn modelId="{98EF7B0D-E958-BD4D-88D1-A4BECB4A475F}" type="presOf" srcId="{AB0F27B7-46C0-46EE-9772-07BED8E33CE6}" destId="{9D47F5CC-9596-0947-8566-F24AC1622EC8}" srcOrd="0" destOrd="0" presId="urn:microsoft.com/office/officeart/2016/7/layout/HorizontalActionList"/>
    <dgm:cxn modelId="{8D112F41-7AB7-4155-9F77-39E112279493}" srcId="{AB0F27B7-46C0-46EE-9772-07BED8E33CE6}" destId="{6833F116-825D-41EE-AFAF-6CABB2EF9AFE}" srcOrd="0" destOrd="0" parTransId="{5EBE9BF9-9125-40E7-A9C5-A6CE50FA0628}" sibTransId="{504FE3DB-46A1-45DC-9B3D-E941FF7B7DEF}"/>
    <dgm:cxn modelId="{D1310766-72E0-45D3-8BC1-122C7F9D4D97}" srcId="{B53D56DC-6BF9-4910-8764-4B917B672940}" destId="{93792E7B-15DA-43A3-BD79-D72C606C1742}" srcOrd="1" destOrd="0" parTransId="{352F08E7-C02A-4792-976C-B6307517C5B3}" sibTransId="{2099773F-0EDC-4FF0-B2EB-148A5B7F93DB}"/>
    <dgm:cxn modelId="{A6360068-127B-9E42-BE91-C7A671B84F24}" type="presOf" srcId="{E9BEB915-3451-4638-8088-585B9A60571B}" destId="{50BCE603-2340-9E47-BC6C-46DF209F1AD4}" srcOrd="0" destOrd="0" presId="urn:microsoft.com/office/officeart/2016/7/layout/HorizontalActionList"/>
    <dgm:cxn modelId="{3D785A7F-0365-40DF-AEA5-082E79BC0BA8}" srcId="{B53D56DC-6BF9-4910-8764-4B917B672940}" destId="{AB0F27B7-46C0-46EE-9772-07BED8E33CE6}" srcOrd="0" destOrd="0" parTransId="{47758AC6-7A53-4B5B-88D9-92172D2EA67C}" sibTransId="{FA0A0371-236C-4DE0-AD5D-1C5C969470B1}"/>
    <dgm:cxn modelId="{31393091-4F9E-B54F-96FB-A8686CB94A97}" type="presOf" srcId="{9A441EBD-A581-44BE-8C99-0B7571AB86D1}" destId="{DB2B9EF9-3326-A440-83DF-B3440D010D89}" srcOrd="0" destOrd="0" presId="urn:microsoft.com/office/officeart/2016/7/layout/HorizontalActionList"/>
    <dgm:cxn modelId="{1D77B592-A2FB-9E41-B2BA-DF009B3D25F2}" type="presOf" srcId="{6833F116-825D-41EE-AFAF-6CABB2EF9AFE}" destId="{687516FD-D4DC-1B4A-A78E-D53BBE72144F}" srcOrd="0" destOrd="0" presId="urn:microsoft.com/office/officeart/2016/7/layout/HorizontalActionList"/>
    <dgm:cxn modelId="{00A2E0AA-5C4C-4D72-9258-9C2D5E02B432}" srcId="{B53D56DC-6BF9-4910-8764-4B917B672940}" destId="{9A441EBD-A581-44BE-8C99-0B7571AB86D1}" srcOrd="2" destOrd="0" parTransId="{6BB06C0C-B53E-4EFE-9C29-2395D3B05649}" sibTransId="{3C0BFAC4-D780-443F-9014-3C8695717F95}"/>
    <dgm:cxn modelId="{80D3D6AB-C582-41BA-8CA2-BDE788361A16}" srcId="{93792E7B-15DA-43A3-BD79-D72C606C1742}" destId="{E9BEB915-3451-4638-8088-585B9A60571B}" srcOrd="0" destOrd="0" parTransId="{F3EB1B6F-ED38-41E9-AA48-00E805470E72}" sibTransId="{B2006801-3597-4526-80CB-96584FD854EF}"/>
    <dgm:cxn modelId="{B66327C2-F9FD-A94E-AE2B-FF9E6B324D8C}" type="presOf" srcId="{93792E7B-15DA-43A3-BD79-D72C606C1742}" destId="{FCE0E0E6-177A-1C4E-A75A-EE11F58BBFA1}" srcOrd="0" destOrd="0" presId="urn:microsoft.com/office/officeart/2016/7/layout/HorizontalActionList"/>
    <dgm:cxn modelId="{DCE58FDF-CDA7-8A45-9062-5553FE86EADB}" type="presOf" srcId="{C081C9FF-2AFE-4343-BAE3-18597164B4AD}" destId="{3430143D-711E-EF4B-9E29-E723B887FE49}" srcOrd="0" destOrd="0" presId="urn:microsoft.com/office/officeart/2016/7/layout/HorizontalActionList"/>
    <dgm:cxn modelId="{9EB6F9DF-CE48-9F4C-9F89-A254621746D5}" type="presOf" srcId="{B53D56DC-6BF9-4910-8764-4B917B672940}" destId="{CFC6917D-EEC2-C244-AC0B-309B768FCF73}" srcOrd="0" destOrd="0" presId="urn:microsoft.com/office/officeart/2016/7/layout/HorizontalActionList"/>
    <dgm:cxn modelId="{A9E57BF7-F175-483C-A2D5-7AB8BFA226F7}" srcId="{9A441EBD-A581-44BE-8C99-0B7571AB86D1}" destId="{C081C9FF-2AFE-4343-BAE3-18597164B4AD}" srcOrd="0" destOrd="0" parTransId="{3B2DA0DA-ED95-43C5-893B-0743F615934D}" sibTransId="{BCEAE44D-225C-4E12-BEA6-86A68561304C}"/>
    <dgm:cxn modelId="{02D31999-F615-1040-A043-CC269A9010AC}" type="presParOf" srcId="{CFC6917D-EEC2-C244-AC0B-309B768FCF73}" destId="{E267862B-0A93-264C-B6C4-81D0324E81D6}" srcOrd="0" destOrd="0" presId="urn:microsoft.com/office/officeart/2016/7/layout/HorizontalActionList"/>
    <dgm:cxn modelId="{2FA0FC6C-9ED5-0942-8D54-76546FD62CE6}" type="presParOf" srcId="{E267862B-0A93-264C-B6C4-81D0324E81D6}" destId="{9D47F5CC-9596-0947-8566-F24AC1622EC8}" srcOrd="0" destOrd="0" presId="urn:microsoft.com/office/officeart/2016/7/layout/HorizontalActionList"/>
    <dgm:cxn modelId="{2CC90D78-6900-5447-81A6-904A21FFBDC9}" type="presParOf" srcId="{E267862B-0A93-264C-B6C4-81D0324E81D6}" destId="{687516FD-D4DC-1B4A-A78E-D53BBE72144F}" srcOrd="1" destOrd="0" presId="urn:microsoft.com/office/officeart/2016/7/layout/HorizontalActionList"/>
    <dgm:cxn modelId="{39053F1C-DB4F-C148-B20E-08DDB5FAB7E9}" type="presParOf" srcId="{CFC6917D-EEC2-C244-AC0B-309B768FCF73}" destId="{4B946288-7ADE-7943-BAF7-8F041A8B73A3}" srcOrd="1" destOrd="0" presId="urn:microsoft.com/office/officeart/2016/7/layout/HorizontalActionList"/>
    <dgm:cxn modelId="{3A43A755-204E-2A41-B4E2-744EAE5A92F8}" type="presParOf" srcId="{CFC6917D-EEC2-C244-AC0B-309B768FCF73}" destId="{62AFB102-A249-4840-AE11-0AF4F748C491}" srcOrd="2" destOrd="0" presId="urn:microsoft.com/office/officeart/2016/7/layout/HorizontalActionList"/>
    <dgm:cxn modelId="{D89F0452-60AA-AB47-AAE3-22488962F58C}" type="presParOf" srcId="{62AFB102-A249-4840-AE11-0AF4F748C491}" destId="{FCE0E0E6-177A-1C4E-A75A-EE11F58BBFA1}" srcOrd="0" destOrd="0" presId="urn:microsoft.com/office/officeart/2016/7/layout/HorizontalActionList"/>
    <dgm:cxn modelId="{C7F182B7-56E9-064D-B150-A5E7DE935164}" type="presParOf" srcId="{62AFB102-A249-4840-AE11-0AF4F748C491}" destId="{50BCE603-2340-9E47-BC6C-46DF209F1AD4}" srcOrd="1" destOrd="0" presId="urn:microsoft.com/office/officeart/2016/7/layout/HorizontalActionList"/>
    <dgm:cxn modelId="{37CD1B41-EFB5-C247-9780-CDF14C4CE945}" type="presParOf" srcId="{CFC6917D-EEC2-C244-AC0B-309B768FCF73}" destId="{A3D86E1D-7AC6-EA4F-B6E2-CBE29B9110CD}" srcOrd="3" destOrd="0" presId="urn:microsoft.com/office/officeart/2016/7/layout/HorizontalActionList"/>
    <dgm:cxn modelId="{D190287F-8C6F-6C45-9CDA-24CC2442D16D}" type="presParOf" srcId="{CFC6917D-EEC2-C244-AC0B-309B768FCF73}" destId="{F56DC913-F3A0-4C42-8357-E970C447546A}" srcOrd="4" destOrd="0" presId="urn:microsoft.com/office/officeart/2016/7/layout/HorizontalActionList"/>
    <dgm:cxn modelId="{ACD711F4-C05C-034F-921E-6B03236534C5}" type="presParOf" srcId="{F56DC913-F3A0-4C42-8357-E970C447546A}" destId="{DB2B9EF9-3326-A440-83DF-B3440D010D89}" srcOrd="0" destOrd="0" presId="urn:microsoft.com/office/officeart/2016/7/layout/HorizontalActionList"/>
    <dgm:cxn modelId="{35E42B8C-13ED-0046-B5A7-E3545C5D425A}" type="presParOf" srcId="{F56DC913-F3A0-4C42-8357-E970C447546A}" destId="{3430143D-711E-EF4B-9E29-E723B887FE49}"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A9DFD9-9C44-4FD0-8B12-DC62C099B0A0}"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345EC724-2887-4594-889E-E7DEED27ABC7}">
      <dgm:prSet/>
      <dgm:spPr/>
      <dgm:t>
        <a:bodyPr/>
        <a:lstStyle/>
        <a:p>
          <a:r>
            <a:rPr lang="en-GB"/>
            <a:t>How the research should be designed or conducted in order to provide a convincing account;</a:t>
          </a:r>
          <a:endParaRPr lang="en-US"/>
        </a:p>
      </dgm:t>
    </dgm:pt>
    <dgm:pt modelId="{3446CC47-270A-44F1-9686-71C11A00662D}" type="parTrans" cxnId="{DE30234F-6BA9-437A-A5BE-43152DEE660C}">
      <dgm:prSet/>
      <dgm:spPr/>
      <dgm:t>
        <a:bodyPr/>
        <a:lstStyle/>
        <a:p>
          <a:endParaRPr lang="en-US"/>
        </a:p>
      </dgm:t>
    </dgm:pt>
    <dgm:pt modelId="{84107E54-EDE6-47FC-88A6-6E4BFE71FAEA}" type="sibTrans" cxnId="{DE30234F-6BA9-437A-A5BE-43152DEE660C}">
      <dgm:prSet/>
      <dgm:spPr/>
      <dgm:t>
        <a:bodyPr/>
        <a:lstStyle/>
        <a:p>
          <a:endParaRPr lang="en-US"/>
        </a:p>
      </dgm:t>
    </dgm:pt>
    <dgm:pt modelId="{185E8F77-5D22-4ABB-ABF2-EFF04BF20551}">
      <dgm:prSet/>
      <dgm:spPr/>
      <dgm:t>
        <a:bodyPr/>
        <a:lstStyle/>
        <a:p>
          <a:r>
            <a:rPr lang="en-GB"/>
            <a:t>Alternative interpretations and their refutation;</a:t>
          </a:r>
          <a:endParaRPr lang="en-US"/>
        </a:p>
      </dgm:t>
    </dgm:pt>
    <dgm:pt modelId="{2A478598-092E-4CCB-B67B-98ACB106B4DB}" type="parTrans" cxnId="{0D61D253-DBF9-4D85-9956-17E28A35C6C1}">
      <dgm:prSet/>
      <dgm:spPr/>
      <dgm:t>
        <a:bodyPr/>
        <a:lstStyle/>
        <a:p>
          <a:endParaRPr lang="en-US"/>
        </a:p>
      </dgm:t>
    </dgm:pt>
    <dgm:pt modelId="{FD6668F7-1406-4449-9D65-DA97EE302870}" type="sibTrans" cxnId="{0D61D253-DBF9-4D85-9956-17E28A35C6C1}">
      <dgm:prSet/>
      <dgm:spPr/>
      <dgm:t>
        <a:bodyPr/>
        <a:lstStyle/>
        <a:p>
          <a:endParaRPr lang="en-US"/>
        </a:p>
      </dgm:t>
    </dgm:pt>
    <dgm:pt modelId="{89D52699-FEF5-44F9-B69A-7D95440703BA}">
      <dgm:prSet/>
      <dgm:spPr/>
      <dgm:t>
        <a:bodyPr/>
        <a:lstStyle/>
        <a:p>
          <a:r>
            <a:rPr lang="en-GB"/>
            <a:t>Role researchers play in producing results;</a:t>
          </a:r>
          <a:endParaRPr lang="en-US"/>
        </a:p>
      </dgm:t>
    </dgm:pt>
    <dgm:pt modelId="{B2B7EA16-7B87-417D-B695-693059FCDB54}" type="parTrans" cxnId="{4555E2DF-6057-4F7C-B2A7-FA4171E3CFBD}">
      <dgm:prSet/>
      <dgm:spPr/>
      <dgm:t>
        <a:bodyPr/>
        <a:lstStyle/>
        <a:p>
          <a:endParaRPr lang="en-US"/>
        </a:p>
      </dgm:t>
    </dgm:pt>
    <dgm:pt modelId="{C99D47DC-40AF-4A08-9A07-9FB023C77DA8}" type="sibTrans" cxnId="{4555E2DF-6057-4F7C-B2A7-FA4171E3CFBD}">
      <dgm:prSet/>
      <dgm:spPr/>
      <dgm:t>
        <a:bodyPr/>
        <a:lstStyle/>
        <a:p>
          <a:endParaRPr lang="en-US"/>
        </a:p>
      </dgm:t>
    </dgm:pt>
    <dgm:pt modelId="{AD9C8110-1E0F-4E0F-ADF9-349034C987A3}">
      <dgm:prSet/>
      <dgm:spPr/>
      <dgm:t>
        <a:bodyPr/>
        <a:lstStyle/>
        <a:p>
          <a:r>
            <a:rPr lang="en-GB"/>
            <a:t>Choices that were made and reasons for them.</a:t>
          </a:r>
          <a:endParaRPr lang="en-US"/>
        </a:p>
      </dgm:t>
    </dgm:pt>
    <dgm:pt modelId="{F07FAEBA-4BC8-4A29-8C1E-E3D2D65309A7}" type="parTrans" cxnId="{97E84C14-41C3-44EB-8DB6-2D6B89D6B7BC}">
      <dgm:prSet/>
      <dgm:spPr/>
      <dgm:t>
        <a:bodyPr/>
        <a:lstStyle/>
        <a:p>
          <a:endParaRPr lang="en-US"/>
        </a:p>
      </dgm:t>
    </dgm:pt>
    <dgm:pt modelId="{538BFAC1-AA30-4833-88C2-AF2E2B381DB8}" type="sibTrans" cxnId="{97E84C14-41C3-44EB-8DB6-2D6B89D6B7BC}">
      <dgm:prSet/>
      <dgm:spPr/>
      <dgm:t>
        <a:bodyPr/>
        <a:lstStyle/>
        <a:p>
          <a:endParaRPr lang="en-US"/>
        </a:p>
      </dgm:t>
    </dgm:pt>
    <dgm:pt modelId="{CAACF561-64A6-6F47-8EDA-B83760CA354B}" type="pres">
      <dgm:prSet presAssocID="{1AA9DFD9-9C44-4FD0-8B12-DC62C099B0A0}" presName="diagram" presStyleCnt="0">
        <dgm:presLayoutVars>
          <dgm:dir/>
          <dgm:resizeHandles val="exact"/>
        </dgm:presLayoutVars>
      </dgm:prSet>
      <dgm:spPr/>
    </dgm:pt>
    <dgm:pt modelId="{3169EE13-A1BA-F444-9976-E4AF9D0EFD57}" type="pres">
      <dgm:prSet presAssocID="{345EC724-2887-4594-889E-E7DEED27ABC7}" presName="node" presStyleLbl="node1" presStyleIdx="0" presStyleCnt="4">
        <dgm:presLayoutVars>
          <dgm:bulletEnabled val="1"/>
        </dgm:presLayoutVars>
      </dgm:prSet>
      <dgm:spPr/>
    </dgm:pt>
    <dgm:pt modelId="{20FD5E2D-69D0-7E47-BEA8-F446DA4BF376}" type="pres">
      <dgm:prSet presAssocID="{84107E54-EDE6-47FC-88A6-6E4BFE71FAEA}" presName="sibTrans" presStyleCnt="0"/>
      <dgm:spPr/>
    </dgm:pt>
    <dgm:pt modelId="{616DEBB0-0EDD-7041-8798-5D75BEFE04A4}" type="pres">
      <dgm:prSet presAssocID="{185E8F77-5D22-4ABB-ABF2-EFF04BF20551}" presName="node" presStyleLbl="node1" presStyleIdx="1" presStyleCnt="4">
        <dgm:presLayoutVars>
          <dgm:bulletEnabled val="1"/>
        </dgm:presLayoutVars>
      </dgm:prSet>
      <dgm:spPr/>
    </dgm:pt>
    <dgm:pt modelId="{94E70A1A-DDC8-9341-88F1-ADE65512BD8C}" type="pres">
      <dgm:prSet presAssocID="{FD6668F7-1406-4449-9D65-DA97EE302870}" presName="sibTrans" presStyleCnt="0"/>
      <dgm:spPr/>
    </dgm:pt>
    <dgm:pt modelId="{BBF9F957-AA33-4142-AF88-EBB0EEBB09C9}" type="pres">
      <dgm:prSet presAssocID="{89D52699-FEF5-44F9-B69A-7D95440703BA}" presName="node" presStyleLbl="node1" presStyleIdx="2" presStyleCnt="4">
        <dgm:presLayoutVars>
          <dgm:bulletEnabled val="1"/>
        </dgm:presLayoutVars>
      </dgm:prSet>
      <dgm:spPr/>
    </dgm:pt>
    <dgm:pt modelId="{80C3424A-91E6-CB45-81E5-3B005A22B0DD}" type="pres">
      <dgm:prSet presAssocID="{C99D47DC-40AF-4A08-9A07-9FB023C77DA8}" presName="sibTrans" presStyleCnt="0"/>
      <dgm:spPr/>
    </dgm:pt>
    <dgm:pt modelId="{A29E390C-6A85-BC48-ACB6-39440509A16E}" type="pres">
      <dgm:prSet presAssocID="{AD9C8110-1E0F-4E0F-ADF9-349034C987A3}" presName="node" presStyleLbl="node1" presStyleIdx="3" presStyleCnt="4">
        <dgm:presLayoutVars>
          <dgm:bulletEnabled val="1"/>
        </dgm:presLayoutVars>
      </dgm:prSet>
      <dgm:spPr/>
    </dgm:pt>
  </dgm:ptLst>
  <dgm:cxnLst>
    <dgm:cxn modelId="{6611E811-4587-EB4D-B702-1292DB702C41}" type="presOf" srcId="{345EC724-2887-4594-889E-E7DEED27ABC7}" destId="{3169EE13-A1BA-F444-9976-E4AF9D0EFD57}" srcOrd="0" destOrd="0" presId="urn:microsoft.com/office/officeart/2005/8/layout/default"/>
    <dgm:cxn modelId="{97E84C14-41C3-44EB-8DB6-2D6B89D6B7BC}" srcId="{1AA9DFD9-9C44-4FD0-8B12-DC62C099B0A0}" destId="{AD9C8110-1E0F-4E0F-ADF9-349034C987A3}" srcOrd="3" destOrd="0" parTransId="{F07FAEBA-4BC8-4A29-8C1E-E3D2D65309A7}" sibTransId="{538BFAC1-AA30-4833-88C2-AF2E2B381DB8}"/>
    <dgm:cxn modelId="{DE30234F-6BA9-437A-A5BE-43152DEE660C}" srcId="{1AA9DFD9-9C44-4FD0-8B12-DC62C099B0A0}" destId="{345EC724-2887-4594-889E-E7DEED27ABC7}" srcOrd="0" destOrd="0" parTransId="{3446CC47-270A-44F1-9686-71C11A00662D}" sibTransId="{84107E54-EDE6-47FC-88A6-6E4BFE71FAEA}"/>
    <dgm:cxn modelId="{0D61D253-DBF9-4D85-9956-17E28A35C6C1}" srcId="{1AA9DFD9-9C44-4FD0-8B12-DC62C099B0A0}" destId="{185E8F77-5D22-4ABB-ABF2-EFF04BF20551}" srcOrd="1" destOrd="0" parTransId="{2A478598-092E-4CCB-B67B-98ACB106B4DB}" sibTransId="{FD6668F7-1406-4449-9D65-DA97EE302870}"/>
    <dgm:cxn modelId="{E0B5566B-B274-BA48-8FB2-3E8DEE5C2D88}" type="presOf" srcId="{1AA9DFD9-9C44-4FD0-8B12-DC62C099B0A0}" destId="{CAACF561-64A6-6F47-8EDA-B83760CA354B}" srcOrd="0" destOrd="0" presId="urn:microsoft.com/office/officeart/2005/8/layout/default"/>
    <dgm:cxn modelId="{7787167F-7714-3641-9048-AC94EBFB5D0C}" type="presOf" srcId="{185E8F77-5D22-4ABB-ABF2-EFF04BF20551}" destId="{616DEBB0-0EDD-7041-8798-5D75BEFE04A4}" srcOrd="0" destOrd="0" presId="urn:microsoft.com/office/officeart/2005/8/layout/default"/>
    <dgm:cxn modelId="{E3715DAB-7917-3C44-9026-A98BA63454BF}" type="presOf" srcId="{AD9C8110-1E0F-4E0F-ADF9-349034C987A3}" destId="{A29E390C-6A85-BC48-ACB6-39440509A16E}" srcOrd="0" destOrd="0" presId="urn:microsoft.com/office/officeart/2005/8/layout/default"/>
    <dgm:cxn modelId="{4555E2DF-6057-4F7C-B2A7-FA4171E3CFBD}" srcId="{1AA9DFD9-9C44-4FD0-8B12-DC62C099B0A0}" destId="{89D52699-FEF5-44F9-B69A-7D95440703BA}" srcOrd="2" destOrd="0" parTransId="{B2B7EA16-7B87-417D-B695-693059FCDB54}" sibTransId="{C99D47DC-40AF-4A08-9A07-9FB023C77DA8}"/>
    <dgm:cxn modelId="{E9329AF3-32A0-544C-A673-B3DC96402752}" type="presOf" srcId="{89D52699-FEF5-44F9-B69A-7D95440703BA}" destId="{BBF9F957-AA33-4142-AF88-EBB0EEBB09C9}" srcOrd="0" destOrd="0" presId="urn:microsoft.com/office/officeart/2005/8/layout/default"/>
    <dgm:cxn modelId="{70060B2B-4C05-4C4E-A67C-31210EF58967}" type="presParOf" srcId="{CAACF561-64A6-6F47-8EDA-B83760CA354B}" destId="{3169EE13-A1BA-F444-9976-E4AF9D0EFD57}" srcOrd="0" destOrd="0" presId="urn:microsoft.com/office/officeart/2005/8/layout/default"/>
    <dgm:cxn modelId="{E99ABF89-7B77-3C43-A946-AE36BC2CF05B}" type="presParOf" srcId="{CAACF561-64A6-6F47-8EDA-B83760CA354B}" destId="{20FD5E2D-69D0-7E47-BEA8-F446DA4BF376}" srcOrd="1" destOrd="0" presId="urn:microsoft.com/office/officeart/2005/8/layout/default"/>
    <dgm:cxn modelId="{CFDEFA64-2E5E-794F-9CA1-9BBB650E22BA}" type="presParOf" srcId="{CAACF561-64A6-6F47-8EDA-B83760CA354B}" destId="{616DEBB0-0EDD-7041-8798-5D75BEFE04A4}" srcOrd="2" destOrd="0" presId="urn:microsoft.com/office/officeart/2005/8/layout/default"/>
    <dgm:cxn modelId="{83FF9264-C35B-3342-ADF3-864BD050FB49}" type="presParOf" srcId="{CAACF561-64A6-6F47-8EDA-B83760CA354B}" destId="{94E70A1A-DDC8-9341-88F1-ADE65512BD8C}" srcOrd="3" destOrd="0" presId="urn:microsoft.com/office/officeart/2005/8/layout/default"/>
    <dgm:cxn modelId="{F2136A79-6CA8-384F-A00F-1B566C6AA93A}" type="presParOf" srcId="{CAACF561-64A6-6F47-8EDA-B83760CA354B}" destId="{BBF9F957-AA33-4142-AF88-EBB0EEBB09C9}" srcOrd="4" destOrd="0" presId="urn:microsoft.com/office/officeart/2005/8/layout/default"/>
    <dgm:cxn modelId="{2CDF4C41-FADE-AF4B-8641-6FF55C6ED1F6}" type="presParOf" srcId="{CAACF561-64A6-6F47-8EDA-B83760CA354B}" destId="{80C3424A-91E6-CB45-81E5-3B005A22B0DD}" srcOrd="5" destOrd="0" presId="urn:microsoft.com/office/officeart/2005/8/layout/default"/>
    <dgm:cxn modelId="{B5C78F63-9FF3-FF40-9B4D-E106BD57FDC1}" type="presParOf" srcId="{CAACF561-64A6-6F47-8EDA-B83760CA354B}" destId="{A29E390C-6A85-BC48-ACB6-39440509A16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7CF753-976E-4873-9558-693892F7C844}"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4985DF53-18AD-4895-8E17-C0E4ADF88C32}">
      <dgm:prSet/>
      <dgm:spPr/>
      <dgm:t>
        <a:bodyPr/>
        <a:lstStyle/>
        <a:p>
          <a:r>
            <a:rPr lang="en-GB"/>
            <a:t>What our measures can actually tell us about the nature of the world and human action;</a:t>
          </a:r>
          <a:endParaRPr lang="en-US"/>
        </a:p>
      </dgm:t>
    </dgm:pt>
    <dgm:pt modelId="{E5E58F63-7767-4762-A2BD-D5C8A2CFF993}" type="parTrans" cxnId="{978D0C99-3A49-4D93-B594-EAD884DD9EF3}">
      <dgm:prSet/>
      <dgm:spPr/>
      <dgm:t>
        <a:bodyPr/>
        <a:lstStyle/>
        <a:p>
          <a:endParaRPr lang="en-US"/>
        </a:p>
      </dgm:t>
    </dgm:pt>
    <dgm:pt modelId="{9A8FED1D-3ECD-4D87-AA1B-D9D4D252B7CD}" type="sibTrans" cxnId="{978D0C99-3A49-4D93-B594-EAD884DD9EF3}">
      <dgm:prSet/>
      <dgm:spPr/>
      <dgm:t>
        <a:bodyPr/>
        <a:lstStyle/>
        <a:p>
          <a:endParaRPr lang="en-US"/>
        </a:p>
      </dgm:t>
    </dgm:pt>
    <dgm:pt modelId="{E01CAFB1-CBF7-4086-A8D4-B19C9EF3C31D}">
      <dgm:prSet/>
      <dgm:spPr/>
      <dgm:t>
        <a:bodyPr/>
        <a:lstStyle/>
        <a:p>
          <a:r>
            <a:rPr lang="en-GB"/>
            <a:t>What our aims are in conducting the research;</a:t>
          </a:r>
          <a:endParaRPr lang="en-US"/>
        </a:p>
      </dgm:t>
    </dgm:pt>
    <dgm:pt modelId="{65C8E030-C833-4DFD-94C0-E4E3B484E6B6}" type="parTrans" cxnId="{92B9DA32-4F07-43C5-A40F-B78ABA703641}">
      <dgm:prSet/>
      <dgm:spPr/>
      <dgm:t>
        <a:bodyPr/>
        <a:lstStyle/>
        <a:p>
          <a:endParaRPr lang="en-US"/>
        </a:p>
      </dgm:t>
    </dgm:pt>
    <dgm:pt modelId="{8E26D188-6BA6-486B-AAD2-8D2280C2A7FA}" type="sibTrans" cxnId="{92B9DA32-4F07-43C5-A40F-B78ABA703641}">
      <dgm:prSet/>
      <dgm:spPr/>
      <dgm:t>
        <a:bodyPr/>
        <a:lstStyle/>
        <a:p>
          <a:endParaRPr lang="en-US"/>
        </a:p>
      </dgm:t>
    </dgm:pt>
    <dgm:pt modelId="{F7B38070-48B6-4786-95C6-94AF8A171441}">
      <dgm:prSet/>
      <dgm:spPr/>
      <dgm:t>
        <a:bodyPr/>
        <a:lstStyle/>
        <a:p>
          <a:r>
            <a:rPr lang="en-GB"/>
            <a:t>What assumptions are implicated in the theories that drive our research and are produced as a result of our research.</a:t>
          </a:r>
          <a:endParaRPr lang="en-US"/>
        </a:p>
      </dgm:t>
    </dgm:pt>
    <dgm:pt modelId="{C1AA50C7-98AA-444B-A99F-6059FE35F3AA}" type="parTrans" cxnId="{0FCFD929-1789-42A7-BD6D-E4BCF7A9D4FF}">
      <dgm:prSet/>
      <dgm:spPr/>
      <dgm:t>
        <a:bodyPr/>
        <a:lstStyle/>
        <a:p>
          <a:endParaRPr lang="en-US"/>
        </a:p>
      </dgm:t>
    </dgm:pt>
    <dgm:pt modelId="{DCC01BE8-5350-49DA-8E6F-682719E68A12}" type="sibTrans" cxnId="{0FCFD929-1789-42A7-BD6D-E4BCF7A9D4FF}">
      <dgm:prSet/>
      <dgm:spPr/>
      <dgm:t>
        <a:bodyPr/>
        <a:lstStyle/>
        <a:p>
          <a:endParaRPr lang="en-US"/>
        </a:p>
      </dgm:t>
    </dgm:pt>
    <dgm:pt modelId="{7917AE92-1538-8D4F-9E8C-B986E95C4CFD}" type="pres">
      <dgm:prSet presAssocID="{767CF753-976E-4873-9558-693892F7C844}" presName="compositeShape" presStyleCnt="0">
        <dgm:presLayoutVars>
          <dgm:chMax val="7"/>
          <dgm:dir/>
          <dgm:resizeHandles val="exact"/>
        </dgm:presLayoutVars>
      </dgm:prSet>
      <dgm:spPr/>
    </dgm:pt>
    <dgm:pt modelId="{D930C5CC-2666-494A-BEFA-C11CE515C848}" type="pres">
      <dgm:prSet presAssocID="{767CF753-976E-4873-9558-693892F7C844}" presName="wedge1" presStyleLbl="node1" presStyleIdx="0" presStyleCnt="3"/>
      <dgm:spPr/>
    </dgm:pt>
    <dgm:pt modelId="{BB1F791E-FF55-A442-8A79-D62CABB4BE3E}" type="pres">
      <dgm:prSet presAssocID="{767CF753-976E-4873-9558-693892F7C844}" presName="wedge1Tx" presStyleLbl="node1" presStyleIdx="0" presStyleCnt="3">
        <dgm:presLayoutVars>
          <dgm:chMax val="0"/>
          <dgm:chPref val="0"/>
          <dgm:bulletEnabled val="1"/>
        </dgm:presLayoutVars>
      </dgm:prSet>
      <dgm:spPr/>
    </dgm:pt>
    <dgm:pt modelId="{0E415D30-66AB-C74C-9D79-02DF88185442}" type="pres">
      <dgm:prSet presAssocID="{767CF753-976E-4873-9558-693892F7C844}" presName="wedge2" presStyleLbl="node1" presStyleIdx="1" presStyleCnt="3"/>
      <dgm:spPr/>
    </dgm:pt>
    <dgm:pt modelId="{6928BCB4-2F7D-B747-A57C-9D7CEB4B337C}" type="pres">
      <dgm:prSet presAssocID="{767CF753-976E-4873-9558-693892F7C844}" presName="wedge2Tx" presStyleLbl="node1" presStyleIdx="1" presStyleCnt="3">
        <dgm:presLayoutVars>
          <dgm:chMax val="0"/>
          <dgm:chPref val="0"/>
          <dgm:bulletEnabled val="1"/>
        </dgm:presLayoutVars>
      </dgm:prSet>
      <dgm:spPr/>
    </dgm:pt>
    <dgm:pt modelId="{8000F924-6E69-1F4B-93FA-250381D87E51}" type="pres">
      <dgm:prSet presAssocID="{767CF753-976E-4873-9558-693892F7C844}" presName="wedge3" presStyleLbl="node1" presStyleIdx="2" presStyleCnt="3"/>
      <dgm:spPr/>
    </dgm:pt>
    <dgm:pt modelId="{E2941539-8687-F24F-BE4C-0CE429D6CED1}" type="pres">
      <dgm:prSet presAssocID="{767CF753-976E-4873-9558-693892F7C844}" presName="wedge3Tx" presStyleLbl="node1" presStyleIdx="2" presStyleCnt="3">
        <dgm:presLayoutVars>
          <dgm:chMax val="0"/>
          <dgm:chPref val="0"/>
          <dgm:bulletEnabled val="1"/>
        </dgm:presLayoutVars>
      </dgm:prSet>
      <dgm:spPr/>
    </dgm:pt>
  </dgm:ptLst>
  <dgm:cxnLst>
    <dgm:cxn modelId="{518DAF26-066D-A94A-89FE-166A7059FAAE}" type="presOf" srcId="{F7B38070-48B6-4786-95C6-94AF8A171441}" destId="{E2941539-8687-F24F-BE4C-0CE429D6CED1}" srcOrd="1" destOrd="0" presId="urn:microsoft.com/office/officeart/2005/8/layout/chart3"/>
    <dgm:cxn modelId="{0FCFD929-1789-42A7-BD6D-E4BCF7A9D4FF}" srcId="{767CF753-976E-4873-9558-693892F7C844}" destId="{F7B38070-48B6-4786-95C6-94AF8A171441}" srcOrd="2" destOrd="0" parTransId="{C1AA50C7-98AA-444B-A99F-6059FE35F3AA}" sibTransId="{DCC01BE8-5350-49DA-8E6F-682719E68A12}"/>
    <dgm:cxn modelId="{DC1D352A-A205-C64B-B4CC-A6034C1D921A}" type="presOf" srcId="{E01CAFB1-CBF7-4086-A8D4-B19C9EF3C31D}" destId="{0E415D30-66AB-C74C-9D79-02DF88185442}" srcOrd="0" destOrd="0" presId="urn:microsoft.com/office/officeart/2005/8/layout/chart3"/>
    <dgm:cxn modelId="{92B9DA32-4F07-43C5-A40F-B78ABA703641}" srcId="{767CF753-976E-4873-9558-693892F7C844}" destId="{E01CAFB1-CBF7-4086-A8D4-B19C9EF3C31D}" srcOrd="1" destOrd="0" parTransId="{65C8E030-C833-4DFD-94C0-E4E3B484E6B6}" sibTransId="{8E26D188-6BA6-486B-AAD2-8D2280C2A7FA}"/>
    <dgm:cxn modelId="{4C6ABF56-2D86-5447-98AD-92610C817835}" type="presOf" srcId="{4985DF53-18AD-4895-8E17-C0E4ADF88C32}" destId="{D930C5CC-2666-494A-BEFA-C11CE515C848}" srcOrd="0" destOrd="0" presId="urn:microsoft.com/office/officeart/2005/8/layout/chart3"/>
    <dgm:cxn modelId="{DEF2417C-8095-E547-B476-D01C1A18D3E8}" type="presOf" srcId="{E01CAFB1-CBF7-4086-A8D4-B19C9EF3C31D}" destId="{6928BCB4-2F7D-B747-A57C-9D7CEB4B337C}" srcOrd="1" destOrd="0" presId="urn:microsoft.com/office/officeart/2005/8/layout/chart3"/>
    <dgm:cxn modelId="{978D0C99-3A49-4D93-B594-EAD884DD9EF3}" srcId="{767CF753-976E-4873-9558-693892F7C844}" destId="{4985DF53-18AD-4895-8E17-C0E4ADF88C32}" srcOrd="0" destOrd="0" parTransId="{E5E58F63-7767-4762-A2BD-D5C8A2CFF993}" sibTransId="{9A8FED1D-3ECD-4D87-AA1B-D9D4D252B7CD}"/>
    <dgm:cxn modelId="{141F08AA-B140-3D43-8836-97761C5437F3}" type="presOf" srcId="{4985DF53-18AD-4895-8E17-C0E4ADF88C32}" destId="{BB1F791E-FF55-A442-8A79-D62CABB4BE3E}" srcOrd="1" destOrd="0" presId="urn:microsoft.com/office/officeart/2005/8/layout/chart3"/>
    <dgm:cxn modelId="{2BC257BA-1A73-2244-A8F8-FF374B8812AE}" type="presOf" srcId="{F7B38070-48B6-4786-95C6-94AF8A171441}" destId="{8000F924-6E69-1F4B-93FA-250381D87E51}" srcOrd="0" destOrd="0" presId="urn:microsoft.com/office/officeart/2005/8/layout/chart3"/>
    <dgm:cxn modelId="{7BAA57D0-3115-4042-96CB-4D4D94256DC0}" type="presOf" srcId="{767CF753-976E-4873-9558-693892F7C844}" destId="{7917AE92-1538-8D4F-9E8C-B986E95C4CFD}" srcOrd="0" destOrd="0" presId="urn:microsoft.com/office/officeart/2005/8/layout/chart3"/>
    <dgm:cxn modelId="{4F823DE5-4024-6540-A6DB-E92271334739}" type="presParOf" srcId="{7917AE92-1538-8D4F-9E8C-B986E95C4CFD}" destId="{D930C5CC-2666-494A-BEFA-C11CE515C848}" srcOrd="0" destOrd="0" presId="urn:microsoft.com/office/officeart/2005/8/layout/chart3"/>
    <dgm:cxn modelId="{217B234A-2350-8A45-83F8-C15364028088}" type="presParOf" srcId="{7917AE92-1538-8D4F-9E8C-B986E95C4CFD}" destId="{BB1F791E-FF55-A442-8A79-D62CABB4BE3E}" srcOrd="1" destOrd="0" presId="urn:microsoft.com/office/officeart/2005/8/layout/chart3"/>
    <dgm:cxn modelId="{166A1E88-7402-1C45-AD24-F310BF68D3E1}" type="presParOf" srcId="{7917AE92-1538-8D4F-9E8C-B986E95C4CFD}" destId="{0E415D30-66AB-C74C-9D79-02DF88185442}" srcOrd="2" destOrd="0" presId="urn:microsoft.com/office/officeart/2005/8/layout/chart3"/>
    <dgm:cxn modelId="{8D08F035-EACD-C041-B0C7-E8797561B61E}" type="presParOf" srcId="{7917AE92-1538-8D4F-9E8C-B986E95C4CFD}" destId="{6928BCB4-2F7D-B747-A57C-9D7CEB4B337C}" srcOrd="3" destOrd="0" presId="urn:microsoft.com/office/officeart/2005/8/layout/chart3"/>
    <dgm:cxn modelId="{61942F9D-9BE3-1149-B8AB-19888B837439}" type="presParOf" srcId="{7917AE92-1538-8D4F-9E8C-B986E95C4CFD}" destId="{8000F924-6E69-1F4B-93FA-250381D87E51}" srcOrd="4" destOrd="0" presId="urn:microsoft.com/office/officeart/2005/8/layout/chart3"/>
    <dgm:cxn modelId="{226653DA-905C-E044-8E19-66AB77953C1E}" type="presParOf" srcId="{7917AE92-1538-8D4F-9E8C-B986E95C4CFD}" destId="{E2941539-8687-F24F-BE4C-0CE429D6CED1}"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F202691-E522-4597-B2DF-BCC0D708F705}"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DC80C960-C741-4FC1-A2A7-FC12117A6E30}">
      <dgm:prSet/>
      <dgm:spPr/>
      <dgm:t>
        <a:bodyPr/>
        <a:lstStyle/>
        <a:p>
          <a:r>
            <a:rPr lang="en-GB"/>
            <a:t>Why were we interested in these particular research questions?</a:t>
          </a:r>
          <a:endParaRPr lang="en-US"/>
        </a:p>
      </dgm:t>
    </dgm:pt>
    <dgm:pt modelId="{639FC55F-3179-4B5E-B62F-00143784F380}" type="parTrans" cxnId="{898CEF5A-B33A-4FF9-B60C-17A7F1445309}">
      <dgm:prSet/>
      <dgm:spPr/>
      <dgm:t>
        <a:bodyPr/>
        <a:lstStyle/>
        <a:p>
          <a:endParaRPr lang="en-US"/>
        </a:p>
      </dgm:t>
    </dgm:pt>
    <dgm:pt modelId="{BEEC1720-A597-40CB-99B2-35BB86C2DCCA}" type="sibTrans" cxnId="{898CEF5A-B33A-4FF9-B60C-17A7F1445309}">
      <dgm:prSet/>
      <dgm:spPr/>
      <dgm:t>
        <a:bodyPr/>
        <a:lstStyle/>
        <a:p>
          <a:endParaRPr lang="en-US"/>
        </a:p>
      </dgm:t>
    </dgm:pt>
    <dgm:pt modelId="{52B73C87-BE7B-4DAF-A6AF-8FF3D09969FF}">
      <dgm:prSet/>
      <dgm:spPr/>
      <dgm:t>
        <a:bodyPr/>
        <a:lstStyle/>
        <a:p>
          <a:r>
            <a:rPr lang="en-GB"/>
            <a:t>What disciplinary-based interpretive frameworks inform our accounts?</a:t>
          </a:r>
          <a:endParaRPr lang="en-US"/>
        </a:p>
      </dgm:t>
    </dgm:pt>
    <dgm:pt modelId="{2EACC271-E63D-4014-9E45-9620A23AD2F9}" type="parTrans" cxnId="{1B44680A-62A8-4F30-AD91-BA1DFB4B6D63}">
      <dgm:prSet/>
      <dgm:spPr/>
      <dgm:t>
        <a:bodyPr/>
        <a:lstStyle/>
        <a:p>
          <a:endParaRPr lang="en-US"/>
        </a:p>
      </dgm:t>
    </dgm:pt>
    <dgm:pt modelId="{53EB5A20-A168-4EFB-9770-F0F9D84E4915}" type="sibTrans" cxnId="{1B44680A-62A8-4F30-AD91-BA1DFB4B6D63}">
      <dgm:prSet/>
      <dgm:spPr/>
      <dgm:t>
        <a:bodyPr/>
        <a:lstStyle/>
        <a:p>
          <a:endParaRPr lang="en-US"/>
        </a:p>
      </dgm:t>
    </dgm:pt>
    <dgm:pt modelId="{ECCA02F4-1AB4-4805-A405-5E4B48241A00}">
      <dgm:prSet/>
      <dgm:spPr/>
      <dgm:t>
        <a:bodyPr/>
        <a:lstStyle/>
        <a:p>
          <a:r>
            <a:rPr lang="en-GB"/>
            <a:t>What aspects of our disciplinary background lead us to dwell on certain aspects of the research context and not others?</a:t>
          </a:r>
          <a:endParaRPr lang="en-US"/>
        </a:p>
      </dgm:t>
    </dgm:pt>
    <dgm:pt modelId="{B27AE518-9E5E-460A-B281-B0701D86CBFE}" type="parTrans" cxnId="{0EC3AEDA-5162-4663-AF1A-77917015F150}">
      <dgm:prSet/>
      <dgm:spPr/>
      <dgm:t>
        <a:bodyPr/>
        <a:lstStyle/>
        <a:p>
          <a:endParaRPr lang="en-US"/>
        </a:p>
      </dgm:t>
    </dgm:pt>
    <dgm:pt modelId="{574E6A7C-C550-43EB-8078-0815249E2B22}" type="sibTrans" cxnId="{0EC3AEDA-5162-4663-AF1A-77917015F150}">
      <dgm:prSet/>
      <dgm:spPr/>
      <dgm:t>
        <a:bodyPr/>
        <a:lstStyle/>
        <a:p>
          <a:endParaRPr lang="en-US"/>
        </a:p>
      </dgm:t>
    </dgm:pt>
    <dgm:pt modelId="{B84D0100-AFAB-415C-AD0B-6E37826C6B79}">
      <dgm:prSet/>
      <dgm:spPr/>
      <dgm:t>
        <a:bodyPr/>
        <a:lstStyle/>
        <a:p>
          <a:r>
            <a:rPr lang="en-GB"/>
            <a:t>Whose voices were allowed to be heard?</a:t>
          </a:r>
          <a:endParaRPr lang="en-US"/>
        </a:p>
      </dgm:t>
    </dgm:pt>
    <dgm:pt modelId="{A6F2B8BE-E9EA-46BC-B073-3C4A000C665D}" type="parTrans" cxnId="{2A74D5BA-19A8-4821-97FD-92C913149FBD}">
      <dgm:prSet/>
      <dgm:spPr/>
      <dgm:t>
        <a:bodyPr/>
        <a:lstStyle/>
        <a:p>
          <a:endParaRPr lang="en-US"/>
        </a:p>
      </dgm:t>
    </dgm:pt>
    <dgm:pt modelId="{7974CFD2-3E1F-433A-BCAB-BAFB5630D3F2}" type="sibTrans" cxnId="{2A74D5BA-19A8-4821-97FD-92C913149FBD}">
      <dgm:prSet/>
      <dgm:spPr/>
      <dgm:t>
        <a:bodyPr/>
        <a:lstStyle/>
        <a:p>
          <a:endParaRPr lang="en-US"/>
        </a:p>
      </dgm:t>
    </dgm:pt>
    <dgm:pt modelId="{F5FD5952-36A2-C246-9DF7-5A3F6D672943}" type="pres">
      <dgm:prSet presAssocID="{BF202691-E522-4597-B2DF-BCC0D708F705}" presName="matrix" presStyleCnt="0">
        <dgm:presLayoutVars>
          <dgm:chMax val="1"/>
          <dgm:dir/>
          <dgm:resizeHandles val="exact"/>
        </dgm:presLayoutVars>
      </dgm:prSet>
      <dgm:spPr/>
    </dgm:pt>
    <dgm:pt modelId="{E5E325DB-7143-5540-869B-A17055741DE5}" type="pres">
      <dgm:prSet presAssocID="{BF202691-E522-4597-B2DF-BCC0D708F705}" presName="diamond" presStyleLbl="bgShp" presStyleIdx="0" presStyleCnt="1"/>
      <dgm:spPr/>
    </dgm:pt>
    <dgm:pt modelId="{DEF9CA13-3EB5-9847-A9C7-ED5C8C7297FF}" type="pres">
      <dgm:prSet presAssocID="{BF202691-E522-4597-B2DF-BCC0D708F705}" presName="quad1" presStyleLbl="node1" presStyleIdx="0" presStyleCnt="4">
        <dgm:presLayoutVars>
          <dgm:chMax val="0"/>
          <dgm:chPref val="0"/>
          <dgm:bulletEnabled val="1"/>
        </dgm:presLayoutVars>
      </dgm:prSet>
      <dgm:spPr/>
    </dgm:pt>
    <dgm:pt modelId="{F485E811-D2E6-F444-8A75-5084B677A625}" type="pres">
      <dgm:prSet presAssocID="{BF202691-E522-4597-B2DF-BCC0D708F705}" presName="quad2" presStyleLbl="node1" presStyleIdx="1" presStyleCnt="4">
        <dgm:presLayoutVars>
          <dgm:chMax val="0"/>
          <dgm:chPref val="0"/>
          <dgm:bulletEnabled val="1"/>
        </dgm:presLayoutVars>
      </dgm:prSet>
      <dgm:spPr/>
    </dgm:pt>
    <dgm:pt modelId="{1FBA56B7-6D85-384A-A170-E03D57293843}" type="pres">
      <dgm:prSet presAssocID="{BF202691-E522-4597-B2DF-BCC0D708F705}" presName="quad3" presStyleLbl="node1" presStyleIdx="2" presStyleCnt="4">
        <dgm:presLayoutVars>
          <dgm:chMax val="0"/>
          <dgm:chPref val="0"/>
          <dgm:bulletEnabled val="1"/>
        </dgm:presLayoutVars>
      </dgm:prSet>
      <dgm:spPr/>
    </dgm:pt>
    <dgm:pt modelId="{EE189D2C-39DD-3049-A80A-DA756F6E0DB0}" type="pres">
      <dgm:prSet presAssocID="{BF202691-E522-4597-B2DF-BCC0D708F705}" presName="quad4" presStyleLbl="node1" presStyleIdx="3" presStyleCnt="4">
        <dgm:presLayoutVars>
          <dgm:chMax val="0"/>
          <dgm:chPref val="0"/>
          <dgm:bulletEnabled val="1"/>
        </dgm:presLayoutVars>
      </dgm:prSet>
      <dgm:spPr/>
    </dgm:pt>
  </dgm:ptLst>
  <dgm:cxnLst>
    <dgm:cxn modelId="{1B44680A-62A8-4F30-AD91-BA1DFB4B6D63}" srcId="{BF202691-E522-4597-B2DF-BCC0D708F705}" destId="{52B73C87-BE7B-4DAF-A6AF-8FF3D09969FF}" srcOrd="1" destOrd="0" parTransId="{2EACC271-E63D-4014-9E45-9620A23AD2F9}" sibTransId="{53EB5A20-A168-4EFB-9770-F0F9D84E4915}"/>
    <dgm:cxn modelId="{E3F99113-7082-754C-B1BC-B0ABFBCC37A0}" type="presOf" srcId="{ECCA02F4-1AB4-4805-A405-5E4B48241A00}" destId="{1FBA56B7-6D85-384A-A170-E03D57293843}" srcOrd="0" destOrd="0" presId="urn:microsoft.com/office/officeart/2005/8/layout/matrix3"/>
    <dgm:cxn modelId="{C5713438-A5CF-6D42-AF72-7FA9BFD34EF5}" type="presOf" srcId="{52B73C87-BE7B-4DAF-A6AF-8FF3D09969FF}" destId="{F485E811-D2E6-F444-8A75-5084B677A625}" srcOrd="0" destOrd="0" presId="urn:microsoft.com/office/officeart/2005/8/layout/matrix3"/>
    <dgm:cxn modelId="{34A4163D-D431-1B47-832E-A4D816133D12}" type="presOf" srcId="{B84D0100-AFAB-415C-AD0B-6E37826C6B79}" destId="{EE189D2C-39DD-3049-A80A-DA756F6E0DB0}" srcOrd="0" destOrd="0" presId="urn:microsoft.com/office/officeart/2005/8/layout/matrix3"/>
    <dgm:cxn modelId="{898CEF5A-B33A-4FF9-B60C-17A7F1445309}" srcId="{BF202691-E522-4597-B2DF-BCC0D708F705}" destId="{DC80C960-C741-4FC1-A2A7-FC12117A6E30}" srcOrd="0" destOrd="0" parTransId="{639FC55F-3179-4B5E-B62F-00143784F380}" sibTransId="{BEEC1720-A597-40CB-99B2-35BB86C2DCCA}"/>
    <dgm:cxn modelId="{C0598176-1103-4E4C-A70C-A77DCDE40F30}" type="presOf" srcId="{BF202691-E522-4597-B2DF-BCC0D708F705}" destId="{F5FD5952-36A2-C246-9DF7-5A3F6D672943}" srcOrd="0" destOrd="0" presId="urn:microsoft.com/office/officeart/2005/8/layout/matrix3"/>
    <dgm:cxn modelId="{2A74D5BA-19A8-4821-97FD-92C913149FBD}" srcId="{BF202691-E522-4597-B2DF-BCC0D708F705}" destId="{B84D0100-AFAB-415C-AD0B-6E37826C6B79}" srcOrd="3" destOrd="0" parTransId="{A6F2B8BE-E9EA-46BC-B073-3C4A000C665D}" sibTransId="{7974CFD2-3E1F-433A-BCAB-BAFB5630D3F2}"/>
    <dgm:cxn modelId="{0EC3AEDA-5162-4663-AF1A-77917015F150}" srcId="{BF202691-E522-4597-B2DF-BCC0D708F705}" destId="{ECCA02F4-1AB4-4805-A405-5E4B48241A00}" srcOrd="2" destOrd="0" parTransId="{B27AE518-9E5E-460A-B281-B0701D86CBFE}" sibTransId="{574E6A7C-C550-43EB-8078-0815249E2B22}"/>
    <dgm:cxn modelId="{6DD191ED-19DD-434A-A4F5-01DC6C953C4B}" type="presOf" srcId="{DC80C960-C741-4FC1-A2A7-FC12117A6E30}" destId="{DEF9CA13-3EB5-9847-A9C7-ED5C8C7297FF}" srcOrd="0" destOrd="0" presId="urn:microsoft.com/office/officeart/2005/8/layout/matrix3"/>
    <dgm:cxn modelId="{65F36F2D-5D6E-CE47-AB0B-CE124D2AAFB0}" type="presParOf" srcId="{F5FD5952-36A2-C246-9DF7-5A3F6D672943}" destId="{E5E325DB-7143-5540-869B-A17055741DE5}" srcOrd="0" destOrd="0" presId="urn:microsoft.com/office/officeart/2005/8/layout/matrix3"/>
    <dgm:cxn modelId="{2C591695-46D7-5B4A-A7FE-0DE0343F7C7E}" type="presParOf" srcId="{F5FD5952-36A2-C246-9DF7-5A3F6D672943}" destId="{DEF9CA13-3EB5-9847-A9C7-ED5C8C7297FF}" srcOrd="1" destOrd="0" presId="urn:microsoft.com/office/officeart/2005/8/layout/matrix3"/>
    <dgm:cxn modelId="{CD2CD0CB-4895-3C45-B94D-1342FA37433A}" type="presParOf" srcId="{F5FD5952-36A2-C246-9DF7-5A3F6D672943}" destId="{F485E811-D2E6-F444-8A75-5084B677A625}" srcOrd="2" destOrd="0" presId="urn:microsoft.com/office/officeart/2005/8/layout/matrix3"/>
    <dgm:cxn modelId="{C15B367F-8B78-4543-8F8D-6A67BDC1B307}" type="presParOf" srcId="{F5FD5952-36A2-C246-9DF7-5A3F6D672943}" destId="{1FBA56B7-6D85-384A-A170-E03D57293843}" srcOrd="3" destOrd="0" presId="urn:microsoft.com/office/officeart/2005/8/layout/matrix3"/>
    <dgm:cxn modelId="{88AAFDDC-014D-2649-AC42-90B3D05139BB}" type="presParOf" srcId="{F5FD5952-36A2-C246-9DF7-5A3F6D672943}" destId="{EE189D2C-39DD-3049-A80A-DA756F6E0DB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9CC0B-6657-344B-BEBE-099F6403506C}">
      <dsp:nvSpPr>
        <dsp:cNvPr id="0" name=""/>
        <dsp:cNvSpPr/>
      </dsp:nvSpPr>
      <dsp:spPr>
        <a:xfrm>
          <a:off x="1127760" y="1438"/>
          <a:ext cx="4511040" cy="1474638"/>
        </a:xfrm>
        <a:prstGeom prst="rect">
          <a:avLst/>
        </a:prstGeom>
        <a:solidFill>
          <a:schemeClr val="dk2">
            <a:alpha val="90000"/>
            <a:tint val="40000"/>
            <a:hueOff val="0"/>
            <a:satOff val="0"/>
            <a:lumOff val="0"/>
            <a:alphaOff val="0"/>
          </a:schemeClr>
        </a:solidFill>
        <a:ln w="15875"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527" tIns="374558" rIns="87527" bIns="374558" numCol="1" spcCol="1270" anchor="ctr" anchorCtr="0">
          <a:noAutofit/>
        </a:bodyPr>
        <a:lstStyle/>
        <a:p>
          <a:pPr marL="0" lvl="0" indent="0" algn="l" defTabSz="711200">
            <a:lnSpc>
              <a:spcPct val="90000"/>
            </a:lnSpc>
            <a:spcBef>
              <a:spcPct val="0"/>
            </a:spcBef>
            <a:spcAft>
              <a:spcPct val="35000"/>
            </a:spcAft>
            <a:buNone/>
          </a:pPr>
          <a:r>
            <a:rPr lang="en-US" sz="1600" kern="1200"/>
            <a:t>Examine Quantitative Research and Methods for Data Collection</a:t>
          </a:r>
        </a:p>
      </dsp:txBody>
      <dsp:txXfrm>
        <a:off x="1127760" y="1438"/>
        <a:ext cx="4511040" cy="1474638"/>
      </dsp:txXfrm>
    </dsp:sp>
    <dsp:sp modelId="{C51F440C-16A0-4F41-8BD4-D0812E30BD14}">
      <dsp:nvSpPr>
        <dsp:cNvPr id="0" name=""/>
        <dsp:cNvSpPr/>
      </dsp:nvSpPr>
      <dsp:spPr>
        <a:xfrm>
          <a:off x="0" y="1438"/>
          <a:ext cx="1127760" cy="1474638"/>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677" tIns="145662" rIns="59677" bIns="145662" numCol="1" spcCol="1270" anchor="ctr" anchorCtr="0">
          <a:noAutofit/>
        </a:bodyPr>
        <a:lstStyle/>
        <a:p>
          <a:pPr marL="0" lvl="0" indent="0" algn="ctr" defTabSz="844550">
            <a:lnSpc>
              <a:spcPct val="90000"/>
            </a:lnSpc>
            <a:spcBef>
              <a:spcPct val="0"/>
            </a:spcBef>
            <a:spcAft>
              <a:spcPct val="35000"/>
            </a:spcAft>
            <a:buNone/>
          </a:pPr>
          <a:r>
            <a:rPr lang="en-US" sz="1900" kern="1200"/>
            <a:t>Examine</a:t>
          </a:r>
        </a:p>
      </dsp:txBody>
      <dsp:txXfrm>
        <a:off x="0" y="1438"/>
        <a:ext cx="1127760" cy="1474638"/>
      </dsp:txXfrm>
    </dsp:sp>
    <dsp:sp modelId="{677FA240-B5C3-E442-9445-18FCC697F15C}">
      <dsp:nvSpPr>
        <dsp:cNvPr id="0" name=""/>
        <dsp:cNvSpPr/>
      </dsp:nvSpPr>
      <dsp:spPr>
        <a:xfrm>
          <a:off x="1127760" y="1564555"/>
          <a:ext cx="4511040" cy="1474638"/>
        </a:xfrm>
        <a:prstGeom prst="rect">
          <a:avLst/>
        </a:prstGeom>
        <a:solidFill>
          <a:schemeClr val="dk2">
            <a:alpha val="90000"/>
            <a:tint val="40000"/>
            <a:hueOff val="0"/>
            <a:satOff val="0"/>
            <a:lumOff val="0"/>
            <a:alphaOff val="0"/>
          </a:schemeClr>
        </a:solidFill>
        <a:ln w="15875"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527" tIns="374558" rIns="87527" bIns="374558" numCol="1" spcCol="1270" anchor="ctr" anchorCtr="0">
          <a:noAutofit/>
        </a:bodyPr>
        <a:lstStyle/>
        <a:p>
          <a:pPr marL="0" lvl="0" indent="0" algn="l" defTabSz="711200">
            <a:lnSpc>
              <a:spcPct val="90000"/>
            </a:lnSpc>
            <a:spcBef>
              <a:spcPct val="0"/>
            </a:spcBef>
            <a:spcAft>
              <a:spcPct val="35000"/>
            </a:spcAft>
            <a:buNone/>
          </a:pPr>
          <a:r>
            <a:rPr lang="en-US" sz="1600" kern="1200"/>
            <a:t>Discuss and review concepts of positionality and reflexivity</a:t>
          </a:r>
        </a:p>
      </dsp:txBody>
      <dsp:txXfrm>
        <a:off x="1127760" y="1564555"/>
        <a:ext cx="4511040" cy="1474638"/>
      </dsp:txXfrm>
    </dsp:sp>
    <dsp:sp modelId="{DE04192A-F03C-3546-A6D8-912F2395F89F}">
      <dsp:nvSpPr>
        <dsp:cNvPr id="0" name=""/>
        <dsp:cNvSpPr/>
      </dsp:nvSpPr>
      <dsp:spPr>
        <a:xfrm>
          <a:off x="0" y="1564555"/>
          <a:ext cx="1127760" cy="1474638"/>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677" tIns="145662" rIns="59677" bIns="145662" numCol="1" spcCol="1270" anchor="ctr" anchorCtr="0">
          <a:noAutofit/>
        </a:bodyPr>
        <a:lstStyle/>
        <a:p>
          <a:pPr marL="0" lvl="0" indent="0" algn="ctr" defTabSz="844550">
            <a:lnSpc>
              <a:spcPct val="90000"/>
            </a:lnSpc>
            <a:spcBef>
              <a:spcPct val="0"/>
            </a:spcBef>
            <a:spcAft>
              <a:spcPct val="35000"/>
            </a:spcAft>
            <a:buNone/>
          </a:pPr>
          <a:r>
            <a:rPr lang="en-US" sz="1900" kern="1200"/>
            <a:t>Discuss and review</a:t>
          </a:r>
        </a:p>
      </dsp:txBody>
      <dsp:txXfrm>
        <a:off x="0" y="1564555"/>
        <a:ext cx="1127760" cy="1474638"/>
      </dsp:txXfrm>
    </dsp:sp>
    <dsp:sp modelId="{61D0D560-0C02-9C45-8BB3-BD100AA3398A}">
      <dsp:nvSpPr>
        <dsp:cNvPr id="0" name=""/>
        <dsp:cNvSpPr/>
      </dsp:nvSpPr>
      <dsp:spPr>
        <a:xfrm>
          <a:off x="1127760" y="3127672"/>
          <a:ext cx="4511040" cy="1474638"/>
        </a:xfrm>
        <a:prstGeom prst="rect">
          <a:avLst/>
        </a:prstGeom>
        <a:solidFill>
          <a:schemeClr val="dk2">
            <a:alpha val="90000"/>
            <a:tint val="40000"/>
            <a:hueOff val="0"/>
            <a:satOff val="0"/>
            <a:lumOff val="0"/>
            <a:alphaOff val="0"/>
          </a:schemeClr>
        </a:solidFill>
        <a:ln w="15875"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527" tIns="374558" rIns="87527" bIns="374558" numCol="1" spcCol="1270" anchor="ctr" anchorCtr="0">
          <a:noAutofit/>
        </a:bodyPr>
        <a:lstStyle/>
        <a:p>
          <a:pPr marL="0" lvl="0" indent="0" algn="l" defTabSz="711200">
            <a:lnSpc>
              <a:spcPct val="90000"/>
            </a:lnSpc>
            <a:spcBef>
              <a:spcPct val="0"/>
            </a:spcBef>
            <a:spcAft>
              <a:spcPct val="35000"/>
            </a:spcAft>
            <a:buNone/>
          </a:pPr>
          <a:r>
            <a:rPr lang="en-US" sz="1600" kern="1200"/>
            <a:t>Apply the key concepts of positionality and reflexivity within research practice</a:t>
          </a:r>
        </a:p>
      </dsp:txBody>
      <dsp:txXfrm>
        <a:off x="1127760" y="3127672"/>
        <a:ext cx="4511040" cy="1474638"/>
      </dsp:txXfrm>
    </dsp:sp>
    <dsp:sp modelId="{A47FB1DF-0B54-FA4E-9F5E-0F3A45646077}">
      <dsp:nvSpPr>
        <dsp:cNvPr id="0" name=""/>
        <dsp:cNvSpPr/>
      </dsp:nvSpPr>
      <dsp:spPr>
        <a:xfrm>
          <a:off x="0" y="3127672"/>
          <a:ext cx="1127760" cy="1474638"/>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677" tIns="145662" rIns="59677" bIns="145662" numCol="1" spcCol="1270" anchor="ctr" anchorCtr="0">
          <a:noAutofit/>
        </a:bodyPr>
        <a:lstStyle/>
        <a:p>
          <a:pPr marL="0" lvl="0" indent="0" algn="ctr" defTabSz="844550">
            <a:lnSpc>
              <a:spcPct val="90000"/>
            </a:lnSpc>
            <a:spcBef>
              <a:spcPct val="0"/>
            </a:spcBef>
            <a:spcAft>
              <a:spcPct val="35000"/>
            </a:spcAft>
            <a:buNone/>
          </a:pPr>
          <a:r>
            <a:rPr lang="en-US" sz="1900" kern="1200"/>
            <a:t>Apply</a:t>
          </a:r>
        </a:p>
      </dsp:txBody>
      <dsp:txXfrm>
        <a:off x="0" y="3127672"/>
        <a:ext cx="1127760" cy="14746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7F5CC-9596-0947-8566-F24AC1622EC8}">
      <dsp:nvSpPr>
        <dsp:cNvPr id="0" name=""/>
        <dsp:cNvSpPr/>
      </dsp:nvSpPr>
      <dsp:spPr>
        <a:xfrm>
          <a:off x="12761" y="1003080"/>
          <a:ext cx="3277563" cy="9832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9000" tIns="259000" rIns="259000" bIns="259000" numCol="1" spcCol="1270" anchor="ctr" anchorCtr="0">
          <a:noAutofit/>
        </a:bodyPr>
        <a:lstStyle/>
        <a:p>
          <a:pPr marL="0" lvl="0" indent="0" algn="ctr" defTabSz="1511300">
            <a:lnSpc>
              <a:spcPct val="90000"/>
            </a:lnSpc>
            <a:spcBef>
              <a:spcPct val="0"/>
            </a:spcBef>
            <a:spcAft>
              <a:spcPct val="35000"/>
            </a:spcAft>
            <a:buNone/>
          </a:pPr>
          <a:r>
            <a:rPr lang="en-US" sz="3400" kern="1200"/>
            <a:t>Being</a:t>
          </a:r>
        </a:p>
      </dsp:txBody>
      <dsp:txXfrm>
        <a:off x="12761" y="1003080"/>
        <a:ext cx="3277563" cy="983268"/>
      </dsp:txXfrm>
    </dsp:sp>
    <dsp:sp modelId="{687516FD-D4DC-1B4A-A78E-D53BBE72144F}">
      <dsp:nvSpPr>
        <dsp:cNvPr id="0" name=""/>
        <dsp:cNvSpPr/>
      </dsp:nvSpPr>
      <dsp:spPr>
        <a:xfrm>
          <a:off x="4960" y="1754858"/>
          <a:ext cx="3277563" cy="1694633"/>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23750" tIns="323750" rIns="323750" bIns="323750" numCol="1" spcCol="1270" anchor="t" anchorCtr="0">
          <a:noAutofit/>
        </a:bodyPr>
        <a:lstStyle/>
        <a:p>
          <a:pPr marL="0" lvl="0" indent="0" algn="l" defTabSz="1155700">
            <a:lnSpc>
              <a:spcPct val="90000"/>
            </a:lnSpc>
            <a:spcBef>
              <a:spcPct val="0"/>
            </a:spcBef>
            <a:spcAft>
              <a:spcPct val="35000"/>
            </a:spcAft>
            <a:buNone/>
          </a:pPr>
          <a:r>
            <a:rPr lang="en-US" sz="2600" kern="1200" dirty="0"/>
            <a:t>Domain 1: Being reflexive about method</a:t>
          </a:r>
        </a:p>
      </dsp:txBody>
      <dsp:txXfrm>
        <a:off x="4960" y="1754858"/>
        <a:ext cx="3277563" cy="1694633"/>
      </dsp:txXfrm>
    </dsp:sp>
    <dsp:sp modelId="{FCE0E0E6-177A-1C4E-A75A-EE11F58BBFA1}">
      <dsp:nvSpPr>
        <dsp:cNvPr id="0" name=""/>
        <dsp:cNvSpPr/>
      </dsp:nvSpPr>
      <dsp:spPr>
        <a:xfrm>
          <a:off x="3390418" y="771589"/>
          <a:ext cx="3277563" cy="9832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9000" tIns="259000" rIns="259000" bIns="259000" numCol="1" spcCol="1270" anchor="ctr" anchorCtr="0">
          <a:noAutofit/>
        </a:bodyPr>
        <a:lstStyle/>
        <a:p>
          <a:pPr marL="0" lvl="0" indent="0" algn="ctr" defTabSz="1511300">
            <a:lnSpc>
              <a:spcPct val="90000"/>
            </a:lnSpc>
            <a:spcBef>
              <a:spcPct val="0"/>
            </a:spcBef>
            <a:spcAft>
              <a:spcPct val="35000"/>
            </a:spcAft>
            <a:buNone/>
          </a:pPr>
          <a:r>
            <a:rPr lang="en-US" sz="3400" kern="1200"/>
            <a:t>Being</a:t>
          </a:r>
        </a:p>
      </dsp:txBody>
      <dsp:txXfrm>
        <a:off x="3390418" y="771589"/>
        <a:ext cx="3277563" cy="983268"/>
      </dsp:txXfrm>
    </dsp:sp>
    <dsp:sp modelId="{50BCE603-2340-9E47-BC6C-46DF209F1AD4}">
      <dsp:nvSpPr>
        <dsp:cNvPr id="0" name=""/>
        <dsp:cNvSpPr/>
      </dsp:nvSpPr>
      <dsp:spPr>
        <a:xfrm>
          <a:off x="3390418" y="1754858"/>
          <a:ext cx="3277563" cy="1694633"/>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23750" tIns="323750" rIns="323750" bIns="323750" numCol="1" spcCol="1270" anchor="t" anchorCtr="0">
          <a:noAutofit/>
        </a:bodyPr>
        <a:lstStyle/>
        <a:p>
          <a:pPr marL="0" lvl="0" indent="0" algn="l" defTabSz="1155700">
            <a:lnSpc>
              <a:spcPct val="90000"/>
            </a:lnSpc>
            <a:spcBef>
              <a:spcPct val="0"/>
            </a:spcBef>
            <a:spcAft>
              <a:spcPct val="35000"/>
            </a:spcAft>
            <a:buNone/>
          </a:pPr>
          <a:r>
            <a:rPr lang="en-US" sz="2600" kern="1200"/>
            <a:t>Domain 2: Being reflexive about epistemology</a:t>
          </a:r>
        </a:p>
      </dsp:txBody>
      <dsp:txXfrm>
        <a:off x="3390418" y="1754858"/>
        <a:ext cx="3277563" cy="1694633"/>
      </dsp:txXfrm>
    </dsp:sp>
    <dsp:sp modelId="{DB2B9EF9-3326-A440-83DF-B3440D010D89}">
      <dsp:nvSpPr>
        <dsp:cNvPr id="0" name=""/>
        <dsp:cNvSpPr/>
      </dsp:nvSpPr>
      <dsp:spPr>
        <a:xfrm>
          <a:off x="6775876" y="771589"/>
          <a:ext cx="3277563" cy="98326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9000" tIns="259000" rIns="259000" bIns="259000" numCol="1" spcCol="1270" anchor="ctr" anchorCtr="0">
          <a:noAutofit/>
        </a:bodyPr>
        <a:lstStyle/>
        <a:p>
          <a:pPr marL="0" lvl="0" indent="0" algn="ctr" defTabSz="1511300">
            <a:lnSpc>
              <a:spcPct val="90000"/>
            </a:lnSpc>
            <a:spcBef>
              <a:spcPct val="0"/>
            </a:spcBef>
            <a:spcAft>
              <a:spcPct val="35000"/>
            </a:spcAft>
            <a:buNone/>
          </a:pPr>
          <a:r>
            <a:rPr lang="en-US" sz="3400" kern="1200"/>
            <a:t>Being</a:t>
          </a:r>
        </a:p>
      </dsp:txBody>
      <dsp:txXfrm>
        <a:off x="6775876" y="771589"/>
        <a:ext cx="3277563" cy="983268"/>
      </dsp:txXfrm>
    </dsp:sp>
    <dsp:sp modelId="{3430143D-711E-EF4B-9E29-E723B887FE49}">
      <dsp:nvSpPr>
        <dsp:cNvPr id="0" name=""/>
        <dsp:cNvSpPr/>
      </dsp:nvSpPr>
      <dsp:spPr>
        <a:xfrm>
          <a:off x="6775876" y="1754858"/>
          <a:ext cx="3277563" cy="1694633"/>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23750" tIns="323750" rIns="323750" bIns="323750" numCol="1" spcCol="1270" anchor="t" anchorCtr="0">
          <a:noAutofit/>
        </a:bodyPr>
        <a:lstStyle/>
        <a:p>
          <a:pPr marL="0" lvl="0" indent="0" algn="l" defTabSz="1155700">
            <a:lnSpc>
              <a:spcPct val="90000"/>
            </a:lnSpc>
            <a:spcBef>
              <a:spcPct val="0"/>
            </a:spcBef>
            <a:spcAft>
              <a:spcPct val="35000"/>
            </a:spcAft>
            <a:buNone/>
          </a:pPr>
          <a:r>
            <a:rPr lang="en-US" sz="2600" kern="1200"/>
            <a:t>Domain 3: Being reflexive about discipline</a:t>
          </a:r>
        </a:p>
      </dsp:txBody>
      <dsp:txXfrm>
        <a:off x="6775876" y="1754858"/>
        <a:ext cx="3277563" cy="16946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9EE13-A1BA-F444-9976-E4AF9D0EFD57}">
      <dsp:nvSpPr>
        <dsp:cNvPr id="0" name=""/>
        <dsp:cNvSpPr/>
      </dsp:nvSpPr>
      <dsp:spPr>
        <a:xfrm>
          <a:off x="156995" y="3150"/>
          <a:ext cx="3207052" cy="19242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How the research should be designed or conducted in order to provide a convincing account;</a:t>
          </a:r>
          <a:endParaRPr lang="en-US" sz="2500" kern="1200"/>
        </a:p>
      </dsp:txBody>
      <dsp:txXfrm>
        <a:off x="156995" y="3150"/>
        <a:ext cx="3207052" cy="1924231"/>
      </dsp:txXfrm>
    </dsp:sp>
    <dsp:sp modelId="{616DEBB0-0EDD-7041-8798-5D75BEFE04A4}">
      <dsp:nvSpPr>
        <dsp:cNvPr id="0" name=""/>
        <dsp:cNvSpPr/>
      </dsp:nvSpPr>
      <dsp:spPr>
        <a:xfrm>
          <a:off x="3684752" y="3150"/>
          <a:ext cx="3207052" cy="192423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Alternative interpretations and their refutation;</a:t>
          </a:r>
          <a:endParaRPr lang="en-US" sz="2500" kern="1200"/>
        </a:p>
      </dsp:txBody>
      <dsp:txXfrm>
        <a:off x="3684752" y="3150"/>
        <a:ext cx="3207052" cy="1924231"/>
      </dsp:txXfrm>
    </dsp:sp>
    <dsp:sp modelId="{BBF9F957-AA33-4142-AF88-EBB0EEBB09C9}">
      <dsp:nvSpPr>
        <dsp:cNvPr id="0" name=""/>
        <dsp:cNvSpPr/>
      </dsp:nvSpPr>
      <dsp:spPr>
        <a:xfrm>
          <a:off x="7212510" y="3150"/>
          <a:ext cx="3207052" cy="192423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Role researchers play in producing results;</a:t>
          </a:r>
          <a:endParaRPr lang="en-US" sz="2500" kern="1200"/>
        </a:p>
      </dsp:txBody>
      <dsp:txXfrm>
        <a:off x="7212510" y="3150"/>
        <a:ext cx="3207052" cy="1924231"/>
      </dsp:txXfrm>
    </dsp:sp>
    <dsp:sp modelId="{A29E390C-6A85-BC48-ACB6-39440509A16E}">
      <dsp:nvSpPr>
        <dsp:cNvPr id="0" name=""/>
        <dsp:cNvSpPr/>
      </dsp:nvSpPr>
      <dsp:spPr>
        <a:xfrm>
          <a:off x="3684752" y="2248086"/>
          <a:ext cx="3207052" cy="1924231"/>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Choices that were made and reasons for them.</a:t>
          </a:r>
          <a:endParaRPr lang="en-US" sz="2500" kern="1200"/>
        </a:p>
      </dsp:txBody>
      <dsp:txXfrm>
        <a:off x="3684752" y="2248086"/>
        <a:ext cx="3207052" cy="19242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30C5CC-2666-494A-BEFA-C11CE515C848}">
      <dsp:nvSpPr>
        <dsp:cNvPr id="0" name=""/>
        <dsp:cNvSpPr/>
      </dsp:nvSpPr>
      <dsp:spPr>
        <a:xfrm>
          <a:off x="1050147" y="354281"/>
          <a:ext cx="4408842" cy="4408842"/>
        </a:xfrm>
        <a:prstGeom prst="pie">
          <a:avLst>
            <a:gd name="adj1" fmla="val 16200000"/>
            <a:gd name="adj2" fmla="val 18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What our measures can actually tell us about the nature of the world and human action;</a:t>
          </a:r>
          <a:endParaRPr lang="en-US" sz="1300" kern="1200"/>
        </a:p>
      </dsp:txBody>
      <dsp:txXfrm>
        <a:off x="3447193" y="1167818"/>
        <a:ext cx="1495857" cy="1469614"/>
      </dsp:txXfrm>
    </dsp:sp>
    <dsp:sp modelId="{0E415D30-66AB-C74C-9D79-02DF88185442}">
      <dsp:nvSpPr>
        <dsp:cNvPr id="0" name=""/>
        <dsp:cNvSpPr/>
      </dsp:nvSpPr>
      <dsp:spPr>
        <a:xfrm>
          <a:off x="822882" y="485497"/>
          <a:ext cx="4408842" cy="4408842"/>
        </a:xfrm>
        <a:prstGeom prst="pie">
          <a:avLst>
            <a:gd name="adj1" fmla="val 1800000"/>
            <a:gd name="adj2" fmla="val 90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What our aims are in conducting the research;</a:t>
          </a:r>
          <a:endParaRPr lang="en-US" sz="1300" kern="1200"/>
        </a:p>
      </dsp:txBody>
      <dsp:txXfrm>
        <a:off x="2030065" y="3267267"/>
        <a:ext cx="1994476" cy="1364641"/>
      </dsp:txXfrm>
    </dsp:sp>
    <dsp:sp modelId="{8000F924-6E69-1F4B-93FA-250381D87E51}">
      <dsp:nvSpPr>
        <dsp:cNvPr id="0" name=""/>
        <dsp:cNvSpPr/>
      </dsp:nvSpPr>
      <dsp:spPr>
        <a:xfrm>
          <a:off x="822882" y="485497"/>
          <a:ext cx="4408842" cy="4408842"/>
        </a:xfrm>
        <a:prstGeom prst="pie">
          <a:avLst>
            <a:gd name="adj1" fmla="val 90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What assumptions are implicated in the theories that drive our research and are produced as a result of our research.</a:t>
          </a:r>
          <a:endParaRPr lang="en-US" sz="1300" kern="1200"/>
        </a:p>
      </dsp:txBody>
      <dsp:txXfrm>
        <a:off x="1295258" y="1351520"/>
        <a:ext cx="1495857" cy="14696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325DB-7143-5540-869B-A17055741DE5}">
      <dsp:nvSpPr>
        <dsp:cNvPr id="0" name=""/>
        <dsp:cNvSpPr/>
      </dsp:nvSpPr>
      <dsp:spPr>
        <a:xfrm>
          <a:off x="266934" y="0"/>
          <a:ext cx="5287897" cy="5287897"/>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F9CA13-3EB5-9847-A9C7-ED5C8C7297FF}">
      <dsp:nvSpPr>
        <dsp:cNvPr id="0" name=""/>
        <dsp:cNvSpPr/>
      </dsp:nvSpPr>
      <dsp:spPr>
        <a:xfrm>
          <a:off x="769284" y="502350"/>
          <a:ext cx="2062280" cy="206228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Why were we interested in these particular research questions?</a:t>
          </a:r>
          <a:endParaRPr lang="en-US" sz="1600" kern="1200"/>
        </a:p>
      </dsp:txBody>
      <dsp:txXfrm>
        <a:off x="869956" y="603022"/>
        <a:ext cx="1860936" cy="1860936"/>
      </dsp:txXfrm>
    </dsp:sp>
    <dsp:sp modelId="{F485E811-D2E6-F444-8A75-5084B677A625}">
      <dsp:nvSpPr>
        <dsp:cNvPr id="0" name=""/>
        <dsp:cNvSpPr/>
      </dsp:nvSpPr>
      <dsp:spPr>
        <a:xfrm>
          <a:off x="2990201" y="502350"/>
          <a:ext cx="2062280" cy="2062280"/>
        </a:xfrm>
        <a:prstGeom prst="roundRect">
          <a:avLst/>
        </a:prstGeom>
        <a:solidFill>
          <a:schemeClr val="accent5">
            <a:hueOff val="1667626"/>
            <a:satOff val="1233"/>
            <a:lumOff val="346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disciplinary-based interpretive frameworks inform our accounts?</a:t>
          </a:r>
          <a:endParaRPr lang="en-US" sz="1600" kern="1200"/>
        </a:p>
      </dsp:txBody>
      <dsp:txXfrm>
        <a:off x="3090873" y="603022"/>
        <a:ext cx="1860936" cy="1860936"/>
      </dsp:txXfrm>
    </dsp:sp>
    <dsp:sp modelId="{1FBA56B7-6D85-384A-A170-E03D57293843}">
      <dsp:nvSpPr>
        <dsp:cNvPr id="0" name=""/>
        <dsp:cNvSpPr/>
      </dsp:nvSpPr>
      <dsp:spPr>
        <a:xfrm>
          <a:off x="769284" y="2723267"/>
          <a:ext cx="2062280" cy="2062280"/>
        </a:xfrm>
        <a:prstGeom prst="roundRect">
          <a:avLst/>
        </a:prstGeom>
        <a:solidFill>
          <a:schemeClr val="accent5">
            <a:hueOff val="3335253"/>
            <a:satOff val="2467"/>
            <a:lumOff val="69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aspects of our disciplinary background lead us to dwell on certain aspects of the research context and not others?</a:t>
          </a:r>
          <a:endParaRPr lang="en-US" sz="1600" kern="1200"/>
        </a:p>
      </dsp:txBody>
      <dsp:txXfrm>
        <a:off x="869956" y="2823939"/>
        <a:ext cx="1860936" cy="1860936"/>
      </dsp:txXfrm>
    </dsp:sp>
    <dsp:sp modelId="{EE189D2C-39DD-3049-A80A-DA756F6E0DB0}">
      <dsp:nvSpPr>
        <dsp:cNvPr id="0" name=""/>
        <dsp:cNvSpPr/>
      </dsp:nvSpPr>
      <dsp:spPr>
        <a:xfrm>
          <a:off x="2990201" y="2723267"/>
          <a:ext cx="2062280" cy="2062280"/>
        </a:xfrm>
        <a:prstGeom prst="roundRect">
          <a:avLst/>
        </a:prstGeom>
        <a:solidFill>
          <a:schemeClr val="accent5">
            <a:hueOff val="5002879"/>
            <a:satOff val="3700"/>
            <a:lumOff val="1039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Whose voices were allowed to be heard?</a:t>
          </a:r>
          <a:endParaRPr lang="en-US" sz="1600" kern="1200"/>
        </a:p>
      </dsp:txBody>
      <dsp:txXfrm>
        <a:off x="3090873" y="2823939"/>
        <a:ext cx="1860936" cy="1860936"/>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E3E30-8294-4E1E-A5E2-F693D1C373B5}" type="datetimeFigureOut">
              <a:rPr lang="en-GB" smtClean="0"/>
              <a:t>22/03/2021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12DFF7-8A8E-4A8C-8757-93287B0D1AB5}" type="slidenum">
              <a:rPr lang="en-GB" smtClean="0"/>
              <a:t>‹#›</a:t>
            </a:fld>
            <a:endParaRPr lang="en-GB"/>
          </a:p>
        </p:txBody>
      </p:sp>
    </p:spTree>
    <p:extLst>
      <p:ext uri="{BB962C8B-B14F-4D97-AF65-F5344CB8AC3E}">
        <p14:creationId xmlns:p14="http://schemas.microsoft.com/office/powerpoint/2010/main" val="1558816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71602C-1578-47C7-87A0-29C51DEA4E20}" type="slidenum">
              <a:rPr lang="en-GB" altLang="en-US"/>
              <a:pPr/>
              <a:t>7</a:t>
            </a:fld>
            <a:endParaRPr lang="en-GB" altLang="en-US"/>
          </a:p>
        </p:txBody>
      </p:sp>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p:txBody>
          <a:bodyPr/>
          <a:lstStyle/>
          <a:p>
            <a:r>
              <a:rPr lang="en-US" altLang="en-US" b="1"/>
              <a:t>Additional Comments:</a:t>
            </a:r>
          </a:p>
          <a:p>
            <a:pPr algn="just"/>
            <a:r>
              <a:rPr lang="en-US" altLang="en-US"/>
              <a:t>	While we tend to view the ‘findings’ of research as naturally emerging from the data collection and analysis 	methods, they perhaps should be viewed as shaped by the choices made by researchers over the course of 	the research process.</a:t>
            </a:r>
          </a:p>
        </p:txBody>
      </p:sp>
    </p:spTree>
    <p:extLst>
      <p:ext uri="{BB962C8B-B14F-4D97-AF65-F5344CB8AC3E}">
        <p14:creationId xmlns:p14="http://schemas.microsoft.com/office/powerpoint/2010/main" val="900643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9651DF-3F7A-45B7-9027-D32D4B165241}" type="slidenum">
              <a:rPr lang="en-GB" altLang="en-US"/>
              <a:pPr/>
              <a:t>8</a:t>
            </a:fld>
            <a:endParaRPr lang="en-GB" alt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r>
              <a:rPr lang="en-US" altLang="en-US" b="1"/>
              <a:t>Additional Comments:</a:t>
            </a:r>
            <a:endParaRPr lang="en-US" altLang="en-US"/>
          </a:p>
          <a:p>
            <a:r>
              <a:rPr lang="en-US" altLang="en-US"/>
              <a:t>	Researchers are in a powerful position to say what does and does not constitute knowledge.</a:t>
            </a:r>
          </a:p>
        </p:txBody>
      </p:sp>
    </p:spTree>
    <p:extLst>
      <p:ext uri="{BB962C8B-B14F-4D97-AF65-F5344CB8AC3E}">
        <p14:creationId xmlns:p14="http://schemas.microsoft.com/office/powerpoint/2010/main" val="1947141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2305991-C60E-45F2-9AF4-7629031AB584}" type="slidenum">
              <a:rPr lang="en-GB" altLang="en-US"/>
              <a:pPr/>
              <a:t>19</a:t>
            </a:fld>
            <a:endParaRPr lang="en-GB" alt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US" altLang="en-US" b="1"/>
              <a:t>Additional Comments:</a:t>
            </a:r>
          </a:p>
          <a:p>
            <a:r>
              <a:rPr lang="en-US" altLang="en-US"/>
              <a:t>	Various frameworks for considering reflexivity have been offered by different organizational researchers.  	For example Johnson &amp; Duberley equate different kinds of reflexivity with different kinds of metatheoretical 	commitments (eg positivism, postmodernism and critical theory), Holland talks about 4 different ‘levels’, 	Finlay suggests 5 different ‘maps’.  Here we are confining ourselves to talking through the importance of 	reflexivity with respect to three aspects of research/practice: methodology, epistemological commitments 	and disciplinary framing.</a:t>
            </a:r>
          </a:p>
        </p:txBody>
      </p:sp>
    </p:spTree>
    <p:extLst>
      <p:ext uri="{BB962C8B-B14F-4D97-AF65-F5344CB8AC3E}">
        <p14:creationId xmlns:p14="http://schemas.microsoft.com/office/powerpoint/2010/main" val="14466274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88578A-1B8A-4D8F-B48F-9B9D4BB71F5C}" type="slidenum">
              <a:rPr lang="en-GB" altLang="en-US"/>
              <a:pPr/>
              <a:t>20</a:t>
            </a:fld>
            <a:endParaRPr lang="en-GB" altLang="en-US"/>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r>
              <a:rPr lang="en-US" altLang="en-US" b="1"/>
              <a:t>Additional Comments:</a:t>
            </a:r>
            <a:endParaRPr lang="en-US" altLang="en-US"/>
          </a:p>
          <a:p>
            <a:pPr>
              <a:buFontTx/>
              <a:buChar char="•"/>
            </a:pPr>
            <a:r>
              <a:rPr lang="en-US" altLang="en-US"/>
              <a:t>In this domain, we are centrally concerned with practices and procedures for research and intervention and how these are implicated in the conclusions reached through the research i.e. how and why the research was designed, conducted and analysed, and how this led to particular conclusions.  Thus methodological reflexivity may entail reflecting on these kinds of issues (as outlined in the slide).  This is the area of reflexivity in which we are most practiced and which is encouraged in the processes of peer review etc.</a:t>
            </a:r>
          </a:p>
          <a:p>
            <a:pPr>
              <a:buFontTx/>
              <a:buChar char="•"/>
            </a:pPr>
            <a:r>
              <a:rPr lang="en-US" altLang="en-US"/>
              <a:t>Reflexivity on this issue is important because by making the research process transparent, we make it public and therefore accountable (Finlay, 2002). We might consider these issues through a quantitative or qualitative perspective but our concerns in these areas would vary accordingly, as we shall see.</a:t>
            </a:r>
          </a:p>
          <a:p>
            <a:pPr>
              <a:buFontTx/>
              <a:buChar char="•"/>
            </a:pPr>
            <a:endParaRPr lang="en-US" altLang="en-US"/>
          </a:p>
        </p:txBody>
      </p:sp>
    </p:spTree>
    <p:extLst>
      <p:ext uri="{BB962C8B-B14F-4D97-AF65-F5344CB8AC3E}">
        <p14:creationId xmlns:p14="http://schemas.microsoft.com/office/powerpoint/2010/main" val="3428157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605089-147C-4D63-A1B8-F0BA5A44232D}" type="slidenum">
              <a:rPr lang="en-GB" altLang="en-US"/>
              <a:pPr/>
              <a:t>23</a:t>
            </a:fld>
            <a:endParaRPr lang="en-GB" altLang="en-US"/>
          </a:p>
        </p:txBody>
      </p:sp>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p:txBody>
          <a:bodyPr/>
          <a:lstStyle/>
          <a:p>
            <a:pPr>
              <a:lnSpc>
                <a:spcPct val="90000"/>
              </a:lnSpc>
            </a:pPr>
            <a:r>
              <a:rPr lang="en-US" altLang="en-US" b="1"/>
              <a:t>Additional Comments:</a:t>
            </a:r>
          </a:p>
          <a:p>
            <a:pPr>
              <a:lnSpc>
                <a:spcPct val="90000"/>
              </a:lnSpc>
              <a:buFontTx/>
              <a:buChar char="•"/>
            </a:pPr>
            <a:r>
              <a:rPr lang="en-US" altLang="en-US"/>
              <a:t>The objective of this exercise is for participants to think through the assumptions of the methods they use and, if possible, compare them.</a:t>
            </a:r>
          </a:p>
          <a:p>
            <a:pPr>
              <a:lnSpc>
                <a:spcPct val="90000"/>
              </a:lnSpc>
              <a:buFontTx/>
              <a:buChar char="•"/>
            </a:pPr>
            <a:r>
              <a:rPr lang="en-US" altLang="en-US" i="1"/>
              <a:t>For example in considering purpose, participants might think about</a:t>
            </a:r>
            <a:r>
              <a:rPr lang="en-US" altLang="en-US"/>
              <a:t>:</a:t>
            </a:r>
          </a:p>
          <a:p>
            <a:pPr>
              <a:lnSpc>
                <a:spcPct val="90000"/>
              </a:lnSpc>
            </a:pPr>
            <a:r>
              <a:rPr lang="en-US" altLang="en-US"/>
              <a:t>	In quantitative research, trying to control or elucidate limitations to achieve       	objectivity</a:t>
            </a:r>
          </a:p>
          <a:p>
            <a:pPr>
              <a:lnSpc>
                <a:spcPct val="90000"/>
              </a:lnSpc>
            </a:pPr>
            <a:r>
              <a:rPr lang="en-US" altLang="en-US"/>
              <a:t>	In qualitative research trying to achieve greater reflection on interpretation 	of empirical material.</a:t>
            </a:r>
          </a:p>
          <a:p>
            <a:pPr>
              <a:lnSpc>
                <a:spcPct val="90000"/>
              </a:lnSpc>
              <a:buFontTx/>
              <a:buChar char="•"/>
            </a:pPr>
            <a:r>
              <a:rPr lang="en-US" altLang="en-US" i="1"/>
              <a:t>In considering the role of researcher, participants may think about</a:t>
            </a:r>
            <a:r>
              <a:rPr lang="en-US" altLang="en-US"/>
              <a:t>:</a:t>
            </a:r>
          </a:p>
          <a:p>
            <a:pPr>
              <a:lnSpc>
                <a:spcPct val="90000"/>
              </a:lnSpc>
            </a:pPr>
            <a:r>
              <a:rPr lang="en-US" altLang="en-US"/>
              <a:t>	In quantitative research, trying to eradicate the voice of the researcher - this 	may be disingenuous as researcher always implicitly there by virtue of the 	structuring of the research</a:t>
            </a:r>
          </a:p>
          <a:p>
            <a:pPr>
              <a:lnSpc>
                <a:spcPct val="90000"/>
              </a:lnSpc>
            </a:pPr>
            <a:r>
              <a:rPr lang="en-US" altLang="en-US"/>
              <a:t>	Qualitative research, may, in contrast, highlight the voice of researcher - this 	may function however to maintain the authority of the researcher</a:t>
            </a:r>
          </a:p>
          <a:p>
            <a:pPr>
              <a:lnSpc>
                <a:spcPct val="90000"/>
              </a:lnSpc>
              <a:buFontTx/>
              <a:buChar char="•"/>
            </a:pPr>
            <a:r>
              <a:rPr lang="en-US" altLang="en-US" i="1"/>
              <a:t>In considering effects, participants may think about</a:t>
            </a:r>
            <a:r>
              <a:rPr lang="en-US" altLang="en-US"/>
              <a:t> :</a:t>
            </a:r>
          </a:p>
          <a:p>
            <a:pPr>
              <a:lnSpc>
                <a:spcPct val="90000"/>
              </a:lnSpc>
            </a:pPr>
            <a:r>
              <a:rPr lang="en-US" altLang="en-US"/>
              <a:t>	In quantitative research (or normative positions), may be trying to achieve 	greater rigour in methods.</a:t>
            </a:r>
          </a:p>
          <a:p>
            <a:pPr>
              <a:lnSpc>
                <a:spcPct val="90000"/>
              </a:lnSpc>
            </a:pPr>
            <a:r>
              <a:rPr lang="en-US" altLang="en-US"/>
              <a:t>	In qualitative research, may be about acknowledging relationships and the 	situated nature of research</a:t>
            </a:r>
          </a:p>
          <a:p>
            <a:pPr>
              <a:lnSpc>
                <a:spcPct val="90000"/>
              </a:lnSpc>
            </a:pPr>
            <a:endParaRPr lang="en-GB" altLang="en-US"/>
          </a:p>
        </p:txBody>
      </p:sp>
    </p:spTree>
    <p:extLst>
      <p:ext uri="{BB962C8B-B14F-4D97-AF65-F5344CB8AC3E}">
        <p14:creationId xmlns:p14="http://schemas.microsoft.com/office/powerpoint/2010/main" val="800904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B9319D-4F10-4064-9776-D2BEBCC699FA}" type="slidenum">
              <a:rPr lang="en-GB" altLang="en-US"/>
              <a:pPr/>
              <a:t>24</a:t>
            </a:fld>
            <a:endParaRPr lang="en-GB" altLang="en-US"/>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r>
              <a:rPr lang="en-US" altLang="en-US" b="1"/>
              <a:t>Additional Comments:</a:t>
            </a:r>
          </a:p>
          <a:p>
            <a:r>
              <a:rPr lang="en-US" altLang="en-US"/>
              <a:t>	In essence, this domain entails reflexivity concerning our assumptions about what we can know and how 	we can claim to know it i.e. ontology and epistemology.</a:t>
            </a:r>
          </a:p>
        </p:txBody>
      </p:sp>
    </p:spTree>
    <p:extLst>
      <p:ext uri="{BB962C8B-B14F-4D97-AF65-F5344CB8AC3E}">
        <p14:creationId xmlns:p14="http://schemas.microsoft.com/office/powerpoint/2010/main" val="3812696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FFA553-FF37-4A04-BAF2-3E903984C702}" type="slidenum">
              <a:rPr lang="en-GB" altLang="en-US"/>
              <a:pPr/>
              <a:t>25</a:t>
            </a:fld>
            <a:endParaRPr lang="en-GB" altLang="en-US"/>
          </a:p>
        </p:txBody>
      </p:sp>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r>
              <a:rPr lang="en-US" altLang="en-US" b="1"/>
              <a:t>Additional Comments:</a:t>
            </a:r>
          </a:p>
          <a:p>
            <a:pPr>
              <a:buFontTx/>
              <a:buChar char="•"/>
            </a:pPr>
            <a:r>
              <a:rPr lang="en-US" altLang="en-US"/>
              <a:t>Thus epistemological reflexivity may entail reflecting on these kinds of issues (as outlined in the slide).</a:t>
            </a:r>
          </a:p>
          <a:p>
            <a:pPr>
              <a:buFontTx/>
              <a:buChar char="•"/>
            </a:pPr>
            <a:r>
              <a:rPr lang="en-US" altLang="en-US"/>
              <a:t>What we think we can achieve by conducting certain kinds of research.</a:t>
            </a:r>
          </a:p>
          <a:p>
            <a:pPr>
              <a:buFontTx/>
              <a:buChar char="•"/>
            </a:pPr>
            <a:r>
              <a:rPr lang="en-US" altLang="en-US"/>
              <a:t>What assumptions about the nature of knowledge and how we can understand people are built into theories (not just methods) e.g. cause and effect theories may imply that people react to situations rather than interpreting or creating situations?  Sense-making theories assume that people are active in creating their own cause and effect ‘stories’.</a:t>
            </a:r>
          </a:p>
          <a:p>
            <a:endParaRPr lang="en-US" altLang="en-US"/>
          </a:p>
        </p:txBody>
      </p:sp>
    </p:spTree>
    <p:extLst>
      <p:ext uri="{BB962C8B-B14F-4D97-AF65-F5344CB8AC3E}">
        <p14:creationId xmlns:p14="http://schemas.microsoft.com/office/powerpoint/2010/main" val="821515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C860FA-88B1-4E7E-AD93-418F06B0CEED}" type="slidenum">
              <a:rPr lang="en-GB" altLang="en-US"/>
              <a:pPr/>
              <a:t>26</a:t>
            </a:fld>
            <a:endParaRPr lang="en-GB" altLang="en-US"/>
          </a:p>
        </p:txBody>
      </p:sp>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p:txBody>
          <a:bodyPr/>
          <a:lstStyle/>
          <a:p>
            <a:r>
              <a:rPr lang="en-US" altLang="en-US" b="1"/>
              <a:t>Additional Comments:</a:t>
            </a:r>
          </a:p>
          <a:p>
            <a:pPr algn="just"/>
            <a:r>
              <a:rPr lang="en-US" altLang="en-US"/>
              <a:t>	The objective of this exercise is to get participants to think about how different beliefs about the nature of 	knowledge and purpose of research may lead us to look for different kinds of insights in our work (and 	ignore or downplay others).</a:t>
            </a:r>
          </a:p>
        </p:txBody>
      </p:sp>
    </p:spTree>
    <p:extLst>
      <p:ext uri="{BB962C8B-B14F-4D97-AF65-F5344CB8AC3E}">
        <p14:creationId xmlns:p14="http://schemas.microsoft.com/office/powerpoint/2010/main" val="2334193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9040C1-7810-4A85-98E0-C1910C673A7B}" type="slidenum">
              <a:rPr lang="en-GB" altLang="en-US"/>
              <a:pPr/>
              <a:t>27</a:t>
            </a:fld>
            <a:endParaRPr lang="en-GB" altLang="en-US"/>
          </a:p>
        </p:txBody>
      </p:sp>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In summary, weaknesses of the various positions considered in these modules would include:</a:t>
            </a:r>
          </a:p>
          <a:p>
            <a:r>
              <a:rPr lang="en-GB" altLang="en-US" i="1"/>
              <a:t>	Positivist</a:t>
            </a:r>
            <a:r>
              <a:rPr lang="en-GB" altLang="en-US"/>
              <a:t>: Excessive control and assumptions of objectivity</a:t>
            </a:r>
          </a:p>
          <a:p>
            <a:r>
              <a:rPr lang="en-GB" altLang="en-US" i="1"/>
              <a:t>	Interpretivist/Neo-Positivist</a:t>
            </a:r>
            <a:r>
              <a:rPr lang="en-GB" altLang="en-US"/>
              <a:t>: Assumptions of transparency</a:t>
            </a:r>
          </a:p>
          <a:p>
            <a:pPr lvl="1"/>
            <a:r>
              <a:rPr lang="en-GB" altLang="en-US" i="1"/>
              <a:t>	Critical theory</a:t>
            </a:r>
            <a:r>
              <a:rPr lang="en-GB" altLang="en-US"/>
              <a:t>: False consciousness</a:t>
            </a:r>
          </a:p>
          <a:p>
            <a:r>
              <a:rPr lang="en-GB" altLang="en-US" i="1"/>
              <a:t>	Postmodernism</a:t>
            </a:r>
            <a:r>
              <a:rPr lang="en-GB" altLang="en-US"/>
              <a:t>: Relativist spiral.</a:t>
            </a:r>
          </a:p>
          <a:p>
            <a:pPr>
              <a:buFontTx/>
              <a:buChar char="•"/>
            </a:pPr>
            <a:r>
              <a:rPr lang="en-GB" altLang="en-US"/>
              <a:t>We should be aware of how certain accounts may be privileged in this way but appreciate that no one approach has ‘the answer’.  Participants could reflect on the effects of privileging a particular approach (e.g. discounting other approaches as invalid, stifling debate, discrimination in the allocation of valued rewards like publications or grant money, stifling innovation?)</a:t>
            </a:r>
          </a:p>
        </p:txBody>
      </p:sp>
    </p:spTree>
    <p:extLst>
      <p:ext uri="{BB962C8B-B14F-4D97-AF65-F5344CB8AC3E}">
        <p14:creationId xmlns:p14="http://schemas.microsoft.com/office/powerpoint/2010/main" val="9111007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299668-8DA8-4510-A436-1F26BAA6A431}" type="slidenum">
              <a:rPr lang="en-GB" altLang="en-US"/>
              <a:pPr/>
              <a:t>28</a:t>
            </a:fld>
            <a:endParaRPr lang="en-GB" altLang="en-US"/>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altLang="en-US" b="1"/>
              <a:t>Additional comments:</a:t>
            </a:r>
          </a:p>
          <a:p>
            <a:pPr>
              <a:buFontTx/>
              <a:buChar char="•"/>
            </a:pPr>
            <a:r>
              <a:rPr lang="en-US" altLang="en-US"/>
              <a:t>In essence, this domain entails reflexivity concerning social and political limitations and ideological functions of our (various) disciplines. Exposing the interests behind knowledge. </a:t>
            </a:r>
          </a:p>
          <a:p>
            <a:pPr>
              <a:buFontTx/>
              <a:buChar char="•"/>
            </a:pPr>
            <a:r>
              <a:rPr lang="en-US" altLang="en-US"/>
              <a:t>How is a particular version of reality created through particular research practices and whose interests does this serve? For example, the participant gives an account to the researcher, the researcher makes knowledge of it: the participant is initially author of their own account but becomes the subject of the researcher’s account.</a:t>
            </a:r>
          </a:p>
          <a:p>
            <a:pPr>
              <a:buFontTx/>
              <a:buChar char="•"/>
            </a:pPr>
            <a:r>
              <a:rPr lang="en-US" altLang="en-US"/>
              <a:t>How does the research community maintain certain approaches? Knowledge is produced through a combination of the author’s (researcher’s) representation of it (report/write up) against a background of discipline specific theory and the participation of the actual organizational members.  In addition,  researchers act within certain conventions, rules and practices eg peer review, style guides (Hardy et al, 2001).</a:t>
            </a:r>
          </a:p>
          <a:p>
            <a:pPr>
              <a:buFontTx/>
              <a:buChar char="•"/>
            </a:pPr>
            <a:endParaRPr lang="en-US" altLang="en-US"/>
          </a:p>
          <a:p>
            <a:pPr>
              <a:buFontTx/>
              <a:buChar char="•"/>
            </a:pPr>
            <a:endParaRPr lang="en-US" altLang="en-US"/>
          </a:p>
        </p:txBody>
      </p:sp>
    </p:spTree>
    <p:extLst>
      <p:ext uri="{BB962C8B-B14F-4D97-AF65-F5344CB8AC3E}">
        <p14:creationId xmlns:p14="http://schemas.microsoft.com/office/powerpoint/2010/main" val="3650327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5A96AA-0649-488D-94F2-D933D6EDF1E3}" type="slidenum">
              <a:rPr lang="en-GB" altLang="en-US"/>
              <a:pPr/>
              <a:t>29</a:t>
            </a:fld>
            <a:endParaRPr lang="en-GB" altLang="en-US"/>
          </a:p>
        </p:txBody>
      </p:sp>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pPr>
              <a:spcBef>
                <a:spcPct val="0"/>
              </a:spcBef>
            </a:pPr>
            <a:r>
              <a:rPr lang="en-US" altLang="en-US" b="1"/>
              <a:t>Additional comments:</a:t>
            </a:r>
          </a:p>
          <a:p>
            <a:r>
              <a:rPr lang="en-US" altLang="en-US"/>
              <a:t>	Thus epistemological reflexivity may entail reflecting on these kinds of issues (as outlined in the slide).</a:t>
            </a:r>
          </a:p>
          <a:p>
            <a:pPr>
              <a:spcBef>
                <a:spcPct val="0"/>
              </a:spcBef>
              <a:buFontTx/>
              <a:buChar char="•"/>
            </a:pPr>
            <a:endParaRPr lang="en-US" altLang="en-US"/>
          </a:p>
        </p:txBody>
      </p:sp>
    </p:spTree>
    <p:extLst>
      <p:ext uri="{BB962C8B-B14F-4D97-AF65-F5344CB8AC3E}">
        <p14:creationId xmlns:p14="http://schemas.microsoft.com/office/powerpoint/2010/main" val="17066583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56E60C-0DA7-4F40-B958-CF5CFAE46E1B}" type="slidenum">
              <a:rPr lang="en-GB" altLang="en-US"/>
              <a:pPr/>
              <a:t>30</a:t>
            </a:fld>
            <a:endParaRPr lang="en-GB" altLang="en-US"/>
          </a:p>
        </p:txBody>
      </p:sp>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The objective of this exercise is for participants to reflect on how disciplinary assumptions may structure a research project, how such assumptions may favour the production of certain types of knowledges and how participants may be affected by or even constructed by the process.</a:t>
            </a:r>
          </a:p>
          <a:p>
            <a:pPr>
              <a:buFontTx/>
              <a:buChar char="•"/>
            </a:pPr>
            <a:r>
              <a:rPr lang="en-GB" altLang="en-US"/>
              <a:t>For example, in psychology, the ‘psychologising’ of the individual (examination of ‘internal’ cognitions etc) can have the effect of individualising, putting responsibility on the individual and ignoring the structural/policy aspects of a situation.</a:t>
            </a:r>
          </a:p>
          <a:p>
            <a:pPr>
              <a:buFontTx/>
              <a:buChar char="•"/>
            </a:pPr>
            <a:r>
              <a:rPr lang="en-GB" altLang="en-US"/>
              <a:t>Conversely, in business studies, the emphasis on business outcomes may gloss over individual differences or privilege managerial accounts to the detriment of employee accounts.</a:t>
            </a:r>
          </a:p>
        </p:txBody>
      </p:sp>
    </p:spTree>
    <p:extLst>
      <p:ext uri="{BB962C8B-B14F-4D97-AF65-F5344CB8AC3E}">
        <p14:creationId xmlns:p14="http://schemas.microsoft.com/office/powerpoint/2010/main" val="3595309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48E5B6E-F3E9-4472-B42E-7DE7AD99619F}" type="slidenum">
              <a:rPr lang="en-GB" altLang="en-US"/>
              <a:pPr/>
              <a:t>31</a:t>
            </a:fld>
            <a:endParaRPr lang="en-GB" altLang="en-US"/>
          </a:p>
        </p:txBody>
      </p:sp>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p:txBody>
          <a:bodyPr/>
          <a:lstStyle/>
          <a:p>
            <a:r>
              <a:rPr lang="en-US" altLang="en-US" b="1"/>
              <a:t>Additional Comments:</a:t>
            </a:r>
          </a:p>
          <a:p>
            <a:pPr>
              <a:buFontTx/>
              <a:buChar char="•"/>
            </a:pPr>
            <a:r>
              <a:rPr lang="en-US" altLang="en-US" i="1"/>
              <a:t>Self indulgence</a:t>
            </a:r>
            <a:r>
              <a:rPr lang="en-US" altLang="en-US"/>
              <a:t>  Reflexivity as (inappropriate) psychoanalysis, Seale (1999) suggests that this maintains the authority of the researcher (and may function as a claim to greater authenticity/validity).</a:t>
            </a:r>
          </a:p>
          <a:p>
            <a:pPr>
              <a:buFontTx/>
              <a:buChar char="•"/>
            </a:pPr>
            <a:r>
              <a:rPr lang="en-US" altLang="en-US" i="1"/>
              <a:t>Difficulties of Reflection</a:t>
            </a:r>
            <a:r>
              <a:rPr lang="en-US" altLang="en-US"/>
              <a:t>  The exposing of subconscious influences is  impossible?  Can we access our presuppositions?</a:t>
            </a:r>
          </a:p>
          <a:p>
            <a:pPr>
              <a:buFontTx/>
              <a:buChar char="•"/>
            </a:pPr>
            <a:r>
              <a:rPr lang="en-US" altLang="en-US" i="1"/>
              <a:t>Paralysis</a:t>
            </a:r>
            <a:r>
              <a:rPr lang="en-US" altLang="en-US"/>
              <a:t>  Excessive reflexivity may imply that we can’t say anything or make any interventions; may lead to personal doubt; lack of creativity; no longer respect our own roles as researchers because of our position and purpose in the social institution of science.  </a:t>
            </a:r>
          </a:p>
        </p:txBody>
      </p:sp>
    </p:spTree>
    <p:extLst>
      <p:ext uri="{BB962C8B-B14F-4D97-AF65-F5344CB8AC3E}">
        <p14:creationId xmlns:p14="http://schemas.microsoft.com/office/powerpoint/2010/main" val="11362030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C1C617-8C02-40F8-8758-271C5293407D}" type="slidenum">
              <a:rPr lang="en-GB" altLang="en-US"/>
              <a:pPr/>
              <a:t>32</a:t>
            </a:fld>
            <a:endParaRPr lang="en-GB" altLang="en-US"/>
          </a:p>
        </p:txBody>
      </p:sp>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p:txBody>
          <a:bodyPr/>
          <a:lstStyle/>
          <a:p>
            <a:r>
              <a:rPr lang="en-US" altLang="en-US" b="1"/>
              <a:t>Additional Comments:</a:t>
            </a:r>
          </a:p>
          <a:p>
            <a:r>
              <a:rPr lang="en-US" altLang="en-US"/>
              <a:t>Some (practical) ways to overcome some of these difficulties and to pursue reflexivity (notes below expand on each point of slide):</a:t>
            </a:r>
          </a:p>
          <a:p>
            <a:pPr>
              <a:buFontTx/>
              <a:buChar char="•"/>
            </a:pPr>
            <a:r>
              <a:rPr lang="en-US" altLang="en-US"/>
              <a:t>Finlay suggests that to avoid self-indulgence we should be constantly linking our personal experience of the research to theories and grounding it in the data.</a:t>
            </a:r>
          </a:p>
          <a:p>
            <a:pPr>
              <a:buFontTx/>
              <a:buChar char="•"/>
            </a:pPr>
            <a:r>
              <a:rPr lang="en-US" altLang="en-US"/>
              <a:t>Giving our audiences the tools to criticise our accounts may overcome our paralysis.</a:t>
            </a:r>
          </a:p>
          <a:p>
            <a:pPr>
              <a:buFontTx/>
              <a:buChar char="•"/>
            </a:pPr>
            <a:r>
              <a:rPr lang="en-US" altLang="en-US"/>
              <a:t>Diaries may encourage reflection on the day to day practices of our research.</a:t>
            </a:r>
          </a:p>
          <a:p>
            <a:pPr>
              <a:buFontTx/>
              <a:buChar char="•"/>
            </a:pPr>
            <a:r>
              <a:rPr lang="en-US" altLang="en-US"/>
              <a:t>To expose our underlying (sub-conscious) assumptions, we could consider an involvement in action learning groups.</a:t>
            </a:r>
          </a:p>
          <a:p>
            <a:pPr>
              <a:buFontTx/>
              <a:buChar char="•"/>
            </a:pPr>
            <a:r>
              <a:rPr lang="en-US" altLang="en-US"/>
              <a:t>Lewis &amp; Grimes give examples of how we might achieve different perspectives on research by viewing the problem from different epistemological positions. </a:t>
            </a:r>
          </a:p>
          <a:p>
            <a:pPr>
              <a:buFontTx/>
              <a:buChar char="•"/>
            </a:pPr>
            <a:r>
              <a:rPr lang="en-US" altLang="en-US"/>
              <a:t>Johnson &amp; Duberley suggest the production of knowledge not just from the privileged authoritative few - but as an outcome of public debate and agreement - the democratic negotiation of the social construction of reality.  Practical outcome of this they see as participatory research such that participants are also involved in determining the research agenda and new interests and objectives currently excluded are pursued.</a:t>
            </a:r>
          </a:p>
          <a:p>
            <a:endParaRPr lang="en-GB" altLang="en-US"/>
          </a:p>
        </p:txBody>
      </p:sp>
    </p:spTree>
    <p:extLst>
      <p:ext uri="{BB962C8B-B14F-4D97-AF65-F5344CB8AC3E}">
        <p14:creationId xmlns:p14="http://schemas.microsoft.com/office/powerpoint/2010/main" val="28830257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FD89C4-5CF4-4318-B772-D9219E4065E0}" type="slidenum">
              <a:rPr lang="en-GB" altLang="en-US"/>
              <a:pPr/>
              <a:t>34</a:t>
            </a:fld>
            <a:endParaRPr lang="en-GB" altLang="en-US"/>
          </a:p>
        </p:txBody>
      </p:sp>
      <p:sp>
        <p:nvSpPr>
          <p:cNvPr id="191490" name="Rectangle 2"/>
          <p:cNvSpPr>
            <a:spLocks noGrp="1" noRot="1" noChangeAspect="1" noChangeArrowheads="1" noTextEdit="1"/>
          </p:cNvSpPr>
          <p:nvPr>
            <p:ph type="sldImg"/>
          </p:nvPr>
        </p:nvSpPr>
        <p:spPr>
          <a:ln/>
        </p:spPr>
      </p:sp>
      <p:sp>
        <p:nvSpPr>
          <p:cNvPr id="19149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0739127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8BB6121-40A9-43C6-8CED-B8CFDF61D09D}" type="slidenum">
              <a:rPr lang="en-GB" altLang="en-US"/>
              <a:pPr/>
              <a:t>35</a:t>
            </a:fld>
            <a:endParaRPr lang="en-GB" altLang="en-US"/>
          </a:p>
        </p:txBody>
      </p:sp>
      <p:sp>
        <p:nvSpPr>
          <p:cNvPr id="211970" name="Rectangle 2"/>
          <p:cNvSpPr>
            <a:spLocks noGrp="1" noRot="1" noChangeAspect="1" noChangeArrowheads="1" noTextEdit="1"/>
          </p:cNvSpPr>
          <p:nvPr>
            <p:ph type="sldImg"/>
          </p:nvPr>
        </p:nvSpPr>
        <p:spPr>
          <a:ln/>
        </p:spPr>
      </p:sp>
      <p:sp>
        <p:nvSpPr>
          <p:cNvPr id="211971"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3432976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35C28EE9-5C2C-457C-AC90-945DDB1D0ACA}" type="datetimeFigureOut">
              <a:rPr lang="en-GB" smtClean="0"/>
              <a:t>22/03/2021</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2317288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5C28EE9-5C2C-457C-AC90-945DDB1D0ACA}"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74094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35C28EE9-5C2C-457C-AC90-945DDB1D0ACA}" type="datetimeFigureOut">
              <a:rPr lang="en-GB" smtClean="0"/>
              <a:t>22/03/2021</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470843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35C28EE9-5C2C-457C-AC90-945DDB1D0ACA}" type="datetimeFigureOut">
              <a:rPr lang="en-GB" smtClean="0"/>
              <a:t>22/03/2021</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614479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35C28EE9-5C2C-457C-AC90-945DDB1D0ACA}" type="datetimeFigureOut">
              <a:rPr lang="en-GB" smtClean="0"/>
              <a:t>22/03/2021</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2809469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5C28EE9-5C2C-457C-AC90-945DDB1D0ACA}" type="datetimeFigureOut">
              <a:rPr lang="en-GB" smtClean="0"/>
              <a:t>22/03/2021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470123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35C28EE9-5C2C-457C-AC90-945DDB1D0ACA}" type="datetimeFigureOut">
              <a:rPr lang="en-GB" smtClean="0"/>
              <a:t>22/03/2021</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4014147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5C28EE9-5C2C-457C-AC90-945DDB1D0ACA}"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2251278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35C28EE9-5C2C-457C-AC90-945DDB1D0ACA}" type="datetimeFigureOut">
              <a:rPr lang="en-GB" smtClean="0"/>
              <a:t>22/03/2021</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774464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5C28EE9-5C2C-457C-AC90-945DDB1D0ACA}"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471011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35C28EE9-5C2C-457C-AC90-945DDB1D0ACA}" type="datetimeFigureOut">
              <a:rPr lang="en-GB" smtClean="0"/>
              <a:t>22/03/2021</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1038284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35C28EE9-5C2C-457C-AC90-945DDB1D0ACA}" type="datetimeFigureOut">
              <a:rPr lang="en-GB" smtClean="0"/>
              <a:t>22/03/2021</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36DCD4D6-02B9-4479-B97F-46661736876C}" type="slidenum">
              <a:rPr lang="en-GB" smtClean="0"/>
              <a:t>‹#›</a:t>
            </a:fld>
            <a:endParaRPr lang="en-GB"/>
          </a:p>
        </p:txBody>
      </p:sp>
    </p:spTree>
    <p:extLst>
      <p:ext uri="{BB962C8B-B14F-4D97-AF65-F5344CB8AC3E}">
        <p14:creationId xmlns:p14="http://schemas.microsoft.com/office/powerpoint/2010/main" val="1534806428"/>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eur01.safelinks.protection.outlook.com/?url=https%3A%2F%2Fweb.microsoftstream.com%2Fvideo%2F640bbcfe-9a46-490a-9bd0-d4b563c40592&amp;data=04%7C01%7C%7Cdfa464ef366e4ef17c8908d8e88fe579%7C4e0f11f9046e45059cb8db2152311e21%7C0%7C0%7C637515052023435326%7CUnknown%7CTWFpbGZsb3d8eyJWIjoiMC4wLjAwMDAiLCJQIjoiV2luMzIiLCJBTiI6Ik1haWwiLCJXVCI6Mn0%3D%7C1000&amp;sdata=MmA7GKh0kKJYacSxMrkdLr4OUBER82PkRRNZeIe1FMU%3D&amp;reserved=0"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RerMaVKoBz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youtu.be/u9Tccc0Ko68" TargetMode="Externa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flickr.com/photos/evalottchen/5759367643"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289754" y="639097"/>
            <a:ext cx="6253317" cy="4001315"/>
          </a:xfrm>
        </p:spPr>
        <p:txBody>
          <a:bodyPr>
            <a:normAutofit/>
          </a:bodyPr>
          <a:lstStyle/>
          <a:p>
            <a:br>
              <a:rPr lang="en-GB" sz="5600" dirty="0"/>
            </a:br>
            <a:r>
              <a:rPr lang="en-GB" sz="5600" dirty="0"/>
              <a:t>Planning for Research: Reflexivity and Positionality in research</a:t>
            </a:r>
          </a:p>
        </p:txBody>
      </p:sp>
      <p:sp>
        <p:nvSpPr>
          <p:cNvPr id="3" name="Subtitle 2"/>
          <p:cNvSpPr>
            <a:spLocks noGrp="1"/>
          </p:cNvSpPr>
          <p:nvPr>
            <p:ph type="subTitle" idx="1"/>
          </p:nvPr>
        </p:nvSpPr>
        <p:spPr>
          <a:xfrm>
            <a:off x="5289753" y="4676171"/>
            <a:ext cx="6269347" cy="324091"/>
          </a:xfrm>
        </p:spPr>
        <p:txBody>
          <a:bodyPr>
            <a:normAutofit/>
          </a:bodyPr>
          <a:lstStyle/>
          <a:p>
            <a:r>
              <a:rPr lang="en-GB" dirty="0">
                <a:solidFill>
                  <a:schemeClr val="tx1">
                    <a:lumMod val="85000"/>
                    <a:lumOff val="15000"/>
                  </a:schemeClr>
                </a:solidFill>
              </a:rPr>
              <a:t>Session 5</a:t>
            </a:r>
          </a:p>
        </p:txBody>
      </p:sp>
      <p:pic>
        <p:nvPicPr>
          <p:cNvPr id="7" name="Graphic 6" descr="Research">
            <a:extLst>
              <a:ext uri="{FF2B5EF4-FFF2-40B4-BE49-F238E27FC236}">
                <a16:creationId xmlns:a16="http://schemas.microsoft.com/office/drawing/2014/main" id="{594D80C0-A3DF-4B9E-889F-60594D95B7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163529"/>
            <a:ext cx="4001315" cy="4001315"/>
          </a:xfrm>
          <a:prstGeom prst="rect">
            <a:avLst/>
          </a:prstGeom>
        </p:spPr>
      </p:pic>
    </p:spTree>
    <p:extLst>
      <p:ext uri="{BB962C8B-B14F-4D97-AF65-F5344CB8AC3E}">
        <p14:creationId xmlns:p14="http://schemas.microsoft.com/office/powerpoint/2010/main" val="1674322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BEC10-4D9D-364B-BC07-7464D582110C}"/>
              </a:ext>
            </a:extLst>
          </p:cNvPr>
          <p:cNvSpPr>
            <a:spLocks noGrp="1"/>
          </p:cNvSpPr>
          <p:nvPr>
            <p:ph type="title"/>
          </p:nvPr>
        </p:nvSpPr>
        <p:spPr>
          <a:xfrm>
            <a:off x="888631" y="2349925"/>
            <a:ext cx="3498979" cy="2456442"/>
          </a:xfrm>
        </p:spPr>
        <p:txBody>
          <a:bodyPr>
            <a:normAutofit/>
          </a:bodyPr>
          <a:lstStyle/>
          <a:p>
            <a:r>
              <a:rPr lang="en-US"/>
              <a:t>Objectives of today’s session</a:t>
            </a:r>
          </a:p>
        </p:txBody>
      </p:sp>
      <p:graphicFrame>
        <p:nvGraphicFramePr>
          <p:cNvPr id="5" name="Content Placeholder 2">
            <a:extLst>
              <a:ext uri="{FF2B5EF4-FFF2-40B4-BE49-F238E27FC236}">
                <a16:creationId xmlns:a16="http://schemas.microsoft.com/office/drawing/2014/main" id="{995C707A-2CFB-4442-B1FD-0B156C99B7BD}"/>
              </a:ext>
            </a:extLst>
          </p:cNvPr>
          <p:cNvGraphicFramePr>
            <a:graphicFrameLocks noGrp="1"/>
          </p:cNvGraphicFramePr>
          <p:nvPr>
            <p:ph idx="1"/>
            <p:extLst>
              <p:ext uri="{D42A27DB-BD31-4B8C-83A1-F6EECF244321}">
                <p14:modId xmlns:p14="http://schemas.microsoft.com/office/powerpoint/2010/main" val="2991515059"/>
              </p:ext>
            </p:extLst>
          </p:nvPr>
        </p:nvGraphicFramePr>
        <p:xfrm>
          <a:off x="5440363" y="1125538"/>
          <a:ext cx="5638800" cy="4603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778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1E2039-05B6-41EB-BB34-E52FFDAEF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C8383D61-A776-40AC-981C-1CAC49C88B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A290CFB8-58E1-4F34-A855-350D5A4102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63BDEA5F-B063-4118-9744-11FEC62700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E1DD1A59-F61D-40DD-B812-0C6F93A8A3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2E2C54F6-1800-4971-B681-DEFB6FBA8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7B1374B8-A25E-44EB-AD0F-0E05A828FE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28C25E99-D1E9-4859-8E01-A6E2D1AA74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0937CA65-1D17-4A5D-8BF3-E15D651B33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C01023EF-4CCC-4729-98BB-FF0B7F9748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127241E4-65F5-4355-AA81-F0BD86A287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71FEA9BE-9673-4F2C-BE4D-660D61419A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3E5864C0-9CA0-40E3-9D28-C9C0CBE89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0663282E-0641-4452-885E-DA1E08D50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19A03A8-F33E-47ED-83A9-722AF01FCC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29257283-4C1E-4C1B-BCAB-41C9A2EBB3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C4B68600-C547-4381-B0C9-3A07C0B92E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8756851B-C7BF-48A1-9F0A-0FF39022A7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D12E8A06-3DA4-4E09-B176-38B9A760E0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B274CE1B-B11E-4310-B5C1-1481D6516E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1A9F8320-2A2F-4138-A932-99416108C3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6603F0F4-B34E-4649-AF02-1EE93846AA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A0B8FB25-6E32-4601-AD46-1D77EC33B9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5" name="Picture 4" descr="Camera lens">
            <a:extLst>
              <a:ext uri="{FF2B5EF4-FFF2-40B4-BE49-F238E27FC236}">
                <a16:creationId xmlns:a16="http://schemas.microsoft.com/office/drawing/2014/main" id="{E8F1E7C4-563F-45AD-8163-75AA5811040F}"/>
              </a:ext>
            </a:extLst>
          </p:cNvPr>
          <p:cNvPicPr>
            <a:picLocks noChangeAspect="1"/>
          </p:cNvPicPr>
          <p:nvPr/>
        </p:nvPicPr>
        <p:blipFill rotWithShape="1">
          <a:blip r:embed="rId2"/>
          <a:srcRect l="872" r="25653" b="-2"/>
          <a:stretch/>
        </p:blipFill>
        <p:spPr>
          <a:xfrm>
            <a:off x="-1" y="-1"/>
            <a:ext cx="7548883" cy="6858000"/>
          </a:xfrm>
          <a:prstGeom prst="rect">
            <a:avLst/>
          </a:prstGeom>
          <a:ln w="9525">
            <a:solidFill>
              <a:schemeClr val="tx1">
                <a:alpha val="20000"/>
              </a:schemeClr>
            </a:solidFill>
          </a:ln>
        </p:spPr>
      </p:pic>
      <p:grpSp>
        <p:nvGrpSpPr>
          <p:cNvPr id="35" name="Group 34">
            <a:extLst>
              <a:ext uri="{FF2B5EF4-FFF2-40B4-BE49-F238E27FC236}">
                <a16:creationId xmlns:a16="http://schemas.microsoft.com/office/drawing/2014/main" id="{86BD8AE2-12C6-459B-BEE4-76FA4275DF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35826" y="1699589"/>
            <a:ext cx="3674476" cy="3470421"/>
            <a:chOff x="697883" y="1816768"/>
            <a:chExt cx="3674476" cy="3470421"/>
          </a:xfrm>
        </p:grpSpPr>
        <p:sp>
          <p:nvSpPr>
            <p:cNvPr id="36" name="Rectangle 35">
              <a:extLst>
                <a:ext uri="{FF2B5EF4-FFF2-40B4-BE49-F238E27FC236}">
                  <a16:creationId xmlns:a16="http://schemas.microsoft.com/office/drawing/2014/main" id="{E58B2507-8234-4863-AC57-C483BF618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12937C33-A4B2-4FE4-A0AA-F39BCDD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D5812CA-0CF3-43D5-8741-8EDAEE4C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2DA9845-F410-264C-9F8E-123AA2757BD6}"/>
              </a:ext>
            </a:extLst>
          </p:cNvPr>
          <p:cNvSpPr>
            <a:spLocks noGrp="1"/>
          </p:cNvSpPr>
          <p:nvPr>
            <p:ph type="title"/>
          </p:nvPr>
        </p:nvSpPr>
        <p:spPr>
          <a:xfrm>
            <a:off x="2023575" y="2358391"/>
            <a:ext cx="3498979" cy="2453676"/>
          </a:xfrm>
        </p:spPr>
        <p:txBody>
          <a:bodyPr>
            <a:normAutofit/>
          </a:bodyPr>
          <a:lstStyle/>
          <a:p>
            <a:r>
              <a:rPr lang="en-US" dirty="0"/>
              <a:t>Quantitative Research: Directed Study</a:t>
            </a:r>
          </a:p>
        </p:txBody>
      </p:sp>
      <p:sp>
        <p:nvSpPr>
          <p:cNvPr id="3" name="Content Placeholder 2">
            <a:extLst>
              <a:ext uri="{FF2B5EF4-FFF2-40B4-BE49-F238E27FC236}">
                <a16:creationId xmlns:a16="http://schemas.microsoft.com/office/drawing/2014/main" id="{D05066FB-9BCE-B34F-BF0F-F33D209F0EEA}"/>
              </a:ext>
            </a:extLst>
          </p:cNvPr>
          <p:cNvSpPr>
            <a:spLocks noGrp="1"/>
          </p:cNvSpPr>
          <p:nvPr>
            <p:ph idx="1"/>
          </p:nvPr>
        </p:nvSpPr>
        <p:spPr>
          <a:xfrm>
            <a:off x="8357490" y="803186"/>
            <a:ext cx="3042829" cy="5248622"/>
          </a:xfrm>
        </p:spPr>
        <p:txBody>
          <a:bodyPr>
            <a:normAutofit/>
          </a:bodyPr>
          <a:lstStyle/>
          <a:p>
            <a:r>
              <a:rPr lang="en-US" sz="1600" dirty="0"/>
              <a:t>Please see section titled ‘Research Design’ and Quantitative Design and watch video </a:t>
            </a:r>
            <a:r>
              <a:rPr lang="en-US" sz="1600" dirty="0">
                <a:hlinkClick r:id="rId3"/>
              </a:rPr>
              <a:t>here:</a:t>
            </a:r>
            <a:endParaRPr lang="en-US" sz="1600" dirty="0"/>
          </a:p>
          <a:p>
            <a:endParaRPr lang="en-US" sz="1600" dirty="0"/>
          </a:p>
          <a:p>
            <a:r>
              <a:rPr lang="en-US" sz="1600" dirty="0"/>
              <a:t>Please watch from 0.36.45</a:t>
            </a:r>
          </a:p>
          <a:p>
            <a:r>
              <a:rPr lang="en-US" sz="1600" dirty="0"/>
              <a:t>You will need an hour to do this. </a:t>
            </a:r>
          </a:p>
          <a:p>
            <a:r>
              <a:rPr lang="en-US" sz="1600" dirty="0"/>
              <a:t>See resources in Section 4a</a:t>
            </a:r>
          </a:p>
          <a:p>
            <a:r>
              <a:rPr lang="en-US" sz="1600" dirty="0"/>
              <a:t>Feedback to main group</a:t>
            </a:r>
          </a:p>
        </p:txBody>
      </p:sp>
    </p:spTree>
    <p:extLst>
      <p:ext uri="{BB962C8B-B14F-4D97-AF65-F5344CB8AC3E}">
        <p14:creationId xmlns:p14="http://schemas.microsoft.com/office/powerpoint/2010/main" val="139916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8E6D6-2613-6C42-BA54-9C27E35B1B69}"/>
              </a:ext>
            </a:extLst>
          </p:cNvPr>
          <p:cNvSpPr>
            <a:spLocks noGrp="1"/>
          </p:cNvSpPr>
          <p:nvPr>
            <p:ph type="title"/>
          </p:nvPr>
        </p:nvSpPr>
        <p:spPr/>
        <p:txBody>
          <a:bodyPr/>
          <a:lstStyle/>
          <a:p>
            <a:r>
              <a:rPr lang="en-US" dirty="0"/>
              <a:t>Reflexivity and Practitioner Research</a:t>
            </a:r>
          </a:p>
        </p:txBody>
      </p:sp>
      <p:sp>
        <p:nvSpPr>
          <p:cNvPr id="3" name="Content Placeholder 2">
            <a:extLst>
              <a:ext uri="{FF2B5EF4-FFF2-40B4-BE49-F238E27FC236}">
                <a16:creationId xmlns:a16="http://schemas.microsoft.com/office/drawing/2014/main" id="{60D888AE-D2F4-4C43-B92C-92609FCC5CF0}"/>
              </a:ext>
            </a:extLst>
          </p:cNvPr>
          <p:cNvSpPr>
            <a:spLocks noGrp="1"/>
          </p:cNvSpPr>
          <p:nvPr>
            <p:ph idx="1"/>
          </p:nvPr>
        </p:nvSpPr>
        <p:spPr/>
        <p:txBody>
          <a:bodyPr/>
          <a:lstStyle/>
          <a:p>
            <a:r>
              <a:rPr lang="en-US" dirty="0"/>
              <a:t>When assuming the identity of practitioner-research, one should remain critical;</a:t>
            </a:r>
          </a:p>
          <a:p>
            <a:r>
              <a:rPr lang="en-US" dirty="0"/>
              <a:t>As a researcher and a practitioner, you need to be mindful of the overarching purpose of the research, the processes of knowledge production, and the kinds of knowledge and evidence that may be produced in a particular context.</a:t>
            </a:r>
          </a:p>
          <a:p>
            <a:r>
              <a:rPr lang="en-US" dirty="0"/>
              <a:t>Consider the purposes of social research more broadly.</a:t>
            </a:r>
          </a:p>
          <a:p>
            <a:pPr marL="0" indent="0">
              <a:buNone/>
            </a:pPr>
            <a:r>
              <a:rPr lang="en-US" dirty="0"/>
              <a:t>(Cullen, Bradford and Green 2012, p.13)</a:t>
            </a:r>
          </a:p>
        </p:txBody>
      </p:sp>
    </p:spTree>
    <p:extLst>
      <p:ext uri="{BB962C8B-B14F-4D97-AF65-F5344CB8AC3E}">
        <p14:creationId xmlns:p14="http://schemas.microsoft.com/office/powerpoint/2010/main" val="3800914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41DC2-E8BC-5442-ACA8-E9677FC133DF}"/>
              </a:ext>
            </a:extLst>
          </p:cNvPr>
          <p:cNvSpPr>
            <a:spLocks noGrp="1"/>
          </p:cNvSpPr>
          <p:nvPr>
            <p:ph type="title"/>
          </p:nvPr>
        </p:nvSpPr>
        <p:spPr/>
        <p:txBody>
          <a:bodyPr/>
          <a:lstStyle/>
          <a:p>
            <a:r>
              <a:rPr lang="en-US" dirty="0"/>
              <a:t>Practitioner Research</a:t>
            </a:r>
          </a:p>
        </p:txBody>
      </p:sp>
      <p:sp>
        <p:nvSpPr>
          <p:cNvPr id="3" name="Content Placeholder 2">
            <a:extLst>
              <a:ext uri="{FF2B5EF4-FFF2-40B4-BE49-F238E27FC236}">
                <a16:creationId xmlns:a16="http://schemas.microsoft.com/office/drawing/2014/main" id="{5899099E-86D9-4B45-A767-D829BD655BAF}"/>
              </a:ext>
            </a:extLst>
          </p:cNvPr>
          <p:cNvSpPr>
            <a:spLocks noGrp="1"/>
          </p:cNvSpPr>
          <p:nvPr>
            <p:ph idx="1"/>
          </p:nvPr>
        </p:nvSpPr>
        <p:spPr/>
        <p:txBody>
          <a:bodyPr/>
          <a:lstStyle/>
          <a:p>
            <a:r>
              <a:rPr lang="en-US" dirty="0"/>
              <a:t>Critics of practitioner research point to ‘unscientific’ nature of unqualified researchers conducting social enquiry, and questions are raised over whether practitioner knowledge is same as scientific knowledge.</a:t>
            </a:r>
          </a:p>
          <a:p>
            <a:r>
              <a:rPr lang="en-US" dirty="0"/>
              <a:t>Why do you think this is?</a:t>
            </a:r>
          </a:p>
          <a:p>
            <a:r>
              <a:rPr lang="en-US" dirty="0"/>
              <a:t>Please click </a:t>
            </a:r>
            <a:r>
              <a:rPr lang="en-US" dirty="0">
                <a:hlinkClick r:id="rId2"/>
              </a:rPr>
              <a:t>here </a:t>
            </a:r>
            <a:r>
              <a:rPr lang="en-US" dirty="0"/>
              <a:t>to watch a video on practitioner research</a:t>
            </a:r>
          </a:p>
          <a:p>
            <a:pPr marL="0" indent="0">
              <a:buNone/>
            </a:pPr>
            <a:endParaRPr lang="en-US" dirty="0"/>
          </a:p>
          <a:p>
            <a:pPr marL="0" indent="0">
              <a:buNone/>
            </a:pPr>
            <a:r>
              <a:rPr lang="en-US" dirty="0"/>
              <a:t>(Cullen, Bradford and Green 2012, p.13 In: Bradford and Cullen, 2012)</a:t>
            </a:r>
          </a:p>
          <a:p>
            <a:pPr marL="0" indent="0">
              <a:buNone/>
            </a:pPr>
            <a:endParaRPr lang="en-US" dirty="0"/>
          </a:p>
          <a:p>
            <a:endParaRPr lang="en-US" dirty="0"/>
          </a:p>
        </p:txBody>
      </p:sp>
    </p:spTree>
    <p:extLst>
      <p:ext uri="{BB962C8B-B14F-4D97-AF65-F5344CB8AC3E}">
        <p14:creationId xmlns:p14="http://schemas.microsoft.com/office/powerpoint/2010/main" val="3120289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t>Research</a:t>
            </a:r>
          </a:p>
        </p:txBody>
      </p:sp>
      <p:sp>
        <p:nvSpPr>
          <p:cNvPr id="6147" name="Rectangle 3"/>
          <p:cNvSpPr>
            <a:spLocks noGrp="1" noChangeArrowheads="1"/>
          </p:cNvSpPr>
          <p:nvPr>
            <p:ph sz="half" idx="1"/>
          </p:nvPr>
        </p:nvSpPr>
        <p:spPr/>
        <p:txBody>
          <a:bodyPr>
            <a:normAutofit/>
          </a:bodyPr>
          <a:lstStyle/>
          <a:p>
            <a:pPr lvl="1">
              <a:buFont typeface="Arial" panose="020B0604020202020204" pitchFamily="34" charset="0"/>
              <a:buChar char="•"/>
            </a:pPr>
            <a:r>
              <a:rPr lang="en-US" sz="2400"/>
              <a:t>In research we are always making decisions about what we see.</a:t>
            </a:r>
          </a:p>
          <a:p>
            <a:pPr lvl="2">
              <a:buFont typeface="Arial" panose="020B0604020202020204" pitchFamily="34" charset="0"/>
              <a:buChar char="•"/>
            </a:pPr>
            <a:r>
              <a:rPr lang="en-US" sz="2000"/>
              <a:t>That means, because of those decisions, there are things we will not see</a:t>
            </a:r>
          </a:p>
          <a:p>
            <a:pPr lvl="2">
              <a:buFont typeface="Arial" panose="020B0604020202020204" pitchFamily="34" charset="0"/>
              <a:buChar char="•"/>
            </a:pPr>
            <a:r>
              <a:rPr lang="en-US" sz="2000"/>
              <a:t>That means that research results will </a:t>
            </a:r>
            <a:r>
              <a:rPr lang="en-US" sz="2000" b="1"/>
              <a:t>ALWAYS</a:t>
            </a:r>
            <a:r>
              <a:rPr lang="en-US" sz="2000"/>
              <a:t> be biased by the choices you make</a:t>
            </a:r>
          </a:p>
          <a:p>
            <a:pPr lvl="1">
              <a:buFont typeface="Arial" panose="020B0604020202020204" pitchFamily="34" charset="0"/>
              <a:buChar char="•"/>
            </a:pPr>
            <a:r>
              <a:rPr lang="en-US" sz="2400"/>
              <a:t>Part of a researcher’s job is to make that bias as obvious as possible</a:t>
            </a:r>
            <a:endParaRPr lang="en-US" sz="2400" dirty="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309523" y="4988013"/>
            <a:ext cx="1892300" cy="1066800"/>
          </a:xfrm>
        </p:spPr>
      </p:pic>
    </p:spTree>
    <p:extLst>
      <p:ext uri="{BB962C8B-B14F-4D97-AF65-F5344CB8AC3E}">
        <p14:creationId xmlns:p14="http://schemas.microsoft.com/office/powerpoint/2010/main" val="2836102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1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lstStyle/>
          <a:p>
            <a:r>
              <a:rPr lang="en-GB" altLang="en-US"/>
              <a:t>Identification of training need</a:t>
            </a:r>
          </a:p>
        </p:txBody>
      </p:sp>
      <p:sp>
        <p:nvSpPr>
          <p:cNvPr id="194563" name="Rectangle 3"/>
          <p:cNvSpPr>
            <a:spLocks noGrp="1" noChangeArrowheads="1"/>
          </p:cNvSpPr>
          <p:nvPr>
            <p:ph sz="half" idx="1"/>
          </p:nvPr>
        </p:nvSpPr>
        <p:spPr/>
        <p:txBody>
          <a:bodyPr/>
          <a:lstStyle/>
          <a:p>
            <a:pPr lvl="1">
              <a:buFont typeface="Arial" panose="020B0604020202020204" pitchFamily="34" charset="0"/>
              <a:buChar char="•"/>
            </a:pPr>
            <a:r>
              <a:rPr lang="en-GB" altLang="en-US" sz="2400" dirty="0"/>
              <a:t>We need to reflect more on our own research practices in terms of:</a:t>
            </a:r>
          </a:p>
          <a:p>
            <a:pPr lvl="2">
              <a:buFont typeface="Arial" panose="020B0604020202020204" pitchFamily="34" charset="0"/>
              <a:buChar char="•"/>
            </a:pPr>
            <a:r>
              <a:rPr lang="en-US" altLang="en-US" sz="2000" dirty="0"/>
              <a:t>What role we played in producing certain kinds of knowledge</a:t>
            </a:r>
          </a:p>
          <a:p>
            <a:pPr lvl="2">
              <a:buFont typeface="Arial" panose="020B0604020202020204" pitchFamily="34" charset="0"/>
              <a:buChar char="•"/>
            </a:pPr>
            <a:r>
              <a:rPr lang="en-US" altLang="en-US" sz="2000" dirty="0"/>
              <a:t>How and why we came to the conclusions we did</a:t>
            </a:r>
          </a:p>
          <a:p>
            <a:pPr lvl="2">
              <a:buFont typeface="Arial" panose="020B0604020202020204" pitchFamily="34" charset="0"/>
              <a:buChar char="•"/>
            </a:pPr>
            <a:r>
              <a:rPr lang="en-US" altLang="en-US" sz="2000" dirty="0"/>
              <a:t>How the resultant knowledge function to shape the world</a:t>
            </a:r>
          </a:p>
          <a:p>
            <a:endParaRPr lang="en-GB" altLang="en-US"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78936" y="4378928"/>
            <a:ext cx="3810000" cy="2374900"/>
          </a:xfrm>
        </p:spPr>
      </p:pic>
    </p:spTree>
    <p:extLst>
      <p:ext uri="{BB962C8B-B14F-4D97-AF65-F5344CB8AC3E}">
        <p14:creationId xmlns:p14="http://schemas.microsoft.com/office/powerpoint/2010/main" val="2944633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a:t>Why? </a:t>
            </a:r>
            <a:endParaRPr lang="en-US" altLang="en-US" dirty="0"/>
          </a:p>
        </p:txBody>
      </p:sp>
      <p:sp>
        <p:nvSpPr>
          <p:cNvPr id="24579" name="Rectangle 3"/>
          <p:cNvSpPr>
            <a:spLocks noGrp="1" noChangeArrowheads="1"/>
          </p:cNvSpPr>
          <p:nvPr>
            <p:ph sz="half" idx="1"/>
          </p:nvPr>
        </p:nvSpPr>
        <p:spPr/>
        <p:txBody>
          <a:bodyPr/>
          <a:lstStyle/>
          <a:p>
            <a:pPr lvl="1">
              <a:buFont typeface="Arial" panose="020B0604020202020204" pitchFamily="34" charset="0"/>
              <a:buChar char="•"/>
            </a:pPr>
            <a:r>
              <a:rPr lang="en-US" altLang="en-US" sz="2400" dirty="0"/>
              <a:t>‘.. To make unexamined meta-theoretical commitments, and remain unaware of their origins, amounts to an abdication of intellectual responsibility which results in poor research practices.’ (Johnson &amp; </a:t>
            </a:r>
            <a:r>
              <a:rPr lang="en-US" altLang="en-US" sz="2400" dirty="0" err="1"/>
              <a:t>Duberley</a:t>
            </a:r>
            <a:r>
              <a:rPr lang="en-US" altLang="en-US" sz="2400" dirty="0"/>
              <a:t>, 2003)</a:t>
            </a:r>
          </a:p>
          <a:p>
            <a:pPr lvl="1">
              <a:buFont typeface="Arial" panose="020B0604020202020204" pitchFamily="34" charset="0"/>
              <a:buChar char="•"/>
            </a:pPr>
            <a:endParaRPr lang="en-US" altLang="en-US" sz="2400" dirty="0"/>
          </a:p>
          <a:p>
            <a:pPr lvl="1">
              <a:buFont typeface="Arial" panose="020B0604020202020204" pitchFamily="34" charset="0"/>
              <a:buChar char="•"/>
            </a:pPr>
            <a:r>
              <a:rPr lang="en-US" altLang="en-US" sz="2400" dirty="0"/>
              <a:t>Reflexivity helps us to attend to this.</a:t>
            </a:r>
          </a:p>
          <a:p>
            <a:endParaRPr lang="en-US" altLang="en-US" dirty="0"/>
          </a:p>
        </p:txBody>
      </p:sp>
      <p:pic>
        <p:nvPicPr>
          <p:cNvPr id="3"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34546" y="5112072"/>
            <a:ext cx="1905000" cy="1587500"/>
          </a:xfrm>
        </p:spPr>
      </p:pic>
    </p:spTree>
    <p:extLst>
      <p:ext uri="{BB962C8B-B14F-4D97-AF65-F5344CB8AC3E}">
        <p14:creationId xmlns:p14="http://schemas.microsoft.com/office/powerpoint/2010/main" val="2530203207"/>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8B41B-6D6E-3246-8CB3-8346ED125A63}"/>
              </a:ext>
            </a:extLst>
          </p:cNvPr>
          <p:cNvSpPr>
            <a:spLocks noGrp="1"/>
          </p:cNvSpPr>
          <p:nvPr>
            <p:ph type="title"/>
          </p:nvPr>
        </p:nvSpPr>
        <p:spPr/>
        <p:txBody>
          <a:bodyPr/>
          <a:lstStyle/>
          <a:p>
            <a:r>
              <a:rPr lang="en-US" dirty="0"/>
              <a:t>My argument for my choice of methodology and methods,</a:t>
            </a:r>
          </a:p>
        </p:txBody>
      </p:sp>
      <p:sp>
        <p:nvSpPr>
          <p:cNvPr id="3" name="Content Placeholder 2">
            <a:extLst>
              <a:ext uri="{FF2B5EF4-FFF2-40B4-BE49-F238E27FC236}">
                <a16:creationId xmlns:a16="http://schemas.microsoft.com/office/drawing/2014/main" id="{E766CECC-E442-8143-8529-AE853658A79B}"/>
              </a:ext>
            </a:extLst>
          </p:cNvPr>
          <p:cNvSpPr>
            <a:spLocks noGrp="1"/>
          </p:cNvSpPr>
          <p:nvPr>
            <p:ph sz="half" idx="1"/>
          </p:nvPr>
        </p:nvSpPr>
        <p:spPr/>
        <p:txBody>
          <a:bodyPr/>
          <a:lstStyle/>
          <a:p>
            <a:r>
              <a:rPr lang="en-US" dirty="0"/>
              <a:t>Declaration of my positionality</a:t>
            </a:r>
          </a:p>
        </p:txBody>
      </p:sp>
      <p:sp>
        <p:nvSpPr>
          <p:cNvPr id="4" name="Content Placeholder 3">
            <a:extLst>
              <a:ext uri="{FF2B5EF4-FFF2-40B4-BE49-F238E27FC236}">
                <a16:creationId xmlns:a16="http://schemas.microsoft.com/office/drawing/2014/main" id="{A2B2085D-117E-1E4C-B806-097045B11716}"/>
              </a:ext>
            </a:extLst>
          </p:cNvPr>
          <p:cNvSpPr>
            <a:spLocks noGrp="1"/>
          </p:cNvSpPr>
          <p:nvPr>
            <p:ph sz="half" idx="2"/>
          </p:nvPr>
        </p:nvSpPr>
        <p:spPr/>
        <p:txBody>
          <a:bodyPr/>
          <a:lstStyle/>
          <a:p>
            <a:r>
              <a:rPr lang="en-GB" dirty="0"/>
              <a:t>This was due to my role as the Manager within Case A,  and my own identity as a non-traditional student and academic.</a:t>
            </a:r>
            <a:endParaRPr lang="en-US" dirty="0"/>
          </a:p>
          <a:p>
            <a:endParaRPr lang="en-US" dirty="0"/>
          </a:p>
        </p:txBody>
      </p:sp>
    </p:spTree>
    <p:extLst>
      <p:ext uri="{BB962C8B-B14F-4D97-AF65-F5344CB8AC3E}">
        <p14:creationId xmlns:p14="http://schemas.microsoft.com/office/powerpoint/2010/main" val="4113193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B3A3187-B8D2-D24A-9BA3-05CCEE9BA18B}"/>
              </a:ext>
            </a:extLst>
          </p:cNvPr>
          <p:cNvSpPr>
            <a:spLocks noGrp="1"/>
          </p:cNvSpPr>
          <p:nvPr>
            <p:ph type="title"/>
          </p:nvPr>
        </p:nvSpPr>
        <p:spPr/>
        <p:txBody>
          <a:bodyPr>
            <a:normAutofit/>
          </a:bodyPr>
          <a:lstStyle/>
          <a:p>
            <a:r>
              <a:rPr lang="en-US" sz="3200" dirty="0"/>
              <a:t>My insider status – acknowledge it to prevent bias and be open and honest</a:t>
            </a:r>
          </a:p>
        </p:txBody>
      </p:sp>
      <p:sp>
        <p:nvSpPr>
          <p:cNvPr id="6" name="Content Placeholder 5">
            <a:extLst>
              <a:ext uri="{FF2B5EF4-FFF2-40B4-BE49-F238E27FC236}">
                <a16:creationId xmlns:a16="http://schemas.microsoft.com/office/drawing/2014/main" id="{2C2546B2-4AE4-8D42-A98A-F615E3B07209}"/>
              </a:ext>
            </a:extLst>
          </p:cNvPr>
          <p:cNvSpPr>
            <a:spLocks noGrp="1"/>
          </p:cNvSpPr>
          <p:nvPr>
            <p:ph idx="1"/>
          </p:nvPr>
        </p:nvSpPr>
        <p:spPr/>
        <p:txBody>
          <a:bodyPr/>
          <a:lstStyle/>
          <a:p>
            <a:r>
              <a:rPr lang="en-GB" dirty="0"/>
              <a:t>This notion of my insider status became more apparent during the review of the literature (see Chapters 2 and 3), which documented the ways in which Higher Education (HE) policy targeted individuals with little or no qualifications to enrol in University. </a:t>
            </a:r>
          </a:p>
          <a:p>
            <a:endParaRPr lang="en-GB" dirty="0"/>
          </a:p>
          <a:p>
            <a:r>
              <a:rPr lang="en-GB" dirty="0"/>
              <a:t>This evoked feelings of my own background, and thoughts and memories of my own upbringing and educational experiences, which were similar to typical foundation year students with atypical experiences, who were more likely to be positioned within the lower categories of social class/socio-economic status (see Savage 2013, pp.223-243 discussed in  section xx). </a:t>
            </a:r>
            <a:endParaRPr lang="en-US" dirty="0"/>
          </a:p>
        </p:txBody>
      </p:sp>
    </p:spTree>
    <p:extLst>
      <p:ext uri="{BB962C8B-B14F-4D97-AF65-F5344CB8AC3E}">
        <p14:creationId xmlns:p14="http://schemas.microsoft.com/office/powerpoint/2010/main" val="3518730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381C9-666A-2243-BBD4-C896AF865874}"/>
              </a:ext>
            </a:extLst>
          </p:cNvPr>
          <p:cNvSpPr>
            <a:spLocks noGrp="1"/>
          </p:cNvSpPr>
          <p:nvPr>
            <p:ph type="title"/>
          </p:nvPr>
        </p:nvSpPr>
        <p:spPr>
          <a:xfrm>
            <a:off x="888631" y="2349925"/>
            <a:ext cx="3498979" cy="3055452"/>
          </a:xfrm>
        </p:spPr>
        <p:txBody>
          <a:bodyPr/>
          <a:lstStyle/>
          <a:p>
            <a:r>
              <a:rPr lang="en-US" sz="3200" dirty="0"/>
              <a:t>Declaring my experiences upon my research design and data generation</a:t>
            </a:r>
          </a:p>
        </p:txBody>
      </p:sp>
      <p:sp>
        <p:nvSpPr>
          <p:cNvPr id="3" name="Content Placeholder 2">
            <a:extLst>
              <a:ext uri="{FF2B5EF4-FFF2-40B4-BE49-F238E27FC236}">
                <a16:creationId xmlns:a16="http://schemas.microsoft.com/office/drawing/2014/main" id="{E68056FF-A91D-BE46-A7D0-B5EBA8EE6AC9}"/>
              </a:ext>
            </a:extLst>
          </p:cNvPr>
          <p:cNvSpPr>
            <a:spLocks noGrp="1"/>
          </p:cNvSpPr>
          <p:nvPr>
            <p:ph idx="1"/>
          </p:nvPr>
        </p:nvSpPr>
        <p:spPr/>
        <p:txBody>
          <a:bodyPr/>
          <a:lstStyle/>
          <a:p>
            <a:r>
              <a:rPr lang="en-GB" dirty="0"/>
              <a:t>The accounts of Foundation Year students resonated with my experiences of leaving school without any recognised qualifications, and of being the first in my family to attend university.  </a:t>
            </a:r>
          </a:p>
          <a:p>
            <a:endParaRPr lang="en-GB" dirty="0"/>
          </a:p>
          <a:p>
            <a:r>
              <a:rPr lang="en-GB" dirty="0"/>
              <a:t>My experiences as a child and young person aligned with some of the student’s experiences, which impacted upon me emotionally. Acknowledgment of these shared experiences and feelings are critical concepts within this study, and Behar describes this process as an acknowledgement of my ‘vulnerability’, (1996, p.6). </a:t>
            </a:r>
            <a:endParaRPr lang="en-US" dirty="0"/>
          </a:p>
        </p:txBody>
      </p:sp>
    </p:spTree>
    <p:extLst>
      <p:ext uri="{BB962C8B-B14F-4D97-AF65-F5344CB8AC3E}">
        <p14:creationId xmlns:p14="http://schemas.microsoft.com/office/powerpoint/2010/main" val="3712079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E90DA-9DC4-4A49-B039-5B0846EEB859}"/>
              </a:ext>
            </a:extLst>
          </p:cNvPr>
          <p:cNvSpPr>
            <a:spLocks noGrp="1"/>
          </p:cNvSpPr>
          <p:nvPr>
            <p:ph type="title"/>
          </p:nvPr>
        </p:nvSpPr>
        <p:spPr/>
        <p:txBody>
          <a:bodyPr/>
          <a:lstStyle/>
          <a:p>
            <a:r>
              <a:rPr lang="en-US" dirty="0"/>
              <a:t>Reflexivity</a:t>
            </a:r>
          </a:p>
        </p:txBody>
      </p:sp>
      <p:sp>
        <p:nvSpPr>
          <p:cNvPr id="3" name="Content Placeholder 2">
            <a:extLst>
              <a:ext uri="{FF2B5EF4-FFF2-40B4-BE49-F238E27FC236}">
                <a16:creationId xmlns:a16="http://schemas.microsoft.com/office/drawing/2014/main" id="{30BCF5C3-ACF3-084F-8B3C-55C547E1705F}"/>
              </a:ext>
            </a:extLst>
          </p:cNvPr>
          <p:cNvSpPr>
            <a:spLocks noGrp="1"/>
          </p:cNvSpPr>
          <p:nvPr>
            <p:ph sz="half" idx="1"/>
          </p:nvPr>
        </p:nvSpPr>
        <p:spPr>
          <a:xfrm>
            <a:off x="5120878" y="803187"/>
            <a:ext cx="6269591" cy="2470065"/>
          </a:xfrm>
        </p:spPr>
        <p:txBody>
          <a:bodyPr/>
          <a:lstStyle/>
          <a:p>
            <a:r>
              <a:rPr lang="en-US" dirty="0"/>
              <a:t>Reflexivity is a critical component of, and a ‘crucial strategy’ in qualitative researcher (Berger, 2015 in Cohen et al 2018, p.302).</a:t>
            </a:r>
          </a:p>
          <a:p>
            <a:r>
              <a:rPr lang="en-US" dirty="0"/>
              <a:t>Researchers have a central role in the creation of knowledge in qualitative enquiry, hence they need to look at themselves and their ‘positionality’ as part of the research process (Cohen et al 2018, p.302).</a:t>
            </a:r>
          </a:p>
        </p:txBody>
      </p:sp>
      <p:sp>
        <p:nvSpPr>
          <p:cNvPr id="4" name="Content Placeholder 3">
            <a:extLst>
              <a:ext uri="{FF2B5EF4-FFF2-40B4-BE49-F238E27FC236}">
                <a16:creationId xmlns:a16="http://schemas.microsoft.com/office/drawing/2014/main" id="{F2A8815D-CED5-D249-AD8B-6FAC267A4B3B}"/>
              </a:ext>
            </a:extLst>
          </p:cNvPr>
          <p:cNvSpPr>
            <a:spLocks noGrp="1"/>
          </p:cNvSpPr>
          <p:nvPr>
            <p:ph sz="half" idx="2"/>
          </p:nvPr>
        </p:nvSpPr>
        <p:spPr/>
        <p:txBody>
          <a:bodyPr/>
          <a:lstStyle/>
          <a:p>
            <a:r>
              <a:rPr lang="en-US" dirty="0"/>
              <a:t>Reflexivity recognizes that researchers are inescapably part of the social world that they are researching </a:t>
            </a:r>
          </a:p>
          <a:p>
            <a:endParaRPr lang="en-US" dirty="0"/>
          </a:p>
          <a:p>
            <a:endParaRPr lang="en-US" dirty="0"/>
          </a:p>
          <a:p>
            <a:pPr marL="0" indent="0">
              <a:buNone/>
            </a:pPr>
            <a:r>
              <a:rPr lang="en-US" dirty="0"/>
              <a:t>(Hammersley and Atkinson, 1983, p.14 in Cohen et al, 2018, p.302)</a:t>
            </a:r>
          </a:p>
        </p:txBody>
      </p:sp>
    </p:spTree>
    <p:extLst>
      <p:ext uri="{BB962C8B-B14F-4D97-AF65-F5344CB8AC3E}">
        <p14:creationId xmlns:p14="http://schemas.microsoft.com/office/powerpoint/2010/main" val="871625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4" name="Group 33">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5" name="Rectangle 34">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Isosceles Triangle 35">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72" name="Rectangle 3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5" name="Title 4">
            <a:extLst>
              <a:ext uri="{FF2B5EF4-FFF2-40B4-BE49-F238E27FC236}">
                <a16:creationId xmlns:a16="http://schemas.microsoft.com/office/drawing/2014/main" id="{1328BF10-0B10-3D4B-BA5D-03D06CD4CE90}"/>
              </a:ext>
            </a:extLst>
          </p:cNvPr>
          <p:cNvSpPr>
            <a:spLocks noGrp="1"/>
          </p:cNvSpPr>
          <p:nvPr>
            <p:ph type="title"/>
          </p:nvPr>
        </p:nvSpPr>
        <p:spPr>
          <a:xfrm>
            <a:off x="1378425" y="5199797"/>
            <a:ext cx="9435152" cy="789673"/>
          </a:xfrm>
        </p:spPr>
        <p:txBody>
          <a:bodyPr vert="horz" lIns="228600" tIns="228600" rIns="228600" bIns="0" rtlCol="0" anchor="ctr">
            <a:normAutofit/>
          </a:bodyPr>
          <a:lstStyle/>
          <a:p>
            <a:pPr>
              <a:lnSpc>
                <a:spcPct val="80000"/>
              </a:lnSpc>
            </a:pPr>
            <a:r>
              <a:rPr lang="en-US">
                <a:solidFill>
                  <a:schemeClr val="bg1"/>
                </a:solidFill>
              </a:rPr>
              <a:t>Video on Reflexivity</a:t>
            </a:r>
          </a:p>
        </p:txBody>
      </p:sp>
      <p:sp>
        <p:nvSpPr>
          <p:cNvPr id="92" name="Freeform: Shape 61">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6" name="Content Placeholder 5">
            <a:extLst>
              <a:ext uri="{FF2B5EF4-FFF2-40B4-BE49-F238E27FC236}">
                <a16:creationId xmlns:a16="http://schemas.microsoft.com/office/drawing/2014/main" id="{565DCFCE-11E1-D041-84F5-98BDC15262A2}"/>
              </a:ext>
            </a:extLst>
          </p:cNvPr>
          <p:cNvSpPr>
            <a:spLocks noGrp="1"/>
          </p:cNvSpPr>
          <p:nvPr>
            <p:ph idx="1"/>
          </p:nvPr>
        </p:nvSpPr>
        <p:spPr>
          <a:xfrm>
            <a:off x="1759237" y="6003836"/>
            <a:ext cx="8673427" cy="405405"/>
          </a:xfrm>
        </p:spPr>
        <p:txBody>
          <a:bodyPr vert="horz" lIns="91440" tIns="0" rIns="91440" bIns="45720" rtlCol="0">
            <a:normAutofit/>
          </a:bodyPr>
          <a:lstStyle/>
          <a:p>
            <a:pPr marL="0" indent="0" algn="ctr">
              <a:lnSpc>
                <a:spcPct val="100000"/>
              </a:lnSpc>
              <a:buNone/>
            </a:pPr>
            <a:r>
              <a:rPr lang="en-US" sz="1600">
                <a:solidFill>
                  <a:schemeClr val="bg1"/>
                </a:solidFill>
              </a:rPr>
              <a:t>Lets take a look </a:t>
            </a:r>
            <a:r>
              <a:rPr lang="en-US" sz="1600">
                <a:solidFill>
                  <a:schemeClr val="bg1"/>
                </a:solidFill>
                <a:hlinkClick r:id="rId2"/>
              </a:rPr>
              <a:t>here</a:t>
            </a:r>
            <a:endParaRPr lang="en-US" sz="1600">
              <a:solidFill>
                <a:schemeClr val="bg1"/>
              </a:solidFill>
            </a:endParaRPr>
          </a:p>
        </p:txBody>
      </p:sp>
      <p:pic>
        <p:nvPicPr>
          <p:cNvPr id="10" name="Graphic 9" descr="Video camera">
            <a:extLst>
              <a:ext uri="{FF2B5EF4-FFF2-40B4-BE49-F238E27FC236}">
                <a16:creationId xmlns:a16="http://schemas.microsoft.com/office/drawing/2014/main" id="{FDF3AE5B-6F40-4253-9774-FE952D7DC3C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68223" y="626940"/>
            <a:ext cx="3864547" cy="3864547"/>
          </a:xfrm>
          <a:prstGeom prst="rect">
            <a:avLst/>
          </a:prstGeom>
        </p:spPr>
      </p:pic>
    </p:spTree>
    <p:extLst>
      <p:ext uri="{BB962C8B-B14F-4D97-AF65-F5344CB8AC3E}">
        <p14:creationId xmlns:p14="http://schemas.microsoft.com/office/powerpoint/2010/main" val="1943895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Subjectivity</a:t>
            </a:r>
          </a:p>
        </p:txBody>
      </p:sp>
      <p:sp>
        <p:nvSpPr>
          <p:cNvPr id="3" name="Content Placeholder 2"/>
          <p:cNvSpPr>
            <a:spLocks noGrp="1"/>
          </p:cNvSpPr>
          <p:nvPr>
            <p:ph sz="half" idx="1"/>
          </p:nvPr>
        </p:nvSpPr>
        <p:spPr/>
        <p:txBody>
          <a:bodyPr>
            <a:normAutofit/>
          </a:bodyPr>
          <a:lstStyle/>
          <a:p>
            <a:pPr lvl="1">
              <a:buFont typeface="Arial" panose="020B0604020202020204" pitchFamily="34" charset="0"/>
              <a:buChar char="•"/>
            </a:pPr>
            <a:r>
              <a:rPr lang="en-US" sz="2400" dirty="0"/>
              <a:t>The following all influence and inform an individual’s judgments about truth or reality</a:t>
            </a:r>
          </a:p>
          <a:p>
            <a:pPr lvl="2">
              <a:buFont typeface="Arial" panose="020B0604020202020204" pitchFamily="34" charset="0"/>
              <a:buChar char="•"/>
            </a:pPr>
            <a:r>
              <a:rPr lang="en-US" sz="2400" dirty="0"/>
              <a:t>Perceptions</a:t>
            </a:r>
          </a:p>
          <a:p>
            <a:pPr lvl="2">
              <a:buFont typeface="Arial" panose="020B0604020202020204" pitchFamily="34" charset="0"/>
              <a:buChar char="•"/>
            </a:pPr>
            <a:r>
              <a:rPr lang="en-US" sz="2400" dirty="0"/>
              <a:t>Experiences</a:t>
            </a:r>
          </a:p>
          <a:p>
            <a:pPr lvl="2">
              <a:buFont typeface="Arial" panose="020B0604020202020204" pitchFamily="34" charset="0"/>
              <a:buChar char="•"/>
            </a:pPr>
            <a:r>
              <a:rPr lang="en-US" sz="2400" dirty="0"/>
              <a:t>Expectations</a:t>
            </a:r>
          </a:p>
          <a:p>
            <a:pPr lvl="2">
              <a:buFont typeface="Arial" panose="020B0604020202020204" pitchFamily="34" charset="0"/>
              <a:buChar char="•"/>
            </a:pPr>
            <a:r>
              <a:rPr lang="en-US" sz="2400" dirty="0"/>
              <a:t>Personal or cultural understanding</a:t>
            </a:r>
          </a:p>
          <a:p>
            <a:pPr lvl="2">
              <a:buFont typeface="Arial" panose="020B0604020202020204" pitchFamily="34" charset="0"/>
              <a:buChar char="•"/>
            </a:pPr>
            <a:r>
              <a:rPr lang="en-US" sz="2400" dirty="0"/>
              <a:t>Beliefs specific to a person</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2069" y="4473575"/>
            <a:ext cx="3874690" cy="2384425"/>
          </a:xfrm>
        </p:spPr>
      </p:pic>
    </p:spTree>
    <p:extLst>
      <p:ext uri="{BB962C8B-B14F-4D97-AF65-F5344CB8AC3E}">
        <p14:creationId xmlns:p14="http://schemas.microsoft.com/office/powerpoint/2010/main" val="62342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Positionality</a:t>
            </a:r>
            <a:endParaRPr lang="en-US" dirty="0"/>
          </a:p>
        </p:txBody>
      </p:sp>
      <p:sp>
        <p:nvSpPr>
          <p:cNvPr id="3" name="Content Placeholder 2"/>
          <p:cNvSpPr>
            <a:spLocks noGrp="1"/>
          </p:cNvSpPr>
          <p:nvPr>
            <p:ph sz="half" idx="1"/>
          </p:nvPr>
        </p:nvSpPr>
        <p:spPr/>
        <p:txBody>
          <a:bodyPr>
            <a:normAutofit/>
          </a:bodyPr>
          <a:lstStyle/>
          <a:p>
            <a:pPr lvl="1">
              <a:buFont typeface="Arial" panose="020B0604020202020204" pitchFamily="34" charset="0"/>
              <a:buChar char="•"/>
            </a:pPr>
            <a:r>
              <a:rPr lang="en-US" sz="2400" dirty="0"/>
              <a:t>I see what I am </a:t>
            </a:r>
            <a:r>
              <a:rPr lang="en-US" sz="2400" b="1" dirty="0"/>
              <a:t>disposed</a:t>
            </a:r>
            <a:r>
              <a:rPr lang="en-US" sz="2400" dirty="0"/>
              <a:t> to see</a:t>
            </a:r>
          </a:p>
          <a:p>
            <a:pPr lvl="1">
              <a:buFont typeface="Arial" panose="020B0604020202020204" pitchFamily="34" charset="0"/>
              <a:buChar char="•"/>
            </a:pPr>
            <a:endParaRPr lang="en-US" sz="2400" dirty="0"/>
          </a:p>
          <a:p>
            <a:pPr lvl="1">
              <a:buFont typeface="Arial" panose="020B0604020202020204" pitchFamily="34" charset="0"/>
              <a:buChar char="•"/>
            </a:pPr>
            <a:r>
              <a:rPr lang="en-US" sz="2400" dirty="0"/>
              <a:t>When I see something it means . . . .</a:t>
            </a:r>
          </a:p>
          <a:p>
            <a:pPr lvl="1">
              <a:buFont typeface="Arial" panose="020B0604020202020204" pitchFamily="34" charset="0"/>
              <a:buChar char="•"/>
            </a:pPr>
            <a:r>
              <a:rPr lang="en-US" sz="2400" dirty="0"/>
              <a:t>. . . . that I do not see other things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61994" y="3671888"/>
            <a:ext cx="2384425" cy="2384425"/>
          </a:xfrm>
        </p:spPr>
      </p:pic>
    </p:spTree>
    <p:extLst>
      <p:ext uri="{BB962C8B-B14F-4D97-AF65-F5344CB8AC3E}">
        <p14:creationId xmlns:p14="http://schemas.microsoft.com/office/powerpoint/2010/main" val="4258669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The Influence of Positionality</a:t>
            </a:r>
            <a:endParaRPr lang="en-US" dirty="0"/>
          </a:p>
        </p:txBody>
      </p:sp>
      <p:sp>
        <p:nvSpPr>
          <p:cNvPr id="3" name="Content Placeholder 2"/>
          <p:cNvSpPr>
            <a:spLocks noGrp="1"/>
          </p:cNvSpPr>
          <p:nvPr>
            <p:ph sz="half" idx="1"/>
          </p:nvPr>
        </p:nvSpPr>
        <p:spPr/>
        <p:txBody>
          <a:bodyPr>
            <a:normAutofit/>
          </a:bodyPr>
          <a:lstStyle/>
          <a:p>
            <a:pPr lvl="1">
              <a:buFont typeface="Arial" panose="020B0604020202020204" pitchFamily="34" charset="0"/>
              <a:buChar char="•"/>
            </a:pPr>
            <a:r>
              <a:rPr lang="en-US" sz="2400" dirty="0"/>
              <a:t>Research design</a:t>
            </a:r>
          </a:p>
          <a:p>
            <a:pPr lvl="1">
              <a:buFont typeface="Arial" panose="020B0604020202020204" pitchFamily="34" charset="0"/>
              <a:buChar char="•"/>
            </a:pPr>
            <a:r>
              <a:rPr lang="en-US" sz="2400" dirty="0"/>
              <a:t>Data gathering</a:t>
            </a:r>
          </a:p>
          <a:p>
            <a:pPr lvl="1">
              <a:buFont typeface="Arial" panose="020B0604020202020204" pitchFamily="34" charset="0"/>
              <a:buChar char="•"/>
            </a:pPr>
            <a:r>
              <a:rPr lang="en-US" sz="2400" dirty="0"/>
              <a:t>Analysis</a:t>
            </a:r>
          </a:p>
        </p:txBody>
      </p:sp>
      <p:pic>
        <p:nvPicPr>
          <p:cNvPr id="9"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886088" y="2965063"/>
            <a:ext cx="6269592" cy="2711393"/>
          </a:xfrm>
        </p:spPr>
      </p:pic>
    </p:spTree>
    <p:extLst>
      <p:ext uri="{BB962C8B-B14F-4D97-AF65-F5344CB8AC3E}">
        <p14:creationId xmlns:p14="http://schemas.microsoft.com/office/powerpoint/2010/main" val="3724722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8" name="Rectangle 37">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1"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269686" y="795527"/>
            <a:ext cx="4123738" cy="1433323"/>
          </a:xfrm>
        </p:spPr>
        <p:txBody>
          <a:bodyPr vert="horz" lIns="228600" tIns="228600" rIns="228600" bIns="228600" rtlCol="0" anchor="ctr">
            <a:normAutofit/>
          </a:bodyPr>
          <a:lstStyle/>
          <a:p>
            <a:pPr algn="l"/>
            <a:r>
              <a:rPr lang="en-US" sz="3200">
                <a:solidFill>
                  <a:schemeClr val="tx2"/>
                </a:solidFill>
              </a:rPr>
              <a:t>Reflexivity</a:t>
            </a:r>
          </a:p>
        </p:txBody>
      </p:sp>
      <p:sp>
        <p:nvSpPr>
          <p:cNvPr id="63" name="Rectangle 6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347DB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with medium confidence"/>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964" r="1256" b="3"/>
          <a:stretch/>
        </p:blipFill>
        <p:spPr>
          <a:xfrm>
            <a:off x="972115" y="960214"/>
            <a:ext cx="5641848" cy="4919472"/>
          </a:xfrm>
          <a:prstGeom prst="rect">
            <a:avLst/>
          </a:prstGeom>
          <a:ln w="12700">
            <a:noFill/>
          </a:ln>
        </p:spPr>
      </p:pic>
      <p:sp>
        <p:nvSpPr>
          <p:cNvPr id="3" name="Content Placeholder 2"/>
          <p:cNvSpPr>
            <a:spLocks noGrp="1"/>
          </p:cNvSpPr>
          <p:nvPr>
            <p:ph sz="half" idx="1"/>
          </p:nvPr>
        </p:nvSpPr>
        <p:spPr>
          <a:xfrm>
            <a:off x="7293817" y="2338388"/>
            <a:ext cx="4099607" cy="3678237"/>
          </a:xfrm>
        </p:spPr>
        <p:txBody>
          <a:bodyPr vert="horz" lIns="91440" tIns="45720" rIns="91440" bIns="45720" rtlCol="0" anchor="ctr">
            <a:noAutofit/>
          </a:bodyPr>
          <a:lstStyle/>
          <a:p>
            <a:pPr lvl="1">
              <a:buClr>
                <a:srgbClr val="347DB8"/>
              </a:buClr>
            </a:pPr>
            <a:r>
              <a:rPr lang="en-US" sz="2000" dirty="0"/>
              <a:t>Study design, data collection and analysis are to some extent a product of the researcher’s positionality,</a:t>
            </a:r>
          </a:p>
          <a:p>
            <a:pPr lvl="2">
              <a:buClr>
                <a:srgbClr val="347DB8"/>
              </a:buClr>
            </a:pPr>
            <a:r>
              <a:rPr lang="en-US" sz="2000" dirty="0"/>
              <a:t>it is crucial to research that a researcher makes the influences on subjectivity as apparent as possible</a:t>
            </a:r>
          </a:p>
        </p:txBody>
      </p:sp>
    </p:spTree>
    <p:extLst>
      <p:ext uri="{BB962C8B-B14F-4D97-AF65-F5344CB8AC3E}">
        <p14:creationId xmlns:p14="http://schemas.microsoft.com/office/powerpoint/2010/main" val="15368557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F75DBEF-E9EE-9B40-BDE9-FB2214F2658D}"/>
              </a:ext>
            </a:extLst>
          </p:cNvPr>
          <p:cNvSpPr>
            <a:spLocks noGrp="1"/>
          </p:cNvSpPr>
          <p:nvPr>
            <p:ph type="title"/>
          </p:nvPr>
        </p:nvSpPr>
        <p:spPr/>
        <p:txBody>
          <a:bodyPr/>
          <a:lstStyle/>
          <a:p>
            <a:r>
              <a:rPr lang="en-US" dirty="0"/>
              <a:t>Applying concepts to Qualitative and Quantitative research</a:t>
            </a:r>
          </a:p>
        </p:txBody>
      </p:sp>
      <p:sp>
        <p:nvSpPr>
          <p:cNvPr id="8" name="Content Placeholder 7">
            <a:extLst>
              <a:ext uri="{FF2B5EF4-FFF2-40B4-BE49-F238E27FC236}">
                <a16:creationId xmlns:a16="http://schemas.microsoft.com/office/drawing/2014/main" id="{A48B2573-97AA-C947-9E2D-B258DE2A73F7}"/>
              </a:ext>
            </a:extLst>
          </p:cNvPr>
          <p:cNvSpPr>
            <a:spLocks noGrp="1"/>
          </p:cNvSpPr>
          <p:nvPr>
            <p:ph sz="half" idx="1"/>
          </p:nvPr>
        </p:nvSpPr>
        <p:spPr/>
        <p:txBody>
          <a:bodyPr/>
          <a:lstStyle/>
          <a:p>
            <a:pPr lvl="0"/>
            <a:r>
              <a:rPr lang="en-US" dirty="0"/>
              <a:t>In quantitative research we do this by eliminating as many influences of the researcher as possible.</a:t>
            </a:r>
          </a:p>
          <a:p>
            <a:pPr lvl="0"/>
            <a:r>
              <a:rPr lang="en-US" dirty="0"/>
              <a:t>Attention to validity and reliability usually presented in the methods section</a:t>
            </a:r>
          </a:p>
          <a:p>
            <a:endParaRPr lang="en-US" dirty="0"/>
          </a:p>
        </p:txBody>
      </p:sp>
      <p:sp>
        <p:nvSpPr>
          <p:cNvPr id="9" name="Content Placeholder 8">
            <a:extLst>
              <a:ext uri="{FF2B5EF4-FFF2-40B4-BE49-F238E27FC236}">
                <a16:creationId xmlns:a16="http://schemas.microsoft.com/office/drawing/2014/main" id="{314AC70A-EA90-5642-A5AC-5FD43DDBA961}"/>
              </a:ext>
            </a:extLst>
          </p:cNvPr>
          <p:cNvSpPr>
            <a:spLocks noGrp="1"/>
          </p:cNvSpPr>
          <p:nvPr>
            <p:ph sz="half" idx="2"/>
          </p:nvPr>
        </p:nvSpPr>
        <p:spPr/>
        <p:txBody>
          <a:bodyPr/>
          <a:lstStyle/>
          <a:p>
            <a:pPr lvl="0"/>
            <a:r>
              <a:rPr lang="en-US" dirty="0"/>
              <a:t>In qualitative research we do this by including rigorous self-reflection on the research process in the final report.</a:t>
            </a:r>
          </a:p>
          <a:p>
            <a:pPr lvl="0"/>
            <a:r>
              <a:rPr lang="en-US" dirty="0"/>
              <a:t>It can be anywhere in the report</a:t>
            </a:r>
          </a:p>
          <a:p>
            <a:endParaRPr lang="en-US" dirty="0"/>
          </a:p>
        </p:txBody>
      </p:sp>
    </p:spTree>
    <p:extLst>
      <p:ext uri="{BB962C8B-B14F-4D97-AF65-F5344CB8AC3E}">
        <p14:creationId xmlns:p14="http://schemas.microsoft.com/office/powerpoint/2010/main" val="33129606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a:t>Reflexivity: A working framework</a:t>
            </a:r>
            <a:endParaRPr lang="en-GB" altLang="en-US" dirty="0"/>
          </a:p>
        </p:txBody>
      </p:sp>
      <p:sp>
        <p:nvSpPr>
          <p:cNvPr id="34819" name="Rectangle 3"/>
          <p:cNvSpPr>
            <a:spLocks noGrp="1" noChangeArrowheads="1"/>
          </p:cNvSpPr>
          <p:nvPr>
            <p:ph idx="1"/>
          </p:nvPr>
        </p:nvSpPr>
        <p:spPr/>
        <p:txBody>
          <a:bodyPr/>
          <a:lstStyle/>
          <a:p>
            <a:endParaRPr lang="en-GB" altLang="en-US"/>
          </a:p>
          <a:p>
            <a:endParaRPr lang="en-GB" altLang="en-US"/>
          </a:p>
          <a:p>
            <a:endParaRPr lang="en-GB" altLang="en-US" dirty="0"/>
          </a:p>
        </p:txBody>
      </p:sp>
      <p:graphicFrame>
        <p:nvGraphicFramePr>
          <p:cNvPr id="34821" name="Diagram 6">
            <a:extLst>
              <a:ext uri="{FF2B5EF4-FFF2-40B4-BE49-F238E27FC236}">
                <a16:creationId xmlns:a16="http://schemas.microsoft.com/office/drawing/2014/main" id="{3B6BF93F-1B72-4382-8F98-81032C93EE49}"/>
              </a:ext>
            </a:extLst>
          </p:cNvPr>
          <p:cNvGraphicFramePr/>
          <p:nvPr>
            <p:extLst>
              <p:ext uri="{D42A27DB-BD31-4B8C-83A1-F6EECF244321}">
                <p14:modId xmlns:p14="http://schemas.microsoft.com/office/powerpoint/2010/main" val="2599718505"/>
              </p:ext>
            </p:extLst>
          </p:nvPr>
        </p:nvGraphicFramePr>
        <p:xfrm>
          <a:off x="1097280" y="1845734"/>
          <a:ext cx="10058400" cy="42210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8724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6"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47106" name="Rectangle 2"/>
          <p:cNvSpPr>
            <a:spLocks noGrp="1" noChangeArrowheads="1"/>
          </p:cNvSpPr>
          <p:nvPr>
            <p:ph type="title"/>
          </p:nvPr>
        </p:nvSpPr>
        <p:spPr>
          <a:xfrm>
            <a:off x="1759287" y="798881"/>
            <a:ext cx="8673427" cy="1048945"/>
          </a:xfrm>
        </p:spPr>
        <p:txBody>
          <a:bodyPr>
            <a:normAutofit/>
          </a:bodyPr>
          <a:lstStyle/>
          <a:p>
            <a:r>
              <a:rPr lang="en-GB" altLang="en-US" sz="2200">
                <a:solidFill>
                  <a:schemeClr val="tx1"/>
                </a:solidFill>
              </a:rPr>
              <a:t>Domain 1: </a:t>
            </a:r>
            <a:br>
              <a:rPr lang="en-GB" altLang="en-US" sz="2200">
                <a:solidFill>
                  <a:schemeClr val="tx1"/>
                </a:solidFill>
              </a:rPr>
            </a:br>
            <a:r>
              <a:rPr lang="en-GB" altLang="en-US" sz="2200">
                <a:solidFill>
                  <a:schemeClr val="tx1"/>
                </a:solidFill>
              </a:rPr>
              <a:t>Being Reflexive about Method</a:t>
            </a:r>
          </a:p>
        </p:txBody>
      </p:sp>
      <p:graphicFrame>
        <p:nvGraphicFramePr>
          <p:cNvPr id="47109" name="Rectangle 3">
            <a:extLst>
              <a:ext uri="{FF2B5EF4-FFF2-40B4-BE49-F238E27FC236}">
                <a16:creationId xmlns:a16="http://schemas.microsoft.com/office/drawing/2014/main" id="{29924452-F505-4E09-B06F-23B5462A5858}"/>
              </a:ext>
            </a:extLst>
          </p:cNvPr>
          <p:cNvGraphicFramePr>
            <a:graphicFrameLocks noGrp="1"/>
          </p:cNvGraphicFramePr>
          <p:nvPr>
            <p:ph idx="1"/>
            <p:extLst>
              <p:ext uri="{D42A27DB-BD31-4B8C-83A1-F6EECF244321}">
                <p14:modId xmlns:p14="http://schemas.microsoft.com/office/powerpoint/2010/main" val="2977047856"/>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29358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1B2E8-5CF3-9E43-933E-EC03500F59A8}"/>
              </a:ext>
            </a:extLst>
          </p:cNvPr>
          <p:cNvSpPr>
            <a:spLocks noGrp="1"/>
          </p:cNvSpPr>
          <p:nvPr>
            <p:ph type="title"/>
          </p:nvPr>
        </p:nvSpPr>
        <p:spPr/>
        <p:txBody>
          <a:bodyPr/>
          <a:lstStyle/>
          <a:p>
            <a:r>
              <a:rPr lang="en-US" dirty="0"/>
              <a:t>Case Study adopted for my methodological approach</a:t>
            </a:r>
          </a:p>
        </p:txBody>
      </p:sp>
      <p:sp>
        <p:nvSpPr>
          <p:cNvPr id="3" name="Content Placeholder 2">
            <a:extLst>
              <a:ext uri="{FF2B5EF4-FFF2-40B4-BE49-F238E27FC236}">
                <a16:creationId xmlns:a16="http://schemas.microsoft.com/office/drawing/2014/main" id="{A3E5EF2B-CA6F-AB48-8FB1-C01EEECE28DF}"/>
              </a:ext>
            </a:extLst>
          </p:cNvPr>
          <p:cNvSpPr>
            <a:spLocks noGrp="1"/>
          </p:cNvSpPr>
          <p:nvPr>
            <p:ph idx="1"/>
          </p:nvPr>
        </p:nvSpPr>
        <p:spPr/>
        <p:txBody>
          <a:bodyPr/>
          <a:lstStyle/>
          <a:p>
            <a:r>
              <a:rPr lang="en-GB" dirty="0"/>
              <a:t>I acknowledged being ‘research near’ and attempted to position myself as research far (Mannay 2010, p.93), via the adoption of a methodological approach that consisted of a three-case design (see section 4.4.1).</a:t>
            </a:r>
          </a:p>
          <a:p>
            <a:pPr marL="0" indent="0">
              <a:buNone/>
            </a:pPr>
            <a:endParaRPr lang="en-GB" dirty="0"/>
          </a:p>
          <a:p>
            <a:r>
              <a:rPr lang="en-GB" dirty="0"/>
              <a:t> Case A (Humanities, Social Sciences and Business) (acknowledged as research near), with additional cases, Case B (Policing) and Case C (Engineering), containing subject areas that were completely outside of my subject expertise (see Delamont 2012),  to position self as research far (Mannay 2010). </a:t>
            </a:r>
            <a:endParaRPr lang="en-US" dirty="0"/>
          </a:p>
        </p:txBody>
      </p:sp>
    </p:spTree>
    <p:extLst>
      <p:ext uri="{BB962C8B-B14F-4D97-AF65-F5344CB8AC3E}">
        <p14:creationId xmlns:p14="http://schemas.microsoft.com/office/powerpoint/2010/main" val="37680028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BC4A1-E7DB-B94A-9BE0-22CAC0B6C26A}"/>
              </a:ext>
            </a:extLst>
          </p:cNvPr>
          <p:cNvSpPr>
            <a:spLocks noGrp="1"/>
          </p:cNvSpPr>
          <p:nvPr>
            <p:ph type="title"/>
          </p:nvPr>
        </p:nvSpPr>
        <p:spPr/>
        <p:txBody>
          <a:bodyPr>
            <a:normAutofit/>
          </a:bodyPr>
          <a:lstStyle/>
          <a:p>
            <a:r>
              <a:rPr lang="en-US" sz="3200" dirty="0"/>
              <a:t>Reflexive Approach incorporated into my research practice</a:t>
            </a:r>
          </a:p>
        </p:txBody>
      </p:sp>
      <p:sp>
        <p:nvSpPr>
          <p:cNvPr id="3" name="Content Placeholder 2">
            <a:extLst>
              <a:ext uri="{FF2B5EF4-FFF2-40B4-BE49-F238E27FC236}">
                <a16:creationId xmlns:a16="http://schemas.microsoft.com/office/drawing/2014/main" id="{918C850C-9755-F84A-8CD0-3D741F594CAD}"/>
              </a:ext>
            </a:extLst>
          </p:cNvPr>
          <p:cNvSpPr>
            <a:spLocks noGrp="1"/>
          </p:cNvSpPr>
          <p:nvPr>
            <p:ph idx="1"/>
          </p:nvPr>
        </p:nvSpPr>
        <p:spPr/>
        <p:txBody>
          <a:bodyPr/>
          <a:lstStyle/>
          <a:p>
            <a:r>
              <a:rPr lang="en-GB" dirty="0"/>
              <a:t>Resulting in a constant challenge and questioning of self on whether I was too comfortable in practice, conducting semi-structured interviews with practitioners I knew well, and in transcribing semi-structured interviews, and the elicitation time-line interviews.</a:t>
            </a:r>
            <a:endParaRPr lang="en-US" dirty="0"/>
          </a:p>
        </p:txBody>
      </p:sp>
    </p:spTree>
    <p:extLst>
      <p:ext uri="{BB962C8B-B14F-4D97-AF65-F5344CB8AC3E}">
        <p14:creationId xmlns:p14="http://schemas.microsoft.com/office/powerpoint/2010/main" val="3735720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r>
              <a:rPr lang="en-GB" altLang="en-US" dirty="0">
                <a:solidFill>
                  <a:schemeClr val="tx1"/>
                </a:solidFill>
              </a:rPr>
              <a:t>Exercise 1</a:t>
            </a:r>
            <a:br>
              <a:rPr lang="en-GB" altLang="en-US" dirty="0"/>
            </a:br>
            <a:endParaRPr lang="en-GB" altLang="en-US" dirty="0"/>
          </a:p>
        </p:txBody>
      </p:sp>
      <p:sp>
        <p:nvSpPr>
          <p:cNvPr id="195587" name="Rectangle 3"/>
          <p:cNvSpPr>
            <a:spLocks noGrp="1" noChangeArrowheads="1"/>
          </p:cNvSpPr>
          <p:nvPr>
            <p:ph idx="1"/>
          </p:nvPr>
        </p:nvSpPr>
        <p:spPr/>
        <p:txBody>
          <a:bodyPr>
            <a:normAutofit/>
          </a:bodyPr>
          <a:lstStyle/>
          <a:p>
            <a:pPr lvl="1">
              <a:buFont typeface="Arial" panose="020B0604020202020204" pitchFamily="34" charset="0"/>
              <a:buChar char="•"/>
            </a:pPr>
            <a:r>
              <a:rPr lang="en-GB" altLang="en-US" sz="2400" dirty="0"/>
              <a:t>Consider your research proposal and choice of methodology :  </a:t>
            </a:r>
          </a:p>
          <a:p>
            <a:pPr lvl="2">
              <a:buFont typeface="Arial" panose="020B0604020202020204" pitchFamily="34" charset="0"/>
              <a:buChar char="•"/>
            </a:pPr>
            <a:r>
              <a:rPr lang="en-GB" altLang="en-US" sz="2000" dirty="0"/>
              <a:t>What is the purpose of the methodology you are intending to use?</a:t>
            </a:r>
          </a:p>
          <a:p>
            <a:pPr lvl="2">
              <a:buFont typeface="Arial" panose="020B0604020202020204" pitchFamily="34" charset="0"/>
              <a:buChar char="•"/>
            </a:pPr>
            <a:r>
              <a:rPr lang="en-GB" altLang="en-US" sz="2000" dirty="0"/>
              <a:t>What is the expected role of the researcher?</a:t>
            </a:r>
          </a:p>
          <a:p>
            <a:pPr lvl="2">
              <a:buFont typeface="Arial" panose="020B0604020202020204" pitchFamily="34" charset="0"/>
              <a:buChar char="•"/>
            </a:pPr>
            <a:r>
              <a:rPr lang="en-GB" altLang="en-US" sz="2000" dirty="0"/>
              <a:t>What effects do  you think this will have on how the research is conducted?</a:t>
            </a:r>
          </a:p>
          <a:p>
            <a:pPr lvl="2">
              <a:buFont typeface="Arial" panose="020B0604020202020204" pitchFamily="34" charset="0"/>
              <a:buChar char="•"/>
            </a:pPr>
            <a:r>
              <a:rPr lang="en-GB" altLang="en-US" sz="2000" dirty="0"/>
              <a:t>What  do you think the limitations of the methodology will be? </a:t>
            </a:r>
          </a:p>
        </p:txBody>
      </p:sp>
    </p:spTree>
    <p:extLst>
      <p:ext uri="{BB962C8B-B14F-4D97-AF65-F5344CB8AC3E}">
        <p14:creationId xmlns:p14="http://schemas.microsoft.com/office/powerpoint/2010/main" val="2126279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967806" y="335156"/>
            <a:ext cx="11094721" cy="1450757"/>
          </a:xfrm>
        </p:spPr>
        <p:txBody>
          <a:bodyPr>
            <a:normAutofit fontScale="90000"/>
          </a:bodyPr>
          <a:lstStyle/>
          <a:p>
            <a:r>
              <a:rPr lang="en-GB" altLang="en-US" dirty="0"/>
              <a:t>Domain 2: </a:t>
            </a:r>
            <a:br>
              <a:rPr lang="en-GB" altLang="en-US" dirty="0"/>
            </a:br>
            <a:r>
              <a:rPr lang="en-GB" altLang="en-US" dirty="0"/>
              <a:t>Being Reflexive about Epistemological Assumptions</a:t>
            </a:r>
          </a:p>
        </p:txBody>
      </p:sp>
      <p:sp>
        <p:nvSpPr>
          <p:cNvPr id="77827" name="Rectangle 3"/>
          <p:cNvSpPr>
            <a:spLocks noGrp="1" noChangeArrowheads="1"/>
          </p:cNvSpPr>
          <p:nvPr>
            <p:ph idx="1"/>
          </p:nvPr>
        </p:nvSpPr>
        <p:spPr/>
        <p:txBody>
          <a:bodyPr/>
          <a:lstStyle/>
          <a:p>
            <a:pPr lvl="1">
              <a:buFont typeface="Arial" panose="020B0604020202020204" pitchFamily="34" charset="0"/>
              <a:buChar char="•"/>
            </a:pPr>
            <a:r>
              <a:rPr lang="en-GB" altLang="en-US" dirty="0"/>
              <a:t>‘</a:t>
            </a:r>
            <a:r>
              <a:rPr lang="en-GB" altLang="en-US" sz="2400" dirty="0"/>
              <a:t>expose the underlying assumptions on which arguments and stances are built’ (Holland, 1999)</a:t>
            </a:r>
          </a:p>
          <a:p>
            <a:pPr marL="457200" lvl="1" indent="0">
              <a:buNone/>
            </a:pPr>
            <a:endParaRPr lang="en-GB" altLang="en-US" sz="2400" dirty="0"/>
          </a:p>
          <a:p>
            <a:pPr lvl="1">
              <a:buFont typeface="Arial" panose="020B0604020202020204" pitchFamily="34" charset="0"/>
              <a:buChar char="•"/>
            </a:pPr>
            <a:r>
              <a:rPr lang="en-GB" altLang="en-US" sz="2400" dirty="0"/>
              <a:t>‘become more consciously reflexive by thinking about our own thinking, by noticing and criticizing our own epistemological pre-understandings and their effects on research, and by exploring possible alternative commitments.’ (Johnson and </a:t>
            </a:r>
            <a:r>
              <a:rPr lang="en-GB" altLang="en-US" sz="2400" dirty="0" err="1"/>
              <a:t>Cassell</a:t>
            </a:r>
            <a:r>
              <a:rPr lang="en-GB" altLang="en-US" sz="2400" dirty="0"/>
              <a:t>, 2001)</a:t>
            </a:r>
          </a:p>
        </p:txBody>
      </p:sp>
      <p:sp>
        <p:nvSpPr>
          <p:cNvPr id="2" name="Rectangle 1">
            <a:extLst>
              <a:ext uri="{FF2B5EF4-FFF2-40B4-BE49-F238E27FC236}">
                <a16:creationId xmlns:a16="http://schemas.microsoft.com/office/drawing/2014/main" id="{6468C97D-F5D6-6D4F-B921-31ABBA1DF0CF}"/>
              </a:ext>
            </a:extLst>
          </p:cNvPr>
          <p:cNvSpPr/>
          <p:nvPr/>
        </p:nvSpPr>
        <p:spPr>
          <a:xfrm>
            <a:off x="1479305" y="2816071"/>
            <a:ext cx="2687582" cy="923330"/>
          </a:xfrm>
          <a:prstGeom prst="rect">
            <a:avLst/>
          </a:prstGeom>
        </p:spPr>
        <p:txBody>
          <a:bodyPr wrap="square">
            <a:spAutoFit/>
          </a:bodyPr>
          <a:lstStyle/>
          <a:p>
            <a:r>
              <a:rPr lang="en-GB" altLang="en-US" dirty="0"/>
              <a:t>An important function of reflexive analysis is to:</a:t>
            </a:r>
            <a:endParaRPr lang="en-US" dirty="0"/>
          </a:p>
        </p:txBody>
      </p:sp>
    </p:spTree>
    <p:extLst>
      <p:ext uri="{BB962C8B-B14F-4D97-AF65-F5344CB8AC3E}">
        <p14:creationId xmlns:p14="http://schemas.microsoft.com/office/powerpoint/2010/main" val="2733149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6265" name="Rectangle 3">
            <a:extLst>
              <a:ext uri="{FF2B5EF4-FFF2-40B4-BE49-F238E27FC236}">
                <a16:creationId xmlns:a16="http://schemas.microsoft.com/office/drawing/2014/main" id="{1DE9BBA9-53DF-4C5F-A230-8702ED6F2FE8}"/>
              </a:ext>
            </a:extLst>
          </p:cNvPr>
          <p:cNvGraphicFramePr>
            <a:graphicFrameLocks noGrp="1"/>
          </p:cNvGraphicFramePr>
          <p:nvPr>
            <p:ph idx="1"/>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2"/>
          <p:cNvSpPr txBox="1">
            <a:spLocks noChangeArrowheads="1"/>
          </p:cNvSpPr>
          <p:nvPr/>
        </p:nvSpPr>
        <p:spPr>
          <a:xfrm>
            <a:off x="894977" y="270420"/>
            <a:ext cx="11094721" cy="794451"/>
          </a:xfrm>
          <a:prstGeom prst="rect">
            <a:avLst/>
          </a:prstGeom>
        </p:spPr>
        <p:txBody>
          <a:bodyPr vert="horz" lIns="91440" tIns="45720" rIns="91440" bIns="45720" rtlCol="0" anchor="b">
            <a:normAutofit fontScale="90000"/>
          </a:bodyPr>
          <a:lstStyle>
            <a:lvl1pPr marL="0"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br>
              <a:rPr lang="en-GB" altLang="en-US" dirty="0"/>
            </a:br>
            <a:r>
              <a:rPr lang="en-GB" altLang="en-US" dirty="0"/>
              <a:t>Being Reflexive about Epistemological Assumptions</a:t>
            </a:r>
          </a:p>
        </p:txBody>
      </p:sp>
      <p:sp>
        <p:nvSpPr>
          <p:cNvPr id="2" name="TextBox 1">
            <a:extLst>
              <a:ext uri="{FF2B5EF4-FFF2-40B4-BE49-F238E27FC236}">
                <a16:creationId xmlns:a16="http://schemas.microsoft.com/office/drawing/2014/main" id="{F849F34D-12D9-DF4A-8F50-68A837C90C9C}"/>
              </a:ext>
            </a:extLst>
          </p:cNvPr>
          <p:cNvSpPr txBox="1"/>
          <p:nvPr/>
        </p:nvSpPr>
        <p:spPr>
          <a:xfrm>
            <a:off x="1508077" y="3058165"/>
            <a:ext cx="2415741" cy="523220"/>
          </a:xfrm>
          <a:prstGeom prst="rect">
            <a:avLst/>
          </a:prstGeom>
          <a:noFill/>
        </p:spPr>
        <p:txBody>
          <a:bodyPr wrap="square" rtlCol="0">
            <a:spAutoFit/>
          </a:bodyPr>
          <a:lstStyle/>
          <a:p>
            <a:r>
              <a:rPr lang="en-US" sz="2800" dirty="0"/>
              <a:t>Domain 2</a:t>
            </a:r>
          </a:p>
        </p:txBody>
      </p:sp>
    </p:spTree>
    <p:extLst>
      <p:ext uri="{BB962C8B-B14F-4D97-AF65-F5344CB8AC3E}">
        <p14:creationId xmlns:p14="http://schemas.microsoft.com/office/powerpoint/2010/main" val="3441143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p:txBody>
          <a:bodyPr/>
          <a:lstStyle/>
          <a:p>
            <a:r>
              <a:rPr lang="en-GB" altLang="en-US" dirty="0">
                <a:solidFill>
                  <a:schemeClr val="tx1"/>
                </a:solidFill>
              </a:rPr>
              <a:t>Exercise 2</a:t>
            </a:r>
          </a:p>
        </p:txBody>
      </p:sp>
      <p:sp>
        <p:nvSpPr>
          <p:cNvPr id="196611" name="Rectangle 3"/>
          <p:cNvSpPr>
            <a:spLocks noGrp="1" noChangeArrowheads="1"/>
          </p:cNvSpPr>
          <p:nvPr>
            <p:ph idx="1"/>
          </p:nvPr>
        </p:nvSpPr>
        <p:spPr/>
        <p:txBody>
          <a:bodyPr>
            <a:normAutofit/>
          </a:bodyPr>
          <a:lstStyle/>
          <a:p>
            <a:pPr lvl="1">
              <a:buFont typeface="Arial" panose="020B0604020202020204" pitchFamily="34" charset="0"/>
              <a:buChar char="•"/>
            </a:pPr>
            <a:r>
              <a:rPr lang="en-GB" altLang="en-US" sz="2400" dirty="0"/>
              <a:t>Thinking about your  research proposal : focus particularly on your research questions:</a:t>
            </a:r>
          </a:p>
          <a:p>
            <a:pPr lvl="1">
              <a:buFont typeface="Arial" panose="020B0604020202020204" pitchFamily="34" charset="0"/>
              <a:buChar char="•"/>
            </a:pPr>
            <a:r>
              <a:rPr lang="en-GB" altLang="en-US" sz="2400" dirty="0"/>
              <a:t>What insights would you like to generate  from these questions?</a:t>
            </a:r>
          </a:p>
          <a:p>
            <a:pPr lvl="1">
              <a:buFont typeface="Arial" panose="020B0604020202020204" pitchFamily="34" charset="0"/>
              <a:buChar char="•"/>
            </a:pPr>
            <a:r>
              <a:rPr lang="en-GB" altLang="en-US" sz="2400" dirty="0"/>
              <a:t>On what basis do/will these insights contribute to ‘knowledge’?</a:t>
            </a:r>
          </a:p>
          <a:p>
            <a:pPr lvl="1">
              <a:buFont typeface="Arial" panose="020B0604020202020204" pitchFamily="34" charset="0"/>
              <a:buChar char="•"/>
            </a:pPr>
            <a:r>
              <a:rPr lang="en-GB" altLang="en-US" sz="2400" dirty="0"/>
              <a:t>What different insights may be/have been made if a different epistemological perspective had been taken? (e.g. qualitative quantitative? )</a:t>
            </a:r>
          </a:p>
        </p:txBody>
      </p:sp>
    </p:spTree>
    <p:extLst>
      <p:ext uri="{BB962C8B-B14F-4D97-AF65-F5344CB8AC3E}">
        <p14:creationId xmlns:p14="http://schemas.microsoft.com/office/powerpoint/2010/main" val="21218404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lstStyle/>
          <a:p>
            <a:r>
              <a:rPr lang="en-GB" altLang="en-US" dirty="0">
                <a:solidFill>
                  <a:schemeClr val="tx1"/>
                </a:solidFill>
              </a:rPr>
              <a:t>Differing Epistemological Stances:</a:t>
            </a:r>
            <a:br>
              <a:rPr lang="en-GB" altLang="en-US" dirty="0">
                <a:solidFill>
                  <a:schemeClr val="tx1"/>
                </a:solidFill>
              </a:rPr>
            </a:br>
            <a:r>
              <a:rPr lang="en-GB" altLang="en-US" i="1" dirty="0">
                <a:solidFill>
                  <a:schemeClr val="tx1"/>
                </a:solidFill>
              </a:rPr>
              <a:t>Potential Problems</a:t>
            </a:r>
            <a:endParaRPr lang="en-GB" altLang="en-US" dirty="0">
              <a:solidFill>
                <a:schemeClr val="tx1"/>
              </a:solidFill>
            </a:endParaRPr>
          </a:p>
        </p:txBody>
      </p:sp>
      <p:sp>
        <p:nvSpPr>
          <p:cNvPr id="197635" name="Rectangle 3"/>
          <p:cNvSpPr>
            <a:spLocks noGrp="1" noChangeArrowheads="1"/>
          </p:cNvSpPr>
          <p:nvPr>
            <p:ph idx="1"/>
          </p:nvPr>
        </p:nvSpPr>
        <p:spPr/>
        <p:txBody>
          <a:bodyPr/>
          <a:lstStyle/>
          <a:p>
            <a:pPr lvl="1">
              <a:buFont typeface="Arial" panose="020B0604020202020204" pitchFamily="34" charset="0"/>
              <a:buChar char="•"/>
            </a:pPr>
            <a:r>
              <a:rPr lang="en-GB" altLang="en-US" sz="2400" dirty="0"/>
              <a:t>Epistemological assumptions reflect researcher commitments to particular philosophical beliefs</a:t>
            </a:r>
          </a:p>
          <a:p>
            <a:pPr lvl="2">
              <a:buFont typeface="Arial" panose="020B0604020202020204" pitchFamily="34" charset="0"/>
              <a:buChar char="•"/>
            </a:pPr>
            <a:r>
              <a:rPr lang="en-GB" altLang="en-US" sz="2000" dirty="0"/>
              <a:t>But all epistemological stances have weaknesses</a:t>
            </a:r>
          </a:p>
          <a:p>
            <a:pPr lvl="2">
              <a:buFont typeface="Arial" panose="020B0604020202020204" pitchFamily="34" charset="0"/>
              <a:buChar char="•"/>
            </a:pPr>
            <a:r>
              <a:rPr lang="en-GB" altLang="en-US" sz="2000" dirty="0"/>
              <a:t>Consequently, awareness, debate and reflection are paramount</a:t>
            </a:r>
          </a:p>
          <a:p>
            <a:pPr lvl="1">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232028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normAutofit/>
          </a:bodyPr>
          <a:lstStyle/>
          <a:p>
            <a:r>
              <a:rPr lang="en-GB" altLang="en-US" dirty="0">
                <a:solidFill>
                  <a:schemeClr val="tx1"/>
                </a:solidFill>
              </a:rPr>
              <a:t>Domain 3: </a:t>
            </a:r>
            <a:br>
              <a:rPr lang="en-GB" altLang="en-US" dirty="0">
                <a:solidFill>
                  <a:schemeClr val="tx1"/>
                </a:solidFill>
              </a:rPr>
            </a:br>
            <a:r>
              <a:rPr lang="en-GB" altLang="en-US" dirty="0">
                <a:solidFill>
                  <a:schemeClr val="tx1"/>
                </a:solidFill>
              </a:rPr>
              <a:t>Being Reflexive about the Discipline</a:t>
            </a:r>
            <a:endParaRPr lang="en-US" altLang="en-US" dirty="0">
              <a:solidFill>
                <a:schemeClr val="tx1"/>
              </a:solidFill>
            </a:endParaRPr>
          </a:p>
        </p:txBody>
      </p:sp>
      <p:sp>
        <p:nvSpPr>
          <p:cNvPr id="116739" name="Rectangle 3"/>
          <p:cNvSpPr>
            <a:spLocks noGrp="1" noChangeArrowheads="1"/>
          </p:cNvSpPr>
          <p:nvPr>
            <p:ph idx="1"/>
          </p:nvPr>
        </p:nvSpPr>
        <p:spPr/>
        <p:txBody>
          <a:bodyPr/>
          <a:lstStyle/>
          <a:p>
            <a:pPr lvl="1">
              <a:buFont typeface="Arial" panose="020B0604020202020204" pitchFamily="34" charset="0"/>
              <a:buChar char="•"/>
            </a:pPr>
            <a:r>
              <a:rPr lang="en-US" altLang="en-US" dirty="0"/>
              <a:t>‘</a:t>
            </a:r>
            <a:r>
              <a:rPr lang="en-US" altLang="en-US" sz="2400" dirty="0"/>
              <a:t>reflexive research .. </a:t>
            </a:r>
          </a:p>
          <a:p>
            <a:pPr lvl="1">
              <a:buFont typeface="Arial" panose="020B0604020202020204" pitchFamily="34" charset="0"/>
              <a:buChar char="•"/>
            </a:pPr>
            <a:r>
              <a:rPr lang="en-US" altLang="en-US" sz="2400" dirty="0"/>
              <a:t>allows an examination, not just of the researcher, but also of the community.. </a:t>
            </a:r>
          </a:p>
          <a:p>
            <a:pPr lvl="1">
              <a:buFont typeface="Arial" panose="020B0604020202020204" pitchFamily="34" charset="0"/>
              <a:buChar char="•"/>
            </a:pPr>
            <a:r>
              <a:rPr lang="en-US" altLang="en-US" sz="2400" dirty="0"/>
              <a:t>Recognizing that we operate in complex networks that hold in place certain approaches to representation’ </a:t>
            </a:r>
          </a:p>
          <a:p>
            <a:pPr marL="201168" lvl="1" indent="0" algn="r">
              <a:buNone/>
            </a:pPr>
            <a:r>
              <a:rPr lang="en-US" altLang="en-US" sz="2400" dirty="0"/>
              <a:t>(Hardy, Phillips and Clegg, 2001)</a:t>
            </a:r>
          </a:p>
          <a:p>
            <a:endParaRPr lang="en-US" altLang="en-US" dirty="0"/>
          </a:p>
          <a:p>
            <a:endParaRPr lang="en-US" altLang="en-US" dirty="0"/>
          </a:p>
        </p:txBody>
      </p:sp>
    </p:spTree>
    <p:extLst>
      <p:ext uri="{BB962C8B-B14F-4D97-AF65-F5344CB8AC3E}">
        <p14:creationId xmlns:p14="http://schemas.microsoft.com/office/powerpoint/2010/main" val="6506616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a:xfrm>
            <a:off x="888631" y="2349925"/>
            <a:ext cx="3498979" cy="2456442"/>
          </a:xfrm>
        </p:spPr>
        <p:txBody>
          <a:bodyPr>
            <a:normAutofit/>
          </a:bodyPr>
          <a:lstStyle/>
          <a:p>
            <a:r>
              <a:rPr lang="en-GB" altLang="en-US" sz="3700"/>
              <a:t>Domain 3: </a:t>
            </a:r>
            <a:br>
              <a:rPr lang="en-GB" altLang="en-US" sz="3700"/>
            </a:br>
            <a:r>
              <a:rPr lang="en-GB" altLang="en-US" sz="3700"/>
              <a:t>Being Reflexive about the Discipline</a:t>
            </a:r>
          </a:p>
        </p:txBody>
      </p:sp>
      <p:graphicFrame>
        <p:nvGraphicFramePr>
          <p:cNvPr id="139269" name="Rectangle 3">
            <a:extLst>
              <a:ext uri="{FF2B5EF4-FFF2-40B4-BE49-F238E27FC236}">
                <a16:creationId xmlns:a16="http://schemas.microsoft.com/office/drawing/2014/main" id="{99367DB7-0BF8-4EBE-BAF2-0FB377ED43E3}"/>
              </a:ext>
            </a:extLst>
          </p:cNvPr>
          <p:cNvGraphicFramePr>
            <a:graphicFrameLocks noGrp="1"/>
          </p:cNvGraphicFramePr>
          <p:nvPr>
            <p:ph idx="1"/>
            <p:extLst>
              <p:ext uri="{D42A27DB-BD31-4B8C-83A1-F6EECF244321}">
                <p14:modId xmlns:p14="http://schemas.microsoft.com/office/powerpoint/2010/main" val="2033257103"/>
              </p:ext>
            </p:extLst>
          </p:nvPr>
        </p:nvGraphicFramePr>
        <p:xfrm>
          <a:off x="5574890" y="803186"/>
          <a:ext cx="5821767" cy="5287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1391918"/>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7"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00706" name="Rectangle 2"/>
          <p:cNvSpPr>
            <a:spLocks noGrp="1" noChangeArrowheads="1"/>
          </p:cNvSpPr>
          <p:nvPr>
            <p:ph type="title"/>
          </p:nvPr>
        </p:nvSpPr>
        <p:spPr>
          <a:xfrm>
            <a:off x="889000" y="262588"/>
            <a:ext cx="10488547" cy="1190912"/>
          </a:xfrm>
        </p:spPr>
        <p:txBody>
          <a:bodyPr>
            <a:normAutofit/>
          </a:bodyPr>
          <a:lstStyle/>
          <a:p>
            <a:pPr algn="l"/>
            <a:r>
              <a:rPr lang="en-GB" altLang="en-US" dirty="0">
                <a:solidFill>
                  <a:schemeClr val="tx2"/>
                </a:solidFill>
              </a:rPr>
              <a:t>Exercise 3</a:t>
            </a:r>
            <a:r>
              <a:rPr lang="en-GB" altLang="en-US" dirty="0"/>
              <a:t>Thinking about  your research proposal:</a:t>
            </a:r>
            <a:br>
              <a:rPr lang="en-GB" altLang="en-US" dirty="0"/>
            </a:br>
            <a:r>
              <a:rPr lang="en-GB" altLang="en-US" dirty="0">
                <a:solidFill>
                  <a:schemeClr val="tx1"/>
                </a:solidFill>
              </a:rPr>
              <a:t>Thinking about  your research proposal:</a:t>
            </a:r>
            <a:br>
              <a:rPr lang="en-GB" altLang="en-US" dirty="0">
                <a:solidFill>
                  <a:schemeClr val="tx1"/>
                </a:solidFill>
              </a:rPr>
            </a:br>
            <a:endParaRPr lang="en-GB" altLang="en-US" dirty="0">
              <a:solidFill>
                <a:schemeClr val="tx1"/>
              </a:solidFill>
            </a:endParaRPr>
          </a:p>
        </p:txBody>
      </p:sp>
      <p:sp>
        <p:nvSpPr>
          <p:cNvPr id="99" name="Rectangle 98">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Graphic 70" descr="Confused Person">
            <a:extLst>
              <a:ext uri="{FF2B5EF4-FFF2-40B4-BE49-F238E27FC236}">
                <a16:creationId xmlns:a16="http://schemas.microsoft.com/office/drawing/2014/main" id="{C480774A-653E-4F42-8369-CF009A0A44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43337" y="2416047"/>
            <a:ext cx="3346704" cy="3346704"/>
          </a:xfrm>
          <a:prstGeom prst="rect">
            <a:avLst/>
          </a:prstGeom>
          <a:ln w="12700">
            <a:noFill/>
          </a:ln>
        </p:spPr>
      </p:pic>
      <p:sp>
        <p:nvSpPr>
          <p:cNvPr id="200707" name="Rectangle 3"/>
          <p:cNvSpPr>
            <a:spLocks noGrp="1" noChangeArrowheads="1"/>
          </p:cNvSpPr>
          <p:nvPr>
            <p:ph idx="1"/>
          </p:nvPr>
        </p:nvSpPr>
        <p:spPr>
          <a:xfrm>
            <a:off x="6380703" y="2228850"/>
            <a:ext cx="5028928" cy="3699669"/>
          </a:xfrm>
        </p:spPr>
        <p:txBody>
          <a:bodyPr>
            <a:normAutofit/>
          </a:bodyPr>
          <a:lstStyle/>
          <a:p>
            <a:pPr lvl="2">
              <a:buFont typeface="Arial" panose="020B0604020202020204" pitchFamily="34" charset="0"/>
              <a:buChar char="•"/>
            </a:pPr>
            <a:r>
              <a:rPr lang="en-GB" altLang="en-US" sz="2000" dirty="0"/>
              <a:t>What (or who) prompted the research and why?</a:t>
            </a:r>
          </a:p>
          <a:p>
            <a:pPr lvl="2">
              <a:buFont typeface="Arial" panose="020B0604020202020204" pitchFamily="34" charset="0"/>
              <a:buChar char="•"/>
            </a:pPr>
            <a:r>
              <a:rPr lang="en-GB" altLang="en-US" sz="2000" dirty="0"/>
              <a:t>How will  access be achieved?</a:t>
            </a:r>
          </a:p>
          <a:p>
            <a:pPr lvl="2">
              <a:buFont typeface="Arial" panose="020B0604020202020204" pitchFamily="34" charset="0"/>
              <a:buChar char="•"/>
            </a:pPr>
            <a:r>
              <a:rPr lang="en-GB" altLang="en-US" sz="2000" dirty="0"/>
              <a:t>What disciplinary assumptions will be made?</a:t>
            </a:r>
          </a:p>
          <a:p>
            <a:pPr lvl="2">
              <a:buFont typeface="Arial" panose="020B0604020202020204" pitchFamily="34" charset="0"/>
              <a:buChar char="•"/>
            </a:pPr>
            <a:r>
              <a:rPr lang="en-GB" altLang="en-US" sz="2000" dirty="0"/>
              <a:t>What is  the focus of the research (and what will not be considered)?</a:t>
            </a:r>
          </a:p>
          <a:p>
            <a:pPr lvl="2">
              <a:buFont typeface="Arial" panose="020B0604020202020204" pitchFamily="34" charset="0"/>
              <a:buChar char="•"/>
            </a:pPr>
            <a:r>
              <a:rPr lang="en-GB" altLang="en-US" sz="2000" dirty="0"/>
              <a:t>Who will be  involved in the research and who will not be ?</a:t>
            </a:r>
          </a:p>
          <a:p>
            <a:pPr lvl="2">
              <a:buFont typeface="Arial" panose="020B0604020202020204" pitchFamily="34" charset="0"/>
              <a:buChar char="•"/>
            </a:pPr>
            <a:r>
              <a:rPr lang="en-GB" altLang="en-US" sz="2000" dirty="0"/>
              <a:t>What will be the outcomes for your participants and those not directly involved?</a:t>
            </a:r>
          </a:p>
        </p:txBody>
      </p:sp>
    </p:spTree>
    <p:extLst>
      <p:ext uri="{BB962C8B-B14F-4D97-AF65-F5344CB8AC3E}">
        <p14:creationId xmlns:p14="http://schemas.microsoft.com/office/powerpoint/2010/main" val="34890243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p:txBody>
          <a:bodyPr/>
          <a:lstStyle/>
          <a:p>
            <a:r>
              <a:rPr lang="en-US" altLang="en-US" dirty="0"/>
              <a:t>Critique of Reflexivity</a:t>
            </a:r>
          </a:p>
        </p:txBody>
      </p:sp>
      <p:sp>
        <p:nvSpPr>
          <p:cNvPr id="163843" name="Rectangle 3"/>
          <p:cNvSpPr>
            <a:spLocks noGrp="1" noChangeArrowheads="1"/>
          </p:cNvSpPr>
          <p:nvPr>
            <p:ph idx="1"/>
          </p:nvPr>
        </p:nvSpPr>
        <p:spPr/>
        <p:txBody>
          <a:bodyPr>
            <a:normAutofit/>
          </a:bodyPr>
          <a:lstStyle/>
          <a:p>
            <a:pPr lvl="1">
              <a:buFont typeface="Arial" panose="020B0604020202020204" pitchFamily="34" charset="0"/>
              <a:buChar char="•"/>
            </a:pPr>
            <a:r>
              <a:rPr lang="en-US" altLang="en-US" sz="2400" dirty="0"/>
              <a:t>Self-indulgence (Seale, 1999, Finlay, 2002)</a:t>
            </a:r>
          </a:p>
          <a:p>
            <a:pPr lvl="1">
              <a:buFont typeface="Arial" panose="020B0604020202020204" pitchFamily="34" charset="0"/>
              <a:buChar char="•"/>
            </a:pPr>
            <a:endParaRPr lang="en-US" altLang="en-US" sz="2400" dirty="0"/>
          </a:p>
          <a:p>
            <a:pPr lvl="1">
              <a:buFont typeface="Arial" panose="020B0604020202020204" pitchFamily="34" charset="0"/>
              <a:buChar char="•"/>
            </a:pPr>
            <a:r>
              <a:rPr lang="en-US" altLang="en-US" sz="2400" dirty="0"/>
              <a:t>Difficulties of reflection (Seale, 1999)</a:t>
            </a:r>
          </a:p>
          <a:p>
            <a:pPr lvl="1">
              <a:buFont typeface="Arial" panose="020B0604020202020204" pitchFamily="34" charset="0"/>
              <a:buChar char="•"/>
            </a:pPr>
            <a:endParaRPr lang="en-US" altLang="en-US" sz="2400" dirty="0"/>
          </a:p>
          <a:p>
            <a:pPr lvl="1">
              <a:buFont typeface="Arial" panose="020B0604020202020204" pitchFamily="34" charset="0"/>
              <a:buChar char="•"/>
            </a:pPr>
            <a:r>
              <a:rPr lang="en-US" altLang="en-US" sz="2400" dirty="0"/>
              <a:t>Paralysis (</a:t>
            </a:r>
            <a:r>
              <a:rPr lang="en-US" altLang="en-US" sz="2400" dirty="0" err="1"/>
              <a:t>Weick</a:t>
            </a:r>
            <a:r>
              <a:rPr lang="en-US" altLang="en-US" sz="2400" dirty="0"/>
              <a:t>, 1999)</a:t>
            </a:r>
          </a:p>
        </p:txBody>
      </p:sp>
    </p:spTree>
    <p:extLst>
      <p:ext uri="{BB962C8B-B14F-4D97-AF65-F5344CB8AC3E}">
        <p14:creationId xmlns:p14="http://schemas.microsoft.com/office/powerpoint/2010/main" val="9538844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ChangeArrowheads="1"/>
          </p:cNvSpPr>
          <p:nvPr>
            <p:ph type="title"/>
          </p:nvPr>
        </p:nvSpPr>
        <p:spPr/>
        <p:txBody>
          <a:bodyPr/>
          <a:lstStyle/>
          <a:p>
            <a:r>
              <a:rPr lang="en-GB" altLang="en-US" dirty="0"/>
              <a:t>Potential Reflexive Practices</a:t>
            </a:r>
          </a:p>
        </p:txBody>
      </p:sp>
      <p:sp>
        <p:nvSpPr>
          <p:cNvPr id="202755" name="Rectangle 3"/>
          <p:cNvSpPr>
            <a:spLocks noGrp="1" noChangeArrowheads="1"/>
          </p:cNvSpPr>
          <p:nvPr>
            <p:ph sz="half" idx="1"/>
          </p:nvPr>
        </p:nvSpPr>
        <p:spPr/>
        <p:txBody>
          <a:bodyPr>
            <a:normAutofit/>
          </a:bodyPr>
          <a:lstStyle/>
          <a:p>
            <a:pPr lvl="1">
              <a:buFont typeface="Arial" panose="020B0604020202020204" pitchFamily="34" charset="0"/>
              <a:buChar char="•"/>
            </a:pPr>
            <a:r>
              <a:rPr lang="en-GB" altLang="en-US" sz="2400" dirty="0"/>
              <a:t>Constant iteration between </a:t>
            </a:r>
          </a:p>
          <a:p>
            <a:pPr lvl="2">
              <a:buFont typeface="Arial" panose="020B0604020202020204" pitchFamily="34" charset="0"/>
              <a:buChar char="•"/>
            </a:pPr>
            <a:r>
              <a:rPr lang="en-GB" altLang="en-US" sz="2000" dirty="0"/>
              <a:t>personal experience of research, </a:t>
            </a:r>
          </a:p>
          <a:p>
            <a:pPr lvl="2">
              <a:buFont typeface="Arial" panose="020B0604020202020204" pitchFamily="34" charset="0"/>
              <a:buChar char="•"/>
            </a:pPr>
            <a:r>
              <a:rPr lang="en-GB" altLang="en-US" sz="2000" dirty="0"/>
              <a:t>potentially relevant theory, </a:t>
            </a:r>
          </a:p>
          <a:p>
            <a:pPr lvl="2">
              <a:buFont typeface="Arial" panose="020B0604020202020204" pitchFamily="34" charset="0"/>
              <a:buChar char="•"/>
            </a:pPr>
            <a:r>
              <a:rPr lang="en-GB" altLang="en-US" sz="2000" dirty="0"/>
              <a:t>underlying assumptions, </a:t>
            </a:r>
          </a:p>
          <a:p>
            <a:pPr lvl="2">
              <a:buFont typeface="Arial" panose="020B0604020202020204" pitchFamily="34" charset="0"/>
              <a:buChar char="•"/>
            </a:pPr>
            <a:r>
              <a:rPr lang="en-GB" altLang="en-US" sz="2000" dirty="0"/>
              <a:t>data, </a:t>
            </a:r>
          </a:p>
          <a:p>
            <a:pPr lvl="2">
              <a:buFont typeface="Arial" panose="020B0604020202020204" pitchFamily="34" charset="0"/>
              <a:buChar char="•"/>
            </a:pPr>
            <a:r>
              <a:rPr lang="en-GB" altLang="en-US" sz="2000" dirty="0"/>
              <a:t>participants’ feedback</a:t>
            </a:r>
          </a:p>
          <a:p>
            <a:pPr lvl="1">
              <a:buFont typeface="Arial" panose="020B0604020202020204" pitchFamily="34" charset="0"/>
              <a:buChar char="•"/>
            </a:pPr>
            <a:endParaRPr lang="en-GB" altLang="en-US" sz="2400" dirty="0"/>
          </a:p>
          <a:p>
            <a:endParaRPr lang="en-GB" altLang="en-US" dirty="0"/>
          </a:p>
        </p:txBody>
      </p:sp>
      <p:sp>
        <p:nvSpPr>
          <p:cNvPr id="4" name="Content Placeholder 3"/>
          <p:cNvSpPr>
            <a:spLocks noGrp="1"/>
          </p:cNvSpPr>
          <p:nvPr>
            <p:ph sz="half" idx="2"/>
          </p:nvPr>
        </p:nvSpPr>
        <p:spPr/>
        <p:txBody>
          <a:bodyPr/>
          <a:lstStyle/>
          <a:p>
            <a:pPr lvl="1">
              <a:lnSpc>
                <a:spcPct val="100000"/>
              </a:lnSpc>
              <a:buFont typeface="Arial" panose="020B0604020202020204" pitchFamily="34" charset="0"/>
              <a:buChar char="•"/>
            </a:pPr>
            <a:r>
              <a:rPr lang="en-GB" altLang="en-US" sz="2400" dirty="0"/>
              <a:t>By . . .</a:t>
            </a:r>
          </a:p>
          <a:p>
            <a:pPr lvl="2">
              <a:buFont typeface="Arial" panose="020B0604020202020204" pitchFamily="34" charset="0"/>
              <a:buChar char="•"/>
            </a:pPr>
            <a:r>
              <a:rPr lang="en-GB" altLang="en-US" sz="2000" dirty="0"/>
              <a:t>Writing self-critical accounts</a:t>
            </a:r>
          </a:p>
          <a:p>
            <a:pPr lvl="2">
              <a:buFont typeface="Arial" panose="020B0604020202020204" pitchFamily="34" charset="0"/>
              <a:buChar char="•"/>
            </a:pPr>
            <a:r>
              <a:rPr lang="en-GB" altLang="en-US" sz="2000" dirty="0"/>
              <a:t>Research diaries</a:t>
            </a:r>
          </a:p>
          <a:p>
            <a:pPr lvl="2">
              <a:buFont typeface="Arial" panose="020B0604020202020204" pitchFamily="34" charset="0"/>
              <a:buChar char="•"/>
            </a:pPr>
            <a:r>
              <a:rPr lang="en-GB" altLang="en-US" sz="2000" dirty="0"/>
              <a:t>Action learning groups</a:t>
            </a:r>
          </a:p>
          <a:p>
            <a:pPr lvl="2">
              <a:buFont typeface="Arial" panose="020B0604020202020204" pitchFamily="34" charset="0"/>
              <a:buChar char="•"/>
            </a:pPr>
            <a:r>
              <a:rPr lang="en-GB" altLang="en-US" sz="2000" dirty="0"/>
              <a:t>Multi-paradigmatic research </a:t>
            </a:r>
          </a:p>
          <a:p>
            <a:pPr lvl="2">
              <a:buFont typeface="Arial" panose="020B0604020202020204" pitchFamily="34" charset="0"/>
              <a:buChar char="•"/>
            </a:pPr>
            <a:r>
              <a:rPr lang="en-GB" altLang="en-US" sz="2000" dirty="0"/>
              <a:t>Collaborative and emancipatory research</a:t>
            </a:r>
          </a:p>
          <a:p>
            <a:endParaRPr lang="en-GB" dirty="0"/>
          </a:p>
        </p:txBody>
      </p:sp>
    </p:spTree>
    <p:extLst>
      <p:ext uri="{BB962C8B-B14F-4D97-AF65-F5344CB8AC3E}">
        <p14:creationId xmlns:p14="http://schemas.microsoft.com/office/powerpoint/2010/main" val="42028126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904877" y="795527"/>
            <a:ext cx="10488547" cy="1190912"/>
          </a:xfrm>
        </p:spPr>
        <p:txBody>
          <a:bodyPr>
            <a:normAutofit/>
          </a:bodyPr>
          <a:lstStyle/>
          <a:p>
            <a:r>
              <a:rPr lang="en-US" sz="2800" dirty="0">
                <a:solidFill>
                  <a:schemeClr val="tx1"/>
                </a:solidFill>
              </a:rPr>
              <a:t>The Research Diary: </a:t>
            </a:r>
            <a:br>
              <a:rPr lang="en-US" sz="2800" dirty="0">
                <a:solidFill>
                  <a:schemeClr val="tx1"/>
                </a:solidFill>
              </a:rPr>
            </a:br>
            <a:r>
              <a:rPr lang="en-US" sz="2800" dirty="0">
                <a:solidFill>
                  <a:schemeClr val="tx1"/>
                </a:solidFill>
              </a:rPr>
              <a:t>A Place for Recording Reflections</a:t>
            </a:r>
            <a:endParaRPr lang="en-GB" sz="2800" dirty="0">
              <a:solidFill>
                <a:schemeClr val="tx1"/>
              </a:solidFill>
            </a:endParaRP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C6558B"/>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whiteboard&#10;&#10;Description automatically generated">
            <a:extLst>
              <a:ext uri="{FF2B5EF4-FFF2-40B4-BE49-F238E27FC236}">
                <a16:creationId xmlns:a16="http://schemas.microsoft.com/office/drawing/2014/main" id="{FB2A0039-323E-6641-BF4F-C039FAF27EA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568" r="-1" b="13623"/>
          <a:stretch/>
        </p:blipFill>
        <p:spPr>
          <a:xfrm>
            <a:off x="1103257" y="2416047"/>
            <a:ext cx="4626864" cy="3346704"/>
          </a:xfrm>
          <a:prstGeom prst="rect">
            <a:avLst/>
          </a:prstGeom>
          <a:ln w="12700">
            <a:noFill/>
          </a:ln>
        </p:spPr>
      </p:pic>
      <p:sp>
        <p:nvSpPr>
          <p:cNvPr id="3" name="Content Placeholder 2"/>
          <p:cNvSpPr>
            <a:spLocks noGrp="1"/>
          </p:cNvSpPr>
          <p:nvPr>
            <p:ph idx="1"/>
          </p:nvPr>
        </p:nvSpPr>
        <p:spPr>
          <a:xfrm>
            <a:off x="6380703" y="2228850"/>
            <a:ext cx="5028928" cy="3699669"/>
          </a:xfrm>
        </p:spPr>
        <p:txBody>
          <a:bodyPr>
            <a:normAutofit/>
          </a:bodyPr>
          <a:lstStyle/>
          <a:p>
            <a:pPr lvl="1">
              <a:buClr>
                <a:srgbClr val="C6558B"/>
              </a:buClr>
              <a:buFont typeface="Arial" panose="020B0604020202020204" pitchFamily="34" charset="0"/>
              <a:buChar char="•"/>
            </a:pPr>
            <a:r>
              <a:rPr lang="en-US" sz="2000" dirty="0"/>
              <a:t>Keeping a research diary is an essential part of undertaking qualitative research should include</a:t>
            </a:r>
          </a:p>
          <a:p>
            <a:pPr lvl="2">
              <a:buClr>
                <a:srgbClr val="C6558B"/>
              </a:buClr>
              <a:buFont typeface="Arial" panose="020B0604020202020204" pitchFamily="34" charset="0"/>
              <a:buChar char="•"/>
            </a:pPr>
            <a:r>
              <a:rPr lang="en-US" sz="2000" dirty="0"/>
              <a:t>Observational Note</a:t>
            </a:r>
          </a:p>
          <a:p>
            <a:pPr lvl="2">
              <a:buClr>
                <a:srgbClr val="C6558B"/>
              </a:buClr>
              <a:buFont typeface="Arial" panose="020B0604020202020204" pitchFamily="34" charset="0"/>
              <a:buChar char="•"/>
            </a:pPr>
            <a:r>
              <a:rPr lang="en-US" sz="2000" dirty="0"/>
              <a:t>Methodically  note </a:t>
            </a:r>
          </a:p>
          <a:p>
            <a:pPr lvl="2">
              <a:buClr>
                <a:srgbClr val="C6558B"/>
              </a:buClr>
              <a:buFont typeface="Arial" panose="020B0604020202020204" pitchFamily="34" charset="0"/>
              <a:buChar char="•"/>
            </a:pPr>
            <a:r>
              <a:rPr lang="en-US" sz="2000" dirty="0"/>
              <a:t>Theoretical Note </a:t>
            </a:r>
          </a:p>
          <a:p>
            <a:pPr lvl="2">
              <a:buClr>
                <a:srgbClr val="C6558B"/>
              </a:buClr>
              <a:buFont typeface="Arial" panose="020B0604020202020204" pitchFamily="34" charset="0"/>
              <a:buChar char="•"/>
            </a:pPr>
            <a:r>
              <a:rPr lang="en-US" sz="2000" dirty="0"/>
              <a:t>Analytical note </a:t>
            </a:r>
            <a:endParaRPr lang="en-GB" sz="2000" dirty="0"/>
          </a:p>
          <a:p>
            <a:pPr>
              <a:buClr>
                <a:srgbClr val="C6558B"/>
              </a:buClr>
            </a:pPr>
            <a:endParaRPr lang="en-GB" dirty="0"/>
          </a:p>
        </p:txBody>
      </p:sp>
      <p:sp>
        <p:nvSpPr>
          <p:cNvPr id="6" name="TextBox 5">
            <a:extLst>
              <a:ext uri="{FF2B5EF4-FFF2-40B4-BE49-F238E27FC236}">
                <a16:creationId xmlns:a16="http://schemas.microsoft.com/office/drawing/2014/main" id="{A50BFBE4-0FC4-1245-966A-22E7C7FF4124}"/>
              </a:ext>
            </a:extLst>
          </p:cNvPr>
          <p:cNvSpPr txBox="1"/>
          <p:nvPr/>
        </p:nvSpPr>
        <p:spPr>
          <a:xfrm>
            <a:off x="2926148" y="5562696"/>
            <a:ext cx="2803973"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evalottchen/575936764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41219114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0471" name="Group 75">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90472"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73"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74"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75"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76"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77"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78"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79"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0"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1"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2"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3"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4"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5"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6"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7"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8"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89"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90"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491"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90466" name="Rectangle 2"/>
          <p:cNvSpPr>
            <a:spLocks noGrp="1" noChangeArrowheads="1"/>
          </p:cNvSpPr>
          <p:nvPr>
            <p:ph type="title"/>
          </p:nvPr>
        </p:nvSpPr>
        <p:spPr>
          <a:xfrm>
            <a:off x="904877" y="795527"/>
            <a:ext cx="10488547" cy="1190912"/>
          </a:xfrm>
        </p:spPr>
        <p:txBody>
          <a:bodyPr>
            <a:normAutofit/>
          </a:bodyPr>
          <a:lstStyle/>
          <a:p>
            <a:pPr algn="l"/>
            <a:r>
              <a:rPr lang="en-GB" altLang="en-US" dirty="0">
                <a:solidFill>
                  <a:schemeClr val="tx2"/>
                </a:solidFill>
              </a:rPr>
              <a:t>Conclusion</a:t>
            </a:r>
          </a:p>
        </p:txBody>
      </p:sp>
      <p:sp>
        <p:nvSpPr>
          <p:cNvPr id="99" name="Rectangle 98">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Graphic 70" descr="Workflow">
            <a:extLst>
              <a:ext uri="{FF2B5EF4-FFF2-40B4-BE49-F238E27FC236}">
                <a16:creationId xmlns:a16="http://schemas.microsoft.com/office/drawing/2014/main" id="{6041456D-F26B-4051-935F-CFC957E785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43337" y="2416047"/>
            <a:ext cx="3346704" cy="3346704"/>
          </a:xfrm>
          <a:prstGeom prst="rect">
            <a:avLst/>
          </a:prstGeom>
          <a:ln w="12700">
            <a:noFill/>
          </a:ln>
        </p:spPr>
      </p:pic>
      <p:sp>
        <p:nvSpPr>
          <p:cNvPr id="190467" name="Rectangle 3"/>
          <p:cNvSpPr>
            <a:spLocks noGrp="1" noChangeArrowheads="1"/>
          </p:cNvSpPr>
          <p:nvPr>
            <p:ph idx="1"/>
          </p:nvPr>
        </p:nvSpPr>
        <p:spPr>
          <a:xfrm>
            <a:off x="6380703" y="1620456"/>
            <a:ext cx="5028928" cy="4308063"/>
          </a:xfrm>
        </p:spPr>
        <p:txBody>
          <a:bodyPr>
            <a:normAutofit/>
          </a:bodyPr>
          <a:lstStyle/>
          <a:p>
            <a:endParaRPr lang="en-GB" altLang="en-US" dirty="0"/>
          </a:p>
          <a:p>
            <a:pPr marL="457200" lvl="1" indent="0">
              <a:buNone/>
            </a:pPr>
            <a:r>
              <a:rPr lang="en-GB" altLang="en-US" sz="2800" dirty="0"/>
              <a:t>This sort of </a:t>
            </a:r>
          </a:p>
          <a:p>
            <a:pPr lvl="2">
              <a:buFont typeface="Arial" panose="020B0604020202020204" pitchFamily="34" charset="0"/>
              <a:buChar char="•"/>
            </a:pPr>
            <a:r>
              <a:rPr lang="en-GB" altLang="en-US" sz="2800" dirty="0"/>
              <a:t>critical appraisal, </a:t>
            </a:r>
          </a:p>
          <a:p>
            <a:pPr lvl="2">
              <a:buFont typeface="Arial" panose="020B0604020202020204" pitchFamily="34" charset="0"/>
              <a:buChar char="•"/>
            </a:pPr>
            <a:r>
              <a:rPr lang="en-GB" altLang="en-US" sz="2800" dirty="0"/>
              <a:t>evaluation and development is a continual process.</a:t>
            </a:r>
          </a:p>
          <a:p>
            <a:pPr lvl="1">
              <a:buFont typeface="Arial" panose="020B0604020202020204" pitchFamily="34" charset="0"/>
              <a:buChar char="•"/>
            </a:pPr>
            <a:endParaRPr lang="en-GB" altLang="en-US" sz="2800" dirty="0"/>
          </a:p>
          <a:p>
            <a:pPr marL="457200" lvl="1" indent="0">
              <a:buNone/>
            </a:pPr>
            <a:r>
              <a:rPr lang="en-GB" altLang="en-US" sz="2800" dirty="0"/>
              <a:t>Therefore, </a:t>
            </a:r>
          </a:p>
          <a:p>
            <a:pPr marL="457200" lvl="1" indent="0">
              <a:buNone/>
            </a:pPr>
            <a:r>
              <a:rPr lang="en-GB" altLang="en-US" sz="2800" dirty="0"/>
              <a:t>reflexivity is always a pursuit and never a destination</a:t>
            </a:r>
          </a:p>
          <a:p>
            <a:pPr lvl="1">
              <a:buFont typeface="Arial" panose="020B0604020202020204" pitchFamily="34" charset="0"/>
              <a:buChar char="•"/>
            </a:pPr>
            <a:endParaRPr lang="en-GB" altLang="en-US" dirty="0"/>
          </a:p>
        </p:txBody>
      </p:sp>
    </p:spTree>
    <p:extLst>
      <p:ext uri="{BB962C8B-B14F-4D97-AF65-F5344CB8AC3E}">
        <p14:creationId xmlns:p14="http://schemas.microsoft.com/office/powerpoint/2010/main" val="37368787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p:txBody>
          <a:bodyPr/>
          <a:lstStyle/>
          <a:p>
            <a:r>
              <a:rPr lang="en-GB" altLang="en-US"/>
              <a:t>Further Sources</a:t>
            </a:r>
            <a:endParaRPr lang="en-GB" altLang="en-US" dirty="0"/>
          </a:p>
        </p:txBody>
      </p:sp>
      <p:sp>
        <p:nvSpPr>
          <p:cNvPr id="203779" name="Rectangle 3"/>
          <p:cNvSpPr>
            <a:spLocks noGrp="1" noChangeArrowheads="1"/>
          </p:cNvSpPr>
          <p:nvPr>
            <p:ph idx="1"/>
          </p:nvPr>
        </p:nvSpPr>
        <p:spPr/>
        <p:txBody>
          <a:bodyPr>
            <a:normAutofit lnSpcReduction="10000"/>
          </a:bodyPr>
          <a:lstStyle/>
          <a:p>
            <a:pPr lvl="1"/>
            <a:r>
              <a:rPr lang="en-GB" altLang="en-US" dirty="0" err="1"/>
              <a:t>Alvesson</a:t>
            </a:r>
            <a:r>
              <a:rPr lang="en-GB" altLang="en-US" dirty="0"/>
              <a:t>, M. and </a:t>
            </a:r>
            <a:r>
              <a:rPr lang="en-GB" altLang="en-US" dirty="0" err="1"/>
              <a:t>Skoldberg</a:t>
            </a:r>
            <a:r>
              <a:rPr lang="en-GB" altLang="en-US" dirty="0"/>
              <a:t>, K. (2000).  Reflexive Methodology: New Vistas for Qualitative Research. London: Sage Publications.</a:t>
            </a:r>
          </a:p>
          <a:p>
            <a:pPr lvl="1"/>
            <a:r>
              <a:rPr lang="en-GB" altLang="en-US" dirty="0"/>
              <a:t>Berger, R.(2015). Now I see it, now I don’t: researcher’s positionality and reflexivity in Qualitative Research. In Cohen et al, 2018. Research Methods in  Education.8</a:t>
            </a:r>
            <a:r>
              <a:rPr lang="en-GB" altLang="en-US" baseline="30000" dirty="0"/>
              <a:t>th</a:t>
            </a:r>
            <a:r>
              <a:rPr lang="en-GB" altLang="en-US" dirty="0"/>
              <a:t> </a:t>
            </a:r>
            <a:r>
              <a:rPr lang="en-GB" altLang="en-US" dirty="0" err="1"/>
              <a:t>edn</a:t>
            </a:r>
            <a:r>
              <a:rPr lang="en-GB" altLang="en-US" dirty="0"/>
              <a:t>. London: Routledge.</a:t>
            </a:r>
          </a:p>
          <a:p>
            <a:pPr lvl="1"/>
            <a:r>
              <a:rPr lang="en-GB" altLang="en-US" dirty="0"/>
              <a:t>Finlay, L. (2002).  Negotiating the swamp: the opportunity and challenge of reflexivity in research practice.  Qualitative Research, 2, 209-230.</a:t>
            </a:r>
          </a:p>
          <a:p>
            <a:pPr lvl="1"/>
            <a:r>
              <a:rPr lang="en-GB" altLang="en-US" dirty="0"/>
              <a:t>Hardy, C., Phillips, N. and Clegg, S. (2001).  Reflexivity in organization and management theory: A study of the production of the research ‘subject’.  Human Relations, 54, 531-560.</a:t>
            </a:r>
          </a:p>
          <a:p>
            <a:pPr lvl="1"/>
            <a:r>
              <a:rPr lang="en-GB" altLang="en-US" dirty="0"/>
              <a:t>Johnson, P. and </a:t>
            </a:r>
            <a:r>
              <a:rPr lang="en-GB" altLang="en-US" dirty="0" err="1"/>
              <a:t>Duberley</a:t>
            </a:r>
            <a:r>
              <a:rPr lang="en-GB" altLang="en-US" dirty="0"/>
              <a:t>, J. (2003).  Reflexivity in management research.  Journal of Management Studies, 40, 1279-1303.</a:t>
            </a:r>
          </a:p>
          <a:p>
            <a:pPr lvl="1"/>
            <a:r>
              <a:rPr lang="en-GB" altLang="en-US" dirty="0"/>
              <a:t>Lewis, M. and Grimes, A. (1999).  </a:t>
            </a:r>
            <a:r>
              <a:rPr lang="en-GB" altLang="en-US" dirty="0" err="1"/>
              <a:t>Metatriangulation</a:t>
            </a:r>
            <a:r>
              <a:rPr lang="en-GB" altLang="en-US" dirty="0"/>
              <a:t>: Building theory from multiple paradigms, Academy of Management Review, 24, 672-690.</a:t>
            </a:r>
          </a:p>
        </p:txBody>
      </p:sp>
    </p:spTree>
    <p:extLst>
      <p:ext uri="{BB962C8B-B14F-4D97-AF65-F5344CB8AC3E}">
        <p14:creationId xmlns:p14="http://schemas.microsoft.com/office/powerpoint/2010/main" val="18384920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2DEAF-6387-794C-B50C-57A6D60D5302}"/>
              </a:ext>
            </a:extLst>
          </p:cNvPr>
          <p:cNvSpPr>
            <a:spLocks noGrp="1"/>
          </p:cNvSpPr>
          <p:nvPr>
            <p:ph type="title"/>
          </p:nvPr>
        </p:nvSpPr>
        <p:spPr/>
        <p:txBody>
          <a:bodyPr/>
          <a:lstStyle/>
          <a:p>
            <a:r>
              <a:rPr lang="en-US" dirty="0"/>
              <a:t>Further Sources</a:t>
            </a:r>
          </a:p>
        </p:txBody>
      </p:sp>
      <p:sp>
        <p:nvSpPr>
          <p:cNvPr id="3" name="Content Placeholder 2">
            <a:extLst>
              <a:ext uri="{FF2B5EF4-FFF2-40B4-BE49-F238E27FC236}">
                <a16:creationId xmlns:a16="http://schemas.microsoft.com/office/drawing/2014/main" id="{2926D753-C256-8F47-A130-1BB425CA261E}"/>
              </a:ext>
            </a:extLst>
          </p:cNvPr>
          <p:cNvSpPr>
            <a:spLocks noGrp="1"/>
          </p:cNvSpPr>
          <p:nvPr>
            <p:ph idx="1"/>
          </p:nvPr>
        </p:nvSpPr>
        <p:spPr/>
        <p:txBody>
          <a:bodyPr/>
          <a:lstStyle/>
          <a:p>
            <a:pPr lvl="1"/>
            <a:r>
              <a:rPr lang="en-US" dirty="0"/>
              <a:t>Hammersley and Atkinson, 1983, p.14. </a:t>
            </a:r>
            <a:r>
              <a:rPr lang="en-GB" altLang="en-US" dirty="0"/>
              <a:t>In Cohen et al, 2018. Research Methods in  Education.8</a:t>
            </a:r>
            <a:r>
              <a:rPr lang="en-GB" altLang="en-US" baseline="30000" dirty="0"/>
              <a:t>th</a:t>
            </a:r>
            <a:r>
              <a:rPr lang="en-GB" altLang="en-US" dirty="0"/>
              <a:t> </a:t>
            </a:r>
            <a:r>
              <a:rPr lang="en-GB" altLang="en-US" dirty="0" err="1"/>
              <a:t>edn</a:t>
            </a:r>
            <a:r>
              <a:rPr lang="en-GB" altLang="en-US" dirty="0"/>
              <a:t>. London: Routledge.</a:t>
            </a:r>
          </a:p>
          <a:p>
            <a:pPr lvl="1"/>
            <a:r>
              <a:rPr lang="en-GB" altLang="en-US" dirty="0"/>
              <a:t>Seale, C. (1999). The Quality of Qualitative Research. </a:t>
            </a:r>
            <a:r>
              <a:rPr lang="en-GB" altLang="en-US" dirty="0" err="1"/>
              <a:t>London:Sage</a:t>
            </a:r>
            <a:r>
              <a:rPr lang="en-GB" altLang="en-US" dirty="0"/>
              <a:t>.</a:t>
            </a:r>
          </a:p>
          <a:p>
            <a:pPr lvl="1"/>
            <a:r>
              <a:rPr lang="en-GB" altLang="en-US" dirty="0"/>
              <a:t>Weick, K. (1999). Theory construction as disciplined reflexivity: </a:t>
            </a:r>
            <a:r>
              <a:rPr lang="en-GB" altLang="en-US" dirty="0" err="1"/>
              <a:t>Tradeoffs</a:t>
            </a:r>
            <a:r>
              <a:rPr lang="en-GB" altLang="en-US" dirty="0"/>
              <a:t> in the 90s.  Academy of Management Review, 24, 797-806.</a:t>
            </a:r>
          </a:p>
          <a:p>
            <a:pPr lvl="1"/>
            <a:r>
              <a:rPr lang="en-GB" altLang="en-US" dirty="0" err="1"/>
              <a:t>Woolgar</a:t>
            </a:r>
            <a:r>
              <a:rPr lang="en-GB" altLang="en-US" dirty="0"/>
              <a:t>, S. (ed.) (1988) Knowledge and Reflexivity. London Sage: Publications.</a:t>
            </a:r>
          </a:p>
          <a:p>
            <a:endParaRPr lang="en-US" dirty="0"/>
          </a:p>
        </p:txBody>
      </p:sp>
    </p:spTree>
    <p:extLst>
      <p:ext uri="{BB962C8B-B14F-4D97-AF65-F5344CB8AC3E}">
        <p14:creationId xmlns:p14="http://schemas.microsoft.com/office/powerpoint/2010/main" val="3442698135"/>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{793A08BC-0218-E74F-91C9-C86236636EFD}tf16401369</Template>
  <TotalTime>1054</TotalTime>
  <Words>3454</Words>
  <Application>Microsoft Macintosh PowerPoint</Application>
  <PresentationFormat>Widescreen</PresentationFormat>
  <Paragraphs>265</Paragraphs>
  <Slides>36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Rockwell</vt:lpstr>
      <vt:lpstr>Wingdings</vt:lpstr>
      <vt:lpstr>Atlas</vt:lpstr>
      <vt:lpstr> Planning for Research: Reflexivity and Positionality in research</vt:lpstr>
      <vt:lpstr>Objectives of today’s session</vt:lpstr>
      <vt:lpstr>Quantitative Research: Directed Study</vt:lpstr>
      <vt:lpstr>Reflexivity and Practitioner Research</vt:lpstr>
      <vt:lpstr>Practitioner Research</vt:lpstr>
      <vt:lpstr>Research</vt:lpstr>
      <vt:lpstr>Identification of training need</vt:lpstr>
      <vt:lpstr>Why? </vt:lpstr>
      <vt:lpstr>My argument for my choice of methodology and methods,</vt:lpstr>
      <vt:lpstr>My insider status – acknowledge it to prevent bias and be open and honest</vt:lpstr>
      <vt:lpstr>Declaring my experiences upon my research design and data generation</vt:lpstr>
      <vt:lpstr>Reflexivity</vt:lpstr>
      <vt:lpstr>Video on Reflexivity</vt:lpstr>
      <vt:lpstr>Subjectivity</vt:lpstr>
      <vt:lpstr>Positionality</vt:lpstr>
      <vt:lpstr>The Influence of Positionality</vt:lpstr>
      <vt:lpstr>Reflexivity</vt:lpstr>
      <vt:lpstr>Applying concepts to Qualitative and Quantitative research</vt:lpstr>
      <vt:lpstr>Reflexivity: A working framework</vt:lpstr>
      <vt:lpstr>Domain 1:  Being Reflexive about Method</vt:lpstr>
      <vt:lpstr>Case Study adopted for my methodological approach</vt:lpstr>
      <vt:lpstr>Reflexive Approach incorporated into my research practice</vt:lpstr>
      <vt:lpstr>Exercise 1 </vt:lpstr>
      <vt:lpstr>Domain 2:  Being Reflexive about Epistemological Assumptions</vt:lpstr>
      <vt:lpstr>PowerPoint Presentation</vt:lpstr>
      <vt:lpstr>Exercise 2</vt:lpstr>
      <vt:lpstr>Differing Epistemological Stances: Potential Problems</vt:lpstr>
      <vt:lpstr>Domain 3:  Being Reflexive about the Discipline</vt:lpstr>
      <vt:lpstr>Domain 3:  Being Reflexive about the Discipline</vt:lpstr>
      <vt:lpstr>Exercise 3Thinking about  your research proposal: Thinking about  your research proposal: </vt:lpstr>
      <vt:lpstr>Critique of Reflexivity</vt:lpstr>
      <vt:lpstr>Potential Reflexive Practices</vt:lpstr>
      <vt:lpstr>The Research Diary:  A Place for Recording Reflections</vt:lpstr>
      <vt:lpstr>Conclusion</vt:lpstr>
      <vt:lpstr>Further Sources</vt:lpstr>
      <vt:lpstr>Further 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Reflexivity and Positionality in research</dc:title>
  <dc:creator>Nicola Welton</dc:creator>
  <cp:lastModifiedBy>Emma Chivers</cp:lastModifiedBy>
  <cp:revision>25</cp:revision>
  <dcterms:created xsi:type="dcterms:W3CDTF">2017-11-09T15:50:17Z</dcterms:created>
  <dcterms:modified xsi:type="dcterms:W3CDTF">2021-03-23T12:38:25Z</dcterms:modified>
</cp:coreProperties>
</file>