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7"/>
  </p:notesMasterIdLst>
  <p:handoutMasterIdLst>
    <p:handoutMasterId r:id="rId38"/>
  </p:handoutMasterIdLst>
  <p:sldIdLst>
    <p:sldId id="351" r:id="rId2"/>
    <p:sldId id="412" r:id="rId3"/>
    <p:sldId id="353" r:id="rId4"/>
    <p:sldId id="354" r:id="rId5"/>
    <p:sldId id="357" r:id="rId6"/>
    <p:sldId id="349" r:id="rId7"/>
    <p:sldId id="315" r:id="rId8"/>
    <p:sldId id="317" r:id="rId9"/>
    <p:sldId id="413" r:id="rId10"/>
    <p:sldId id="414" r:id="rId11"/>
    <p:sldId id="320" r:id="rId12"/>
    <p:sldId id="321" r:id="rId13"/>
    <p:sldId id="322" r:id="rId14"/>
    <p:sldId id="323" r:id="rId15"/>
    <p:sldId id="325" r:id="rId16"/>
    <p:sldId id="350" r:id="rId17"/>
    <p:sldId id="329" r:id="rId18"/>
    <p:sldId id="409" r:id="rId19"/>
    <p:sldId id="331" r:id="rId20"/>
    <p:sldId id="336" r:id="rId21"/>
    <p:sldId id="337" r:id="rId22"/>
    <p:sldId id="338" r:id="rId23"/>
    <p:sldId id="339" r:id="rId24"/>
    <p:sldId id="360" r:id="rId25"/>
    <p:sldId id="361" r:id="rId26"/>
    <p:sldId id="362" r:id="rId27"/>
    <p:sldId id="363" r:id="rId28"/>
    <p:sldId id="364" r:id="rId29"/>
    <p:sldId id="365" r:id="rId30"/>
    <p:sldId id="405" r:id="rId31"/>
    <p:sldId id="370" r:id="rId32"/>
    <p:sldId id="371" r:id="rId33"/>
    <p:sldId id="372" r:id="rId34"/>
    <p:sldId id="373" r:id="rId35"/>
    <p:sldId id="415"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 uri="{2D200454-40CA-4A62-9FC3-DE9A4176ACB9}">
      <p15:notesGuideLst xmlns=""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FA3"/>
    <a:srgbClr val="D4EAE4"/>
    <a:srgbClr val="00158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615" autoAdjust="0"/>
    <p:restoredTop sz="86410" autoAdjust="0"/>
  </p:normalViewPr>
  <p:slideViewPr>
    <p:cSldViewPr>
      <p:cViewPr varScale="1">
        <p:scale>
          <a:sx n="77" d="100"/>
          <a:sy n="77" d="100"/>
        </p:scale>
        <p:origin x="-84" y="-666"/>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p:cViewPr varScale="1">
        <p:scale>
          <a:sx n="83" d="100"/>
          <a:sy n="83" d="100"/>
        </p:scale>
        <p:origin x="-1980" y="-7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D8D874E-E9D5-433B-A149-BDF6BFDD40A8}" type="datetimeFigureOut">
              <a:rPr lang="en-US" smtClean="0"/>
              <a:t>3/7/2018</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0DCAA22-461C-45B4-A301-BFCA580174EF}" type="slidenum">
              <a:rPr lang="en-US" smtClean="0"/>
              <a:t>‹#›</a:t>
            </a:fld>
            <a:endParaRPr lang="en-US" dirty="0"/>
          </a:p>
        </p:txBody>
      </p:sp>
    </p:spTree>
    <p:extLst>
      <p:ext uri="{BB962C8B-B14F-4D97-AF65-F5344CB8AC3E}">
        <p14:creationId xmlns:p14="http://schemas.microsoft.com/office/powerpoint/2010/main" val="4901922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051F04-9E25-42C3-8BC5-EC2E8469D95E}" type="datetimeFigureOut">
              <a:rPr lang="en-US" smtClean="0"/>
              <a:t>3/7/2018</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3D6722-9B4D-4E29-B226-C325925A8118}" type="slidenum">
              <a:rPr lang="en-US" smtClean="0"/>
              <a:t>‹#›</a:t>
            </a:fld>
            <a:endParaRPr lang="en-US" dirty="0"/>
          </a:p>
        </p:txBody>
      </p:sp>
    </p:spTree>
    <p:extLst>
      <p:ext uri="{BB962C8B-B14F-4D97-AF65-F5344CB8AC3E}">
        <p14:creationId xmlns:p14="http://schemas.microsoft.com/office/powerpoint/2010/main" val="352959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If this PowerPoint presentation contains mathematical equations, you may need to check</a:t>
            </a:r>
            <a:r>
              <a:rPr lang="en-US" baseline="0" dirty="0" smtClean="0"/>
              <a:t> that your computer has the following installed:</a:t>
            </a:r>
          </a:p>
          <a:p>
            <a:pPr marL="0" indent="0">
              <a:buNone/>
            </a:pPr>
            <a:r>
              <a:rPr lang="en-US" baseline="0" dirty="0" smtClean="0"/>
              <a:t>1) MathType Plugin</a:t>
            </a:r>
          </a:p>
          <a:p>
            <a:pPr marL="0" indent="0">
              <a:buNone/>
            </a:pPr>
            <a:r>
              <a:rPr lang="en-US" baseline="0" dirty="0" smtClean="0"/>
              <a:t>2) Math Player (free versions available)</a:t>
            </a:r>
          </a:p>
          <a:p>
            <a:pPr marL="0" indent="0">
              <a:buNone/>
            </a:pPr>
            <a:r>
              <a:rPr lang="en-US" baseline="0" dirty="0" smtClean="0"/>
              <a:t>3) NVDA Reader (free versions available)</a:t>
            </a:r>
          </a:p>
        </p:txBody>
      </p:sp>
    </p:spTree>
    <p:extLst>
      <p:ext uri="{BB962C8B-B14F-4D97-AF65-F5344CB8AC3E}">
        <p14:creationId xmlns:p14="http://schemas.microsoft.com/office/powerpoint/2010/main" val="31323656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val="39640674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val="34912782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val="1488804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val="1488804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val="8161528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val="34716621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val="2912203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val="3878804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endParaRPr lang="en-US" b="0" dirty="0"/>
          </a:p>
        </p:txBody>
      </p:sp>
    </p:spTree>
    <p:extLst>
      <p:ext uri="{BB962C8B-B14F-4D97-AF65-F5344CB8AC3E}">
        <p14:creationId xmlns:p14="http://schemas.microsoft.com/office/powerpoint/2010/main" val="17363953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val="34243026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val="12089009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4992886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val="24436434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val="9459406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6213897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val="19439805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val="168808716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val="35131860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val="17900761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val="202592719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val="97146539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val="135134490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smtClean="0"/>
          </a:p>
        </p:txBody>
      </p:sp>
    </p:spTree>
    <p:extLst>
      <p:ext uri="{BB962C8B-B14F-4D97-AF65-F5344CB8AC3E}">
        <p14:creationId xmlns:p14="http://schemas.microsoft.com/office/powerpoint/2010/main" val="224557197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val="405989754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val="330216459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422013328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val="329318690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val="223369481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val="208689193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val="375343212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val="57598043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val="255079006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val="7538320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val="2312016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lvl1pPr>
              <a:buClr>
                <a:srgbClr val="007FA3"/>
              </a:buClr>
              <a:buSzPct val="100000"/>
              <a:defRPr/>
            </a:lvl1pPr>
            <a:lvl2pPr>
              <a:buClr>
                <a:srgbClr val="007FA3"/>
              </a:buClr>
              <a:defRPr/>
            </a:lvl2pPr>
            <a:lvl3pPr>
              <a:buClr>
                <a:srgbClr val="007FA3"/>
              </a:buClr>
              <a:defRPr/>
            </a:lvl3pPr>
            <a:lvl4pPr>
              <a:buClr>
                <a:srgbClr val="007FA3"/>
              </a:buClr>
              <a:defRPr/>
            </a:lvl4pPr>
            <a:lvl5pPr>
              <a:buClr>
                <a:srgbClr val="007FA3"/>
              </a:buClr>
              <a:defRPr/>
            </a:lvl5pPr>
            <a:lvl6pPr>
              <a:buClr>
                <a:srgbClr val="007FA3"/>
              </a:buClr>
              <a:defRPr/>
            </a:lvl6pPr>
            <a:lvl7pPr>
              <a:buClr>
                <a:srgbClr val="007FA3"/>
              </a:buClr>
              <a:defRPr/>
            </a:lvl7pPr>
            <a:lvl8pPr>
              <a:buClr>
                <a:srgbClr val="007FA3"/>
              </a:buClr>
              <a:defRPr/>
            </a:lvl8pPr>
            <a:lvl9pPr>
              <a:buClr>
                <a:srgbClr val="007FA3"/>
              </a:buCl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6" name="Footer Placeholder 4"/>
          <p:cNvSpPr>
            <a:spLocks noGrp="1"/>
          </p:cNvSpPr>
          <p:nvPr>
            <p:ph type="ftr" sz="quarter" idx="11"/>
          </p:nvPr>
        </p:nvSpPr>
        <p:spPr>
          <a:xfrm>
            <a:off x="93969" y="6172200"/>
            <a:ext cx="8595360" cy="235463"/>
          </a:xfrm>
        </p:spPr>
        <p:txBody>
          <a:bodyPr/>
          <a:lstStyle/>
          <a:p>
            <a:endParaRPr lang="en-US" dirty="0"/>
          </a:p>
        </p:txBody>
      </p:sp>
      <p:sp>
        <p:nvSpPr>
          <p:cNvPr id="9" name="Date Placeholder 3"/>
          <p:cNvSpPr>
            <a:spLocks noGrp="1"/>
          </p:cNvSpPr>
          <p:nvPr>
            <p:ph type="dt" sz="half" idx="10"/>
          </p:nvPr>
        </p:nvSpPr>
        <p:spPr>
          <a:xfrm>
            <a:off x="6335713" y="113072"/>
            <a:ext cx="2133600" cy="182880"/>
          </a:xfrm>
        </p:spPr>
        <p:txBody>
          <a:bodyPr/>
          <a:lstStyle/>
          <a:p>
            <a:fld id="{A9DF6EFB-3F44-496C-A842-1E0B3D3B975A}" type="datetimeFigureOut">
              <a:rPr lang="en-US" smtClean="0"/>
              <a:pPr/>
              <a:t>3/7/2018</a:t>
            </a:fld>
            <a:endParaRPr lang="en-US" dirty="0"/>
          </a:p>
        </p:txBody>
      </p:sp>
      <p:sp>
        <p:nvSpPr>
          <p:cNvPr id="10" name="Slide Number Placeholder 5"/>
          <p:cNvSpPr>
            <a:spLocks noGrp="1"/>
          </p:cNvSpPr>
          <p:nvPr>
            <p:ph type="sldNum" sz="quarter" idx="12"/>
          </p:nvPr>
        </p:nvSpPr>
        <p:spPr>
          <a:xfrm>
            <a:off x="8469312" y="113072"/>
            <a:ext cx="551783" cy="182880"/>
          </a:xfrm>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210909346"/>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t>3/7/2018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275200838"/>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dirty="0" smtClean="0"/>
              <a:t>Click to edit Master title style</a:t>
            </a:r>
            <a:endParaRPr lang="en-US" dirty="0"/>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smtClean="0"/>
              <a:t>Add edition here</a:t>
            </a:r>
            <a:endParaRPr lang="en-US" dirty="0"/>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smtClean="0"/>
              <a:t>Chapter ##</a:t>
            </a:r>
            <a:endParaRPr lang="en-US" dirty="0"/>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smtClean="0"/>
              <a:t>Chapter title</a:t>
            </a:r>
            <a:endParaRPr lang="en-US" dirty="0"/>
          </a:p>
        </p:txBody>
      </p:sp>
      <p:sp>
        <p:nvSpPr>
          <p:cNvPr id="16" name="Footer Placeholder 2"/>
          <p:cNvSpPr>
            <a:spLocks noGrp="1"/>
          </p:cNvSpPr>
          <p:nvPr>
            <p:ph type="ftr" sz="quarter" idx="10"/>
          </p:nvPr>
        </p:nvSpPr>
        <p:spPr>
          <a:xfrm>
            <a:off x="93969" y="6165337"/>
            <a:ext cx="859536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3/7/2018</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pic>
        <p:nvPicPr>
          <p:cNvPr id="15" name="Picture 14"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425685"/>
            <a:ext cx="918000" cy="279915"/>
          </a:xfrm>
          <a:prstGeom prst="rect">
            <a:avLst/>
          </a:prstGeom>
        </p:spPr>
      </p:pic>
    </p:spTree>
    <p:extLst>
      <p:ext uri="{BB962C8B-B14F-4D97-AF65-F5344CB8AC3E}">
        <p14:creationId xmlns:p14="http://schemas.microsoft.com/office/powerpoint/2010/main" val="298106283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emf"/><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15372"/>
            <a:ext cx="8229600" cy="1097280"/>
          </a:xfrm>
          <a:prstGeom prst="rect">
            <a:avLst/>
          </a:prstGeom>
        </p:spPr>
        <p:txBody>
          <a:bodyPr vert="horz" lIns="0" tIns="0" rIns="0" bIns="0" rtlCol="0" anchor="b">
            <a:noAutofit/>
          </a:bodyPr>
          <a:lstStyle/>
          <a:p>
            <a:r>
              <a:rPr lang="en-US" dirty="0"/>
              <a:t>Click to edit </a:t>
            </a:r>
            <a:br>
              <a:rPr lang="en-US" dirty="0"/>
            </a:br>
            <a:r>
              <a:rPr lang="en-US" dirty="0"/>
              <a:t>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0" tIns="0" rIns="0" bIns="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1" name="Footer Placeholder 4"/>
          <p:cNvSpPr>
            <a:spLocks noGrp="1"/>
          </p:cNvSpPr>
          <p:nvPr>
            <p:ph type="ftr" sz="quarter" idx="3"/>
          </p:nvPr>
        </p:nvSpPr>
        <p:spPr>
          <a:xfrm>
            <a:off x="93969" y="6172200"/>
            <a:ext cx="8595360" cy="235463"/>
          </a:xfrm>
          <a:prstGeom prst="rect">
            <a:avLst/>
          </a:prstGeom>
        </p:spPr>
        <p:txBody>
          <a:bodyPr vert="horz" lIns="0" tIns="0" rIns="0" bIns="0" rtlCol="0" anchor="b"/>
          <a:lstStyle>
            <a:lvl1pPr algn="l">
              <a:defRPr sz="1100">
                <a:solidFill>
                  <a:schemeClr val="tx1"/>
                </a:solidFill>
              </a:defRPr>
            </a:lvl1pPr>
          </a:lstStyle>
          <a:p>
            <a:endParaRPr lang="en-US" dirty="0"/>
          </a:p>
        </p:txBody>
      </p:sp>
      <p:sp>
        <p:nvSpPr>
          <p:cNvPr id="4" name="Date Placeholder 3"/>
          <p:cNvSpPr>
            <a:spLocks noGrp="1"/>
          </p:cNvSpPr>
          <p:nvPr>
            <p:ph type="dt" sz="half" idx="2"/>
          </p:nvPr>
        </p:nvSpPr>
        <p:spPr>
          <a:xfrm>
            <a:off x="6335713" y="113072"/>
            <a:ext cx="2133600" cy="182880"/>
          </a:xfrm>
          <a:prstGeom prst="rect">
            <a:avLst/>
          </a:prstGeom>
        </p:spPr>
        <p:txBody>
          <a:bodyPr vert="horz" lIns="91440" tIns="45720" rIns="91440" bIns="45720" rtlCol="0" anchor="ctr"/>
          <a:lstStyle>
            <a:lvl1pPr algn="r">
              <a:defRPr sz="900">
                <a:solidFill>
                  <a:schemeClr val="bg1"/>
                </a:solidFill>
              </a:defRPr>
            </a:lvl1pPr>
          </a:lstStyle>
          <a:p>
            <a:fld id="{A9DF6EFB-3F44-496C-A842-1E0B3D3B975A}" type="datetimeFigureOut">
              <a:rPr lang="en-US" smtClean="0"/>
              <a:pPr/>
              <a:t>3/7/2018</a:t>
            </a:fld>
            <a:endParaRPr lang="en-US" dirty="0"/>
          </a:p>
        </p:txBody>
      </p:sp>
      <p:sp>
        <p:nvSpPr>
          <p:cNvPr id="6" name="Slide Number Placeholder 5"/>
          <p:cNvSpPr>
            <a:spLocks noGrp="1"/>
          </p:cNvSpPr>
          <p:nvPr>
            <p:ph type="sldNum" sz="quarter" idx="4"/>
          </p:nvPr>
        </p:nvSpPr>
        <p:spPr>
          <a:xfrm>
            <a:off x="8469312" y="113072"/>
            <a:ext cx="551783" cy="182880"/>
          </a:xfrm>
          <a:prstGeom prst="rect">
            <a:avLst/>
          </a:prstGeom>
        </p:spPr>
        <p:txBody>
          <a:bodyPr vert="horz" lIns="91440" tIns="45720" rIns="91440" bIns="45720" rtlCol="0" anchor="ctr"/>
          <a:lstStyle>
            <a:lvl1pPr algn="r">
              <a:defRPr sz="900">
                <a:solidFill>
                  <a:schemeClr val="bg1"/>
                </a:solidFill>
              </a:defRPr>
            </a:lvl1pPr>
          </a:lstStyle>
          <a:p>
            <a:fld id="{200B2350-5261-4F5C-9DF5-EF0D264FC8D2}" type="slidenum">
              <a:rPr lang="en-US" smtClean="0"/>
              <a:pPr/>
              <a:t>‹#›</a:t>
            </a:fld>
            <a:endParaRPr lang="en-US" dirty="0"/>
          </a:p>
        </p:txBody>
      </p:sp>
      <p:pic>
        <p:nvPicPr>
          <p:cNvPr id="7" name="Picture 6" descr="Pearson Logo"/>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457200" y="6425685"/>
            <a:ext cx="918000" cy="279915"/>
          </a:xfrm>
          <a:prstGeom prst="rect">
            <a:avLst/>
          </a:prstGeom>
        </p:spPr>
      </p:pic>
      <p:sp>
        <p:nvSpPr>
          <p:cNvPr id="9" name="TextBox 8"/>
          <p:cNvSpPr txBox="1"/>
          <p:nvPr userDrawn="1"/>
        </p:nvSpPr>
        <p:spPr>
          <a:xfrm>
            <a:off x="2489200" y="6428601"/>
            <a:ext cx="6324600" cy="276999"/>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altLang="en-US" sz="1200" dirty="0" smtClean="0">
                <a:latin typeface="Verdana" panose="020B0604030504040204" pitchFamily="34" charset="0"/>
                <a:ea typeface="Verdana" panose="020B0604030504040204" pitchFamily="34" charset="0"/>
                <a:cs typeface="Verdana" panose="020B0604030504040204" pitchFamily="34" charset="0"/>
              </a:rPr>
              <a:t>Copyright © 2018, 2015, 2012 Pearson Education, Inc. All Rights Reserved</a:t>
            </a:r>
            <a:endParaRPr lang="en-US" altLang="en-US" sz="1200" b="0" dirty="0">
              <a:latin typeface="Verdana" panose="020B0604030504040204" pitchFamily="34" charset="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3691570016"/>
      </p:ext>
    </p:extLst>
  </p:cSld>
  <p:clrMap bg1="lt1" tx1="dk1" bg2="lt2" tx2="dk2" accent1="accent1" accent2="accent2" accent3="accent3" accent4="accent4" accent5="accent5" accent6="accent6" hlink="hlink" folHlink="folHlink"/>
  <p:sldLayoutIdLst>
    <p:sldLayoutId id="2147483650" r:id="rId1"/>
    <p:sldLayoutId id="2147483659" r:id="rId2"/>
    <p:sldLayoutId id="2147483661" r:id="rId3"/>
  </p:sldLayoutIdLst>
  <p:timing>
    <p:tnLst>
      <p:par>
        <p:cTn id="1" dur="indefinite" restart="never" nodeType="tmRoot"/>
      </p:par>
    </p:tnLst>
  </p:timing>
  <p:txStyles>
    <p:titleStyle>
      <a:lvl1pPr algn="l" defTabSz="914400" rtl="0" eaLnBrk="1" latinLnBrk="0" hangingPunct="1">
        <a:lnSpc>
          <a:spcPct val="100000"/>
        </a:lnSpc>
        <a:spcBef>
          <a:spcPct val="0"/>
        </a:spcBef>
        <a:buNone/>
        <a:defRPr sz="3400" b="1" kern="1200">
          <a:solidFill>
            <a:srgbClr val="007FA3"/>
          </a:solidFill>
          <a:latin typeface="Times New Roman" panose="02020603050405020304" pitchFamily="18" charset="0"/>
          <a:ea typeface="+mj-ea"/>
          <a:cs typeface="Times New Roman" panose="02020603050405020304" pitchFamily="18" charset="0"/>
        </a:defRPr>
      </a:lvl1pPr>
    </p:titleStyle>
    <p:bodyStyle>
      <a:lvl1pPr marL="256032" indent="-256032" algn="l" defTabSz="914400" rtl="0" eaLnBrk="1" latinLnBrk="0" hangingPunct="1">
        <a:spcBef>
          <a:spcPts val="1500"/>
        </a:spcBef>
        <a:buClr>
          <a:srgbClr val="007FA3"/>
        </a:buClr>
        <a:buFont typeface="Arial" panose="020B0604020202020204" pitchFamily="34" charset="0"/>
        <a:buChar char="•"/>
        <a:defRPr sz="1600" kern="1200">
          <a:solidFill>
            <a:schemeClr val="tx1"/>
          </a:solidFill>
          <a:latin typeface="+mn-lt"/>
          <a:ea typeface="+mn-ea"/>
          <a:cs typeface="+mn-cs"/>
        </a:defRPr>
      </a:lvl1pPr>
      <a:lvl2pPr marL="742950" indent="-28575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spcBef>
          <a:spcPts val="600"/>
        </a:spcBef>
        <a:buClr>
          <a:srgbClr val="007FA3"/>
        </a:buClr>
        <a:buFont typeface="Wingdings" panose="05000000000000000000" pitchFamily="2" charset="2"/>
        <a:buChar char="§"/>
        <a:defRPr sz="1600" kern="1200">
          <a:solidFill>
            <a:schemeClr val="tx1"/>
          </a:solidFill>
          <a:latin typeface="+mn-lt"/>
          <a:ea typeface="+mn-ea"/>
          <a:cs typeface="+mn-cs"/>
        </a:defRPr>
      </a:lvl3pPr>
      <a:lvl4pPr marL="16002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1.xml"/><Relationship Id="rId5" Type="http://schemas.openxmlformats.org/officeDocument/2006/relationships/hyperlink" Target="https://fred.stlouisfed.org/series/GS10;%20https:/fred.stlouisfed.org/series/BAA." TargetMode="External"/><Relationship Id="rId4" Type="http://schemas.openxmlformats.org/officeDocument/2006/relationships/hyperlink" Target="https://fred.stlouisfed.org/series/TB3MS"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hyperlink" Target="https://fred.stlouisfed.org/series/DJIA"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hyperlink" Target="https://fred.stlouisfed.org/series/TWEXMMTH"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9.xml"/><Relationship Id="rId1" Type="http://schemas.openxmlformats.org/officeDocument/2006/relationships/slideLayout" Target="../slideLayouts/slideLayout1.xml"/><Relationship Id="rId4" Type="http://schemas.openxmlformats.org/officeDocument/2006/relationships/hyperlink" Target="https://fred.stlouisfed.org/series/GS10"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0.xml"/><Relationship Id="rId1" Type="http://schemas.openxmlformats.org/officeDocument/2006/relationships/slideLayout" Target="../slideLayouts/slideLayout1.xml"/><Relationship Id="rId5" Type="http://schemas.openxmlformats.org/officeDocument/2006/relationships/hyperlink" Target="https://fred.stlouisfed.org/series/GS10." TargetMode="External"/><Relationship Id="rId4" Type="http://schemas.openxmlformats.org/officeDocument/2006/relationships/hyperlink" Target="https://fred.stlouisfed.org/series/GS1"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599"/>
            <a:ext cx="8382000" cy="806267"/>
          </a:xfrm>
        </p:spPr>
        <p:txBody>
          <a:bodyPr anchor="b"/>
          <a:lstStyle/>
          <a:p>
            <a:r>
              <a:rPr lang="en-US" sz="3600" dirty="0"/>
              <a:t>Financial Markets and Institutions</a:t>
            </a:r>
            <a:endParaRPr lang="en-IN" sz="3600" dirty="0">
              <a:latin typeface="+mj-lt"/>
            </a:endParaRPr>
          </a:p>
        </p:txBody>
      </p:sp>
      <p:sp>
        <p:nvSpPr>
          <p:cNvPr id="3" name="Text Placeholder 2"/>
          <p:cNvSpPr>
            <a:spLocks noGrp="1"/>
          </p:cNvSpPr>
          <p:nvPr>
            <p:ph type="body" sz="quarter" idx="13"/>
          </p:nvPr>
        </p:nvSpPr>
        <p:spPr>
          <a:xfrm>
            <a:off x="457200" y="1174932"/>
            <a:ext cx="8229600" cy="349068"/>
          </a:xfrm>
        </p:spPr>
        <p:txBody>
          <a:bodyPr/>
          <a:lstStyle/>
          <a:p>
            <a:r>
              <a:rPr lang="en-US" sz="2400" dirty="0">
                <a:latin typeface="Times New Roman" panose="02020603050405020304" pitchFamily="18" charset="0"/>
                <a:cs typeface="Times New Roman" panose="02020603050405020304" pitchFamily="18" charset="0"/>
              </a:rPr>
              <a:t>Ninth Edition</a:t>
            </a:r>
          </a:p>
        </p:txBody>
      </p:sp>
      <p:sp>
        <p:nvSpPr>
          <p:cNvPr id="4" name="Text Placeholder 3"/>
          <p:cNvSpPr>
            <a:spLocks noGrp="1"/>
          </p:cNvSpPr>
          <p:nvPr>
            <p:ph type="body" sz="quarter" idx="14"/>
          </p:nvPr>
        </p:nvSpPr>
        <p:spPr>
          <a:xfrm>
            <a:off x="4495800" y="1752600"/>
            <a:ext cx="4267200" cy="1600199"/>
          </a:xfrm>
        </p:spPr>
        <p:txBody>
          <a:bodyPr/>
          <a:lstStyle/>
          <a:p>
            <a:r>
              <a:rPr lang="en-US" altLang="en-US" sz="2200" b="1" dirty="0">
                <a:latin typeface="+mj-lt"/>
              </a:rPr>
              <a:t>Part 1: </a:t>
            </a:r>
            <a:r>
              <a:rPr lang="en-US" altLang="en-US" sz="2200" b="1" dirty="0" smtClean="0">
                <a:latin typeface="+mj-lt"/>
              </a:rPr>
              <a:t>Introduction</a:t>
            </a:r>
            <a:endParaRPr lang="en-US" sz="2200" dirty="0">
              <a:latin typeface="+mj-lt"/>
            </a:endParaRPr>
          </a:p>
          <a:p>
            <a:pPr>
              <a:spcBef>
                <a:spcPts val="2500"/>
              </a:spcBef>
            </a:pPr>
            <a:r>
              <a:rPr lang="en-US" sz="3600" b="1" dirty="0">
                <a:latin typeface="+mj-lt"/>
              </a:rPr>
              <a:t>Chapter 1</a:t>
            </a:r>
          </a:p>
        </p:txBody>
      </p:sp>
      <p:sp>
        <p:nvSpPr>
          <p:cNvPr id="5" name="Text Placeholder 4"/>
          <p:cNvSpPr>
            <a:spLocks noGrp="1"/>
          </p:cNvSpPr>
          <p:nvPr>
            <p:ph type="body" sz="quarter" idx="15"/>
          </p:nvPr>
        </p:nvSpPr>
        <p:spPr>
          <a:xfrm>
            <a:off x="4495800" y="3475037"/>
            <a:ext cx="4191000" cy="2544763"/>
          </a:xfrm>
        </p:spPr>
        <p:txBody>
          <a:bodyPr/>
          <a:lstStyle/>
          <a:p>
            <a:r>
              <a:rPr lang="en-US" altLang="en-US" sz="3200" dirty="0"/>
              <a:t>Why Study Financial Markets and Institutions?</a:t>
            </a:r>
            <a:endParaRPr lang="en-US" sz="3200" dirty="0"/>
          </a:p>
        </p:txBody>
      </p:sp>
      <p:pic>
        <p:nvPicPr>
          <p:cNvPr id="7" name="Picture 6" descr="Front cover: Financial Markets and Institutions, Ninth Edition by Frederic S. Mishkin and Stanley G. Eakins"/>
          <p:cNvPicPr>
            <a:picLocks noChangeAspect="1"/>
          </p:cNvPicPr>
          <p:nvPr/>
        </p:nvPicPr>
        <p:blipFill>
          <a:blip r:embed="rId3" cstate="print"/>
          <a:stretch>
            <a:fillRect/>
          </a:stretch>
        </p:blipFill>
        <p:spPr>
          <a:xfrm>
            <a:off x="457200" y="1734398"/>
            <a:ext cx="3487828" cy="4361602"/>
          </a:xfrm>
          <a:prstGeom prst="rect">
            <a:avLst/>
          </a:prstGeom>
        </p:spPr>
      </p:pic>
      <p:sp>
        <p:nvSpPr>
          <p:cNvPr id="8" name="Text Placeholder"/>
          <p:cNvSpPr txBox="1"/>
          <p:nvPr/>
        </p:nvSpPr>
        <p:spPr>
          <a:xfrm>
            <a:off x="2489200" y="6428601"/>
            <a:ext cx="6324600" cy="276999"/>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altLang="en-US" sz="1200" dirty="0" smtClean="0">
                <a:latin typeface="Verdana" panose="020B0604030504040204" pitchFamily="34" charset="0"/>
                <a:ea typeface="Verdana" panose="020B0604030504040204" pitchFamily="34" charset="0"/>
                <a:cs typeface="Verdana" panose="020B0604030504040204" pitchFamily="34" charset="0"/>
              </a:rPr>
              <a:t>Copyright © 2018, 2015, 2012 Pearson Education, Inc. All Rights Reserved</a:t>
            </a:r>
            <a:endParaRPr lang="en-US" altLang="en-US" sz="1200" b="0" dirty="0">
              <a:latin typeface="Verdana" panose="020B0604030504040204" pitchFamily="34" charset="0"/>
              <a:ea typeface="Verdana" panose="020B0604030504040204" pitchFamily="34" charset="0"/>
              <a:cs typeface="Verdana" panose="020B0604030504040204" pitchFamily="34" charset="0"/>
            </a:endParaRPr>
          </a:p>
        </p:txBody>
      </p:sp>
      <p:sp>
        <p:nvSpPr>
          <p:cNvPr id="6" name="TextBox 5" hidden="1"/>
          <p:cNvSpPr txBox="1"/>
          <p:nvPr/>
        </p:nvSpPr>
        <p:spPr>
          <a:xfrm>
            <a:off x="4343400" y="5562600"/>
            <a:ext cx="3733800" cy="1631216"/>
          </a:xfrm>
          <a:prstGeom prst="rect">
            <a:avLst/>
          </a:prstGeom>
          <a:noFill/>
        </p:spPr>
        <p:txBody>
          <a:bodyPr wrap="square" rtlCol="0">
            <a:spAutoFit/>
          </a:bodyPr>
          <a:lstStyle/>
          <a:p>
            <a:r>
              <a:rPr lang="en-IN" sz="2000" dirty="0"/>
              <a:t>"Slides in this presentation contain hyperlinks.</a:t>
            </a:r>
          </a:p>
          <a:p>
            <a:r>
              <a:rPr lang="en-IN" sz="2000" dirty="0"/>
              <a:t>JAWS users should be able to get a list of links by using INSERT+F7."</a:t>
            </a:r>
            <a:endParaRPr lang="en-IN" sz="2000" dirty="0" smtClean="0"/>
          </a:p>
        </p:txBody>
      </p:sp>
    </p:spTree>
    <p:extLst>
      <p:ext uri="{BB962C8B-B14F-4D97-AF65-F5344CB8AC3E}">
        <p14:creationId xmlns:p14="http://schemas.microsoft.com/office/powerpoint/2010/main" val="337217049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sz="3600" dirty="0">
                <a:ea typeface="ヒラギノ角ゴ Pro W3" charset="0"/>
              </a:rPr>
              <a:t>Chapter Preview </a:t>
            </a:r>
            <a:r>
              <a:rPr lang="en-US" sz="2000" b="0" dirty="0">
                <a:ea typeface="ヒラギノ角ゴ Pro W3" charset="0"/>
              </a:rPr>
              <a:t>(1 of 4)</a:t>
            </a:r>
            <a:endParaRPr lang="en-IN" dirty="0"/>
          </a:p>
        </p:txBody>
      </p:sp>
      <p:sp>
        <p:nvSpPr>
          <p:cNvPr id="3" name="Content Placeholder 2"/>
          <p:cNvSpPr>
            <a:spLocks noGrp="1"/>
          </p:cNvSpPr>
          <p:nvPr>
            <p:ph idx="1"/>
          </p:nvPr>
        </p:nvSpPr>
        <p:spPr/>
        <p:txBody>
          <a:bodyPr/>
          <a:lstStyle/>
          <a:p>
            <a:pPr marL="0" indent="0">
              <a:buNone/>
            </a:pPr>
            <a:r>
              <a:rPr lang="en-US" sz="2200" dirty="0">
                <a:ea typeface="Verdana" panose="020B0604030504040204" pitchFamily="34" charset="0"/>
                <a:cs typeface="Verdana" panose="020B0604030504040204" pitchFamily="34" charset="0"/>
              </a:rPr>
              <a:t>The evening news features a segment about the bond market and interest rates. What does this mean for your small retail business? Should you borrow money? Issue stock instead of using a bank loan?</a:t>
            </a:r>
          </a:p>
          <a:p>
            <a:pPr marL="0" indent="0">
              <a:buNone/>
            </a:pPr>
            <a:r>
              <a:rPr lang="en-US" sz="2200" dirty="0">
                <a:ea typeface="Verdana" panose="020B0604030504040204" pitchFamily="34" charset="0"/>
                <a:cs typeface="Verdana" panose="020B0604030504040204" pitchFamily="34" charset="0"/>
              </a:rPr>
              <a:t>What does all this mean? Do I care about interest rates? What about the turmoil in Europe? Are imports more expensive</a:t>
            </a:r>
            <a:r>
              <a:rPr lang="en-US" sz="2200" dirty="0" smtClean="0">
                <a:ea typeface="Verdana" panose="020B0604030504040204" pitchFamily="34" charset="0"/>
                <a:cs typeface="Verdana" panose="020B0604030504040204" pitchFamily="34" charset="0"/>
              </a:rPr>
              <a:t>?</a:t>
            </a:r>
            <a:endParaRPr lang="en-US" sz="2200" dirty="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270085722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ヒラギノ角ゴ Pro W3" charset="0"/>
              </a:rPr>
              <a:t>Chapter Preview </a:t>
            </a:r>
            <a:r>
              <a:rPr lang="en-US" sz="2000" b="0" dirty="0">
                <a:ea typeface="ヒラギノ角ゴ Pro W3" charset="0"/>
              </a:rPr>
              <a:t>(2 of 4)</a:t>
            </a:r>
            <a:endParaRPr lang="en-IN" dirty="0">
              <a:latin typeface="+mj-lt"/>
            </a:endParaRPr>
          </a:p>
        </p:txBody>
      </p:sp>
      <p:sp>
        <p:nvSpPr>
          <p:cNvPr id="3" name="Content Placeholder 2"/>
          <p:cNvSpPr>
            <a:spLocks noGrp="1"/>
          </p:cNvSpPr>
          <p:nvPr>
            <p:ph idx="1"/>
          </p:nvPr>
        </p:nvSpPr>
        <p:spPr/>
        <p:txBody>
          <a:bodyPr/>
          <a:lstStyle/>
          <a:p>
            <a:pPr marL="0" indent="0">
              <a:buNone/>
            </a:pPr>
            <a:r>
              <a:rPr lang="en-US" sz="2200" dirty="0">
                <a:ea typeface="ヒラギノ角ゴ Pro W3" charset="0"/>
                <a:cs typeface="ヒラギノ角ゴ Pro W3" charset="0"/>
              </a:rPr>
              <a:t>These are good questions. Of course, the answer to these questions can be found in this book. In fact, this books touches on a variety of topics, including the Fed, stocks markets, bond markets, and banks. We will begin to appreciate many exciting issues related to these topics during the course of this term.</a:t>
            </a:r>
            <a:endParaRPr lang="en-US" sz="2200" dirty="0"/>
          </a:p>
        </p:txBody>
      </p:sp>
    </p:spTree>
    <p:extLst>
      <p:ext uri="{BB962C8B-B14F-4D97-AF65-F5344CB8AC3E}">
        <p14:creationId xmlns:p14="http://schemas.microsoft.com/office/powerpoint/2010/main" val="78003384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ヒラギノ角ゴ Pro W3" charset="0"/>
              </a:rPr>
              <a:t>Chapter Preview </a:t>
            </a:r>
            <a:r>
              <a:rPr lang="en-US" sz="2000" b="0" dirty="0">
                <a:ea typeface="ヒラギノ角ゴ Pro W3" charset="0"/>
              </a:rPr>
              <a:t>(3 of 4)</a:t>
            </a:r>
            <a:endParaRPr lang="en-IN" dirty="0">
              <a:latin typeface="+mj-lt"/>
            </a:endParaRPr>
          </a:p>
        </p:txBody>
      </p:sp>
      <p:sp>
        <p:nvSpPr>
          <p:cNvPr id="3" name="Content Placeholder 2"/>
          <p:cNvSpPr>
            <a:spLocks noGrp="1"/>
          </p:cNvSpPr>
          <p:nvPr>
            <p:ph idx="1"/>
          </p:nvPr>
        </p:nvSpPr>
        <p:spPr/>
        <p:txBody>
          <a:bodyPr/>
          <a:lstStyle/>
          <a:p>
            <a:pPr marL="0" indent="0">
              <a:lnSpc>
                <a:spcPct val="90000"/>
              </a:lnSpc>
              <a:buNone/>
              <a:defRPr/>
            </a:pPr>
            <a:r>
              <a:rPr lang="en-US" sz="2200" dirty="0"/>
              <a:t>We preview subjects of interest to anyone who is a part of a productive society. Topics include:</a:t>
            </a:r>
          </a:p>
          <a:p>
            <a:pPr>
              <a:defRPr/>
            </a:pPr>
            <a:r>
              <a:rPr lang="en-US" sz="2200" dirty="0"/>
              <a:t>Why Study Financial Markets?</a:t>
            </a:r>
          </a:p>
          <a:p>
            <a:pPr>
              <a:defRPr/>
            </a:pPr>
            <a:r>
              <a:rPr lang="en-US" sz="2200" dirty="0"/>
              <a:t>Why Study Financial Institutions?</a:t>
            </a:r>
          </a:p>
          <a:p>
            <a:pPr>
              <a:defRPr/>
            </a:pPr>
            <a:r>
              <a:rPr lang="en-US" sz="2200" dirty="0"/>
              <a:t>Applied Managerial Perspective</a:t>
            </a:r>
          </a:p>
          <a:p>
            <a:pPr>
              <a:defRPr/>
            </a:pPr>
            <a:r>
              <a:rPr lang="en-US" sz="2200" dirty="0"/>
              <a:t>How Will We Study Financial Markets and Institutions</a:t>
            </a:r>
          </a:p>
        </p:txBody>
      </p:sp>
    </p:spTree>
    <p:extLst>
      <p:ext uri="{BB962C8B-B14F-4D97-AF65-F5344CB8AC3E}">
        <p14:creationId xmlns:p14="http://schemas.microsoft.com/office/powerpoint/2010/main" val="234730117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ヒラギノ角ゴ Pro W3" charset="0"/>
              </a:rPr>
              <a:t>Chapter Preview </a:t>
            </a:r>
            <a:r>
              <a:rPr lang="en-US" sz="2000" b="0" dirty="0">
                <a:ea typeface="ヒラギノ角ゴ Pro W3" charset="0"/>
              </a:rPr>
              <a:t>(4 of 4)</a:t>
            </a:r>
            <a:endParaRPr lang="en-IN" dirty="0">
              <a:latin typeface="+mj-lt"/>
            </a:endParaRPr>
          </a:p>
        </p:txBody>
      </p:sp>
      <p:sp>
        <p:nvSpPr>
          <p:cNvPr id="3" name="Content Placeholder 2"/>
          <p:cNvSpPr>
            <a:spLocks noGrp="1"/>
          </p:cNvSpPr>
          <p:nvPr>
            <p:ph idx="1"/>
          </p:nvPr>
        </p:nvSpPr>
        <p:spPr/>
        <p:txBody>
          <a:bodyPr/>
          <a:lstStyle/>
          <a:p>
            <a:pPr marL="0" indent="0">
              <a:lnSpc>
                <a:spcPct val="90000"/>
              </a:lnSpc>
              <a:buNone/>
              <a:defRPr/>
            </a:pPr>
            <a:r>
              <a:rPr lang="en-US" sz="2200" dirty="0"/>
              <a:t>We preview subjects of interest to anyone who is a part of a productive society. Topics include: Web Exercise</a:t>
            </a:r>
          </a:p>
          <a:p>
            <a:pPr>
              <a:defRPr/>
            </a:pPr>
            <a:r>
              <a:rPr lang="en-US" sz="2200" dirty="0"/>
              <a:t>Concluding </a:t>
            </a:r>
            <a:r>
              <a:rPr lang="en-US" sz="2200" dirty="0" smtClean="0"/>
              <a:t>Remarks</a:t>
            </a:r>
            <a:endParaRPr lang="en-US" sz="2200" dirty="0"/>
          </a:p>
        </p:txBody>
      </p:sp>
    </p:spTree>
    <p:extLst>
      <p:ext uri="{BB962C8B-B14F-4D97-AF65-F5344CB8AC3E}">
        <p14:creationId xmlns:p14="http://schemas.microsoft.com/office/powerpoint/2010/main" val="326607426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sz="3600" dirty="0">
                <a:ea typeface="ヒラギノ角ゴ Pro W3" charset="0"/>
              </a:rPr>
              <a:t>Why Study Financial Markets?</a:t>
            </a:r>
            <a:r>
              <a:rPr lang="en-US" sz="3600" b="0" dirty="0">
                <a:ea typeface="ヒラギノ角ゴ Pro W3" charset="0"/>
              </a:rPr>
              <a:t> </a:t>
            </a:r>
            <a:r>
              <a:rPr lang="en-US" sz="2000" b="0" dirty="0">
                <a:ea typeface="ヒラギノ角ゴ Pro W3" charset="0"/>
              </a:rPr>
              <a:t>(1 of 2)</a:t>
            </a:r>
            <a:endParaRPr lang="en-US" b="1" dirty="0">
              <a:latin typeface="+mj-lt"/>
            </a:endParaRPr>
          </a:p>
        </p:txBody>
      </p:sp>
      <p:sp>
        <p:nvSpPr>
          <p:cNvPr id="2" name="content placeholder"/>
          <p:cNvSpPr>
            <a:spLocks noGrp="1"/>
          </p:cNvSpPr>
          <p:nvPr>
            <p:ph idx="1"/>
          </p:nvPr>
        </p:nvSpPr>
        <p:spPr/>
        <p:txBody>
          <a:bodyPr/>
          <a:lstStyle/>
          <a:p>
            <a:pPr marL="0" indent="0">
              <a:buNone/>
              <a:defRPr/>
            </a:pPr>
            <a:r>
              <a:rPr lang="en-US" sz="2200" dirty="0"/>
              <a:t>Financial markets are crucial in our economy.</a:t>
            </a:r>
          </a:p>
          <a:p>
            <a:pPr marL="402336" indent="-402336">
              <a:buFont typeface="Times" pitchFamily="1" charset="0"/>
              <a:buAutoNum type="arabicPeriod"/>
              <a:defRPr/>
            </a:pPr>
            <a:r>
              <a:rPr lang="en-US" sz="2200" dirty="0"/>
              <a:t>Channel funds from savers to investors, promoting economic efficiency.</a:t>
            </a:r>
          </a:p>
          <a:p>
            <a:pPr marL="402336" indent="-402336">
              <a:buFont typeface="Times" pitchFamily="1" charset="0"/>
              <a:buAutoNum type="arabicPeriod"/>
              <a:defRPr/>
            </a:pPr>
            <a:r>
              <a:rPr lang="en-US" sz="2200" dirty="0"/>
              <a:t>Market activity affects: personal wealth, business firms, and economy</a:t>
            </a:r>
          </a:p>
        </p:txBody>
      </p:sp>
    </p:spTree>
    <p:extLst>
      <p:ext uri="{BB962C8B-B14F-4D97-AF65-F5344CB8AC3E}">
        <p14:creationId xmlns:p14="http://schemas.microsoft.com/office/powerpoint/2010/main" val="62886817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sz="3600" dirty="0">
                <a:ea typeface="ヒラギノ角ゴ Pro W3" charset="0"/>
              </a:rPr>
              <a:t>Why Study Financial Markets?</a:t>
            </a:r>
            <a:r>
              <a:rPr lang="en-US" sz="3600" b="0" dirty="0">
                <a:ea typeface="ヒラギノ角ゴ Pro W3" charset="0"/>
              </a:rPr>
              <a:t> </a:t>
            </a:r>
            <a:r>
              <a:rPr lang="en-US" sz="2000" b="0" dirty="0">
                <a:ea typeface="ヒラギノ角ゴ Pro W3" charset="0"/>
              </a:rPr>
              <a:t>(2 of 2)</a:t>
            </a:r>
            <a:endParaRPr lang="en-US" b="1" dirty="0">
              <a:solidFill>
                <a:schemeClr val="bg1"/>
              </a:solidFill>
              <a:latin typeface="+mj-lt"/>
            </a:endParaRPr>
          </a:p>
        </p:txBody>
      </p:sp>
      <p:sp>
        <p:nvSpPr>
          <p:cNvPr id="2" name="content placeholder"/>
          <p:cNvSpPr>
            <a:spLocks noGrp="1"/>
          </p:cNvSpPr>
          <p:nvPr>
            <p:ph idx="1"/>
          </p:nvPr>
        </p:nvSpPr>
        <p:spPr>
          <a:noFill/>
        </p:spPr>
        <p:txBody>
          <a:bodyPr/>
          <a:lstStyle/>
          <a:p>
            <a:pPr>
              <a:defRPr/>
            </a:pPr>
            <a:r>
              <a:rPr lang="en-US" sz="2200" dirty="0"/>
              <a:t>Well functioning financial markets are key factors in producing high economic growth.</a:t>
            </a:r>
          </a:p>
          <a:p>
            <a:pPr>
              <a:defRPr/>
            </a:pPr>
            <a:r>
              <a:rPr lang="en-US" sz="2200" dirty="0"/>
              <a:t>We will briefly examine each of these markets, key statistics, and how we will examine them throughout this course.</a:t>
            </a:r>
          </a:p>
        </p:txBody>
      </p:sp>
    </p:spTree>
    <p:extLst>
      <p:ext uri="{BB962C8B-B14F-4D97-AF65-F5344CB8AC3E}">
        <p14:creationId xmlns:p14="http://schemas.microsoft.com/office/powerpoint/2010/main" val="302565194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sz="3600" dirty="0">
                <a:ea typeface="ヒラギノ角ゴ Pro W3" charset="0"/>
              </a:rPr>
              <a:t>Why Study Financial Markets?</a:t>
            </a:r>
            <a:br>
              <a:rPr lang="en-US" sz="3600" dirty="0">
                <a:ea typeface="ヒラギノ角ゴ Pro W3" charset="0"/>
              </a:rPr>
            </a:br>
            <a:r>
              <a:rPr lang="en-US" sz="3600" dirty="0">
                <a:ea typeface="ヒラギノ角ゴ Pro W3" charset="0"/>
              </a:rPr>
              <a:t>Debt Markets &amp; Interest Rates </a:t>
            </a:r>
            <a:r>
              <a:rPr lang="en-US" sz="2000" b="0" dirty="0">
                <a:ea typeface="ヒラギノ角ゴ Pro W3" charset="0"/>
              </a:rPr>
              <a:t>(1 of 3)</a:t>
            </a:r>
            <a:endParaRPr lang="en-US" b="1" dirty="0">
              <a:latin typeface="+mj-lt"/>
            </a:endParaRPr>
          </a:p>
        </p:txBody>
      </p:sp>
      <p:sp>
        <p:nvSpPr>
          <p:cNvPr id="2" name="Content Placeholder 1"/>
          <p:cNvSpPr>
            <a:spLocks noGrp="1"/>
          </p:cNvSpPr>
          <p:nvPr>
            <p:ph idx="1"/>
          </p:nvPr>
        </p:nvSpPr>
        <p:spPr/>
        <p:txBody>
          <a:bodyPr/>
          <a:lstStyle/>
          <a:p>
            <a:pPr>
              <a:defRPr/>
            </a:pPr>
            <a:r>
              <a:rPr lang="en-US" sz="2200" dirty="0"/>
              <a:t>Debt markets allow governments, corporations, and individuals to borrow.</a:t>
            </a:r>
          </a:p>
          <a:p>
            <a:pPr>
              <a:defRPr/>
            </a:pPr>
            <a:r>
              <a:rPr lang="en-US" sz="2200" dirty="0"/>
              <a:t>Borrowers issue a security, called a bond, offering interest and principal over time.</a:t>
            </a:r>
          </a:p>
          <a:p>
            <a:pPr>
              <a:defRPr/>
            </a:pPr>
            <a:r>
              <a:rPr lang="en-US" sz="2200" dirty="0"/>
              <a:t>The interest rate is the cost of borrowing.</a:t>
            </a:r>
          </a:p>
        </p:txBody>
      </p:sp>
    </p:spTree>
    <p:extLst>
      <p:ext uri="{BB962C8B-B14F-4D97-AF65-F5344CB8AC3E}">
        <p14:creationId xmlns:p14="http://schemas.microsoft.com/office/powerpoint/2010/main" val="177719139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sz="3600" dirty="0">
                <a:ea typeface="ヒラギノ角ゴ Pro W3" charset="0"/>
              </a:rPr>
              <a:t>Why Study Financial Markets? </a:t>
            </a:r>
            <a:r>
              <a:rPr lang="en-US" sz="3600" smtClean="0">
                <a:ea typeface="ヒラギノ角ゴ Pro W3" charset="0"/>
              </a:rPr>
              <a:t>Debt Markets </a:t>
            </a:r>
            <a:r>
              <a:rPr lang="en-US" sz="3600" dirty="0">
                <a:ea typeface="ヒラギノ角ゴ Pro W3" charset="0"/>
              </a:rPr>
              <a:t>&amp; Interest Rates </a:t>
            </a:r>
            <a:r>
              <a:rPr lang="en-US" sz="2000" b="0" dirty="0">
                <a:ea typeface="ヒラギノ角ゴ Pro W3" charset="0"/>
              </a:rPr>
              <a:t>(2 of 3)</a:t>
            </a:r>
            <a:endParaRPr lang="en-US" b="1" dirty="0">
              <a:latin typeface="+mj-lt"/>
            </a:endParaRPr>
          </a:p>
        </p:txBody>
      </p:sp>
      <p:sp>
        <p:nvSpPr>
          <p:cNvPr id="2" name="Content Placeholder 1"/>
          <p:cNvSpPr>
            <a:spLocks noGrp="1"/>
          </p:cNvSpPr>
          <p:nvPr>
            <p:ph idx="1"/>
          </p:nvPr>
        </p:nvSpPr>
        <p:spPr/>
        <p:txBody>
          <a:bodyPr/>
          <a:lstStyle/>
          <a:p>
            <a:pPr>
              <a:defRPr/>
            </a:pPr>
            <a:r>
              <a:rPr lang="en-US" sz="2200" dirty="0"/>
              <a:t>Many types of market interest rates: mortgage rates, car loan rates, credit card rates, etc.</a:t>
            </a:r>
          </a:p>
          <a:p>
            <a:pPr>
              <a:defRPr/>
            </a:pPr>
            <a:r>
              <a:rPr lang="en-US" sz="2200" dirty="0"/>
              <a:t>The level of these rates are important. For example, mortgage rates in the early part of 1983 exceeded 13%.</a:t>
            </a:r>
          </a:p>
        </p:txBody>
      </p:sp>
    </p:spTree>
    <p:extLst>
      <p:ext uri="{BB962C8B-B14F-4D97-AF65-F5344CB8AC3E}">
        <p14:creationId xmlns:p14="http://schemas.microsoft.com/office/powerpoint/2010/main" val="261839415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US" sz="3600" dirty="0">
                <a:ea typeface="ヒラギノ角ゴ Pro W3" charset="0"/>
              </a:rPr>
              <a:t>Why Study Financial Markets? </a:t>
            </a:r>
            <a:br>
              <a:rPr lang="en-US" sz="3600" dirty="0">
                <a:ea typeface="ヒラギノ角ゴ Pro W3" charset="0"/>
              </a:rPr>
            </a:br>
            <a:r>
              <a:rPr lang="en-US" sz="3600" dirty="0">
                <a:ea typeface="ヒラギノ角ゴ Pro W3" charset="0"/>
              </a:rPr>
              <a:t>Debt Markets &amp; Interest Rates </a:t>
            </a:r>
            <a:r>
              <a:rPr lang="en-US" sz="2000" b="0" dirty="0">
                <a:ea typeface="ヒラギノ角ゴ Pro W3" charset="0"/>
              </a:rPr>
              <a:t>(3 of 3)</a:t>
            </a:r>
            <a:endParaRPr lang="en-US" b="1" dirty="0">
              <a:latin typeface="+mj-lt"/>
            </a:endParaRPr>
          </a:p>
        </p:txBody>
      </p:sp>
      <p:sp>
        <p:nvSpPr>
          <p:cNvPr id="3" name="content placeholder"/>
          <p:cNvSpPr>
            <a:spLocks noGrp="1"/>
          </p:cNvSpPr>
          <p:nvPr>
            <p:ph idx="1"/>
          </p:nvPr>
        </p:nvSpPr>
        <p:spPr/>
        <p:txBody>
          <a:bodyPr/>
          <a:lstStyle/>
          <a:p>
            <a:pPr marL="255600" indent="-255600">
              <a:buSzPct val="100000"/>
            </a:pPr>
            <a:r>
              <a:rPr lang="en-US" sz="2200" dirty="0">
                <a:ea typeface="ヒラギノ角ゴ Pro W3" charset="0"/>
                <a:cs typeface="ヒラギノ角ゴ Pro W3" charset="0"/>
              </a:rPr>
              <a:t>Understanding the history of interest rates is beneficial.</a:t>
            </a:r>
          </a:p>
          <a:p>
            <a:pPr marL="255600" indent="-255600">
              <a:buSzPct val="100000"/>
            </a:pPr>
            <a:r>
              <a:rPr lang="en-US" sz="2200" dirty="0">
                <a:ea typeface="ヒラギノ角ゴ Pro W3" charset="0"/>
                <a:cs typeface="ヒラギノ角ゴ Pro W3" charset="0"/>
              </a:rPr>
              <a:t>We will study these further in the book: types and characteristics of bonds; theories on how rates are determined.</a:t>
            </a:r>
            <a:endParaRPr lang="en-US" sz="2200" dirty="0"/>
          </a:p>
        </p:txBody>
      </p:sp>
    </p:spTree>
    <p:extLst>
      <p:ext uri="{BB962C8B-B14F-4D97-AF65-F5344CB8AC3E}">
        <p14:creationId xmlns:p14="http://schemas.microsoft.com/office/powerpoint/2010/main" val="378779103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US" sz="3600" dirty="0"/>
              <a:t>Figure 1.1 Interest Rates on Selected Bonds, 1950–2016</a:t>
            </a:r>
            <a:endParaRPr lang="en-US" dirty="0">
              <a:solidFill>
                <a:srgbClr val="FFFFFF"/>
              </a:solidFill>
              <a:latin typeface="+mj-lt"/>
            </a:endParaRPr>
          </a:p>
        </p:txBody>
      </p:sp>
      <p:pic>
        <p:nvPicPr>
          <p:cNvPr id="4" name="Picture 2" descr="A line graph depicts interest rates on selected bonds from 1950 to 2016.   &#10;The vertical axis is labeled &quot;Interest Rate (percent annual rate)&quot; and ranges from 0 to 20 in increments of 5. The horizontal axis lists dates from 1950 to 2015 in increments of 5. The data shown in the graph is given in the following table. All values are approximate.   &#10;Year Interest Rate (percent annual rate)  &#10; Three-Month Treasury Bills U.S. Government Long-Term Bonds Corporate Baa Bonds&#10;1950 1 2 3.5&#10;1955 0.75 2.5 3.5&#10;1960 2.5 3.5 5&#10;1965 4 4 4.75&#10;1970 7 7 9&#10;1975 5.5 7.5 11&#10;1980 15 12 12.5&#10;1985 7.5 11.5 12&#10;1990 7.5 8.5 10&#10;1995 6 7.5 10&#10;2000 7 7 9.5&#10;2005 2 6 6.5&#10;2010 0 5 7&#10;2015 0 2 5&#10;"/>
          <p:cNvPicPr>
            <a:picLocks noChangeAspect="1" noChangeArrowheads="1"/>
          </p:cNvPicPr>
          <p:nvPr/>
        </p:nvPicPr>
        <p:blipFill>
          <a:blip r:embed="rId3" cstate="print"/>
          <a:stretch>
            <a:fillRect/>
          </a:stretch>
        </p:blipFill>
        <p:spPr bwMode="auto">
          <a:xfrm>
            <a:off x="1003300" y="2133600"/>
            <a:ext cx="7137400" cy="2990158"/>
          </a:xfrm>
          <a:prstGeom prst="rect">
            <a:avLst/>
          </a:prstGeom>
          <a:noFill/>
          <a:ln w="9525">
            <a:noFill/>
            <a:miter lim="800000"/>
            <a:headEnd/>
            <a:tailEnd/>
          </a:ln>
        </p:spPr>
      </p:pic>
      <p:sp>
        <p:nvSpPr>
          <p:cNvPr id="3" name="content placeholder"/>
          <p:cNvSpPr>
            <a:spLocks noGrp="1"/>
          </p:cNvSpPr>
          <p:nvPr>
            <p:ph idx="1"/>
          </p:nvPr>
        </p:nvSpPr>
        <p:spPr>
          <a:xfrm>
            <a:off x="457200" y="5562600"/>
            <a:ext cx="8229600" cy="563563"/>
          </a:xfrm>
        </p:spPr>
        <p:txBody>
          <a:bodyPr anchor="b">
            <a:normAutofit/>
          </a:bodyPr>
          <a:lstStyle/>
          <a:p>
            <a:pPr marL="0" indent="0">
              <a:buNone/>
            </a:pPr>
            <a:r>
              <a:rPr lang="en-IN" sz="1400" i="1" dirty="0"/>
              <a:t>Source</a:t>
            </a:r>
            <a:r>
              <a:rPr lang="en-IN" sz="1400" dirty="0"/>
              <a:t>: Federal Reserve Bank of St. Louis, FRED database: </a:t>
            </a:r>
            <a:r>
              <a:rPr lang="en-IN" sz="1400" dirty="0">
                <a:hlinkClick r:id="rId4" tooltip="https://fred.stlouisfed.org/series/TB3MS"/>
              </a:rPr>
              <a:t>https://fred.stlouisfed.org/series/TB3MS</a:t>
            </a:r>
            <a:r>
              <a:rPr lang="en-IN" sz="1400" dirty="0">
                <a:hlinkClick r:id="rId4" tooltip="//fred.stlouisfed.org/series/TB3MS; https://fred.stlouisfed.org/series/GS10"/>
              </a:rPr>
              <a:t>; </a:t>
            </a:r>
            <a:r>
              <a:rPr lang="en-IN" sz="1400" dirty="0">
                <a:hlinkClick r:id="rId5" tooltip="https://fred.stlouisfed.org/series/GS10; https://fred.stlouisfed.org/series/BAA."/>
              </a:rPr>
              <a:t>https://fred.stlouisfed.org/series/GS10; https://fred.stlouisfed.org/series/BAA.</a:t>
            </a:r>
            <a:endParaRPr lang="en-US" sz="1400" dirty="0"/>
          </a:p>
        </p:txBody>
      </p:sp>
    </p:spTree>
    <p:extLst>
      <p:ext uri="{BB962C8B-B14F-4D97-AF65-F5344CB8AC3E}">
        <p14:creationId xmlns:p14="http://schemas.microsoft.com/office/powerpoint/2010/main" val="108033440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sz="3600" dirty="0">
                <a:ea typeface="ヒラギノ角ゴ Pro W3" charset="0"/>
              </a:rPr>
              <a:t>Why Study Financial Markets? </a:t>
            </a:r>
            <a:br>
              <a:rPr lang="en-US" sz="3600" dirty="0">
                <a:ea typeface="ヒラギノ角ゴ Pro W3" charset="0"/>
              </a:rPr>
            </a:br>
            <a:r>
              <a:rPr lang="en-US" sz="3600" dirty="0">
                <a:ea typeface="ヒラギノ角ゴ Pro W3" charset="0"/>
              </a:rPr>
              <a:t>Debt Markets &amp; Interest Rates </a:t>
            </a:r>
            <a:r>
              <a:rPr lang="en-US" sz="2000" b="0" dirty="0">
                <a:ea typeface="ヒラギノ角ゴ Pro W3" charset="0"/>
              </a:rPr>
              <a:t>(4 of 4)</a:t>
            </a:r>
            <a:endParaRPr lang="en-US" b="1" dirty="0">
              <a:solidFill>
                <a:srgbClr val="FFFFFF"/>
              </a:solidFill>
              <a:latin typeface="+mj-lt"/>
            </a:endParaRPr>
          </a:p>
        </p:txBody>
      </p:sp>
      <p:sp>
        <p:nvSpPr>
          <p:cNvPr id="2" name="Content Placeholder 1"/>
          <p:cNvSpPr>
            <a:spLocks noGrp="1"/>
          </p:cNvSpPr>
          <p:nvPr>
            <p:ph idx="1"/>
          </p:nvPr>
        </p:nvSpPr>
        <p:spPr/>
        <p:txBody>
          <a:bodyPr/>
          <a:lstStyle/>
          <a:p>
            <a:pPr>
              <a:defRPr/>
            </a:pPr>
            <a:r>
              <a:rPr lang="en-US" sz="2200" dirty="0"/>
              <a:t>For the moment, we will turn to other topics, but revisit these topics.</a:t>
            </a:r>
          </a:p>
          <a:p>
            <a:pPr>
              <a:defRPr/>
            </a:pPr>
            <a:r>
              <a:rPr lang="en-US" sz="2200" dirty="0"/>
              <a:t>In chapters 2, 11, 12, and 14, we will examine the role of debt markets in the economy.</a:t>
            </a:r>
          </a:p>
          <a:p>
            <a:pPr>
              <a:defRPr/>
            </a:pPr>
            <a:r>
              <a:rPr lang="en-US" sz="2200" dirty="0"/>
              <a:t>In chapters 3 through 5, we will examine the characteristics of interest rates.</a:t>
            </a:r>
          </a:p>
        </p:txBody>
      </p:sp>
    </p:spTree>
    <p:extLst>
      <p:ext uri="{BB962C8B-B14F-4D97-AF65-F5344CB8AC3E}">
        <p14:creationId xmlns:p14="http://schemas.microsoft.com/office/powerpoint/2010/main" val="344774658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sz="3600" dirty="0">
                <a:ea typeface="ヒラギノ角ゴ Pro W3" charset="0"/>
              </a:rPr>
              <a:t>Why Study Financial Markets?</a:t>
            </a:r>
            <a:br>
              <a:rPr lang="en-US" sz="3600" dirty="0">
                <a:ea typeface="ヒラギノ角ゴ Pro W3" charset="0"/>
              </a:rPr>
            </a:br>
            <a:r>
              <a:rPr lang="en-US" sz="3600" dirty="0">
                <a:ea typeface="ヒラギノ角ゴ Pro W3" charset="0"/>
              </a:rPr>
              <a:t>The Stock Market </a:t>
            </a:r>
            <a:r>
              <a:rPr lang="en-US" sz="2000" b="0" dirty="0">
                <a:ea typeface="ヒラギノ角ゴ Pro W3" charset="0"/>
              </a:rPr>
              <a:t>(1 of 3)</a:t>
            </a:r>
            <a:endParaRPr lang="en-US" b="1" dirty="0">
              <a:solidFill>
                <a:srgbClr val="FFFFFF"/>
              </a:solidFill>
              <a:latin typeface="+mj-lt"/>
            </a:endParaRPr>
          </a:p>
        </p:txBody>
      </p:sp>
      <p:sp>
        <p:nvSpPr>
          <p:cNvPr id="2" name="Content Placeholder 1"/>
          <p:cNvSpPr>
            <a:spLocks noGrp="1"/>
          </p:cNvSpPr>
          <p:nvPr>
            <p:ph idx="1"/>
          </p:nvPr>
        </p:nvSpPr>
        <p:spPr/>
        <p:txBody>
          <a:bodyPr/>
          <a:lstStyle/>
          <a:p>
            <a:pPr>
              <a:defRPr/>
            </a:pPr>
            <a:r>
              <a:rPr lang="en-US" altLang="en-US" sz="2200" dirty="0"/>
              <a:t>The stock market is the market where common stock (or just stock) are traded.</a:t>
            </a:r>
          </a:p>
          <a:p>
            <a:pPr>
              <a:defRPr/>
            </a:pPr>
            <a:r>
              <a:rPr lang="en-US" altLang="en-US" sz="2200" dirty="0"/>
              <a:t>Companies initially sell stock (in the primary market) to raise money. After that, the stock is traded among investors.</a:t>
            </a:r>
          </a:p>
          <a:p>
            <a:pPr>
              <a:defRPr/>
            </a:pPr>
            <a:r>
              <a:rPr lang="en-US" altLang="en-US" sz="2200" dirty="0"/>
              <a:t>The stock market receives the most attention from the media.</a:t>
            </a:r>
            <a:endParaRPr lang="en-US" sz="2200" dirty="0"/>
          </a:p>
        </p:txBody>
      </p:sp>
    </p:spTree>
    <p:extLst>
      <p:ext uri="{BB962C8B-B14F-4D97-AF65-F5344CB8AC3E}">
        <p14:creationId xmlns:p14="http://schemas.microsoft.com/office/powerpoint/2010/main" val="225502127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US" dirty="0"/>
              <a:t>Figure 1.2 Stock Prices as Measured by the Dow Jones Industrial Average, 1950–2016</a:t>
            </a:r>
            <a:endParaRPr lang="en-US" dirty="0">
              <a:solidFill>
                <a:srgbClr val="FFFFFF"/>
              </a:solidFill>
              <a:latin typeface="+mj-lt"/>
            </a:endParaRPr>
          </a:p>
        </p:txBody>
      </p:sp>
      <p:pic>
        <p:nvPicPr>
          <p:cNvPr id="4" name="Picture 2" descr="A line graph depicts stock prices as measured by the Dow Jones industrial average from 1950 to 2016. &#10;The vertical axis is labeled &quot;Dow Jones Industrial Average&quot; and ranges from 0 to 20,000 in increments of 2,000. The horizontal axis lists dates from 1950 to 2015 in increments of 5. The data shown in the graph is given in the following table. All values are approximate. &#10;Year Dow Jones Industrial Average&#10;1950 100&#10;1955 200&#10;1960 500&#10;1965 600&#10;1970 500&#10;1975 500&#10;1980 500&#10;1985 1400&#10;1990 3000&#10;1995 4500&#10;2000 11,000&#10;2005 11,000&#10;2010 10,000&#10;2015 18,000&#10;"/>
          <p:cNvPicPr>
            <a:picLocks noChangeAspect="1" noChangeArrowheads="1"/>
          </p:cNvPicPr>
          <p:nvPr/>
        </p:nvPicPr>
        <p:blipFill>
          <a:blip r:embed="rId3" cstate="print"/>
          <a:stretch>
            <a:fillRect/>
          </a:stretch>
        </p:blipFill>
        <p:spPr bwMode="auto">
          <a:xfrm>
            <a:off x="965200" y="1945398"/>
            <a:ext cx="7035800" cy="3541002"/>
          </a:xfrm>
          <a:prstGeom prst="rect">
            <a:avLst/>
          </a:prstGeom>
          <a:noFill/>
          <a:ln w="9525">
            <a:noFill/>
            <a:miter lim="800000"/>
            <a:headEnd/>
            <a:tailEnd/>
          </a:ln>
        </p:spPr>
      </p:pic>
      <p:sp>
        <p:nvSpPr>
          <p:cNvPr id="3" name="content placeholder"/>
          <p:cNvSpPr>
            <a:spLocks noGrp="1"/>
          </p:cNvSpPr>
          <p:nvPr>
            <p:ph idx="1"/>
          </p:nvPr>
        </p:nvSpPr>
        <p:spPr>
          <a:xfrm>
            <a:off x="457200" y="5791200"/>
            <a:ext cx="8229600" cy="334963"/>
          </a:xfrm>
        </p:spPr>
        <p:txBody>
          <a:bodyPr anchor="b"/>
          <a:lstStyle/>
          <a:p>
            <a:pPr marL="0" indent="0">
              <a:buNone/>
            </a:pPr>
            <a:r>
              <a:rPr lang="en-IN" sz="1400" i="1" dirty="0"/>
              <a:t>Source</a:t>
            </a:r>
            <a:r>
              <a:rPr lang="en-IN" sz="1400" dirty="0"/>
              <a:t>: Federal Reserve Bank of St. Louis, FRED database: </a:t>
            </a:r>
            <a:r>
              <a:rPr lang="en-IN" sz="1400" dirty="0">
                <a:hlinkClick r:id="rId4" tooltip="https://fred.stlouisfed.org/series/DJIA."/>
              </a:rPr>
              <a:t>https://fred.stlouisfed.org/series/DJIA.</a:t>
            </a:r>
            <a:endParaRPr lang="en-US" sz="1400" dirty="0"/>
          </a:p>
        </p:txBody>
      </p:sp>
    </p:spTree>
    <p:extLst>
      <p:ext uri="{BB962C8B-B14F-4D97-AF65-F5344CB8AC3E}">
        <p14:creationId xmlns:p14="http://schemas.microsoft.com/office/powerpoint/2010/main" val="104901095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ヒラギノ角ゴ Pro W3" charset="0"/>
              </a:rPr>
              <a:t>Why Study Financial Markets? </a:t>
            </a:r>
            <a:br>
              <a:rPr lang="en-US" sz="3600" dirty="0">
                <a:ea typeface="ヒラギノ角ゴ Pro W3" charset="0"/>
              </a:rPr>
            </a:br>
            <a:r>
              <a:rPr lang="en-US" sz="3600" dirty="0">
                <a:ea typeface="ヒラギノ角ゴ Pro W3" charset="0"/>
              </a:rPr>
              <a:t>The Stock Market </a:t>
            </a:r>
            <a:r>
              <a:rPr lang="en-US" sz="2000" b="0" dirty="0">
                <a:ea typeface="ヒラギノ角ゴ Pro W3" charset="0"/>
              </a:rPr>
              <a:t>(2 of 3)</a:t>
            </a:r>
            <a:endParaRPr lang="en-US" sz="2000" b="1" dirty="0">
              <a:solidFill>
                <a:schemeClr val="bg1">
                  <a:alpha val="0"/>
                </a:schemeClr>
              </a:solidFill>
              <a:latin typeface="+mj-lt"/>
            </a:endParaRPr>
          </a:p>
        </p:txBody>
      </p:sp>
      <p:sp>
        <p:nvSpPr>
          <p:cNvPr id="3" name="Content Placeholder 2"/>
          <p:cNvSpPr>
            <a:spLocks noGrp="1"/>
          </p:cNvSpPr>
          <p:nvPr>
            <p:ph idx="1"/>
          </p:nvPr>
        </p:nvSpPr>
        <p:spPr/>
        <p:txBody>
          <a:bodyPr>
            <a:noAutofit/>
          </a:bodyPr>
          <a:lstStyle/>
          <a:p>
            <a:pPr marL="0" indent="0">
              <a:buNone/>
            </a:pPr>
            <a:r>
              <a:rPr lang="en-US" sz="2200" dirty="0">
                <a:ea typeface="ヒラギノ角ゴ Pro W3" charset="0"/>
                <a:cs typeface="ヒラギノ角ゴ Pro W3" charset="0"/>
              </a:rPr>
              <a:t>Companies, not just individuals, also watch the market.</a:t>
            </a:r>
          </a:p>
          <a:p>
            <a:r>
              <a:rPr lang="en-US" sz="2200" dirty="0">
                <a:ea typeface="ヒラギノ角ゴ Pro W3" charset="0"/>
                <a:cs typeface="ヒラギノ角ゴ Pro W3" charset="0"/>
              </a:rPr>
              <a:t>Often seeking additional funding</a:t>
            </a:r>
          </a:p>
          <a:p>
            <a:r>
              <a:rPr lang="en-US" sz="2200" dirty="0">
                <a:ea typeface="ヒラギノ角ゴ Pro W3" charset="0"/>
                <a:cs typeface="ヒラギノ角ゴ Pro W3" charset="0"/>
              </a:rPr>
              <a:t>The success of SEOs is dependent on the company’s stock</a:t>
            </a:r>
            <a:endParaRPr lang="en-US" sz="2200" dirty="0"/>
          </a:p>
        </p:txBody>
      </p:sp>
    </p:spTree>
    <p:extLst>
      <p:ext uri="{BB962C8B-B14F-4D97-AF65-F5344CB8AC3E}">
        <p14:creationId xmlns:p14="http://schemas.microsoft.com/office/powerpoint/2010/main" val="360444258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ヒラギノ角ゴ Pro W3" charset="0"/>
              </a:rPr>
              <a:t>Why Study Financial Markets? </a:t>
            </a:r>
            <a:br>
              <a:rPr lang="en-US" sz="3600" dirty="0">
                <a:ea typeface="ヒラギノ角ゴ Pro W3" charset="0"/>
              </a:rPr>
            </a:br>
            <a:r>
              <a:rPr lang="en-US" sz="3600" dirty="0">
                <a:ea typeface="ヒラギノ角ゴ Pro W3" charset="0"/>
              </a:rPr>
              <a:t>The Stock Market </a:t>
            </a:r>
            <a:r>
              <a:rPr lang="en-US" sz="2000" b="0" dirty="0">
                <a:ea typeface="ヒラギノ角ゴ Pro W3" charset="0"/>
              </a:rPr>
              <a:t>(3 of 3)</a:t>
            </a:r>
            <a:endParaRPr lang="en-US" b="1" dirty="0">
              <a:latin typeface="+mj-lt"/>
            </a:endParaRPr>
          </a:p>
        </p:txBody>
      </p:sp>
      <p:sp>
        <p:nvSpPr>
          <p:cNvPr id="3" name="Content Placeholder 2"/>
          <p:cNvSpPr>
            <a:spLocks noGrp="1"/>
          </p:cNvSpPr>
          <p:nvPr>
            <p:ph idx="1"/>
          </p:nvPr>
        </p:nvSpPr>
        <p:spPr/>
        <p:txBody>
          <a:bodyPr>
            <a:noAutofit/>
          </a:bodyPr>
          <a:lstStyle/>
          <a:p>
            <a:r>
              <a:rPr lang="en-US" sz="2200" dirty="0">
                <a:ea typeface="ヒラギノ角ゴ Pro W3" charset="0"/>
                <a:cs typeface="ヒラギノ角ゴ Pro W3" charset="0"/>
              </a:rPr>
              <a:t>In chapter 2, we will examine the role of the stock market in the financial system.</a:t>
            </a:r>
          </a:p>
          <a:p>
            <a:r>
              <a:rPr lang="en-US" sz="2200" dirty="0">
                <a:ea typeface="ヒラギノ角ゴ Pro W3" charset="0"/>
                <a:cs typeface="ヒラギノ角ゴ Pro W3" charset="0"/>
              </a:rPr>
              <a:t>In chapters 6 and 13, we will further look at how stock prices behave to information in the marketplace.</a:t>
            </a:r>
            <a:endParaRPr lang="en-US" sz="2200" dirty="0"/>
          </a:p>
        </p:txBody>
      </p:sp>
    </p:spTree>
    <p:extLst>
      <p:ext uri="{BB962C8B-B14F-4D97-AF65-F5344CB8AC3E}">
        <p14:creationId xmlns:p14="http://schemas.microsoft.com/office/powerpoint/2010/main" val="252753857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sz="3600" dirty="0">
                <a:ea typeface="ヒラギノ角ゴ Pro W3" charset="0"/>
              </a:rPr>
              <a:t>Why Study Financial Markets? </a:t>
            </a:r>
            <a:br>
              <a:rPr lang="en-US" sz="3600" dirty="0">
                <a:ea typeface="ヒラギノ角ゴ Pro W3" charset="0"/>
              </a:rPr>
            </a:br>
            <a:r>
              <a:rPr lang="en-US" sz="3600" dirty="0">
                <a:ea typeface="ヒラギノ角ゴ Pro W3" charset="0"/>
              </a:rPr>
              <a:t>The Foreign Exchange Market </a:t>
            </a:r>
            <a:r>
              <a:rPr lang="en-US" sz="2000" b="0" dirty="0">
                <a:ea typeface="ヒラギノ角ゴ Pro W3" charset="0"/>
              </a:rPr>
              <a:t>(1 of 3)</a:t>
            </a:r>
            <a:endParaRPr lang="en-US" sz="2000" b="1" dirty="0">
              <a:latin typeface="+mj-lt"/>
            </a:endParaRPr>
          </a:p>
        </p:txBody>
      </p:sp>
      <p:sp>
        <p:nvSpPr>
          <p:cNvPr id="2" name="content placeholder"/>
          <p:cNvSpPr>
            <a:spLocks noGrp="1"/>
          </p:cNvSpPr>
          <p:nvPr>
            <p:ph idx="1"/>
          </p:nvPr>
        </p:nvSpPr>
        <p:spPr/>
        <p:txBody>
          <a:bodyPr/>
          <a:lstStyle/>
          <a:p>
            <a:r>
              <a:rPr lang="en-US" sz="2200" dirty="0">
                <a:ea typeface="ヒラギノ角ゴ Pro W3" charset="0"/>
                <a:cs typeface="ヒラギノ角ゴ Pro W3" charset="0"/>
              </a:rPr>
              <a:t>The foreign exchange market is where international currencies trade and exchange rates are set.</a:t>
            </a:r>
          </a:p>
          <a:p>
            <a:r>
              <a:rPr lang="en-US" sz="2200" dirty="0">
                <a:ea typeface="ヒラギノ角ゴ Pro W3" charset="0"/>
                <a:cs typeface="ヒラギノ角ゴ Pro W3" charset="0"/>
              </a:rPr>
              <a:t>Although most people know little about this market, it has a </a:t>
            </a:r>
            <a:r>
              <a:rPr lang="en-US" sz="2200" b="1" i="1" dirty="0">
                <a:ea typeface="ヒラギノ角ゴ Pro W3" charset="0"/>
                <a:cs typeface="ヒラギノ角ゴ Pro W3" charset="0"/>
              </a:rPr>
              <a:t>daily</a:t>
            </a:r>
            <a:r>
              <a:rPr lang="en-US" sz="2200" dirty="0">
                <a:ea typeface="ヒラギノ角ゴ Pro W3" charset="0"/>
                <a:cs typeface="ヒラギノ角ゴ Pro W3" charset="0"/>
              </a:rPr>
              <a:t> volume around $5 trillion!</a:t>
            </a:r>
            <a:endParaRPr lang="en-US" sz="2200" dirty="0"/>
          </a:p>
        </p:txBody>
      </p:sp>
    </p:spTree>
    <p:extLst>
      <p:ext uri="{BB962C8B-B14F-4D97-AF65-F5344CB8AC3E}">
        <p14:creationId xmlns:p14="http://schemas.microsoft.com/office/powerpoint/2010/main" val="8233671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sz="3600" dirty="0"/>
              <a:t>Figure 1.3 Exchange Rate of the U.S. Dollar, 1970–2016</a:t>
            </a:r>
            <a:endParaRPr lang="en-US" sz="1000" dirty="0">
              <a:solidFill>
                <a:srgbClr val="FFFFFF">
                  <a:alpha val="0"/>
                </a:srgbClr>
              </a:solidFill>
              <a:latin typeface="+mj-lt"/>
            </a:endParaRPr>
          </a:p>
        </p:txBody>
      </p:sp>
      <p:pic>
        <p:nvPicPr>
          <p:cNvPr id="4" name="Picture 2" descr="A line graph depicts exchange rate of the U.S. dollar from 1970 to 2016. &#10;The vertical axis is labeled &quot;Index (March 1973 equals 100)&quot; and ranges from 75 to 150 in increments of 15, with a kink at the origin. The horizontal axis lists years from 1975 to 2015 in increments of 5. The data shown in the graph is given in the following table. All values are approximate. &#10;Year Index (March 1973 equals 100)&#10;1975 100&#10;1980 95&#10;1985 145&#10;1990 90&#10;1995 80&#10;2000 95&#10;2005 80&#10;2010 75&#10;2015 75&#10;"/>
          <p:cNvPicPr>
            <a:picLocks noChangeAspect="1" noChangeArrowheads="1"/>
          </p:cNvPicPr>
          <p:nvPr/>
        </p:nvPicPr>
        <p:blipFill>
          <a:blip r:embed="rId3" cstate="print"/>
          <a:stretch>
            <a:fillRect/>
          </a:stretch>
        </p:blipFill>
        <p:spPr bwMode="auto">
          <a:xfrm>
            <a:off x="1295400" y="2209800"/>
            <a:ext cx="6553200" cy="2526172"/>
          </a:xfrm>
          <a:prstGeom prst="rect">
            <a:avLst/>
          </a:prstGeom>
          <a:noFill/>
          <a:ln w="9525">
            <a:noFill/>
            <a:miter lim="800000"/>
            <a:headEnd/>
            <a:tailEnd/>
          </a:ln>
        </p:spPr>
      </p:pic>
      <p:sp>
        <p:nvSpPr>
          <p:cNvPr id="2" name="content placeholder"/>
          <p:cNvSpPr>
            <a:spLocks noGrp="1"/>
          </p:cNvSpPr>
          <p:nvPr>
            <p:ph idx="1"/>
          </p:nvPr>
        </p:nvSpPr>
        <p:spPr>
          <a:xfrm>
            <a:off x="457200" y="5486400"/>
            <a:ext cx="8229600" cy="639763"/>
          </a:xfrm>
        </p:spPr>
        <p:txBody>
          <a:bodyPr anchor="b"/>
          <a:lstStyle/>
          <a:p>
            <a:pPr marL="0" indent="0">
              <a:buNone/>
            </a:pPr>
            <a:r>
              <a:rPr lang="en-IN" sz="1400" i="1" dirty="0"/>
              <a:t>Source</a:t>
            </a:r>
            <a:r>
              <a:rPr lang="en-IN" sz="1400" dirty="0"/>
              <a:t>: Federal Reserve Bank of St. Louis, FRED database: </a:t>
            </a:r>
            <a:r>
              <a:rPr lang="en-IN" sz="1400" dirty="0">
                <a:hlinkClick r:id="rId4" tooltip="https://fred.stlouisfed.org/series/TWEXMMTH."/>
              </a:rPr>
              <a:t>https://fred.stlouisfed.org/series/TWEXMMTH.</a:t>
            </a:r>
            <a:endParaRPr lang="en-US" sz="1400" dirty="0"/>
          </a:p>
        </p:txBody>
      </p:sp>
    </p:spTree>
    <p:extLst>
      <p:ext uri="{BB962C8B-B14F-4D97-AF65-F5344CB8AC3E}">
        <p14:creationId xmlns:p14="http://schemas.microsoft.com/office/powerpoint/2010/main" val="214733091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sz="3600" dirty="0">
                <a:ea typeface="ヒラギノ角ゴ Pro W3" charset="0"/>
              </a:rPr>
              <a:t>Why Study Financial Markets?</a:t>
            </a:r>
            <a:br>
              <a:rPr lang="en-US" sz="3600" dirty="0">
                <a:ea typeface="ヒラギノ角ゴ Pro W3" charset="0"/>
              </a:rPr>
            </a:br>
            <a:r>
              <a:rPr lang="en-US" sz="3600" dirty="0">
                <a:ea typeface="ヒラギノ角ゴ Pro W3" charset="0"/>
              </a:rPr>
              <a:t>The Foreign Exchange Market </a:t>
            </a:r>
            <a:r>
              <a:rPr lang="en-US" sz="2000" b="0" dirty="0">
                <a:ea typeface="ヒラギノ角ゴ Pro W3" charset="0"/>
              </a:rPr>
              <a:t>(2 of 3)</a:t>
            </a:r>
            <a:endParaRPr lang="en-US" sz="2000" b="1" dirty="0">
              <a:solidFill>
                <a:srgbClr val="FFFFFF">
                  <a:alpha val="0"/>
                </a:srgbClr>
              </a:solidFill>
              <a:latin typeface="+mj-lt"/>
            </a:endParaRPr>
          </a:p>
        </p:txBody>
      </p:sp>
      <p:sp>
        <p:nvSpPr>
          <p:cNvPr id="2" name="content placeholder"/>
          <p:cNvSpPr>
            <a:spLocks noGrp="1"/>
          </p:cNvSpPr>
          <p:nvPr>
            <p:ph idx="1"/>
          </p:nvPr>
        </p:nvSpPr>
        <p:spPr/>
        <p:txBody>
          <a:bodyPr/>
          <a:lstStyle/>
          <a:p>
            <a:pPr>
              <a:defRPr/>
            </a:pPr>
            <a:r>
              <a:rPr lang="en-US" altLang="en-US" sz="2200" dirty="0"/>
              <a:t>These fluctuations matter!</a:t>
            </a:r>
          </a:p>
          <a:p>
            <a:pPr lvl="1"/>
            <a:r>
              <a:rPr lang="en-US" altLang="en-US" sz="2200" dirty="0"/>
              <a:t>In recent years, consumers have found that vacationing in Europe is expensive, due to a weakening dollar relative to the Euro.</a:t>
            </a:r>
            <a:endParaRPr lang="en-US" sz="2200" dirty="0"/>
          </a:p>
          <a:p>
            <a:pPr lvl="1"/>
            <a:r>
              <a:rPr lang="en-US" altLang="en-US" sz="2200" dirty="0"/>
              <a:t>When the dollar strengthens, foreign purchase of domestic goods falls.</a:t>
            </a:r>
            <a:endParaRPr lang="en-US" sz="2200" dirty="0"/>
          </a:p>
        </p:txBody>
      </p:sp>
    </p:spTree>
    <p:extLst>
      <p:ext uri="{BB962C8B-B14F-4D97-AF65-F5344CB8AC3E}">
        <p14:creationId xmlns:p14="http://schemas.microsoft.com/office/powerpoint/2010/main" val="181471931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sz="3600" dirty="0">
                <a:ea typeface="ヒラギノ角ゴ Pro W3" charset="0"/>
              </a:rPr>
              <a:t>Why Study Financial Markets? </a:t>
            </a:r>
            <a:br>
              <a:rPr lang="en-US" sz="3600" dirty="0">
                <a:ea typeface="ヒラギノ角ゴ Pro W3" charset="0"/>
              </a:rPr>
            </a:br>
            <a:r>
              <a:rPr lang="en-US" sz="3600" dirty="0">
                <a:ea typeface="ヒラギノ角ゴ Pro W3" charset="0"/>
              </a:rPr>
              <a:t>The Foreign Exchange Market </a:t>
            </a:r>
            <a:r>
              <a:rPr lang="en-US" sz="2000" b="0" dirty="0">
                <a:ea typeface="ヒラギノ角ゴ Pro W3" charset="0"/>
              </a:rPr>
              <a:t>(3 of 3)</a:t>
            </a:r>
            <a:endParaRPr lang="en-US" b="1" dirty="0">
              <a:latin typeface="+mj-lt"/>
            </a:endParaRPr>
          </a:p>
        </p:txBody>
      </p:sp>
      <p:sp>
        <p:nvSpPr>
          <p:cNvPr id="2" name="content placeholder"/>
          <p:cNvSpPr>
            <a:spLocks noGrp="1"/>
          </p:cNvSpPr>
          <p:nvPr>
            <p:ph idx="1"/>
          </p:nvPr>
        </p:nvSpPr>
        <p:spPr/>
        <p:txBody>
          <a:bodyPr/>
          <a:lstStyle/>
          <a:p>
            <a:pPr marL="0" indent="0">
              <a:buNone/>
            </a:pPr>
            <a:r>
              <a:rPr lang="en-US" sz="2200" dirty="0">
                <a:ea typeface="ヒラギノ角ゴ Pro W3" charset="0"/>
                <a:cs typeface="ヒラギノ角ゴ Pro W3" charset="0"/>
              </a:rPr>
              <a:t>In chapter 15, we will examine how exchange rates are determined in both the short- and long-run.</a:t>
            </a:r>
            <a:endParaRPr lang="en-US" sz="2200" dirty="0"/>
          </a:p>
        </p:txBody>
      </p:sp>
    </p:spTree>
    <p:extLst>
      <p:ext uri="{BB962C8B-B14F-4D97-AF65-F5344CB8AC3E}">
        <p14:creationId xmlns:p14="http://schemas.microsoft.com/office/powerpoint/2010/main" val="131797762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sz="3600" dirty="0">
                <a:ea typeface="ヒラギノ角ゴ Pro W3" charset="0"/>
              </a:rPr>
              <a:t>Why Study Financial Institutions? </a:t>
            </a:r>
            <a:r>
              <a:rPr lang="en-US" sz="2000" b="0" dirty="0">
                <a:ea typeface="ヒラギノ角ゴ Pro W3" charset="0"/>
              </a:rPr>
              <a:t>(1 of 3)</a:t>
            </a:r>
            <a:endParaRPr lang="en-US" b="1" dirty="0">
              <a:latin typeface="+mj-lt"/>
            </a:endParaRPr>
          </a:p>
        </p:txBody>
      </p:sp>
      <p:sp>
        <p:nvSpPr>
          <p:cNvPr id="2" name="content placeholder"/>
          <p:cNvSpPr>
            <a:spLocks noGrp="1"/>
          </p:cNvSpPr>
          <p:nvPr>
            <p:ph idx="1"/>
          </p:nvPr>
        </p:nvSpPr>
        <p:spPr/>
        <p:txBody>
          <a:bodyPr/>
          <a:lstStyle/>
          <a:p>
            <a:pPr marL="0" indent="0">
              <a:buNone/>
            </a:pPr>
            <a:r>
              <a:rPr lang="en-US" sz="2200" dirty="0">
                <a:cs typeface="ヒラギノ角ゴ Pro W3" charset="0"/>
              </a:rPr>
              <a:t>We will also spend considerable time discussing financial institutions - the corporations, organizations, and networks that operate the so-called </a:t>
            </a:r>
            <a:r>
              <a:rPr lang="en-US" sz="2200" dirty="0" smtClean="0">
                <a:cs typeface="ヒラギノ角ゴ Pro W3" charset="0"/>
              </a:rPr>
              <a:t>“marketplaces.” </a:t>
            </a:r>
            <a:r>
              <a:rPr lang="en-US" sz="2200" dirty="0">
                <a:cs typeface="ヒラギノ角ゴ Pro W3" charset="0"/>
              </a:rPr>
              <a:t>We will look at:</a:t>
            </a:r>
            <a:endParaRPr lang="en-US" sz="2200" dirty="0"/>
          </a:p>
          <a:p>
            <a:pPr marL="402336" indent="-402336">
              <a:buFont typeface="Arial" charset="0"/>
              <a:buAutoNum type="arabicPeriod"/>
            </a:pPr>
            <a:r>
              <a:rPr lang="en-US" sz="2200" dirty="0">
                <a:cs typeface="ヒラギノ角ゴ Pro W3" charset="0"/>
              </a:rPr>
              <a:t>Structure of the Financial System</a:t>
            </a:r>
          </a:p>
          <a:p>
            <a:pPr lvl="1"/>
            <a:r>
              <a:rPr lang="en-US" sz="2200" dirty="0">
                <a:cs typeface="ヒラギノ角ゴ Pro W3" charset="0"/>
              </a:rPr>
              <a:t>Helps funds move from savers to investors, typically through financial intermediaries</a:t>
            </a:r>
            <a:endParaRPr lang="en-US" sz="2200" dirty="0"/>
          </a:p>
          <a:p>
            <a:pPr marL="402336" indent="-402336">
              <a:buFont typeface="Arial" charset="0"/>
              <a:buAutoNum type="arabicPeriod"/>
            </a:pPr>
            <a:r>
              <a:rPr lang="en-US" sz="2200" dirty="0">
                <a:cs typeface="ヒラギノ角ゴ Pro W3" charset="0"/>
              </a:rPr>
              <a:t>Financial Crises</a:t>
            </a:r>
          </a:p>
          <a:p>
            <a:pPr lvl="1"/>
            <a:r>
              <a:rPr lang="en-US" sz="2200" dirty="0">
                <a:cs typeface="ヒラギノ角ゴ Pro W3" charset="0"/>
              </a:rPr>
              <a:t>The </a:t>
            </a:r>
            <a:r>
              <a:rPr lang="en-US" sz="2200" dirty="0" smtClean="0">
                <a:cs typeface="ヒラギノ角ゴ Pro W3" charset="0"/>
              </a:rPr>
              <a:t>“Great Recession” </a:t>
            </a:r>
            <a:r>
              <a:rPr lang="en-US" sz="2200" dirty="0">
                <a:cs typeface="ヒラギノ角ゴ Pro W3" charset="0"/>
              </a:rPr>
              <a:t>of 2007–2009 was the worst financial crisis since the Great Depression. Why did it happen?</a:t>
            </a:r>
            <a:endParaRPr lang="en-US" sz="2200" dirty="0"/>
          </a:p>
        </p:txBody>
      </p:sp>
    </p:spTree>
    <p:extLst>
      <p:ext uri="{BB962C8B-B14F-4D97-AF65-F5344CB8AC3E}">
        <p14:creationId xmlns:p14="http://schemas.microsoft.com/office/powerpoint/2010/main" val="252586979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sz="3600" dirty="0">
                <a:ea typeface="ヒラギノ角ゴ Pro W3" charset="0"/>
              </a:rPr>
              <a:t>Why Study Financial Institutions? </a:t>
            </a:r>
            <a:r>
              <a:rPr lang="en-US" sz="2000" b="0" dirty="0" smtClean="0">
                <a:ea typeface="ヒラギノ角ゴ Pro W3" charset="0"/>
              </a:rPr>
              <a:t>(2 </a:t>
            </a:r>
            <a:r>
              <a:rPr lang="en-US" sz="2000" b="0" dirty="0">
                <a:ea typeface="ヒラギノ角ゴ Pro W3" charset="0"/>
              </a:rPr>
              <a:t>of 3)</a:t>
            </a:r>
            <a:endParaRPr lang="en-US" sz="2800" b="1" dirty="0">
              <a:latin typeface="+mj-lt"/>
            </a:endParaRPr>
          </a:p>
        </p:txBody>
      </p:sp>
      <p:sp>
        <p:nvSpPr>
          <p:cNvPr id="2" name="content placeholder"/>
          <p:cNvSpPr>
            <a:spLocks noGrp="1"/>
          </p:cNvSpPr>
          <p:nvPr>
            <p:ph idx="1"/>
          </p:nvPr>
        </p:nvSpPr>
        <p:spPr/>
        <p:txBody>
          <a:bodyPr/>
          <a:lstStyle/>
          <a:p>
            <a:pPr marL="402336" indent="-402336">
              <a:buFont typeface="+mj-lt"/>
              <a:buAutoNum type="arabicPeriod" startAt="3"/>
              <a:defRPr/>
            </a:pPr>
            <a:r>
              <a:rPr lang="en-US" sz="2200" dirty="0"/>
              <a:t>Central Banks and the Conduit of Monetary Policy</a:t>
            </a:r>
          </a:p>
          <a:p>
            <a:pPr lvl="1"/>
            <a:r>
              <a:rPr lang="en-US" sz="2200" dirty="0"/>
              <a:t>The role of the Fed, and foreign counterparts, in the management of interest rates and the money supply</a:t>
            </a:r>
          </a:p>
          <a:p>
            <a:pPr marL="402336" indent="-402336">
              <a:buFont typeface="+mj-lt"/>
              <a:buAutoNum type="arabicPeriod" startAt="3"/>
              <a:defRPr/>
            </a:pPr>
            <a:r>
              <a:rPr lang="en-US" sz="2200" dirty="0"/>
              <a:t>The International Financial System</a:t>
            </a:r>
          </a:p>
          <a:p>
            <a:pPr lvl="1"/>
            <a:r>
              <a:rPr lang="en-US" sz="2200" dirty="0"/>
              <a:t>Capital flows between countries impacts domestic economies</a:t>
            </a:r>
          </a:p>
          <a:p>
            <a:pPr lvl="1"/>
            <a:r>
              <a:rPr lang="en-US" sz="2200" dirty="0"/>
              <a:t>Need to understand exchange rates, capital controls, and the role of agencies such as the IMF</a:t>
            </a:r>
          </a:p>
        </p:txBody>
      </p:sp>
    </p:spTree>
    <p:extLst>
      <p:ext uri="{BB962C8B-B14F-4D97-AF65-F5344CB8AC3E}">
        <p14:creationId xmlns:p14="http://schemas.microsoft.com/office/powerpoint/2010/main" val="319328813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sz="3600" dirty="0">
                <a:ea typeface="ヒラギノ角ゴ Pro W3" charset="0"/>
              </a:rPr>
              <a:t>Why Study Financial Institutions? </a:t>
            </a:r>
            <a:r>
              <a:rPr lang="en-US" sz="2000" b="0" dirty="0">
                <a:ea typeface="ヒラギノ角ゴ Pro W3" charset="0"/>
              </a:rPr>
              <a:t>(3 of 3)</a:t>
            </a:r>
            <a:endParaRPr lang="en-US" sz="2000" b="1" dirty="0">
              <a:latin typeface="+mj-lt"/>
            </a:endParaRPr>
          </a:p>
        </p:txBody>
      </p:sp>
      <p:sp>
        <p:nvSpPr>
          <p:cNvPr id="2" name="content placeholder"/>
          <p:cNvSpPr>
            <a:spLocks noGrp="1"/>
          </p:cNvSpPr>
          <p:nvPr>
            <p:ph idx="1"/>
          </p:nvPr>
        </p:nvSpPr>
        <p:spPr/>
        <p:txBody>
          <a:bodyPr/>
          <a:lstStyle/>
          <a:p>
            <a:pPr marL="402336" indent="-402336">
              <a:buFont typeface="Arial" charset="0"/>
              <a:buAutoNum type="arabicPeriod" startAt="5"/>
            </a:pPr>
            <a:r>
              <a:rPr lang="en-US" sz="2200" dirty="0">
                <a:ea typeface="ヒラギノ角ゴ Pro W3" charset="0"/>
                <a:cs typeface="ヒラギノ角ゴ Pro W3" charset="0"/>
              </a:rPr>
              <a:t>Banks and Other Financial Institutions</a:t>
            </a:r>
          </a:p>
          <a:p>
            <a:pPr lvl="1"/>
            <a:r>
              <a:rPr lang="en-US" sz="2200" dirty="0">
                <a:ea typeface="ヒラギノ角ゴ Pro W3" charset="0"/>
                <a:cs typeface="ヒラギノ角ゴ Pro W3" charset="0"/>
              </a:rPr>
              <a:t>Includes the role of insurance companies, mutual funds, pension funds, etc.</a:t>
            </a:r>
            <a:endParaRPr lang="en-US" sz="2200" dirty="0"/>
          </a:p>
          <a:p>
            <a:pPr marL="402336" indent="-402336">
              <a:lnSpc>
                <a:spcPct val="90000"/>
              </a:lnSpc>
              <a:buFont typeface="Arial" charset="0"/>
              <a:buAutoNum type="arabicPeriod" startAt="5"/>
            </a:pPr>
            <a:r>
              <a:rPr lang="en-US" sz="2200" dirty="0">
                <a:ea typeface="ヒラギノ角ゴ Pro W3" charset="0"/>
                <a:cs typeface="ヒラギノ角ゴ Pro W3" charset="0"/>
              </a:rPr>
              <a:t>Financial Innovation</a:t>
            </a:r>
          </a:p>
          <a:p>
            <a:pPr lvl="1"/>
            <a:r>
              <a:rPr lang="en-US" sz="2200" dirty="0">
                <a:ea typeface="ヒラギノ角ゴ Pro W3" charset="0"/>
                <a:cs typeface="ヒラギノ角ゴ Pro W3" charset="0"/>
              </a:rPr>
              <a:t>Focusing on improvements in technology and the impact on financial product delivery</a:t>
            </a:r>
            <a:endParaRPr lang="en-US" sz="2200" dirty="0"/>
          </a:p>
          <a:p>
            <a:pPr marL="402336" indent="-402336">
              <a:lnSpc>
                <a:spcPct val="90000"/>
              </a:lnSpc>
              <a:buFont typeface="Arial" charset="0"/>
              <a:buAutoNum type="arabicPeriod" startAt="5"/>
            </a:pPr>
            <a:r>
              <a:rPr lang="en-US" sz="2200" dirty="0">
                <a:ea typeface="ヒラギノ角ゴ Pro W3" charset="0"/>
                <a:cs typeface="ヒラギノ角ゴ Pro W3" charset="0"/>
              </a:rPr>
              <a:t>Managing Risk in Financial Institutions</a:t>
            </a:r>
          </a:p>
          <a:p>
            <a:pPr lvl="1"/>
            <a:r>
              <a:rPr lang="en-US" sz="2200" dirty="0">
                <a:ea typeface="ヒラギノ角ゴ Pro W3" charset="0"/>
                <a:cs typeface="ヒラギノ角ゴ Pro W3" charset="0"/>
              </a:rPr>
              <a:t>Focusing on risk management in the financial institution</a:t>
            </a:r>
            <a:endParaRPr lang="en-US" sz="2200" dirty="0"/>
          </a:p>
        </p:txBody>
      </p:sp>
    </p:spTree>
    <p:extLst>
      <p:ext uri="{BB962C8B-B14F-4D97-AF65-F5344CB8AC3E}">
        <p14:creationId xmlns:p14="http://schemas.microsoft.com/office/powerpoint/2010/main" val="275277793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ヒラギノ角ゴ Pro W3" charset="0"/>
              </a:rPr>
              <a:t>Applied Managerial Perspective</a:t>
            </a:r>
            <a:endParaRPr lang="en-US" sz="3600" dirty="0">
              <a:latin typeface="+mj-lt"/>
            </a:endParaRPr>
          </a:p>
        </p:txBody>
      </p:sp>
      <p:sp>
        <p:nvSpPr>
          <p:cNvPr id="3" name="content placeholder"/>
          <p:cNvSpPr>
            <a:spLocks noGrp="1"/>
          </p:cNvSpPr>
          <p:nvPr>
            <p:ph idx="1"/>
          </p:nvPr>
        </p:nvSpPr>
        <p:spPr/>
        <p:txBody>
          <a:bodyPr/>
          <a:lstStyle/>
          <a:p>
            <a:r>
              <a:rPr lang="en-US" sz="2200" dirty="0">
                <a:ea typeface="ヒラギノ角ゴ Pro W3" charset="0"/>
                <a:cs typeface="ヒラギノ角ゴ Pro W3" charset="0"/>
              </a:rPr>
              <a:t>Financial institutions are among the largest employers in the U.S. and often pay high salaries.</a:t>
            </a:r>
          </a:p>
          <a:p>
            <a:r>
              <a:rPr lang="en-US" sz="2200" dirty="0">
                <a:ea typeface="ヒラギノ角ゴ Pro W3" charset="0"/>
                <a:cs typeface="ヒラギノ角ゴ Pro W3" charset="0"/>
              </a:rPr>
              <a:t>Knowing how financial institutions are managed may help you better deal with them.</a:t>
            </a:r>
            <a:endParaRPr lang="en-US" sz="2200" dirty="0"/>
          </a:p>
        </p:txBody>
      </p:sp>
    </p:spTree>
    <p:extLst>
      <p:ext uri="{BB962C8B-B14F-4D97-AF65-F5344CB8AC3E}">
        <p14:creationId xmlns:p14="http://schemas.microsoft.com/office/powerpoint/2010/main" val="170738369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sz="3600" dirty="0">
                <a:ea typeface="ヒラギノ角ゴ Pro W3" charset="0"/>
              </a:rPr>
              <a:t>How We Study Financial Markets and Institutions </a:t>
            </a:r>
            <a:r>
              <a:rPr lang="en-US" sz="2000" b="0" dirty="0">
                <a:ea typeface="ヒラギノ角ゴ Pro W3" charset="0"/>
              </a:rPr>
              <a:t>(1 of 2)</a:t>
            </a:r>
            <a:endParaRPr lang="en-US" b="1" dirty="0">
              <a:latin typeface="+mj-lt"/>
            </a:endParaRPr>
          </a:p>
        </p:txBody>
      </p:sp>
      <p:sp>
        <p:nvSpPr>
          <p:cNvPr id="2" name="content placeholder"/>
          <p:cNvSpPr>
            <a:spLocks noGrp="1"/>
          </p:cNvSpPr>
          <p:nvPr>
            <p:ph idx="1"/>
          </p:nvPr>
        </p:nvSpPr>
        <p:spPr/>
        <p:txBody>
          <a:bodyPr/>
          <a:lstStyle/>
          <a:p>
            <a:pPr marL="0" indent="0">
              <a:buNone/>
            </a:pPr>
            <a:r>
              <a:rPr lang="en-US" sz="2200" dirty="0"/>
              <a:t>Basic Analytic Framework</a:t>
            </a:r>
          </a:p>
          <a:p>
            <a:pPr marL="402336" indent="-402336">
              <a:buFont typeface="Arial" charset="0"/>
              <a:buAutoNum type="arabicPeriod"/>
            </a:pPr>
            <a:r>
              <a:rPr lang="en-US" sz="2200" dirty="0"/>
              <a:t>Simplified models are constructed, explained, and then manipulated to illustrate various phenomena.</a:t>
            </a:r>
          </a:p>
          <a:p>
            <a:pPr marL="402336" indent="-402336">
              <a:buFont typeface="Arial" charset="0"/>
              <a:buAutoNum type="arabicPeriod"/>
            </a:pPr>
            <a:r>
              <a:rPr lang="ja-JP" altLang="en-US" sz="2200" dirty="0"/>
              <a:t>“</a:t>
            </a:r>
            <a:r>
              <a:rPr lang="en-US" sz="2200" dirty="0"/>
              <a:t>Practicing Manager</a:t>
            </a:r>
            <a:r>
              <a:rPr lang="ja-JP" altLang="en-US" sz="2200" dirty="0"/>
              <a:t>”</a:t>
            </a:r>
            <a:r>
              <a:rPr lang="en-US" sz="2200" dirty="0"/>
              <a:t> cases are used to tie theoretical and empirical aspects.</a:t>
            </a:r>
          </a:p>
        </p:txBody>
      </p:sp>
    </p:spTree>
    <p:extLst>
      <p:ext uri="{BB962C8B-B14F-4D97-AF65-F5344CB8AC3E}">
        <p14:creationId xmlns:p14="http://schemas.microsoft.com/office/powerpoint/2010/main" val="74657459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sz="3600" dirty="0">
                <a:ea typeface="ヒラギノ角ゴ Pro W3" charset="0"/>
              </a:rPr>
              <a:t>How We Study Financial Markets and Institutions </a:t>
            </a:r>
            <a:r>
              <a:rPr lang="en-US" sz="2000" b="0" dirty="0">
                <a:ea typeface="ヒラギノ角ゴ Pro W3" charset="0"/>
              </a:rPr>
              <a:t>(2 of 2)</a:t>
            </a:r>
            <a:endParaRPr lang="en-US" sz="2800" b="1" dirty="0">
              <a:latin typeface="+mj-lt"/>
            </a:endParaRPr>
          </a:p>
        </p:txBody>
      </p:sp>
      <p:sp>
        <p:nvSpPr>
          <p:cNvPr id="2" name="content placeholder"/>
          <p:cNvSpPr>
            <a:spLocks noGrp="1"/>
          </p:cNvSpPr>
          <p:nvPr>
            <p:ph idx="1"/>
          </p:nvPr>
        </p:nvSpPr>
        <p:spPr/>
        <p:txBody>
          <a:bodyPr/>
          <a:lstStyle/>
          <a:p>
            <a:pPr marL="0" indent="0">
              <a:lnSpc>
                <a:spcPct val="90000"/>
              </a:lnSpc>
              <a:buNone/>
              <a:defRPr/>
            </a:pPr>
            <a:r>
              <a:rPr lang="en-US" sz="2200" dirty="0"/>
              <a:t>Other features</a:t>
            </a:r>
          </a:p>
          <a:p>
            <a:pPr marL="402336" indent="-402336">
              <a:buFont typeface="+mj-lt"/>
              <a:buAutoNum type="arabicPeriod"/>
              <a:defRPr/>
            </a:pPr>
            <a:r>
              <a:rPr lang="en-US" sz="2200" dirty="0"/>
              <a:t>Case studies</a:t>
            </a:r>
          </a:p>
          <a:p>
            <a:pPr marL="402336" indent="-402336">
              <a:buFont typeface="+mj-lt"/>
              <a:buAutoNum type="arabicPeriod"/>
              <a:defRPr/>
            </a:pPr>
            <a:r>
              <a:rPr lang="en-US" sz="2200" dirty="0"/>
              <a:t>Applications and Numerical Examples</a:t>
            </a:r>
          </a:p>
          <a:p>
            <a:pPr marL="402336" indent="-402336">
              <a:buFont typeface="+mj-lt"/>
              <a:buAutoNum type="arabicPeriod"/>
              <a:defRPr/>
            </a:pPr>
            <a:r>
              <a:rPr lang="en-US" sz="2200" dirty="0"/>
              <a:t>Special Interest Boxes</a:t>
            </a:r>
          </a:p>
          <a:p>
            <a:pPr marL="402336" indent="-402336">
              <a:buFont typeface="+mj-lt"/>
              <a:buAutoNum type="arabicPeriod"/>
              <a:defRPr/>
            </a:pPr>
            <a:r>
              <a:rPr lang="en-US" sz="2200" dirty="0"/>
              <a:t>Hundred of analytical end-of-chapter problems</a:t>
            </a:r>
          </a:p>
          <a:p>
            <a:pPr marL="402336" indent="-402336">
              <a:buFont typeface="+mj-lt"/>
              <a:buAutoNum type="arabicPeriod"/>
              <a:defRPr/>
            </a:pPr>
            <a:r>
              <a:rPr lang="en-US" sz="2200" dirty="0"/>
              <a:t>Predicting the Future problems</a:t>
            </a:r>
          </a:p>
        </p:txBody>
      </p:sp>
    </p:spTree>
    <p:extLst>
      <p:ext uri="{BB962C8B-B14F-4D97-AF65-F5344CB8AC3E}">
        <p14:creationId xmlns:p14="http://schemas.microsoft.com/office/powerpoint/2010/main" val="167133268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sz="3600" dirty="0">
                <a:ea typeface="ヒラギノ角ゴ Pro W3" charset="0"/>
              </a:rPr>
              <a:t>Exploring the Web </a:t>
            </a:r>
            <a:r>
              <a:rPr lang="en-US" sz="2000" b="0" dirty="0">
                <a:ea typeface="ヒラギノ角ゴ Pro W3" charset="0"/>
              </a:rPr>
              <a:t>(1 of 2)</a:t>
            </a:r>
            <a:endParaRPr lang="en-US" sz="2800" b="1" dirty="0">
              <a:latin typeface="+mj-lt"/>
            </a:endParaRPr>
          </a:p>
        </p:txBody>
      </p:sp>
      <p:sp>
        <p:nvSpPr>
          <p:cNvPr id="2" name="content placeholder"/>
          <p:cNvSpPr>
            <a:spLocks noGrp="1"/>
          </p:cNvSpPr>
          <p:nvPr>
            <p:ph idx="1"/>
          </p:nvPr>
        </p:nvSpPr>
        <p:spPr/>
        <p:txBody>
          <a:bodyPr/>
          <a:lstStyle/>
          <a:p>
            <a:pPr marL="0" indent="0">
              <a:buNone/>
            </a:pPr>
            <a:r>
              <a:rPr lang="en-US" sz="2200" b="1" dirty="0">
                <a:ea typeface="ヒラギノ角ゴ Pro W3" charset="0"/>
                <a:cs typeface="ヒラギノ角ゴ Pro W3" charset="0"/>
              </a:rPr>
              <a:t>Web Exercise</a:t>
            </a:r>
          </a:p>
          <a:p>
            <a:pPr marL="256032" lvl="1" indent="0">
              <a:buNone/>
            </a:pPr>
            <a:r>
              <a:rPr lang="en-US" sz="2200" dirty="0">
                <a:ea typeface="ヒラギノ角ゴ Pro W3" charset="0"/>
                <a:cs typeface="ヒラギノ角ゴ Pro W3" charset="0"/>
              </a:rPr>
              <a:t>The World Wide Web is an enormous resource for present and historical information. We will periodically present </a:t>
            </a:r>
            <a:r>
              <a:rPr lang="en-US" sz="2200" b="1" dirty="0">
                <a:ea typeface="ヒラギノ角ゴ Pro W3" charset="0"/>
                <a:cs typeface="ヒラギノ角ゴ Pro W3" charset="0"/>
              </a:rPr>
              <a:t>web exercises</a:t>
            </a:r>
            <a:r>
              <a:rPr lang="en-US" sz="2200" dirty="0">
                <a:ea typeface="ヒラギノ角ゴ Pro W3" charset="0"/>
                <a:cs typeface="ヒラギノ角ゴ Pro W3" charset="0"/>
              </a:rPr>
              <a:t> to introduce some of the important locations for information, and how to use it.</a:t>
            </a:r>
            <a:endParaRPr lang="en-US" sz="2200" dirty="0"/>
          </a:p>
        </p:txBody>
      </p:sp>
    </p:spTree>
    <p:extLst>
      <p:ext uri="{BB962C8B-B14F-4D97-AF65-F5344CB8AC3E}">
        <p14:creationId xmlns:p14="http://schemas.microsoft.com/office/powerpoint/2010/main" val="115772338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sz="3600" dirty="0">
                <a:ea typeface="ヒラギノ角ゴ Pro W3" charset="0"/>
              </a:rPr>
              <a:t>Exploring the Web </a:t>
            </a:r>
            <a:r>
              <a:rPr lang="en-US" sz="2000" b="0" dirty="0">
                <a:ea typeface="ヒラギノ角ゴ Pro W3" charset="0"/>
              </a:rPr>
              <a:t>(2 of 2)</a:t>
            </a:r>
            <a:endParaRPr lang="en-US" b="1" dirty="0">
              <a:latin typeface="+mj-lt"/>
            </a:endParaRPr>
          </a:p>
        </p:txBody>
      </p:sp>
      <p:sp>
        <p:nvSpPr>
          <p:cNvPr id="2" name="content placeholder"/>
          <p:cNvSpPr>
            <a:spLocks noGrp="1"/>
          </p:cNvSpPr>
          <p:nvPr>
            <p:ph idx="1"/>
          </p:nvPr>
        </p:nvSpPr>
        <p:spPr/>
        <p:txBody>
          <a:bodyPr/>
          <a:lstStyle/>
          <a:p>
            <a:pPr marL="0" indent="0">
              <a:buNone/>
            </a:pPr>
            <a:r>
              <a:rPr lang="en-US" sz="2200" b="1" dirty="0">
                <a:ea typeface="ヒラギノ角ゴ Pro W3" charset="0"/>
                <a:cs typeface="ヒラギノ角ゴ Pro W3" charset="0"/>
              </a:rPr>
              <a:t>Web Exercise</a:t>
            </a:r>
          </a:p>
          <a:p>
            <a:pPr marL="256032" lvl="1" indent="0">
              <a:buNone/>
            </a:pPr>
            <a:r>
              <a:rPr lang="en-US" sz="2200" dirty="0">
                <a:ea typeface="ヒラギノ角ゴ Pro W3" charset="0"/>
                <a:cs typeface="ヒラギノ角ゴ Pro W3" charset="0"/>
              </a:rPr>
              <a:t>The next three slides (starting on page 11 in the text) show you how to (1) find historical interest rates from the Fed and save the information, (2) how to import the data into Excel, and (3) how to examine the information using an Excel chart.</a:t>
            </a:r>
            <a:endParaRPr lang="en-US" sz="2200" dirty="0"/>
          </a:p>
        </p:txBody>
      </p:sp>
    </p:spTree>
    <p:extLst>
      <p:ext uri="{BB962C8B-B14F-4D97-AF65-F5344CB8AC3E}">
        <p14:creationId xmlns:p14="http://schemas.microsoft.com/office/powerpoint/2010/main" val="189450913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sz="3600" dirty="0"/>
              <a:t>Figure 1.4 Federal Reserve Bank of St. Louis, FRED Database</a:t>
            </a:r>
            <a:endParaRPr lang="en-US" dirty="0">
              <a:latin typeface="+mj-lt"/>
            </a:endParaRPr>
          </a:p>
        </p:txBody>
      </p:sp>
      <p:pic>
        <p:nvPicPr>
          <p:cNvPr id="4" name="Picture 2" descr="A screenshot of a web page of Federal Reserve Bank of St. Louis, FRED database.&#10;The screenshot shows &quot;Search&quot; option on the left panel with options like sources, releases, seasonal adjustments, frequencies et cetera. The right panel shows search results of 10-year treasury constant maturity rate."/>
          <p:cNvPicPr>
            <a:picLocks noChangeAspect="1" noChangeArrowheads="1"/>
          </p:cNvPicPr>
          <p:nvPr/>
        </p:nvPicPr>
        <p:blipFill>
          <a:blip r:embed="rId3" cstate="print"/>
          <a:stretch>
            <a:fillRect/>
          </a:stretch>
        </p:blipFill>
        <p:spPr bwMode="auto">
          <a:xfrm>
            <a:off x="1261298" y="1639536"/>
            <a:ext cx="6621406" cy="4113564"/>
          </a:xfrm>
          <a:prstGeom prst="rect">
            <a:avLst/>
          </a:prstGeom>
          <a:noFill/>
          <a:ln w="9525">
            <a:noFill/>
            <a:miter lim="800000"/>
            <a:headEnd/>
            <a:tailEnd/>
          </a:ln>
        </p:spPr>
      </p:pic>
      <p:sp>
        <p:nvSpPr>
          <p:cNvPr id="2" name="content placeholder"/>
          <p:cNvSpPr>
            <a:spLocks noGrp="1"/>
          </p:cNvSpPr>
          <p:nvPr>
            <p:ph idx="1"/>
          </p:nvPr>
        </p:nvSpPr>
        <p:spPr>
          <a:xfrm>
            <a:off x="457200" y="5867400"/>
            <a:ext cx="8229600" cy="258763"/>
          </a:xfrm>
        </p:spPr>
        <p:txBody>
          <a:bodyPr anchor="b"/>
          <a:lstStyle/>
          <a:p>
            <a:pPr marL="0" indent="0">
              <a:buNone/>
            </a:pPr>
            <a:r>
              <a:rPr lang="en-IN" sz="1400" i="1" dirty="0"/>
              <a:t>Source</a:t>
            </a:r>
            <a:r>
              <a:rPr lang="en-IN" sz="1400" dirty="0"/>
              <a:t>: </a:t>
            </a:r>
            <a:r>
              <a:rPr lang="en-IN" sz="1400" dirty="0">
                <a:hlinkClick r:id="rId4" tooltip="https://fred.stlouisfed.org/series/GS10."/>
              </a:rPr>
              <a:t>https://fred.stlouisfed.org/series/GS10.</a:t>
            </a:r>
            <a:endParaRPr lang="en-US" sz="1400" dirty="0"/>
          </a:p>
        </p:txBody>
      </p:sp>
    </p:spTree>
    <p:extLst>
      <p:ext uri="{BB962C8B-B14F-4D97-AF65-F5344CB8AC3E}">
        <p14:creationId xmlns:p14="http://schemas.microsoft.com/office/powerpoint/2010/main" val="248216119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US" sz="3600" dirty="0"/>
              <a:t>Figure 1.5 Excel Spreadsheet with Interest-Rate Data</a:t>
            </a:r>
            <a:endParaRPr lang="en-US" dirty="0">
              <a:latin typeface="+mj-lt"/>
            </a:endParaRPr>
          </a:p>
        </p:txBody>
      </p:sp>
      <p:pic>
        <p:nvPicPr>
          <p:cNvPr id="4" name="Picture 2" descr="A screenshot of excel spreadsheet with interest-rate data.&#10;The sheet shows &quot;FRED graphs observations&quot; at the top followed by a link. The interest rate for GS10 (10-year treasury constant maturity rate, percent, monthly, not seasonally adjusted) and GS1 (1-year treasury constant maturity rate, percent, monthly, not seasonally adjusted) for different observation dates are shown."/>
          <p:cNvPicPr>
            <a:picLocks noChangeAspect="1" noChangeArrowheads="1"/>
          </p:cNvPicPr>
          <p:nvPr/>
        </p:nvPicPr>
        <p:blipFill>
          <a:blip r:embed="rId3" cstate="print"/>
          <a:stretch>
            <a:fillRect/>
          </a:stretch>
        </p:blipFill>
        <p:spPr bwMode="auto">
          <a:xfrm>
            <a:off x="1187224" y="1583580"/>
            <a:ext cx="6769552" cy="3979020"/>
          </a:xfrm>
          <a:prstGeom prst="rect">
            <a:avLst/>
          </a:prstGeom>
          <a:noFill/>
          <a:ln w="9525">
            <a:noFill/>
            <a:miter lim="800000"/>
            <a:headEnd/>
            <a:tailEnd/>
          </a:ln>
        </p:spPr>
      </p:pic>
      <p:sp>
        <p:nvSpPr>
          <p:cNvPr id="3" name="content placeholder"/>
          <p:cNvSpPr>
            <a:spLocks noGrp="1"/>
          </p:cNvSpPr>
          <p:nvPr>
            <p:ph idx="1"/>
          </p:nvPr>
        </p:nvSpPr>
        <p:spPr>
          <a:xfrm>
            <a:off x="457200" y="5562600"/>
            <a:ext cx="8229600" cy="563563"/>
          </a:xfrm>
        </p:spPr>
        <p:txBody>
          <a:bodyPr anchor="b"/>
          <a:lstStyle/>
          <a:p>
            <a:pPr marL="0" indent="0">
              <a:buNone/>
            </a:pPr>
            <a:r>
              <a:rPr lang="en-IN" sz="1400" i="1" dirty="0"/>
              <a:t>Source</a:t>
            </a:r>
            <a:r>
              <a:rPr lang="en-IN" sz="1400" dirty="0"/>
              <a:t>: Used with permission from Microsoft Corporation; </a:t>
            </a:r>
            <a:r>
              <a:rPr lang="en-IN" sz="1400" dirty="0">
                <a:hlinkClick r:id="rId4" tooltip="https://fred.stlouisfed.org/series/GS1"/>
              </a:rPr>
              <a:t>https://fred.stlouisfed.org/series/GS1</a:t>
            </a:r>
            <a:r>
              <a:rPr lang="en-IN" sz="1400" dirty="0">
                <a:hlinkClick r:id="rId4" tooltip="fred.stlouisfed.org/series/GS1; fred.stlouisfed.org/series/GS10."/>
              </a:rPr>
              <a:t>; </a:t>
            </a:r>
            <a:r>
              <a:rPr lang="en-IN" sz="1400" dirty="0">
                <a:hlinkClick r:id="rId5" tooltip="https://fred.stlouisfed.org/series/GS10."/>
              </a:rPr>
              <a:t>https://fred.stlouisfed.org/series/GS10.</a:t>
            </a:r>
            <a:endParaRPr lang="en-US" sz="1400" dirty="0"/>
          </a:p>
        </p:txBody>
      </p:sp>
    </p:spTree>
    <p:extLst>
      <p:ext uri="{BB962C8B-B14F-4D97-AF65-F5344CB8AC3E}">
        <p14:creationId xmlns:p14="http://schemas.microsoft.com/office/powerpoint/2010/main" val="164229042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US" sz="3600" dirty="0"/>
              <a:t>Figure 1.6 Excel Graph of Interest-Data</a:t>
            </a:r>
            <a:endParaRPr lang="en-US" dirty="0">
              <a:latin typeface="+mj-lt"/>
            </a:endParaRPr>
          </a:p>
        </p:txBody>
      </p:sp>
      <p:pic>
        <p:nvPicPr>
          <p:cNvPr id="4" name="Picture 2" descr="A screenshot of excel spreadsheet shows graph of interest-data.&#10;The sheet shows &quot;FRED graphs observations&quot; at the top followed by a link. The interest rate for GS10 (10-year treasury constant maturity rate, percent, monthly, not seasonally adjusted) and GS1 (1-year treasury constant maturity rate, percent, monthly, not seasonally adjusted) for different observation dates are shown. A line graph for the given data is also shown."/>
          <p:cNvPicPr>
            <a:picLocks noChangeAspect="1" noChangeArrowheads="1"/>
          </p:cNvPicPr>
          <p:nvPr/>
        </p:nvPicPr>
        <p:blipFill>
          <a:blip r:embed="rId3" cstate="print"/>
          <a:stretch>
            <a:fillRect/>
          </a:stretch>
        </p:blipFill>
        <p:spPr bwMode="auto">
          <a:xfrm>
            <a:off x="927100" y="1639762"/>
            <a:ext cx="7289800" cy="4005196"/>
          </a:xfrm>
          <a:prstGeom prst="rect">
            <a:avLst/>
          </a:prstGeom>
          <a:noFill/>
          <a:ln w="9525">
            <a:noFill/>
            <a:miter lim="800000"/>
            <a:headEnd/>
            <a:tailEnd/>
          </a:ln>
        </p:spPr>
      </p:pic>
      <p:sp>
        <p:nvSpPr>
          <p:cNvPr id="3" name="content placeholder"/>
          <p:cNvSpPr>
            <a:spLocks noGrp="1"/>
          </p:cNvSpPr>
          <p:nvPr>
            <p:ph idx="1"/>
          </p:nvPr>
        </p:nvSpPr>
        <p:spPr>
          <a:xfrm>
            <a:off x="457200" y="5791200"/>
            <a:ext cx="8229600" cy="334963"/>
          </a:xfrm>
        </p:spPr>
        <p:txBody>
          <a:bodyPr anchor="b"/>
          <a:lstStyle/>
          <a:p>
            <a:pPr marL="0" indent="0">
              <a:buNone/>
            </a:pPr>
            <a:r>
              <a:rPr lang="en-IN" sz="1400" i="1" dirty="0"/>
              <a:t>Source</a:t>
            </a:r>
            <a:r>
              <a:rPr lang="en-IN" sz="1400" dirty="0"/>
              <a:t>: Used with permission from Microsoft Corporation.</a:t>
            </a:r>
            <a:endParaRPr lang="en-US" sz="1400" dirty="0"/>
          </a:p>
        </p:txBody>
      </p:sp>
    </p:spTree>
    <p:extLst>
      <p:ext uri="{BB962C8B-B14F-4D97-AF65-F5344CB8AC3E}">
        <p14:creationId xmlns:p14="http://schemas.microsoft.com/office/powerpoint/2010/main" val="408346082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sz="3600" dirty="0">
                <a:ea typeface="ヒラギノ角ゴ Pro W3" charset="0"/>
              </a:rPr>
              <a:t>Concluding Remarks</a:t>
            </a:r>
            <a:endParaRPr lang="en-US" sz="3600" b="1" dirty="0">
              <a:latin typeface="+mj-lt"/>
            </a:endParaRPr>
          </a:p>
        </p:txBody>
      </p:sp>
      <p:sp>
        <p:nvSpPr>
          <p:cNvPr id="2" name="content placeholder"/>
          <p:cNvSpPr>
            <a:spLocks noGrp="1"/>
          </p:cNvSpPr>
          <p:nvPr>
            <p:ph idx="1"/>
          </p:nvPr>
        </p:nvSpPr>
        <p:spPr/>
        <p:txBody>
          <a:bodyPr>
            <a:normAutofit/>
          </a:bodyPr>
          <a:lstStyle/>
          <a:p>
            <a:r>
              <a:rPr lang="en-US" sz="2200" dirty="0">
                <a:ea typeface="ヒラギノ角ゴ Pro W3" charset="0"/>
                <a:cs typeface="ヒラギノ角ゴ Pro W3" charset="0"/>
              </a:rPr>
              <a:t>This field is an exciting one, and this book will help you develop skills to further your career and your understanding of financial events.</a:t>
            </a:r>
          </a:p>
          <a:p>
            <a:r>
              <a:rPr lang="en-US" sz="2200" dirty="0">
                <a:ea typeface="ヒラギノ角ゴ Pro W3" charset="0"/>
                <a:cs typeface="ヒラギノ角ゴ Pro W3" charset="0"/>
              </a:rPr>
              <a:t>You will also have a better understanding of the controversies to hotly debated in the political arena.</a:t>
            </a:r>
            <a:endParaRPr lang="en-US" sz="2200" dirty="0"/>
          </a:p>
        </p:txBody>
      </p:sp>
    </p:spTree>
    <p:extLst>
      <p:ext uri="{BB962C8B-B14F-4D97-AF65-F5344CB8AC3E}">
        <p14:creationId xmlns:p14="http://schemas.microsoft.com/office/powerpoint/2010/main" val="388604266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sz="3600" dirty="0">
                <a:ea typeface="ヒラギノ角ゴ Pro W3" charset="0"/>
              </a:rPr>
              <a:t>Chapter Summary </a:t>
            </a:r>
            <a:r>
              <a:rPr lang="en-US" sz="2000" b="0" dirty="0">
                <a:ea typeface="ヒラギノ角ゴ Pro W3" charset="0"/>
              </a:rPr>
              <a:t>(1 of 2)</a:t>
            </a:r>
            <a:endParaRPr lang="en-US" b="1" dirty="0">
              <a:latin typeface="+mj-lt"/>
            </a:endParaRPr>
          </a:p>
        </p:txBody>
      </p:sp>
      <p:sp>
        <p:nvSpPr>
          <p:cNvPr id="2" name="content placeholder"/>
          <p:cNvSpPr>
            <a:spLocks noGrp="1"/>
          </p:cNvSpPr>
          <p:nvPr>
            <p:ph idx="1"/>
          </p:nvPr>
        </p:nvSpPr>
        <p:spPr>
          <a:noFill/>
        </p:spPr>
        <p:txBody>
          <a:bodyPr/>
          <a:lstStyle/>
          <a:p>
            <a:r>
              <a:rPr lang="en-US" sz="2200" dirty="0">
                <a:ea typeface="ヒラギノ角ゴ Pro W3" charset="0"/>
                <a:cs typeface="ヒラギノ角ゴ Pro W3" charset="0"/>
              </a:rPr>
              <a:t>Why Study Financial Markets?: the three primary markets (bond, stock, and foreign exchange) were briefly introduced.</a:t>
            </a:r>
          </a:p>
          <a:p>
            <a:r>
              <a:rPr lang="en-US" sz="2200" dirty="0">
                <a:ea typeface="ヒラギノ角ゴ Pro W3" charset="0"/>
                <a:cs typeface="ヒラギノ角ゴ Pro W3" charset="0"/>
              </a:rPr>
              <a:t>Why Study Financial Institutions?: the market, institutions, and key changes affecting these were outlined.</a:t>
            </a:r>
            <a:endParaRPr lang="en-US" sz="2200" dirty="0"/>
          </a:p>
        </p:txBody>
      </p:sp>
    </p:spTree>
    <p:extLst>
      <p:ext uri="{BB962C8B-B14F-4D97-AF65-F5344CB8AC3E}">
        <p14:creationId xmlns:p14="http://schemas.microsoft.com/office/powerpoint/2010/main" val="132001390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US" sz="3600" dirty="0">
                <a:ea typeface="ヒラギノ角ゴ Pro W3" charset="0"/>
              </a:rPr>
              <a:t>Chapter Summary </a:t>
            </a:r>
            <a:r>
              <a:rPr lang="en-US" sz="2000" b="0" dirty="0">
                <a:ea typeface="ヒラギノ角ゴ Pro W3" charset="0"/>
              </a:rPr>
              <a:t>(2 of 2)</a:t>
            </a:r>
            <a:endParaRPr lang="en-US" b="1" dirty="0">
              <a:latin typeface="+mj-lt"/>
            </a:endParaRPr>
          </a:p>
        </p:txBody>
      </p:sp>
      <p:sp>
        <p:nvSpPr>
          <p:cNvPr id="3" name="content placeholder"/>
          <p:cNvSpPr>
            <a:spLocks noGrp="1"/>
          </p:cNvSpPr>
          <p:nvPr>
            <p:ph idx="1"/>
          </p:nvPr>
        </p:nvSpPr>
        <p:spPr/>
        <p:txBody>
          <a:bodyPr>
            <a:normAutofit/>
          </a:bodyPr>
          <a:lstStyle/>
          <a:p>
            <a:r>
              <a:rPr lang="en-US" sz="2200" dirty="0">
                <a:ea typeface="ヒラギノ角ゴ Pro W3" charset="0"/>
                <a:cs typeface="ヒラギノ角ゴ Pro W3" charset="0"/>
              </a:rPr>
              <a:t>Applied Managerial Perspective: the book will often present material to better understand how actual managers use the information in daily operations.</a:t>
            </a:r>
          </a:p>
          <a:p>
            <a:r>
              <a:rPr lang="en-US" sz="2200" dirty="0">
                <a:ea typeface="ヒラギノ角ゴ Pro W3" charset="0"/>
                <a:cs typeface="ヒラギノ角ゴ Pro W3" charset="0"/>
              </a:rPr>
              <a:t>How We Will Study Financial Markets and Institutions: we outlines the three key components: analytical framework, features, and web exercises.</a:t>
            </a:r>
          </a:p>
        </p:txBody>
      </p:sp>
    </p:spTree>
    <p:extLst>
      <p:ext uri="{BB962C8B-B14F-4D97-AF65-F5344CB8AC3E}">
        <p14:creationId xmlns:p14="http://schemas.microsoft.com/office/powerpoint/2010/main" val="167621911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IN" sz="3600" dirty="0"/>
              <a:t>Copyright</a:t>
            </a:r>
            <a:endParaRPr lang="en-US" sz="3600" b="1" dirty="0">
              <a:latin typeface="+mj-lt"/>
            </a:endParaRPr>
          </a:p>
        </p:txBody>
      </p:sp>
      <p:pic>
        <p:nvPicPr>
          <p:cNvPr id="4" name="Picture 3" descr="This work is protected by United States copyright laws and is provided solely for the use of instructors in teaching their courses and assessing student learning. Dissemination or sale of any part of this work left parenthesis including on the world wide web right parenthesis will destroy the integrity of the work and is not permitted. The work and materials from it should never be made available to students except by instructors using the accompanying text in their classes. All recipients of this work are expected to abide by these restrictions and to honor the intended pedagogical purposes and the needs of other instructors who rely on these materials."/>
          <p:cNvPicPr>
            <a:picLocks noChangeAspect="1" noChangeArrowheads="1"/>
          </p:cNvPicPr>
          <p:nvPr/>
        </p:nvPicPr>
        <p:blipFill>
          <a:blip r:embed="rId3" cstate="screen">
            <a:extLst>
              <a:ext uri="{28A0092B-C50C-407E-A947-70E740481C1C}">
                <a14:useLocalDpi xmlns:a14="http://schemas.microsoft.com/office/drawing/2010/main" val="0"/>
              </a:ext>
            </a:extLst>
          </a:blip>
          <a:stretch>
            <a:fillRect/>
          </a:stretch>
        </p:blipFill>
        <p:spPr bwMode="auto">
          <a:xfrm>
            <a:off x="1026534" y="2286000"/>
            <a:ext cx="7090932" cy="2286000"/>
          </a:xfrm>
          <a:prstGeom prst="rect">
            <a:avLst/>
          </a:prstGeom>
          <a:noFill/>
          <a:ln w="9525">
            <a:noFill/>
            <a:miter lim="800000"/>
            <a:headEnd/>
            <a:tailEnd/>
          </a:ln>
        </p:spPr>
      </p:pic>
    </p:spTree>
    <p:extLst>
      <p:ext uri="{BB962C8B-B14F-4D97-AF65-F5344CB8AC3E}">
        <p14:creationId xmlns:p14="http://schemas.microsoft.com/office/powerpoint/2010/main" val="4220144422"/>
      </p:ext>
    </p:extLst>
  </p:cSld>
  <p:clrMapOvr>
    <a:masterClrMapping/>
  </p:clrMapOvr>
  <p:timing>
    <p:tnLst>
      <p:par>
        <p:cTn id="1" dur="indefinite" restart="never" nodeType="tmRoot"/>
      </p:par>
    </p:tnLst>
  </p:timing>
</p:sld>
</file>

<file path=ppt/theme/theme1.xml><?xml version="1.0" encoding="utf-8"?>
<a:theme xmlns:a="http://schemas.openxmlformats.org/drawingml/2006/main" name="508 Lecture">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sz="2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2000" dirty="0" err="1" smtClean="0"/>
        </a:defPPr>
      </a:lstStyle>
    </a:txDef>
  </a:objectDefaults>
  <a:extraClrSchemeLst/>
</a:theme>
</file>

<file path=ppt/theme/theme2.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Horizon</Template>
  <TotalTime>7150</TotalTime>
  <Words>1563</Words>
  <Application>Microsoft Office PowerPoint</Application>
  <PresentationFormat>On-screen Show (4:3)</PresentationFormat>
  <Paragraphs>128</Paragraphs>
  <Slides>35</Slides>
  <Notes>35</Notes>
  <HiddenSlides>0</HiddenSlides>
  <MMClips>0</MMClip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508 Lecture</vt:lpstr>
      <vt:lpstr>Financial Markets and Institutions</vt:lpstr>
      <vt:lpstr>Chapter Preview (1 of 4)</vt:lpstr>
      <vt:lpstr>Chapter Preview (2 of 4)</vt:lpstr>
      <vt:lpstr>Chapter Preview (3 of 4)</vt:lpstr>
      <vt:lpstr>Chapter Preview (4 of 4)</vt:lpstr>
      <vt:lpstr>Why Study Financial Markets? (1 of 2)</vt:lpstr>
      <vt:lpstr>Why Study Financial Markets? (2 of 2)</vt:lpstr>
      <vt:lpstr>Why Study Financial Markets? Debt Markets &amp; Interest Rates (1 of 3)</vt:lpstr>
      <vt:lpstr>Why Study Financial Markets? Debt Markets &amp; Interest Rates (2 of 3)</vt:lpstr>
      <vt:lpstr>Why Study Financial Markets?  Debt Markets &amp; Interest Rates (3 of 3)</vt:lpstr>
      <vt:lpstr>Figure 1.1 Interest Rates on Selected Bonds, 1950–2016</vt:lpstr>
      <vt:lpstr>Why Study Financial Markets?  Debt Markets &amp; Interest Rates (4 of 4)</vt:lpstr>
      <vt:lpstr>Why Study Financial Markets? The Stock Market (1 of 3)</vt:lpstr>
      <vt:lpstr>Figure 1.2 Stock Prices as Measured by the Dow Jones Industrial Average, 1950–2016</vt:lpstr>
      <vt:lpstr>Why Study Financial Markets?  The Stock Market (2 of 3)</vt:lpstr>
      <vt:lpstr>Why Study Financial Markets?  The Stock Market (3 of 3)</vt:lpstr>
      <vt:lpstr>Why Study Financial Markets?  The Foreign Exchange Market (1 of 3)</vt:lpstr>
      <vt:lpstr>Figure 1.3 Exchange Rate of the U.S. Dollar, 1970–2016</vt:lpstr>
      <vt:lpstr>Why Study Financial Markets? The Foreign Exchange Market (2 of 3)</vt:lpstr>
      <vt:lpstr>Why Study Financial Markets?  The Foreign Exchange Market (3 of 3)</vt:lpstr>
      <vt:lpstr>Why Study Financial Institutions? (1 of 3)</vt:lpstr>
      <vt:lpstr>Why Study Financial Institutions? (2 of 3)</vt:lpstr>
      <vt:lpstr>Why Study Financial Institutions? (3 of 3)</vt:lpstr>
      <vt:lpstr>Applied Managerial Perspective</vt:lpstr>
      <vt:lpstr>How We Study Financial Markets and Institutions (1 of 2)</vt:lpstr>
      <vt:lpstr>How We Study Financial Markets and Institutions (2 of 2)</vt:lpstr>
      <vt:lpstr>Exploring the Web (1 of 2)</vt:lpstr>
      <vt:lpstr>Exploring the Web (2 of 2)</vt:lpstr>
      <vt:lpstr>Figure 1.4 Federal Reserve Bank of St. Louis, FRED Database</vt:lpstr>
      <vt:lpstr>Figure 1.5 Excel Spreadsheet with Interest-Rate Data</vt:lpstr>
      <vt:lpstr>Figure 1.6 Excel Graph of Interest-Data</vt:lpstr>
      <vt:lpstr>Concluding Remarks</vt:lpstr>
      <vt:lpstr>Chapter Summary (1 of 2)</vt:lpstr>
      <vt:lpstr>Chapter Summary (2 of 2)</vt:lpstr>
      <vt:lpstr>Copyright</vt:lpstr>
    </vt:vector>
  </TitlesOfParts>
  <Company>Integra Software Services Pvt. Ltd.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Financial Markets and Institutions</dc:title>
  <dc:subject>Finance</dc:subject>
  <dc:creator>Frederic S. Mishkin &amp; Stanley G. Eakins</dc:creator>
  <cp:lastModifiedBy>Pradish Veerapouthirane</cp:lastModifiedBy>
  <cp:revision>297</cp:revision>
  <dcterms:created xsi:type="dcterms:W3CDTF">2014-07-14T20:04:21Z</dcterms:created>
  <dcterms:modified xsi:type="dcterms:W3CDTF">2018-03-07T09:26:01Z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UniqueId">
    <vt:lpwstr>682740</vt:lpwstr>
  </property>
  <property fmtid="{D5CDD505-2E9C-101B-9397-08002B2CF9AE}" pid="3" name="Offisync_UpdateToken">
    <vt:lpwstr>1</vt:lpwstr>
  </property>
  <property fmtid="{D5CDD505-2E9C-101B-9397-08002B2CF9AE}" pid="4" name="Offisync_ProviderInitializationData">
    <vt:lpwstr>https://neo.pearson.com</vt:lpwstr>
  </property>
  <property fmtid="{D5CDD505-2E9C-101B-9397-08002B2CF9AE}" pid="5" name="Jive_LatestUserAccountName">
    <vt:lpwstr>shinyr</vt:lpwstr>
  </property>
  <property fmtid="{D5CDD505-2E9C-101B-9397-08002B2CF9AE}" pid="6" name="Offisync_ServerID">
    <vt:lpwstr>7e960520-0e88-4f05-9fa0-24079b61e486</vt:lpwstr>
  </property>
  <property fmtid="{D5CDD505-2E9C-101B-9397-08002B2CF9AE}" pid="7" name="Jive_VersionGuid">
    <vt:lpwstr>d35f936a-ffc5-40e3-94ed-7eab6fe38a10</vt:lpwstr>
  </property>
</Properties>
</file>