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3"/>
  </p:notesMasterIdLst>
  <p:handoutMasterIdLst>
    <p:handoutMasterId r:id="rId44"/>
  </p:handoutMasterIdLst>
  <p:sldIdLst>
    <p:sldId id="256" r:id="rId2"/>
    <p:sldId id="257" r:id="rId3"/>
    <p:sldId id="258" r:id="rId4"/>
    <p:sldId id="259" r:id="rId5"/>
    <p:sldId id="260" r:id="rId6"/>
    <p:sldId id="262" r:id="rId7"/>
    <p:sldId id="261" r:id="rId8"/>
    <p:sldId id="263" r:id="rId9"/>
    <p:sldId id="272" r:id="rId10"/>
    <p:sldId id="264" r:id="rId11"/>
    <p:sldId id="280" r:id="rId12"/>
    <p:sldId id="265" r:id="rId13"/>
    <p:sldId id="275" r:id="rId14"/>
    <p:sldId id="276" r:id="rId15"/>
    <p:sldId id="277" r:id="rId16"/>
    <p:sldId id="278" r:id="rId17"/>
    <p:sldId id="266" r:id="rId18"/>
    <p:sldId id="267" r:id="rId19"/>
    <p:sldId id="268" r:id="rId20"/>
    <p:sldId id="271" r:id="rId21"/>
    <p:sldId id="269" r:id="rId22"/>
    <p:sldId id="273" r:id="rId23"/>
    <p:sldId id="283" r:id="rId24"/>
    <p:sldId id="293" r:id="rId25"/>
    <p:sldId id="294" r:id="rId26"/>
    <p:sldId id="295" r:id="rId27"/>
    <p:sldId id="296" r:id="rId28"/>
    <p:sldId id="297" r:id="rId29"/>
    <p:sldId id="298" r:id="rId30"/>
    <p:sldId id="279" r:id="rId31"/>
    <p:sldId id="299" r:id="rId32"/>
    <p:sldId id="302" r:id="rId33"/>
    <p:sldId id="286" r:id="rId34"/>
    <p:sldId id="303" r:id="rId35"/>
    <p:sldId id="289" r:id="rId36"/>
    <p:sldId id="304" r:id="rId37"/>
    <p:sldId id="290" r:id="rId38"/>
    <p:sldId id="305" r:id="rId39"/>
    <p:sldId id="292" r:id="rId40"/>
    <p:sldId id="301" r:id="rId41"/>
    <p:sldId id="281" r:id="rId4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208" autoAdjust="0"/>
  </p:normalViewPr>
  <p:slideViewPr>
    <p:cSldViewPr snapToGrid="0">
      <p:cViewPr varScale="1">
        <p:scale>
          <a:sx n="66" d="100"/>
          <a:sy n="66" d="100"/>
        </p:scale>
        <p:origin x="654" y="66"/>
      </p:cViewPr>
      <p:guideLst/>
    </p:cSldViewPr>
  </p:slideViewPr>
  <p:notesTextViewPr>
    <p:cViewPr>
      <p:scale>
        <a:sx n="1" d="1"/>
        <a:sy n="1" d="1"/>
      </p:scale>
      <p:origin x="0" y="0"/>
    </p:cViewPr>
  </p:notesTextViewPr>
  <p:sorterViewPr>
    <p:cViewPr>
      <p:scale>
        <a:sx n="100" d="100"/>
        <a:sy n="100" d="100"/>
      </p:scale>
      <p:origin x="0" y="-169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22814A-35C9-472A-8EF3-CF5E000232B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76C8390E-324C-4C66-897B-0AF5AC106466}">
      <dgm:prSet/>
      <dgm:spPr/>
      <dgm:t>
        <a:bodyPr/>
        <a:lstStyle/>
        <a:p>
          <a:r>
            <a:rPr lang="en-GB" dirty="0"/>
            <a:t>Attitude &amp; Behaviour</a:t>
          </a:r>
        </a:p>
      </dgm:t>
    </dgm:pt>
    <dgm:pt modelId="{BDE1B315-0FEE-46A7-859E-B749392B7780}" type="parTrans" cxnId="{D44E8CE0-2E82-4E90-A7E5-E7D2708CF745}">
      <dgm:prSet/>
      <dgm:spPr/>
      <dgm:t>
        <a:bodyPr/>
        <a:lstStyle/>
        <a:p>
          <a:endParaRPr lang="en-GB"/>
        </a:p>
      </dgm:t>
    </dgm:pt>
    <dgm:pt modelId="{B8F8F715-D5F2-4BED-B29F-FD9FFCCEC3ED}" type="sibTrans" cxnId="{D44E8CE0-2E82-4E90-A7E5-E7D2708CF745}">
      <dgm:prSet/>
      <dgm:spPr/>
      <dgm:t>
        <a:bodyPr/>
        <a:lstStyle/>
        <a:p>
          <a:endParaRPr lang="en-GB"/>
        </a:p>
      </dgm:t>
    </dgm:pt>
    <dgm:pt modelId="{8F7F12A8-5371-4DA0-8173-4A11DFAA6EBA}" type="asst">
      <dgm:prSet phldrT="[Text]"/>
      <dgm:spPr/>
      <dgm:t>
        <a:bodyPr/>
        <a:lstStyle/>
        <a:p>
          <a:r>
            <a:rPr lang="en-GB" dirty="0"/>
            <a:t>Beliefs</a:t>
          </a:r>
        </a:p>
      </dgm:t>
    </dgm:pt>
    <dgm:pt modelId="{03C171E2-4846-45B6-9248-4EF715A1CE86}" type="parTrans" cxnId="{36B6F87E-6923-4668-8BF5-EA0FCC72006D}">
      <dgm:prSet/>
      <dgm:spPr/>
      <dgm:t>
        <a:bodyPr/>
        <a:lstStyle/>
        <a:p>
          <a:endParaRPr lang="en-GB"/>
        </a:p>
      </dgm:t>
    </dgm:pt>
    <dgm:pt modelId="{E5FDD244-80EA-4BE5-BB25-11677C1D1C4A}" type="sibTrans" cxnId="{36B6F87E-6923-4668-8BF5-EA0FCC72006D}">
      <dgm:prSet/>
      <dgm:spPr/>
      <dgm:t>
        <a:bodyPr/>
        <a:lstStyle/>
        <a:p>
          <a:endParaRPr lang="en-GB"/>
        </a:p>
      </dgm:t>
    </dgm:pt>
    <dgm:pt modelId="{936863E4-2D83-4546-9D92-83121166C6A3}" type="asst">
      <dgm:prSet phldrT="[Text]"/>
      <dgm:spPr/>
      <dgm:t>
        <a:bodyPr/>
        <a:lstStyle/>
        <a:p>
          <a:r>
            <a:rPr lang="en-GB" dirty="0"/>
            <a:t>Prejudice</a:t>
          </a:r>
        </a:p>
      </dgm:t>
    </dgm:pt>
    <dgm:pt modelId="{79EF9BA1-0888-4D75-ACFE-A153280A24D2}" type="parTrans" cxnId="{1233CEE2-CD8F-4939-8BF0-CDF31093EF3A}">
      <dgm:prSet/>
      <dgm:spPr/>
      <dgm:t>
        <a:bodyPr/>
        <a:lstStyle/>
        <a:p>
          <a:endParaRPr lang="en-GB"/>
        </a:p>
      </dgm:t>
    </dgm:pt>
    <dgm:pt modelId="{CF01AE55-9720-49CC-B0C4-58A188613383}" type="sibTrans" cxnId="{1233CEE2-CD8F-4939-8BF0-CDF31093EF3A}">
      <dgm:prSet/>
      <dgm:spPr/>
      <dgm:t>
        <a:bodyPr/>
        <a:lstStyle/>
        <a:p>
          <a:endParaRPr lang="en-GB"/>
        </a:p>
      </dgm:t>
    </dgm:pt>
    <dgm:pt modelId="{8C707D82-17A5-404F-A0D6-5F83CABDC4AD}" type="asst">
      <dgm:prSet phldrT="[Text]"/>
      <dgm:spPr/>
      <dgm:t>
        <a:bodyPr/>
        <a:lstStyle/>
        <a:p>
          <a:r>
            <a:rPr lang="en-GB" dirty="0"/>
            <a:t>Values</a:t>
          </a:r>
        </a:p>
      </dgm:t>
    </dgm:pt>
    <dgm:pt modelId="{F26D2568-3506-4B38-BED7-CBFB8B5EED41}" type="parTrans" cxnId="{8A221079-1BCD-4A2E-A418-EB48B23333E3}">
      <dgm:prSet/>
      <dgm:spPr/>
      <dgm:t>
        <a:bodyPr/>
        <a:lstStyle/>
        <a:p>
          <a:endParaRPr lang="en-GB"/>
        </a:p>
      </dgm:t>
    </dgm:pt>
    <dgm:pt modelId="{A3A42FA8-C5F7-48AA-BFA4-2550EB089421}" type="sibTrans" cxnId="{8A221079-1BCD-4A2E-A418-EB48B23333E3}">
      <dgm:prSet/>
      <dgm:spPr/>
      <dgm:t>
        <a:bodyPr/>
        <a:lstStyle/>
        <a:p>
          <a:endParaRPr lang="en-GB"/>
        </a:p>
      </dgm:t>
    </dgm:pt>
    <dgm:pt modelId="{17EC478D-5CE2-4576-B46F-EC3835B5A2A3}" type="pres">
      <dgm:prSet presAssocID="{3C22814A-35C9-472A-8EF3-CF5E000232BB}" presName="hierChild1" presStyleCnt="0">
        <dgm:presLayoutVars>
          <dgm:orgChart val="1"/>
          <dgm:chPref val="1"/>
          <dgm:dir/>
          <dgm:animOne val="branch"/>
          <dgm:animLvl val="lvl"/>
          <dgm:resizeHandles/>
        </dgm:presLayoutVars>
      </dgm:prSet>
      <dgm:spPr/>
    </dgm:pt>
    <dgm:pt modelId="{D67F386B-11CE-4BB4-B6B5-CB7C6E176BE7}" type="pres">
      <dgm:prSet presAssocID="{76C8390E-324C-4C66-897B-0AF5AC106466}" presName="hierRoot1" presStyleCnt="0">
        <dgm:presLayoutVars>
          <dgm:hierBranch val="init"/>
        </dgm:presLayoutVars>
      </dgm:prSet>
      <dgm:spPr/>
    </dgm:pt>
    <dgm:pt modelId="{FA90060D-23AA-4472-BA45-7116F78AA2ED}" type="pres">
      <dgm:prSet presAssocID="{76C8390E-324C-4C66-897B-0AF5AC106466}" presName="rootComposite1" presStyleCnt="0"/>
      <dgm:spPr/>
    </dgm:pt>
    <dgm:pt modelId="{C58E18D2-0270-47E5-B99D-2379431D86A7}" type="pres">
      <dgm:prSet presAssocID="{76C8390E-324C-4C66-897B-0AF5AC106466}" presName="rootText1" presStyleLbl="node0" presStyleIdx="0" presStyleCnt="1">
        <dgm:presLayoutVars>
          <dgm:chPref val="3"/>
        </dgm:presLayoutVars>
      </dgm:prSet>
      <dgm:spPr/>
    </dgm:pt>
    <dgm:pt modelId="{DCD7EA5B-64C2-4B29-9B24-7B2EBD17DEFD}" type="pres">
      <dgm:prSet presAssocID="{76C8390E-324C-4C66-897B-0AF5AC106466}" presName="rootConnector1" presStyleLbl="node1" presStyleIdx="0" presStyleCnt="0"/>
      <dgm:spPr/>
    </dgm:pt>
    <dgm:pt modelId="{D0C8D8F1-71B1-40BE-AE2F-15A9017BF067}" type="pres">
      <dgm:prSet presAssocID="{76C8390E-324C-4C66-897B-0AF5AC106466}" presName="hierChild2" presStyleCnt="0"/>
      <dgm:spPr/>
    </dgm:pt>
    <dgm:pt modelId="{BB9EC070-7D8D-4104-88C4-0031E88FABAC}" type="pres">
      <dgm:prSet presAssocID="{76C8390E-324C-4C66-897B-0AF5AC106466}" presName="hierChild3" presStyleCnt="0"/>
      <dgm:spPr/>
    </dgm:pt>
    <dgm:pt modelId="{B70DAFB1-7153-4973-BF46-345C4B6895C0}" type="pres">
      <dgm:prSet presAssocID="{79EF9BA1-0888-4D75-ACFE-A153280A24D2}" presName="Name111" presStyleLbl="parChTrans1D2" presStyleIdx="0" presStyleCnt="1"/>
      <dgm:spPr/>
    </dgm:pt>
    <dgm:pt modelId="{D3FC246A-2A87-41EC-A761-2C0E2B8F4B2C}" type="pres">
      <dgm:prSet presAssocID="{936863E4-2D83-4546-9D92-83121166C6A3}" presName="hierRoot3" presStyleCnt="0">
        <dgm:presLayoutVars>
          <dgm:hierBranch val="init"/>
        </dgm:presLayoutVars>
      </dgm:prSet>
      <dgm:spPr/>
    </dgm:pt>
    <dgm:pt modelId="{BE473F78-77F8-4B8F-89A0-C6630922A7B7}" type="pres">
      <dgm:prSet presAssocID="{936863E4-2D83-4546-9D92-83121166C6A3}" presName="rootComposite3" presStyleCnt="0"/>
      <dgm:spPr/>
    </dgm:pt>
    <dgm:pt modelId="{01FB48DC-EE3D-47AE-838B-3244F11FEA35}" type="pres">
      <dgm:prSet presAssocID="{936863E4-2D83-4546-9D92-83121166C6A3}" presName="rootText3" presStyleLbl="asst1" presStyleIdx="0" presStyleCnt="3">
        <dgm:presLayoutVars>
          <dgm:chPref val="3"/>
        </dgm:presLayoutVars>
      </dgm:prSet>
      <dgm:spPr/>
    </dgm:pt>
    <dgm:pt modelId="{82CCC5F4-81BE-4861-BCF5-2BD79AA9E662}" type="pres">
      <dgm:prSet presAssocID="{936863E4-2D83-4546-9D92-83121166C6A3}" presName="rootConnector3" presStyleLbl="asst1" presStyleIdx="0" presStyleCnt="3"/>
      <dgm:spPr/>
    </dgm:pt>
    <dgm:pt modelId="{206FD2CD-187E-4D7F-ADA6-BBD4BAA6D898}" type="pres">
      <dgm:prSet presAssocID="{936863E4-2D83-4546-9D92-83121166C6A3}" presName="hierChild6" presStyleCnt="0"/>
      <dgm:spPr/>
    </dgm:pt>
    <dgm:pt modelId="{2B453557-FC38-4A10-8F54-192DE650166B}" type="pres">
      <dgm:prSet presAssocID="{936863E4-2D83-4546-9D92-83121166C6A3}" presName="hierChild7" presStyleCnt="0"/>
      <dgm:spPr/>
    </dgm:pt>
    <dgm:pt modelId="{1B965C41-F7D7-4F08-A76D-46B32CA67485}" type="pres">
      <dgm:prSet presAssocID="{03C171E2-4846-45B6-9248-4EF715A1CE86}" presName="Name111" presStyleLbl="parChTrans1D3" presStyleIdx="0" presStyleCnt="1"/>
      <dgm:spPr/>
    </dgm:pt>
    <dgm:pt modelId="{A66BD1FD-3C16-48E5-8442-D8D1EF42C958}" type="pres">
      <dgm:prSet presAssocID="{8F7F12A8-5371-4DA0-8173-4A11DFAA6EBA}" presName="hierRoot3" presStyleCnt="0">
        <dgm:presLayoutVars>
          <dgm:hierBranch val="init"/>
        </dgm:presLayoutVars>
      </dgm:prSet>
      <dgm:spPr/>
    </dgm:pt>
    <dgm:pt modelId="{BC21859F-71CE-46B8-992B-E12A5F644091}" type="pres">
      <dgm:prSet presAssocID="{8F7F12A8-5371-4DA0-8173-4A11DFAA6EBA}" presName="rootComposite3" presStyleCnt="0"/>
      <dgm:spPr/>
    </dgm:pt>
    <dgm:pt modelId="{CD827D91-80D8-46DE-9B5A-CA18E1DB4480}" type="pres">
      <dgm:prSet presAssocID="{8F7F12A8-5371-4DA0-8173-4A11DFAA6EBA}" presName="rootText3" presStyleLbl="asst1" presStyleIdx="1" presStyleCnt="3">
        <dgm:presLayoutVars>
          <dgm:chPref val="3"/>
        </dgm:presLayoutVars>
      </dgm:prSet>
      <dgm:spPr/>
    </dgm:pt>
    <dgm:pt modelId="{2C68DB8E-DB6D-4152-A1DD-E03704DCAB73}" type="pres">
      <dgm:prSet presAssocID="{8F7F12A8-5371-4DA0-8173-4A11DFAA6EBA}" presName="rootConnector3" presStyleLbl="asst1" presStyleIdx="1" presStyleCnt="3"/>
      <dgm:spPr/>
    </dgm:pt>
    <dgm:pt modelId="{810F776C-F53A-4469-972A-4DDF9FB0C5E3}" type="pres">
      <dgm:prSet presAssocID="{8F7F12A8-5371-4DA0-8173-4A11DFAA6EBA}" presName="hierChild6" presStyleCnt="0"/>
      <dgm:spPr/>
    </dgm:pt>
    <dgm:pt modelId="{AEB3C43D-91F6-46EE-8523-C9B4D60908F0}" type="pres">
      <dgm:prSet presAssocID="{8F7F12A8-5371-4DA0-8173-4A11DFAA6EBA}" presName="hierChild7" presStyleCnt="0"/>
      <dgm:spPr/>
    </dgm:pt>
    <dgm:pt modelId="{FCA991BF-90FA-4031-9071-3DA97CF2A658}" type="pres">
      <dgm:prSet presAssocID="{F26D2568-3506-4B38-BED7-CBFB8B5EED41}" presName="Name111" presStyleLbl="parChTrans1D4" presStyleIdx="0" presStyleCnt="1"/>
      <dgm:spPr/>
    </dgm:pt>
    <dgm:pt modelId="{05F6C726-0834-4684-944A-D6AE774951C1}" type="pres">
      <dgm:prSet presAssocID="{8C707D82-17A5-404F-A0D6-5F83CABDC4AD}" presName="hierRoot3" presStyleCnt="0">
        <dgm:presLayoutVars>
          <dgm:hierBranch val="init"/>
        </dgm:presLayoutVars>
      </dgm:prSet>
      <dgm:spPr/>
    </dgm:pt>
    <dgm:pt modelId="{76E4BBF9-5BD7-4AEF-BF1E-7A01DE636C96}" type="pres">
      <dgm:prSet presAssocID="{8C707D82-17A5-404F-A0D6-5F83CABDC4AD}" presName="rootComposite3" presStyleCnt="0"/>
      <dgm:spPr/>
    </dgm:pt>
    <dgm:pt modelId="{236CA91E-83E1-4726-9AA9-B95A406F2844}" type="pres">
      <dgm:prSet presAssocID="{8C707D82-17A5-404F-A0D6-5F83CABDC4AD}" presName="rootText3" presStyleLbl="asst1" presStyleIdx="2" presStyleCnt="3">
        <dgm:presLayoutVars>
          <dgm:chPref val="3"/>
        </dgm:presLayoutVars>
      </dgm:prSet>
      <dgm:spPr/>
    </dgm:pt>
    <dgm:pt modelId="{A050C3B0-CB89-4E06-BC89-CE30B8CFA3E9}" type="pres">
      <dgm:prSet presAssocID="{8C707D82-17A5-404F-A0D6-5F83CABDC4AD}" presName="rootConnector3" presStyleLbl="asst1" presStyleIdx="2" presStyleCnt="3"/>
      <dgm:spPr/>
    </dgm:pt>
    <dgm:pt modelId="{31D411C4-0B97-4922-98F9-3739D0725587}" type="pres">
      <dgm:prSet presAssocID="{8C707D82-17A5-404F-A0D6-5F83CABDC4AD}" presName="hierChild6" presStyleCnt="0"/>
      <dgm:spPr/>
    </dgm:pt>
    <dgm:pt modelId="{044FAFB2-4726-4183-97B7-AE7BC67A7EC3}" type="pres">
      <dgm:prSet presAssocID="{8C707D82-17A5-404F-A0D6-5F83CABDC4AD}" presName="hierChild7" presStyleCnt="0"/>
      <dgm:spPr/>
    </dgm:pt>
  </dgm:ptLst>
  <dgm:cxnLst>
    <dgm:cxn modelId="{B061B910-F038-400A-A75D-BA0027A3DEAC}" type="presOf" srcId="{03C171E2-4846-45B6-9248-4EF715A1CE86}" destId="{1B965C41-F7D7-4F08-A76D-46B32CA67485}" srcOrd="0" destOrd="0" presId="urn:microsoft.com/office/officeart/2005/8/layout/orgChart1"/>
    <dgm:cxn modelId="{5F612423-828D-4018-8BFB-78E8E35B75CD}" type="presOf" srcId="{8F7F12A8-5371-4DA0-8173-4A11DFAA6EBA}" destId="{CD827D91-80D8-46DE-9B5A-CA18E1DB4480}" srcOrd="0" destOrd="0" presId="urn:microsoft.com/office/officeart/2005/8/layout/orgChart1"/>
    <dgm:cxn modelId="{C62AC334-4D62-4DD1-AEC9-A8B675CED3EE}" type="presOf" srcId="{8C707D82-17A5-404F-A0D6-5F83CABDC4AD}" destId="{A050C3B0-CB89-4E06-BC89-CE30B8CFA3E9}" srcOrd="1" destOrd="0" presId="urn:microsoft.com/office/officeart/2005/8/layout/orgChart1"/>
    <dgm:cxn modelId="{D37AF037-1177-4E04-BDE5-157FC9100D5A}" type="presOf" srcId="{76C8390E-324C-4C66-897B-0AF5AC106466}" destId="{DCD7EA5B-64C2-4B29-9B24-7B2EBD17DEFD}" srcOrd="1" destOrd="0" presId="urn:microsoft.com/office/officeart/2005/8/layout/orgChart1"/>
    <dgm:cxn modelId="{94186856-FE01-461E-9A80-57CEFC6DFF1D}" type="presOf" srcId="{3C22814A-35C9-472A-8EF3-CF5E000232BB}" destId="{17EC478D-5CE2-4576-B46F-EC3835B5A2A3}" srcOrd="0" destOrd="0" presId="urn:microsoft.com/office/officeart/2005/8/layout/orgChart1"/>
    <dgm:cxn modelId="{34371677-B435-45A0-9CED-0E68CC4D3092}" type="presOf" srcId="{936863E4-2D83-4546-9D92-83121166C6A3}" destId="{82CCC5F4-81BE-4861-BCF5-2BD79AA9E662}" srcOrd="1" destOrd="0" presId="urn:microsoft.com/office/officeart/2005/8/layout/orgChart1"/>
    <dgm:cxn modelId="{8A221079-1BCD-4A2E-A418-EB48B23333E3}" srcId="{8F7F12A8-5371-4DA0-8173-4A11DFAA6EBA}" destId="{8C707D82-17A5-404F-A0D6-5F83CABDC4AD}" srcOrd="0" destOrd="0" parTransId="{F26D2568-3506-4B38-BED7-CBFB8B5EED41}" sibTransId="{A3A42FA8-C5F7-48AA-BFA4-2550EB089421}"/>
    <dgm:cxn modelId="{36B6F87E-6923-4668-8BF5-EA0FCC72006D}" srcId="{936863E4-2D83-4546-9D92-83121166C6A3}" destId="{8F7F12A8-5371-4DA0-8173-4A11DFAA6EBA}" srcOrd="0" destOrd="0" parTransId="{03C171E2-4846-45B6-9248-4EF715A1CE86}" sibTransId="{E5FDD244-80EA-4BE5-BB25-11677C1D1C4A}"/>
    <dgm:cxn modelId="{8E250F80-81C9-4184-9FBC-87352BB7BC56}" type="presOf" srcId="{79EF9BA1-0888-4D75-ACFE-A153280A24D2}" destId="{B70DAFB1-7153-4973-BF46-345C4B6895C0}" srcOrd="0" destOrd="0" presId="urn:microsoft.com/office/officeart/2005/8/layout/orgChart1"/>
    <dgm:cxn modelId="{1EABB0A3-70BB-402F-AFF3-EE6E94F1E4E8}" type="presOf" srcId="{8F7F12A8-5371-4DA0-8173-4A11DFAA6EBA}" destId="{2C68DB8E-DB6D-4152-A1DD-E03704DCAB73}" srcOrd="1" destOrd="0" presId="urn:microsoft.com/office/officeart/2005/8/layout/orgChart1"/>
    <dgm:cxn modelId="{A127AABD-42E0-43DD-A21A-E5C2E45DEF5B}" type="presOf" srcId="{76C8390E-324C-4C66-897B-0AF5AC106466}" destId="{C58E18D2-0270-47E5-B99D-2379431D86A7}" srcOrd="0" destOrd="0" presId="urn:microsoft.com/office/officeart/2005/8/layout/orgChart1"/>
    <dgm:cxn modelId="{7A6A93BF-EDE7-49DA-B383-3CAF19D96907}" type="presOf" srcId="{F26D2568-3506-4B38-BED7-CBFB8B5EED41}" destId="{FCA991BF-90FA-4031-9071-3DA97CF2A658}" srcOrd="0" destOrd="0" presId="urn:microsoft.com/office/officeart/2005/8/layout/orgChart1"/>
    <dgm:cxn modelId="{C22B3ECE-5711-4948-ADCC-22CDA85876C7}" type="presOf" srcId="{8C707D82-17A5-404F-A0D6-5F83CABDC4AD}" destId="{236CA91E-83E1-4726-9AA9-B95A406F2844}" srcOrd="0" destOrd="0" presId="urn:microsoft.com/office/officeart/2005/8/layout/orgChart1"/>
    <dgm:cxn modelId="{46770CDB-1AD8-49E7-96C2-921B8DF9C0F9}" type="presOf" srcId="{936863E4-2D83-4546-9D92-83121166C6A3}" destId="{01FB48DC-EE3D-47AE-838B-3244F11FEA35}" srcOrd="0" destOrd="0" presId="urn:microsoft.com/office/officeart/2005/8/layout/orgChart1"/>
    <dgm:cxn modelId="{D44E8CE0-2E82-4E90-A7E5-E7D2708CF745}" srcId="{3C22814A-35C9-472A-8EF3-CF5E000232BB}" destId="{76C8390E-324C-4C66-897B-0AF5AC106466}" srcOrd="0" destOrd="0" parTransId="{BDE1B315-0FEE-46A7-859E-B749392B7780}" sibTransId="{B8F8F715-D5F2-4BED-B29F-FD9FFCCEC3ED}"/>
    <dgm:cxn modelId="{1233CEE2-CD8F-4939-8BF0-CDF31093EF3A}" srcId="{76C8390E-324C-4C66-897B-0AF5AC106466}" destId="{936863E4-2D83-4546-9D92-83121166C6A3}" srcOrd="0" destOrd="0" parTransId="{79EF9BA1-0888-4D75-ACFE-A153280A24D2}" sibTransId="{CF01AE55-9720-49CC-B0C4-58A188613383}"/>
    <dgm:cxn modelId="{8D29A8E1-673E-458B-9FDD-251DB430A1EB}" type="presParOf" srcId="{17EC478D-5CE2-4576-B46F-EC3835B5A2A3}" destId="{D67F386B-11CE-4BB4-B6B5-CB7C6E176BE7}" srcOrd="0" destOrd="0" presId="urn:microsoft.com/office/officeart/2005/8/layout/orgChart1"/>
    <dgm:cxn modelId="{AD7F05D2-BA5E-4738-BF73-6F65698A366A}" type="presParOf" srcId="{D67F386B-11CE-4BB4-B6B5-CB7C6E176BE7}" destId="{FA90060D-23AA-4472-BA45-7116F78AA2ED}" srcOrd="0" destOrd="0" presId="urn:microsoft.com/office/officeart/2005/8/layout/orgChart1"/>
    <dgm:cxn modelId="{FBD96845-4F31-486D-9D02-CF71AD44DB1D}" type="presParOf" srcId="{FA90060D-23AA-4472-BA45-7116F78AA2ED}" destId="{C58E18D2-0270-47E5-B99D-2379431D86A7}" srcOrd="0" destOrd="0" presId="urn:microsoft.com/office/officeart/2005/8/layout/orgChart1"/>
    <dgm:cxn modelId="{9329AB60-087E-4EA8-9725-86F7C5135E29}" type="presParOf" srcId="{FA90060D-23AA-4472-BA45-7116F78AA2ED}" destId="{DCD7EA5B-64C2-4B29-9B24-7B2EBD17DEFD}" srcOrd="1" destOrd="0" presId="urn:microsoft.com/office/officeart/2005/8/layout/orgChart1"/>
    <dgm:cxn modelId="{4DEC279C-B797-466A-A43F-7B4549A938E2}" type="presParOf" srcId="{D67F386B-11CE-4BB4-B6B5-CB7C6E176BE7}" destId="{D0C8D8F1-71B1-40BE-AE2F-15A9017BF067}" srcOrd="1" destOrd="0" presId="urn:microsoft.com/office/officeart/2005/8/layout/orgChart1"/>
    <dgm:cxn modelId="{A7CE732A-D73F-4F12-A367-1A3ED8EA5301}" type="presParOf" srcId="{D67F386B-11CE-4BB4-B6B5-CB7C6E176BE7}" destId="{BB9EC070-7D8D-4104-88C4-0031E88FABAC}" srcOrd="2" destOrd="0" presId="urn:microsoft.com/office/officeart/2005/8/layout/orgChart1"/>
    <dgm:cxn modelId="{6505337D-936A-47F3-84CE-F73655398089}" type="presParOf" srcId="{BB9EC070-7D8D-4104-88C4-0031E88FABAC}" destId="{B70DAFB1-7153-4973-BF46-345C4B6895C0}" srcOrd="0" destOrd="0" presId="urn:microsoft.com/office/officeart/2005/8/layout/orgChart1"/>
    <dgm:cxn modelId="{F4C41E6E-5ADC-455D-AD33-AD0FD15476D9}" type="presParOf" srcId="{BB9EC070-7D8D-4104-88C4-0031E88FABAC}" destId="{D3FC246A-2A87-41EC-A761-2C0E2B8F4B2C}" srcOrd="1" destOrd="0" presId="urn:microsoft.com/office/officeart/2005/8/layout/orgChart1"/>
    <dgm:cxn modelId="{9A4358CC-5B70-4B5C-B7B8-06B663409FA3}" type="presParOf" srcId="{D3FC246A-2A87-41EC-A761-2C0E2B8F4B2C}" destId="{BE473F78-77F8-4B8F-89A0-C6630922A7B7}" srcOrd="0" destOrd="0" presId="urn:microsoft.com/office/officeart/2005/8/layout/orgChart1"/>
    <dgm:cxn modelId="{460FA730-2278-49FD-9945-193C17DA3D61}" type="presParOf" srcId="{BE473F78-77F8-4B8F-89A0-C6630922A7B7}" destId="{01FB48DC-EE3D-47AE-838B-3244F11FEA35}" srcOrd="0" destOrd="0" presId="urn:microsoft.com/office/officeart/2005/8/layout/orgChart1"/>
    <dgm:cxn modelId="{7B9B460D-5BFF-4776-ABC6-C96A4B9F74A2}" type="presParOf" srcId="{BE473F78-77F8-4B8F-89A0-C6630922A7B7}" destId="{82CCC5F4-81BE-4861-BCF5-2BD79AA9E662}" srcOrd="1" destOrd="0" presId="urn:microsoft.com/office/officeart/2005/8/layout/orgChart1"/>
    <dgm:cxn modelId="{97BE48BD-A4A8-4B41-BE30-A9E1E074F00A}" type="presParOf" srcId="{D3FC246A-2A87-41EC-A761-2C0E2B8F4B2C}" destId="{206FD2CD-187E-4D7F-ADA6-BBD4BAA6D898}" srcOrd="1" destOrd="0" presId="urn:microsoft.com/office/officeart/2005/8/layout/orgChart1"/>
    <dgm:cxn modelId="{5C73761A-E56D-4B21-B7A6-A143046EF075}" type="presParOf" srcId="{D3FC246A-2A87-41EC-A761-2C0E2B8F4B2C}" destId="{2B453557-FC38-4A10-8F54-192DE650166B}" srcOrd="2" destOrd="0" presId="urn:microsoft.com/office/officeart/2005/8/layout/orgChart1"/>
    <dgm:cxn modelId="{2E263F6B-285A-41B1-B968-7F5AA0B5EDDA}" type="presParOf" srcId="{2B453557-FC38-4A10-8F54-192DE650166B}" destId="{1B965C41-F7D7-4F08-A76D-46B32CA67485}" srcOrd="0" destOrd="0" presId="urn:microsoft.com/office/officeart/2005/8/layout/orgChart1"/>
    <dgm:cxn modelId="{4735BD86-D538-476F-9448-09E51876718D}" type="presParOf" srcId="{2B453557-FC38-4A10-8F54-192DE650166B}" destId="{A66BD1FD-3C16-48E5-8442-D8D1EF42C958}" srcOrd="1" destOrd="0" presId="urn:microsoft.com/office/officeart/2005/8/layout/orgChart1"/>
    <dgm:cxn modelId="{4A77CBEE-EBEE-4A07-90C8-D83A5B98BB36}" type="presParOf" srcId="{A66BD1FD-3C16-48E5-8442-D8D1EF42C958}" destId="{BC21859F-71CE-46B8-992B-E12A5F644091}" srcOrd="0" destOrd="0" presId="urn:microsoft.com/office/officeart/2005/8/layout/orgChart1"/>
    <dgm:cxn modelId="{A0C80886-BC11-41E8-BDA8-992338BA23E0}" type="presParOf" srcId="{BC21859F-71CE-46B8-992B-E12A5F644091}" destId="{CD827D91-80D8-46DE-9B5A-CA18E1DB4480}" srcOrd="0" destOrd="0" presId="urn:microsoft.com/office/officeart/2005/8/layout/orgChart1"/>
    <dgm:cxn modelId="{65804E4A-ADB8-4B26-99F0-FD377FD08D39}" type="presParOf" srcId="{BC21859F-71CE-46B8-992B-E12A5F644091}" destId="{2C68DB8E-DB6D-4152-A1DD-E03704DCAB73}" srcOrd="1" destOrd="0" presId="urn:microsoft.com/office/officeart/2005/8/layout/orgChart1"/>
    <dgm:cxn modelId="{D392AB91-DDC9-4FE5-9F1B-60FEB4C7CF5A}" type="presParOf" srcId="{A66BD1FD-3C16-48E5-8442-D8D1EF42C958}" destId="{810F776C-F53A-4469-972A-4DDF9FB0C5E3}" srcOrd="1" destOrd="0" presId="urn:microsoft.com/office/officeart/2005/8/layout/orgChart1"/>
    <dgm:cxn modelId="{F588E3B4-362C-49D9-84E4-47C7653F1D29}" type="presParOf" srcId="{A66BD1FD-3C16-48E5-8442-D8D1EF42C958}" destId="{AEB3C43D-91F6-46EE-8523-C9B4D60908F0}" srcOrd="2" destOrd="0" presId="urn:microsoft.com/office/officeart/2005/8/layout/orgChart1"/>
    <dgm:cxn modelId="{18D7F416-5FFC-4ED1-AD5C-D3A0288E99EF}" type="presParOf" srcId="{AEB3C43D-91F6-46EE-8523-C9B4D60908F0}" destId="{FCA991BF-90FA-4031-9071-3DA97CF2A658}" srcOrd="0" destOrd="0" presId="urn:microsoft.com/office/officeart/2005/8/layout/orgChart1"/>
    <dgm:cxn modelId="{08D8B992-D83A-42A9-BCFB-7C7879F63BB0}" type="presParOf" srcId="{AEB3C43D-91F6-46EE-8523-C9B4D60908F0}" destId="{05F6C726-0834-4684-944A-D6AE774951C1}" srcOrd="1" destOrd="0" presId="urn:microsoft.com/office/officeart/2005/8/layout/orgChart1"/>
    <dgm:cxn modelId="{8BD2689F-569E-48AD-8954-6559797E3656}" type="presParOf" srcId="{05F6C726-0834-4684-944A-D6AE774951C1}" destId="{76E4BBF9-5BD7-4AEF-BF1E-7A01DE636C96}" srcOrd="0" destOrd="0" presId="urn:microsoft.com/office/officeart/2005/8/layout/orgChart1"/>
    <dgm:cxn modelId="{989746AC-3988-47CC-92B1-2DEE108D41E0}" type="presParOf" srcId="{76E4BBF9-5BD7-4AEF-BF1E-7A01DE636C96}" destId="{236CA91E-83E1-4726-9AA9-B95A406F2844}" srcOrd="0" destOrd="0" presId="urn:microsoft.com/office/officeart/2005/8/layout/orgChart1"/>
    <dgm:cxn modelId="{BBC490A6-8F7A-4FBE-9024-1CACBD8807D0}" type="presParOf" srcId="{76E4BBF9-5BD7-4AEF-BF1E-7A01DE636C96}" destId="{A050C3B0-CB89-4E06-BC89-CE30B8CFA3E9}" srcOrd="1" destOrd="0" presId="urn:microsoft.com/office/officeart/2005/8/layout/orgChart1"/>
    <dgm:cxn modelId="{DD82C901-441A-493F-8EDC-13BD309DA7E0}" type="presParOf" srcId="{05F6C726-0834-4684-944A-D6AE774951C1}" destId="{31D411C4-0B97-4922-98F9-3739D0725587}" srcOrd="1" destOrd="0" presId="urn:microsoft.com/office/officeart/2005/8/layout/orgChart1"/>
    <dgm:cxn modelId="{5A55E1C6-70DC-4AEB-A98C-9A70ADE408B9}" type="presParOf" srcId="{05F6C726-0834-4684-944A-D6AE774951C1}" destId="{044FAFB2-4726-4183-97B7-AE7BC67A7EC3}"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BBEE13-C578-42B0-876D-FF7FF4A3A875}" type="doc">
      <dgm:prSet loTypeId="urn:microsoft.com/office/officeart/2009/layout/CircleArrowProcess" loCatId="cycle" qsTypeId="urn:microsoft.com/office/officeart/2005/8/quickstyle/simple5" qsCatId="simple" csTypeId="urn:microsoft.com/office/officeart/2005/8/colors/colorful5" csCatId="colorful" phldr="1"/>
      <dgm:spPr/>
      <dgm:t>
        <a:bodyPr/>
        <a:lstStyle/>
        <a:p>
          <a:endParaRPr lang="en-GB"/>
        </a:p>
      </dgm:t>
    </dgm:pt>
    <dgm:pt modelId="{4E049C54-4B14-41B3-8404-73695ABD1D33}">
      <dgm:prSet phldrT="[Text]"/>
      <dgm:spPr/>
      <dgm:t>
        <a:bodyPr/>
        <a:lstStyle/>
        <a:p>
          <a:r>
            <a:rPr lang="en-GB"/>
            <a:t>0-7 yrs</a:t>
          </a:r>
        </a:p>
      </dgm:t>
    </dgm:pt>
    <dgm:pt modelId="{0A387AF3-B335-40D8-8EB8-6B4A9A5A0886}" type="parTrans" cxnId="{6544399C-A03B-49F4-A7E8-346A72A19D56}">
      <dgm:prSet/>
      <dgm:spPr/>
      <dgm:t>
        <a:bodyPr/>
        <a:lstStyle/>
        <a:p>
          <a:endParaRPr lang="en-GB"/>
        </a:p>
      </dgm:t>
    </dgm:pt>
    <dgm:pt modelId="{A27DC7EB-34BB-40BD-A649-0975BD4FFC30}" type="sibTrans" cxnId="{6544399C-A03B-49F4-A7E8-346A72A19D56}">
      <dgm:prSet/>
      <dgm:spPr/>
      <dgm:t>
        <a:bodyPr/>
        <a:lstStyle/>
        <a:p>
          <a:endParaRPr lang="en-GB"/>
        </a:p>
      </dgm:t>
    </dgm:pt>
    <dgm:pt modelId="{429EC039-5DAC-441A-BC6C-DE1CC80C9F91}">
      <dgm:prSet phldrT="[Text]" custT="1"/>
      <dgm:spPr/>
      <dgm:t>
        <a:bodyPr/>
        <a:lstStyle/>
        <a:p>
          <a:r>
            <a:rPr lang="en-GB" sz="2800" dirty="0"/>
            <a:t>Most Crucial Period</a:t>
          </a:r>
        </a:p>
      </dgm:t>
    </dgm:pt>
    <dgm:pt modelId="{D069D563-82AF-40E9-BEF8-4E34FB76D864}" type="parTrans" cxnId="{02310190-FD3E-4F8D-BBDE-17CE494B2859}">
      <dgm:prSet/>
      <dgm:spPr/>
      <dgm:t>
        <a:bodyPr/>
        <a:lstStyle/>
        <a:p>
          <a:endParaRPr lang="en-GB"/>
        </a:p>
      </dgm:t>
    </dgm:pt>
    <dgm:pt modelId="{713D83E2-A206-46B0-9378-3E5278D5DAF0}" type="sibTrans" cxnId="{02310190-FD3E-4F8D-BBDE-17CE494B2859}">
      <dgm:prSet/>
      <dgm:spPr/>
      <dgm:t>
        <a:bodyPr/>
        <a:lstStyle/>
        <a:p>
          <a:endParaRPr lang="en-GB"/>
        </a:p>
      </dgm:t>
    </dgm:pt>
    <dgm:pt modelId="{D80C21C2-AF5C-4200-B6D3-B45DBF75FF68}">
      <dgm:prSet phldrT="[Text]" custT="1"/>
      <dgm:spPr/>
      <dgm:t>
        <a:bodyPr/>
        <a:lstStyle/>
        <a:p>
          <a:r>
            <a:rPr lang="en-GB" sz="2800" dirty="0"/>
            <a:t>Phobias Formed</a:t>
          </a:r>
        </a:p>
      </dgm:t>
    </dgm:pt>
    <dgm:pt modelId="{00613044-FDF1-4F87-B94D-92E8C4BEF719}" type="parTrans" cxnId="{202557E9-CE85-44B0-9D8C-057AA7E2EE4F}">
      <dgm:prSet/>
      <dgm:spPr/>
      <dgm:t>
        <a:bodyPr/>
        <a:lstStyle/>
        <a:p>
          <a:endParaRPr lang="en-GB"/>
        </a:p>
      </dgm:t>
    </dgm:pt>
    <dgm:pt modelId="{67820689-D79C-4C11-9919-622B9E120965}" type="sibTrans" cxnId="{202557E9-CE85-44B0-9D8C-057AA7E2EE4F}">
      <dgm:prSet/>
      <dgm:spPr/>
      <dgm:t>
        <a:bodyPr/>
        <a:lstStyle/>
        <a:p>
          <a:endParaRPr lang="en-GB"/>
        </a:p>
      </dgm:t>
    </dgm:pt>
    <dgm:pt modelId="{7EDED546-E387-43DF-8ADC-E4428DD79BBC}">
      <dgm:prSet phldrT="[Text]" custT="1"/>
      <dgm:spPr/>
      <dgm:t>
        <a:bodyPr/>
        <a:lstStyle/>
        <a:p>
          <a:r>
            <a:rPr lang="en-GB" sz="2800" dirty="0"/>
            <a:t>Absorb Info</a:t>
          </a:r>
          <a:endParaRPr lang="en-GB" sz="2400" dirty="0"/>
        </a:p>
      </dgm:t>
    </dgm:pt>
    <dgm:pt modelId="{BE5F457B-4DC8-4E88-B170-98CACD12BA51}" type="parTrans" cxnId="{56CE8E22-2F79-4099-AF16-7F89AAB386FC}">
      <dgm:prSet/>
      <dgm:spPr/>
      <dgm:t>
        <a:bodyPr/>
        <a:lstStyle/>
        <a:p>
          <a:endParaRPr lang="en-GB"/>
        </a:p>
      </dgm:t>
    </dgm:pt>
    <dgm:pt modelId="{95432941-41F8-49C5-8E40-A2647D8FAF89}" type="sibTrans" cxnId="{56CE8E22-2F79-4099-AF16-7F89AAB386FC}">
      <dgm:prSet/>
      <dgm:spPr/>
      <dgm:t>
        <a:bodyPr/>
        <a:lstStyle/>
        <a:p>
          <a:endParaRPr lang="en-GB"/>
        </a:p>
      </dgm:t>
    </dgm:pt>
    <dgm:pt modelId="{BC003F33-EAA5-4451-BDAA-F7081805BCDE}" type="pres">
      <dgm:prSet presAssocID="{83BBEE13-C578-42B0-876D-FF7FF4A3A875}" presName="Name0" presStyleCnt="0">
        <dgm:presLayoutVars>
          <dgm:chMax val="7"/>
          <dgm:chPref val="7"/>
          <dgm:dir/>
          <dgm:animLvl val="lvl"/>
        </dgm:presLayoutVars>
      </dgm:prSet>
      <dgm:spPr/>
    </dgm:pt>
    <dgm:pt modelId="{4383F446-DB75-4AFF-B0C4-4D62125E4C34}" type="pres">
      <dgm:prSet presAssocID="{4E049C54-4B14-41B3-8404-73695ABD1D33}" presName="Accent1" presStyleCnt="0"/>
      <dgm:spPr/>
    </dgm:pt>
    <dgm:pt modelId="{D9379CC5-F0C3-4B78-85DB-4CED96B4E325}" type="pres">
      <dgm:prSet presAssocID="{4E049C54-4B14-41B3-8404-73695ABD1D33}" presName="Accent" presStyleLbl="node1" presStyleIdx="0" presStyleCnt="1"/>
      <dgm:spPr/>
    </dgm:pt>
    <dgm:pt modelId="{65904436-C414-4B5A-9DB5-380F0BB24AFB}" type="pres">
      <dgm:prSet presAssocID="{4E049C54-4B14-41B3-8404-73695ABD1D33}" presName="Child1" presStyleLbl="revTx" presStyleIdx="0" presStyleCnt="2" custScaleX="132932" custLinFactNeighborX="44795" custLinFactNeighborY="1556">
        <dgm:presLayoutVars>
          <dgm:chMax val="0"/>
          <dgm:chPref val="0"/>
          <dgm:bulletEnabled val="1"/>
        </dgm:presLayoutVars>
      </dgm:prSet>
      <dgm:spPr/>
    </dgm:pt>
    <dgm:pt modelId="{3F2C4D3A-BCF5-4E6C-8931-FC5BE6CDEF21}" type="pres">
      <dgm:prSet presAssocID="{4E049C54-4B14-41B3-8404-73695ABD1D33}" presName="Parent1" presStyleLbl="revTx" presStyleIdx="1" presStyleCnt="2">
        <dgm:presLayoutVars>
          <dgm:chMax val="1"/>
          <dgm:chPref val="1"/>
          <dgm:bulletEnabled val="1"/>
        </dgm:presLayoutVars>
      </dgm:prSet>
      <dgm:spPr/>
    </dgm:pt>
  </dgm:ptLst>
  <dgm:cxnLst>
    <dgm:cxn modelId="{56CE8E22-2F79-4099-AF16-7F89AAB386FC}" srcId="{4E049C54-4B14-41B3-8404-73695ABD1D33}" destId="{7EDED546-E387-43DF-8ADC-E4428DD79BBC}" srcOrd="2" destOrd="0" parTransId="{BE5F457B-4DC8-4E88-B170-98CACD12BA51}" sibTransId="{95432941-41F8-49C5-8E40-A2647D8FAF89}"/>
    <dgm:cxn modelId="{4645DB3C-041C-47D2-BDFD-E8FA85479A09}" type="presOf" srcId="{83BBEE13-C578-42B0-876D-FF7FF4A3A875}" destId="{BC003F33-EAA5-4451-BDAA-F7081805BCDE}" srcOrd="0" destOrd="0" presId="urn:microsoft.com/office/officeart/2009/layout/CircleArrowProcess"/>
    <dgm:cxn modelId="{AE9A3E58-35C8-498B-9D22-C3C9CC1DB9EE}" type="presOf" srcId="{D80C21C2-AF5C-4200-B6D3-B45DBF75FF68}" destId="{65904436-C414-4B5A-9DB5-380F0BB24AFB}" srcOrd="0" destOrd="1" presId="urn:microsoft.com/office/officeart/2009/layout/CircleArrowProcess"/>
    <dgm:cxn modelId="{02310190-FD3E-4F8D-BBDE-17CE494B2859}" srcId="{4E049C54-4B14-41B3-8404-73695ABD1D33}" destId="{429EC039-5DAC-441A-BC6C-DE1CC80C9F91}" srcOrd="0" destOrd="0" parTransId="{D069D563-82AF-40E9-BEF8-4E34FB76D864}" sibTransId="{713D83E2-A206-46B0-9378-3E5278D5DAF0}"/>
    <dgm:cxn modelId="{B41F179C-4D8C-45B8-90E8-C68E26D0BB33}" type="presOf" srcId="{7EDED546-E387-43DF-8ADC-E4428DD79BBC}" destId="{65904436-C414-4B5A-9DB5-380F0BB24AFB}" srcOrd="0" destOrd="2" presId="urn:microsoft.com/office/officeart/2009/layout/CircleArrowProcess"/>
    <dgm:cxn modelId="{6544399C-A03B-49F4-A7E8-346A72A19D56}" srcId="{83BBEE13-C578-42B0-876D-FF7FF4A3A875}" destId="{4E049C54-4B14-41B3-8404-73695ABD1D33}" srcOrd="0" destOrd="0" parTransId="{0A387AF3-B335-40D8-8EB8-6B4A9A5A0886}" sibTransId="{A27DC7EB-34BB-40BD-A649-0975BD4FFC30}"/>
    <dgm:cxn modelId="{CBF84A9E-2A84-4F2A-AD87-3BDCD133AB2C}" type="presOf" srcId="{429EC039-5DAC-441A-BC6C-DE1CC80C9F91}" destId="{65904436-C414-4B5A-9DB5-380F0BB24AFB}" srcOrd="0" destOrd="0" presId="urn:microsoft.com/office/officeart/2009/layout/CircleArrowProcess"/>
    <dgm:cxn modelId="{C82B47DA-3353-4950-BE1E-51D8A7AA8115}" type="presOf" srcId="{4E049C54-4B14-41B3-8404-73695ABD1D33}" destId="{3F2C4D3A-BCF5-4E6C-8931-FC5BE6CDEF21}" srcOrd="0" destOrd="0" presId="urn:microsoft.com/office/officeart/2009/layout/CircleArrowProcess"/>
    <dgm:cxn modelId="{202557E9-CE85-44B0-9D8C-057AA7E2EE4F}" srcId="{4E049C54-4B14-41B3-8404-73695ABD1D33}" destId="{D80C21C2-AF5C-4200-B6D3-B45DBF75FF68}" srcOrd="1" destOrd="0" parTransId="{00613044-FDF1-4F87-B94D-92E8C4BEF719}" sibTransId="{67820689-D79C-4C11-9919-622B9E120965}"/>
    <dgm:cxn modelId="{B616FABD-1416-4DC5-AEC9-AD8AD4C4705C}" type="presParOf" srcId="{BC003F33-EAA5-4451-BDAA-F7081805BCDE}" destId="{4383F446-DB75-4AFF-B0C4-4D62125E4C34}" srcOrd="0" destOrd="0" presId="urn:microsoft.com/office/officeart/2009/layout/CircleArrowProcess"/>
    <dgm:cxn modelId="{7A58CC0C-5219-48DA-834B-A216BABC405F}" type="presParOf" srcId="{4383F446-DB75-4AFF-B0C4-4D62125E4C34}" destId="{D9379CC5-F0C3-4B78-85DB-4CED96B4E325}" srcOrd="0" destOrd="0" presId="urn:microsoft.com/office/officeart/2009/layout/CircleArrowProcess"/>
    <dgm:cxn modelId="{031ACC23-7F6A-474D-B723-B1F2405A1899}" type="presParOf" srcId="{BC003F33-EAA5-4451-BDAA-F7081805BCDE}" destId="{65904436-C414-4B5A-9DB5-380F0BB24AFB}" srcOrd="1" destOrd="0" presId="urn:microsoft.com/office/officeart/2009/layout/CircleArrowProcess"/>
    <dgm:cxn modelId="{750902DD-F39E-4E8D-9174-BCABC32A8A49}" type="presParOf" srcId="{BC003F33-EAA5-4451-BDAA-F7081805BCDE}" destId="{3F2C4D3A-BCF5-4E6C-8931-FC5BE6CDEF21}" srcOrd="2" destOrd="0" presId="urn:microsoft.com/office/officeart/2009/layout/Circle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3BBEE13-C578-42B0-876D-FF7FF4A3A875}" type="doc">
      <dgm:prSet loTypeId="urn:microsoft.com/office/officeart/2009/layout/CircleArrowProcess" loCatId="cycle" qsTypeId="urn:microsoft.com/office/officeart/2005/8/quickstyle/simple5" qsCatId="simple" csTypeId="urn:microsoft.com/office/officeart/2005/8/colors/colorful5" csCatId="colorful" phldr="1"/>
      <dgm:spPr/>
      <dgm:t>
        <a:bodyPr/>
        <a:lstStyle/>
        <a:p>
          <a:endParaRPr lang="en-GB"/>
        </a:p>
      </dgm:t>
    </dgm:pt>
    <dgm:pt modelId="{4E049C54-4B14-41B3-8404-73695ABD1D33}">
      <dgm:prSet phldrT="[Text]"/>
      <dgm:spPr/>
      <dgm:t>
        <a:bodyPr/>
        <a:lstStyle/>
        <a:p>
          <a:r>
            <a:rPr lang="en-GB" dirty="0"/>
            <a:t>8-13 </a:t>
          </a:r>
          <a:r>
            <a:rPr lang="en-GB" dirty="0" err="1"/>
            <a:t>yrs</a:t>
          </a:r>
          <a:endParaRPr lang="en-GB" dirty="0"/>
        </a:p>
      </dgm:t>
    </dgm:pt>
    <dgm:pt modelId="{0A387AF3-B335-40D8-8EB8-6B4A9A5A0886}" type="parTrans" cxnId="{6544399C-A03B-49F4-A7E8-346A72A19D56}">
      <dgm:prSet/>
      <dgm:spPr/>
      <dgm:t>
        <a:bodyPr/>
        <a:lstStyle/>
        <a:p>
          <a:endParaRPr lang="en-GB"/>
        </a:p>
      </dgm:t>
    </dgm:pt>
    <dgm:pt modelId="{A27DC7EB-34BB-40BD-A649-0975BD4FFC30}" type="sibTrans" cxnId="{6544399C-A03B-49F4-A7E8-346A72A19D56}">
      <dgm:prSet/>
      <dgm:spPr/>
      <dgm:t>
        <a:bodyPr/>
        <a:lstStyle/>
        <a:p>
          <a:endParaRPr lang="en-GB"/>
        </a:p>
      </dgm:t>
    </dgm:pt>
    <dgm:pt modelId="{429EC039-5DAC-441A-BC6C-DE1CC80C9F91}">
      <dgm:prSet phldrT="[Text]" custT="1"/>
      <dgm:spPr/>
      <dgm:t>
        <a:bodyPr/>
        <a:lstStyle/>
        <a:p>
          <a:r>
            <a:rPr lang="en-GB" sz="2800" dirty="0"/>
            <a:t>Behaviour of Friends</a:t>
          </a:r>
        </a:p>
      </dgm:t>
    </dgm:pt>
    <dgm:pt modelId="{D069D563-82AF-40E9-BEF8-4E34FB76D864}" type="parTrans" cxnId="{02310190-FD3E-4F8D-BBDE-17CE494B2859}">
      <dgm:prSet/>
      <dgm:spPr/>
      <dgm:t>
        <a:bodyPr/>
        <a:lstStyle/>
        <a:p>
          <a:endParaRPr lang="en-GB"/>
        </a:p>
      </dgm:t>
    </dgm:pt>
    <dgm:pt modelId="{713D83E2-A206-46B0-9378-3E5278D5DAF0}" type="sibTrans" cxnId="{02310190-FD3E-4F8D-BBDE-17CE494B2859}">
      <dgm:prSet/>
      <dgm:spPr/>
      <dgm:t>
        <a:bodyPr/>
        <a:lstStyle/>
        <a:p>
          <a:endParaRPr lang="en-GB"/>
        </a:p>
      </dgm:t>
    </dgm:pt>
    <dgm:pt modelId="{CADFFD70-77A5-4B03-95CC-0ACBC449F4CC}">
      <dgm:prSet custT="1"/>
      <dgm:spPr/>
      <dgm:t>
        <a:bodyPr/>
        <a:lstStyle/>
        <a:p>
          <a:r>
            <a:rPr lang="en-GB" sz="2800" dirty="0"/>
            <a:t>Emulate Heroes</a:t>
          </a:r>
        </a:p>
      </dgm:t>
    </dgm:pt>
    <dgm:pt modelId="{49177622-5CBE-451F-9343-FE6F805D190E}" type="parTrans" cxnId="{23E17ECC-9839-49B1-8E36-5130950D76E5}">
      <dgm:prSet/>
      <dgm:spPr/>
      <dgm:t>
        <a:bodyPr/>
        <a:lstStyle/>
        <a:p>
          <a:endParaRPr lang="en-GB"/>
        </a:p>
      </dgm:t>
    </dgm:pt>
    <dgm:pt modelId="{E5D47915-4F0D-4B98-AD3F-2E4EC5FD33D7}" type="sibTrans" cxnId="{23E17ECC-9839-49B1-8E36-5130950D76E5}">
      <dgm:prSet/>
      <dgm:spPr/>
      <dgm:t>
        <a:bodyPr/>
        <a:lstStyle/>
        <a:p>
          <a:endParaRPr lang="en-GB"/>
        </a:p>
      </dgm:t>
    </dgm:pt>
    <dgm:pt modelId="{F17CBB08-057A-43FE-921A-CD704510C000}">
      <dgm:prSet custT="1"/>
      <dgm:spPr/>
      <dgm:t>
        <a:bodyPr/>
        <a:lstStyle/>
        <a:p>
          <a:r>
            <a:rPr lang="en-GB" sz="2800" dirty="0"/>
            <a:t>Environment</a:t>
          </a:r>
        </a:p>
      </dgm:t>
    </dgm:pt>
    <dgm:pt modelId="{7B00DA7E-3093-44D5-8C9E-5F438E97E98C}" type="parTrans" cxnId="{5150D305-206C-4FCB-8AE5-39D76C5F190B}">
      <dgm:prSet/>
      <dgm:spPr/>
      <dgm:t>
        <a:bodyPr/>
        <a:lstStyle/>
        <a:p>
          <a:endParaRPr lang="en-GB"/>
        </a:p>
      </dgm:t>
    </dgm:pt>
    <dgm:pt modelId="{036EA90F-F613-48FA-9B94-B371EC324CD1}" type="sibTrans" cxnId="{5150D305-206C-4FCB-8AE5-39D76C5F190B}">
      <dgm:prSet/>
      <dgm:spPr/>
      <dgm:t>
        <a:bodyPr/>
        <a:lstStyle/>
        <a:p>
          <a:endParaRPr lang="en-GB"/>
        </a:p>
      </dgm:t>
    </dgm:pt>
    <dgm:pt modelId="{BC003F33-EAA5-4451-BDAA-F7081805BCDE}" type="pres">
      <dgm:prSet presAssocID="{83BBEE13-C578-42B0-876D-FF7FF4A3A875}" presName="Name0" presStyleCnt="0">
        <dgm:presLayoutVars>
          <dgm:chMax val="7"/>
          <dgm:chPref val="7"/>
          <dgm:dir/>
          <dgm:animLvl val="lvl"/>
        </dgm:presLayoutVars>
      </dgm:prSet>
      <dgm:spPr/>
    </dgm:pt>
    <dgm:pt modelId="{4383F446-DB75-4AFF-B0C4-4D62125E4C34}" type="pres">
      <dgm:prSet presAssocID="{4E049C54-4B14-41B3-8404-73695ABD1D33}" presName="Accent1" presStyleCnt="0"/>
      <dgm:spPr/>
    </dgm:pt>
    <dgm:pt modelId="{D9379CC5-F0C3-4B78-85DB-4CED96B4E325}" type="pres">
      <dgm:prSet presAssocID="{4E049C54-4B14-41B3-8404-73695ABD1D33}" presName="Accent" presStyleLbl="node1" presStyleIdx="0" presStyleCnt="1"/>
      <dgm:spPr/>
    </dgm:pt>
    <dgm:pt modelId="{65904436-C414-4B5A-9DB5-380F0BB24AFB}" type="pres">
      <dgm:prSet presAssocID="{4E049C54-4B14-41B3-8404-73695ABD1D33}" presName="Child1" presStyleLbl="revTx" presStyleIdx="0" presStyleCnt="2" custScaleX="131525" custLinFactNeighborX="48549" custLinFactNeighborY="-2549">
        <dgm:presLayoutVars>
          <dgm:chMax val="0"/>
          <dgm:chPref val="0"/>
          <dgm:bulletEnabled val="1"/>
        </dgm:presLayoutVars>
      </dgm:prSet>
      <dgm:spPr/>
    </dgm:pt>
    <dgm:pt modelId="{3F2C4D3A-BCF5-4E6C-8931-FC5BE6CDEF21}" type="pres">
      <dgm:prSet presAssocID="{4E049C54-4B14-41B3-8404-73695ABD1D33}" presName="Parent1" presStyleLbl="revTx" presStyleIdx="1" presStyleCnt="2">
        <dgm:presLayoutVars>
          <dgm:chMax val="1"/>
          <dgm:chPref val="1"/>
          <dgm:bulletEnabled val="1"/>
        </dgm:presLayoutVars>
      </dgm:prSet>
      <dgm:spPr/>
    </dgm:pt>
  </dgm:ptLst>
  <dgm:cxnLst>
    <dgm:cxn modelId="{5150D305-206C-4FCB-8AE5-39D76C5F190B}" srcId="{4E049C54-4B14-41B3-8404-73695ABD1D33}" destId="{F17CBB08-057A-43FE-921A-CD704510C000}" srcOrd="2" destOrd="0" parTransId="{7B00DA7E-3093-44D5-8C9E-5F438E97E98C}" sibTransId="{036EA90F-F613-48FA-9B94-B371EC324CD1}"/>
    <dgm:cxn modelId="{4645DB3C-041C-47D2-BDFD-E8FA85479A09}" type="presOf" srcId="{83BBEE13-C578-42B0-876D-FF7FF4A3A875}" destId="{BC003F33-EAA5-4451-BDAA-F7081805BCDE}" srcOrd="0" destOrd="0" presId="urn:microsoft.com/office/officeart/2009/layout/CircleArrowProcess"/>
    <dgm:cxn modelId="{02310190-FD3E-4F8D-BBDE-17CE494B2859}" srcId="{4E049C54-4B14-41B3-8404-73695ABD1D33}" destId="{429EC039-5DAC-441A-BC6C-DE1CC80C9F91}" srcOrd="0" destOrd="0" parTransId="{D069D563-82AF-40E9-BEF8-4E34FB76D864}" sibTransId="{713D83E2-A206-46B0-9378-3E5278D5DAF0}"/>
    <dgm:cxn modelId="{6544399C-A03B-49F4-A7E8-346A72A19D56}" srcId="{83BBEE13-C578-42B0-876D-FF7FF4A3A875}" destId="{4E049C54-4B14-41B3-8404-73695ABD1D33}" srcOrd="0" destOrd="0" parTransId="{0A387AF3-B335-40D8-8EB8-6B4A9A5A0886}" sibTransId="{A27DC7EB-34BB-40BD-A649-0975BD4FFC30}"/>
    <dgm:cxn modelId="{CBF84A9E-2A84-4F2A-AD87-3BDCD133AB2C}" type="presOf" srcId="{429EC039-5DAC-441A-BC6C-DE1CC80C9F91}" destId="{65904436-C414-4B5A-9DB5-380F0BB24AFB}" srcOrd="0" destOrd="0" presId="urn:microsoft.com/office/officeart/2009/layout/CircleArrowProcess"/>
    <dgm:cxn modelId="{23E17ECC-9839-49B1-8E36-5130950D76E5}" srcId="{4E049C54-4B14-41B3-8404-73695ABD1D33}" destId="{CADFFD70-77A5-4B03-95CC-0ACBC449F4CC}" srcOrd="1" destOrd="0" parTransId="{49177622-5CBE-451F-9343-FE6F805D190E}" sibTransId="{E5D47915-4F0D-4B98-AD3F-2E4EC5FD33D7}"/>
    <dgm:cxn modelId="{C82B47DA-3353-4950-BE1E-51D8A7AA8115}" type="presOf" srcId="{4E049C54-4B14-41B3-8404-73695ABD1D33}" destId="{3F2C4D3A-BCF5-4E6C-8931-FC5BE6CDEF21}" srcOrd="0" destOrd="0" presId="urn:microsoft.com/office/officeart/2009/layout/CircleArrowProcess"/>
    <dgm:cxn modelId="{D2DF72E2-F727-4129-9070-7636F19ACB19}" type="presOf" srcId="{F17CBB08-057A-43FE-921A-CD704510C000}" destId="{65904436-C414-4B5A-9DB5-380F0BB24AFB}" srcOrd="0" destOrd="2" presId="urn:microsoft.com/office/officeart/2009/layout/CircleArrowProcess"/>
    <dgm:cxn modelId="{9BC510ED-87EB-4E9F-9FC8-05E272F960C0}" type="presOf" srcId="{CADFFD70-77A5-4B03-95CC-0ACBC449F4CC}" destId="{65904436-C414-4B5A-9DB5-380F0BB24AFB}" srcOrd="0" destOrd="1" presId="urn:microsoft.com/office/officeart/2009/layout/CircleArrowProcess"/>
    <dgm:cxn modelId="{B616FABD-1416-4DC5-AEC9-AD8AD4C4705C}" type="presParOf" srcId="{BC003F33-EAA5-4451-BDAA-F7081805BCDE}" destId="{4383F446-DB75-4AFF-B0C4-4D62125E4C34}" srcOrd="0" destOrd="0" presId="urn:microsoft.com/office/officeart/2009/layout/CircleArrowProcess"/>
    <dgm:cxn modelId="{7A58CC0C-5219-48DA-834B-A216BABC405F}" type="presParOf" srcId="{4383F446-DB75-4AFF-B0C4-4D62125E4C34}" destId="{D9379CC5-F0C3-4B78-85DB-4CED96B4E325}" srcOrd="0" destOrd="0" presId="urn:microsoft.com/office/officeart/2009/layout/CircleArrowProcess"/>
    <dgm:cxn modelId="{031ACC23-7F6A-474D-B723-B1F2405A1899}" type="presParOf" srcId="{BC003F33-EAA5-4451-BDAA-F7081805BCDE}" destId="{65904436-C414-4B5A-9DB5-380F0BB24AFB}" srcOrd="1" destOrd="0" presId="urn:microsoft.com/office/officeart/2009/layout/CircleArrowProcess"/>
    <dgm:cxn modelId="{750902DD-F39E-4E8D-9174-BCABC32A8A49}" type="presParOf" srcId="{BC003F33-EAA5-4451-BDAA-F7081805BCDE}" destId="{3F2C4D3A-BCF5-4E6C-8931-FC5BE6CDEF21}" srcOrd="2" destOrd="0" presId="urn:microsoft.com/office/officeart/2009/layout/Circle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3BBEE13-C578-42B0-876D-FF7FF4A3A875}" type="doc">
      <dgm:prSet loTypeId="urn:microsoft.com/office/officeart/2009/layout/CircleArrowProcess" loCatId="cycle" qsTypeId="urn:microsoft.com/office/officeart/2005/8/quickstyle/simple5" qsCatId="simple" csTypeId="urn:microsoft.com/office/officeart/2005/8/colors/colorful5" csCatId="colorful" phldr="1"/>
      <dgm:spPr/>
      <dgm:t>
        <a:bodyPr/>
        <a:lstStyle/>
        <a:p>
          <a:endParaRPr lang="en-GB"/>
        </a:p>
      </dgm:t>
    </dgm:pt>
    <dgm:pt modelId="{4E049C54-4B14-41B3-8404-73695ABD1D33}">
      <dgm:prSet phldrT="[Text]"/>
      <dgm:spPr/>
      <dgm:t>
        <a:bodyPr/>
        <a:lstStyle/>
        <a:p>
          <a:r>
            <a:rPr lang="en-GB" dirty="0"/>
            <a:t>14-21 </a:t>
          </a:r>
          <a:r>
            <a:rPr lang="en-GB" dirty="0" err="1"/>
            <a:t>yrs</a:t>
          </a:r>
          <a:endParaRPr lang="en-GB" dirty="0"/>
        </a:p>
      </dgm:t>
    </dgm:pt>
    <dgm:pt modelId="{0A387AF3-B335-40D8-8EB8-6B4A9A5A0886}" type="parTrans" cxnId="{6544399C-A03B-49F4-A7E8-346A72A19D56}">
      <dgm:prSet/>
      <dgm:spPr/>
      <dgm:t>
        <a:bodyPr/>
        <a:lstStyle/>
        <a:p>
          <a:endParaRPr lang="en-GB"/>
        </a:p>
      </dgm:t>
    </dgm:pt>
    <dgm:pt modelId="{A27DC7EB-34BB-40BD-A649-0975BD4FFC30}" type="sibTrans" cxnId="{6544399C-A03B-49F4-A7E8-346A72A19D56}">
      <dgm:prSet/>
      <dgm:spPr/>
      <dgm:t>
        <a:bodyPr/>
        <a:lstStyle/>
        <a:p>
          <a:endParaRPr lang="en-GB"/>
        </a:p>
      </dgm:t>
    </dgm:pt>
    <dgm:pt modelId="{429EC039-5DAC-441A-BC6C-DE1CC80C9F91}">
      <dgm:prSet phldrT="[Text]" custT="1"/>
      <dgm:spPr/>
      <dgm:t>
        <a:bodyPr/>
        <a:lstStyle/>
        <a:p>
          <a:r>
            <a:rPr lang="en-GB" sz="2800" dirty="0"/>
            <a:t>Rebel Against Things</a:t>
          </a:r>
        </a:p>
      </dgm:t>
    </dgm:pt>
    <dgm:pt modelId="{D069D563-82AF-40E9-BEF8-4E34FB76D864}" type="parTrans" cxnId="{02310190-FD3E-4F8D-BBDE-17CE494B2859}">
      <dgm:prSet/>
      <dgm:spPr/>
      <dgm:t>
        <a:bodyPr/>
        <a:lstStyle/>
        <a:p>
          <a:endParaRPr lang="en-GB"/>
        </a:p>
      </dgm:t>
    </dgm:pt>
    <dgm:pt modelId="{713D83E2-A206-46B0-9378-3E5278D5DAF0}" type="sibTrans" cxnId="{02310190-FD3E-4F8D-BBDE-17CE494B2859}">
      <dgm:prSet/>
      <dgm:spPr/>
      <dgm:t>
        <a:bodyPr/>
        <a:lstStyle/>
        <a:p>
          <a:endParaRPr lang="en-GB"/>
        </a:p>
      </dgm:t>
    </dgm:pt>
    <dgm:pt modelId="{9231D467-617B-4872-8B68-0692A17972D4}">
      <dgm:prSet custT="1"/>
      <dgm:spPr/>
      <dgm:t>
        <a:bodyPr/>
        <a:lstStyle/>
        <a:p>
          <a:r>
            <a:rPr lang="en-GB" sz="2800" dirty="0"/>
            <a:t>Social Values</a:t>
          </a:r>
        </a:p>
      </dgm:t>
    </dgm:pt>
    <dgm:pt modelId="{023F020F-7C3D-4377-8B38-757768525929}" type="parTrans" cxnId="{F669A7BA-B430-42E6-A654-409AAB2D1602}">
      <dgm:prSet/>
      <dgm:spPr/>
      <dgm:t>
        <a:bodyPr/>
        <a:lstStyle/>
        <a:p>
          <a:endParaRPr lang="en-GB"/>
        </a:p>
      </dgm:t>
    </dgm:pt>
    <dgm:pt modelId="{CDF0A701-5618-48AC-85D7-F803791A4F28}" type="sibTrans" cxnId="{F669A7BA-B430-42E6-A654-409AAB2D1602}">
      <dgm:prSet/>
      <dgm:spPr/>
      <dgm:t>
        <a:bodyPr/>
        <a:lstStyle/>
        <a:p>
          <a:endParaRPr lang="en-GB"/>
        </a:p>
      </dgm:t>
    </dgm:pt>
    <dgm:pt modelId="{6C134C42-E84A-45D2-9E98-5B211B34B49B}">
      <dgm:prSet custT="1"/>
      <dgm:spPr/>
      <dgm:t>
        <a:bodyPr/>
        <a:lstStyle/>
        <a:p>
          <a:r>
            <a:rPr lang="en-GB" sz="2800" dirty="0"/>
            <a:t>Absorb Info</a:t>
          </a:r>
        </a:p>
      </dgm:t>
    </dgm:pt>
    <dgm:pt modelId="{8640E7AB-FF51-423C-8DF6-D9FC6C2268FE}" type="parTrans" cxnId="{56CEFE92-0F9D-4A7D-B6C9-EF9018234489}">
      <dgm:prSet/>
      <dgm:spPr/>
      <dgm:t>
        <a:bodyPr/>
        <a:lstStyle/>
        <a:p>
          <a:endParaRPr lang="en-GB"/>
        </a:p>
      </dgm:t>
    </dgm:pt>
    <dgm:pt modelId="{8658FBAF-EE72-4D5E-AD74-DB34D7F82B71}" type="sibTrans" cxnId="{56CEFE92-0F9D-4A7D-B6C9-EF9018234489}">
      <dgm:prSet/>
      <dgm:spPr/>
      <dgm:t>
        <a:bodyPr/>
        <a:lstStyle/>
        <a:p>
          <a:endParaRPr lang="en-GB"/>
        </a:p>
      </dgm:t>
    </dgm:pt>
    <dgm:pt modelId="{87CE0C6A-B3CB-4E8D-95F3-9CD714E15603}">
      <dgm:prSet custT="1"/>
      <dgm:spPr/>
      <dgm:t>
        <a:bodyPr/>
        <a:lstStyle/>
        <a:p>
          <a:r>
            <a:rPr lang="en-GB" sz="2800" dirty="0"/>
            <a:t>Develop Relationships</a:t>
          </a:r>
        </a:p>
      </dgm:t>
    </dgm:pt>
    <dgm:pt modelId="{E3CD2C8E-4D11-45B1-8E99-7026D9F52559}" type="parTrans" cxnId="{93B09F38-24A3-493F-9A4A-DB03A0E2E58A}">
      <dgm:prSet/>
      <dgm:spPr/>
      <dgm:t>
        <a:bodyPr/>
        <a:lstStyle/>
        <a:p>
          <a:endParaRPr lang="en-GB"/>
        </a:p>
      </dgm:t>
    </dgm:pt>
    <dgm:pt modelId="{E2F32684-74D6-43F0-B75F-42E00F985280}" type="sibTrans" cxnId="{93B09F38-24A3-493F-9A4A-DB03A0E2E58A}">
      <dgm:prSet/>
      <dgm:spPr/>
      <dgm:t>
        <a:bodyPr/>
        <a:lstStyle/>
        <a:p>
          <a:endParaRPr lang="en-GB"/>
        </a:p>
      </dgm:t>
    </dgm:pt>
    <dgm:pt modelId="{BC003F33-EAA5-4451-BDAA-F7081805BCDE}" type="pres">
      <dgm:prSet presAssocID="{83BBEE13-C578-42B0-876D-FF7FF4A3A875}" presName="Name0" presStyleCnt="0">
        <dgm:presLayoutVars>
          <dgm:chMax val="7"/>
          <dgm:chPref val="7"/>
          <dgm:dir/>
          <dgm:animLvl val="lvl"/>
        </dgm:presLayoutVars>
      </dgm:prSet>
      <dgm:spPr/>
    </dgm:pt>
    <dgm:pt modelId="{4383F446-DB75-4AFF-B0C4-4D62125E4C34}" type="pres">
      <dgm:prSet presAssocID="{4E049C54-4B14-41B3-8404-73695ABD1D33}" presName="Accent1" presStyleCnt="0"/>
      <dgm:spPr/>
    </dgm:pt>
    <dgm:pt modelId="{D9379CC5-F0C3-4B78-85DB-4CED96B4E325}" type="pres">
      <dgm:prSet presAssocID="{4E049C54-4B14-41B3-8404-73695ABD1D33}" presName="Accent" presStyleLbl="node1" presStyleIdx="0" presStyleCnt="1"/>
      <dgm:spPr/>
    </dgm:pt>
    <dgm:pt modelId="{65904436-C414-4B5A-9DB5-380F0BB24AFB}" type="pres">
      <dgm:prSet presAssocID="{4E049C54-4B14-41B3-8404-73695ABD1D33}" presName="Child1" presStyleLbl="revTx" presStyleIdx="0" presStyleCnt="2" custScaleX="141373" custScaleY="114968" custLinFactNeighborX="51776" custLinFactNeighborY="-859">
        <dgm:presLayoutVars>
          <dgm:chMax val="0"/>
          <dgm:chPref val="0"/>
          <dgm:bulletEnabled val="1"/>
        </dgm:presLayoutVars>
      </dgm:prSet>
      <dgm:spPr/>
    </dgm:pt>
    <dgm:pt modelId="{3F2C4D3A-BCF5-4E6C-8931-FC5BE6CDEF21}" type="pres">
      <dgm:prSet presAssocID="{4E049C54-4B14-41B3-8404-73695ABD1D33}" presName="Parent1" presStyleLbl="revTx" presStyleIdx="1" presStyleCnt="2">
        <dgm:presLayoutVars>
          <dgm:chMax val="1"/>
          <dgm:chPref val="1"/>
          <dgm:bulletEnabled val="1"/>
        </dgm:presLayoutVars>
      </dgm:prSet>
      <dgm:spPr/>
    </dgm:pt>
  </dgm:ptLst>
  <dgm:cxnLst>
    <dgm:cxn modelId="{93B09F38-24A3-493F-9A4A-DB03A0E2E58A}" srcId="{4E049C54-4B14-41B3-8404-73695ABD1D33}" destId="{87CE0C6A-B3CB-4E8D-95F3-9CD714E15603}" srcOrd="3" destOrd="0" parTransId="{E3CD2C8E-4D11-45B1-8E99-7026D9F52559}" sibTransId="{E2F32684-74D6-43F0-B75F-42E00F985280}"/>
    <dgm:cxn modelId="{4645DB3C-041C-47D2-BDFD-E8FA85479A09}" type="presOf" srcId="{83BBEE13-C578-42B0-876D-FF7FF4A3A875}" destId="{BC003F33-EAA5-4451-BDAA-F7081805BCDE}" srcOrd="0" destOrd="0" presId="urn:microsoft.com/office/officeart/2009/layout/CircleArrowProcess"/>
    <dgm:cxn modelId="{02310190-FD3E-4F8D-BBDE-17CE494B2859}" srcId="{4E049C54-4B14-41B3-8404-73695ABD1D33}" destId="{429EC039-5DAC-441A-BC6C-DE1CC80C9F91}" srcOrd="0" destOrd="0" parTransId="{D069D563-82AF-40E9-BEF8-4E34FB76D864}" sibTransId="{713D83E2-A206-46B0-9378-3E5278D5DAF0}"/>
    <dgm:cxn modelId="{56CEFE92-0F9D-4A7D-B6C9-EF9018234489}" srcId="{4E049C54-4B14-41B3-8404-73695ABD1D33}" destId="{6C134C42-E84A-45D2-9E98-5B211B34B49B}" srcOrd="2" destOrd="0" parTransId="{8640E7AB-FF51-423C-8DF6-D9FC6C2268FE}" sibTransId="{8658FBAF-EE72-4D5E-AD74-DB34D7F82B71}"/>
    <dgm:cxn modelId="{6544399C-A03B-49F4-A7E8-346A72A19D56}" srcId="{83BBEE13-C578-42B0-876D-FF7FF4A3A875}" destId="{4E049C54-4B14-41B3-8404-73695ABD1D33}" srcOrd="0" destOrd="0" parTransId="{0A387AF3-B335-40D8-8EB8-6B4A9A5A0886}" sibTransId="{A27DC7EB-34BB-40BD-A649-0975BD4FFC30}"/>
    <dgm:cxn modelId="{CBF84A9E-2A84-4F2A-AD87-3BDCD133AB2C}" type="presOf" srcId="{429EC039-5DAC-441A-BC6C-DE1CC80C9F91}" destId="{65904436-C414-4B5A-9DB5-380F0BB24AFB}" srcOrd="0" destOrd="0" presId="urn:microsoft.com/office/officeart/2009/layout/CircleArrowProcess"/>
    <dgm:cxn modelId="{F669A7BA-B430-42E6-A654-409AAB2D1602}" srcId="{4E049C54-4B14-41B3-8404-73695ABD1D33}" destId="{9231D467-617B-4872-8B68-0692A17972D4}" srcOrd="1" destOrd="0" parTransId="{023F020F-7C3D-4377-8B38-757768525929}" sibTransId="{CDF0A701-5618-48AC-85D7-F803791A4F28}"/>
    <dgm:cxn modelId="{B3B42ECE-E38F-4CD7-8F9F-89C3A55884BF}" type="presOf" srcId="{6C134C42-E84A-45D2-9E98-5B211B34B49B}" destId="{65904436-C414-4B5A-9DB5-380F0BB24AFB}" srcOrd="0" destOrd="2" presId="urn:microsoft.com/office/officeart/2009/layout/CircleArrowProcess"/>
    <dgm:cxn modelId="{C82B47DA-3353-4950-BE1E-51D8A7AA8115}" type="presOf" srcId="{4E049C54-4B14-41B3-8404-73695ABD1D33}" destId="{3F2C4D3A-BCF5-4E6C-8931-FC5BE6CDEF21}" srcOrd="0" destOrd="0" presId="urn:microsoft.com/office/officeart/2009/layout/CircleArrowProcess"/>
    <dgm:cxn modelId="{4EDEBEF5-A55B-4F01-833F-50D1B3419AAB}" type="presOf" srcId="{9231D467-617B-4872-8B68-0692A17972D4}" destId="{65904436-C414-4B5A-9DB5-380F0BB24AFB}" srcOrd="0" destOrd="1" presId="urn:microsoft.com/office/officeart/2009/layout/CircleArrowProcess"/>
    <dgm:cxn modelId="{9CB96EFC-F702-4A07-BB15-513CF3BF5366}" type="presOf" srcId="{87CE0C6A-B3CB-4E8D-95F3-9CD714E15603}" destId="{65904436-C414-4B5A-9DB5-380F0BB24AFB}" srcOrd="0" destOrd="3" presId="urn:microsoft.com/office/officeart/2009/layout/CircleArrowProcess"/>
    <dgm:cxn modelId="{B616FABD-1416-4DC5-AEC9-AD8AD4C4705C}" type="presParOf" srcId="{BC003F33-EAA5-4451-BDAA-F7081805BCDE}" destId="{4383F446-DB75-4AFF-B0C4-4D62125E4C34}" srcOrd="0" destOrd="0" presId="urn:microsoft.com/office/officeart/2009/layout/CircleArrowProcess"/>
    <dgm:cxn modelId="{7A58CC0C-5219-48DA-834B-A216BABC405F}" type="presParOf" srcId="{4383F446-DB75-4AFF-B0C4-4D62125E4C34}" destId="{D9379CC5-F0C3-4B78-85DB-4CED96B4E325}" srcOrd="0" destOrd="0" presId="urn:microsoft.com/office/officeart/2009/layout/CircleArrowProcess"/>
    <dgm:cxn modelId="{031ACC23-7F6A-474D-B723-B1F2405A1899}" type="presParOf" srcId="{BC003F33-EAA5-4451-BDAA-F7081805BCDE}" destId="{65904436-C414-4B5A-9DB5-380F0BB24AFB}" srcOrd="1" destOrd="0" presId="urn:microsoft.com/office/officeart/2009/layout/CircleArrowProcess"/>
    <dgm:cxn modelId="{750902DD-F39E-4E8D-9174-BCABC32A8A49}" type="presParOf" srcId="{BC003F33-EAA5-4451-BDAA-F7081805BCDE}" destId="{3F2C4D3A-BCF5-4E6C-8931-FC5BE6CDEF21}" srcOrd="2" destOrd="0" presId="urn:microsoft.com/office/officeart/2009/layout/Circle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CE84D1B-F460-4537-9C83-889FC0D2C19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3E485A53-28D1-4245-822D-BF578518E2D8}">
      <dgm:prSet phldrT="[Text]"/>
      <dgm:spPr/>
      <dgm:t>
        <a:bodyPr/>
        <a:lstStyle/>
        <a:p>
          <a:r>
            <a:rPr lang="en-GB" dirty="0"/>
            <a:t>Prejudiced Discriminator</a:t>
          </a:r>
        </a:p>
      </dgm:t>
    </dgm:pt>
    <dgm:pt modelId="{8E3D134B-F42F-41D4-9448-23460008A3FD}" type="parTrans" cxnId="{059292FA-228E-44B0-8904-5E8336B83B5A}">
      <dgm:prSet/>
      <dgm:spPr/>
      <dgm:t>
        <a:bodyPr/>
        <a:lstStyle/>
        <a:p>
          <a:endParaRPr lang="en-GB"/>
        </a:p>
      </dgm:t>
    </dgm:pt>
    <dgm:pt modelId="{703280A9-0C5B-4446-BD21-DE6A15B38529}" type="sibTrans" cxnId="{059292FA-228E-44B0-8904-5E8336B83B5A}">
      <dgm:prSet/>
      <dgm:spPr/>
      <dgm:t>
        <a:bodyPr/>
        <a:lstStyle/>
        <a:p>
          <a:endParaRPr lang="en-GB"/>
        </a:p>
      </dgm:t>
    </dgm:pt>
    <dgm:pt modelId="{FC64170D-C906-4DFA-B110-47E4DADACBC1}">
      <dgm:prSet phldrT="[Text]"/>
      <dgm:spPr/>
      <dgm:t>
        <a:bodyPr/>
        <a:lstStyle/>
        <a:p>
          <a:r>
            <a:rPr lang="en-GB" dirty="0"/>
            <a:t>Non-Prejudiced Discriminator</a:t>
          </a:r>
        </a:p>
      </dgm:t>
    </dgm:pt>
    <dgm:pt modelId="{309CB4C9-ABA0-4186-BA86-702A233995A6}" type="parTrans" cxnId="{3CDEF785-0C91-4FF6-99FB-F544088E9C0F}">
      <dgm:prSet/>
      <dgm:spPr/>
      <dgm:t>
        <a:bodyPr/>
        <a:lstStyle/>
        <a:p>
          <a:endParaRPr lang="en-GB"/>
        </a:p>
      </dgm:t>
    </dgm:pt>
    <dgm:pt modelId="{94806447-891C-4F91-A5AF-C2517F58BCC6}" type="sibTrans" cxnId="{3CDEF785-0C91-4FF6-99FB-F544088E9C0F}">
      <dgm:prSet/>
      <dgm:spPr/>
      <dgm:t>
        <a:bodyPr/>
        <a:lstStyle/>
        <a:p>
          <a:endParaRPr lang="en-GB"/>
        </a:p>
      </dgm:t>
    </dgm:pt>
    <dgm:pt modelId="{7A2E04FA-DFB4-4DA5-923A-26B754646E4C}">
      <dgm:prSet phldrT="[Text]"/>
      <dgm:spPr/>
      <dgm:t>
        <a:bodyPr/>
        <a:lstStyle/>
        <a:p>
          <a:r>
            <a:rPr lang="en-GB" dirty="0"/>
            <a:t>Prejudiced Non-Discriminator</a:t>
          </a:r>
        </a:p>
      </dgm:t>
    </dgm:pt>
    <dgm:pt modelId="{0D2B3066-7B12-4069-B50E-D942B6E5676A}" type="parTrans" cxnId="{3EE0538A-C785-423E-9BB9-E529A7A46DD8}">
      <dgm:prSet/>
      <dgm:spPr/>
      <dgm:t>
        <a:bodyPr/>
        <a:lstStyle/>
        <a:p>
          <a:endParaRPr lang="en-GB"/>
        </a:p>
      </dgm:t>
    </dgm:pt>
    <dgm:pt modelId="{E8EC93BE-3F4F-4DD6-8DFD-DB006D6E5488}" type="sibTrans" cxnId="{3EE0538A-C785-423E-9BB9-E529A7A46DD8}">
      <dgm:prSet/>
      <dgm:spPr/>
      <dgm:t>
        <a:bodyPr/>
        <a:lstStyle/>
        <a:p>
          <a:endParaRPr lang="en-GB"/>
        </a:p>
      </dgm:t>
    </dgm:pt>
    <dgm:pt modelId="{55746BDA-4F50-4E3F-8DCC-624A31C93121}">
      <dgm:prSet phldrT="[Text]"/>
      <dgm:spPr/>
      <dgm:t>
        <a:bodyPr/>
        <a:lstStyle/>
        <a:p>
          <a:r>
            <a:rPr lang="en-GB" dirty="0"/>
            <a:t>Non-Prejudiced Non-Discriminator</a:t>
          </a:r>
        </a:p>
      </dgm:t>
    </dgm:pt>
    <dgm:pt modelId="{7B513F25-7526-49A3-81DD-B29367BFD2CC}" type="parTrans" cxnId="{EA7404BD-2F0D-4122-8082-3C714EE24591}">
      <dgm:prSet/>
      <dgm:spPr/>
      <dgm:t>
        <a:bodyPr/>
        <a:lstStyle/>
        <a:p>
          <a:endParaRPr lang="en-GB"/>
        </a:p>
      </dgm:t>
    </dgm:pt>
    <dgm:pt modelId="{38302B4C-2C31-47C6-B7B9-21A3B286647A}" type="sibTrans" cxnId="{EA7404BD-2F0D-4122-8082-3C714EE24591}">
      <dgm:prSet/>
      <dgm:spPr/>
      <dgm:t>
        <a:bodyPr/>
        <a:lstStyle/>
        <a:p>
          <a:endParaRPr lang="en-GB"/>
        </a:p>
      </dgm:t>
    </dgm:pt>
    <dgm:pt modelId="{34A647FD-A64C-4A66-8078-EAA0401A0A87}" type="pres">
      <dgm:prSet presAssocID="{7CE84D1B-F460-4537-9C83-889FC0D2C197}" presName="diagram" presStyleCnt="0">
        <dgm:presLayoutVars>
          <dgm:dir/>
          <dgm:resizeHandles val="exact"/>
        </dgm:presLayoutVars>
      </dgm:prSet>
      <dgm:spPr/>
    </dgm:pt>
    <dgm:pt modelId="{0FE8A235-7383-4E5D-9184-48BFEB99C3B5}" type="pres">
      <dgm:prSet presAssocID="{3E485A53-28D1-4245-822D-BF578518E2D8}" presName="node" presStyleLbl="node1" presStyleIdx="0" presStyleCnt="4">
        <dgm:presLayoutVars>
          <dgm:bulletEnabled val="1"/>
        </dgm:presLayoutVars>
      </dgm:prSet>
      <dgm:spPr/>
    </dgm:pt>
    <dgm:pt modelId="{5020C39E-DA29-4544-B367-72231ADA341A}" type="pres">
      <dgm:prSet presAssocID="{703280A9-0C5B-4446-BD21-DE6A15B38529}" presName="sibTrans" presStyleCnt="0"/>
      <dgm:spPr/>
    </dgm:pt>
    <dgm:pt modelId="{037EDBC7-F269-4995-AF93-6FDFFA4C5DF4}" type="pres">
      <dgm:prSet presAssocID="{FC64170D-C906-4DFA-B110-47E4DADACBC1}" presName="node" presStyleLbl="node1" presStyleIdx="1" presStyleCnt="4">
        <dgm:presLayoutVars>
          <dgm:bulletEnabled val="1"/>
        </dgm:presLayoutVars>
      </dgm:prSet>
      <dgm:spPr/>
    </dgm:pt>
    <dgm:pt modelId="{79F754D9-A916-4482-894D-5D8BCAE3294B}" type="pres">
      <dgm:prSet presAssocID="{94806447-891C-4F91-A5AF-C2517F58BCC6}" presName="sibTrans" presStyleCnt="0"/>
      <dgm:spPr/>
    </dgm:pt>
    <dgm:pt modelId="{417561A4-3E1F-40D7-BD65-EAF2927FBFA4}" type="pres">
      <dgm:prSet presAssocID="{7A2E04FA-DFB4-4DA5-923A-26B754646E4C}" presName="node" presStyleLbl="node1" presStyleIdx="2" presStyleCnt="4">
        <dgm:presLayoutVars>
          <dgm:bulletEnabled val="1"/>
        </dgm:presLayoutVars>
      </dgm:prSet>
      <dgm:spPr/>
    </dgm:pt>
    <dgm:pt modelId="{28D91B49-6D0F-4904-9082-908A0F228B74}" type="pres">
      <dgm:prSet presAssocID="{E8EC93BE-3F4F-4DD6-8DFD-DB006D6E5488}" presName="sibTrans" presStyleCnt="0"/>
      <dgm:spPr/>
    </dgm:pt>
    <dgm:pt modelId="{807EAB7B-1E70-49E9-8001-983E3C85277D}" type="pres">
      <dgm:prSet presAssocID="{55746BDA-4F50-4E3F-8DCC-624A31C93121}" presName="node" presStyleLbl="node1" presStyleIdx="3" presStyleCnt="4">
        <dgm:presLayoutVars>
          <dgm:bulletEnabled val="1"/>
        </dgm:presLayoutVars>
      </dgm:prSet>
      <dgm:spPr/>
    </dgm:pt>
  </dgm:ptLst>
  <dgm:cxnLst>
    <dgm:cxn modelId="{4CF5130C-1015-42B4-9A7F-BE3DBD7DACB2}" type="presOf" srcId="{55746BDA-4F50-4E3F-8DCC-624A31C93121}" destId="{807EAB7B-1E70-49E9-8001-983E3C85277D}" srcOrd="0" destOrd="0" presId="urn:microsoft.com/office/officeart/2005/8/layout/default"/>
    <dgm:cxn modelId="{7E4B5128-C3B1-4E9B-9B53-20174A74AA09}" type="presOf" srcId="{7A2E04FA-DFB4-4DA5-923A-26B754646E4C}" destId="{417561A4-3E1F-40D7-BD65-EAF2927FBFA4}" srcOrd="0" destOrd="0" presId="urn:microsoft.com/office/officeart/2005/8/layout/default"/>
    <dgm:cxn modelId="{831A193B-798B-48AF-AFF2-A0AF7D84FD66}" type="presOf" srcId="{3E485A53-28D1-4245-822D-BF578518E2D8}" destId="{0FE8A235-7383-4E5D-9184-48BFEB99C3B5}" srcOrd="0" destOrd="0" presId="urn:microsoft.com/office/officeart/2005/8/layout/default"/>
    <dgm:cxn modelId="{51711874-A0DB-40AA-A3FA-90B6FB5C2AAF}" type="presOf" srcId="{7CE84D1B-F460-4537-9C83-889FC0D2C197}" destId="{34A647FD-A64C-4A66-8078-EAA0401A0A87}" srcOrd="0" destOrd="0" presId="urn:microsoft.com/office/officeart/2005/8/layout/default"/>
    <dgm:cxn modelId="{A2007557-E707-4BE8-BCA6-99335ED9F53F}" type="presOf" srcId="{FC64170D-C906-4DFA-B110-47E4DADACBC1}" destId="{037EDBC7-F269-4995-AF93-6FDFFA4C5DF4}" srcOrd="0" destOrd="0" presId="urn:microsoft.com/office/officeart/2005/8/layout/default"/>
    <dgm:cxn modelId="{3CDEF785-0C91-4FF6-99FB-F544088E9C0F}" srcId="{7CE84D1B-F460-4537-9C83-889FC0D2C197}" destId="{FC64170D-C906-4DFA-B110-47E4DADACBC1}" srcOrd="1" destOrd="0" parTransId="{309CB4C9-ABA0-4186-BA86-702A233995A6}" sibTransId="{94806447-891C-4F91-A5AF-C2517F58BCC6}"/>
    <dgm:cxn modelId="{3EE0538A-C785-423E-9BB9-E529A7A46DD8}" srcId="{7CE84D1B-F460-4537-9C83-889FC0D2C197}" destId="{7A2E04FA-DFB4-4DA5-923A-26B754646E4C}" srcOrd="2" destOrd="0" parTransId="{0D2B3066-7B12-4069-B50E-D942B6E5676A}" sibTransId="{E8EC93BE-3F4F-4DD6-8DFD-DB006D6E5488}"/>
    <dgm:cxn modelId="{EA7404BD-2F0D-4122-8082-3C714EE24591}" srcId="{7CE84D1B-F460-4537-9C83-889FC0D2C197}" destId="{55746BDA-4F50-4E3F-8DCC-624A31C93121}" srcOrd="3" destOrd="0" parTransId="{7B513F25-7526-49A3-81DD-B29367BFD2CC}" sibTransId="{38302B4C-2C31-47C6-B7B9-21A3B286647A}"/>
    <dgm:cxn modelId="{059292FA-228E-44B0-8904-5E8336B83B5A}" srcId="{7CE84D1B-F460-4537-9C83-889FC0D2C197}" destId="{3E485A53-28D1-4245-822D-BF578518E2D8}" srcOrd="0" destOrd="0" parTransId="{8E3D134B-F42F-41D4-9448-23460008A3FD}" sibTransId="{703280A9-0C5B-4446-BD21-DE6A15B38529}"/>
    <dgm:cxn modelId="{8EE77708-648D-4B91-BFE5-5C05C225DE37}" type="presParOf" srcId="{34A647FD-A64C-4A66-8078-EAA0401A0A87}" destId="{0FE8A235-7383-4E5D-9184-48BFEB99C3B5}" srcOrd="0" destOrd="0" presId="urn:microsoft.com/office/officeart/2005/8/layout/default"/>
    <dgm:cxn modelId="{5DC3322F-B369-4334-AEBD-41F4F5E18157}" type="presParOf" srcId="{34A647FD-A64C-4A66-8078-EAA0401A0A87}" destId="{5020C39E-DA29-4544-B367-72231ADA341A}" srcOrd="1" destOrd="0" presId="urn:microsoft.com/office/officeart/2005/8/layout/default"/>
    <dgm:cxn modelId="{26FA29C3-10E5-4DF0-B62C-E67E07B5952D}" type="presParOf" srcId="{34A647FD-A64C-4A66-8078-EAA0401A0A87}" destId="{037EDBC7-F269-4995-AF93-6FDFFA4C5DF4}" srcOrd="2" destOrd="0" presId="urn:microsoft.com/office/officeart/2005/8/layout/default"/>
    <dgm:cxn modelId="{C944D00A-CAB9-461A-9B76-721C1988C4A9}" type="presParOf" srcId="{34A647FD-A64C-4A66-8078-EAA0401A0A87}" destId="{79F754D9-A916-4482-894D-5D8BCAE3294B}" srcOrd="3" destOrd="0" presId="urn:microsoft.com/office/officeart/2005/8/layout/default"/>
    <dgm:cxn modelId="{437CBC84-0D8D-4C09-B0A2-9BB941B46E02}" type="presParOf" srcId="{34A647FD-A64C-4A66-8078-EAA0401A0A87}" destId="{417561A4-3E1F-40D7-BD65-EAF2927FBFA4}" srcOrd="4" destOrd="0" presId="urn:microsoft.com/office/officeart/2005/8/layout/default"/>
    <dgm:cxn modelId="{B70A9503-63A9-4A76-8BA7-65614EA36342}" type="presParOf" srcId="{34A647FD-A64C-4A66-8078-EAA0401A0A87}" destId="{28D91B49-6D0F-4904-9082-908A0F228B74}" srcOrd="5" destOrd="0" presId="urn:microsoft.com/office/officeart/2005/8/layout/default"/>
    <dgm:cxn modelId="{4982E96A-01D3-4897-8A98-76F7840C50D7}" type="presParOf" srcId="{34A647FD-A64C-4A66-8078-EAA0401A0A87}" destId="{807EAB7B-1E70-49E9-8001-983E3C85277D}"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B034645-0831-4B20-9B83-33F8EE194F15}" type="doc">
      <dgm:prSet loTypeId="urn:microsoft.com/office/officeart/2005/8/layout/radial6" loCatId="cycle" qsTypeId="urn:microsoft.com/office/officeart/2005/8/quickstyle/simple4" qsCatId="simple" csTypeId="urn:microsoft.com/office/officeart/2005/8/colors/colorful5" csCatId="colorful" phldr="1"/>
      <dgm:spPr/>
      <dgm:t>
        <a:bodyPr/>
        <a:lstStyle/>
        <a:p>
          <a:endParaRPr lang="en-GB"/>
        </a:p>
      </dgm:t>
    </dgm:pt>
    <dgm:pt modelId="{4E34831C-1877-4C50-9CF3-5D7570B47E5D}">
      <dgm:prSet phldrT="[Text]"/>
      <dgm:spPr/>
      <dgm:t>
        <a:bodyPr/>
        <a:lstStyle/>
        <a:p>
          <a:r>
            <a:rPr lang="en-GB"/>
            <a:t>Betaris Box</a:t>
          </a:r>
        </a:p>
      </dgm:t>
    </dgm:pt>
    <dgm:pt modelId="{3DDA419D-B53D-4EC3-B4EB-782BE7057C8E}" type="parTrans" cxnId="{2F04446F-1A12-480C-ABB3-31AD8AF0968B}">
      <dgm:prSet/>
      <dgm:spPr/>
      <dgm:t>
        <a:bodyPr/>
        <a:lstStyle/>
        <a:p>
          <a:endParaRPr lang="en-GB"/>
        </a:p>
      </dgm:t>
    </dgm:pt>
    <dgm:pt modelId="{7A91A0A4-9DDC-45A9-BDC6-A87E07877D8E}" type="sibTrans" cxnId="{2F04446F-1A12-480C-ABB3-31AD8AF0968B}">
      <dgm:prSet/>
      <dgm:spPr/>
      <dgm:t>
        <a:bodyPr/>
        <a:lstStyle/>
        <a:p>
          <a:endParaRPr lang="en-GB"/>
        </a:p>
      </dgm:t>
    </dgm:pt>
    <dgm:pt modelId="{B636904C-C491-458D-8AA3-65D7DB0456F7}">
      <dgm:prSet phldrT="[Text]"/>
      <dgm:spPr/>
      <dgm:t>
        <a:bodyPr/>
        <a:lstStyle/>
        <a:p>
          <a:r>
            <a:rPr lang="en-GB"/>
            <a:t>My Attitude</a:t>
          </a:r>
        </a:p>
      </dgm:t>
    </dgm:pt>
    <dgm:pt modelId="{88864463-0179-4AA9-9474-B74E0DAFD9A0}" type="parTrans" cxnId="{9E06FDCB-CE0B-4682-89ED-72D1E5BDF39A}">
      <dgm:prSet/>
      <dgm:spPr/>
      <dgm:t>
        <a:bodyPr/>
        <a:lstStyle/>
        <a:p>
          <a:endParaRPr lang="en-GB"/>
        </a:p>
      </dgm:t>
    </dgm:pt>
    <dgm:pt modelId="{52E6DC20-7298-41F8-AEF3-7FEF3F222A86}" type="sibTrans" cxnId="{9E06FDCB-CE0B-4682-89ED-72D1E5BDF39A}">
      <dgm:prSet/>
      <dgm:spPr/>
      <dgm:t>
        <a:bodyPr/>
        <a:lstStyle/>
        <a:p>
          <a:endParaRPr lang="en-GB"/>
        </a:p>
      </dgm:t>
    </dgm:pt>
    <dgm:pt modelId="{F943D157-E5F2-4E24-8F2F-878920EF2DF3}">
      <dgm:prSet phldrT="[Text]"/>
      <dgm:spPr/>
      <dgm:t>
        <a:bodyPr/>
        <a:lstStyle/>
        <a:p>
          <a:r>
            <a:rPr lang="en-GB"/>
            <a:t>My Behaviour</a:t>
          </a:r>
        </a:p>
      </dgm:t>
    </dgm:pt>
    <dgm:pt modelId="{4730C40B-CA2D-47C2-AA86-5F3847DCBB61}" type="parTrans" cxnId="{6860A200-6BED-4F70-9EC7-92C2083A54C9}">
      <dgm:prSet/>
      <dgm:spPr/>
      <dgm:t>
        <a:bodyPr/>
        <a:lstStyle/>
        <a:p>
          <a:endParaRPr lang="en-GB"/>
        </a:p>
      </dgm:t>
    </dgm:pt>
    <dgm:pt modelId="{6F902949-E956-4283-9344-8B009BC5536B}" type="sibTrans" cxnId="{6860A200-6BED-4F70-9EC7-92C2083A54C9}">
      <dgm:prSet/>
      <dgm:spPr/>
      <dgm:t>
        <a:bodyPr/>
        <a:lstStyle/>
        <a:p>
          <a:endParaRPr lang="en-GB"/>
        </a:p>
      </dgm:t>
    </dgm:pt>
    <dgm:pt modelId="{ACB38D32-0152-4C88-ADDA-65DBEF221038}">
      <dgm:prSet phldrT="[Text]"/>
      <dgm:spPr/>
      <dgm:t>
        <a:bodyPr/>
        <a:lstStyle/>
        <a:p>
          <a:r>
            <a:rPr lang="en-GB"/>
            <a:t>Your Attitude</a:t>
          </a:r>
        </a:p>
      </dgm:t>
    </dgm:pt>
    <dgm:pt modelId="{3817170B-DC35-48C3-95AA-B38241696101}" type="parTrans" cxnId="{EA1CEA0D-7F98-45BE-AAF5-7464E0AE08BA}">
      <dgm:prSet/>
      <dgm:spPr/>
      <dgm:t>
        <a:bodyPr/>
        <a:lstStyle/>
        <a:p>
          <a:endParaRPr lang="en-GB"/>
        </a:p>
      </dgm:t>
    </dgm:pt>
    <dgm:pt modelId="{ABD6DFE9-ED99-430F-BFA0-AD776D5FF19D}" type="sibTrans" cxnId="{EA1CEA0D-7F98-45BE-AAF5-7464E0AE08BA}">
      <dgm:prSet/>
      <dgm:spPr/>
      <dgm:t>
        <a:bodyPr/>
        <a:lstStyle/>
        <a:p>
          <a:endParaRPr lang="en-GB"/>
        </a:p>
      </dgm:t>
    </dgm:pt>
    <dgm:pt modelId="{C935EA8E-6E37-429A-A3BA-5BA3DF0B2650}">
      <dgm:prSet phldrT="[Text]"/>
      <dgm:spPr/>
      <dgm:t>
        <a:bodyPr/>
        <a:lstStyle/>
        <a:p>
          <a:r>
            <a:rPr lang="en-GB"/>
            <a:t>Your Behaviour</a:t>
          </a:r>
        </a:p>
      </dgm:t>
    </dgm:pt>
    <dgm:pt modelId="{74BA919E-682A-468B-9AA3-56044C657960}" type="parTrans" cxnId="{76AF244B-C84B-4E6F-9FA1-87E60EFA8CFE}">
      <dgm:prSet/>
      <dgm:spPr/>
      <dgm:t>
        <a:bodyPr/>
        <a:lstStyle/>
        <a:p>
          <a:endParaRPr lang="en-GB"/>
        </a:p>
      </dgm:t>
    </dgm:pt>
    <dgm:pt modelId="{121E2C1F-AF2C-4296-A509-BC46AE21FF15}" type="sibTrans" cxnId="{76AF244B-C84B-4E6F-9FA1-87E60EFA8CFE}">
      <dgm:prSet/>
      <dgm:spPr/>
      <dgm:t>
        <a:bodyPr/>
        <a:lstStyle/>
        <a:p>
          <a:endParaRPr lang="en-GB"/>
        </a:p>
      </dgm:t>
    </dgm:pt>
    <dgm:pt modelId="{9B9B24F0-C8A8-4987-870E-53E6C6F86C4B}" type="pres">
      <dgm:prSet presAssocID="{2B034645-0831-4B20-9B83-33F8EE194F15}" presName="Name0" presStyleCnt="0">
        <dgm:presLayoutVars>
          <dgm:chMax val="1"/>
          <dgm:dir/>
          <dgm:animLvl val="ctr"/>
          <dgm:resizeHandles val="exact"/>
        </dgm:presLayoutVars>
      </dgm:prSet>
      <dgm:spPr/>
    </dgm:pt>
    <dgm:pt modelId="{EAEC45CD-F4E5-4170-9506-B6641B963C80}" type="pres">
      <dgm:prSet presAssocID="{4E34831C-1877-4C50-9CF3-5D7570B47E5D}" presName="centerShape" presStyleLbl="node0" presStyleIdx="0" presStyleCnt="1"/>
      <dgm:spPr/>
    </dgm:pt>
    <dgm:pt modelId="{2DD4671F-ABEC-489E-9422-0E4E7500F441}" type="pres">
      <dgm:prSet presAssocID="{B636904C-C491-458D-8AA3-65D7DB0456F7}" presName="node" presStyleLbl="node1" presStyleIdx="0" presStyleCnt="4">
        <dgm:presLayoutVars>
          <dgm:bulletEnabled val="1"/>
        </dgm:presLayoutVars>
      </dgm:prSet>
      <dgm:spPr/>
    </dgm:pt>
    <dgm:pt modelId="{3935D642-B2B6-4B6B-B2AF-11113E56ED3D}" type="pres">
      <dgm:prSet presAssocID="{B636904C-C491-458D-8AA3-65D7DB0456F7}" presName="dummy" presStyleCnt="0"/>
      <dgm:spPr/>
    </dgm:pt>
    <dgm:pt modelId="{1EA83F48-7F5E-42C2-9C54-0F44D1C5EFA6}" type="pres">
      <dgm:prSet presAssocID="{52E6DC20-7298-41F8-AEF3-7FEF3F222A86}" presName="sibTrans" presStyleLbl="sibTrans2D1" presStyleIdx="0" presStyleCnt="4"/>
      <dgm:spPr/>
    </dgm:pt>
    <dgm:pt modelId="{8129FF45-0424-42BB-89E3-93FBC3BC3EEB}" type="pres">
      <dgm:prSet presAssocID="{F943D157-E5F2-4E24-8F2F-878920EF2DF3}" presName="node" presStyleLbl="node1" presStyleIdx="1" presStyleCnt="4">
        <dgm:presLayoutVars>
          <dgm:bulletEnabled val="1"/>
        </dgm:presLayoutVars>
      </dgm:prSet>
      <dgm:spPr/>
    </dgm:pt>
    <dgm:pt modelId="{5BF32443-54FA-4A38-AA24-33AACBD69EB6}" type="pres">
      <dgm:prSet presAssocID="{F943D157-E5F2-4E24-8F2F-878920EF2DF3}" presName="dummy" presStyleCnt="0"/>
      <dgm:spPr/>
    </dgm:pt>
    <dgm:pt modelId="{FAB843CD-F379-44C9-9FD3-64877CBC4C70}" type="pres">
      <dgm:prSet presAssocID="{6F902949-E956-4283-9344-8B009BC5536B}" presName="sibTrans" presStyleLbl="sibTrans2D1" presStyleIdx="1" presStyleCnt="4"/>
      <dgm:spPr/>
    </dgm:pt>
    <dgm:pt modelId="{1C98C974-040E-4D1B-B8E1-2AEA9D065AE7}" type="pres">
      <dgm:prSet presAssocID="{ACB38D32-0152-4C88-ADDA-65DBEF221038}" presName="node" presStyleLbl="node1" presStyleIdx="2" presStyleCnt="4">
        <dgm:presLayoutVars>
          <dgm:bulletEnabled val="1"/>
        </dgm:presLayoutVars>
      </dgm:prSet>
      <dgm:spPr/>
    </dgm:pt>
    <dgm:pt modelId="{146C605C-B661-48E5-B824-6B624210F199}" type="pres">
      <dgm:prSet presAssocID="{ACB38D32-0152-4C88-ADDA-65DBEF221038}" presName="dummy" presStyleCnt="0"/>
      <dgm:spPr/>
    </dgm:pt>
    <dgm:pt modelId="{CEC07BC7-58D4-4C88-8CED-6F93819306EE}" type="pres">
      <dgm:prSet presAssocID="{ABD6DFE9-ED99-430F-BFA0-AD776D5FF19D}" presName="sibTrans" presStyleLbl="sibTrans2D1" presStyleIdx="2" presStyleCnt="4"/>
      <dgm:spPr/>
    </dgm:pt>
    <dgm:pt modelId="{2EE195FD-CFA1-4881-BB96-2E4FFCA8E744}" type="pres">
      <dgm:prSet presAssocID="{C935EA8E-6E37-429A-A3BA-5BA3DF0B2650}" presName="node" presStyleLbl="node1" presStyleIdx="3" presStyleCnt="4">
        <dgm:presLayoutVars>
          <dgm:bulletEnabled val="1"/>
        </dgm:presLayoutVars>
      </dgm:prSet>
      <dgm:spPr/>
    </dgm:pt>
    <dgm:pt modelId="{B6DFE6C9-7F69-442C-B68F-04D40DD696CF}" type="pres">
      <dgm:prSet presAssocID="{C935EA8E-6E37-429A-A3BA-5BA3DF0B2650}" presName="dummy" presStyleCnt="0"/>
      <dgm:spPr/>
    </dgm:pt>
    <dgm:pt modelId="{4DACBE31-0C41-4670-AA91-F52991B98775}" type="pres">
      <dgm:prSet presAssocID="{121E2C1F-AF2C-4296-A509-BC46AE21FF15}" presName="sibTrans" presStyleLbl="sibTrans2D1" presStyleIdx="3" presStyleCnt="4"/>
      <dgm:spPr/>
    </dgm:pt>
  </dgm:ptLst>
  <dgm:cxnLst>
    <dgm:cxn modelId="{6860A200-6BED-4F70-9EC7-92C2083A54C9}" srcId="{4E34831C-1877-4C50-9CF3-5D7570B47E5D}" destId="{F943D157-E5F2-4E24-8F2F-878920EF2DF3}" srcOrd="1" destOrd="0" parTransId="{4730C40B-CA2D-47C2-AA86-5F3847DCBB61}" sibTransId="{6F902949-E956-4283-9344-8B009BC5536B}"/>
    <dgm:cxn modelId="{EA1CEA0D-7F98-45BE-AAF5-7464E0AE08BA}" srcId="{4E34831C-1877-4C50-9CF3-5D7570B47E5D}" destId="{ACB38D32-0152-4C88-ADDA-65DBEF221038}" srcOrd="2" destOrd="0" parTransId="{3817170B-DC35-48C3-95AA-B38241696101}" sibTransId="{ABD6DFE9-ED99-430F-BFA0-AD776D5FF19D}"/>
    <dgm:cxn modelId="{0C1CD713-4A40-4D53-A3AE-C74A6EC4C924}" type="presOf" srcId="{F943D157-E5F2-4E24-8F2F-878920EF2DF3}" destId="{8129FF45-0424-42BB-89E3-93FBC3BC3EEB}" srcOrd="0" destOrd="0" presId="urn:microsoft.com/office/officeart/2005/8/layout/radial6"/>
    <dgm:cxn modelId="{4D73FD1A-0EE3-4833-ADD8-96CBFBC15674}" type="presOf" srcId="{ACB38D32-0152-4C88-ADDA-65DBEF221038}" destId="{1C98C974-040E-4D1B-B8E1-2AEA9D065AE7}" srcOrd="0" destOrd="0" presId="urn:microsoft.com/office/officeart/2005/8/layout/radial6"/>
    <dgm:cxn modelId="{33EE9023-F2AB-4146-8C50-7909D2AF7F03}" type="presOf" srcId="{52E6DC20-7298-41F8-AEF3-7FEF3F222A86}" destId="{1EA83F48-7F5E-42C2-9C54-0F44D1C5EFA6}" srcOrd="0" destOrd="0" presId="urn:microsoft.com/office/officeart/2005/8/layout/radial6"/>
    <dgm:cxn modelId="{4CDAAF2E-5948-4B2D-8259-5FC02C2E45DC}" type="presOf" srcId="{C935EA8E-6E37-429A-A3BA-5BA3DF0B2650}" destId="{2EE195FD-CFA1-4881-BB96-2E4FFCA8E744}" srcOrd="0" destOrd="0" presId="urn:microsoft.com/office/officeart/2005/8/layout/radial6"/>
    <dgm:cxn modelId="{76AF244B-C84B-4E6F-9FA1-87E60EFA8CFE}" srcId="{4E34831C-1877-4C50-9CF3-5D7570B47E5D}" destId="{C935EA8E-6E37-429A-A3BA-5BA3DF0B2650}" srcOrd="3" destOrd="0" parTransId="{74BA919E-682A-468B-9AA3-56044C657960}" sibTransId="{121E2C1F-AF2C-4296-A509-BC46AE21FF15}"/>
    <dgm:cxn modelId="{2F04446F-1A12-480C-ABB3-31AD8AF0968B}" srcId="{2B034645-0831-4B20-9B83-33F8EE194F15}" destId="{4E34831C-1877-4C50-9CF3-5D7570B47E5D}" srcOrd="0" destOrd="0" parTransId="{3DDA419D-B53D-4EC3-B4EB-782BE7057C8E}" sibTransId="{7A91A0A4-9DDC-45A9-BDC6-A87E07877D8E}"/>
    <dgm:cxn modelId="{8381F679-7D74-43BD-9325-071DC200D533}" type="presOf" srcId="{121E2C1F-AF2C-4296-A509-BC46AE21FF15}" destId="{4DACBE31-0C41-4670-AA91-F52991B98775}" srcOrd="0" destOrd="0" presId="urn:microsoft.com/office/officeart/2005/8/layout/radial6"/>
    <dgm:cxn modelId="{2CE49792-C73F-4E38-A5AB-146367C44BA7}" type="presOf" srcId="{4E34831C-1877-4C50-9CF3-5D7570B47E5D}" destId="{EAEC45CD-F4E5-4170-9506-B6641B963C80}" srcOrd="0" destOrd="0" presId="urn:microsoft.com/office/officeart/2005/8/layout/radial6"/>
    <dgm:cxn modelId="{0F7C64BC-6111-4F7B-9553-CED2319ACEA8}" type="presOf" srcId="{6F902949-E956-4283-9344-8B009BC5536B}" destId="{FAB843CD-F379-44C9-9FD3-64877CBC4C70}" srcOrd="0" destOrd="0" presId="urn:microsoft.com/office/officeart/2005/8/layout/radial6"/>
    <dgm:cxn modelId="{3AC502C1-1401-4953-B955-7D14F2A452DA}" type="presOf" srcId="{2B034645-0831-4B20-9B83-33F8EE194F15}" destId="{9B9B24F0-C8A8-4987-870E-53E6C6F86C4B}" srcOrd="0" destOrd="0" presId="urn:microsoft.com/office/officeart/2005/8/layout/radial6"/>
    <dgm:cxn modelId="{9E06FDCB-CE0B-4682-89ED-72D1E5BDF39A}" srcId="{4E34831C-1877-4C50-9CF3-5D7570B47E5D}" destId="{B636904C-C491-458D-8AA3-65D7DB0456F7}" srcOrd="0" destOrd="0" parTransId="{88864463-0179-4AA9-9474-B74E0DAFD9A0}" sibTransId="{52E6DC20-7298-41F8-AEF3-7FEF3F222A86}"/>
    <dgm:cxn modelId="{7FCAF1D4-E887-4889-9311-5D7B30210753}" type="presOf" srcId="{ABD6DFE9-ED99-430F-BFA0-AD776D5FF19D}" destId="{CEC07BC7-58D4-4C88-8CED-6F93819306EE}" srcOrd="0" destOrd="0" presId="urn:microsoft.com/office/officeart/2005/8/layout/radial6"/>
    <dgm:cxn modelId="{896C40EE-2C37-4EC1-BCD2-4A406585A9BA}" type="presOf" srcId="{B636904C-C491-458D-8AA3-65D7DB0456F7}" destId="{2DD4671F-ABEC-489E-9422-0E4E7500F441}" srcOrd="0" destOrd="0" presId="urn:microsoft.com/office/officeart/2005/8/layout/radial6"/>
    <dgm:cxn modelId="{C8335507-6DBF-476D-A640-670158B089A0}" type="presParOf" srcId="{9B9B24F0-C8A8-4987-870E-53E6C6F86C4B}" destId="{EAEC45CD-F4E5-4170-9506-B6641B963C80}" srcOrd="0" destOrd="0" presId="urn:microsoft.com/office/officeart/2005/8/layout/radial6"/>
    <dgm:cxn modelId="{A2C504E7-7DE9-4E53-979B-247F1E0DA066}" type="presParOf" srcId="{9B9B24F0-C8A8-4987-870E-53E6C6F86C4B}" destId="{2DD4671F-ABEC-489E-9422-0E4E7500F441}" srcOrd="1" destOrd="0" presId="urn:microsoft.com/office/officeart/2005/8/layout/radial6"/>
    <dgm:cxn modelId="{8FEA0C94-96C2-4BDA-9A26-E711AC30F70C}" type="presParOf" srcId="{9B9B24F0-C8A8-4987-870E-53E6C6F86C4B}" destId="{3935D642-B2B6-4B6B-B2AF-11113E56ED3D}" srcOrd="2" destOrd="0" presId="urn:microsoft.com/office/officeart/2005/8/layout/radial6"/>
    <dgm:cxn modelId="{288259E0-39D9-4E26-B2BA-D8E0D71B88A6}" type="presParOf" srcId="{9B9B24F0-C8A8-4987-870E-53E6C6F86C4B}" destId="{1EA83F48-7F5E-42C2-9C54-0F44D1C5EFA6}" srcOrd="3" destOrd="0" presId="urn:microsoft.com/office/officeart/2005/8/layout/radial6"/>
    <dgm:cxn modelId="{AA53F160-140C-438E-B4F8-9DDE2F59747B}" type="presParOf" srcId="{9B9B24F0-C8A8-4987-870E-53E6C6F86C4B}" destId="{8129FF45-0424-42BB-89E3-93FBC3BC3EEB}" srcOrd="4" destOrd="0" presId="urn:microsoft.com/office/officeart/2005/8/layout/radial6"/>
    <dgm:cxn modelId="{E79513C6-7844-4FA3-B016-0B27ABC6F21A}" type="presParOf" srcId="{9B9B24F0-C8A8-4987-870E-53E6C6F86C4B}" destId="{5BF32443-54FA-4A38-AA24-33AACBD69EB6}" srcOrd="5" destOrd="0" presId="urn:microsoft.com/office/officeart/2005/8/layout/radial6"/>
    <dgm:cxn modelId="{8B9B4B76-81D8-47FE-A3F7-59745CBC477E}" type="presParOf" srcId="{9B9B24F0-C8A8-4987-870E-53E6C6F86C4B}" destId="{FAB843CD-F379-44C9-9FD3-64877CBC4C70}" srcOrd="6" destOrd="0" presId="urn:microsoft.com/office/officeart/2005/8/layout/radial6"/>
    <dgm:cxn modelId="{11883598-634D-4D24-85A4-E7D6185C4C0E}" type="presParOf" srcId="{9B9B24F0-C8A8-4987-870E-53E6C6F86C4B}" destId="{1C98C974-040E-4D1B-B8E1-2AEA9D065AE7}" srcOrd="7" destOrd="0" presId="urn:microsoft.com/office/officeart/2005/8/layout/radial6"/>
    <dgm:cxn modelId="{4664FB15-85D8-47EC-BBA0-7E509EE1B604}" type="presParOf" srcId="{9B9B24F0-C8A8-4987-870E-53E6C6F86C4B}" destId="{146C605C-B661-48E5-B824-6B624210F199}" srcOrd="8" destOrd="0" presId="urn:microsoft.com/office/officeart/2005/8/layout/radial6"/>
    <dgm:cxn modelId="{1873A0FA-40A5-418D-B751-837711997F16}" type="presParOf" srcId="{9B9B24F0-C8A8-4987-870E-53E6C6F86C4B}" destId="{CEC07BC7-58D4-4C88-8CED-6F93819306EE}" srcOrd="9" destOrd="0" presId="urn:microsoft.com/office/officeart/2005/8/layout/radial6"/>
    <dgm:cxn modelId="{E47BA0A9-9E37-4228-B22E-A1279B6907FB}" type="presParOf" srcId="{9B9B24F0-C8A8-4987-870E-53E6C6F86C4B}" destId="{2EE195FD-CFA1-4881-BB96-2E4FFCA8E744}" srcOrd="10" destOrd="0" presId="urn:microsoft.com/office/officeart/2005/8/layout/radial6"/>
    <dgm:cxn modelId="{95701384-C5F6-49B0-AE97-087B1F3C093E}" type="presParOf" srcId="{9B9B24F0-C8A8-4987-870E-53E6C6F86C4B}" destId="{B6DFE6C9-7F69-442C-B68F-04D40DD696CF}" srcOrd="11" destOrd="0" presId="urn:microsoft.com/office/officeart/2005/8/layout/radial6"/>
    <dgm:cxn modelId="{82ED6BDD-9299-4DFC-96E1-FD566B8D3258}" type="presParOf" srcId="{9B9B24F0-C8A8-4987-870E-53E6C6F86C4B}" destId="{4DACBE31-0C41-4670-AA91-F52991B98775}" srcOrd="12"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A991BF-90FA-4031-9071-3DA97CF2A658}">
      <dsp:nvSpPr>
        <dsp:cNvPr id="0" name=""/>
        <dsp:cNvSpPr/>
      </dsp:nvSpPr>
      <dsp:spPr>
        <a:xfrm>
          <a:off x="1866793" y="3827034"/>
          <a:ext cx="196001" cy="858673"/>
        </a:xfrm>
        <a:custGeom>
          <a:avLst/>
          <a:gdLst/>
          <a:ahLst/>
          <a:cxnLst/>
          <a:rect l="0" t="0" r="0" b="0"/>
          <a:pathLst>
            <a:path>
              <a:moveTo>
                <a:pt x="196001" y="0"/>
              </a:moveTo>
              <a:lnTo>
                <a:pt x="196001" y="858673"/>
              </a:lnTo>
              <a:lnTo>
                <a:pt x="0" y="858673"/>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B965C41-F7D7-4F08-A76D-46B32CA67485}">
      <dsp:nvSpPr>
        <dsp:cNvPr id="0" name=""/>
        <dsp:cNvSpPr/>
      </dsp:nvSpPr>
      <dsp:spPr>
        <a:xfrm>
          <a:off x="2996135" y="2501690"/>
          <a:ext cx="196001" cy="858673"/>
        </a:xfrm>
        <a:custGeom>
          <a:avLst/>
          <a:gdLst/>
          <a:ahLst/>
          <a:cxnLst/>
          <a:rect l="0" t="0" r="0" b="0"/>
          <a:pathLst>
            <a:path>
              <a:moveTo>
                <a:pt x="196001" y="0"/>
              </a:moveTo>
              <a:lnTo>
                <a:pt x="196001" y="858673"/>
              </a:lnTo>
              <a:lnTo>
                <a:pt x="0" y="858673"/>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70DAFB1-7153-4973-BF46-345C4B6895C0}">
      <dsp:nvSpPr>
        <dsp:cNvPr id="0" name=""/>
        <dsp:cNvSpPr/>
      </dsp:nvSpPr>
      <dsp:spPr>
        <a:xfrm>
          <a:off x="4125477" y="1176346"/>
          <a:ext cx="196001" cy="858673"/>
        </a:xfrm>
        <a:custGeom>
          <a:avLst/>
          <a:gdLst/>
          <a:ahLst/>
          <a:cxnLst/>
          <a:rect l="0" t="0" r="0" b="0"/>
          <a:pathLst>
            <a:path>
              <a:moveTo>
                <a:pt x="196001" y="0"/>
              </a:moveTo>
              <a:lnTo>
                <a:pt x="196001" y="858673"/>
              </a:lnTo>
              <a:lnTo>
                <a:pt x="0" y="858673"/>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58E18D2-0270-47E5-B99D-2379431D86A7}">
      <dsp:nvSpPr>
        <dsp:cNvPr id="0" name=""/>
        <dsp:cNvSpPr/>
      </dsp:nvSpPr>
      <dsp:spPr>
        <a:xfrm>
          <a:off x="3388138" y="243006"/>
          <a:ext cx="1866681" cy="93334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dirty="0"/>
            <a:t>Attitude &amp; Behaviour</a:t>
          </a:r>
        </a:p>
      </dsp:txBody>
      <dsp:txXfrm>
        <a:off x="3388138" y="243006"/>
        <a:ext cx="1866681" cy="933340"/>
      </dsp:txXfrm>
    </dsp:sp>
    <dsp:sp modelId="{01FB48DC-EE3D-47AE-838B-3244F11FEA35}">
      <dsp:nvSpPr>
        <dsp:cNvPr id="0" name=""/>
        <dsp:cNvSpPr/>
      </dsp:nvSpPr>
      <dsp:spPr>
        <a:xfrm>
          <a:off x="2258796" y="1568349"/>
          <a:ext cx="1866681" cy="93334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dirty="0"/>
            <a:t>Prejudice</a:t>
          </a:r>
        </a:p>
      </dsp:txBody>
      <dsp:txXfrm>
        <a:off x="2258796" y="1568349"/>
        <a:ext cx="1866681" cy="933340"/>
      </dsp:txXfrm>
    </dsp:sp>
    <dsp:sp modelId="{CD827D91-80D8-46DE-9B5A-CA18E1DB4480}">
      <dsp:nvSpPr>
        <dsp:cNvPr id="0" name=""/>
        <dsp:cNvSpPr/>
      </dsp:nvSpPr>
      <dsp:spPr>
        <a:xfrm>
          <a:off x="1129454" y="2893693"/>
          <a:ext cx="1866681" cy="93334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dirty="0"/>
            <a:t>Beliefs</a:t>
          </a:r>
        </a:p>
      </dsp:txBody>
      <dsp:txXfrm>
        <a:off x="1129454" y="2893693"/>
        <a:ext cx="1866681" cy="933340"/>
      </dsp:txXfrm>
    </dsp:sp>
    <dsp:sp modelId="{236CA91E-83E1-4726-9AA9-B95A406F2844}">
      <dsp:nvSpPr>
        <dsp:cNvPr id="0" name=""/>
        <dsp:cNvSpPr/>
      </dsp:nvSpPr>
      <dsp:spPr>
        <a:xfrm>
          <a:off x="112" y="4219037"/>
          <a:ext cx="1866681" cy="93334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dirty="0"/>
            <a:t>Values</a:t>
          </a:r>
        </a:p>
      </dsp:txBody>
      <dsp:txXfrm>
        <a:off x="112" y="4219037"/>
        <a:ext cx="1866681" cy="9333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379CC5-F0C3-4B78-85DB-4CED96B4E325}">
      <dsp:nvSpPr>
        <dsp:cNvPr id="0" name=""/>
        <dsp:cNvSpPr/>
      </dsp:nvSpPr>
      <dsp:spPr>
        <a:xfrm>
          <a:off x="1040182" y="0"/>
          <a:ext cx="4837867" cy="4838944"/>
        </a:xfrm>
        <a:prstGeom prst="circularArrow">
          <a:avLst>
            <a:gd name="adj1" fmla="val 10980"/>
            <a:gd name="adj2" fmla="val 1142322"/>
            <a:gd name="adj3" fmla="val 9000000"/>
            <a:gd name="adj4" fmla="val 10800000"/>
            <a:gd name="adj5" fmla="val 12500"/>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65904436-C414-4B5A-9DB5-380F0BB24AFB}">
      <dsp:nvSpPr>
        <dsp:cNvPr id="0" name=""/>
        <dsp:cNvSpPr/>
      </dsp:nvSpPr>
      <dsp:spPr>
        <a:xfrm>
          <a:off x="6440968" y="1472614"/>
          <a:ext cx="3859261" cy="1936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t>Most Crucial Period</a:t>
          </a:r>
        </a:p>
        <a:p>
          <a:pPr marL="285750" lvl="1" indent="-285750" algn="l" defTabSz="1244600">
            <a:lnSpc>
              <a:spcPct val="90000"/>
            </a:lnSpc>
            <a:spcBef>
              <a:spcPct val="0"/>
            </a:spcBef>
            <a:spcAft>
              <a:spcPct val="15000"/>
            </a:spcAft>
            <a:buChar char="•"/>
          </a:pPr>
          <a:r>
            <a:rPr lang="en-GB" sz="2800" kern="1200" dirty="0"/>
            <a:t>Phobias Formed</a:t>
          </a:r>
        </a:p>
        <a:p>
          <a:pPr marL="285750" lvl="1" indent="-285750" algn="l" defTabSz="1244600">
            <a:lnSpc>
              <a:spcPct val="90000"/>
            </a:lnSpc>
            <a:spcBef>
              <a:spcPct val="0"/>
            </a:spcBef>
            <a:spcAft>
              <a:spcPct val="15000"/>
            </a:spcAft>
            <a:buChar char="•"/>
          </a:pPr>
          <a:r>
            <a:rPr lang="en-GB" sz="2800" kern="1200" dirty="0"/>
            <a:t>Absorb Info</a:t>
          </a:r>
          <a:endParaRPr lang="en-GB" sz="2400" kern="1200" dirty="0"/>
        </a:p>
      </dsp:txBody>
      <dsp:txXfrm>
        <a:off x="6440968" y="1472614"/>
        <a:ext cx="3859261" cy="1936061"/>
      </dsp:txXfrm>
    </dsp:sp>
    <dsp:sp modelId="{3F2C4D3A-BCF5-4E6C-8931-FC5BE6CDEF21}">
      <dsp:nvSpPr>
        <dsp:cNvPr id="0" name=""/>
        <dsp:cNvSpPr/>
      </dsp:nvSpPr>
      <dsp:spPr>
        <a:xfrm>
          <a:off x="2108554" y="1751697"/>
          <a:ext cx="2699574" cy="1349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GB" sz="6500" kern="1200"/>
            <a:t>0-7 yrs</a:t>
          </a:r>
        </a:p>
      </dsp:txBody>
      <dsp:txXfrm>
        <a:off x="2108554" y="1751697"/>
        <a:ext cx="2699574" cy="13495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379CC5-F0C3-4B78-85DB-4CED96B4E325}">
      <dsp:nvSpPr>
        <dsp:cNvPr id="0" name=""/>
        <dsp:cNvSpPr/>
      </dsp:nvSpPr>
      <dsp:spPr>
        <a:xfrm>
          <a:off x="999026" y="0"/>
          <a:ext cx="4837867" cy="4838944"/>
        </a:xfrm>
        <a:prstGeom prst="circularArrow">
          <a:avLst>
            <a:gd name="adj1" fmla="val 10980"/>
            <a:gd name="adj2" fmla="val 1142322"/>
            <a:gd name="adj3" fmla="val 9000000"/>
            <a:gd name="adj4" fmla="val 10800000"/>
            <a:gd name="adj5" fmla="val 12500"/>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65904436-C414-4B5A-9DB5-380F0BB24AFB}">
      <dsp:nvSpPr>
        <dsp:cNvPr id="0" name=""/>
        <dsp:cNvSpPr/>
      </dsp:nvSpPr>
      <dsp:spPr>
        <a:xfrm>
          <a:off x="6379080" y="1393138"/>
          <a:ext cx="3818413" cy="1936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t>Behaviour of Friends</a:t>
          </a:r>
        </a:p>
        <a:p>
          <a:pPr marL="285750" lvl="1" indent="-285750" algn="l" defTabSz="1244600">
            <a:lnSpc>
              <a:spcPct val="90000"/>
            </a:lnSpc>
            <a:spcBef>
              <a:spcPct val="0"/>
            </a:spcBef>
            <a:spcAft>
              <a:spcPct val="15000"/>
            </a:spcAft>
            <a:buChar char="•"/>
          </a:pPr>
          <a:r>
            <a:rPr lang="en-GB" sz="2800" kern="1200" dirty="0"/>
            <a:t>Emulate Heroes</a:t>
          </a:r>
        </a:p>
        <a:p>
          <a:pPr marL="285750" lvl="1" indent="-285750" algn="l" defTabSz="1244600">
            <a:lnSpc>
              <a:spcPct val="90000"/>
            </a:lnSpc>
            <a:spcBef>
              <a:spcPct val="0"/>
            </a:spcBef>
            <a:spcAft>
              <a:spcPct val="15000"/>
            </a:spcAft>
            <a:buChar char="•"/>
          </a:pPr>
          <a:r>
            <a:rPr lang="en-GB" sz="2800" kern="1200" dirty="0"/>
            <a:t>Environment</a:t>
          </a:r>
        </a:p>
      </dsp:txBody>
      <dsp:txXfrm>
        <a:off x="6379080" y="1393138"/>
        <a:ext cx="3818413" cy="1936061"/>
      </dsp:txXfrm>
    </dsp:sp>
    <dsp:sp modelId="{3F2C4D3A-BCF5-4E6C-8931-FC5BE6CDEF21}">
      <dsp:nvSpPr>
        <dsp:cNvPr id="0" name=""/>
        <dsp:cNvSpPr/>
      </dsp:nvSpPr>
      <dsp:spPr>
        <a:xfrm>
          <a:off x="2067398" y="1751697"/>
          <a:ext cx="2699574" cy="1349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2578100">
            <a:lnSpc>
              <a:spcPct val="90000"/>
            </a:lnSpc>
            <a:spcBef>
              <a:spcPct val="0"/>
            </a:spcBef>
            <a:spcAft>
              <a:spcPct val="35000"/>
            </a:spcAft>
            <a:buNone/>
          </a:pPr>
          <a:r>
            <a:rPr lang="en-GB" sz="5800" kern="1200" dirty="0"/>
            <a:t>8-13 </a:t>
          </a:r>
          <a:r>
            <a:rPr lang="en-GB" sz="5800" kern="1200" dirty="0" err="1"/>
            <a:t>yrs</a:t>
          </a:r>
          <a:endParaRPr lang="en-GB" sz="5800" kern="1200" dirty="0"/>
        </a:p>
      </dsp:txBody>
      <dsp:txXfrm>
        <a:off x="2067398" y="1751697"/>
        <a:ext cx="2699574" cy="13495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379CC5-F0C3-4B78-85DB-4CED96B4E325}">
      <dsp:nvSpPr>
        <dsp:cNvPr id="0" name=""/>
        <dsp:cNvSpPr/>
      </dsp:nvSpPr>
      <dsp:spPr>
        <a:xfrm>
          <a:off x="927550" y="0"/>
          <a:ext cx="4837866" cy="4838943"/>
        </a:xfrm>
        <a:prstGeom prst="circularArrow">
          <a:avLst>
            <a:gd name="adj1" fmla="val 10980"/>
            <a:gd name="adj2" fmla="val 1142322"/>
            <a:gd name="adj3" fmla="val 9000000"/>
            <a:gd name="adj4" fmla="val 10800000"/>
            <a:gd name="adj5" fmla="val 12500"/>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65904436-C414-4B5A-9DB5-380F0BB24AFB}">
      <dsp:nvSpPr>
        <dsp:cNvPr id="0" name=""/>
        <dsp:cNvSpPr/>
      </dsp:nvSpPr>
      <dsp:spPr>
        <a:xfrm>
          <a:off x="6093175" y="1280963"/>
          <a:ext cx="4104318" cy="2225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t>Rebel Against Things</a:t>
          </a:r>
        </a:p>
        <a:p>
          <a:pPr marL="285750" lvl="1" indent="-285750" algn="l" defTabSz="1244600">
            <a:lnSpc>
              <a:spcPct val="90000"/>
            </a:lnSpc>
            <a:spcBef>
              <a:spcPct val="0"/>
            </a:spcBef>
            <a:spcAft>
              <a:spcPct val="15000"/>
            </a:spcAft>
            <a:buChar char="•"/>
          </a:pPr>
          <a:r>
            <a:rPr lang="en-GB" sz="2800" kern="1200" dirty="0"/>
            <a:t>Social Values</a:t>
          </a:r>
        </a:p>
        <a:p>
          <a:pPr marL="285750" lvl="1" indent="-285750" algn="l" defTabSz="1244600">
            <a:lnSpc>
              <a:spcPct val="90000"/>
            </a:lnSpc>
            <a:spcBef>
              <a:spcPct val="0"/>
            </a:spcBef>
            <a:spcAft>
              <a:spcPct val="15000"/>
            </a:spcAft>
            <a:buChar char="•"/>
          </a:pPr>
          <a:r>
            <a:rPr lang="en-GB" sz="2800" kern="1200" dirty="0"/>
            <a:t>Absorb Info</a:t>
          </a:r>
        </a:p>
        <a:p>
          <a:pPr marL="285750" lvl="1" indent="-285750" algn="l" defTabSz="1244600">
            <a:lnSpc>
              <a:spcPct val="90000"/>
            </a:lnSpc>
            <a:spcBef>
              <a:spcPct val="0"/>
            </a:spcBef>
            <a:spcAft>
              <a:spcPct val="15000"/>
            </a:spcAft>
            <a:buChar char="•"/>
          </a:pPr>
          <a:r>
            <a:rPr lang="en-GB" sz="2800" kern="1200" dirty="0"/>
            <a:t>Develop Relationships</a:t>
          </a:r>
        </a:p>
      </dsp:txBody>
      <dsp:txXfrm>
        <a:off x="6093175" y="1280963"/>
        <a:ext cx="4104318" cy="2225850"/>
      </dsp:txXfrm>
    </dsp:sp>
    <dsp:sp modelId="{3F2C4D3A-BCF5-4E6C-8931-FC5BE6CDEF21}">
      <dsp:nvSpPr>
        <dsp:cNvPr id="0" name=""/>
        <dsp:cNvSpPr/>
      </dsp:nvSpPr>
      <dsp:spPr>
        <a:xfrm>
          <a:off x="1995922" y="1751697"/>
          <a:ext cx="2699574" cy="1349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385" tIns="32385" rIns="32385" bIns="32385" numCol="1" spcCol="1270" anchor="ctr" anchorCtr="0">
          <a:noAutofit/>
        </a:bodyPr>
        <a:lstStyle/>
        <a:p>
          <a:pPr marL="0" lvl="0" indent="0" algn="ctr" defTabSz="2266950">
            <a:lnSpc>
              <a:spcPct val="90000"/>
            </a:lnSpc>
            <a:spcBef>
              <a:spcPct val="0"/>
            </a:spcBef>
            <a:spcAft>
              <a:spcPct val="35000"/>
            </a:spcAft>
            <a:buNone/>
          </a:pPr>
          <a:r>
            <a:rPr lang="en-GB" sz="5100" kern="1200" dirty="0"/>
            <a:t>14-21 </a:t>
          </a:r>
          <a:r>
            <a:rPr lang="en-GB" sz="5100" kern="1200" dirty="0" err="1"/>
            <a:t>yrs</a:t>
          </a:r>
          <a:endParaRPr lang="en-GB" sz="5100" kern="1200" dirty="0"/>
        </a:p>
      </dsp:txBody>
      <dsp:txXfrm>
        <a:off x="1995922" y="1751697"/>
        <a:ext cx="2699574" cy="134958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E8A235-7383-4E5D-9184-48BFEB99C3B5}">
      <dsp:nvSpPr>
        <dsp:cNvPr id="0" name=""/>
        <dsp:cNvSpPr/>
      </dsp:nvSpPr>
      <dsp:spPr>
        <a:xfrm>
          <a:off x="1164573" y="881"/>
          <a:ext cx="2984364" cy="179061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Prejudiced Discriminator</a:t>
          </a:r>
        </a:p>
      </dsp:txBody>
      <dsp:txXfrm>
        <a:off x="1164573" y="881"/>
        <a:ext cx="2984364" cy="1790618"/>
      </dsp:txXfrm>
    </dsp:sp>
    <dsp:sp modelId="{037EDBC7-F269-4995-AF93-6FDFFA4C5DF4}">
      <dsp:nvSpPr>
        <dsp:cNvPr id="0" name=""/>
        <dsp:cNvSpPr/>
      </dsp:nvSpPr>
      <dsp:spPr>
        <a:xfrm>
          <a:off x="4447374" y="881"/>
          <a:ext cx="2984364" cy="179061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Non-Prejudiced Discriminator</a:t>
          </a:r>
        </a:p>
      </dsp:txBody>
      <dsp:txXfrm>
        <a:off x="4447374" y="881"/>
        <a:ext cx="2984364" cy="1790618"/>
      </dsp:txXfrm>
    </dsp:sp>
    <dsp:sp modelId="{417561A4-3E1F-40D7-BD65-EAF2927FBFA4}">
      <dsp:nvSpPr>
        <dsp:cNvPr id="0" name=""/>
        <dsp:cNvSpPr/>
      </dsp:nvSpPr>
      <dsp:spPr>
        <a:xfrm>
          <a:off x="1164573" y="2089936"/>
          <a:ext cx="2984364" cy="179061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Prejudiced Non-Discriminator</a:t>
          </a:r>
        </a:p>
      </dsp:txBody>
      <dsp:txXfrm>
        <a:off x="1164573" y="2089936"/>
        <a:ext cx="2984364" cy="1790618"/>
      </dsp:txXfrm>
    </dsp:sp>
    <dsp:sp modelId="{807EAB7B-1E70-49E9-8001-983E3C85277D}">
      <dsp:nvSpPr>
        <dsp:cNvPr id="0" name=""/>
        <dsp:cNvSpPr/>
      </dsp:nvSpPr>
      <dsp:spPr>
        <a:xfrm>
          <a:off x="4447374" y="2089936"/>
          <a:ext cx="2984364" cy="179061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Non-Prejudiced Non-Discriminator</a:t>
          </a:r>
        </a:p>
      </dsp:txBody>
      <dsp:txXfrm>
        <a:off x="4447374" y="2089936"/>
        <a:ext cx="2984364" cy="17906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ACBE31-0C41-4670-AA91-F52991B98775}">
      <dsp:nvSpPr>
        <dsp:cNvPr id="0" name=""/>
        <dsp:cNvSpPr/>
      </dsp:nvSpPr>
      <dsp:spPr>
        <a:xfrm>
          <a:off x="1195936" y="638459"/>
          <a:ext cx="4265043" cy="4265043"/>
        </a:xfrm>
        <a:prstGeom prst="blockArc">
          <a:avLst>
            <a:gd name="adj1" fmla="val 10800000"/>
            <a:gd name="adj2" fmla="val 16200000"/>
            <a:gd name="adj3" fmla="val 4640"/>
          </a:avLst>
        </a:prstGeom>
        <a:gradFill rotWithShape="0">
          <a:gsLst>
            <a:gs pos="0">
              <a:schemeClr val="accent5">
                <a:hueOff val="179612"/>
                <a:satOff val="30500"/>
                <a:lumOff val="-21764"/>
                <a:alphaOff val="0"/>
                <a:tint val="96000"/>
                <a:lumMod val="100000"/>
              </a:schemeClr>
            </a:gs>
            <a:gs pos="78000">
              <a:schemeClr val="accent5">
                <a:hueOff val="179612"/>
                <a:satOff val="30500"/>
                <a:lumOff val="-2176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CEC07BC7-58D4-4C88-8CED-6F93819306EE}">
      <dsp:nvSpPr>
        <dsp:cNvPr id="0" name=""/>
        <dsp:cNvSpPr/>
      </dsp:nvSpPr>
      <dsp:spPr>
        <a:xfrm>
          <a:off x="1195936" y="638459"/>
          <a:ext cx="4265043" cy="4265043"/>
        </a:xfrm>
        <a:prstGeom prst="blockArc">
          <a:avLst>
            <a:gd name="adj1" fmla="val 5400000"/>
            <a:gd name="adj2" fmla="val 10800000"/>
            <a:gd name="adj3" fmla="val 4640"/>
          </a:avLst>
        </a:prstGeom>
        <a:gradFill rotWithShape="0">
          <a:gsLst>
            <a:gs pos="0">
              <a:schemeClr val="accent5">
                <a:hueOff val="119741"/>
                <a:satOff val="20333"/>
                <a:lumOff val="-14509"/>
                <a:alphaOff val="0"/>
                <a:tint val="96000"/>
                <a:lumMod val="100000"/>
              </a:schemeClr>
            </a:gs>
            <a:gs pos="78000">
              <a:schemeClr val="accent5">
                <a:hueOff val="119741"/>
                <a:satOff val="20333"/>
                <a:lumOff val="-1450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FAB843CD-F379-44C9-9FD3-64877CBC4C70}">
      <dsp:nvSpPr>
        <dsp:cNvPr id="0" name=""/>
        <dsp:cNvSpPr/>
      </dsp:nvSpPr>
      <dsp:spPr>
        <a:xfrm>
          <a:off x="1195936" y="638459"/>
          <a:ext cx="4265043" cy="4265043"/>
        </a:xfrm>
        <a:prstGeom prst="blockArc">
          <a:avLst>
            <a:gd name="adj1" fmla="val 0"/>
            <a:gd name="adj2" fmla="val 5400000"/>
            <a:gd name="adj3" fmla="val 4640"/>
          </a:avLst>
        </a:prstGeom>
        <a:gradFill rotWithShape="0">
          <a:gsLst>
            <a:gs pos="0">
              <a:schemeClr val="accent5">
                <a:hueOff val="59871"/>
                <a:satOff val="10167"/>
                <a:lumOff val="-7255"/>
                <a:alphaOff val="0"/>
                <a:tint val="96000"/>
                <a:lumMod val="100000"/>
              </a:schemeClr>
            </a:gs>
            <a:gs pos="78000">
              <a:schemeClr val="accent5">
                <a:hueOff val="59871"/>
                <a:satOff val="10167"/>
                <a:lumOff val="-725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1EA83F48-7F5E-42C2-9C54-0F44D1C5EFA6}">
      <dsp:nvSpPr>
        <dsp:cNvPr id="0" name=""/>
        <dsp:cNvSpPr/>
      </dsp:nvSpPr>
      <dsp:spPr>
        <a:xfrm>
          <a:off x="1195936" y="638459"/>
          <a:ext cx="4265043" cy="4265043"/>
        </a:xfrm>
        <a:prstGeom prst="blockArc">
          <a:avLst>
            <a:gd name="adj1" fmla="val 16200000"/>
            <a:gd name="adj2" fmla="val 0"/>
            <a:gd name="adj3" fmla="val 4640"/>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EAEC45CD-F4E5-4170-9506-B6641B963C80}">
      <dsp:nvSpPr>
        <dsp:cNvPr id="0" name=""/>
        <dsp:cNvSpPr/>
      </dsp:nvSpPr>
      <dsp:spPr>
        <a:xfrm>
          <a:off x="2346823" y="1789345"/>
          <a:ext cx="1963270" cy="1963270"/>
        </a:xfrm>
        <a:prstGeom prst="ellips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r>
            <a:rPr lang="en-GB" sz="3300" kern="1200"/>
            <a:t>Betaris Box</a:t>
          </a:r>
        </a:p>
      </dsp:txBody>
      <dsp:txXfrm>
        <a:off x="2634337" y="2076859"/>
        <a:ext cx="1388242" cy="1388242"/>
      </dsp:txXfrm>
    </dsp:sp>
    <dsp:sp modelId="{2DD4671F-ABEC-489E-9422-0E4E7500F441}">
      <dsp:nvSpPr>
        <dsp:cNvPr id="0" name=""/>
        <dsp:cNvSpPr/>
      </dsp:nvSpPr>
      <dsp:spPr>
        <a:xfrm>
          <a:off x="2641313" y="789"/>
          <a:ext cx="1374289" cy="1374289"/>
        </a:xfrm>
        <a:prstGeom prst="ellipse">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My Attitude</a:t>
          </a:r>
        </a:p>
      </dsp:txBody>
      <dsp:txXfrm>
        <a:off x="2842573" y="202049"/>
        <a:ext cx="971769" cy="971769"/>
      </dsp:txXfrm>
    </dsp:sp>
    <dsp:sp modelId="{8129FF45-0424-42BB-89E3-93FBC3BC3EEB}">
      <dsp:nvSpPr>
        <dsp:cNvPr id="0" name=""/>
        <dsp:cNvSpPr/>
      </dsp:nvSpPr>
      <dsp:spPr>
        <a:xfrm>
          <a:off x="4724361" y="2083836"/>
          <a:ext cx="1374289" cy="1374289"/>
        </a:xfrm>
        <a:prstGeom prst="ellipse">
          <a:avLst/>
        </a:prstGeom>
        <a:gradFill rotWithShape="0">
          <a:gsLst>
            <a:gs pos="0">
              <a:schemeClr val="accent5">
                <a:hueOff val="59871"/>
                <a:satOff val="10167"/>
                <a:lumOff val="-7255"/>
                <a:alphaOff val="0"/>
                <a:tint val="96000"/>
                <a:lumMod val="100000"/>
              </a:schemeClr>
            </a:gs>
            <a:gs pos="78000">
              <a:schemeClr val="accent5">
                <a:hueOff val="59871"/>
                <a:satOff val="10167"/>
                <a:lumOff val="-725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My Behaviour</a:t>
          </a:r>
        </a:p>
      </dsp:txBody>
      <dsp:txXfrm>
        <a:off x="4925621" y="2285096"/>
        <a:ext cx="971769" cy="971769"/>
      </dsp:txXfrm>
    </dsp:sp>
    <dsp:sp modelId="{1C98C974-040E-4D1B-B8E1-2AEA9D065AE7}">
      <dsp:nvSpPr>
        <dsp:cNvPr id="0" name=""/>
        <dsp:cNvSpPr/>
      </dsp:nvSpPr>
      <dsp:spPr>
        <a:xfrm>
          <a:off x="2641313" y="4166883"/>
          <a:ext cx="1374289" cy="1374289"/>
        </a:xfrm>
        <a:prstGeom prst="ellipse">
          <a:avLst/>
        </a:prstGeom>
        <a:gradFill rotWithShape="0">
          <a:gsLst>
            <a:gs pos="0">
              <a:schemeClr val="accent5">
                <a:hueOff val="119741"/>
                <a:satOff val="20333"/>
                <a:lumOff val="-14509"/>
                <a:alphaOff val="0"/>
                <a:tint val="96000"/>
                <a:lumMod val="100000"/>
              </a:schemeClr>
            </a:gs>
            <a:gs pos="78000">
              <a:schemeClr val="accent5">
                <a:hueOff val="119741"/>
                <a:satOff val="20333"/>
                <a:lumOff val="-1450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Your Attitude</a:t>
          </a:r>
        </a:p>
      </dsp:txBody>
      <dsp:txXfrm>
        <a:off x="2842573" y="4368143"/>
        <a:ext cx="971769" cy="971769"/>
      </dsp:txXfrm>
    </dsp:sp>
    <dsp:sp modelId="{2EE195FD-CFA1-4881-BB96-2E4FFCA8E744}">
      <dsp:nvSpPr>
        <dsp:cNvPr id="0" name=""/>
        <dsp:cNvSpPr/>
      </dsp:nvSpPr>
      <dsp:spPr>
        <a:xfrm>
          <a:off x="558266" y="2083836"/>
          <a:ext cx="1374289" cy="1374289"/>
        </a:xfrm>
        <a:prstGeom prst="ellipse">
          <a:avLst/>
        </a:prstGeom>
        <a:gradFill rotWithShape="0">
          <a:gsLst>
            <a:gs pos="0">
              <a:schemeClr val="accent5">
                <a:hueOff val="179612"/>
                <a:satOff val="30500"/>
                <a:lumOff val="-21764"/>
                <a:alphaOff val="0"/>
                <a:tint val="96000"/>
                <a:lumMod val="100000"/>
              </a:schemeClr>
            </a:gs>
            <a:gs pos="78000">
              <a:schemeClr val="accent5">
                <a:hueOff val="179612"/>
                <a:satOff val="30500"/>
                <a:lumOff val="-2176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Your Behaviour</a:t>
          </a:r>
        </a:p>
      </dsp:txBody>
      <dsp:txXfrm>
        <a:off x="759526" y="2285096"/>
        <a:ext cx="971769" cy="971769"/>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5E58E0DC-DE6F-4466-80E9-225FCC7415A2}" type="datetimeFigureOut">
              <a:rPr lang="en-GB" smtClean="0"/>
              <a:t>12/02/2019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DE050E3F-15C8-4413-A53B-10B50861822B}" type="slidenum">
              <a:rPr lang="en-GB" smtClean="0"/>
              <a:t>‹#›</a:t>
            </a:fld>
            <a:endParaRPr lang="en-GB"/>
          </a:p>
        </p:txBody>
      </p:sp>
    </p:spTree>
    <p:extLst>
      <p:ext uri="{BB962C8B-B14F-4D97-AF65-F5344CB8AC3E}">
        <p14:creationId xmlns:p14="http://schemas.microsoft.com/office/powerpoint/2010/main" val="21308951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17BFC9CA-FAF6-44AA-9667-C8D3F3CB5DFE}" type="datetimeFigureOut">
              <a:rPr lang="en-GB" smtClean="0"/>
              <a:t>12/02/2019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a:t>
            </a:fld>
            <a:endParaRPr lang="en-GB"/>
          </a:p>
        </p:txBody>
      </p:sp>
    </p:spTree>
    <p:extLst>
      <p:ext uri="{BB962C8B-B14F-4D97-AF65-F5344CB8AC3E}">
        <p14:creationId xmlns:p14="http://schemas.microsoft.com/office/powerpoint/2010/main" val="1464819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2</a:t>
            </a:fld>
            <a:endParaRPr lang="en-GB"/>
          </a:p>
        </p:txBody>
      </p:sp>
    </p:spTree>
    <p:extLst>
      <p:ext uri="{BB962C8B-B14F-4D97-AF65-F5344CB8AC3E}">
        <p14:creationId xmlns:p14="http://schemas.microsoft.com/office/powerpoint/2010/main" val="37267382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3</a:t>
            </a:fld>
            <a:endParaRPr lang="en-GB"/>
          </a:p>
        </p:txBody>
      </p:sp>
    </p:spTree>
    <p:extLst>
      <p:ext uri="{BB962C8B-B14F-4D97-AF65-F5344CB8AC3E}">
        <p14:creationId xmlns:p14="http://schemas.microsoft.com/office/powerpoint/2010/main" val="4198925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4</a:t>
            </a:fld>
            <a:endParaRPr lang="en-GB"/>
          </a:p>
        </p:txBody>
      </p:sp>
    </p:spTree>
    <p:extLst>
      <p:ext uri="{BB962C8B-B14F-4D97-AF65-F5344CB8AC3E}">
        <p14:creationId xmlns:p14="http://schemas.microsoft.com/office/powerpoint/2010/main" val="10300285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5</a:t>
            </a:fld>
            <a:endParaRPr lang="en-GB"/>
          </a:p>
        </p:txBody>
      </p:sp>
    </p:spTree>
    <p:extLst>
      <p:ext uri="{BB962C8B-B14F-4D97-AF65-F5344CB8AC3E}">
        <p14:creationId xmlns:p14="http://schemas.microsoft.com/office/powerpoint/2010/main" val="41981190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6</a:t>
            </a:fld>
            <a:endParaRPr lang="en-GB"/>
          </a:p>
        </p:txBody>
      </p:sp>
    </p:spTree>
    <p:extLst>
      <p:ext uri="{BB962C8B-B14F-4D97-AF65-F5344CB8AC3E}">
        <p14:creationId xmlns:p14="http://schemas.microsoft.com/office/powerpoint/2010/main" val="30997018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7</a:t>
            </a:fld>
            <a:endParaRPr lang="en-GB"/>
          </a:p>
        </p:txBody>
      </p:sp>
    </p:spTree>
    <p:extLst>
      <p:ext uri="{BB962C8B-B14F-4D97-AF65-F5344CB8AC3E}">
        <p14:creationId xmlns:p14="http://schemas.microsoft.com/office/powerpoint/2010/main" val="40057499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8</a:t>
            </a:fld>
            <a:endParaRPr lang="en-GB"/>
          </a:p>
        </p:txBody>
      </p:sp>
    </p:spTree>
    <p:extLst>
      <p:ext uri="{BB962C8B-B14F-4D97-AF65-F5344CB8AC3E}">
        <p14:creationId xmlns:p14="http://schemas.microsoft.com/office/powerpoint/2010/main" val="22569469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9</a:t>
            </a:fld>
            <a:endParaRPr lang="en-GB"/>
          </a:p>
        </p:txBody>
      </p:sp>
    </p:spTree>
    <p:extLst>
      <p:ext uri="{BB962C8B-B14F-4D97-AF65-F5344CB8AC3E}">
        <p14:creationId xmlns:p14="http://schemas.microsoft.com/office/powerpoint/2010/main" val="13127139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10</a:t>
            </a:fld>
            <a:endParaRPr lang="en-GB"/>
          </a:p>
        </p:txBody>
      </p:sp>
    </p:spTree>
    <p:extLst>
      <p:ext uri="{BB962C8B-B14F-4D97-AF65-F5344CB8AC3E}">
        <p14:creationId xmlns:p14="http://schemas.microsoft.com/office/powerpoint/2010/main" val="11775032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11</a:t>
            </a:fld>
            <a:endParaRPr lang="en-GB"/>
          </a:p>
        </p:txBody>
      </p:sp>
    </p:spTree>
    <p:extLst>
      <p:ext uri="{BB962C8B-B14F-4D97-AF65-F5344CB8AC3E}">
        <p14:creationId xmlns:p14="http://schemas.microsoft.com/office/powerpoint/2010/main" val="23431690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12</a:t>
            </a:fld>
            <a:endParaRPr lang="en-GB"/>
          </a:p>
        </p:txBody>
      </p:sp>
    </p:spTree>
    <p:extLst>
      <p:ext uri="{BB962C8B-B14F-4D97-AF65-F5344CB8AC3E}">
        <p14:creationId xmlns:p14="http://schemas.microsoft.com/office/powerpoint/2010/main" val="10498429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13</a:t>
            </a:fld>
            <a:endParaRPr lang="en-GB"/>
          </a:p>
        </p:txBody>
      </p:sp>
    </p:spTree>
    <p:extLst>
      <p:ext uri="{BB962C8B-B14F-4D97-AF65-F5344CB8AC3E}">
        <p14:creationId xmlns:p14="http://schemas.microsoft.com/office/powerpoint/2010/main" val="19473805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14</a:t>
            </a:fld>
            <a:endParaRPr lang="en-GB"/>
          </a:p>
        </p:txBody>
      </p:sp>
    </p:spTree>
    <p:extLst>
      <p:ext uri="{BB962C8B-B14F-4D97-AF65-F5344CB8AC3E}">
        <p14:creationId xmlns:p14="http://schemas.microsoft.com/office/powerpoint/2010/main" val="1549105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15</a:t>
            </a:fld>
            <a:endParaRPr lang="en-GB"/>
          </a:p>
        </p:txBody>
      </p:sp>
    </p:spTree>
    <p:extLst>
      <p:ext uri="{BB962C8B-B14F-4D97-AF65-F5344CB8AC3E}">
        <p14:creationId xmlns:p14="http://schemas.microsoft.com/office/powerpoint/2010/main" val="30019521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16</a:t>
            </a:fld>
            <a:endParaRPr lang="en-GB"/>
          </a:p>
        </p:txBody>
      </p:sp>
    </p:spTree>
    <p:extLst>
      <p:ext uri="{BB962C8B-B14F-4D97-AF65-F5344CB8AC3E}">
        <p14:creationId xmlns:p14="http://schemas.microsoft.com/office/powerpoint/2010/main" val="11645256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17</a:t>
            </a:fld>
            <a:endParaRPr lang="en-GB"/>
          </a:p>
        </p:txBody>
      </p:sp>
    </p:spTree>
    <p:extLst>
      <p:ext uri="{BB962C8B-B14F-4D97-AF65-F5344CB8AC3E}">
        <p14:creationId xmlns:p14="http://schemas.microsoft.com/office/powerpoint/2010/main" val="6394894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18</a:t>
            </a:fld>
            <a:endParaRPr lang="en-GB"/>
          </a:p>
        </p:txBody>
      </p:sp>
    </p:spTree>
    <p:extLst>
      <p:ext uri="{BB962C8B-B14F-4D97-AF65-F5344CB8AC3E}">
        <p14:creationId xmlns:p14="http://schemas.microsoft.com/office/powerpoint/2010/main" val="3646226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19</a:t>
            </a:fld>
            <a:endParaRPr lang="en-GB"/>
          </a:p>
        </p:txBody>
      </p:sp>
    </p:spTree>
    <p:extLst>
      <p:ext uri="{BB962C8B-B14F-4D97-AF65-F5344CB8AC3E}">
        <p14:creationId xmlns:p14="http://schemas.microsoft.com/office/powerpoint/2010/main" val="23384086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20</a:t>
            </a:fld>
            <a:endParaRPr lang="en-GB"/>
          </a:p>
        </p:txBody>
      </p:sp>
    </p:spTree>
    <p:extLst>
      <p:ext uri="{BB962C8B-B14F-4D97-AF65-F5344CB8AC3E}">
        <p14:creationId xmlns:p14="http://schemas.microsoft.com/office/powerpoint/2010/main" val="7668615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21</a:t>
            </a:fld>
            <a:endParaRPr lang="en-GB"/>
          </a:p>
        </p:txBody>
      </p:sp>
    </p:spTree>
    <p:extLst>
      <p:ext uri="{BB962C8B-B14F-4D97-AF65-F5344CB8AC3E}">
        <p14:creationId xmlns:p14="http://schemas.microsoft.com/office/powerpoint/2010/main" val="6729436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22</a:t>
            </a:fld>
            <a:endParaRPr lang="en-GB"/>
          </a:p>
        </p:txBody>
      </p:sp>
    </p:spTree>
    <p:extLst>
      <p:ext uri="{BB962C8B-B14F-4D97-AF65-F5344CB8AC3E}">
        <p14:creationId xmlns:p14="http://schemas.microsoft.com/office/powerpoint/2010/main" val="34742116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23</a:t>
            </a:fld>
            <a:endParaRPr lang="en-GB"/>
          </a:p>
        </p:txBody>
      </p:sp>
    </p:spTree>
    <p:extLst>
      <p:ext uri="{BB962C8B-B14F-4D97-AF65-F5344CB8AC3E}">
        <p14:creationId xmlns:p14="http://schemas.microsoft.com/office/powerpoint/2010/main" val="270304134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24</a:t>
            </a:fld>
            <a:endParaRPr lang="en-GB"/>
          </a:p>
        </p:txBody>
      </p:sp>
    </p:spTree>
    <p:extLst>
      <p:ext uri="{BB962C8B-B14F-4D97-AF65-F5344CB8AC3E}">
        <p14:creationId xmlns:p14="http://schemas.microsoft.com/office/powerpoint/2010/main" val="12077192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25</a:t>
            </a:fld>
            <a:endParaRPr lang="en-GB"/>
          </a:p>
        </p:txBody>
      </p:sp>
    </p:spTree>
    <p:extLst>
      <p:ext uri="{BB962C8B-B14F-4D97-AF65-F5344CB8AC3E}">
        <p14:creationId xmlns:p14="http://schemas.microsoft.com/office/powerpoint/2010/main" val="12925074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26</a:t>
            </a:fld>
            <a:endParaRPr lang="en-GB"/>
          </a:p>
        </p:txBody>
      </p:sp>
    </p:spTree>
    <p:extLst>
      <p:ext uri="{BB962C8B-B14F-4D97-AF65-F5344CB8AC3E}">
        <p14:creationId xmlns:p14="http://schemas.microsoft.com/office/powerpoint/2010/main" val="9237602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done everyday and is powerful</a:t>
            </a:r>
          </a:p>
          <a:p>
            <a:endParaRPr lang="en-GB" dirty="0"/>
          </a:p>
          <a:p>
            <a:r>
              <a:rPr lang="en-GB" dirty="0"/>
              <a:t>Sometimes the stereotypes are based on some truths which are twisted and changed, sometimes they are even fabrications.</a:t>
            </a:r>
          </a:p>
          <a:p>
            <a:endParaRPr lang="en-GB" dirty="0"/>
          </a:p>
          <a:p>
            <a:r>
              <a:rPr lang="en-GB" dirty="0"/>
              <a:t>Our minds associate objects and appearances with a stereotype that can be used to judge someone by appearance.</a:t>
            </a:r>
          </a:p>
        </p:txBody>
      </p:sp>
      <p:sp>
        <p:nvSpPr>
          <p:cNvPr id="4" name="Slide Number Placeholder 3"/>
          <p:cNvSpPr>
            <a:spLocks noGrp="1"/>
          </p:cNvSpPr>
          <p:nvPr>
            <p:ph type="sldNum" sz="quarter" idx="5"/>
          </p:nvPr>
        </p:nvSpPr>
        <p:spPr/>
        <p:txBody>
          <a:bodyPr/>
          <a:lstStyle/>
          <a:p>
            <a:fld id="{B0B5EF69-6282-41D6-98DF-E801433ABD80}" type="slidenum">
              <a:rPr lang="en-GB" smtClean="0"/>
              <a:t>27</a:t>
            </a:fld>
            <a:endParaRPr lang="en-GB"/>
          </a:p>
        </p:txBody>
      </p:sp>
    </p:spTree>
    <p:extLst>
      <p:ext uri="{BB962C8B-B14F-4D97-AF65-F5344CB8AC3E}">
        <p14:creationId xmlns:p14="http://schemas.microsoft.com/office/powerpoint/2010/main" val="341268003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28</a:t>
            </a:fld>
            <a:endParaRPr lang="en-GB"/>
          </a:p>
        </p:txBody>
      </p:sp>
    </p:spTree>
    <p:extLst>
      <p:ext uri="{BB962C8B-B14F-4D97-AF65-F5344CB8AC3E}">
        <p14:creationId xmlns:p14="http://schemas.microsoft.com/office/powerpoint/2010/main" val="14107265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29</a:t>
            </a:fld>
            <a:endParaRPr lang="en-GB"/>
          </a:p>
        </p:txBody>
      </p:sp>
    </p:spTree>
    <p:extLst>
      <p:ext uri="{BB962C8B-B14F-4D97-AF65-F5344CB8AC3E}">
        <p14:creationId xmlns:p14="http://schemas.microsoft.com/office/powerpoint/2010/main" val="403217735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Stereotype Content Model</a:t>
            </a:r>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30</a:t>
            </a:fld>
            <a:endParaRPr lang="en-GB"/>
          </a:p>
        </p:txBody>
      </p:sp>
    </p:spTree>
    <p:extLst>
      <p:ext uri="{BB962C8B-B14F-4D97-AF65-F5344CB8AC3E}">
        <p14:creationId xmlns:p14="http://schemas.microsoft.com/office/powerpoint/2010/main" val="66586973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31</a:t>
            </a:fld>
            <a:endParaRPr lang="en-GB"/>
          </a:p>
        </p:txBody>
      </p:sp>
    </p:spTree>
    <p:extLst>
      <p:ext uri="{BB962C8B-B14F-4D97-AF65-F5344CB8AC3E}">
        <p14:creationId xmlns:p14="http://schemas.microsoft.com/office/powerpoint/2010/main" val="110521704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33</a:t>
            </a:fld>
            <a:endParaRPr lang="en-GB"/>
          </a:p>
        </p:txBody>
      </p:sp>
    </p:spTree>
    <p:extLst>
      <p:ext uri="{BB962C8B-B14F-4D97-AF65-F5344CB8AC3E}">
        <p14:creationId xmlns:p14="http://schemas.microsoft.com/office/powerpoint/2010/main" val="17507380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35</a:t>
            </a:fld>
            <a:endParaRPr lang="en-GB"/>
          </a:p>
        </p:txBody>
      </p:sp>
    </p:spTree>
    <p:extLst>
      <p:ext uri="{BB962C8B-B14F-4D97-AF65-F5344CB8AC3E}">
        <p14:creationId xmlns:p14="http://schemas.microsoft.com/office/powerpoint/2010/main" val="277368841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If you can understand how people's values develop, then you can guide the process. This is well understood by dictators and religious sects around the world. Dictators regularly take over the education system and brainwash the children in their ideals. An old Jesuit saying is not that far off: 'Give me the child and I will give you the man.'</a:t>
            </a:r>
          </a:p>
          <a:p>
            <a:r>
              <a:rPr lang="en-GB" sz="1200" b="0" i="0" kern="1200" dirty="0">
                <a:solidFill>
                  <a:schemeClr val="tx1"/>
                </a:solidFill>
                <a:effectLst/>
                <a:latin typeface="+mn-lt"/>
                <a:ea typeface="+mn-ea"/>
                <a:cs typeface="+mn-cs"/>
              </a:rPr>
              <a:t>Being principled is a very powerful method of influence. But beware: this is a one way street -- it also means there are many things you cannot do.</a:t>
            </a:r>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37</a:t>
            </a:fld>
            <a:endParaRPr lang="en-GB"/>
          </a:p>
        </p:txBody>
      </p:sp>
    </p:spTree>
    <p:extLst>
      <p:ext uri="{BB962C8B-B14F-4D97-AF65-F5344CB8AC3E}">
        <p14:creationId xmlns:p14="http://schemas.microsoft.com/office/powerpoint/2010/main" val="187135905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39</a:t>
            </a:fld>
            <a:endParaRPr lang="en-GB"/>
          </a:p>
        </p:txBody>
      </p:sp>
    </p:spTree>
    <p:extLst>
      <p:ext uri="{BB962C8B-B14F-4D97-AF65-F5344CB8AC3E}">
        <p14:creationId xmlns:p14="http://schemas.microsoft.com/office/powerpoint/2010/main" val="26128882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40</a:t>
            </a:fld>
            <a:endParaRPr lang="en-GB"/>
          </a:p>
        </p:txBody>
      </p:sp>
    </p:spTree>
    <p:extLst>
      <p:ext uri="{BB962C8B-B14F-4D97-AF65-F5344CB8AC3E}">
        <p14:creationId xmlns:p14="http://schemas.microsoft.com/office/powerpoint/2010/main" val="116986358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41</a:t>
            </a:fld>
            <a:endParaRPr lang="en-GB"/>
          </a:p>
        </p:txBody>
      </p:sp>
    </p:spTree>
    <p:extLst>
      <p:ext uri="{BB962C8B-B14F-4D97-AF65-F5344CB8AC3E}">
        <p14:creationId xmlns:p14="http://schemas.microsoft.com/office/powerpoint/2010/main" val="2252124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12/02/2019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12/02/2019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12/02/2019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12/02/2019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12/02/2019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12/02/2019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12/02/2019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10.sv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8" Type="http://schemas.openxmlformats.org/officeDocument/2006/relationships/hyperlink" Target="https://www.equalityhumanrights.com/en/equality-act/protected-characteristics#race" TargetMode="External"/><Relationship Id="rId3" Type="http://schemas.openxmlformats.org/officeDocument/2006/relationships/hyperlink" Target="https://www.equalityhumanrights.com/en/equality-act/protected-characteristics#age" TargetMode="External"/><Relationship Id="rId7" Type="http://schemas.openxmlformats.org/officeDocument/2006/relationships/hyperlink" Target="https://www.equalityhumanrights.com/en/equality-act/protected-characteristics#pregmat" TargetMode="External"/><Relationship Id="rId2" Type="http://schemas.openxmlformats.org/officeDocument/2006/relationships/notesSlide" Target="../notesSlides/notesSlide25.xml"/><Relationship Id="rId1" Type="http://schemas.openxmlformats.org/officeDocument/2006/relationships/slideLayout" Target="../slideLayouts/slideLayout5.xml"/><Relationship Id="rId6" Type="http://schemas.openxmlformats.org/officeDocument/2006/relationships/hyperlink" Target="https://www.equalityhumanrights.com/en/equality-act/protected-characteristics#marriage" TargetMode="External"/><Relationship Id="rId11" Type="http://schemas.openxmlformats.org/officeDocument/2006/relationships/hyperlink" Target="https://www.equalityhumanrights.com/en/equality-act/protected-characteristics#lgb" TargetMode="External"/><Relationship Id="rId5" Type="http://schemas.openxmlformats.org/officeDocument/2006/relationships/hyperlink" Target="https://www.equalityhumanrights.com/en/equality-act/protected-characteristics#reassignment" TargetMode="External"/><Relationship Id="rId10" Type="http://schemas.openxmlformats.org/officeDocument/2006/relationships/hyperlink" Target="https://www.equalityhumanrights.com/en/equality-act/protected-characteristics#sex" TargetMode="External"/><Relationship Id="rId4" Type="http://schemas.openxmlformats.org/officeDocument/2006/relationships/hyperlink" Target="https://www.equalityhumanrights.com/en/equality-act/protected-characteristics#disability" TargetMode="External"/><Relationship Id="rId9" Type="http://schemas.openxmlformats.org/officeDocument/2006/relationships/hyperlink" Target="https://www.equalityhumanrights.com/en/equality-act/protected-characteristics#rob"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0.xml.rels><?xml version="1.0" encoding="UTF-8" standalone="yes"?>
<Relationships xmlns="http://schemas.openxmlformats.org/package/2006/relationships"><Relationship Id="rId3" Type="http://schemas.openxmlformats.org/officeDocument/2006/relationships/hyperlink" Target="https://www.storybasedstrategy.org/about-css.html"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hyperlink" Target="https://www.scu.edu/ethics/ethics-resources/ethical-decision-making/justice-and-fairness/" TargetMode="External"/><Relationship Id="rId5" Type="http://schemas.openxmlformats.org/officeDocument/2006/relationships/hyperlink" Target="http://www.poverty.ac.uk/free-resources-books/poverty-united-kingdom" TargetMode="External"/><Relationship Id="rId4" Type="http://schemas.openxmlformats.org/officeDocument/2006/relationships/hyperlink" Target="http://www.iep.utm.edu/justwest/#SH5a"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3" name="Straight Connector 12">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677335" y="1282701"/>
            <a:ext cx="5096060" cy="4307148"/>
          </a:xfrm>
        </p:spPr>
        <p:txBody>
          <a:bodyPr anchor="ctr">
            <a:normAutofit/>
          </a:bodyPr>
          <a:lstStyle/>
          <a:p>
            <a:pPr algn="l"/>
            <a:r>
              <a:rPr lang="en-GB" dirty="0"/>
              <a:t>Criminology: Deprivation, Fairness and Social Inclusion</a:t>
            </a:r>
          </a:p>
        </p:txBody>
      </p:sp>
      <p:sp>
        <p:nvSpPr>
          <p:cNvPr id="21" name="Freeform: Shape 20">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8229600" y="5998168"/>
            <a:ext cx="3946525" cy="816637"/>
          </a:xfrm>
        </p:spPr>
        <p:txBody>
          <a:bodyPr anchor="b">
            <a:normAutofit/>
          </a:bodyPr>
          <a:lstStyle/>
          <a:p>
            <a:pPr algn="ctr"/>
            <a:r>
              <a:rPr lang="en-GB" sz="3600" dirty="0">
                <a:solidFill>
                  <a:srgbClr val="FFFFFF"/>
                </a:solidFill>
              </a:rPr>
              <a:t>Key concepts</a:t>
            </a:r>
          </a:p>
          <a:p>
            <a:pPr algn="ctr"/>
            <a:endParaRPr lang="en-GB" dirty="0">
              <a:solidFill>
                <a:srgbClr val="FFFFFF"/>
              </a:solidFill>
            </a:endParaRPr>
          </a:p>
        </p:txBody>
      </p:sp>
      <p:pic>
        <p:nvPicPr>
          <p:cNvPr id="1026" name="Picture 2" descr="Image result for uwtsd logo">
            <a:extLst>
              <a:ext uri="{FF2B5EF4-FFF2-40B4-BE49-F238E27FC236}">
                <a16:creationId xmlns:a16="http://schemas.microsoft.com/office/drawing/2014/main" id="{7CC71A0F-38C3-4E91-B49F-7707C4943E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9598" y="149376"/>
            <a:ext cx="3810000" cy="176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213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Aims</a:t>
            </a:r>
          </a:p>
        </p:txBody>
      </p:sp>
      <p:sp>
        <p:nvSpPr>
          <p:cNvPr id="3" name="Content Placeholder 2"/>
          <p:cNvSpPr>
            <a:spLocks noGrp="1"/>
          </p:cNvSpPr>
          <p:nvPr>
            <p:ph sz="half" idx="1"/>
          </p:nvPr>
        </p:nvSpPr>
        <p:spPr>
          <a:xfrm>
            <a:off x="838200" y="1680200"/>
            <a:ext cx="5181600" cy="4496763"/>
          </a:xfrm>
        </p:spPr>
        <p:txBody>
          <a:bodyPr>
            <a:normAutofit fontScale="85000" lnSpcReduction="20000"/>
          </a:bodyPr>
          <a:lstStyle/>
          <a:p>
            <a:endParaRPr lang="en-GB" sz="3600" dirty="0"/>
          </a:p>
          <a:p>
            <a:r>
              <a:rPr lang="en-GB" sz="3600" dirty="0"/>
              <a:t>Discussion of key concepts</a:t>
            </a:r>
          </a:p>
          <a:p>
            <a:endParaRPr lang="en-GB" sz="3600" dirty="0"/>
          </a:p>
          <a:p>
            <a:r>
              <a:rPr lang="en-GB" sz="3600" dirty="0"/>
              <a:t>The language of criminology in relation to equality and deprivation.</a:t>
            </a:r>
          </a:p>
          <a:p>
            <a:endParaRPr lang="en-GB" sz="3600" dirty="0"/>
          </a:p>
          <a:p>
            <a:r>
              <a:rPr lang="en-GB" sz="3600" dirty="0"/>
              <a:t>The list is not exhaustive</a:t>
            </a:r>
          </a:p>
        </p:txBody>
      </p:sp>
      <p:sp>
        <p:nvSpPr>
          <p:cNvPr id="5" name="Slide Number Placeholder 4"/>
          <p:cNvSpPr>
            <a:spLocks noGrp="1"/>
          </p:cNvSpPr>
          <p:nvPr>
            <p:ph type="sldNum" sz="quarter" idx="12"/>
          </p:nvPr>
        </p:nvSpPr>
        <p:spPr/>
        <p:txBody>
          <a:bodyPr/>
          <a:lstStyle/>
          <a:p>
            <a:fld id="{5DFEDB64-84C3-4240-BCBA-134AE1D9082C}" type="slidenum">
              <a:rPr lang="en-GB" smtClean="0"/>
              <a:t>2</a:t>
            </a:fld>
            <a:endParaRPr lang="en-GB"/>
          </a:p>
        </p:txBody>
      </p:sp>
      <p:sp>
        <p:nvSpPr>
          <p:cNvPr id="4" name="Rectangle 3"/>
          <p:cNvSpPr/>
          <p:nvPr/>
        </p:nvSpPr>
        <p:spPr>
          <a:xfrm>
            <a:off x="9427219" y="633466"/>
            <a:ext cx="2416047" cy="830997"/>
          </a:xfrm>
          <a:prstGeom prst="rect">
            <a:avLst/>
          </a:prstGeom>
          <a:solidFill>
            <a:srgbClr val="C00000"/>
          </a:solidFill>
        </p:spPr>
        <p:txBody>
          <a:bodyPr wrap="none">
            <a:spAutoFit/>
          </a:bodyPr>
          <a:lstStyle/>
          <a:p>
            <a:pPr algn="ctr"/>
            <a:r>
              <a:rPr lang="en-GB" sz="4800" dirty="0"/>
              <a:t>Fairness</a:t>
            </a:r>
          </a:p>
        </p:txBody>
      </p:sp>
      <p:sp>
        <p:nvSpPr>
          <p:cNvPr id="6" name="Rectangle 5"/>
          <p:cNvSpPr/>
          <p:nvPr/>
        </p:nvSpPr>
        <p:spPr>
          <a:xfrm>
            <a:off x="6619787" y="633465"/>
            <a:ext cx="2122697" cy="830997"/>
          </a:xfrm>
          <a:prstGeom prst="rect">
            <a:avLst/>
          </a:prstGeom>
          <a:solidFill>
            <a:srgbClr val="FFFF00"/>
          </a:solidFill>
        </p:spPr>
        <p:txBody>
          <a:bodyPr wrap="none">
            <a:spAutoFit/>
          </a:bodyPr>
          <a:lstStyle/>
          <a:p>
            <a:pPr algn="ctr"/>
            <a:r>
              <a:rPr lang="en-GB" sz="4800" dirty="0"/>
              <a:t>Justice</a:t>
            </a:r>
          </a:p>
        </p:txBody>
      </p:sp>
      <p:sp>
        <p:nvSpPr>
          <p:cNvPr id="7" name="Rectangle 6"/>
          <p:cNvSpPr/>
          <p:nvPr/>
        </p:nvSpPr>
        <p:spPr>
          <a:xfrm>
            <a:off x="6340864" y="4067705"/>
            <a:ext cx="2933138" cy="830997"/>
          </a:xfrm>
          <a:prstGeom prst="rect">
            <a:avLst/>
          </a:prstGeom>
          <a:solidFill>
            <a:srgbClr val="00B0F0"/>
          </a:solidFill>
        </p:spPr>
        <p:txBody>
          <a:bodyPr wrap="square">
            <a:spAutoFit/>
          </a:bodyPr>
          <a:lstStyle/>
          <a:p>
            <a:pPr algn="ctr"/>
            <a:r>
              <a:rPr lang="en-GB" sz="4800" dirty="0"/>
              <a:t>Inequality</a:t>
            </a:r>
          </a:p>
        </p:txBody>
      </p:sp>
      <p:sp>
        <p:nvSpPr>
          <p:cNvPr id="8" name="Rectangle 7"/>
          <p:cNvSpPr/>
          <p:nvPr/>
        </p:nvSpPr>
        <p:spPr>
          <a:xfrm>
            <a:off x="7184538" y="2910324"/>
            <a:ext cx="4556679" cy="830997"/>
          </a:xfrm>
          <a:prstGeom prst="rect">
            <a:avLst/>
          </a:prstGeom>
          <a:solidFill>
            <a:srgbClr val="0070C0"/>
          </a:solidFill>
        </p:spPr>
        <p:txBody>
          <a:bodyPr wrap="square">
            <a:spAutoFit/>
          </a:bodyPr>
          <a:lstStyle/>
          <a:p>
            <a:pPr algn="ctr"/>
            <a:r>
              <a:rPr lang="en-GB" sz="4800" dirty="0"/>
              <a:t>Social exclusion</a:t>
            </a:r>
          </a:p>
        </p:txBody>
      </p:sp>
      <p:sp>
        <p:nvSpPr>
          <p:cNvPr id="9" name="Rectangle 8"/>
          <p:cNvSpPr/>
          <p:nvPr/>
        </p:nvSpPr>
        <p:spPr>
          <a:xfrm>
            <a:off x="7888607" y="5187182"/>
            <a:ext cx="3071286" cy="830997"/>
          </a:xfrm>
          <a:prstGeom prst="rect">
            <a:avLst/>
          </a:prstGeom>
          <a:solidFill>
            <a:srgbClr val="7030A0"/>
          </a:solidFill>
        </p:spPr>
        <p:txBody>
          <a:bodyPr wrap="square">
            <a:spAutoFit/>
          </a:bodyPr>
          <a:lstStyle/>
          <a:p>
            <a:pPr algn="ctr"/>
            <a:r>
              <a:rPr lang="en-GB" sz="4800" dirty="0"/>
              <a:t>Toleration</a:t>
            </a:r>
          </a:p>
        </p:txBody>
      </p:sp>
      <p:sp>
        <p:nvSpPr>
          <p:cNvPr id="10" name="Rectangle 9"/>
          <p:cNvSpPr/>
          <p:nvPr/>
        </p:nvSpPr>
        <p:spPr>
          <a:xfrm>
            <a:off x="9342470" y="4089384"/>
            <a:ext cx="2501868" cy="830997"/>
          </a:xfrm>
          <a:prstGeom prst="rect">
            <a:avLst/>
          </a:prstGeom>
          <a:solidFill>
            <a:srgbClr val="92D050"/>
          </a:solidFill>
        </p:spPr>
        <p:txBody>
          <a:bodyPr wrap="square">
            <a:spAutoFit/>
          </a:bodyPr>
          <a:lstStyle/>
          <a:p>
            <a:pPr algn="ctr"/>
            <a:r>
              <a:rPr lang="en-GB" sz="4800" dirty="0"/>
              <a:t>Equality</a:t>
            </a:r>
          </a:p>
        </p:txBody>
      </p:sp>
      <p:sp>
        <p:nvSpPr>
          <p:cNvPr id="11" name="Rectangle 10"/>
          <p:cNvSpPr/>
          <p:nvPr/>
        </p:nvSpPr>
        <p:spPr>
          <a:xfrm>
            <a:off x="8175739" y="1735284"/>
            <a:ext cx="2497023" cy="830997"/>
          </a:xfrm>
          <a:prstGeom prst="rect">
            <a:avLst/>
          </a:prstGeom>
          <a:solidFill>
            <a:srgbClr val="FFC000"/>
          </a:solidFill>
        </p:spPr>
        <p:txBody>
          <a:bodyPr wrap="square">
            <a:spAutoFit/>
          </a:bodyPr>
          <a:lstStyle/>
          <a:p>
            <a:pPr algn="ctr"/>
            <a:r>
              <a:rPr lang="en-GB" sz="4800" dirty="0"/>
              <a:t>Poverty</a:t>
            </a:r>
          </a:p>
        </p:txBody>
      </p:sp>
    </p:spTree>
    <p:extLst>
      <p:ext uri="{BB962C8B-B14F-4D97-AF65-F5344CB8AC3E}">
        <p14:creationId xmlns:p14="http://schemas.microsoft.com/office/powerpoint/2010/main" val="359983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heel(1)">
                                      <p:cBhvr>
                                        <p:cTn id="12" dur="20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heel(1)">
                                      <p:cBhvr>
                                        <p:cTn id="17" dur="2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wheel(1)">
                                      <p:cBhvr>
                                        <p:cTn id="22" dur="20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wheel(1)">
                                      <p:cBhvr>
                                        <p:cTn id="27" dur="20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wheel(1)">
                                      <p:cBhvr>
                                        <p:cTn id="32" dur="20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wheel(1)">
                                      <p:cBhvr>
                                        <p:cTn id="3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8" grpId="0" animBg="1"/>
      <p:bldP spid="9" grpId="0" animBg="1"/>
      <p:bldP spid="10" grpId="0" animBg="1"/>
      <p:bldP spid="11"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a:srcRect r="5174" b="7780"/>
          <a:stretch/>
        </p:blipFill>
        <p:spPr>
          <a:xfrm>
            <a:off x="1489888" y="3011488"/>
            <a:ext cx="6971560" cy="3394999"/>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2" name="Title 1"/>
          <p:cNvSpPr>
            <a:spLocks noGrp="1"/>
          </p:cNvSpPr>
          <p:nvPr>
            <p:ph type="title"/>
          </p:nvPr>
        </p:nvSpPr>
        <p:spPr/>
        <p:txBody>
          <a:bodyPr>
            <a:normAutofit/>
          </a:bodyPr>
          <a:lstStyle/>
          <a:p>
            <a:r>
              <a:rPr lang="en-GB" sz="7200" dirty="0"/>
              <a:t>Fairness</a:t>
            </a:r>
          </a:p>
        </p:txBody>
      </p:sp>
      <p:sp>
        <p:nvSpPr>
          <p:cNvPr id="3" name="Slide Number Placeholder 2"/>
          <p:cNvSpPr>
            <a:spLocks noGrp="1"/>
          </p:cNvSpPr>
          <p:nvPr>
            <p:ph type="sldNum" sz="quarter" idx="12"/>
          </p:nvPr>
        </p:nvSpPr>
        <p:spPr/>
        <p:txBody>
          <a:bodyPr/>
          <a:lstStyle/>
          <a:p>
            <a:fld id="{5DFEDB64-84C3-4240-BCBA-134AE1D9082C}" type="slidenum">
              <a:rPr lang="en-GB" smtClean="0"/>
              <a:t>3</a:t>
            </a:fld>
            <a:endParaRPr lang="en-GB"/>
          </a:p>
        </p:txBody>
      </p:sp>
      <p:sp>
        <p:nvSpPr>
          <p:cNvPr id="7" name="TextBox 6"/>
          <p:cNvSpPr txBox="1"/>
          <p:nvPr/>
        </p:nvSpPr>
        <p:spPr>
          <a:xfrm>
            <a:off x="598147" y="1690688"/>
            <a:ext cx="10760416" cy="1077218"/>
          </a:xfrm>
          <a:prstGeom prst="rect">
            <a:avLst/>
          </a:prstGeom>
          <a:noFill/>
        </p:spPr>
        <p:txBody>
          <a:bodyPr wrap="square" rtlCol="0">
            <a:spAutoFit/>
          </a:bodyPr>
          <a:lstStyle/>
          <a:p>
            <a:r>
              <a:rPr lang="en-GB" sz="3200" dirty="0"/>
              <a:t>How would we define ‘fairness’?</a:t>
            </a:r>
          </a:p>
          <a:p>
            <a:r>
              <a:rPr lang="en-GB" sz="3200" dirty="0"/>
              <a:t>What thoughts spring to mind?</a:t>
            </a:r>
          </a:p>
        </p:txBody>
      </p:sp>
    </p:spTree>
    <p:extLst>
      <p:ext uri="{BB962C8B-B14F-4D97-AF65-F5344CB8AC3E}">
        <p14:creationId xmlns:p14="http://schemas.microsoft.com/office/powerpoint/2010/main" val="745031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Justice</a:t>
            </a:r>
          </a:p>
        </p:txBody>
      </p:sp>
      <p:sp>
        <p:nvSpPr>
          <p:cNvPr id="3" name="Slide Number Placeholder 2"/>
          <p:cNvSpPr>
            <a:spLocks noGrp="1"/>
          </p:cNvSpPr>
          <p:nvPr>
            <p:ph type="sldNum" sz="quarter" idx="12"/>
          </p:nvPr>
        </p:nvSpPr>
        <p:spPr>
          <a:xfrm>
            <a:off x="8590663" y="5984210"/>
            <a:ext cx="683339" cy="365125"/>
          </a:xfrm>
        </p:spPr>
        <p:txBody>
          <a:bodyPr/>
          <a:lstStyle/>
          <a:p>
            <a:fld id="{5DFEDB64-84C3-4240-BCBA-134AE1D9082C}" type="slidenum">
              <a:rPr lang="en-GB" smtClean="0"/>
              <a:t>4</a:t>
            </a:fld>
            <a:endParaRPr lang="en-GB"/>
          </a:p>
        </p:txBody>
      </p:sp>
      <p:pic>
        <p:nvPicPr>
          <p:cNvPr id="7" name="Picture 6"/>
          <p:cNvPicPr>
            <a:picLocks noChangeAspect="1"/>
          </p:cNvPicPr>
          <p:nvPr/>
        </p:nvPicPr>
        <p:blipFill rotWithShape="1">
          <a:blip r:embed="rId3"/>
          <a:srcRect b="14947"/>
          <a:stretch/>
        </p:blipFill>
        <p:spPr>
          <a:xfrm>
            <a:off x="2219522" y="2222993"/>
            <a:ext cx="7054480" cy="3468624"/>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790074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Poverty</a:t>
            </a:r>
          </a:p>
        </p:txBody>
      </p:sp>
      <p:sp>
        <p:nvSpPr>
          <p:cNvPr id="3" name="Slide Number Placeholder 2"/>
          <p:cNvSpPr>
            <a:spLocks noGrp="1"/>
          </p:cNvSpPr>
          <p:nvPr>
            <p:ph type="sldNum" sz="quarter" idx="12"/>
          </p:nvPr>
        </p:nvSpPr>
        <p:spPr/>
        <p:txBody>
          <a:bodyPr/>
          <a:lstStyle/>
          <a:p>
            <a:fld id="{5DFEDB64-84C3-4240-BCBA-134AE1D9082C}" type="slidenum">
              <a:rPr lang="en-GB" smtClean="0"/>
              <a:t>5</a:t>
            </a:fld>
            <a:endParaRPr lang="en-GB"/>
          </a:p>
        </p:txBody>
      </p:sp>
      <p:pic>
        <p:nvPicPr>
          <p:cNvPr id="6" name="Picture 5"/>
          <p:cNvPicPr>
            <a:picLocks noChangeAspect="1"/>
          </p:cNvPicPr>
          <p:nvPr/>
        </p:nvPicPr>
        <p:blipFill>
          <a:blip r:embed="rId3"/>
          <a:stretch>
            <a:fillRect/>
          </a:stretch>
        </p:blipFill>
        <p:spPr>
          <a:xfrm>
            <a:off x="2364874" y="2278619"/>
            <a:ext cx="6909128" cy="3414523"/>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1721204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71677"/>
            <a:ext cx="6523566" cy="1320800"/>
          </a:xfrm>
        </p:spPr>
        <p:txBody>
          <a:bodyPr>
            <a:noAutofit/>
          </a:bodyPr>
          <a:lstStyle/>
          <a:p>
            <a:r>
              <a:rPr lang="en-GB" sz="7200" dirty="0"/>
              <a:t>Inequality &amp; Equality</a:t>
            </a:r>
          </a:p>
        </p:txBody>
      </p:sp>
      <p:sp>
        <p:nvSpPr>
          <p:cNvPr id="3" name="Slide Number Placeholder 2"/>
          <p:cNvSpPr>
            <a:spLocks noGrp="1"/>
          </p:cNvSpPr>
          <p:nvPr>
            <p:ph type="sldNum" sz="quarter" idx="12"/>
          </p:nvPr>
        </p:nvSpPr>
        <p:spPr/>
        <p:txBody>
          <a:bodyPr/>
          <a:lstStyle/>
          <a:p>
            <a:fld id="{5DFEDB64-84C3-4240-BCBA-134AE1D9082C}" type="slidenum">
              <a:rPr lang="en-GB" smtClean="0"/>
              <a:t>6</a:t>
            </a:fld>
            <a:endParaRPr lang="en-GB"/>
          </a:p>
        </p:txBody>
      </p:sp>
      <p:pic>
        <p:nvPicPr>
          <p:cNvPr id="8" name="Picture 7"/>
          <p:cNvPicPr>
            <a:picLocks noChangeAspect="1"/>
          </p:cNvPicPr>
          <p:nvPr/>
        </p:nvPicPr>
        <p:blipFill rotWithShape="1">
          <a:blip r:embed="rId3"/>
          <a:srcRect l="2170" t="4286" r="2871" b="3514"/>
          <a:stretch/>
        </p:blipFill>
        <p:spPr>
          <a:xfrm>
            <a:off x="677334" y="3268878"/>
            <a:ext cx="7049347" cy="331744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7" name="Picture 6"/>
          <p:cNvPicPr>
            <a:picLocks noChangeAspect="1"/>
          </p:cNvPicPr>
          <p:nvPr/>
        </p:nvPicPr>
        <p:blipFill rotWithShape="1">
          <a:blip r:embed="rId4"/>
          <a:srcRect l="1833" t="4455" r="2939" b="8799"/>
          <a:stretch/>
        </p:blipFill>
        <p:spPr>
          <a:xfrm>
            <a:off x="4465320" y="1592477"/>
            <a:ext cx="7049346" cy="2625517"/>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553342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p:cTn id="14" dur="500" fill="hold"/>
                                        <p:tgtEl>
                                          <p:spTgt spid="8"/>
                                        </p:tgtEl>
                                        <p:attrNameLst>
                                          <p:attrName>ppt_w</p:attrName>
                                        </p:attrNameLst>
                                      </p:cBhvr>
                                      <p:tavLst>
                                        <p:tav tm="0">
                                          <p:val>
                                            <p:fltVal val="0"/>
                                          </p:val>
                                        </p:tav>
                                        <p:tav tm="100000">
                                          <p:val>
                                            <p:strVal val="#ppt_w"/>
                                          </p:val>
                                        </p:tav>
                                      </p:tavLst>
                                    </p:anim>
                                    <p:anim calcmode="lin" valueType="num">
                                      <p:cBhvr>
                                        <p:cTn id="15" dur="500" fill="hold"/>
                                        <p:tgtEl>
                                          <p:spTgt spid="8"/>
                                        </p:tgtEl>
                                        <p:attrNameLst>
                                          <p:attrName>ppt_h</p:attrName>
                                        </p:attrNameLst>
                                      </p:cBhvr>
                                      <p:tavLst>
                                        <p:tav tm="0">
                                          <p:val>
                                            <p:fltVal val="0"/>
                                          </p:val>
                                        </p:tav>
                                        <p:tav tm="100000">
                                          <p:val>
                                            <p:strVal val="#ppt_h"/>
                                          </p:val>
                                        </p:tav>
                                      </p:tavLst>
                                    </p:anim>
                                    <p:animEffect transition="in" filter="fade">
                                      <p:cBhvr>
                                        <p:cTn id="1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Social exclusion</a:t>
            </a:r>
          </a:p>
        </p:txBody>
      </p:sp>
      <p:sp>
        <p:nvSpPr>
          <p:cNvPr id="3" name="Slide Number Placeholder 2"/>
          <p:cNvSpPr>
            <a:spLocks noGrp="1"/>
          </p:cNvSpPr>
          <p:nvPr>
            <p:ph type="sldNum" sz="quarter" idx="12"/>
          </p:nvPr>
        </p:nvSpPr>
        <p:spPr/>
        <p:txBody>
          <a:bodyPr/>
          <a:lstStyle/>
          <a:p>
            <a:fld id="{5DFEDB64-84C3-4240-BCBA-134AE1D9082C}" type="slidenum">
              <a:rPr lang="en-GB" smtClean="0"/>
              <a:t>7</a:t>
            </a:fld>
            <a:endParaRPr lang="en-GB"/>
          </a:p>
        </p:txBody>
      </p:sp>
      <p:pic>
        <p:nvPicPr>
          <p:cNvPr id="6" name="Picture 5"/>
          <p:cNvPicPr>
            <a:picLocks noChangeAspect="1"/>
          </p:cNvPicPr>
          <p:nvPr/>
        </p:nvPicPr>
        <p:blipFill rotWithShape="1">
          <a:blip r:embed="rId3"/>
          <a:srcRect r="7165" b="28765"/>
          <a:stretch/>
        </p:blipFill>
        <p:spPr>
          <a:xfrm>
            <a:off x="838201" y="2366192"/>
            <a:ext cx="9977438" cy="2561409"/>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567458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8800" dirty="0"/>
              <a:t>Toleration</a:t>
            </a:r>
          </a:p>
        </p:txBody>
      </p:sp>
      <p:sp>
        <p:nvSpPr>
          <p:cNvPr id="3" name="Slide Number Placeholder 2"/>
          <p:cNvSpPr>
            <a:spLocks noGrp="1"/>
          </p:cNvSpPr>
          <p:nvPr>
            <p:ph type="sldNum" sz="quarter" idx="12"/>
          </p:nvPr>
        </p:nvSpPr>
        <p:spPr>
          <a:xfrm>
            <a:off x="8188289" y="6612862"/>
            <a:ext cx="683339" cy="365125"/>
          </a:xfrm>
        </p:spPr>
        <p:txBody>
          <a:bodyPr/>
          <a:lstStyle/>
          <a:p>
            <a:fld id="{5DFEDB64-84C3-4240-BCBA-134AE1D9082C}" type="slidenum">
              <a:rPr lang="en-GB" smtClean="0"/>
              <a:t>8</a:t>
            </a:fld>
            <a:endParaRPr lang="en-GB"/>
          </a:p>
        </p:txBody>
      </p:sp>
      <p:pic>
        <p:nvPicPr>
          <p:cNvPr id="6" name="Picture 5"/>
          <p:cNvPicPr>
            <a:picLocks noChangeAspect="1"/>
          </p:cNvPicPr>
          <p:nvPr/>
        </p:nvPicPr>
        <p:blipFill>
          <a:blip r:embed="rId3"/>
          <a:stretch>
            <a:fillRect/>
          </a:stretch>
        </p:blipFill>
        <p:spPr>
          <a:xfrm>
            <a:off x="620517" y="2143706"/>
            <a:ext cx="10766276" cy="372217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865872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descr="Thought bubble">
            <a:extLst>
              <a:ext uri="{FF2B5EF4-FFF2-40B4-BE49-F238E27FC236}">
                <a16:creationId xmlns:a16="http://schemas.microsoft.com/office/drawing/2014/main" id="{E4AF48E2-D35E-48DF-B979-20BCEAC24F0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310469" y="851678"/>
            <a:ext cx="5374532" cy="5374532"/>
          </a:xfrm>
          <a:prstGeom prst="rect">
            <a:avLst/>
          </a:prstGeom>
        </p:spPr>
      </p:pic>
      <p:sp>
        <p:nvSpPr>
          <p:cNvPr id="4" name="Title 3"/>
          <p:cNvSpPr>
            <a:spLocks noGrp="1"/>
          </p:cNvSpPr>
          <p:nvPr>
            <p:ph type="title"/>
          </p:nvPr>
        </p:nvSpPr>
        <p:spPr>
          <a:xfrm>
            <a:off x="1441342" y="1921791"/>
            <a:ext cx="7832660" cy="1617154"/>
          </a:xfrm>
        </p:spPr>
        <p:txBody>
          <a:bodyPr>
            <a:normAutofit fontScale="90000"/>
          </a:bodyPr>
          <a:lstStyle/>
          <a:p>
            <a:pPr algn="ctr"/>
            <a:r>
              <a:rPr lang="en-GB" sz="7200" dirty="0"/>
              <a:t>Scratching a little deeper …</a:t>
            </a:r>
          </a:p>
        </p:txBody>
      </p:sp>
      <p:sp>
        <p:nvSpPr>
          <p:cNvPr id="2" name="Slide Number Placeholder 1"/>
          <p:cNvSpPr>
            <a:spLocks noGrp="1"/>
          </p:cNvSpPr>
          <p:nvPr>
            <p:ph type="sldNum" sz="quarter" idx="12"/>
          </p:nvPr>
        </p:nvSpPr>
        <p:spPr/>
        <p:txBody>
          <a:bodyPr/>
          <a:lstStyle/>
          <a:p>
            <a:fld id="{5DFEDB64-84C3-4240-BCBA-134AE1D9082C}" type="slidenum">
              <a:rPr lang="en-GB" smtClean="0"/>
              <a:t>9</a:t>
            </a:fld>
            <a:endParaRPr lang="en-GB"/>
          </a:p>
        </p:txBody>
      </p:sp>
    </p:spTree>
    <p:extLst>
      <p:ext uri="{BB962C8B-B14F-4D97-AF65-F5344CB8AC3E}">
        <p14:creationId xmlns:p14="http://schemas.microsoft.com/office/powerpoint/2010/main" val="1140716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Fairness</a:t>
            </a:r>
          </a:p>
        </p:txBody>
      </p:sp>
      <p:sp>
        <p:nvSpPr>
          <p:cNvPr id="3" name="Content Placeholder 2"/>
          <p:cNvSpPr>
            <a:spLocks noGrp="1"/>
          </p:cNvSpPr>
          <p:nvPr>
            <p:ph idx="1"/>
          </p:nvPr>
        </p:nvSpPr>
        <p:spPr>
          <a:xfrm>
            <a:off x="677334" y="1930399"/>
            <a:ext cx="8938154" cy="4333035"/>
          </a:xfrm>
          <a:noFill/>
        </p:spPr>
        <p:txBody>
          <a:bodyPr>
            <a:noAutofit/>
          </a:bodyPr>
          <a:lstStyle/>
          <a:p>
            <a:pPr marL="0" indent="0">
              <a:buNone/>
            </a:pPr>
            <a:r>
              <a:rPr lang="en-GB" sz="2000" dirty="0">
                <a:highlight>
                  <a:srgbClr val="FFFF00"/>
                </a:highlight>
              </a:rPr>
              <a:t>‘Justice means giving each person </a:t>
            </a:r>
            <a:r>
              <a:rPr lang="en-GB" sz="2000" b="1" dirty="0">
                <a:highlight>
                  <a:srgbClr val="FFFF00"/>
                </a:highlight>
              </a:rPr>
              <a:t>what he or she deserves </a:t>
            </a:r>
            <a:r>
              <a:rPr lang="en-GB" sz="2000" dirty="0">
                <a:highlight>
                  <a:srgbClr val="FFFF00"/>
                </a:highlight>
              </a:rPr>
              <a:t>or, in more traditional terms, giving each person his or her due. </a:t>
            </a:r>
          </a:p>
          <a:p>
            <a:pPr marL="0" indent="0">
              <a:buNone/>
            </a:pPr>
            <a:r>
              <a:rPr lang="en-GB" sz="2000" dirty="0">
                <a:highlight>
                  <a:srgbClr val="FFFF00"/>
                </a:highlight>
              </a:rPr>
              <a:t>Justice and fairness are closely related terms that are often today used interchangeably. There have, however, also been more distinct understandings of the two terms. </a:t>
            </a:r>
          </a:p>
          <a:p>
            <a:pPr marL="0" indent="0">
              <a:buNone/>
            </a:pPr>
            <a:r>
              <a:rPr lang="en-GB" sz="2000" dirty="0">
                <a:highlight>
                  <a:srgbClr val="FFFF00"/>
                </a:highlight>
              </a:rPr>
              <a:t>While</a:t>
            </a:r>
            <a:r>
              <a:rPr lang="en-GB" sz="2000" b="1" dirty="0">
                <a:highlight>
                  <a:srgbClr val="FFFF00"/>
                </a:highlight>
              </a:rPr>
              <a:t> justice </a:t>
            </a:r>
            <a:r>
              <a:rPr lang="en-GB" sz="2000" dirty="0">
                <a:highlight>
                  <a:srgbClr val="FFFF00"/>
                </a:highlight>
              </a:rPr>
              <a:t>usually has been used with reference to a standard of </a:t>
            </a:r>
            <a:r>
              <a:rPr lang="en-GB" sz="2000" b="1" dirty="0">
                <a:highlight>
                  <a:srgbClr val="FFFF00"/>
                </a:highlight>
              </a:rPr>
              <a:t>rightness</a:t>
            </a:r>
            <a:r>
              <a:rPr lang="en-GB" sz="2000" dirty="0">
                <a:highlight>
                  <a:srgbClr val="FFFF00"/>
                </a:highlight>
              </a:rPr>
              <a:t>, </a:t>
            </a:r>
            <a:r>
              <a:rPr lang="en-GB" sz="2000" b="1" dirty="0">
                <a:highlight>
                  <a:srgbClr val="FFFF00"/>
                </a:highlight>
              </a:rPr>
              <a:t>fairness</a:t>
            </a:r>
            <a:r>
              <a:rPr lang="en-GB" sz="2000" dirty="0">
                <a:highlight>
                  <a:srgbClr val="FFFF00"/>
                </a:highlight>
              </a:rPr>
              <a:t> often has been used with regard to an ability to </a:t>
            </a:r>
            <a:r>
              <a:rPr lang="en-GB" sz="2000" b="1" dirty="0">
                <a:highlight>
                  <a:srgbClr val="FFFF00"/>
                </a:highlight>
              </a:rPr>
              <a:t>judge without reference to one's feelings or interests</a:t>
            </a:r>
            <a:r>
              <a:rPr lang="en-GB" sz="2000" dirty="0">
                <a:highlight>
                  <a:srgbClr val="FFFF00"/>
                </a:highlight>
              </a:rPr>
              <a:t>; fairness has also been used to refer to the ability to make judgments that are not overly general but that are </a:t>
            </a:r>
            <a:r>
              <a:rPr lang="en-GB" sz="2000" b="1" dirty="0">
                <a:highlight>
                  <a:srgbClr val="FFFF00"/>
                </a:highlight>
              </a:rPr>
              <a:t>concrete and specific to a particular case</a:t>
            </a:r>
            <a:r>
              <a:rPr lang="en-GB" sz="2000" dirty="0">
                <a:highlight>
                  <a:srgbClr val="FFFF00"/>
                </a:highlight>
              </a:rPr>
              <a:t>. In any case, a notion of </a:t>
            </a:r>
            <a:r>
              <a:rPr lang="en-GB" sz="2000" b="1" dirty="0">
                <a:highlight>
                  <a:srgbClr val="FFFF00"/>
                </a:highlight>
              </a:rPr>
              <a:t>desert is crucial to both justice and fairness</a:t>
            </a:r>
            <a:r>
              <a:rPr lang="en-GB" sz="2000" dirty="0">
                <a:highlight>
                  <a:srgbClr val="FFFF00"/>
                </a:highlight>
              </a:rPr>
              <a:t>.’ </a:t>
            </a:r>
          </a:p>
        </p:txBody>
      </p:sp>
      <p:sp>
        <p:nvSpPr>
          <p:cNvPr id="4" name="Slide Number Placeholder 3"/>
          <p:cNvSpPr>
            <a:spLocks noGrp="1"/>
          </p:cNvSpPr>
          <p:nvPr>
            <p:ph type="sldNum" sz="quarter" idx="12"/>
          </p:nvPr>
        </p:nvSpPr>
        <p:spPr/>
        <p:txBody>
          <a:bodyPr/>
          <a:lstStyle/>
          <a:p>
            <a:fld id="{5DFEDB64-84C3-4240-BCBA-134AE1D9082C}" type="slidenum">
              <a:rPr lang="en-GB" smtClean="0"/>
              <a:t>10</a:t>
            </a:fld>
            <a:endParaRPr lang="en-GB"/>
          </a:p>
        </p:txBody>
      </p:sp>
      <p:sp>
        <p:nvSpPr>
          <p:cNvPr id="5" name="TextBox 4"/>
          <p:cNvSpPr txBox="1"/>
          <p:nvPr/>
        </p:nvSpPr>
        <p:spPr>
          <a:xfrm>
            <a:off x="2279712" y="6041362"/>
            <a:ext cx="5391912" cy="461665"/>
          </a:xfrm>
          <a:prstGeom prst="rect">
            <a:avLst/>
          </a:prstGeom>
          <a:noFill/>
        </p:spPr>
        <p:txBody>
          <a:bodyPr wrap="square" rtlCol="0">
            <a:spAutoFit/>
          </a:bodyPr>
          <a:lstStyle/>
          <a:p>
            <a:r>
              <a:rPr lang="en-GB" sz="2400" dirty="0"/>
              <a:t>Velasquez et al (1990) MD’s emphasis</a:t>
            </a:r>
          </a:p>
        </p:txBody>
      </p:sp>
    </p:spTree>
    <p:extLst>
      <p:ext uri="{BB962C8B-B14F-4D97-AF65-F5344CB8AC3E}">
        <p14:creationId xmlns:p14="http://schemas.microsoft.com/office/powerpoint/2010/main" val="27907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Fairness</a:t>
            </a:r>
          </a:p>
        </p:txBody>
      </p:sp>
      <p:sp>
        <p:nvSpPr>
          <p:cNvPr id="3" name="Content Placeholder 2"/>
          <p:cNvSpPr>
            <a:spLocks noGrp="1"/>
          </p:cNvSpPr>
          <p:nvPr>
            <p:ph idx="1"/>
          </p:nvPr>
        </p:nvSpPr>
        <p:spPr>
          <a:xfrm>
            <a:off x="402077" y="2115403"/>
            <a:ext cx="8871925" cy="4132997"/>
          </a:xfrm>
          <a:noFill/>
        </p:spPr>
        <p:txBody>
          <a:bodyPr>
            <a:normAutofit/>
          </a:bodyPr>
          <a:lstStyle/>
          <a:p>
            <a:pPr marL="0" indent="0">
              <a:buNone/>
            </a:pPr>
            <a:r>
              <a:rPr lang="en-GB" sz="2400" dirty="0">
                <a:highlight>
                  <a:srgbClr val="FFFF00"/>
                </a:highlight>
              </a:rPr>
              <a:t>While</a:t>
            </a:r>
            <a:r>
              <a:rPr lang="en-GB" sz="2400" b="1" dirty="0">
                <a:highlight>
                  <a:srgbClr val="FFFF00"/>
                </a:highlight>
              </a:rPr>
              <a:t> justice </a:t>
            </a:r>
            <a:r>
              <a:rPr lang="en-GB" sz="2400" dirty="0">
                <a:highlight>
                  <a:srgbClr val="FFFF00"/>
                </a:highlight>
              </a:rPr>
              <a:t>usually has been used with reference to a standard of </a:t>
            </a:r>
            <a:r>
              <a:rPr lang="en-GB" sz="2400" b="1" dirty="0">
                <a:highlight>
                  <a:srgbClr val="FFFF00"/>
                </a:highlight>
              </a:rPr>
              <a:t>rightness</a:t>
            </a:r>
            <a:r>
              <a:rPr lang="en-GB" sz="2400" dirty="0">
                <a:highlight>
                  <a:srgbClr val="FFFF00"/>
                </a:highlight>
              </a:rPr>
              <a:t>, </a:t>
            </a:r>
            <a:r>
              <a:rPr lang="en-GB" sz="2400" b="1" dirty="0">
                <a:highlight>
                  <a:srgbClr val="FFFF00"/>
                </a:highlight>
              </a:rPr>
              <a:t>fairness</a:t>
            </a:r>
            <a:r>
              <a:rPr lang="en-GB" sz="2400" dirty="0">
                <a:highlight>
                  <a:srgbClr val="FFFF00"/>
                </a:highlight>
              </a:rPr>
              <a:t> often has been used with regard to an ability to </a:t>
            </a:r>
            <a:r>
              <a:rPr lang="en-GB" sz="2400" b="1" dirty="0">
                <a:highlight>
                  <a:srgbClr val="FFFF00"/>
                </a:highlight>
              </a:rPr>
              <a:t>judge without reference to one's feelings or interests</a:t>
            </a:r>
            <a:r>
              <a:rPr lang="en-GB" sz="2400" dirty="0">
                <a:highlight>
                  <a:srgbClr val="FFFF00"/>
                </a:highlight>
              </a:rPr>
              <a:t>; fairness has also been used to refer to the ability to make judgments that are not overly general but that are </a:t>
            </a:r>
            <a:r>
              <a:rPr lang="en-GB" sz="2400" b="1" dirty="0">
                <a:highlight>
                  <a:srgbClr val="FFFF00"/>
                </a:highlight>
              </a:rPr>
              <a:t>concrete and specific to a particular case</a:t>
            </a:r>
            <a:r>
              <a:rPr lang="en-GB" sz="2400" dirty="0">
                <a:highlight>
                  <a:srgbClr val="FFFF00"/>
                </a:highlight>
              </a:rPr>
              <a:t>. In any case, a notion of </a:t>
            </a:r>
            <a:r>
              <a:rPr lang="en-GB" sz="2400" b="1" dirty="0">
                <a:highlight>
                  <a:srgbClr val="FFFF00"/>
                </a:highlight>
              </a:rPr>
              <a:t>desert is crucial to both justice and fairness</a:t>
            </a:r>
            <a:r>
              <a:rPr lang="en-GB" sz="2400" dirty="0">
                <a:highlight>
                  <a:srgbClr val="FFFF00"/>
                </a:highlight>
              </a:rPr>
              <a:t>.’ </a:t>
            </a:r>
          </a:p>
        </p:txBody>
      </p:sp>
      <p:sp>
        <p:nvSpPr>
          <p:cNvPr id="4" name="Slide Number Placeholder 3"/>
          <p:cNvSpPr>
            <a:spLocks noGrp="1"/>
          </p:cNvSpPr>
          <p:nvPr>
            <p:ph type="sldNum" sz="quarter" idx="12"/>
          </p:nvPr>
        </p:nvSpPr>
        <p:spPr/>
        <p:txBody>
          <a:bodyPr/>
          <a:lstStyle/>
          <a:p>
            <a:fld id="{5DFEDB64-84C3-4240-BCBA-134AE1D9082C}" type="slidenum">
              <a:rPr lang="en-GB" smtClean="0">
                <a:solidFill>
                  <a:prstClr val="black">
                    <a:tint val="75000"/>
                  </a:prstClr>
                </a:solidFill>
              </a:rPr>
              <a:pPr/>
              <a:t>11</a:t>
            </a:fld>
            <a:endParaRPr lang="en-GB">
              <a:solidFill>
                <a:prstClr val="black">
                  <a:tint val="75000"/>
                </a:prstClr>
              </a:solidFill>
            </a:endParaRPr>
          </a:p>
        </p:txBody>
      </p:sp>
      <p:sp>
        <p:nvSpPr>
          <p:cNvPr id="5" name="TextBox 4"/>
          <p:cNvSpPr txBox="1"/>
          <p:nvPr/>
        </p:nvSpPr>
        <p:spPr>
          <a:xfrm>
            <a:off x="2142083" y="5762259"/>
            <a:ext cx="5391912" cy="461665"/>
          </a:xfrm>
          <a:prstGeom prst="rect">
            <a:avLst/>
          </a:prstGeom>
          <a:noFill/>
        </p:spPr>
        <p:txBody>
          <a:bodyPr wrap="square" rtlCol="0">
            <a:spAutoFit/>
          </a:bodyPr>
          <a:lstStyle/>
          <a:p>
            <a:r>
              <a:rPr lang="en-GB" sz="2400" dirty="0">
                <a:solidFill>
                  <a:prstClr val="black"/>
                </a:solidFill>
              </a:rPr>
              <a:t>Velasquez et al (1990) MD’s emphasis</a:t>
            </a:r>
          </a:p>
        </p:txBody>
      </p:sp>
    </p:spTree>
    <p:extLst>
      <p:ext uri="{BB962C8B-B14F-4D97-AF65-F5344CB8AC3E}">
        <p14:creationId xmlns:p14="http://schemas.microsoft.com/office/powerpoint/2010/main" val="1198953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Justice</a:t>
            </a:r>
          </a:p>
        </p:txBody>
      </p:sp>
      <p:sp>
        <p:nvSpPr>
          <p:cNvPr id="4" name="Content Placeholder 3"/>
          <p:cNvSpPr>
            <a:spLocks noGrp="1"/>
          </p:cNvSpPr>
          <p:nvPr>
            <p:ph idx="1"/>
          </p:nvPr>
        </p:nvSpPr>
        <p:spPr>
          <a:xfrm>
            <a:off x="838200" y="1930400"/>
            <a:ext cx="8435802" cy="4723319"/>
          </a:xfrm>
        </p:spPr>
        <p:txBody>
          <a:bodyPr>
            <a:normAutofit/>
          </a:bodyPr>
          <a:lstStyle/>
          <a:p>
            <a:pPr marL="0" indent="0">
              <a:buNone/>
            </a:pPr>
            <a:r>
              <a:rPr lang="en-GB" dirty="0"/>
              <a:t>How important is this idea?</a:t>
            </a:r>
          </a:p>
          <a:p>
            <a:r>
              <a:rPr lang="en-GB" dirty="0"/>
              <a:t>The </a:t>
            </a:r>
            <a:r>
              <a:rPr lang="en-GB" b="1" dirty="0"/>
              <a:t>‘just’ </a:t>
            </a:r>
            <a:r>
              <a:rPr lang="en-GB" dirty="0"/>
              <a:t>person does what is morally right</a:t>
            </a:r>
          </a:p>
          <a:p>
            <a:r>
              <a:rPr lang="en-GB" dirty="0"/>
              <a:t>The Preamble to the American Constitution says that one of its primary goals is to “establish justice.”  </a:t>
            </a:r>
          </a:p>
          <a:p>
            <a:r>
              <a:rPr lang="en-GB" dirty="0"/>
              <a:t>Founding father James Madison, in 1788, wrote that justice should be the goal of all government and of all civil society, that people are willing to risk even liberty in its pursuit.  </a:t>
            </a:r>
          </a:p>
          <a:p>
            <a:r>
              <a:rPr lang="en-GB" dirty="0"/>
              <a:t>American schoolchildren are made to memorize and recite a Pledge of Allegiance that ends with the words “with liberty and justice for all.”  So justice is an abiding American ideal. (</a:t>
            </a:r>
            <a:r>
              <a:rPr lang="en-GB" dirty="0" err="1"/>
              <a:t>Pomerleau</a:t>
            </a:r>
            <a:r>
              <a:rPr lang="en-GB" dirty="0"/>
              <a:t> 2016) </a:t>
            </a:r>
          </a:p>
        </p:txBody>
      </p:sp>
      <p:sp>
        <p:nvSpPr>
          <p:cNvPr id="3" name="Slide Number Placeholder 2"/>
          <p:cNvSpPr>
            <a:spLocks noGrp="1"/>
          </p:cNvSpPr>
          <p:nvPr>
            <p:ph type="sldNum" sz="quarter" idx="12"/>
          </p:nvPr>
        </p:nvSpPr>
        <p:spPr/>
        <p:txBody>
          <a:bodyPr/>
          <a:lstStyle/>
          <a:p>
            <a:fld id="{5DFEDB64-84C3-4240-BCBA-134AE1D9082C}" type="slidenum">
              <a:rPr lang="en-GB" smtClean="0"/>
              <a:t>12</a:t>
            </a:fld>
            <a:endParaRPr lang="en-GB"/>
          </a:p>
        </p:txBody>
      </p:sp>
    </p:spTree>
    <p:extLst>
      <p:ext uri="{BB962C8B-B14F-4D97-AF65-F5344CB8AC3E}">
        <p14:creationId xmlns:p14="http://schemas.microsoft.com/office/powerpoint/2010/main" val="1328357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p:cNvSpPr>
            <a:spLocks noGrp="1"/>
          </p:cNvSpPr>
          <p:nvPr>
            <p:ph type="title"/>
          </p:nvPr>
        </p:nvSpPr>
        <p:spPr>
          <a:xfrm>
            <a:off x="673754" y="643467"/>
            <a:ext cx="4203045" cy="1375608"/>
          </a:xfrm>
        </p:spPr>
        <p:txBody>
          <a:bodyPr anchor="ctr">
            <a:normAutofit/>
          </a:bodyPr>
          <a:lstStyle/>
          <a:p>
            <a:r>
              <a:rPr lang="en-GB">
                <a:solidFill>
                  <a:schemeClr val="bg1"/>
                </a:solidFill>
              </a:rPr>
              <a:t>Rawls on Justice</a:t>
            </a:r>
          </a:p>
        </p:txBody>
      </p:sp>
      <p:sp>
        <p:nvSpPr>
          <p:cNvPr id="3" name="Content Placeholder 2"/>
          <p:cNvSpPr>
            <a:spLocks noGrp="1"/>
          </p:cNvSpPr>
          <p:nvPr>
            <p:ph idx="1"/>
          </p:nvPr>
        </p:nvSpPr>
        <p:spPr>
          <a:xfrm>
            <a:off x="444652" y="2160589"/>
            <a:ext cx="4203045" cy="4387412"/>
          </a:xfrm>
        </p:spPr>
        <p:txBody>
          <a:bodyPr>
            <a:normAutofit lnSpcReduction="10000"/>
          </a:bodyPr>
          <a:lstStyle/>
          <a:p>
            <a:pPr>
              <a:lnSpc>
                <a:spcPct val="90000"/>
              </a:lnSpc>
            </a:pPr>
            <a:r>
              <a:rPr lang="en-GB" sz="2000" dirty="0">
                <a:solidFill>
                  <a:schemeClr val="bg1"/>
                </a:solidFill>
              </a:rPr>
              <a:t>John Rawls placed emphasis on equality in his landmark approach in line with the American Declaration of Independence affirmation, ‘All men are created equal.’</a:t>
            </a:r>
          </a:p>
          <a:p>
            <a:pPr>
              <a:lnSpc>
                <a:spcPct val="90000"/>
              </a:lnSpc>
            </a:pPr>
            <a:r>
              <a:rPr lang="en-GB" sz="2000" dirty="0">
                <a:solidFill>
                  <a:schemeClr val="bg1"/>
                </a:solidFill>
              </a:rPr>
              <a:t>We are all free and equal, morally autonomous, rational agents, who are not necessarily egoists (Remember Hobbes?)</a:t>
            </a:r>
          </a:p>
          <a:p>
            <a:pPr>
              <a:lnSpc>
                <a:spcPct val="90000"/>
              </a:lnSpc>
            </a:pPr>
            <a:r>
              <a:rPr lang="en-GB" sz="2000" dirty="0">
                <a:solidFill>
                  <a:schemeClr val="bg1"/>
                </a:solidFill>
              </a:rPr>
              <a:t>Rawls asks us to imagine people in ‘the original position’ like Hobbes state of nature: should we be selfish in our actions or not?</a:t>
            </a:r>
          </a:p>
          <a:p>
            <a:pPr>
              <a:lnSpc>
                <a:spcPct val="90000"/>
              </a:lnSpc>
            </a:pPr>
            <a:endParaRPr lang="en-GB" sz="1500" dirty="0">
              <a:solidFill>
                <a:schemeClr val="bg1"/>
              </a:solidFill>
            </a:endParaRPr>
          </a:p>
        </p:txBody>
      </p:sp>
      <p:pic>
        <p:nvPicPr>
          <p:cNvPr id="4" name="Picture 3"/>
          <p:cNvPicPr>
            <a:picLocks noChangeAspect="1"/>
          </p:cNvPicPr>
          <p:nvPr/>
        </p:nvPicPr>
        <p:blipFill rotWithShape="1">
          <a:blip r:embed="rId3"/>
          <a:srcRect l="2850" r="5451"/>
          <a:stretch/>
        </p:blipFill>
        <p:spPr>
          <a:xfrm>
            <a:off x="5628042" y="930510"/>
            <a:ext cx="6421817" cy="5252365"/>
          </a:xfrm>
          <a:prstGeom prst="rect">
            <a:avLst/>
          </a:prstGeom>
        </p:spPr>
      </p:pic>
      <p:sp>
        <p:nvSpPr>
          <p:cNvPr id="5" name="Slide Number Placeholder 4"/>
          <p:cNvSpPr>
            <a:spLocks noGrp="1"/>
          </p:cNvSpPr>
          <p:nvPr>
            <p:ph type="sldNum" sz="quarter" idx="12"/>
          </p:nvPr>
        </p:nvSpPr>
        <p:spPr>
          <a:xfrm>
            <a:off x="10556161" y="6182876"/>
            <a:ext cx="683339" cy="365125"/>
          </a:xfrm>
        </p:spPr>
        <p:txBody>
          <a:bodyPr>
            <a:normAutofit/>
          </a:bodyPr>
          <a:lstStyle/>
          <a:p>
            <a:pPr>
              <a:spcAft>
                <a:spcPts val="600"/>
              </a:spcAft>
            </a:pPr>
            <a:fld id="{5DFEDB64-84C3-4240-BCBA-134AE1D9082C}" type="slidenum">
              <a:rPr lang="en-GB">
                <a:solidFill>
                  <a:schemeClr val="tx1">
                    <a:lumMod val="65000"/>
                    <a:lumOff val="35000"/>
                  </a:schemeClr>
                </a:solidFill>
              </a:rPr>
              <a:pPr>
                <a:spcAft>
                  <a:spcPts val="600"/>
                </a:spcAft>
              </a:pPr>
              <a:t>13</a:t>
            </a:fld>
            <a:endParaRPr lang="en-GB">
              <a:solidFill>
                <a:schemeClr val="tx1">
                  <a:lumMod val="65000"/>
                  <a:lumOff val="35000"/>
                </a:schemeClr>
              </a:solidFill>
            </a:endParaRPr>
          </a:p>
        </p:txBody>
      </p:sp>
      <p:sp>
        <p:nvSpPr>
          <p:cNvPr id="16" name="Isosceles Triangle 1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1529030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ormAutofit/>
          </a:bodyPr>
          <a:lstStyle/>
          <a:p>
            <a:r>
              <a:rPr lang="en-GB" sz="7200" dirty="0"/>
              <a:t>Rawls on Justice</a:t>
            </a:r>
          </a:p>
        </p:txBody>
      </p:sp>
      <p:sp>
        <p:nvSpPr>
          <p:cNvPr id="3" name="Content Placeholder 2"/>
          <p:cNvSpPr>
            <a:spLocks noGrp="1"/>
          </p:cNvSpPr>
          <p:nvPr>
            <p:ph idx="1"/>
          </p:nvPr>
        </p:nvSpPr>
        <p:spPr>
          <a:xfrm>
            <a:off x="838200" y="1930400"/>
            <a:ext cx="8596668" cy="4849779"/>
          </a:xfrm>
        </p:spPr>
        <p:txBody>
          <a:bodyPr>
            <a:normAutofit/>
          </a:bodyPr>
          <a:lstStyle/>
          <a:p>
            <a:r>
              <a:rPr lang="en-GB" sz="2800" dirty="0"/>
              <a:t>What if we had to design our own society without factoring in our own perspectives based on gender, race, ethnicity, intelligence, interests etc … How would you approach this design challenge?</a:t>
            </a:r>
          </a:p>
          <a:p>
            <a:endParaRPr lang="en-GB" sz="2800" dirty="0"/>
          </a:p>
          <a:p>
            <a:r>
              <a:rPr lang="en-GB" sz="2800" dirty="0"/>
              <a:t>Would you try to favour some over others? (Remember we know nothing about our own personal circumstances and therefore would have no idea about where we would sit in this society)</a:t>
            </a:r>
          </a:p>
          <a:p>
            <a:endParaRPr lang="en-GB" dirty="0"/>
          </a:p>
        </p:txBody>
      </p:sp>
      <p:sp>
        <p:nvSpPr>
          <p:cNvPr id="4" name="Slide Number Placeholder 3"/>
          <p:cNvSpPr>
            <a:spLocks noGrp="1"/>
          </p:cNvSpPr>
          <p:nvPr>
            <p:ph type="sldNum" sz="quarter" idx="12"/>
          </p:nvPr>
        </p:nvSpPr>
        <p:spPr>
          <a:xfrm>
            <a:off x="8590663" y="6041362"/>
            <a:ext cx="683339" cy="365125"/>
          </a:xfrm>
        </p:spPr>
        <p:txBody>
          <a:bodyPr/>
          <a:lstStyle/>
          <a:p>
            <a:fld id="{5DFEDB64-84C3-4240-BCBA-134AE1D9082C}" type="slidenum">
              <a:rPr lang="en-GB" smtClean="0"/>
              <a:t>14</a:t>
            </a:fld>
            <a:endParaRPr lang="en-GB"/>
          </a:p>
        </p:txBody>
      </p:sp>
    </p:spTree>
    <p:extLst>
      <p:ext uri="{BB962C8B-B14F-4D97-AF65-F5344CB8AC3E}">
        <p14:creationId xmlns:p14="http://schemas.microsoft.com/office/powerpoint/2010/main" val="111795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Rawls on Justice</a:t>
            </a:r>
          </a:p>
        </p:txBody>
      </p:sp>
      <p:sp>
        <p:nvSpPr>
          <p:cNvPr id="3" name="Content Placeholder 2"/>
          <p:cNvSpPr>
            <a:spLocks noGrp="1"/>
          </p:cNvSpPr>
          <p:nvPr>
            <p:ph idx="1"/>
          </p:nvPr>
        </p:nvSpPr>
        <p:spPr>
          <a:xfrm>
            <a:off x="460507" y="1930400"/>
            <a:ext cx="5949437" cy="4570984"/>
          </a:xfrm>
        </p:spPr>
        <p:txBody>
          <a:bodyPr>
            <a:normAutofit/>
          </a:bodyPr>
          <a:lstStyle/>
          <a:p>
            <a:endParaRPr lang="en-GB" sz="2800" dirty="0"/>
          </a:p>
          <a:p>
            <a:r>
              <a:rPr lang="en-GB" sz="2800" dirty="0"/>
              <a:t>From behind what Rawls describes as this </a:t>
            </a:r>
            <a:r>
              <a:rPr lang="en-GB" sz="2800" b="1" dirty="0"/>
              <a:t>‘veil of ignorance’, </a:t>
            </a:r>
            <a:r>
              <a:rPr lang="en-GB" sz="2800" dirty="0"/>
              <a:t>we would probably try to design a society as fair as possible for everyone, inspired by the possibility that we might find ourselves on the lower rungs of this society</a:t>
            </a:r>
          </a:p>
          <a:p>
            <a:endParaRPr lang="en-GB" dirty="0"/>
          </a:p>
        </p:txBody>
      </p:sp>
      <p:sp>
        <p:nvSpPr>
          <p:cNvPr id="4" name="Slide Number Placeholder 3"/>
          <p:cNvSpPr>
            <a:spLocks noGrp="1"/>
          </p:cNvSpPr>
          <p:nvPr>
            <p:ph type="sldNum" sz="quarter" idx="12"/>
          </p:nvPr>
        </p:nvSpPr>
        <p:spPr/>
        <p:txBody>
          <a:bodyPr/>
          <a:lstStyle/>
          <a:p>
            <a:fld id="{5DFEDB64-84C3-4240-BCBA-134AE1D9082C}" type="slidenum">
              <a:rPr lang="en-GB" smtClean="0"/>
              <a:t>15</a:t>
            </a:fld>
            <a:endParaRPr lang="en-GB"/>
          </a:p>
        </p:txBody>
      </p:sp>
      <p:pic>
        <p:nvPicPr>
          <p:cNvPr id="6" name="Picture 5"/>
          <p:cNvPicPr>
            <a:picLocks noChangeAspect="1"/>
          </p:cNvPicPr>
          <p:nvPr/>
        </p:nvPicPr>
        <p:blipFill>
          <a:blip r:embed="rId3"/>
          <a:stretch>
            <a:fillRect/>
          </a:stretch>
        </p:blipFill>
        <p:spPr>
          <a:xfrm>
            <a:off x="6636989" y="1690688"/>
            <a:ext cx="5329001" cy="3795219"/>
          </a:xfrm>
          <a:prstGeom prst="rect">
            <a:avLst/>
          </a:prstGeom>
        </p:spPr>
      </p:pic>
    </p:spTree>
    <p:extLst>
      <p:ext uri="{BB962C8B-B14F-4D97-AF65-F5344CB8AC3E}">
        <p14:creationId xmlns:p14="http://schemas.microsoft.com/office/powerpoint/2010/main" val="4183677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6"/>
          <p:cNvSpPr>
            <a:spLocks noGrp="1"/>
          </p:cNvSpPr>
          <p:nvPr>
            <p:ph type="title"/>
          </p:nvPr>
        </p:nvSpPr>
        <p:spPr>
          <a:xfrm>
            <a:off x="348917" y="324853"/>
            <a:ext cx="9785684" cy="1000711"/>
          </a:xfrm>
        </p:spPr>
        <p:txBody>
          <a:bodyPr>
            <a:noAutofit/>
          </a:bodyPr>
          <a:lstStyle/>
          <a:p>
            <a:pPr eaLnBrk="1" fontAlgn="auto" hangingPunct="1">
              <a:spcAft>
                <a:spcPts val="0"/>
              </a:spcAft>
              <a:defRPr/>
            </a:pPr>
            <a:r>
              <a:rPr lang="en-GB" altLang="en-US" sz="7200" dirty="0">
                <a:solidFill>
                  <a:schemeClr val="tx1">
                    <a:lumMod val="75000"/>
                    <a:lumOff val="25000"/>
                  </a:schemeClr>
                </a:solidFill>
              </a:rPr>
              <a:t>Poverty?</a:t>
            </a:r>
          </a:p>
        </p:txBody>
      </p:sp>
      <p:sp>
        <p:nvSpPr>
          <p:cNvPr id="37891" name="Content Placeholder 7"/>
          <p:cNvSpPr>
            <a:spLocks noGrp="1"/>
          </p:cNvSpPr>
          <p:nvPr>
            <p:ph idx="1"/>
          </p:nvPr>
        </p:nvSpPr>
        <p:spPr>
          <a:xfrm>
            <a:off x="348916" y="1828801"/>
            <a:ext cx="6551252" cy="4297363"/>
          </a:xfrm>
        </p:spPr>
        <p:txBody>
          <a:bodyPr>
            <a:normAutofit fontScale="92500" lnSpcReduction="10000"/>
          </a:bodyPr>
          <a:lstStyle/>
          <a:p>
            <a:pPr eaLnBrk="1" hangingPunct="1"/>
            <a:r>
              <a:rPr lang="en-GB" altLang="en-US" sz="3600" dirty="0"/>
              <a:t>“General consciousness of unnecessary deprivation, which is the normal state of millions of people in modern industrial society…”</a:t>
            </a:r>
          </a:p>
          <a:p>
            <a:pPr eaLnBrk="1" hangingPunct="1"/>
            <a:r>
              <a:rPr lang="en-GB" altLang="en-US" sz="3600" dirty="0"/>
              <a:t>“… no answer to say things are better than they were. People live in the present, not in the past.”</a:t>
            </a:r>
          </a:p>
        </p:txBody>
      </p:sp>
      <p:sp>
        <p:nvSpPr>
          <p:cNvPr id="2" name="Slide Number Placeholder 1"/>
          <p:cNvSpPr>
            <a:spLocks noGrp="1"/>
          </p:cNvSpPr>
          <p:nvPr>
            <p:ph type="sldNum" sz="quarter" idx="12"/>
          </p:nvPr>
        </p:nvSpPr>
        <p:spPr/>
        <p:txBody>
          <a:bodyPr/>
          <a:lstStyle/>
          <a:p>
            <a:fld id="{6F173982-CEF0-4A70-A523-8634FFC8DEF4}" type="slidenum">
              <a:rPr lang="en-US" altLang="en-US" smtClean="0"/>
              <a:pPr/>
              <a:t>16</a:t>
            </a:fld>
            <a:endParaRPr lang="en-US" altLang="en-US"/>
          </a:p>
        </p:txBody>
      </p:sp>
      <p:pic>
        <p:nvPicPr>
          <p:cNvPr id="36868"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900168" y="709863"/>
            <a:ext cx="5291832" cy="4307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9" name="Rectangle 4"/>
          <p:cNvSpPr>
            <a:spLocks noChangeArrowheads="1"/>
          </p:cNvSpPr>
          <p:nvPr/>
        </p:nvSpPr>
        <p:spPr bwMode="auto">
          <a:xfrm>
            <a:off x="4355044" y="6232285"/>
            <a:ext cx="266376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0" fontAlgn="base" hangingPunct="0">
              <a:spcBef>
                <a:spcPct val="0"/>
              </a:spcBef>
              <a:spcAft>
                <a:spcPct val="0"/>
              </a:spcAft>
              <a:buFont typeface="Arial" panose="020B0604020202020204" pitchFamily="34" charset="0"/>
              <a:buNone/>
            </a:pPr>
            <a:r>
              <a:rPr lang="en-GB" altLang="en-US" dirty="0" err="1">
                <a:solidFill>
                  <a:srgbClr val="000000"/>
                </a:solidFill>
              </a:rPr>
              <a:t>Aneurin</a:t>
            </a:r>
            <a:r>
              <a:rPr lang="en-GB" altLang="en-US" dirty="0">
                <a:solidFill>
                  <a:srgbClr val="000000"/>
                </a:solidFill>
              </a:rPr>
              <a:t> Bevan (1952) </a:t>
            </a:r>
          </a:p>
        </p:txBody>
      </p:sp>
    </p:spTree>
    <p:extLst>
      <p:ext uri="{BB962C8B-B14F-4D97-AF65-F5344CB8AC3E}">
        <p14:creationId xmlns:p14="http://schemas.microsoft.com/office/powerpoint/2010/main" val="1531103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animEffect transition="in" filter="fade">
                                      <p:cBhvr>
                                        <p:cTn id="7" dur="1000"/>
                                        <p:tgtEl>
                                          <p:spTgt spid="37891">
                                            <p:txEl>
                                              <p:pRg st="0" end="0"/>
                                            </p:txEl>
                                          </p:spTgt>
                                        </p:tgtEl>
                                      </p:cBhvr>
                                    </p:animEffect>
                                    <p:anim calcmode="lin" valueType="num">
                                      <p:cBhvr>
                                        <p:cTn id="8" dur="1000" fill="hold"/>
                                        <p:tgtEl>
                                          <p:spTgt spid="3789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789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7891">
                                            <p:txEl>
                                              <p:pRg st="1" end="1"/>
                                            </p:txEl>
                                          </p:spTgt>
                                        </p:tgtEl>
                                        <p:attrNameLst>
                                          <p:attrName>style.visibility</p:attrName>
                                        </p:attrNameLst>
                                      </p:cBhvr>
                                      <p:to>
                                        <p:strVal val="visible"/>
                                      </p:to>
                                    </p:set>
                                    <p:animEffect transition="in" filter="fade">
                                      <p:cBhvr>
                                        <p:cTn id="14" dur="1000"/>
                                        <p:tgtEl>
                                          <p:spTgt spid="37891">
                                            <p:txEl>
                                              <p:pRg st="1" end="1"/>
                                            </p:txEl>
                                          </p:spTgt>
                                        </p:tgtEl>
                                      </p:cBhvr>
                                    </p:animEffect>
                                    <p:anim calcmode="lin" valueType="num">
                                      <p:cBhvr>
                                        <p:cTn id="15" dur="1000" fill="hold"/>
                                        <p:tgtEl>
                                          <p:spTgt spid="3789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7891">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5DFEDB64-84C3-4240-BCBA-134AE1D9082C}" type="slidenum">
              <a:rPr lang="en-GB" smtClean="0"/>
              <a:t>17</a:t>
            </a:fld>
            <a:endParaRPr lang="en-GB"/>
          </a:p>
        </p:txBody>
      </p:sp>
      <p:sp>
        <p:nvSpPr>
          <p:cNvPr id="4" name="Rectangle 3"/>
          <p:cNvSpPr/>
          <p:nvPr/>
        </p:nvSpPr>
        <p:spPr>
          <a:xfrm>
            <a:off x="507275" y="719266"/>
            <a:ext cx="11103863" cy="5262979"/>
          </a:xfrm>
          <a:prstGeom prst="rect">
            <a:avLst/>
          </a:prstGeom>
          <a:solidFill>
            <a:srgbClr val="FFFF00"/>
          </a:solidFill>
          <a:ln w="57150">
            <a:solidFill>
              <a:schemeClr val="tx1"/>
            </a:solidFill>
          </a:ln>
        </p:spPr>
        <p:txBody>
          <a:bodyPr wrap="square">
            <a:spAutoFit/>
          </a:bodyPr>
          <a:lstStyle/>
          <a:p>
            <a:r>
              <a:rPr lang="en-GB" sz="3200" dirty="0"/>
              <a:t>‘Individuals, families and groups in the population can be said to </a:t>
            </a:r>
            <a:r>
              <a:rPr lang="en-GB" sz="3200" b="1" dirty="0"/>
              <a:t>be in poverty when they lack the resources to obtain the types of diet, participate in the activities and have the living conditions and amenities which are customary, or are at least widely encouraged or approved, in the societies to which they belong.</a:t>
            </a:r>
            <a:r>
              <a:rPr lang="en-GB" sz="3200" dirty="0"/>
              <a:t> </a:t>
            </a:r>
          </a:p>
          <a:p>
            <a:r>
              <a:rPr lang="en-GB" sz="3200" dirty="0"/>
              <a:t>Their resources are so seriously below those commanded by the average individual or family that they are, in effect, excluded from ordinary living patterns, customs and activities.’</a:t>
            </a:r>
          </a:p>
          <a:p>
            <a:endParaRPr lang="en-GB" sz="2400" dirty="0"/>
          </a:p>
          <a:p>
            <a:r>
              <a:rPr lang="en-GB" sz="2400" dirty="0"/>
              <a:t>Townsend (1979: 32)</a:t>
            </a:r>
          </a:p>
        </p:txBody>
      </p:sp>
      <p:sp>
        <p:nvSpPr>
          <p:cNvPr id="5" name="Rectangle 4"/>
          <p:cNvSpPr/>
          <p:nvPr/>
        </p:nvSpPr>
        <p:spPr>
          <a:xfrm>
            <a:off x="507275" y="3744946"/>
            <a:ext cx="11062783" cy="22372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04471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xit" presetSubtype="21" fill="hold" grpId="0" nodeType="clickEffect">
                                  <p:stCondLst>
                                    <p:cond delay="0"/>
                                  </p:stCondLst>
                                  <p:childTnLst>
                                    <p:animEffect transition="out" filter="barn(inVertical)">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16200000">
            <a:off x="-2429729" y="2699280"/>
            <a:ext cx="6750707" cy="1352142"/>
          </a:xfrm>
        </p:spPr>
        <p:txBody>
          <a:bodyPr>
            <a:noAutofit/>
          </a:bodyPr>
          <a:lstStyle/>
          <a:p>
            <a:r>
              <a:rPr lang="en-GB" sz="4800" dirty="0"/>
              <a:t>Inequality and Equality</a:t>
            </a:r>
          </a:p>
        </p:txBody>
      </p:sp>
      <p:sp>
        <p:nvSpPr>
          <p:cNvPr id="3" name="Slide Number Placeholder 2"/>
          <p:cNvSpPr>
            <a:spLocks noGrp="1"/>
          </p:cNvSpPr>
          <p:nvPr>
            <p:ph type="sldNum" sz="quarter" idx="12"/>
          </p:nvPr>
        </p:nvSpPr>
        <p:spPr/>
        <p:txBody>
          <a:bodyPr/>
          <a:lstStyle/>
          <a:p>
            <a:fld id="{5DFEDB64-84C3-4240-BCBA-134AE1D9082C}" type="slidenum">
              <a:rPr lang="en-GB" smtClean="0"/>
              <a:t>18</a:t>
            </a:fld>
            <a:endParaRPr lang="en-GB"/>
          </a:p>
        </p:txBody>
      </p:sp>
      <p:pic>
        <p:nvPicPr>
          <p:cNvPr id="4" name="Picture 3"/>
          <p:cNvPicPr>
            <a:picLocks noChangeAspect="1"/>
          </p:cNvPicPr>
          <p:nvPr/>
        </p:nvPicPr>
        <p:blipFill>
          <a:blip r:embed="rId3"/>
          <a:stretch>
            <a:fillRect/>
          </a:stretch>
        </p:blipFill>
        <p:spPr>
          <a:xfrm>
            <a:off x="1621696" y="0"/>
            <a:ext cx="9890251" cy="6767014"/>
          </a:xfrm>
          <a:prstGeom prst="rect">
            <a:avLst/>
          </a:prstGeom>
        </p:spPr>
      </p:pic>
      <p:sp>
        <p:nvSpPr>
          <p:cNvPr id="5" name="Rectangle 4"/>
          <p:cNvSpPr/>
          <p:nvPr/>
        </p:nvSpPr>
        <p:spPr>
          <a:xfrm>
            <a:off x="1621696" y="4737370"/>
            <a:ext cx="3067036" cy="20296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4896675" y="4737370"/>
            <a:ext cx="3067036" cy="20296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8204311" y="4721060"/>
            <a:ext cx="3067036" cy="20296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91934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xit" presetSubtype="32" fill="hold" grpId="0" nodeType="clickEffect">
                                  <p:stCondLst>
                                    <p:cond delay="0"/>
                                  </p:stCondLst>
                                  <p:childTnLst>
                                    <p:animEffect transition="out" filter="circle(out)">
                                      <p:cBhvr>
                                        <p:cTn id="6" dur="2000"/>
                                        <p:tgtEl>
                                          <p:spTgt spid="5"/>
                                        </p:tgtEl>
                                      </p:cBhvr>
                                    </p:animEffect>
                                    <p:set>
                                      <p:cBhvr>
                                        <p:cTn id="7" dur="1" fill="hold">
                                          <p:stCondLst>
                                            <p:cond delay="1999"/>
                                          </p:stCondLst>
                                        </p:cTn>
                                        <p:tgtEl>
                                          <p:spTgt spid="5"/>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6" presetClass="exit" presetSubtype="32" fill="hold" grpId="0" nodeType="clickEffect">
                                  <p:stCondLst>
                                    <p:cond delay="0"/>
                                  </p:stCondLst>
                                  <p:childTnLst>
                                    <p:animEffect transition="out" filter="circle(out)">
                                      <p:cBhvr>
                                        <p:cTn id="11" dur="2000"/>
                                        <p:tgtEl>
                                          <p:spTgt spid="9"/>
                                        </p:tgtEl>
                                      </p:cBhvr>
                                    </p:animEffect>
                                    <p:set>
                                      <p:cBhvr>
                                        <p:cTn id="12" dur="1" fill="hold">
                                          <p:stCondLst>
                                            <p:cond delay="1999"/>
                                          </p:stCondLst>
                                        </p:cTn>
                                        <p:tgtEl>
                                          <p:spTgt spid="9"/>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6" presetClass="exit" presetSubtype="32" fill="hold" grpId="0" nodeType="clickEffect">
                                  <p:stCondLst>
                                    <p:cond delay="0"/>
                                  </p:stCondLst>
                                  <p:childTnLst>
                                    <p:animEffect transition="out" filter="circle(out)">
                                      <p:cBhvr>
                                        <p:cTn id="16" dur="2000"/>
                                        <p:tgtEl>
                                          <p:spTgt spid="10"/>
                                        </p:tgtEl>
                                      </p:cBhvr>
                                    </p:animEffect>
                                    <p:set>
                                      <p:cBhvr>
                                        <p:cTn id="17" dur="1" fill="hold">
                                          <p:stCondLst>
                                            <p:cond delay="19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animBg="1"/>
      <p:bldP spid="10"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51110"/>
            <a:ext cx="8596668" cy="1320800"/>
          </a:xfrm>
        </p:spPr>
        <p:txBody>
          <a:bodyPr>
            <a:normAutofit/>
          </a:bodyPr>
          <a:lstStyle/>
          <a:p>
            <a:r>
              <a:rPr lang="en-GB" sz="7200" dirty="0"/>
              <a:t>Social exclusion</a:t>
            </a:r>
          </a:p>
        </p:txBody>
      </p:sp>
      <p:sp>
        <p:nvSpPr>
          <p:cNvPr id="4" name="Slide Number Placeholder 3"/>
          <p:cNvSpPr>
            <a:spLocks noGrp="1"/>
          </p:cNvSpPr>
          <p:nvPr>
            <p:ph type="sldNum" sz="quarter" idx="12"/>
          </p:nvPr>
        </p:nvSpPr>
        <p:spPr/>
        <p:txBody>
          <a:bodyPr/>
          <a:lstStyle/>
          <a:p>
            <a:fld id="{5DFEDB64-84C3-4240-BCBA-134AE1D9082C}" type="slidenum">
              <a:rPr lang="en-GB" smtClean="0"/>
              <a:t>19</a:t>
            </a:fld>
            <a:endParaRPr lang="en-GB"/>
          </a:p>
        </p:txBody>
      </p:sp>
      <p:sp>
        <p:nvSpPr>
          <p:cNvPr id="3" name="Rectangle 2"/>
          <p:cNvSpPr/>
          <p:nvPr/>
        </p:nvSpPr>
        <p:spPr>
          <a:xfrm>
            <a:off x="540685" y="1262904"/>
            <a:ext cx="11228950" cy="5524589"/>
          </a:xfrm>
          <a:prstGeom prst="rect">
            <a:avLst/>
          </a:prstGeom>
          <a:solidFill>
            <a:srgbClr val="FFFF00"/>
          </a:solidFill>
          <a:ln w="76200">
            <a:solidFill>
              <a:schemeClr val="tx1"/>
            </a:solidFill>
          </a:ln>
        </p:spPr>
        <p:txBody>
          <a:bodyPr wrap="square">
            <a:spAutoFit/>
          </a:bodyPr>
          <a:lstStyle/>
          <a:p>
            <a:r>
              <a:rPr lang="en-GB" sz="3200" dirty="0"/>
              <a:t>Social exclusion is a complex and multi-dimensional process. </a:t>
            </a:r>
          </a:p>
          <a:p>
            <a:endParaRPr lang="en-GB" sz="900" dirty="0"/>
          </a:p>
          <a:p>
            <a:r>
              <a:rPr lang="en-GB" sz="3200" dirty="0"/>
              <a:t>It involves the lack or denial of resources, rights, goods and services, and the inability to participate in the normal relationships and activities, available to the majority of people in a society, whether in economic, social, cultural or political arenas. </a:t>
            </a:r>
          </a:p>
          <a:p>
            <a:endParaRPr lang="en-GB" sz="1600" dirty="0"/>
          </a:p>
          <a:p>
            <a:r>
              <a:rPr lang="en-GB" sz="3200" dirty="0"/>
              <a:t>It affects both the quality of life of individuals and the equity and cohesion of society as a whole. </a:t>
            </a:r>
            <a:endParaRPr lang="en-GB" sz="2800" dirty="0"/>
          </a:p>
          <a:p>
            <a:endParaRPr lang="en-GB" sz="1400" dirty="0"/>
          </a:p>
          <a:p>
            <a:r>
              <a:rPr lang="en-GB" sz="1400" dirty="0" err="1"/>
              <a:t>Levitas</a:t>
            </a:r>
            <a:r>
              <a:rPr lang="en-GB" sz="1400" dirty="0"/>
              <a:t> et al (2007)</a:t>
            </a:r>
          </a:p>
        </p:txBody>
      </p:sp>
    </p:spTree>
    <p:extLst>
      <p:ext uri="{BB962C8B-B14F-4D97-AF65-F5344CB8AC3E}">
        <p14:creationId xmlns:p14="http://schemas.microsoft.com/office/powerpoint/2010/main" val="3425607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570658" y="1685925"/>
            <a:ext cx="6076950" cy="4562475"/>
          </a:xfrm>
          <a:prstGeom prst="rect">
            <a:avLst/>
          </a:prstGeom>
        </p:spPr>
      </p:pic>
      <p:sp>
        <p:nvSpPr>
          <p:cNvPr id="2" name="Title 1"/>
          <p:cNvSpPr>
            <a:spLocks noGrp="1"/>
          </p:cNvSpPr>
          <p:nvPr>
            <p:ph type="title"/>
          </p:nvPr>
        </p:nvSpPr>
        <p:spPr>
          <a:xfrm>
            <a:off x="677333" y="609600"/>
            <a:ext cx="10582850" cy="1320800"/>
          </a:xfrm>
        </p:spPr>
        <p:txBody>
          <a:bodyPr>
            <a:noAutofit/>
          </a:bodyPr>
          <a:lstStyle/>
          <a:p>
            <a:r>
              <a:rPr lang="en-GB" sz="4800" dirty="0"/>
              <a:t>Severe or deep social exclusion</a:t>
            </a:r>
          </a:p>
        </p:txBody>
      </p:sp>
      <p:sp>
        <p:nvSpPr>
          <p:cNvPr id="3" name="Slide Number Placeholder 2"/>
          <p:cNvSpPr>
            <a:spLocks noGrp="1"/>
          </p:cNvSpPr>
          <p:nvPr>
            <p:ph type="sldNum" sz="quarter" idx="12"/>
          </p:nvPr>
        </p:nvSpPr>
        <p:spPr/>
        <p:txBody>
          <a:bodyPr/>
          <a:lstStyle/>
          <a:p>
            <a:fld id="{5DFEDB64-84C3-4240-BCBA-134AE1D9082C}" type="slidenum">
              <a:rPr lang="en-GB" smtClean="0"/>
              <a:t>20</a:t>
            </a:fld>
            <a:endParaRPr lang="en-GB"/>
          </a:p>
        </p:txBody>
      </p:sp>
      <p:sp>
        <p:nvSpPr>
          <p:cNvPr id="4" name="Rectangle 3"/>
          <p:cNvSpPr/>
          <p:nvPr/>
        </p:nvSpPr>
        <p:spPr>
          <a:xfrm>
            <a:off x="6540933" y="1595101"/>
            <a:ext cx="4782798" cy="4832092"/>
          </a:xfrm>
          <a:prstGeom prst="rect">
            <a:avLst/>
          </a:prstGeom>
          <a:solidFill>
            <a:srgbClr val="FFFF00"/>
          </a:solidFill>
          <a:ln w="57150">
            <a:solidFill>
              <a:schemeClr val="tx1"/>
            </a:solidFill>
          </a:ln>
        </p:spPr>
        <p:txBody>
          <a:bodyPr wrap="square">
            <a:spAutoFit/>
          </a:bodyPr>
          <a:lstStyle/>
          <a:p>
            <a:r>
              <a:rPr lang="en-GB" sz="2800" dirty="0"/>
              <a:t>Deep exclusion refers to exclusion across more than one domain or dimension of disadvantage, resulting in severe negative consequences for quality of life, well-being and future life chances.</a:t>
            </a:r>
          </a:p>
          <a:p>
            <a:endParaRPr lang="en-GB" sz="2800" dirty="0"/>
          </a:p>
          <a:p>
            <a:r>
              <a:rPr lang="en-GB" sz="2800" dirty="0"/>
              <a:t>						</a:t>
            </a:r>
            <a:r>
              <a:rPr lang="en-GB" sz="2800" dirty="0" err="1"/>
              <a:t>Levitas</a:t>
            </a:r>
            <a:r>
              <a:rPr lang="en-GB" sz="2800" dirty="0"/>
              <a:t> et al (2007)</a:t>
            </a:r>
          </a:p>
        </p:txBody>
      </p:sp>
    </p:spTree>
    <p:extLst>
      <p:ext uri="{BB962C8B-B14F-4D97-AF65-F5344CB8AC3E}">
        <p14:creationId xmlns:p14="http://schemas.microsoft.com/office/powerpoint/2010/main" val="3919941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l="15968" t="8218" r="10367" b="15752"/>
          <a:stretch/>
        </p:blipFill>
        <p:spPr>
          <a:xfrm>
            <a:off x="442912" y="451513"/>
            <a:ext cx="8642223" cy="5172075"/>
          </a:xfrm>
          <a:prstGeom prst="rect">
            <a:avLst/>
          </a:prstGeom>
        </p:spPr>
      </p:pic>
      <p:sp>
        <p:nvSpPr>
          <p:cNvPr id="2" name="Title 1"/>
          <p:cNvSpPr>
            <a:spLocks noGrp="1"/>
          </p:cNvSpPr>
          <p:nvPr>
            <p:ph type="title"/>
          </p:nvPr>
        </p:nvSpPr>
        <p:spPr>
          <a:xfrm>
            <a:off x="248652" y="79709"/>
            <a:ext cx="10515600" cy="1325563"/>
          </a:xfrm>
        </p:spPr>
        <p:txBody>
          <a:bodyPr>
            <a:normAutofit/>
          </a:bodyPr>
          <a:lstStyle/>
          <a:p>
            <a:r>
              <a:rPr lang="en-GB" sz="7200" dirty="0"/>
              <a:t>Toleration</a:t>
            </a:r>
          </a:p>
        </p:txBody>
      </p:sp>
      <p:sp>
        <p:nvSpPr>
          <p:cNvPr id="4" name="Slide Number Placeholder 3"/>
          <p:cNvSpPr>
            <a:spLocks noGrp="1"/>
          </p:cNvSpPr>
          <p:nvPr>
            <p:ph type="sldNum" sz="quarter" idx="12"/>
          </p:nvPr>
        </p:nvSpPr>
        <p:spPr/>
        <p:txBody>
          <a:bodyPr/>
          <a:lstStyle/>
          <a:p>
            <a:fld id="{5DFEDB64-84C3-4240-BCBA-134AE1D9082C}" type="slidenum">
              <a:rPr lang="en-GB" smtClean="0"/>
              <a:t>21</a:t>
            </a:fld>
            <a:endParaRPr lang="en-GB"/>
          </a:p>
        </p:txBody>
      </p:sp>
    </p:spTree>
    <p:extLst>
      <p:ext uri="{BB962C8B-B14F-4D97-AF65-F5344CB8AC3E}">
        <p14:creationId xmlns:p14="http://schemas.microsoft.com/office/powerpoint/2010/main" val="21203748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68182" y="2324909"/>
            <a:ext cx="11512555" cy="1857984"/>
          </a:xfrm>
          <a:prstGeom prst="rect">
            <a:avLst/>
          </a:prstGeom>
          <a:ln w="50800">
            <a:solidFill>
              <a:schemeClr val="accent1"/>
            </a:solidFill>
          </a:ln>
        </p:spPr>
      </p:pic>
      <p:sp>
        <p:nvSpPr>
          <p:cNvPr id="5" name="TextBox 4"/>
          <p:cNvSpPr txBox="1"/>
          <p:nvPr/>
        </p:nvSpPr>
        <p:spPr>
          <a:xfrm>
            <a:off x="368183" y="4494179"/>
            <a:ext cx="11512554" cy="461665"/>
          </a:xfrm>
          <a:prstGeom prst="rect">
            <a:avLst/>
          </a:prstGeom>
          <a:noFill/>
        </p:spPr>
        <p:txBody>
          <a:bodyPr wrap="square" rtlCol="0">
            <a:spAutoFit/>
          </a:bodyPr>
          <a:lstStyle/>
          <a:p>
            <a:r>
              <a:rPr lang="en-GB" sz="2400" dirty="0"/>
              <a:t>Centre for Story-based Strategy (CSS) 2017</a:t>
            </a:r>
          </a:p>
        </p:txBody>
      </p:sp>
      <p:sp>
        <p:nvSpPr>
          <p:cNvPr id="2" name="Slide Number Placeholder 1"/>
          <p:cNvSpPr>
            <a:spLocks noGrp="1"/>
          </p:cNvSpPr>
          <p:nvPr>
            <p:ph type="sldNum" sz="quarter" idx="12"/>
          </p:nvPr>
        </p:nvSpPr>
        <p:spPr/>
        <p:txBody>
          <a:bodyPr/>
          <a:lstStyle/>
          <a:p>
            <a:fld id="{5DFEDB64-84C3-4240-BCBA-134AE1D9082C}" type="slidenum">
              <a:rPr lang="en-GB" smtClean="0"/>
              <a:t>22</a:t>
            </a:fld>
            <a:endParaRPr lang="en-GB"/>
          </a:p>
        </p:txBody>
      </p:sp>
    </p:spTree>
    <p:extLst>
      <p:ext uri="{BB962C8B-B14F-4D97-AF65-F5344CB8AC3E}">
        <p14:creationId xmlns:p14="http://schemas.microsoft.com/office/powerpoint/2010/main" val="40593318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2F42250-0393-491D-B813-3267E9D09B7A}"/>
              </a:ext>
            </a:extLst>
          </p:cNvPr>
          <p:cNvSpPr>
            <a:spLocks noGrp="1"/>
          </p:cNvSpPr>
          <p:nvPr>
            <p:ph type="title"/>
          </p:nvPr>
        </p:nvSpPr>
        <p:spPr>
          <a:xfrm>
            <a:off x="677334" y="1727200"/>
            <a:ext cx="8596668" cy="3403600"/>
          </a:xfrm>
        </p:spPr>
        <p:txBody>
          <a:bodyPr>
            <a:normAutofit/>
          </a:bodyPr>
          <a:lstStyle/>
          <a:p>
            <a:pPr algn="ctr"/>
            <a:r>
              <a:rPr lang="en-GB" sz="6000" dirty="0"/>
              <a:t>What does diversity mean to you?</a:t>
            </a:r>
          </a:p>
        </p:txBody>
      </p:sp>
      <p:sp>
        <p:nvSpPr>
          <p:cNvPr id="4" name="Slide Number Placeholder 3">
            <a:extLst>
              <a:ext uri="{FF2B5EF4-FFF2-40B4-BE49-F238E27FC236}">
                <a16:creationId xmlns:a16="http://schemas.microsoft.com/office/drawing/2014/main" id="{0DC5C9F2-CA3D-431C-BD27-3B966A495664}"/>
              </a:ext>
            </a:extLst>
          </p:cNvPr>
          <p:cNvSpPr>
            <a:spLocks noGrp="1"/>
          </p:cNvSpPr>
          <p:nvPr>
            <p:ph type="sldNum" sz="quarter" idx="12"/>
          </p:nvPr>
        </p:nvSpPr>
        <p:spPr/>
        <p:txBody>
          <a:bodyPr/>
          <a:lstStyle/>
          <a:p>
            <a:fld id="{5DFEDB64-84C3-4240-BCBA-134AE1D9082C}" type="slidenum">
              <a:rPr lang="en-GB" smtClean="0"/>
              <a:t>23</a:t>
            </a:fld>
            <a:endParaRPr lang="en-GB"/>
          </a:p>
        </p:txBody>
      </p:sp>
    </p:spTree>
    <p:extLst>
      <p:ext uri="{BB962C8B-B14F-4D97-AF65-F5344CB8AC3E}">
        <p14:creationId xmlns:p14="http://schemas.microsoft.com/office/powerpoint/2010/main" val="7908835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6" name="Group 75">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7" name="Straight Connector 76">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8"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79">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Isosceles Triangle 84">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87" name="Rectangle 86">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9" name="Picture 2" descr="Do you know someone who?">
            <a:extLst>
              <a:ext uri="{FF2B5EF4-FFF2-40B4-BE49-F238E27FC236}">
                <a16:creationId xmlns:a16="http://schemas.microsoft.com/office/drawing/2014/main" id="{AD783D94-B3DE-483C-A0B0-49AF51E4D8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24646" y="1131994"/>
            <a:ext cx="4744585" cy="4590386"/>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B5F02A6A-47B2-47D9-9220-9E686330298A}"/>
              </a:ext>
            </a:extLst>
          </p:cNvPr>
          <p:cNvSpPr>
            <a:spLocks noGrp="1"/>
          </p:cNvSpPr>
          <p:nvPr>
            <p:ph type="sldNum" sz="quarter" idx="12"/>
          </p:nvPr>
        </p:nvSpPr>
        <p:spPr>
          <a:xfrm>
            <a:off x="10865194" y="6411619"/>
            <a:ext cx="683339" cy="365125"/>
          </a:xfrm>
        </p:spPr>
        <p:txBody>
          <a:bodyPr>
            <a:normAutofit/>
          </a:bodyPr>
          <a:lstStyle/>
          <a:p>
            <a:pPr>
              <a:spcAft>
                <a:spcPts val="600"/>
              </a:spcAft>
            </a:pPr>
            <a:fld id="{5DFEDB64-84C3-4240-BCBA-134AE1D9082C}" type="slidenum">
              <a:rPr lang="en-GB">
                <a:solidFill>
                  <a:srgbClr val="FFFFFF"/>
                </a:solidFill>
              </a:rPr>
              <a:pPr>
                <a:spcAft>
                  <a:spcPts val="600"/>
                </a:spcAft>
              </a:pPr>
              <a:t>24</a:t>
            </a:fld>
            <a:endParaRPr lang="en-GB">
              <a:solidFill>
                <a:srgbClr val="FFFFFF"/>
              </a:solidFill>
            </a:endParaRPr>
          </a:p>
        </p:txBody>
      </p:sp>
      <p:sp>
        <p:nvSpPr>
          <p:cNvPr id="22" name="Title 1">
            <a:extLst>
              <a:ext uri="{FF2B5EF4-FFF2-40B4-BE49-F238E27FC236}">
                <a16:creationId xmlns:a16="http://schemas.microsoft.com/office/drawing/2014/main" id="{EC5C150D-8363-4160-B6E1-293B06DAC81D}"/>
              </a:ext>
            </a:extLst>
          </p:cNvPr>
          <p:cNvSpPr txBox="1">
            <a:spLocks/>
          </p:cNvSpPr>
          <p:nvPr/>
        </p:nvSpPr>
        <p:spPr>
          <a:xfrm>
            <a:off x="579108" y="405470"/>
            <a:ext cx="4203700" cy="1376362"/>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200">
                <a:solidFill>
                  <a:schemeClr val="tx2"/>
                </a:solidFill>
              </a:rPr>
              <a:t>Do you know someone who:</a:t>
            </a:r>
            <a:endParaRPr lang="en-US" sz="3200" dirty="0">
              <a:solidFill>
                <a:schemeClr val="tx2"/>
              </a:solidFill>
            </a:endParaRPr>
          </a:p>
        </p:txBody>
      </p:sp>
    </p:spTree>
    <p:extLst>
      <p:ext uri="{BB962C8B-B14F-4D97-AF65-F5344CB8AC3E}">
        <p14:creationId xmlns:p14="http://schemas.microsoft.com/office/powerpoint/2010/main" val="20509093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B4BA4-7EEB-425D-BDCF-3C77C92D2148}"/>
              </a:ext>
            </a:extLst>
          </p:cNvPr>
          <p:cNvSpPr>
            <a:spLocks noGrp="1"/>
          </p:cNvSpPr>
          <p:nvPr>
            <p:ph type="title"/>
          </p:nvPr>
        </p:nvSpPr>
        <p:spPr/>
        <p:txBody>
          <a:bodyPr/>
          <a:lstStyle/>
          <a:p>
            <a:r>
              <a:rPr lang="en-GB" dirty="0"/>
              <a:t>7 Strands of Diversity</a:t>
            </a:r>
          </a:p>
        </p:txBody>
      </p:sp>
      <p:sp>
        <p:nvSpPr>
          <p:cNvPr id="6" name="Text Placeholder 5">
            <a:extLst>
              <a:ext uri="{FF2B5EF4-FFF2-40B4-BE49-F238E27FC236}">
                <a16:creationId xmlns:a16="http://schemas.microsoft.com/office/drawing/2014/main" id="{53567490-575F-4D15-BEB3-CF1EF5DB25CD}"/>
              </a:ext>
            </a:extLst>
          </p:cNvPr>
          <p:cNvSpPr>
            <a:spLocks noGrp="1"/>
          </p:cNvSpPr>
          <p:nvPr>
            <p:ph type="body" idx="1"/>
          </p:nvPr>
        </p:nvSpPr>
        <p:spPr>
          <a:xfrm>
            <a:off x="675745" y="1841675"/>
            <a:ext cx="4185623" cy="576262"/>
          </a:xfrm>
        </p:spPr>
        <p:txBody>
          <a:bodyPr/>
          <a:lstStyle/>
          <a:p>
            <a:r>
              <a:rPr lang="en-GB" dirty="0">
                <a:solidFill>
                  <a:schemeClr val="tx2"/>
                </a:solidFill>
              </a:rPr>
              <a:t>Protected Characteristics </a:t>
            </a:r>
            <a:r>
              <a:rPr lang="en-GB" sz="2000" dirty="0">
                <a:solidFill>
                  <a:schemeClr val="tx2"/>
                </a:solidFill>
              </a:rPr>
              <a:t>Under the Equality Act (2010)</a:t>
            </a:r>
          </a:p>
        </p:txBody>
      </p:sp>
      <p:sp>
        <p:nvSpPr>
          <p:cNvPr id="7" name="Text Placeholder 6">
            <a:extLst>
              <a:ext uri="{FF2B5EF4-FFF2-40B4-BE49-F238E27FC236}">
                <a16:creationId xmlns:a16="http://schemas.microsoft.com/office/drawing/2014/main" id="{168AEFC6-3228-440A-B3EA-8FCD052B3BDC}"/>
              </a:ext>
            </a:extLst>
          </p:cNvPr>
          <p:cNvSpPr>
            <a:spLocks noGrp="1"/>
          </p:cNvSpPr>
          <p:nvPr>
            <p:ph type="body" sz="quarter" idx="3"/>
          </p:nvPr>
        </p:nvSpPr>
        <p:spPr>
          <a:xfrm>
            <a:off x="5088383" y="1841675"/>
            <a:ext cx="4185618" cy="576262"/>
          </a:xfrm>
        </p:spPr>
        <p:txBody>
          <a:bodyPr/>
          <a:lstStyle/>
          <a:p>
            <a:r>
              <a:rPr lang="en-GB" dirty="0">
                <a:solidFill>
                  <a:schemeClr val="tx2"/>
                </a:solidFill>
              </a:rPr>
              <a:t>Other Strands</a:t>
            </a:r>
            <a:br>
              <a:rPr lang="en-GB" sz="2000" dirty="0"/>
            </a:br>
            <a:endParaRPr lang="en-GB" sz="2000" dirty="0"/>
          </a:p>
        </p:txBody>
      </p:sp>
      <p:sp>
        <p:nvSpPr>
          <p:cNvPr id="8" name="Content Placeholder 7">
            <a:extLst>
              <a:ext uri="{FF2B5EF4-FFF2-40B4-BE49-F238E27FC236}">
                <a16:creationId xmlns:a16="http://schemas.microsoft.com/office/drawing/2014/main" id="{421C0FFA-73B1-4FEF-AA2E-46AB5F49FAEF}"/>
              </a:ext>
            </a:extLst>
          </p:cNvPr>
          <p:cNvSpPr>
            <a:spLocks noGrp="1"/>
          </p:cNvSpPr>
          <p:nvPr>
            <p:ph sz="quarter" idx="4"/>
          </p:nvPr>
        </p:nvSpPr>
        <p:spPr>
          <a:xfrm>
            <a:off x="5088384" y="2417937"/>
            <a:ext cx="4185617" cy="3304117"/>
          </a:xfrm>
        </p:spPr>
        <p:txBody>
          <a:bodyPr>
            <a:normAutofit/>
          </a:bodyPr>
          <a:lstStyle/>
          <a:p>
            <a:r>
              <a:rPr lang="en-GB" sz="2000" dirty="0"/>
              <a:t>Welsh Language</a:t>
            </a:r>
          </a:p>
        </p:txBody>
      </p:sp>
      <p:sp>
        <p:nvSpPr>
          <p:cNvPr id="4" name="Slide Number Placeholder 3">
            <a:extLst>
              <a:ext uri="{FF2B5EF4-FFF2-40B4-BE49-F238E27FC236}">
                <a16:creationId xmlns:a16="http://schemas.microsoft.com/office/drawing/2014/main" id="{8B72A023-EFD7-409E-AA7B-020BBDA90F54}"/>
              </a:ext>
            </a:extLst>
          </p:cNvPr>
          <p:cNvSpPr>
            <a:spLocks noGrp="1"/>
          </p:cNvSpPr>
          <p:nvPr>
            <p:ph type="sldNum" sz="quarter" idx="12"/>
          </p:nvPr>
        </p:nvSpPr>
        <p:spPr/>
        <p:txBody>
          <a:bodyPr/>
          <a:lstStyle/>
          <a:p>
            <a:fld id="{5DFEDB64-84C3-4240-BCBA-134AE1D9082C}" type="slidenum">
              <a:rPr lang="en-GB" smtClean="0"/>
              <a:t>25</a:t>
            </a:fld>
            <a:endParaRPr lang="en-GB"/>
          </a:p>
        </p:txBody>
      </p:sp>
      <p:sp>
        <p:nvSpPr>
          <p:cNvPr id="10" name="Content Placeholder 9">
            <a:extLst>
              <a:ext uri="{FF2B5EF4-FFF2-40B4-BE49-F238E27FC236}">
                <a16:creationId xmlns:a16="http://schemas.microsoft.com/office/drawing/2014/main" id="{3D248803-6EBF-4DDA-AA5E-12B92886C404}"/>
              </a:ext>
            </a:extLst>
          </p:cNvPr>
          <p:cNvSpPr>
            <a:spLocks noGrp="1"/>
          </p:cNvSpPr>
          <p:nvPr>
            <p:ph sz="half" idx="2"/>
          </p:nvPr>
        </p:nvSpPr>
        <p:spPr>
          <a:xfrm>
            <a:off x="675745" y="2417937"/>
            <a:ext cx="4185623" cy="3304117"/>
          </a:xfrm>
        </p:spPr>
        <p:txBody>
          <a:bodyPr>
            <a:noAutofit/>
          </a:bodyPr>
          <a:lstStyle/>
          <a:p>
            <a:r>
              <a:rPr lang="en-GB" sz="2000" dirty="0">
                <a:solidFill>
                  <a:schemeClr val="tx1"/>
                </a:solidFill>
                <a:hlinkClick r:id="rId3">
                  <a:extLst>
                    <a:ext uri="{A12FA001-AC4F-418D-AE19-62706E023703}">
                      <ahyp:hlinkClr xmlns:ahyp="http://schemas.microsoft.com/office/drawing/2018/hyperlinkcolor" val="tx"/>
                    </a:ext>
                  </a:extLst>
                </a:hlinkClick>
              </a:rPr>
              <a:t>Age</a:t>
            </a:r>
            <a:endParaRPr lang="en-GB" sz="2000" dirty="0">
              <a:solidFill>
                <a:schemeClr val="tx1"/>
              </a:solidFill>
            </a:endParaRPr>
          </a:p>
          <a:p>
            <a:r>
              <a:rPr lang="en-GB" sz="2000" dirty="0">
                <a:solidFill>
                  <a:schemeClr val="tx1"/>
                </a:solidFill>
                <a:hlinkClick r:id="rId4">
                  <a:extLst>
                    <a:ext uri="{A12FA001-AC4F-418D-AE19-62706E023703}">
                      <ahyp:hlinkClr xmlns:ahyp="http://schemas.microsoft.com/office/drawing/2018/hyperlinkcolor" val="tx"/>
                    </a:ext>
                  </a:extLst>
                </a:hlinkClick>
              </a:rPr>
              <a:t>Disability</a:t>
            </a:r>
            <a:endParaRPr lang="en-GB" sz="2000" dirty="0">
              <a:solidFill>
                <a:schemeClr val="tx1"/>
              </a:solidFill>
            </a:endParaRPr>
          </a:p>
          <a:p>
            <a:r>
              <a:rPr lang="en-GB" sz="2000" dirty="0">
                <a:solidFill>
                  <a:schemeClr val="tx1"/>
                </a:solidFill>
                <a:hlinkClick r:id="rId5">
                  <a:extLst>
                    <a:ext uri="{A12FA001-AC4F-418D-AE19-62706E023703}">
                      <ahyp:hlinkClr xmlns:ahyp="http://schemas.microsoft.com/office/drawing/2018/hyperlinkcolor" val="tx"/>
                    </a:ext>
                  </a:extLst>
                </a:hlinkClick>
              </a:rPr>
              <a:t>Gender reassignment</a:t>
            </a:r>
            <a:endParaRPr lang="en-GB" sz="2000" dirty="0">
              <a:solidFill>
                <a:schemeClr val="tx1"/>
              </a:solidFill>
            </a:endParaRPr>
          </a:p>
          <a:p>
            <a:r>
              <a:rPr lang="en-GB" sz="2000" dirty="0">
                <a:solidFill>
                  <a:schemeClr val="tx1"/>
                </a:solidFill>
                <a:hlinkClick r:id="rId6">
                  <a:extLst>
                    <a:ext uri="{A12FA001-AC4F-418D-AE19-62706E023703}">
                      <ahyp:hlinkClr xmlns:ahyp="http://schemas.microsoft.com/office/drawing/2018/hyperlinkcolor" val="tx"/>
                    </a:ext>
                  </a:extLst>
                </a:hlinkClick>
              </a:rPr>
              <a:t>Marriage and civil partnership</a:t>
            </a:r>
            <a:endParaRPr lang="en-GB" sz="2000" dirty="0">
              <a:solidFill>
                <a:schemeClr val="tx1"/>
              </a:solidFill>
            </a:endParaRPr>
          </a:p>
          <a:p>
            <a:r>
              <a:rPr lang="en-GB" sz="2000" dirty="0">
                <a:solidFill>
                  <a:schemeClr val="tx1"/>
                </a:solidFill>
                <a:hlinkClick r:id="rId7">
                  <a:extLst>
                    <a:ext uri="{A12FA001-AC4F-418D-AE19-62706E023703}">
                      <ahyp:hlinkClr xmlns:ahyp="http://schemas.microsoft.com/office/drawing/2018/hyperlinkcolor" val="tx"/>
                    </a:ext>
                  </a:extLst>
                </a:hlinkClick>
              </a:rPr>
              <a:t>Pregnancy and maternity</a:t>
            </a:r>
            <a:endParaRPr lang="en-GB" sz="2000" dirty="0">
              <a:solidFill>
                <a:schemeClr val="tx1"/>
              </a:solidFill>
            </a:endParaRPr>
          </a:p>
          <a:p>
            <a:r>
              <a:rPr lang="en-GB" sz="2000" dirty="0">
                <a:solidFill>
                  <a:schemeClr val="tx1"/>
                </a:solidFill>
                <a:hlinkClick r:id="rId8">
                  <a:extLst>
                    <a:ext uri="{A12FA001-AC4F-418D-AE19-62706E023703}">
                      <ahyp:hlinkClr xmlns:ahyp="http://schemas.microsoft.com/office/drawing/2018/hyperlinkcolor" val="tx"/>
                    </a:ext>
                  </a:extLst>
                </a:hlinkClick>
              </a:rPr>
              <a:t>Race</a:t>
            </a:r>
            <a:endParaRPr lang="en-GB" sz="2000" dirty="0">
              <a:solidFill>
                <a:schemeClr val="tx1"/>
              </a:solidFill>
            </a:endParaRPr>
          </a:p>
          <a:p>
            <a:r>
              <a:rPr lang="en-GB" sz="2000" dirty="0">
                <a:solidFill>
                  <a:schemeClr val="tx1"/>
                </a:solidFill>
                <a:hlinkClick r:id="rId9">
                  <a:extLst>
                    <a:ext uri="{A12FA001-AC4F-418D-AE19-62706E023703}">
                      <ahyp:hlinkClr xmlns:ahyp="http://schemas.microsoft.com/office/drawing/2018/hyperlinkcolor" val="tx"/>
                    </a:ext>
                  </a:extLst>
                </a:hlinkClick>
              </a:rPr>
              <a:t>Religion or belief</a:t>
            </a:r>
            <a:endParaRPr lang="en-GB" sz="2000" dirty="0">
              <a:solidFill>
                <a:schemeClr val="tx1"/>
              </a:solidFill>
            </a:endParaRPr>
          </a:p>
          <a:p>
            <a:r>
              <a:rPr lang="en-GB" sz="2000" dirty="0">
                <a:solidFill>
                  <a:schemeClr val="tx1"/>
                </a:solidFill>
                <a:hlinkClick r:id="rId10">
                  <a:extLst>
                    <a:ext uri="{A12FA001-AC4F-418D-AE19-62706E023703}">
                      <ahyp:hlinkClr xmlns:ahyp="http://schemas.microsoft.com/office/drawing/2018/hyperlinkcolor" val="tx"/>
                    </a:ext>
                  </a:extLst>
                </a:hlinkClick>
              </a:rPr>
              <a:t>Sex</a:t>
            </a:r>
            <a:endParaRPr lang="en-GB" sz="2000" dirty="0">
              <a:solidFill>
                <a:schemeClr val="tx1"/>
              </a:solidFill>
            </a:endParaRPr>
          </a:p>
          <a:p>
            <a:r>
              <a:rPr lang="en-GB" sz="2000" dirty="0">
                <a:solidFill>
                  <a:schemeClr val="tx1"/>
                </a:solidFill>
                <a:hlinkClick r:id="rId11">
                  <a:extLst>
                    <a:ext uri="{A12FA001-AC4F-418D-AE19-62706E023703}">
                      <ahyp:hlinkClr xmlns:ahyp="http://schemas.microsoft.com/office/drawing/2018/hyperlinkcolor" val="tx"/>
                    </a:ext>
                  </a:extLst>
                </a:hlinkClick>
              </a:rPr>
              <a:t>Sexual orientation</a:t>
            </a:r>
            <a:endParaRPr lang="en-GB" sz="2000" dirty="0">
              <a:solidFill>
                <a:schemeClr val="tx1"/>
              </a:solidFill>
            </a:endParaRPr>
          </a:p>
        </p:txBody>
      </p:sp>
    </p:spTree>
    <p:extLst>
      <p:ext uri="{BB962C8B-B14F-4D97-AF65-F5344CB8AC3E}">
        <p14:creationId xmlns:p14="http://schemas.microsoft.com/office/powerpoint/2010/main" val="1739726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B8405-B7E2-4387-A57D-0921A24AB8A3}"/>
              </a:ext>
            </a:extLst>
          </p:cNvPr>
          <p:cNvSpPr>
            <a:spLocks noGrp="1"/>
          </p:cNvSpPr>
          <p:nvPr>
            <p:ph type="title"/>
          </p:nvPr>
        </p:nvSpPr>
        <p:spPr/>
        <p:txBody>
          <a:bodyPr/>
          <a:lstStyle/>
          <a:p>
            <a:r>
              <a:rPr lang="en-GB" dirty="0"/>
              <a:t>Stereotyping</a:t>
            </a:r>
          </a:p>
        </p:txBody>
      </p:sp>
      <p:sp>
        <p:nvSpPr>
          <p:cNvPr id="5" name="Rectangle 1">
            <a:extLst>
              <a:ext uri="{FF2B5EF4-FFF2-40B4-BE49-F238E27FC236}">
                <a16:creationId xmlns:a16="http://schemas.microsoft.com/office/drawing/2014/main" id="{AA75B76A-24A2-4B2C-BBD3-53BF01540162}"/>
              </a:ext>
            </a:extLst>
          </p:cNvPr>
          <p:cNvSpPr>
            <a:spLocks noGrp="1" noChangeArrowheads="1"/>
          </p:cNvSpPr>
          <p:nvPr>
            <p:ph idx="1"/>
          </p:nvPr>
        </p:nvSpPr>
        <p:spPr bwMode="auto">
          <a:xfrm>
            <a:off x="677334" y="1930400"/>
            <a:ext cx="8596668" cy="4893647"/>
          </a:xfrm>
          <a:prstGeom prst="rect">
            <a:avLst/>
          </a:prstGeom>
          <a:noFill/>
          <a:ln>
            <a:noFill/>
          </a:ln>
          <a:effec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b="1" dirty="0"/>
              <a:t>NOUN</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p>
          <a:p>
            <a:pPr marR="0" lvl="0" algn="l" defTabSz="914400" rtl="0" eaLnBrk="0" fontAlgn="base" latinLnBrk="0" hangingPunct="0">
              <a:lnSpc>
                <a:spcPct val="100000"/>
              </a:lnSpc>
              <a:spcBef>
                <a:spcPct val="0"/>
              </a:spcBef>
              <a:spcAft>
                <a:spcPct val="0"/>
              </a:spcAft>
              <a:buClrTx/>
              <a:buSzTx/>
              <a:buFont typeface="+mj-lt"/>
              <a:buAutoNum type="arabicPeriod"/>
              <a:tabLst/>
            </a:pPr>
            <a:r>
              <a:rPr lang="en-US" altLang="en-US" sz="2000" dirty="0"/>
              <a:t>A widely held but fixed and oversimplified image or idea of a particular type of person or thing.</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2000" dirty="0"/>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2000" dirty="0"/>
              <a:t>	‘the stereotype of the woman as the </a:t>
            </a:r>
            <a:r>
              <a:rPr lang="en-US" altLang="en-US" sz="2000" dirty="0" err="1"/>
              <a:t>carer</a:t>
            </a:r>
            <a:r>
              <a:rPr lang="en-US" altLang="en-US" sz="2000" dirty="0"/>
              <a:t>’</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2000" dirty="0"/>
              <a:t>	‘sexual and racial stereotypes’</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p>
          <a:p>
            <a:pPr marL="857250" lvl="1" indent="-400050" defTabSz="914400">
              <a:buClrTx/>
              <a:buSzTx/>
              <a:buFont typeface="+mj-lt"/>
              <a:buAutoNum type="romanLcPeriod"/>
            </a:pPr>
            <a:r>
              <a:rPr lang="en-US" altLang="en-US" sz="2000" dirty="0"/>
              <a:t>A person or thing that conforms to a widely held but oversimplified image of the class or type to which they belong.</a:t>
            </a:r>
          </a:p>
          <a:p>
            <a:pPr marL="857250" lvl="1" indent="-400050" defTabSz="914400">
              <a:buClrTx/>
              <a:buSzTx/>
              <a:buFont typeface="+mj-lt"/>
              <a:buAutoNum type="romanLcPeriod"/>
            </a:pPr>
            <a:endParaRPr lang="en-US" altLang="en-US" sz="2000" dirty="0"/>
          </a:p>
          <a:p>
            <a:pPr marL="457200" lvl="1" indent="0" defTabSz="914400">
              <a:buClrTx/>
              <a:buSzTx/>
              <a:buNone/>
            </a:pPr>
            <a:r>
              <a:rPr lang="en-US" altLang="en-US" sz="2000" dirty="0"/>
              <a:t>	‘don't treat anyone as a stereotype’</a:t>
            </a:r>
          </a:p>
          <a:p>
            <a:pPr marL="457200" lvl="1" indent="0" defTabSz="914400">
              <a:buClrTx/>
              <a:buSzTx/>
              <a:buNone/>
            </a:pPr>
            <a:endParaRPr lang="en-US" altLang="en-US" dirty="0"/>
          </a:p>
          <a:p>
            <a:pPr marL="457200" lvl="1" indent="0" algn="ctr" defTabSz="914400">
              <a:buClrTx/>
              <a:buSzTx/>
              <a:buNone/>
            </a:pPr>
            <a:endParaRPr lang="en-US" altLang="en-US" dirty="0"/>
          </a:p>
          <a:p>
            <a:pPr marL="457200" lvl="1" indent="0" algn="ctr" defTabSz="914400">
              <a:buClrTx/>
              <a:buSzTx/>
              <a:buNone/>
            </a:pPr>
            <a:endParaRPr lang="en-US" altLang="en-US" dirty="0"/>
          </a:p>
          <a:p>
            <a:pPr marL="457200" lvl="1" indent="0" algn="ctr" defTabSz="914400">
              <a:buClrTx/>
              <a:buSzTx/>
              <a:buNone/>
            </a:pPr>
            <a:r>
              <a:rPr lang="en-US" altLang="en-US" i="1" dirty="0"/>
              <a:t>Oxford English Dictionary (2018)</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Slide Number Placeholder 3">
            <a:extLst>
              <a:ext uri="{FF2B5EF4-FFF2-40B4-BE49-F238E27FC236}">
                <a16:creationId xmlns:a16="http://schemas.microsoft.com/office/drawing/2014/main" id="{CDE1F044-311A-4FA0-818B-3C8BF0467336}"/>
              </a:ext>
            </a:extLst>
          </p:cNvPr>
          <p:cNvSpPr>
            <a:spLocks noGrp="1"/>
          </p:cNvSpPr>
          <p:nvPr>
            <p:ph type="sldNum" sz="quarter" idx="12"/>
          </p:nvPr>
        </p:nvSpPr>
        <p:spPr/>
        <p:txBody>
          <a:bodyPr/>
          <a:lstStyle/>
          <a:p>
            <a:fld id="{5DFEDB64-84C3-4240-BCBA-134AE1D9082C}" type="slidenum">
              <a:rPr lang="en-GB" smtClean="0"/>
              <a:t>26</a:t>
            </a:fld>
            <a:endParaRPr lang="en-GB"/>
          </a:p>
        </p:txBody>
      </p:sp>
    </p:spTree>
    <p:extLst>
      <p:ext uri="{BB962C8B-B14F-4D97-AF65-F5344CB8AC3E}">
        <p14:creationId xmlns:p14="http://schemas.microsoft.com/office/powerpoint/2010/main" val="40525561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210FA-D2FF-48F4-8582-1EF72017C4A7}"/>
              </a:ext>
            </a:extLst>
          </p:cNvPr>
          <p:cNvSpPr>
            <a:spLocks noGrp="1"/>
          </p:cNvSpPr>
          <p:nvPr>
            <p:ph type="title"/>
          </p:nvPr>
        </p:nvSpPr>
        <p:spPr/>
        <p:txBody>
          <a:bodyPr/>
          <a:lstStyle/>
          <a:p>
            <a:r>
              <a:rPr lang="en-GB" dirty="0"/>
              <a:t>Stereotyping continued.</a:t>
            </a:r>
          </a:p>
        </p:txBody>
      </p:sp>
      <p:sp>
        <p:nvSpPr>
          <p:cNvPr id="3" name="Content Placeholder 2">
            <a:extLst>
              <a:ext uri="{FF2B5EF4-FFF2-40B4-BE49-F238E27FC236}">
                <a16:creationId xmlns:a16="http://schemas.microsoft.com/office/drawing/2014/main" id="{82B8B098-34C3-4FD0-88C3-42D58257DB61}"/>
              </a:ext>
            </a:extLst>
          </p:cNvPr>
          <p:cNvSpPr>
            <a:spLocks noGrp="1"/>
          </p:cNvSpPr>
          <p:nvPr>
            <p:ph sz="half" idx="1"/>
          </p:nvPr>
        </p:nvSpPr>
        <p:spPr>
          <a:xfrm>
            <a:off x="677334" y="2160589"/>
            <a:ext cx="4184035" cy="4245898"/>
          </a:xfrm>
        </p:spPr>
        <p:txBody>
          <a:bodyPr>
            <a:normAutofit/>
          </a:bodyPr>
          <a:lstStyle/>
          <a:p>
            <a:r>
              <a:rPr lang="en-GB" sz="2000" dirty="0"/>
              <a:t>We’re all individual but can be put into groups such as:</a:t>
            </a:r>
          </a:p>
          <a:p>
            <a:pPr lvl="1"/>
            <a:r>
              <a:rPr lang="en-GB" sz="1800" dirty="0"/>
              <a:t>White,</a:t>
            </a:r>
          </a:p>
          <a:p>
            <a:pPr lvl="1"/>
            <a:r>
              <a:rPr lang="en-GB" sz="1800" dirty="0"/>
              <a:t>Black,</a:t>
            </a:r>
          </a:p>
          <a:p>
            <a:pPr lvl="1"/>
            <a:r>
              <a:rPr lang="en-GB" sz="1800" dirty="0"/>
              <a:t>Students,</a:t>
            </a:r>
          </a:p>
          <a:p>
            <a:pPr lvl="1"/>
            <a:r>
              <a:rPr lang="en-GB" sz="1800" dirty="0"/>
              <a:t>Teachers,</a:t>
            </a:r>
          </a:p>
          <a:p>
            <a:pPr lvl="1"/>
            <a:r>
              <a:rPr lang="en-GB" sz="1800" dirty="0"/>
              <a:t>Old,</a:t>
            </a:r>
          </a:p>
          <a:p>
            <a:pPr lvl="1"/>
            <a:r>
              <a:rPr lang="en-GB" sz="1800" dirty="0"/>
              <a:t>Young etc.</a:t>
            </a:r>
          </a:p>
          <a:p>
            <a:pPr lvl="1"/>
            <a:endParaRPr lang="en-GB" sz="1800" dirty="0"/>
          </a:p>
          <a:p>
            <a:r>
              <a:rPr lang="en-GB" sz="2000" dirty="0"/>
              <a:t>This is not stereotyping.</a:t>
            </a:r>
          </a:p>
        </p:txBody>
      </p:sp>
      <p:sp>
        <p:nvSpPr>
          <p:cNvPr id="4" name="Content Placeholder 3">
            <a:extLst>
              <a:ext uri="{FF2B5EF4-FFF2-40B4-BE49-F238E27FC236}">
                <a16:creationId xmlns:a16="http://schemas.microsoft.com/office/drawing/2014/main" id="{57D0D407-4B40-4993-A555-A9BDF5A57270}"/>
              </a:ext>
            </a:extLst>
          </p:cNvPr>
          <p:cNvSpPr>
            <a:spLocks noGrp="1"/>
          </p:cNvSpPr>
          <p:nvPr>
            <p:ph sz="half" idx="2"/>
          </p:nvPr>
        </p:nvSpPr>
        <p:spPr/>
        <p:txBody>
          <a:bodyPr>
            <a:normAutofit/>
          </a:bodyPr>
          <a:lstStyle/>
          <a:p>
            <a:r>
              <a:rPr lang="en-GB" sz="2000" dirty="0"/>
              <a:t>When we start to apply traits and characteristics to these groups and then assume that everyone within these groups are the same, then we begin to stereotype people.</a:t>
            </a:r>
          </a:p>
        </p:txBody>
      </p:sp>
      <p:sp>
        <p:nvSpPr>
          <p:cNvPr id="5" name="Slide Number Placeholder 4">
            <a:extLst>
              <a:ext uri="{FF2B5EF4-FFF2-40B4-BE49-F238E27FC236}">
                <a16:creationId xmlns:a16="http://schemas.microsoft.com/office/drawing/2014/main" id="{BA59EF84-C6CD-43CF-AC24-995EE1425313}"/>
              </a:ext>
            </a:extLst>
          </p:cNvPr>
          <p:cNvSpPr>
            <a:spLocks noGrp="1"/>
          </p:cNvSpPr>
          <p:nvPr>
            <p:ph type="sldNum" sz="quarter" idx="12"/>
          </p:nvPr>
        </p:nvSpPr>
        <p:spPr/>
        <p:txBody>
          <a:bodyPr/>
          <a:lstStyle/>
          <a:p>
            <a:fld id="{5DFEDB64-84C3-4240-BCBA-134AE1D9082C}" type="slidenum">
              <a:rPr lang="en-GB" smtClean="0"/>
              <a:t>27</a:t>
            </a:fld>
            <a:endParaRPr lang="en-GB"/>
          </a:p>
        </p:txBody>
      </p:sp>
    </p:spTree>
    <p:extLst>
      <p:ext uri="{BB962C8B-B14F-4D97-AF65-F5344CB8AC3E}">
        <p14:creationId xmlns:p14="http://schemas.microsoft.com/office/powerpoint/2010/main" val="33265312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61AC8-088E-439C-A284-25F900AB6018}"/>
              </a:ext>
            </a:extLst>
          </p:cNvPr>
          <p:cNvSpPr>
            <a:spLocks noGrp="1"/>
          </p:cNvSpPr>
          <p:nvPr>
            <p:ph type="title"/>
          </p:nvPr>
        </p:nvSpPr>
        <p:spPr/>
        <p:txBody>
          <a:bodyPr/>
          <a:lstStyle/>
          <a:p>
            <a:r>
              <a:rPr lang="en-GB" dirty="0"/>
              <a:t>The pain of positive stereotypes</a:t>
            </a:r>
          </a:p>
        </p:txBody>
      </p:sp>
      <p:sp>
        <p:nvSpPr>
          <p:cNvPr id="4" name="Content Placeholder 3">
            <a:extLst>
              <a:ext uri="{FF2B5EF4-FFF2-40B4-BE49-F238E27FC236}">
                <a16:creationId xmlns:a16="http://schemas.microsoft.com/office/drawing/2014/main" id="{480D9680-E3A7-4125-8033-9E2C0AE5862E}"/>
              </a:ext>
            </a:extLst>
          </p:cNvPr>
          <p:cNvSpPr>
            <a:spLocks noGrp="1"/>
          </p:cNvSpPr>
          <p:nvPr>
            <p:ph idx="1"/>
          </p:nvPr>
        </p:nvSpPr>
        <p:spPr/>
        <p:txBody>
          <a:bodyPr>
            <a:normAutofit/>
          </a:bodyPr>
          <a:lstStyle/>
          <a:p>
            <a:r>
              <a:rPr lang="en-GB" sz="2000" dirty="0"/>
              <a:t>In social psychology, a positive stereotype refers to a subjectively favourable belief held about a social group. </a:t>
            </a:r>
          </a:p>
          <a:p>
            <a:endParaRPr lang="en-GB" sz="2000" dirty="0"/>
          </a:p>
          <a:p>
            <a:r>
              <a:rPr lang="en-GB" sz="2000" dirty="0"/>
              <a:t>Common examples of positive stereotypes are Asians with better math ability, Black people with greater athletic ability, and women with being more warm and communal.</a:t>
            </a:r>
          </a:p>
        </p:txBody>
      </p:sp>
      <p:sp>
        <p:nvSpPr>
          <p:cNvPr id="7" name="Slide Number Placeholder 6">
            <a:extLst>
              <a:ext uri="{FF2B5EF4-FFF2-40B4-BE49-F238E27FC236}">
                <a16:creationId xmlns:a16="http://schemas.microsoft.com/office/drawing/2014/main" id="{C05775C2-247D-4A6E-B116-72539EA6A152}"/>
              </a:ext>
            </a:extLst>
          </p:cNvPr>
          <p:cNvSpPr>
            <a:spLocks noGrp="1"/>
          </p:cNvSpPr>
          <p:nvPr>
            <p:ph type="sldNum" sz="quarter" idx="12"/>
          </p:nvPr>
        </p:nvSpPr>
        <p:spPr/>
        <p:txBody>
          <a:bodyPr/>
          <a:lstStyle/>
          <a:p>
            <a:fld id="{5DFEDB64-84C3-4240-BCBA-134AE1D9082C}" type="slidenum">
              <a:rPr lang="en-GB" smtClean="0"/>
              <a:t>28</a:t>
            </a:fld>
            <a:endParaRPr lang="en-GB"/>
          </a:p>
        </p:txBody>
      </p:sp>
    </p:spTree>
    <p:extLst>
      <p:ext uri="{BB962C8B-B14F-4D97-AF65-F5344CB8AC3E}">
        <p14:creationId xmlns:p14="http://schemas.microsoft.com/office/powerpoint/2010/main" val="23344374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02741E-B81E-4A8E-8657-BB16131959A3}"/>
              </a:ext>
            </a:extLst>
          </p:cNvPr>
          <p:cNvSpPr>
            <a:spLocks noGrp="1"/>
          </p:cNvSpPr>
          <p:nvPr>
            <p:ph sz="half" idx="1"/>
          </p:nvPr>
        </p:nvSpPr>
        <p:spPr>
          <a:xfrm>
            <a:off x="677332" y="1017589"/>
            <a:ext cx="4184035" cy="4245898"/>
          </a:xfrm>
        </p:spPr>
        <p:txBody>
          <a:bodyPr>
            <a:normAutofit/>
          </a:bodyPr>
          <a:lstStyle/>
          <a:p>
            <a:r>
              <a:rPr lang="en-GB" sz="2000" dirty="0"/>
              <a:t>Stereotypes of all kinds lump an individual into a group.  When you find a stereotype applied to you, it removes some of your individuality.  That happens whether the stereotype used was positive or negative.  </a:t>
            </a:r>
          </a:p>
          <a:p>
            <a:endParaRPr lang="en-GB" dirty="0"/>
          </a:p>
        </p:txBody>
      </p:sp>
      <p:sp>
        <p:nvSpPr>
          <p:cNvPr id="4" name="Content Placeholder 3">
            <a:extLst>
              <a:ext uri="{FF2B5EF4-FFF2-40B4-BE49-F238E27FC236}">
                <a16:creationId xmlns:a16="http://schemas.microsoft.com/office/drawing/2014/main" id="{0D2E69B4-E473-4B4D-AF6C-68732D5E5A85}"/>
              </a:ext>
            </a:extLst>
          </p:cNvPr>
          <p:cNvSpPr>
            <a:spLocks noGrp="1"/>
          </p:cNvSpPr>
          <p:nvPr>
            <p:ph sz="half" idx="2"/>
          </p:nvPr>
        </p:nvSpPr>
        <p:spPr>
          <a:xfrm>
            <a:off x="5089968" y="1017588"/>
            <a:ext cx="4184034" cy="5840411"/>
          </a:xfrm>
        </p:spPr>
        <p:txBody>
          <a:bodyPr>
            <a:normAutofit/>
          </a:bodyPr>
          <a:lstStyle/>
          <a:p>
            <a:r>
              <a:rPr lang="en-GB" sz="2000" dirty="0"/>
              <a:t>It is frustrating to realize that someone views you just as a member of a group and not as an individual.  And in many situations, that leads you to dislike the person who made the comment.</a:t>
            </a:r>
          </a:p>
          <a:p>
            <a:endParaRPr lang="en-GB" sz="2000" dirty="0"/>
          </a:p>
          <a:p>
            <a:endParaRPr lang="en-GB" sz="2000" dirty="0"/>
          </a:p>
          <a:p>
            <a:endParaRPr lang="en-GB" sz="2000" dirty="0"/>
          </a:p>
          <a:p>
            <a:pPr marL="0" indent="0" algn="r">
              <a:buNone/>
            </a:pPr>
            <a:endParaRPr lang="en-GB" dirty="0"/>
          </a:p>
          <a:p>
            <a:pPr marL="0" indent="0" algn="r">
              <a:buNone/>
            </a:pPr>
            <a:endParaRPr lang="en-GB" dirty="0"/>
          </a:p>
          <a:p>
            <a:pPr marL="0" indent="0" algn="r">
              <a:buNone/>
            </a:pPr>
            <a:endParaRPr lang="en-GB" dirty="0"/>
          </a:p>
          <a:p>
            <a:pPr marL="0" indent="0" algn="r">
              <a:buNone/>
            </a:pPr>
            <a:endParaRPr lang="en-GB" dirty="0"/>
          </a:p>
          <a:p>
            <a:pPr marL="0" indent="0" algn="r">
              <a:buNone/>
            </a:pPr>
            <a:r>
              <a:rPr lang="en-GB" dirty="0" err="1"/>
              <a:t>Siy</a:t>
            </a:r>
            <a:r>
              <a:rPr lang="en-GB" dirty="0"/>
              <a:t> and </a:t>
            </a:r>
            <a:r>
              <a:rPr lang="en-GB" dirty="0" err="1"/>
              <a:t>Cheryan</a:t>
            </a:r>
            <a:r>
              <a:rPr lang="en-GB" dirty="0"/>
              <a:t> (2012)</a:t>
            </a:r>
          </a:p>
          <a:p>
            <a:endParaRPr lang="en-GB" dirty="0"/>
          </a:p>
        </p:txBody>
      </p:sp>
      <p:sp>
        <p:nvSpPr>
          <p:cNvPr id="5" name="Slide Number Placeholder 4">
            <a:extLst>
              <a:ext uri="{FF2B5EF4-FFF2-40B4-BE49-F238E27FC236}">
                <a16:creationId xmlns:a16="http://schemas.microsoft.com/office/drawing/2014/main" id="{3D21795C-4C67-4D56-8C9C-7200F0911555}"/>
              </a:ext>
            </a:extLst>
          </p:cNvPr>
          <p:cNvSpPr>
            <a:spLocks noGrp="1"/>
          </p:cNvSpPr>
          <p:nvPr>
            <p:ph type="sldNum" sz="quarter" idx="12"/>
          </p:nvPr>
        </p:nvSpPr>
        <p:spPr/>
        <p:txBody>
          <a:bodyPr/>
          <a:lstStyle/>
          <a:p>
            <a:fld id="{5DFEDB64-84C3-4240-BCBA-134AE1D9082C}" type="slidenum">
              <a:rPr lang="en-GB" smtClean="0"/>
              <a:t>29</a:t>
            </a:fld>
            <a:endParaRPr lang="en-GB"/>
          </a:p>
        </p:txBody>
      </p:sp>
      <p:sp>
        <p:nvSpPr>
          <p:cNvPr id="7" name="Content Placeholder 3">
            <a:extLst>
              <a:ext uri="{FF2B5EF4-FFF2-40B4-BE49-F238E27FC236}">
                <a16:creationId xmlns:a16="http://schemas.microsoft.com/office/drawing/2014/main" id="{010279A1-9AD7-4B07-9496-FBB9717499B7}"/>
              </a:ext>
            </a:extLst>
          </p:cNvPr>
          <p:cNvSpPr txBox="1">
            <a:spLocks/>
          </p:cNvSpPr>
          <p:nvPr/>
        </p:nvSpPr>
        <p:spPr>
          <a:xfrm>
            <a:off x="677332" y="3785524"/>
            <a:ext cx="8596668" cy="243840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a:t>Finally, it is suspected that there is an additional factor at play in these studies.  When someone uses a positive stereotype to judge you, it is reasonable to assume that it is only a matter of time until they apply negative stereotypes as well.  That is, you are making a judgment that the person you are talking to uses stereotypes to make judgments.</a:t>
            </a:r>
            <a:endParaRPr lang="en-GB" sz="2000" i="1" dirty="0"/>
          </a:p>
          <a:p>
            <a:endParaRPr lang="en-GB" dirty="0"/>
          </a:p>
        </p:txBody>
      </p:sp>
    </p:spTree>
    <p:extLst>
      <p:ext uri="{BB962C8B-B14F-4D97-AF65-F5344CB8AC3E}">
        <p14:creationId xmlns:p14="http://schemas.microsoft.com/office/powerpoint/2010/main" val="42125461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upload.wikimedia.org/wikipedia/commons/thumb/c/c0/Mixed_stereotype_content_model_%28Fiske_et_al.%29.png/800px-Mixed_stereotype_content_model_%28Fiske_et_al.%29.png">
            <a:extLst>
              <a:ext uri="{FF2B5EF4-FFF2-40B4-BE49-F238E27FC236}">
                <a16:creationId xmlns:a16="http://schemas.microsoft.com/office/drawing/2014/main" id="{D748491F-AB67-44FF-AA18-EC93A6F87F5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95425" y="1131994"/>
            <a:ext cx="6465331" cy="4590386"/>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74988B37-58B3-4A8B-B06E-BBA5DECEC516}"/>
              </a:ext>
            </a:extLst>
          </p:cNvPr>
          <p:cNvSpPr>
            <a:spLocks noGrp="1"/>
          </p:cNvSpPr>
          <p:nvPr>
            <p:ph type="sldNum" sz="quarter" idx="12"/>
          </p:nvPr>
        </p:nvSpPr>
        <p:spPr>
          <a:xfrm>
            <a:off x="10865194" y="6411619"/>
            <a:ext cx="683339" cy="365125"/>
          </a:xfrm>
        </p:spPr>
        <p:txBody>
          <a:bodyPr vert="horz" lIns="91440" tIns="45720" rIns="91440" bIns="45720" rtlCol="0" anchor="ctr">
            <a:normAutofit/>
          </a:bodyPr>
          <a:lstStyle/>
          <a:p>
            <a:pPr defTabSz="457200">
              <a:spcAft>
                <a:spcPts val="600"/>
              </a:spcAft>
            </a:pPr>
            <a:fld id="{5DFEDB64-84C3-4240-BCBA-134AE1D9082C}" type="slidenum">
              <a:rPr lang="en-US">
                <a:solidFill>
                  <a:srgbClr val="FFFFFF"/>
                </a:solidFill>
              </a:rPr>
              <a:pPr defTabSz="457200">
                <a:spcAft>
                  <a:spcPts val="600"/>
                </a:spcAft>
              </a:pPr>
              <a:t>30</a:t>
            </a:fld>
            <a:endParaRPr lang="en-US">
              <a:solidFill>
                <a:srgbClr val="FFFFFF"/>
              </a:solidFill>
            </a:endParaRPr>
          </a:p>
        </p:txBody>
      </p:sp>
      <p:sp>
        <p:nvSpPr>
          <p:cNvPr id="5" name="Rectangle 4">
            <a:extLst>
              <a:ext uri="{FF2B5EF4-FFF2-40B4-BE49-F238E27FC236}">
                <a16:creationId xmlns:a16="http://schemas.microsoft.com/office/drawing/2014/main" id="{775F0AB9-F311-4697-BFCF-F5A211BFC368}"/>
              </a:ext>
            </a:extLst>
          </p:cNvPr>
          <p:cNvSpPr/>
          <p:nvPr/>
        </p:nvSpPr>
        <p:spPr>
          <a:xfrm>
            <a:off x="6606664" y="5813926"/>
            <a:ext cx="2095445" cy="369332"/>
          </a:xfrm>
          <a:prstGeom prst="rect">
            <a:avLst/>
          </a:prstGeom>
        </p:spPr>
        <p:txBody>
          <a:bodyPr wrap="none">
            <a:spAutoFit/>
          </a:bodyPr>
          <a:lstStyle/>
          <a:p>
            <a:r>
              <a:rPr lang="en-GB" dirty="0">
                <a:solidFill>
                  <a:srgbClr val="222222"/>
                </a:solidFill>
                <a:latin typeface="Arial" panose="020B0604020202020204" pitchFamily="34" charset="0"/>
              </a:rPr>
              <a:t>Fiske et al. (2002)</a:t>
            </a:r>
            <a:endParaRPr lang="en-GB" dirty="0"/>
          </a:p>
        </p:txBody>
      </p:sp>
    </p:spTree>
    <p:extLst>
      <p:ext uri="{BB962C8B-B14F-4D97-AF65-F5344CB8AC3E}">
        <p14:creationId xmlns:p14="http://schemas.microsoft.com/office/powerpoint/2010/main" val="38309221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2" name="Straight Connector 31">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3"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38">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9">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42" name="Rectangle 41">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8E148239-76B1-48C1-B7C1-1F9188BBBE58}"/>
              </a:ext>
            </a:extLst>
          </p:cNvPr>
          <p:cNvSpPr>
            <a:spLocks noGrp="1"/>
          </p:cNvSpPr>
          <p:nvPr>
            <p:ph type="sldNum" sz="quarter" idx="12"/>
          </p:nvPr>
        </p:nvSpPr>
        <p:spPr>
          <a:xfrm>
            <a:off x="10860438" y="6420107"/>
            <a:ext cx="683339" cy="365125"/>
          </a:xfrm>
        </p:spPr>
        <p:txBody>
          <a:bodyPr>
            <a:normAutofit/>
          </a:bodyPr>
          <a:lstStyle/>
          <a:p>
            <a:pPr>
              <a:spcAft>
                <a:spcPts val="600"/>
              </a:spcAft>
            </a:pPr>
            <a:fld id="{5DFEDB64-84C3-4240-BCBA-134AE1D9082C}" type="slidenum">
              <a:rPr lang="en-GB">
                <a:solidFill>
                  <a:srgbClr val="FFFFFF"/>
                </a:solidFill>
              </a:rPr>
              <a:pPr>
                <a:spcAft>
                  <a:spcPts val="600"/>
                </a:spcAft>
              </a:pPr>
              <a:t>31</a:t>
            </a:fld>
            <a:endParaRPr lang="en-GB">
              <a:solidFill>
                <a:srgbClr val="FFFFFF"/>
              </a:solidFill>
            </a:endParaRPr>
          </a:p>
        </p:txBody>
      </p:sp>
      <p:graphicFrame>
        <p:nvGraphicFramePr>
          <p:cNvPr id="24" name="Diagram 23">
            <a:extLst>
              <a:ext uri="{FF2B5EF4-FFF2-40B4-BE49-F238E27FC236}">
                <a16:creationId xmlns:a16="http://schemas.microsoft.com/office/drawing/2014/main" id="{79C723FF-953C-4BED-8F48-F8B3D2FEBAAC}"/>
              </a:ext>
            </a:extLst>
          </p:cNvPr>
          <p:cNvGraphicFramePr/>
          <p:nvPr>
            <p:extLst>
              <p:ext uri="{D42A27DB-BD31-4B8C-83A1-F6EECF244321}">
                <p14:modId xmlns:p14="http://schemas.microsoft.com/office/powerpoint/2010/main" val="2008043336"/>
              </p:ext>
            </p:extLst>
          </p:nvPr>
        </p:nvGraphicFramePr>
        <p:xfrm>
          <a:off x="5935424" y="731308"/>
          <a:ext cx="5254932" cy="53953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1" name="Picture 4" descr="Sketchy Silhouette Tree Clip Art - Dead Tree Silhouette Clip Art (588x595)">
            <a:extLst>
              <a:ext uri="{FF2B5EF4-FFF2-40B4-BE49-F238E27FC236}">
                <a16:creationId xmlns:a16="http://schemas.microsoft.com/office/drawing/2014/main" id="{8CE25975-3552-4690-9574-B60B4F336D9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38886" y="1244858"/>
            <a:ext cx="4533006" cy="4590386"/>
          </a:xfrm>
          <a:prstGeom prst="rect">
            <a:avLst/>
          </a:prstGeom>
          <a:noFill/>
          <a:extLst>
            <a:ext uri="{909E8E84-426E-40DD-AFC4-6F175D3DCCD1}">
              <a14:hiddenFill xmlns:a14="http://schemas.microsoft.com/office/drawing/2010/main">
                <a:solidFill>
                  <a:srgbClr val="FFFFFF"/>
                </a:solidFill>
              </a14:hiddenFill>
            </a:ext>
          </a:extLst>
        </p:spPr>
      </p:pic>
      <p:sp>
        <p:nvSpPr>
          <p:cNvPr id="43" name="TextBox 42">
            <a:extLst>
              <a:ext uri="{FF2B5EF4-FFF2-40B4-BE49-F238E27FC236}">
                <a16:creationId xmlns:a16="http://schemas.microsoft.com/office/drawing/2014/main" id="{B63439B9-A957-4DF1-BA68-1144762B1F96}"/>
              </a:ext>
            </a:extLst>
          </p:cNvPr>
          <p:cNvSpPr txBox="1"/>
          <p:nvPr/>
        </p:nvSpPr>
        <p:spPr>
          <a:xfrm>
            <a:off x="948344" y="5223933"/>
            <a:ext cx="1300162" cy="369332"/>
          </a:xfrm>
          <a:prstGeom prst="rect">
            <a:avLst/>
          </a:prstGeom>
          <a:noFill/>
        </p:spPr>
        <p:txBody>
          <a:bodyPr wrap="square" rtlCol="0">
            <a:spAutoFit/>
          </a:bodyPr>
          <a:lstStyle/>
          <a:p>
            <a:pPr algn="r"/>
            <a:r>
              <a:rPr lang="en-GB" dirty="0"/>
              <a:t>Roots</a:t>
            </a:r>
          </a:p>
        </p:txBody>
      </p:sp>
      <p:sp>
        <p:nvSpPr>
          <p:cNvPr id="44" name="TextBox 43">
            <a:extLst>
              <a:ext uri="{FF2B5EF4-FFF2-40B4-BE49-F238E27FC236}">
                <a16:creationId xmlns:a16="http://schemas.microsoft.com/office/drawing/2014/main" id="{D3876DE4-BDC6-47FA-9C59-8A0D53C73EB3}"/>
              </a:ext>
            </a:extLst>
          </p:cNvPr>
          <p:cNvSpPr txBox="1"/>
          <p:nvPr/>
        </p:nvSpPr>
        <p:spPr>
          <a:xfrm>
            <a:off x="2581924" y="3866866"/>
            <a:ext cx="1300162" cy="369332"/>
          </a:xfrm>
          <a:prstGeom prst="rect">
            <a:avLst/>
          </a:prstGeom>
          <a:noFill/>
        </p:spPr>
        <p:txBody>
          <a:bodyPr wrap="square" rtlCol="0">
            <a:spAutoFit/>
          </a:bodyPr>
          <a:lstStyle/>
          <a:p>
            <a:r>
              <a:rPr lang="en-GB" dirty="0"/>
              <a:t>Trunk</a:t>
            </a:r>
          </a:p>
        </p:txBody>
      </p:sp>
      <p:sp>
        <p:nvSpPr>
          <p:cNvPr id="45" name="TextBox 44">
            <a:extLst>
              <a:ext uri="{FF2B5EF4-FFF2-40B4-BE49-F238E27FC236}">
                <a16:creationId xmlns:a16="http://schemas.microsoft.com/office/drawing/2014/main" id="{4D810B1C-3656-488C-BCF2-2E84012525A9}"/>
              </a:ext>
            </a:extLst>
          </p:cNvPr>
          <p:cNvSpPr txBox="1"/>
          <p:nvPr/>
        </p:nvSpPr>
        <p:spPr>
          <a:xfrm>
            <a:off x="1424516" y="2478866"/>
            <a:ext cx="1530264" cy="369332"/>
          </a:xfrm>
          <a:prstGeom prst="rect">
            <a:avLst/>
          </a:prstGeom>
          <a:noFill/>
        </p:spPr>
        <p:txBody>
          <a:bodyPr wrap="square" rtlCol="0">
            <a:spAutoFit/>
          </a:bodyPr>
          <a:lstStyle/>
          <a:p>
            <a:r>
              <a:rPr lang="en-GB" dirty="0"/>
              <a:t>Branches</a:t>
            </a:r>
          </a:p>
        </p:txBody>
      </p:sp>
      <p:sp>
        <p:nvSpPr>
          <p:cNvPr id="46" name="TextBox 45">
            <a:extLst>
              <a:ext uri="{FF2B5EF4-FFF2-40B4-BE49-F238E27FC236}">
                <a16:creationId xmlns:a16="http://schemas.microsoft.com/office/drawing/2014/main" id="{83F3DB5E-9E50-4CA5-95D3-42A15FAF9CD1}"/>
              </a:ext>
            </a:extLst>
          </p:cNvPr>
          <p:cNvSpPr txBox="1"/>
          <p:nvPr/>
        </p:nvSpPr>
        <p:spPr>
          <a:xfrm>
            <a:off x="3449574" y="1244858"/>
            <a:ext cx="1168987" cy="369332"/>
          </a:xfrm>
          <a:prstGeom prst="rect">
            <a:avLst/>
          </a:prstGeom>
          <a:noFill/>
        </p:spPr>
        <p:txBody>
          <a:bodyPr wrap="square" rtlCol="0">
            <a:spAutoFit/>
          </a:bodyPr>
          <a:lstStyle/>
          <a:p>
            <a:r>
              <a:rPr lang="en-GB" dirty="0"/>
              <a:t>Leaves</a:t>
            </a:r>
          </a:p>
        </p:txBody>
      </p:sp>
      <p:sp>
        <p:nvSpPr>
          <p:cNvPr id="47" name="TextBox 46">
            <a:extLst>
              <a:ext uri="{FF2B5EF4-FFF2-40B4-BE49-F238E27FC236}">
                <a16:creationId xmlns:a16="http://schemas.microsoft.com/office/drawing/2014/main" id="{7B8264D8-CEF0-4BBA-B825-1C7E71CDEF2A}"/>
              </a:ext>
            </a:extLst>
          </p:cNvPr>
          <p:cNvSpPr txBox="1"/>
          <p:nvPr/>
        </p:nvSpPr>
        <p:spPr>
          <a:xfrm>
            <a:off x="8401050" y="4953000"/>
            <a:ext cx="2314575" cy="923330"/>
          </a:xfrm>
          <a:prstGeom prst="rect">
            <a:avLst/>
          </a:prstGeom>
          <a:noFill/>
        </p:spPr>
        <p:txBody>
          <a:bodyPr wrap="square" rtlCol="0">
            <a:spAutoFit/>
          </a:bodyPr>
          <a:lstStyle/>
          <a:p>
            <a:r>
              <a:rPr lang="en-GB" dirty="0"/>
              <a:t>Family, Peers, Geography, Religion, Media etc.</a:t>
            </a:r>
          </a:p>
        </p:txBody>
      </p:sp>
      <p:sp>
        <p:nvSpPr>
          <p:cNvPr id="48" name="TextBox 47">
            <a:extLst>
              <a:ext uri="{FF2B5EF4-FFF2-40B4-BE49-F238E27FC236}">
                <a16:creationId xmlns:a16="http://schemas.microsoft.com/office/drawing/2014/main" id="{890A0494-F4DE-421D-8541-0857F60E6189}"/>
              </a:ext>
            </a:extLst>
          </p:cNvPr>
          <p:cNvSpPr txBox="1"/>
          <p:nvPr/>
        </p:nvSpPr>
        <p:spPr>
          <a:xfrm>
            <a:off x="4770673" y="3589867"/>
            <a:ext cx="1914525" cy="923330"/>
          </a:xfrm>
          <a:prstGeom prst="rect">
            <a:avLst/>
          </a:prstGeom>
          <a:noFill/>
        </p:spPr>
        <p:txBody>
          <a:bodyPr wrap="square" rtlCol="0" anchor="ctr">
            <a:spAutoFit/>
          </a:bodyPr>
          <a:lstStyle/>
          <a:p>
            <a:pPr algn="r"/>
            <a:r>
              <a:rPr lang="en-GB" dirty="0"/>
              <a:t>Conscious decisions based upon values</a:t>
            </a:r>
          </a:p>
        </p:txBody>
      </p:sp>
      <p:sp>
        <p:nvSpPr>
          <p:cNvPr id="49" name="TextBox 48">
            <a:extLst>
              <a:ext uri="{FF2B5EF4-FFF2-40B4-BE49-F238E27FC236}">
                <a16:creationId xmlns:a16="http://schemas.microsoft.com/office/drawing/2014/main" id="{2B57DF39-1B0C-4747-9DEA-F57DD6215D68}"/>
              </a:ext>
            </a:extLst>
          </p:cNvPr>
          <p:cNvSpPr txBox="1"/>
          <p:nvPr/>
        </p:nvSpPr>
        <p:spPr>
          <a:xfrm>
            <a:off x="6685198" y="1244858"/>
            <a:ext cx="2360083" cy="369332"/>
          </a:xfrm>
          <a:prstGeom prst="rect">
            <a:avLst/>
          </a:prstGeom>
          <a:noFill/>
        </p:spPr>
        <p:txBody>
          <a:bodyPr wrap="square" rtlCol="0">
            <a:spAutoFit/>
          </a:bodyPr>
          <a:lstStyle/>
          <a:p>
            <a:pPr algn="r"/>
            <a:r>
              <a:rPr lang="en-GB" dirty="0"/>
              <a:t>Discrimination</a:t>
            </a:r>
          </a:p>
        </p:txBody>
      </p:sp>
    </p:spTree>
    <p:extLst>
      <p:ext uri="{BB962C8B-B14F-4D97-AF65-F5344CB8AC3E}">
        <p14:creationId xmlns:p14="http://schemas.microsoft.com/office/powerpoint/2010/main" val="36238756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5" name="Rectangle 34">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0FEED019-9122-4486-A46A-FB8022A5C3DC}"/>
              </a:ext>
            </a:extLst>
          </p:cNvPr>
          <p:cNvSpPr>
            <a:spLocks noGrp="1"/>
          </p:cNvSpPr>
          <p:nvPr>
            <p:ph type="sldNum" sz="quarter" idx="12"/>
          </p:nvPr>
        </p:nvSpPr>
        <p:spPr>
          <a:xfrm>
            <a:off x="10860438" y="6420107"/>
            <a:ext cx="683339" cy="365125"/>
          </a:xfrm>
        </p:spPr>
        <p:txBody>
          <a:bodyPr vert="horz" lIns="91440" tIns="45720" rIns="91440" bIns="45720" rtlCol="0" anchor="ctr">
            <a:normAutofit/>
          </a:bodyPr>
          <a:lstStyle/>
          <a:p>
            <a:pPr defTabSz="457200">
              <a:spcAft>
                <a:spcPts val="600"/>
              </a:spcAft>
            </a:pPr>
            <a:fld id="{5DFEDB64-84C3-4240-BCBA-134AE1D9082C}" type="slidenum">
              <a:rPr lang="en-US">
                <a:solidFill>
                  <a:srgbClr val="FFFFFF"/>
                </a:solidFill>
              </a:rPr>
              <a:pPr defTabSz="457200">
                <a:spcAft>
                  <a:spcPts val="600"/>
                </a:spcAft>
              </a:pPr>
              <a:t>32</a:t>
            </a:fld>
            <a:endParaRPr lang="en-US">
              <a:solidFill>
                <a:srgbClr val="FFFFFF"/>
              </a:solidFill>
            </a:endParaRPr>
          </a:p>
        </p:txBody>
      </p:sp>
      <p:graphicFrame>
        <p:nvGraphicFramePr>
          <p:cNvPr id="5" name="Content Placeholder 4">
            <a:extLst>
              <a:ext uri="{FF2B5EF4-FFF2-40B4-BE49-F238E27FC236}">
                <a16:creationId xmlns:a16="http://schemas.microsoft.com/office/drawing/2014/main" id="{701BC9FF-92A4-4A5D-947B-7C3E3E6BB881}"/>
              </a:ext>
            </a:extLst>
          </p:cNvPr>
          <p:cNvGraphicFramePr>
            <a:graphicFrameLocks noGrp="1"/>
          </p:cNvGraphicFramePr>
          <p:nvPr>
            <p:ph idx="1"/>
            <p:extLst>
              <p:ext uri="{D42A27DB-BD31-4B8C-83A1-F6EECF244321}">
                <p14:modId xmlns:p14="http://schemas.microsoft.com/office/powerpoint/2010/main" val="2141393833"/>
              </p:ext>
            </p:extLst>
          </p:nvPr>
        </p:nvGraphicFramePr>
        <p:xfrm>
          <a:off x="464029" y="1398390"/>
          <a:ext cx="10300230" cy="48389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4" name="Title 1">
            <a:extLst>
              <a:ext uri="{FF2B5EF4-FFF2-40B4-BE49-F238E27FC236}">
                <a16:creationId xmlns:a16="http://schemas.microsoft.com/office/drawing/2014/main" id="{6F804E24-6B48-4A37-8BAD-F2A277F3574C}"/>
              </a:ext>
            </a:extLst>
          </p:cNvPr>
          <p:cNvSpPr>
            <a:spLocks noGrp="1"/>
          </p:cNvSpPr>
          <p:nvPr>
            <p:ph type="title"/>
          </p:nvPr>
        </p:nvSpPr>
        <p:spPr>
          <a:xfrm>
            <a:off x="616934" y="620666"/>
            <a:ext cx="10197494" cy="1099457"/>
          </a:xfrm>
        </p:spPr>
        <p:txBody>
          <a:bodyPr>
            <a:normAutofit/>
          </a:bodyPr>
          <a:lstStyle/>
          <a:p>
            <a:r>
              <a:rPr lang="en-GB" dirty="0"/>
              <a:t>Massey Theory: Imprint Period</a:t>
            </a:r>
          </a:p>
        </p:txBody>
      </p:sp>
      <p:sp>
        <p:nvSpPr>
          <p:cNvPr id="36" name="TextBox 35">
            <a:extLst>
              <a:ext uri="{FF2B5EF4-FFF2-40B4-BE49-F238E27FC236}">
                <a16:creationId xmlns:a16="http://schemas.microsoft.com/office/drawing/2014/main" id="{038A7219-F071-42D4-BB1E-E0236EC70482}"/>
              </a:ext>
            </a:extLst>
          </p:cNvPr>
          <p:cNvSpPr txBox="1"/>
          <p:nvPr/>
        </p:nvSpPr>
        <p:spPr>
          <a:xfrm>
            <a:off x="10136219" y="5907642"/>
            <a:ext cx="3157537" cy="369332"/>
          </a:xfrm>
          <a:prstGeom prst="rect">
            <a:avLst/>
          </a:prstGeom>
          <a:noFill/>
        </p:spPr>
        <p:txBody>
          <a:bodyPr wrap="square" rtlCol="0">
            <a:spAutoFit/>
          </a:bodyPr>
          <a:lstStyle/>
          <a:p>
            <a:r>
              <a:rPr lang="en-GB" dirty="0"/>
              <a:t>West (2015)</a:t>
            </a:r>
          </a:p>
        </p:txBody>
      </p:sp>
    </p:spTree>
    <p:extLst>
      <p:ext uri="{BB962C8B-B14F-4D97-AF65-F5344CB8AC3E}">
        <p14:creationId xmlns:p14="http://schemas.microsoft.com/office/powerpoint/2010/main" val="4037050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88B45-31FC-4F50-901D-8F4803271FC2}"/>
              </a:ext>
            </a:extLst>
          </p:cNvPr>
          <p:cNvSpPr>
            <a:spLocks noGrp="1"/>
          </p:cNvSpPr>
          <p:nvPr>
            <p:ph type="title"/>
          </p:nvPr>
        </p:nvSpPr>
        <p:spPr>
          <a:xfrm>
            <a:off x="1286933" y="609600"/>
            <a:ext cx="10197494" cy="1099457"/>
          </a:xfrm>
        </p:spPr>
        <p:txBody>
          <a:bodyPr>
            <a:normAutofit/>
          </a:bodyPr>
          <a:lstStyle/>
          <a:p>
            <a:r>
              <a:rPr lang="en-GB"/>
              <a:t>Becoming Principled: Imprint Period</a:t>
            </a:r>
            <a:endParaRPr lang="en-GB" dirty="0"/>
          </a:p>
        </p:txBody>
      </p:sp>
      <p:sp>
        <p:nvSpPr>
          <p:cNvPr id="4" name="Slide Number Placeholder 3">
            <a:extLst>
              <a:ext uri="{FF2B5EF4-FFF2-40B4-BE49-F238E27FC236}">
                <a16:creationId xmlns:a16="http://schemas.microsoft.com/office/drawing/2014/main" id="{4F893CAB-80E3-482C-8D83-0AE7431200AE}"/>
              </a:ext>
            </a:extLst>
          </p:cNvPr>
          <p:cNvSpPr>
            <a:spLocks noGrp="1"/>
          </p:cNvSpPr>
          <p:nvPr>
            <p:ph type="sldNum" sz="quarter" idx="12"/>
          </p:nvPr>
        </p:nvSpPr>
        <p:spPr>
          <a:xfrm>
            <a:off x="9894532" y="6182876"/>
            <a:ext cx="683339" cy="365125"/>
          </a:xfrm>
        </p:spPr>
        <p:txBody>
          <a:bodyPr>
            <a:normAutofit/>
          </a:bodyPr>
          <a:lstStyle/>
          <a:p>
            <a:pPr>
              <a:spcAft>
                <a:spcPts val="600"/>
              </a:spcAft>
            </a:pPr>
            <a:fld id="{5DFEDB64-84C3-4240-BCBA-134AE1D9082C}" type="slidenum">
              <a:rPr lang="en-GB" smtClean="0"/>
              <a:pPr>
                <a:spcAft>
                  <a:spcPts val="600"/>
                </a:spcAft>
              </a:pPr>
              <a:t>33</a:t>
            </a:fld>
            <a:endParaRPr lang="en-GB"/>
          </a:p>
        </p:txBody>
      </p:sp>
      <p:graphicFrame>
        <p:nvGraphicFramePr>
          <p:cNvPr id="5" name="Content Placeholder 4">
            <a:extLst>
              <a:ext uri="{FF2B5EF4-FFF2-40B4-BE49-F238E27FC236}">
                <a16:creationId xmlns:a16="http://schemas.microsoft.com/office/drawing/2014/main" id="{425E6455-F2CE-4C68-896B-CCC2D9D0B1A6}"/>
              </a:ext>
            </a:extLst>
          </p:cNvPr>
          <p:cNvGraphicFramePr>
            <a:graphicFrameLocks noGrp="1"/>
          </p:cNvGraphicFramePr>
          <p:nvPr>
            <p:ph idx="1"/>
            <p:extLst>
              <p:ext uri="{D42A27DB-BD31-4B8C-83A1-F6EECF244321}">
                <p14:modId xmlns:p14="http://schemas.microsoft.com/office/powerpoint/2010/main" val="858905334"/>
              </p:ext>
            </p:extLst>
          </p:nvPr>
        </p:nvGraphicFramePr>
        <p:xfrm>
          <a:off x="707573" y="1709057"/>
          <a:ext cx="9071858" cy="4207976"/>
        </p:xfrm>
        <a:graphic>
          <a:graphicData uri="http://schemas.openxmlformats.org/drawingml/2006/table">
            <a:tbl>
              <a:tblPr>
                <a:noFill/>
              </a:tblPr>
              <a:tblGrid>
                <a:gridCol w="9071858">
                  <a:extLst>
                    <a:ext uri="{9D8B030D-6E8A-4147-A177-3AD203B41FA5}">
                      <a16:colId xmlns:a16="http://schemas.microsoft.com/office/drawing/2014/main" val="1782536723"/>
                    </a:ext>
                  </a:extLst>
                </a:gridCol>
              </a:tblGrid>
              <a:tr h="4207976">
                <a:tc>
                  <a:txBody>
                    <a:bodyPr/>
                    <a:lstStyle/>
                    <a:p>
                      <a:r>
                        <a:rPr lang="en-GB" sz="2400" b="1" dirty="0">
                          <a:solidFill>
                            <a:schemeClr val="tx1">
                              <a:lumMod val="75000"/>
                              <a:lumOff val="25000"/>
                            </a:schemeClr>
                          </a:solidFill>
                          <a:effectLst/>
                        </a:rPr>
                        <a:t>Pre-moral</a:t>
                      </a:r>
                    </a:p>
                    <a:p>
                      <a:endParaRPr lang="en-GB" sz="2400" b="1" dirty="0">
                        <a:solidFill>
                          <a:schemeClr val="tx1">
                            <a:lumMod val="75000"/>
                            <a:lumOff val="25000"/>
                          </a:schemeClr>
                        </a:solidFill>
                        <a:effectLst/>
                      </a:endParaRPr>
                    </a:p>
                    <a:p>
                      <a:r>
                        <a:rPr lang="en-GB" sz="2400" dirty="0">
                          <a:solidFill>
                            <a:schemeClr val="tx1">
                              <a:lumMod val="75000"/>
                              <a:lumOff val="25000"/>
                            </a:schemeClr>
                          </a:solidFill>
                          <a:effectLst/>
                        </a:rPr>
                        <a:t>In the pre-moral state, we have no real values (we are thus 'amoral'). Young children are </a:t>
                      </a:r>
                      <a:r>
                        <a:rPr lang="en-GB" sz="2400" dirty="0" err="1">
                          <a:solidFill>
                            <a:schemeClr val="tx1">
                              <a:lumMod val="75000"/>
                              <a:lumOff val="25000"/>
                            </a:schemeClr>
                          </a:solidFill>
                          <a:effectLst/>
                        </a:rPr>
                        <a:t>premoral</a:t>
                      </a:r>
                      <a:r>
                        <a:rPr lang="en-GB" sz="2400" dirty="0">
                          <a:solidFill>
                            <a:schemeClr val="tx1">
                              <a:lumMod val="75000"/>
                              <a:lumOff val="25000"/>
                            </a:schemeClr>
                          </a:solidFill>
                          <a:effectLst/>
                        </a:rPr>
                        <a:t>. So also are psychopaths. Our basic nature tells us to be Machiavellian, doing whatever it takes to achieve our goals, even if it means hurting other people.</a:t>
                      </a:r>
                    </a:p>
                  </a:txBody>
                  <a:tcPr marL="386281" marR="0" marT="193141" marB="193141"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extLst>
                  <a:ext uri="{0D108BD9-81ED-4DB2-BD59-A6C34878D82A}">
                    <a16:rowId xmlns:a16="http://schemas.microsoft.com/office/drawing/2014/main" val="2580974664"/>
                  </a:ext>
                </a:extLst>
              </a:tr>
            </a:tbl>
          </a:graphicData>
        </a:graphic>
      </p:graphicFrame>
      <p:sp>
        <p:nvSpPr>
          <p:cNvPr id="6" name="Rectangle 1">
            <a:extLst>
              <a:ext uri="{FF2B5EF4-FFF2-40B4-BE49-F238E27FC236}">
                <a16:creationId xmlns:a16="http://schemas.microsoft.com/office/drawing/2014/main" id="{313F7A11-C06C-43B4-82E9-B280420860B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31740" rIns="91440" bIns="15870" numCol="1" anchor="ctr" anchorCtr="0" compatLnSpc="1">
            <a:prstTxWarp prst="textNoShape">
              <a:avLst/>
            </a:prstTxWarp>
            <a:spAutoFit/>
          </a:bodyPr>
          <a:lstStyle/>
          <a:p>
            <a:endParaRPr lang="en-GB"/>
          </a:p>
        </p:txBody>
      </p:sp>
      <p:sp>
        <p:nvSpPr>
          <p:cNvPr id="10" name="TextBox 9">
            <a:extLst>
              <a:ext uri="{FF2B5EF4-FFF2-40B4-BE49-F238E27FC236}">
                <a16:creationId xmlns:a16="http://schemas.microsoft.com/office/drawing/2014/main" id="{FDE46CC6-F518-4880-83C7-5FA53C326126}"/>
              </a:ext>
            </a:extLst>
          </p:cNvPr>
          <p:cNvSpPr txBox="1"/>
          <p:nvPr/>
        </p:nvSpPr>
        <p:spPr>
          <a:xfrm>
            <a:off x="707573" y="6372226"/>
            <a:ext cx="3157537" cy="369332"/>
          </a:xfrm>
          <a:prstGeom prst="rect">
            <a:avLst/>
          </a:prstGeom>
          <a:noFill/>
        </p:spPr>
        <p:txBody>
          <a:bodyPr wrap="square" rtlCol="0">
            <a:spAutoFit/>
          </a:bodyPr>
          <a:lstStyle/>
          <a:p>
            <a:r>
              <a:rPr lang="en-GB" dirty="0"/>
              <a:t>West (2015)</a:t>
            </a:r>
          </a:p>
        </p:txBody>
      </p:sp>
    </p:spTree>
    <p:extLst>
      <p:ext uri="{BB962C8B-B14F-4D97-AF65-F5344CB8AC3E}">
        <p14:creationId xmlns:p14="http://schemas.microsoft.com/office/powerpoint/2010/main" val="21743617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grpSp>
        <p:nvGrpSpPr>
          <p:cNvPr id="24" name="Group 23">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5" name="Rectangle 34">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4" name="Slide Number Placeholder 3">
            <a:extLst>
              <a:ext uri="{FF2B5EF4-FFF2-40B4-BE49-F238E27FC236}">
                <a16:creationId xmlns:a16="http://schemas.microsoft.com/office/drawing/2014/main" id="{0FEED019-9122-4486-A46A-FB8022A5C3DC}"/>
              </a:ext>
            </a:extLst>
          </p:cNvPr>
          <p:cNvSpPr>
            <a:spLocks noGrp="1"/>
          </p:cNvSpPr>
          <p:nvPr>
            <p:ph type="sldNum" sz="quarter" idx="12"/>
          </p:nvPr>
        </p:nvSpPr>
        <p:spPr>
          <a:xfrm>
            <a:off x="10860438" y="6420107"/>
            <a:ext cx="683339"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5DFEDB64-84C3-4240-BCBA-134AE1D9082C}" type="slidenum">
              <a:rPr kumimoji="0" lang="en-US" sz="900" b="0" i="0" u="none" strike="noStrike" kern="1200" cap="none" spc="0" normalizeH="0" baseline="0" noProof="0">
                <a:ln>
                  <a:noFill/>
                </a:ln>
                <a:solidFill>
                  <a:srgbClr val="FFFFFF"/>
                </a:solidFill>
                <a:effectLst/>
                <a:uLnTx/>
                <a:uFillTx/>
                <a:latin typeface="Trebuchet MS" panose="020B0603020202020204"/>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34</a:t>
            </a:fld>
            <a:endParaRPr kumimoji="0" lang="en-US" sz="9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34" name="Title 1">
            <a:extLst>
              <a:ext uri="{FF2B5EF4-FFF2-40B4-BE49-F238E27FC236}">
                <a16:creationId xmlns:a16="http://schemas.microsoft.com/office/drawing/2014/main" id="{6F804E24-6B48-4A37-8BAD-F2A277F3574C}"/>
              </a:ext>
            </a:extLst>
          </p:cNvPr>
          <p:cNvSpPr>
            <a:spLocks noGrp="1"/>
          </p:cNvSpPr>
          <p:nvPr>
            <p:ph type="title"/>
          </p:nvPr>
        </p:nvSpPr>
        <p:spPr>
          <a:xfrm>
            <a:off x="616934" y="620666"/>
            <a:ext cx="10197494" cy="1099457"/>
          </a:xfrm>
        </p:spPr>
        <p:txBody>
          <a:bodyPr>
            <a:normAutofit/>
          </a:bodyPr>
          <a:lstStyle/>
          <a:p>
            <a:r>
              <a:rPr lang="en-GB" dirty="0"/>
              <a:t>Massey Theory: Modelling Period</a:t>
            </a:r>
          </a:p>
        </p:txBody>
      </p:sp>
      <p:sp>
        <p:nvSpPr>
          <p:cNvPr id="36" name="TextBox 35">
            <a:extLst>
              <a:ext uri="{FF2B5EF4-FFF2-40B4-BE49-F238E27FC236}">
                <a16:creationId xmlns:a16="http://schemas.microsoft.com/office/drawing/2014/main" id="{038A7219-F071-42D4-BB1E-E0236EC70482}"/>
              </a:ext>
            </a:extLst>
          </p:cNvPr>
          <p:cNvSpPr txBox="1"/>
          <p:nvPr/>
        </p:nvSpPr>
        <p:spPr>
          <a:xfrm>
            <a:off x="10136219" y="5907642"/>
            <a:ext cx="3157537"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West (2015)</a:t>
            </a:r>
          </a:p>
        </p:txBody>
      </p:sp>
      <p:graphicFrame>
        <p:nvGraphicFramePr>
          <p:cNvPr id="37" name="Content Placeholder 4">
            <a:extLst>
              <a:ext uri="{FF2B5EF4-FFF2-40B4-BE49-F238E27FC236}">
                <a16:creationId xmlns:a16="http://schemas.microsoft.com/office/drawing/2014/main" id="{016CEF74-541B-45B1-B3C8-B6E0A2A5102D}"/>
              </a:ext>
            </a:extLst>
          </p:cNvPr>
          <p:cNvGraphicFramePr>
            <a:graphicFrameLocks/>
          </p:cNvGraphicFramePr>
          <p:nvPr>
            <p:extLst>
              <p:ext uri="{D42A27DB-BD31-4B8C-83A1-F6EECF244321}">
                <p14:modId xmlns:p14="http://schemas.microsoft.com/office/powerpoint/2010/main" val="1850758894"/>
              </p:ext>
            </p:extLst>
          </p:nvPr>
        </p:nvGraphicFramePr>
        <p:xfrm>
          <a:off x="655226" y="1492312"/>
          <a:ext cx="10197494" cy="48389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08292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88B45-31FC-4F50-901D-8F4803271FC2}"/>
              </a:ext>
            </a:extLst>
          </p:cNvPr>
          <p:cNvSpPr>
            <a:spLocks noGrp="1"/>
          </p:cNvSpPr>
          <p:nvPr>
            <p:ph type="title"/>
          </p:nvPr>
        </p:nvSpPr>
        <p:spPr>
          <a:xfrm>
            <a:off x="1286933" y="609600"/>
            <a:ext cx="10197494" cy="1099457"/>
          </a:xfrm>
        </p:spPr>
        <p:txBody>
          <a:bodyPr>
            <a:normAutofit/>
          </a:bodyPr>
          <a:lstStyle/>
          <a:p>
            <a:r>
              <a:rPr lang="en-GB" dirty="0"/>
              <a:t>Becoming Principled: Modelling Period</a:t>
            </a:r>
          </a:p>
        </p:txBody>
      </p:sp>
      <p:sp>
        <p:nvSpPr>
          <p:cNvPr id="4" name="Slide Number Placeholder 3">
            <a:extLst>
              <a:ext uri="{FF2B5EF4-FFF2-40B4-BE49-F238E27FC236}">
                <a16:creationId xmlns:a16="http://schemas.microsoft.com/office/drawing/2014/main" id="{4F893CAB-80E3-482C-8D83-0AE7431200AE}"/>
              </a:ext>
            </a:extLst>
          </p:cNvPr>
          <p:cNvSpPr>
            <a:spLocks noGrp="1"/>
          </p:cNvSpPr>
          <p:nvPr>
            <p:ph type="sldNum" sz="quarter" idx="12"/>
          </p:nvPr>
        </p:nvSpPr>
        <p:spPr>
          <a:xfrm>
            <a:off x="9894532" y="6182876"/>
            <a:ext cx="683339" cy="365125"/>
          </a:xfrm>
        </p:spPr>
        <p:txBody>
          <a:bodyPr>
            <a:normAutofit/>
          </a:bodyPr>
          <a:lstStyle/>
          <a:p>
            <a:pPr>
              <a:spcAft>
                <a:spcPts val="600"/>
              </a:spcAft>
            </a:pPr>
            <a:fld id="{5DFEDB64-84C3-4240-BCBA-134AE1D9082C}" type="slidenum">
              <a:rPr lang="en-GB" smtClean="0"/>
              <a:pPr>
                <a:spcAft>
                  <a:spcPts val="600"/>
                </a:spcAft>
              </a:pPr>
              <a:t>35</a:t>
            </a:fld>
            <a:endParaRPr lang="en-GB"/>
          </a:p>
        </p:txBody>
      </p:sp>
      <p:graphicFrame>
        <p:nvGraphicFramePr>
          <p:cNvPr id="5" name="Content Placeholder 4">
            <a:extLst>
              <a:ext uri="{FF2B5EF4-FFF2-40B4-BE49-F238E27FC236}">
                <a16:creationId xmlns:a16="http://schemas.microsoft.com/office/drawing/2014/main" id="{425E6455-F2CE-4C68-896B-CCC2D9D0B1A6}"/>
              </a:ext>
            </a:extLst>
          </p:cNvPr>
          <p:cNvGraphicFramePr>
            <a:graphicFrameLocks noGrp="1"/>
          </p:cNvGraphicFramePr>
          <p:nvPr>
            <p:ph idx="1"/>
            <p:extLst>
              <p:ext uri="{D42A27DB-BD31-4B8C-83A1-F6EECF244321}">
                <p14:modId xmlns:p14="http://schemas.microsoft.com/office/powerpoint/2010/main" val="1825042598"/>
              </p:ext>
            </p:extLst>
          </p:nvPr>
        </p:nvGraphicFramePr>
        <p:xfrm>
          <a:off x="276400" y="1709057"/>
          <a:ext cx="9007086" cy="3944248"/>
        </p:xfrm>
        <a:graphic>
          <a:graphicData uri="http://schemas.openxmlformats.org/drawingml/2006/table">
            <a:tbl>
              <a:tblPr>
                <a:noFill/>
                <a:tableStyleId>{8799B23B-EC83-4686-B30A-512413B5E67A}</a:tableStyleId>
              </a:tblPr>
              <a:tblGrid>
                <a:gridCol w="9007086">
                  <a:extLst>
                    <a:ext uri="{9D8B030D-6E8A-4147-A177-3AD203B41FA5}">
                      <a16:colId xmlns:a16="http://schemas.microsoft.com/office/drawing/2014/main" val="1782536723"/>
                    </a:ext>
                  </a:extLst>
                </a:gridCol>
              </a:tblGrid>
              <a:tr h="3210457">
                <a:tc>
                  <a:txBody>
                    <a:bodyPr/>
                    <a:lstStyle/>
                    <a:p>
                      <a:r>
                        <a:rPr lang="en-GB" sz="2400" b="1" dirty="0">
                          <a:solidFill>
                            <a:schemeClr val="tx1">
                              <a:lumMod val="75000"/>
                              <a:lumOff val="25000"/>
                            </a:schemeClr>
                          </a:solidFill>
                          <a:effectLst/>
                        </a:rPr>
                        <a:t>Conventional</a:t>
                      </a:r>
                    </a:p>
                    <a:p>
                      <a:endParaRPr lang="en-GB" sz="2400" b="1" dirty="0">
                        <a:solidFill>
                          <a:schemeClr val="tx1">
                            <a:lumMod val="75000"/>
                            <a:lumOff val="25000"/>
                          </a:schemeClr>
                        </a:solidFill>
                        <a:effectLst/>
                      </a:endParaRPr>
                    </a:p>
                    <a:p>
                      <a:r>
                        <a:rPr lang="en-GB" sz="2400" dirty="0">
                          <a:solidFill>
                            <a:schemeClr val="tx1">
                              <a:lumMod val="75000"/>
                              <a:lumOff val="25000"/>
                            </a:schemeClr>
                          </a:solidFill>
                          <a:effectLst/>
                        </a:rPr>
                        <a:t>Most people have conventional values, as learned from their parents, teachers and peers. These basically say 'here are the rules to live in reasonable harmony with other people.'</a:t>
                      </a:r>
                    </a:p>
                    <a:p>
                      <a:r>
                        <a:rPr lang="en-GB" sz="2400" dirty="0">
                          <a:solidFill>
                            <a:schemeClr val="tx1">
                              <a:lumMod val="75000"/>
                              <a:lumOff val="25000"/>
                            </a:schemeClr>
                          </a:solidFill>
                          <a:effectLst/>
                        </a:rPr>
                        <a:t>The bottom line of this state is that we will follow them just so long as we think we need to. We will break our values occasionally, and especially if our needs are threatened or we are pretty sure we can get away with breaking values with nobody else knowing about it.</a:t>
                      </a:r>
                    </a:p>
                  </a:txBody>
                  <a:tcPr marL="286648" marR="0" marT="143324" marB="143324"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extLst>
                  <a:ext uri="{0D108BD9-81ED-4DB2-BD59-A6C34878D82A}">
                    <a16:rowId xmlns:a16="http://schemas.microsoft.com/office/drawing/2014/main" val="2580974664"/>
                  </a:ext>
                </a:extLst>
              </a:tr>
            </a:tbl>
          </a:graphicData>
        </a:graphic>
      </p:graphicFrame>
      <p:sp>
        <p:nvSpPr>
          <p:cNvPr id="6" name="Rectangle 1">
            <a:extLst>
              <a:ext uri="{FF2B5EF4-FFF2-40B4-BE49-F238E27FC236}">
                <a16:creationId xmlns:a16="http://schemas.microsoft.com/office/drawing/2014/main" id="{313F7A11-C06C-43B4-82E9-B280420860B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31740" rIns="91440" bIns="15870" numCol="1" anchor="ctr" anchorCtr="0" compatLnSpc="1">
            <a:prstTxWarp prst="textNoShape">
              <a:avLst/>
            </a:prstTxWarp>
            <a:spAutoFit/>
          </a:bodyPr>
          <a:lstStyle/>
          <a:p>
            <a:endParaRPr lang="en-GB"/>
          </a:p>
        </p:txBody>
      </p:sp>
      <p:sp>
        <p:nvSpPr>
          <p:cNvPr id="21" name="TextBox 20">
            <a:extLst>
              <a:ext uri="{FF2B5EF4-FFF2-40B4-BE49-F238E27FC236}">
                <a16:creationId xmlns:a16="http://schemas.microsoft.com/office/drawing/2014/main" id="{CD54F0B1-8FE2-44CA-B548-DEFC30FAE454}"/>
              </a:ext>
            </a:extLst>
          </p:cNvPr>
          <p:cNvSpPr txBox="1"/>
          <p:nvPr/>
        </p:nvSpPr>
        <p:spPr>
          <a:xfrm>
            <a:off x="676841" y="6365438"/>
            <a:ext cx="3157537" cy="369332"/>
          </a:xfrm>
          <a:prstGeom prst="rect">
            <a:avLst/>
          </a:prstGeom>
          <a:noFill/>
        </p:spPr>
        <p:txBody>
          <a:bodyPr wrap="square" rtlCol="0">
            <a:spAutoFit/>
          </a:bodyPr>
          <a:lstStyle/>
          <a:p>
            <a:r>
              <a:rPr lang="en-GB" dirty="0"/>
              <a:t>West (2015)</a:t>
            </a:r>
          </a:p>
        </p:txBody>
      </p:sp>
    </p:spTree>
    <p:extLst>
      <p:ext uri="{BB962C8B-B14F-4D97-AF65-F5344CB8AC3E}">
        <p14:creationId xmlns:p14="http://schemas.microsoft.com/office/powerpoint/2010/main" val="14367600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grpSp>
        <p:nvGrpSpPr>
          <p:cNvPr id="24" name="Group 23">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5" name="Rectangle 34">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4" name="Slide Number Placeholder 3">
            <a:extLst>
              <a:ext uri="{FF2B5EF4-FFF2-40B4-BE49-F238E27FC236}">
                <a16:creationId xmlns:a16="http://schemas.microsoft.com/office/drawing/2014/main" id="{0FEED019-9122-4486-A46A-FB8022A5C3DC}"/>
              </a:ext>
            </a:extLst>
          </p:cNvPr>
          <p:cNvSpPr>
            <a:spLocks noGrp="1"/>
          </p:cNvSpPr>
          <p:nvPr>
            <p:ph type="sldNum" sz="quarter" idx="12"/>
          </p:nvPr>
        </p:nvSpPr>
        <p:spPr>
          <a:xfrm>
            <a:off x="10860438" y="6420107"/>
            <a:ext cx="683339"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5DFEDB64-84C3-4240-BCBA-134AE1D9082C}" type="slidenum">
              <a:rPr kumimoji="0" lang="en-US" sz="900" b="0" i="0" u="none" strike="noStrike" kern="1200" cap="none" spc="0" normalizeH="0" baseline="0" noProof="0">
                <a:ln>
                  <a:noFill/>
                </a:ln>
                <a:solidFill>
                  <a:srgbClr val="FFFFFF"/>
                </a:solidFill>
                <a:effectLst/>
                <a:uLnTx/>
                <a:uFillTx/>
                <a:latin typeface="Trebuchet MS" panose="020B0603020202020204"/>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36</a:t>
            </a:fld>
            <a:endParaRPr kumimoji="0" lang="en-US" sz="9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34" name="Title 1">
            <a:extLst>
              <a:ext uri="{FF2B5EF4-FFF2-40B4-BE49-F238E27FC236}">
                <a16:creationId xmlns:a16="http://schemas.microsoft.com/office/drawing/2014/main" id="{6F804E24-6B48-4A37-8BAD-F2A277F3574C}"/>
              </a:ext>
            </a:extLst>
          </p:cNvPr>
          <p:cNvSpPr>
            <a:spLocks noGrp="1"/>
          </p:cNvSpPr>
          <p:nvPr>
            <p:ph type="title"/>
          </p:nvPr>
        </p:nvSpPr>
        <p:spPr>
          <a:xfrm>
            <a:off x="616934" y="620666"/>
            <a:ext cx="10197494" cy="1099457"/>
          </a:xfrm>
        </p:spPr>
        <p:txBody>
          <a:bodyPr>
            <a:normAutofit/>
          </a:bodyPr>
          <a:lstStyle/>
          <a:p>
            <a:r>
              <a:rPr lang="en-GB" dirty="0"/>
              <a:t>Massey Theory: Socialization Period</a:t>
            </a:r>
          </a:p>
        </p:txBody>
      </p:sp>
      <p:sp>
        <p:nvSpPr>
          <p:cNvPr id="36" name="TextBox 35">
            <a:extLst>
              <a:ext uri="{FF2B5EF4-FFF2-40B4-BE49-F238E27FC236}">
                <a16:creationId xmlns:a16="http://schemas.microsoft.com/office/drawing/2014/main" id="{038A7219-F071-42D4-BB1E-E0236EC70482}"/>
              </a:ext>
            </a:extLst>
          </p:cNvPr>
          <p:cNvSpPr txBox="1"/>
          <p:nvPr/>
        </p:nvSpPr>
        <p:spPr>
          <a:xfrm>
            <a:off x="10136219" y="5907642"/>
            <a:ext cx="3157537"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West (2015)</a:t>
            </a:r>
          </a:p>
        </p:txBody>
      </p:sp>
      <p:graphicFrame>
        <p:nvGraphicFramePr>
          <p:cNvPr id="38" name="Content Placeholder 4">
            <a:extLst>
              <a:ext uri="{FF2B5EF4-FFF2-40B4-BE49-F238E27FC236}">
                <a16:creationId xmlns:a16="http://schemas.microsoft.com/office/drawing/2014/main" id="{ED5CC6F9-8431-4CB4-9865-3CA04C403748}"/>
              </a:ext>
            </a:extLst>
          </p:cNvPr>
          <p:cNvGraphicFramePr>
            <a:graphicFrameLocks noGrp="1"/>
          </p:cNvGraphicFramePr>
          <p:nvPr>
            <p:ph idx="1"/>
            <p:extLst>
              <p:ext uri="{D42A27DB-BD31-4B8C-83A1-F6EECF244321}">
                <p14:modId xmlns:p14="http://schemas.microsoft.com/office/powerpoint/2010/main" val="4153762290"/>
              </p:ext>
            </p:extLst>
          </p:nvPr>
        </p:nvGraphicFramePr>
        <p:xfrm>
          <a:off x="623782" y="1398391"/>
          <a:ext cx="10197494" cy="48389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1906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88B45-31FC-4F50-901D-8F4803271FC2}"/>
              </a:ext>
            </a:extLst>
          </p:cNvPr>
          <p:cNvSpPr>
            <a:spLocks noGrp="1"/>
          </p:cNvSpPr>
          <p:nvPr>
            <p:ph type="title"/>
          </p:nvPr>
        </p:nvSpPr>
        <p:spPr>
          <a:xfrm>
            <a:off x="1286933" y="609600"/>
            <a:ext cx="10197494" cy="1099457"/>
          </a:xfrm>
        </p:spPr>
        <p:txBody>
          <a:bodyPr>
            <a:normAutofit/>
          </a:bodyPr>
          <a:lstStyle/>
          <a:p>
            <a:r>
              <a:rPr lang="en-GB" dirty="0"/>
              <a:t>Becoming Principled: Socialization Period</a:t>
            </a:r>
          </a:p>
        </p:txBody>
      </p:sp>
      <p:sp>
        <p:nvSpPr>
          <p:cNvPr id="4" name="Slide Number Placeholder 3">
            <a:extLst>
              <a:ext uri="{FF2B5EF4-FFF2-40B4-BE49-F238E27FC236}">
                <a16:creationId xmlns:a16="http://schemas.microsoft.com/office/drawing/2014/main" id="{4F893CAB-80E3-482C-8D83-0AE7431200AE}"/>
              </a:ext>
            </a:extLst>
          </p:cNvPr>
          <p:cNvSpPr>
            <a:spLocks noGrp="1"/>
          </p:cNvSpPr>
          <p:nvPr>
            <p:ph type="sldNum" sz="quarter" idx="12"/>
          </p:nvPr>
        </p:nvSpPr>
        <p:spPr>
          <a:xfrm>
            <a:off x="9894532" y="6182876"/>
            <a:ext cx="683339" cy="365125"/>
          </a:xfrm>
        </p:spPr>
        <p:txBody>
          <a:bodyPr>
            <a:normAutofit/>
          </a:bodyPr>
          <a:lstStyle/>
          <a:p>
            <a:pPr>
              <a:spcAft>
                <a:spcPts val="600"/>
              </a:spcAft>
            </a:pPr>
            <a:fld id="{5DFEDB64-84C3-4240-BCBA-134AE1D9082C}" type="slidenum">
              <a:rPr lang="en-GB" smtClean="0"/>
              <a:pPr>
                <a:spcAft>
                  <a:spcPts val="600"/>
                </a:spcAft>
              </a:pPr>
              <a:t>37</a:t>
            </a:fld>
            <a:endParaRPr lang="en-GB"/>
          </a:p>
        </p:txBody>
      </p:sp>
      <p:graphicFrame>
        <p:nvGraphicFramePr>
          <p:cNvPr id="5" name="Content Placeholder 4">
            <a:extLst>
              <a:ext uri="{FF2B5EF4-FFF2-40B4-BE49-F238E27FC236}">
                <a16:creationId xmlns:a16="http://schemas.microsoft.com/office/drawing/2014/main" id="{425E6455-F2CE-4C68-896B-CCC2D9D0B1A6}"/>
              </a:ext>
            </a:extLst>
          </p:cNvPr>
          <p:cNvGraphicFramePr>
            <a:graphicFrameLocks noGrp="1"/>
          </p:cNvGraphicFramePr>
          <p:nvPr>
            <p:ph idx="1"/>
            <p:extLst>
              <p:ext uri="{D42A27DB-BD31-4B8C-83A1-F6EECF244321}">
                <p14:modId xmlns:p14="http://schemas.microsoft.com/office/powerpoint/2010/main" val="906638395"/>
              </p:ext>
            </p:extLst>
          </p:nvPr>
        </p:nvGraphicFramePr>
        <p:xfrm>
          <a:off x="0" y="1464652"/>
          <a:ext cx="9618133" cy="3928696"/>
        </p:xfrm>
        <a:graphic>
          <a:graphicData uri="http://schemas.openxmlformats.org/drawingml/2006/table">
            <a:tbl>
              <a:tblPr>
                <a:noFill/>
                <a:tableStyleId>{8799B23B-EC83-4686-B30A-512413B5E67A}</a:tableStyleId>
              </a:tblPr>
              <a:tblGrid>
                <a:gridCol w="9618133">
                  <a:extLst>
                    <a:ext uri="{9D8B030D-6E8A-4147-A177-3AD203B41FA5}">
                      <a16:colId xmlns:a16="http://schemas.microsoft.com/office/drawing/2014/main" val="1782536723"/>
                    </a:ext>
                  </a:extLst>
                </a:gridCol>
              </a:tblGrid>
              <a:tr h="3928436">
                <a:tc>
                  <a:txBody>
                    <a:bodyPr/>
                    <a:lstStyle/>
                    <a:p>
                      <a:r>
                        <a:rPr lang="en-GB" sz="2400" b="1" dirty="0">
                          <a:solidFill>
                            <a:schemeClr val="tx1">
                              <a:lumMod val="75000"/>
                              <a:lumOff val="25000"/>
                            </a:schemeClr>
                          </a:solidFill>
                          <a:effectLst/>
                        </a:rPr>
                        <a:t>Principled</a:t>
                      </a:r>
                    </a:p>
                    <a:p>
                      <a:endParaRPr lang="en-GB" sz="2400" b="1" dirty="0">
                        <a:solidFill>
                          <a:schemeClr val="tx1">
                            <a:lumMod val="75000"/>
                            <a:lumOff val="25000"/>
                          </a:schemeClr>
                        </a:solidFill>
                        <a:effectLst/>
                      </a:endParaRPr>
                    </a:p>
                    <a:p>
                      <a:r>
                        <a:rPr lang="en-GB" sz="2400" dirty="0">
                          <a:solidFill>
                            <a:schemeClr val="tx1">
                              <a:lumMod val="75000"/>
                              <a:lumOff val="25000"/>
                            </a:schemeClr>
                          </a:solidFill>
                          <a:effectLst/>
                        </a:rPr>
                        <a:t>When we are truly principled, we believe in our values to the point where they are an integral and subconscious part of our person. Right and wrong are absolute things beyond the person, for example as defined by a religion.</a:t>
                      </a:r>
                    </a:p>
                    <a:p>
                      <a:r>
                        <a:rPr lang="en-GB" sz="2400" dirty="0">
                          <a:solidFill>
                            <a:schemeClr val="tx1">
                              <a:lumMod val="75000"/>
                              <a:lumOff val="25000"/>
                            </a:schemeClr>
                          </a:solidFill>
                          <a:effectLst/>
                        </a:rPr>
                        <a:t>The test of a principled person is that they will stick to their values through thick and thin, and even will sacrifice themselves rather than break their principles. Many great leaders were principled (Martin Luther King, Gandhi, etc).</a:t>
                      </a:r>
                    </a:p>
                  </a:txBody>
                  <a:tcPr marL="271096" marR="0" marT="135548" marB="135548"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extLst>
                  <a:ext uri="{0D108BD9-81ED-4DB2-BD59-A6C34878D82A}">
                    <a16:rowId xmlns:a16="http://schemas.microsoft.com/office/drawing/2014/main" val="2580974664"/>
                  </a:ext>
                </a:extLst>
              </a:tr>
            </a:tbl>
          </a:graphicData>
        </a:graphic>
      </p:graphicFrame>
      <p:sp>
        <p:nvSpPr>
          <p:cNvPr id="6" name="Rectangle 1">
            <a:extLst>
              <a:ext uri="{FF2B5EF4-FFF2-40B4-BE49-F238E27FC236}">
                <a16:creationId xmlns:a16="http://schemas.microsoft.com/office/drawing/2014/main" id="{313F7A11-C06C-43B4-82E9-B280420860B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31740" rIns="91440" bIns="15870" numCol="1" anchor="ctr" anchorCtr="0" compatLnSpc="1">
            <a:prstTxWarp prst="textNoShape">
              <a:avLst/>
            </a:prstTxWarp>
            <a:spAutoFit/>
          </a:bodyPr>
          <a:lstStyle/>
          <a:p>
            <a:endParaRPr lang="en-GB"/>
          </a:p>
        </p:txBody>
      </p:sp>
      <p:sp>
        <p:nvSpPr>
          <p:cNvPr id="15" name="TextBox 14">
            <a:extLst>
              <a:ext uri="{FF2B5EF4-FFF2-40B4-BE49-F238E27FC236}">
                <a16:creationId xmlns:a16="http://schemas.microsoft.com/office/drawing/2014/main" id="{BF6CD63D-08C0-464A-9B1F-FB929D583D42}"/>
              </a:ext>
            </a:extLst>
          </p:cNvPr>
          <p:cNvSpPr txBox="1"/>
          <p:nvPr/>
        </p:nvSpPr>
        <p:spPr>
          <a:xfrm>
            <a:off x="692339" y="6365438"/>
            <a:ext cx="3157537" cy="369332"/>
          </a:xfrm>
          <a:prstGeom prst="rect">
            <a:avLst/>
          </a:prstGeom>
          <a:noFill/>
        </p:spPr>
        <p:txBody>
          <a:bodyPr wrap="square" rtlCol="0">
            <a:spAutoFit/>
          </a:bodyPr>
          <a:lstStyle/>
          <a:p>
            <a:r>
              <a:rPr lang="en-GB" dirty="0"/>
              <a:t>West (2015)</a:t>
            </a:r>
          </a:p>
        </p:txBody>
      </p:sp>
    </p:spTree>
    <p:extLst>
      <p:ext uri="{BB962C8B-B14F-4D97-AF65-F5344CB8AC3E}">
        <p14:creationId xmlns:p14="http://schemas.microsoft.com/office/powerpoint/2010/main" val="6986124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grpSp>
        <p:nvGrpSpPr>
          <p:cNvPr id="24" name="Group 23">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5" name="Rectangle 34">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4" name="Slide Number Placeholder 3">
            <a:extLst>
              <a:ext uri="{FF2B5EF4-FFF2-40B4-BE49-F238E27FC236}">
                <a16:creationId xmlns:a16="http://schemas.microsoft.com/office/drawing/2014/main" id="{0FEED019-9122-4486-A46A-FB8022A5C3DC}"/>
              </a:ext>
            </a:extLst>
          </p:cNvPr>
          <p:cNvSpPr>
            <a:spLocks noGrp="1"/>
          </p:cNvSpPr>
          <p:nvPr>
            <p:ph type="sldNum" sz="quarter" idx="12"/>
          </p:nvPr>
        </p:nvSpPr>
        <p:spPr>
          <a:xfrm>
            <a:off x="10860438" y="6420107"/>
            <a:ext cx="683339"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5DFEDB64-84C3-4240-BCBA-134AE1D9082C}" type="slidenum">
              <a:rPr kumimoji="0" lang="en-US" sz="900" b="0" i="0" u="none" strike="noStrike" kern="1200" cap="none" spc="0" normalizeH="0" baseline="0" noProof="0">
                <a:ln>
                  <a:noFill/>
                </a:ln>
                <a:solidFill>
                  <a:srgbClr val="FFFFFF"/>
                </a:solidFill>
                <a:effectLst/>
                <a:uLnTx/>
                <a:uFillTx/>
                <a:latin typeface="Trebuchet MS" panose="020B0603020202020204"/>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38</a:t>
            </a:fld>
            <a:endParaRPr kumimoji="0" lang="en-US" sz="900" b="0" i="0" u="none" strike="noStrike" kern="1200" cap="none" spc="0" normalizeH="0" baseline="0" noProof="0">
              <a:ln>
                <a:noFill/>
              </a:ln>
              <a:solidFill>
                <a:srgbClr val="FFFFFF"/>
              </a:solidFill>
              <a:effectLst/>
              <a:uLnTx/>
              <a:uFillTx/>
              <a:latin typeface="Trebuchet MS" panose="020B0603020202020204"/>
              <a:ea typeface="+mn-ea"/>
              <a:cs typeface="+mn-cs"/>
            </a:endParaRPr>
          </a:p>
        </p:txBody>
      </p:sp>
      <p:sp>
        <p:nvSpPr>
          <p:cNvPr id="47" name="Title 1">
            <a:extLst>
              <a:ext uri="{FF2B5EF4-FFF2-40B4-BE49-F238E27FC236}">
                <a16:creationId xmlns:a16="http://schemas.microsoft.com/office/drawing/2014/main" id="{CF0C5D66-EE40-42AA-B945-5300F1838386}"/>
              </a:ext>
            </a:extLst>
          </p:cNvPr>
          <p:cNvSpPr>
            <a:spLocks noGrp="1"/>
          </p:cNvSpPr>
          <p:nvPr>
            <p:ph type="title"/>
          </p:nvPr>
        </p:nvSpPr>
        <p:spPr>
          <a:xfrm>
            <a:off x="1854012" y="636588"/>
            <a:ext cx="8723841" cy="1320800"/>
          </a:xfrm>
        </p:spPr>
        <p:txBody>
          <a:bodyPr/>
          <a:lstStyle/>
          <a:p>
            <a:r>
              <a:rPr lang="en-GB" dirty="0"/>
              <a:t>Paradigm of Prejudice and Discrimination</a:t>
            </a:r>
          </a:p>
        </p:txBody>
      </p:sp>
      <p:graphicFrame>
        <p:nvGraphicFramePr>
          <p:cNvPr id="48" name="Content Placeholder 4">
            <a:extLst>
              <a:ext uri="{FF2B5EF4-FFF2-40B4-BE49-F238E27FC236}">
                <a16:creationId xmlns:a16="http://schemas.microsoft.com/office/drawing/2014/main" id="{6F655E1B-7F5E-4EB1-B393-D566803EA3AA}"/>
              </a:ext>
            </a:extLst>
          </p:cNvPr>
          <p:cNvGraphicFramePr>
            <a:graphicFrameLocks noGrp="1"/>
          </p:cNvGraphicFramePr>
          <p:nvPr>
            <p:ph idx="1"/>
            <p:extLst>
              <p:ext uri="{D42A27DB-BD31-4B8C-83A1-F6EECF244321}">
                <p14:modId xmlns:p14="http://schemas.microsoft.com/office/powerpoint/2010/main" val="405480433"/>
              </p:ext>
            </p:extLst>
          </p:nvPr>
        </p:nvGraphicFramePr>
        <p:xfrm>
          <a:off x="1854542" y="2187576"/>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9" name="TextBox 48">
            <a:extLst>
              <a:ext uri="{FF2B5EF4-FFF2-40B4-BE49-F238E27FC236}">
                <a16:creationId xmlns:a16="http://schemas.microsoft.com/office/drawing/2014/main" id="{0368B9EF-194B-4772-A81A-3BB3C526E8D2}"/>
              </a:ext>
            </a:extLst>
          </p:cNvPr>
          <p:cNvSpPr txBox="1"/>
          <p:nvPr/>
        </p:nvSpPr>
        <p:spPr>
          <a:xfrm>
            <a:off x="1854013" y="2187576"/>
            <a:ext cx="923330" cy="3880774"/>
          </a:xfrm>
          <a:prstGeom prst="rect">
            <a:avLst/>
          </a:prstGeom>
          <a:noFill/>
        </p:spPr>
        <p:txBody>
          <a:bodyPr vert="vert270" wrap="square" rtlCol="0">
            <a:spAutoFit/>
          </a:bodyPr>
          <a:lstStyle/>
          <a:p>
            <a:pPr algn="ctr"/>
            <a:r>
              <a:rPr lang="en-GB" sz="4800" dirty="0"/>
              <a:t>INTENTIONAL</a:t>
            </a:r>
          </a:p>
        </p:txBody>
      </p:sp>
      <p:sp>
        <p:nvSpPr>
          <p:cNvPr id="50" name="TextBox 49">
            <a:extLst>
              <a:ext uri="{FF2B5EF4-FFF2-40B4-BE49-F238E27FC236}">
                <a16:creationId xmlns:a16="http://schemas.microsoft.com/office/drawing/2014/main" id="{3E8B3A39-EE1F-4CB3-9278-EB2BEFCAE869}"/>
              </a:ext>
            </a:extLst>
          </p:cNvPr>
          <p:cNvSpPr txBox="1"/>
          <p:nvPr/>
        </p:nvSpPr>
        <p:spPr>
          <a:xfrm>
            <a:off x="9647346" y="2187576"/>
            <a:ext cx="800219" cy="3880774"/>
          </a:xfrm>
          <a:prstGeom prst="rect">
            <a:avLst/>
          </a:prstGeom>
          <a:noFill/>
        </p:spPr>
        <p:txBody>
          <a:bodyPr vert="vert" wrap="square" rtlCol="0">
            <a:spAutoFit/>
          </a:bodyPr>
          <a:lstStyle/>
          <a:p>
            <a:pPr algn="ctr"/>
            <a:r>
              <a:rPr lang="en-GB" sz="4000" dirty="0"/>
              <a:t>UNINTENTIONAL</a:t>
            </a:r>
          </a:p>
        </p:txBody>
      </p:sp>
    </p:spTree>
    <p:extLst>
      <p:ext uri="{BB962C8B-B14F-4D97-AF65-F5344CB8AC3E}">
        <p14:creationId xmlns:p14="http://schemas.microsoft.com/office/powerpoint/2010/main" val="20384244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85F224C-F51D-4718-A7FD-6CCE07BF359B}"/>
              </a:ext>
            </a:extLst>
          </p:cNvPr>
          <p:cNvSpPr>
            <a:spLocks noGrp="1"/>
          </p:cNvSpPr>
          <p:nvPr>
            <p:ph type="sldNum" sz="quarter" idx="12"/>
          </p:nvPr>
        </p:nvSpPr>
        <p:spPr>
          <a:xfrm>
            <a:off x="9894532" y="6182876"/>
            <a:ext cx="683339" cy="365125"/>
          </a:xfrm>
        </p:spPr>
        <p:txBody>
          <a:bodyPr>
            <a:normAutofit/>
          </a:bodyPr>
          <a:lstStyle/>
          <a:p>
            <a:pPr>
              <a:spcAft>
                <a:spcPts val="600"/>
              </a:spcAft>
            </a:pPr>
            <a:fld id="{5DFEDB64-84C3-4240-BCBA-134AE1D9082C}" type="slidenum">
              <a:rPr lang="en-GB" smtClean="0"/>
              <a:pPr>
                <a:spcAft>
                  <a:spcPts val="600"/>
                </a:spcAft>
              </a:pPr>
              <a:t>39</a:t>
            </a:fld>
            <a:endParaRPr lang="en-GB"/>
          </a:p>
        </p:txBody>
      </p:sp>
      <p:graphicFrame>
        <p:nvGraphicFramePr>
          <p:cNvPr id="5" name="Content Placeholder 4">
            <a:extLst>
              <a:ext uri="{FF2B5EF4-FFF2-40B4-BE49-F238E27FC236}">
                <a16:creationId xmlns:a16="http://schemas.microsoft.com/office/drawing/2014/main" id="{D517507A-90CE-4425-8408-F40C15694E61}"/>
              </a:ext>
            </a:extLst>
          </p:cNvPr>
          <p:cNvGraphicFramePr>
            <a:graphicFrameLocks noGrp="1"/>
          </p:cNvGraphicFramePr>
          <p:nvPr>
            <p:ph idx="1"/>
            <p:extLst>
              <p:ext uri="{D42A27DB-BD31-4B8C-83A1-F6EECF244321}">
                <p14:modId xmlns:p14="http://schemas.microsoft.com/office/powerpoint/2010/main" val="266217683"/>
              </p:ext>
            </p:extLst>
          </p:nvPr>
        </p:nvGraphicFramePr>
        <p:xfrm>
          <a:off x="1421203" y="781967"/>
          <a:ext cx="6656917" cy="5541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C876B914-9D54-4996-BBD0-6288E0CA3865}"/>
              </a:ext>
            </a:extLst>
          </p:cNvPr>
          <p:cNvSpPr txBox="1"/>
          <p:nvPr/>
        </p:nvSpPr>
        <p:spPr>
          <a:xfrm>
            <a:off x="6481536" y="1514427"/>
            <a:ext cx="1596584" cy="461665"/>
          </a:xfrm>
          <a:prstGeom prst="rect">
            <a:avLst/>
          </a:prstGeom>
          <a:noFill/>
        </p:spPr>
        <p:txBody>
          <a:bodyPr wrap="square" rtlCol="0">
            <a:spAutoFit/>
          </a:bodyPr>
          <a:lstStyle/>
          <a:p>
            <a:pPr algn="ctr"/>
            <a:r>
              <a:rPr lang="en-GB" sz="2400" dirty="0"/>
              <a:t>Affects</a:t>
            </a:r>
          </a:p>
        </p:txBody>
      </p:sp>
      <p:sp>
        <p:nvSpPr>
          <p:cNvPr id="11" name="TextBox 10">
            <a:extLst>
              <a:ext uri="{FF2B5EF4-FFF2-40B4-BE49-F238E27FC236}">
                <a16:creationId xmlns:a16="http://schemas.microsoft.com/office/drawing/2014/main" id="{A3BDD92E-79D4-42BD-B53E-DA67F3F2FD00}"/>
              </a:ext>
            </a:extLst>
          </p:cNvPr>
          <p:cNvSpPr txBox="1"/>
          <p:nvPr/>
        </p:nvSpPr>
        <p:spPr>
          <a:xfrm>
            <a:off x="6481536" y="5204767"/>
            <a:ext cx="1596584" cy="461665"/>
          </a:xfrm>
          <a:prstGeom prst="rect">
            <a:avLst/>
          </a:prstGeom>
          <a:noFill/>
        </p:spPr>
        <p:txBody>
          <a:bodyPr wrap="square" rtlCol="0">
            <a:spAutoFit/>
          </a:bodyPr>
          <a:lstStyle/>
          <a:p>
            <a:pPr algn="ctr"/>
            <a:r>
              <a:rPr lang="en-GB" sz="2400" dirty="0"/>
              <a:t>Affects</a:t>
            </a:r>
          </a:p>
        </p:txBody>
      </p:sp>
      <p:sp>
        <p:nvSpPr>
          <p:cNvPr id="13" name="TextBox 12">
            <a:extLst>
              <a:ext uri="{FF2B5EF4-FFF2-40B4-BE49-F238E27FC236}">
                <a16:creationId xmlns:a16="http://schemas.microsoft.com/office/drawing/2014/main" id="{F6C978DF-48BE-467A-93CF-BBC886783EA0}"/>
              </a:ext>
            </a:extLst>
          </p:cNvPr>
          <p:cNvSpPr txBox="1"/>
          <p:nvPr/>
        </p:nvSpPr>
        <p:spPr>
          <a:xfrm>
            <a:off x="1646452" y="1478224"/>
            <a:ext cx="1596584" cy="461665"/>
          </a:xfrm>
          <a:prstGeom prst="rect">
            <a:avLst/>
          </a:prstGeom>
          <a:noFill/>
        </p:spPr>
        <p:txBody>
          <a:bodyPr wrap="square" rtlCol="0">
            <a:spAutoFit/>
          </a:bodyPr>
          <a:lstStyle/>
          <a:p>
            <a:pPr algn="ctr"/>
            <a:r>
              <a:rPr lang="en-GB" sz="2400" dirty="0"/>
              <a:t>Affects</a:t>
            </a:r>
          </a:p>
        </p:txBody>
      </p:sp>
      <p:sp>
        <p:nvSpPr>
          <p:cNvPr id="15" name="TextBox 14">
            <a:extLst>
              <a:ext uri="{FF2B5EF4-FFF2-40B4-BE49-F238E27FC236}">
                <a16:creationId xmlns:a16="http://schemas.microsoft.com/office/drawing/2014/main" id="{E9E70447-37BD-4CF7-9F6D-B67B0E376A01}"/>
              </a:ext>
            </a:extLst>
          </p:cNvPr>
          <p:cNvSpPr txBox="1"/>
          <p:nvPr/>
        </p:nvSpPr>
        <p:spPr>
          <a:xfrm>
            <a:off x="1646452" y="5204489"/>
            <a:ext cx="1596584" cy="461665"/>
          </a:xfrm>
          <a:prstGeom prst="rect">
            <a:avLst/>
          </a:prstGeom>
          <a:noFill/>
        </p:spPr>
        <p:txBody>
          <a:bodyPr wrap="square" rtlCol="0">
            <a:spAutoFit/>
          </a:bodyPr>
          <a:lstStyle/>
          <a:p>
            <a:pPr algn="ctr"/>
            <a:r>
              <a:rPr lang="en-GB" sz="2400" dirty="0"/>
              <a:t>Affects</a:t>
            </a:r>
          </a:p>
        </p:txBody>
      </p:sp>
    </p:spTree>
    <p:extLst>
      <p:ext uri="{BB962C8B-B14F-4D97-AF65-F5344CB8AC3E}">
        <p14:creationId xmlns:p14="http://schemas.microsoft.com/office/powerpoint/2010/main" val="31808467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2F1B8-FB77-43C4-982F-FBA717EA0A50}"/>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9087BE55-EA1E-4FF9-9940-BDDCFC351B51}"/>
              </a:ext>
            </a:extLst>
          </p:cNvPr>
          <p:cNvSpPr>
            <a:spLocks noGrp="1"/>
          </p:cNvSpPr>
          <p:nvPr>
            <p:ph idx="1"/>
          </p:nvPr>
        </p:nvSpPr>
        <p:spPr>
          <a:xfrm>
            <a:off x="677334" y="1553029"/>
            <a:ext cx="8596668" cy="5080000"/>
          </a:xfrm>
        </p:spPr>
        <p:txBody>
          <a:bodyPr>
            <a:normAutofit fontScale="77500" lnSpcReduction="20000"/>
          </a:bodyPr>
          <a:lstStyle/>
          <a:p>
            <a:r>
              <a:rPr lang="en-GB" dirty="0"/>
              <a:t>Bevan A (1952) In Place of Fear</a:t>
            </a:r>
          </a:p>
          <a:p>
            <a:r>
              <a:rPr lang="en-GB" dirty="0"/>
              <a:t>Canning D and </a:t>
            </a:r>
            <a:r>
              <a:rPr lang="en-GB" dirty="0" err="1"/>
              <a:t>Reinsborough</a:t>
            </a:r>
            <a:r>
              <a:rPr lang="en-GB" dirty="0"/>
              <a:t> P (2010) Re-Imagining Change (see the Centre for Story Based Strategy (CSS 2017) at </a:t>
            </a:r>
            <a:r>
              <a:rPr lang="en-GB" dirty="0">
                <a:hlinkClick r:id="rId3">
                  <a:extLst>
                    <a:ext uri="{A12FA001-AC4F-418D-AE19-62706E023703}">
                      <ahyp:hlinkClr xmlns:ahyp="http://schemas.microsoft.com/office/drawing/2018/hyperlinkcolor" val="tx"/>
                    </a:ext>
                  </a:extLst>
                </a:hlinkClick>
              </a:rPr>
              <a:t>https://www.storybasedstrategy.org/about-css.html</a:t>
            </a:r>
            <a:r>
              <a:rPr lang="en-GB" dirty="0"/>
              <a:t>) </a:t>
            </a:r>
          </a:p>
          <a:p>
            <a:r>
              <a:rPr lang="en-GB" dirty="0"/>
              <a:t>Crown Copyright (2010), Equality Act, The Stationery Office (Her Majesty’s Stationery Office); London.</a:t>
            </a:r>
          </a:p>
          <a:p>
            <a:r>
              <a:rPr lang="en-GB" dirty="0"/>
              <a:t>Fiske S T, Cuddy A J C, Glick P, and Xu J (2002), A model of (often mixed) stereotype content: Competence and warmth respectively follow from perceived status and competition, Journal of Personality and Social Psychology, Volume 82 Issue 6, Pages 878–902</a:t>
            </a:r>
          </a:p>
          <a:p>
            <a:r>
              <a:rPr lang="en-GB" dirty="0" err="1"/>
              <a:t>Levitas</a:t>
            </a:r>
            <a:r>
              <a:rPr lang="en-GB" dirty="0"/>
              <a:t> R, </a:t>
            </a:r>
            <a:r>
              <a:rPr lang="en-GB" dirty="0" err="1"/>
              <a:t>Pantazis</a:t>
            </a:r>
            <a:r>
              <a:rPr lang="en-GB" dirty="0"/>
              <a:t> C, Fahmy E, Gordon D, Lloyd E and </a:t>
            </a:r>
            <a:r>
              <a:rPr lang="en-GB" dirty="0" err="1"/>
              <a:t>Patsios</a:t>
            </a:r>
            <a:r>
              <a:rPr lang="en-GB" dirty="0"/>
              <a:t> D (2007) The Multi-dimensional Analysis of Social Exclusion, Bristol: Bristol Institute for Public Affairs</a:t>
            </a:r>
          </a:p>
          <a:p>
            <a:r>
              <a:rPr lang="en-GB" dirty="0"/>
              <a:t>Pomerleau W (2016) Western Theories of Justice, available at </a:t>
            </a:r>
            <a:r>
              <a:rPr lang="en-GB" dirty="0">
                <a:hlinkClick r:id="rId4">
                  <a:extLst>
                    <a:ext uri="{A12FA001-AC4F-418D-AE19-62706E023703}">
                      <ahyp:hlinkClr xmlns:ahyp="http://schemas.microsoft.com/office/drawing/2018/hyperlinkcolor" val="tx"/>
                    </a:ext>
                  </a:extLst>
                </a:hlinkClick>
              </a:rPr>
              <a:t>http://www.iep.utm.edu/justwest/#SH5a</a:t>
            </a:r>
            <a:r>
              <a:rPr lang="en-GB" dirty="0"/>
              <a:t> </a:t>
            </a:r>
          </a:p>
          <a:p>
            <a:r>
              <a:rPr lang="en-GB" dirty="0"/>
              <a:t>Rawls J (1971) A Theory of Justice </a:t>
            </a:r>
          </a:p>
          <a:p>
            <a:r>
              <a:rPr lang="en-GB" dirty="0" err="1"/>
              <a:t>Siy</a:t>
            </a:r>
            <a:r>
              <a:rPr lang="en-GB" dirty="0"/>
              <a:t> and </a:t>
            </a:r>
            <a:r>
              <a:rPr lang="en-GB" dirty="0" err="1"/>
              <a:t>Cheryan</a:t>
            </a:r>
            <a:r>
              <a:rPr lang="en-GB" dirty="0"/>
              <a:t> (2012), When Compliments Fail to Flatter: American Individualism and Responses to Positive Stereotypes, Journal of Personality and Social Psychology, Volume 104 Issue 1, Pages 87–102.</a:t>
            </a:r>
          </a:p>
          <a:p>
            <a:r>
              <a:rPr lang="en-GB" dirty="0"/>
              <a:t>Townsend P (1979) Poverty in the United Kingdom, available at </a:t>
            </a:r>
            <a:r>
              <a:rPr lang="en-GB" dirty="0">
                <a:hlinkClick r:id="rId5">
                  <a:extLst>
                    <a:ext uri="{A12FA001-AC4F-418D-AE19-62706E023703}">
                      <ahyp:hlinkClr xmlns:ahyp="http://schemas.microsoft.com/office/drawing/2018/hyperlinkcolor" val="tx"/>
                    </a:ext>
                  </a:extLst>
                </a:hlinkClick>
              </a:rPr>
              <a:t>http://www.poverty.ac.uk/free-resources-books/poverty-united-kingdom</a:t>
            </a:r>
            <a:r>
              <a:rPr lang="en-GB" dirty="0"/>
              <a:t> </a:t>
            </a:r>
          </a:p>
          <a:p>
            <a:r>
              <a:rPr lang="en-GB" dirty="0"/>
              <a:t>Velasquez M et al(1990) Justice and Fairness, available at </a:t>
            </a:r>
            <a:r>
              <a:rPr lang="en-GB" dirty="0">
                <a:hlinkClick r:id="rId6">
                  <a:extLst>
                    <a:ext uri="{A12FA001-AC4F-418D-AE19-62706E023703}">
                      <ahyp:hlinkClr xmlns:ahyp="http://schemas.microsoft.com/office/drawing/2018/hyperlinkcolor" val="tx"/>
                    </a:ext>
                  </a:extLst>
                </a:hlinkClick>
              </a:rPr>
              <a:t>https://www.scu.edu/ethics/ethics-resources/ethical-decision-making/justice-and-fairness/</a:t>
            </a:r>
            <a:r>
              <a:rPr lang="en-GB" dirty="0"/>
              <a:t> </a:t>
            </a:r>
          </a:p>
          <a:p>
            <a:r>
              <a:rPr lang="en-GB" dirty="0"/>
              <a:t>West L (2015), Coaching with Values; How to put values at the heart of your coaching to make a lasting difference, Author House; Indiana, USA.</a:t>
            </a:r>
          </a:p>
          <a:p>
            <a:pPr marL="0" indent="0">
              <a:buNone/>
            </a:pPr>
            <a:endParaRPr lang="en-GB" dirty="0"/>
          </a:p>
        </p:txBody>
      </p:sp>
      <p:sp>
        <p:nvSpPr>
          <p:cNvPr id="4" name="Slide Number Placeholder 3">
            <a:extLst>
              <a:ext uri="{FF2B5EF4-FFF2-40B4-BE49-F238E27FC236}">
                <a16:creationId xmlns:a16="http://schemas.microsoft.com/office/drawing/2014/main" id="{029716F8-9A36-4AFD-BB1A-C3ABB29C8484}"/>
              </a:ext>
            </a:extLst>
          </p:cNvPr>
          <p:cNvSpPr>
            <a:spLocks noGrp="1"/>
          </p:cNvSpPr>
          <p:nvPr>
            <p:ph type="sldNum" sz="quarter" idx="12"/>
          </p:nvPr>
        </p:nvSpPr>
        <p:spPr/>
        <p:txBody>
          <a:bodyPr/>
          <a:lstStyle/>
          <a:p>
            <a:fld id="{5DFEDB64-84C3-4240-BCBA-134AE1D9082C}" type="slidenum">
              <a:rPr lang="en-GB" smtClean="0"/>
              <a:t>40</a:t>
            </a:fld>
            <a:endParaRPr lang="en-GB" dirty="0"/>
          </a:p>
        </p:txBody>
      </p:sp>
    </p:spTree>
    <p:extLst>
      <p:ext uri="{BB962C8B-B14F-4D97-AF65-F5344CB8AC3E}">
        <p14:creationId xmlns:p14="http://schemas.microsoft.com/office/powerpoint/2010/main" val="32478306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id="{548CE539-7463-4421-AADE-805096726F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
        <p:nvSpPr>
          <p:cNvPr id="4" name="Subtitle 3">
            <a:extLst>
              <a:ext uri="{FF2B5EF4-FFF2-40B4-BE49-F238E27FC236}">
                <a16:creationId xmlns:a16="http://schemas.microsoft.com/office/drawing/2014/main" id="{C7088133-3566-422A-AB07-8B768473F502}"/>
              </a:ext>
            </a:extLst>
          </p:cNvPr>
          <p:cNvSpPr>
            <a:spLocks noGrp="1"/>
          </p:cNvSpPr>
          <p:nvPr>
            <p:ph type="subTitle" idx="1"/>
          </p:nvPr>
        </p:nvSpPr>
        <p:spPr>
          <a:xfrm>
            <a:off x="1674795" y="5659655"/>
            <a:ext cx="7599205" cy="611896"/>
          </a:xfrm>
        </p:spPr>
        <p:txBody>
          <a:bodyPr>
            <a:normAutofit/>
          </a:bodyPr>
          <a:lstStyle/>
          <a:p>
            <a:pPr algn="ctr"/>
            <a:r>
              <a:rPr lang="en-GB" dirty="0"/>
              <a:t>C.Newton-Evans@UWTSD.ac.uk</a:t>
            </a:r>
          </a:p>
        </p:txBody>
      </p:sp>
    </p:spTree>
    <p:extLst>
      <p:ext uri="{BB962C8B-B14F-4D97-AF65-F5344CB8AC3E}">
        <p14:creationId xmlns:p14="http://schemas.microsoft.com/office/powerpoint/2010/main" val="1897846411"/>
      </p:ext>
    </p:extLst>
  </p:cSld>
  <p:clrMapOvr>
    <a:masterClrMapping/>
  </p:clrMapOvr>
</p:sld>
</file>

<file path=ppt/theme/theme1.xml><?xml version="1.0" encoding="utf-8"?>
<a:theme xmlns:a="http://schemas.openxmlformats.org/drawingml/2006/main" name="Facet">
  <a:themeElements>
    <a:clrScheme name="Custom 1">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D9E2F3"/>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TotalTime>
  <Words>1790</Words>
  <Application>Microsoft Office PowerPoint</Application>
  <PresentationFormat>Widescreen</PresentationFormat>
  <Paragraphs>291</Paragraphs>
  <Slides>41</Slides>
  <Notes>37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Arial</vt:lpstr>
      <vt:lpstr>Calibri</vt:lpstr>
      <vt:lpstr>Trebuchet MS</vt:lpstr>
      <vt:lpstr>Wingdings 3</vt:lpstr>
      <vt:lpstr>Facet</vt:lpstr>
      <vt:lpstr>Criminology: Deprivation, Fairness and Social Inclusion</vt:lpstr>
      <vt:lpstr>Aims</vt:lpstr>
      <vt:lpstr>Fairness</vt:lpstr>
      <vt:lpstr>Justice</vt:lpstr>
      <vt:lpstr>Poverty</vt:lpstr>
      <vt:lpstr>Inequality &amp; Equality</vt:lpstr>
      <vt:lpstr>Social exclusion</vt:lpstr>
      <vt:lpstr>Toleration</vt:lpstr>
      <vt:lpstr>Scratching a little deeper …</vt:lpstr>
      <vt:lpstr>Fairness</vt:lpstr>
      <vt:lpstr>Fairness</vt:lpstr>
      <vt:lpstr>Justice</vt:lpstr>
      <vt:lpstr>Rawls on Justice</vt:lpstr>
      <vt:lpstr>Rawls on Justice</vt:lpstr>
      <vt:lpstr>Rawls on Justice</vt:lpstr>
      <vt:lpstr>Poverty?</vt:lpstr>
      <vt:lpstr>PowerPoint Presentation</vt:lpstr>
      <vt:lpstr>Inequality and Equality</vt:lpstr>
      <vt:lpstr>Social exclusion</vt:lpstr>
      <vt:lpstr>Severe or deep social exclusion</vt:lpstr>
      <vt:lpstr>Toleration</vt:lpstr>
      <vt:lpstr>PowerPoint Presentation</vt:lpstr>
      <vt:lpstr>What does diversity mean to you?</vt:lpstr>
      <vt:lpstr>PowerPoint Presentation</vt:lpstr>
      <vt:lpstr>7 Strands of Diversity</vt:lpstr>
      <vt:lpstr>Stereotyping</vt:lpstr>
      <vt:lpstr>Stereotyping continued.</vt:lpstr>
      <vt:lpstr>The pain of positive stereotypes</vt:lpstr>
      <vt:lpstr>PowerPoint Presentation</vt:lpstr>
      <vt:lpstr>PowerPoint Presentation</vt:lpstr>
      <vt:lpstr>PowerPoint Presentation</vt:lpstr>
      <vt:lpstr>Massey Theory: Imprint Period</vt:lpstr>
      <vt:lpstr>Becoming Principled: Imprint Period</vt:lpstr>
      <vt:lpstr>Massey Theory: Modelling Period</vt:lpstr>
      <vt:lpstr>Becoming Principled: Modelling Period</vt:lpstr>
      <vt:lpstr>Massey Theory: Socialization Period</vt:lpstr>
      <vt:lpstr>Becoming Principled: Socialization Period</vt:lpstr>
      <vt:lpstr>Paradigm of Prejudice and Discrimination</vt:lpstr>
      <vt:lpstr>PowerPoint Presentation</vt:lpstr>
      <vt:lpstr>References </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Criminology: Deprivation, Fairness and Social Inclusion</dc:title>
  <dc:creator>Cairn F Newton-Evans</dc:creator>
  <cp:lastModifiedBy>Cairn F Newton-Evans</cp:lastModifiedBy>
  <cp:revision>3</cp:revision>
  <dcterms:created xsi:type="dcterms:W3CDTF">2019-02-07T10:35:36Z</dcterms:created>
  <dcterms:modified xsi:type="dcterms:W3CDTF">2019-02-12T12:28:09Z</dcterms:modified>
</cp:coreProperties>
</file>