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9"/>
  </p:notesMasterIdLst>
  <p:handoutMasterIdLst>
    <p:handoutMasterId r:id="rId70"/>
  </p:handoutMasterIdLst>
  <p:sldIdLst>
    <p:sldId id="326" r:id="rId2"/>
    <p:sldId id="258" r:id="rId3"/>
    <p:sldId id="259" r:id="rId4"/>
    <p:sldId id="260" r:id="rId5"/>
    <p:sldId id="261" r:id="rId6"/>
    <p:sldId id="262" r:id="rId7"/>
    <p:sldId id="325" r:id="rId8"/>
    <p:sldId id="264" r:id="rId9"/>
    <p:sldId id="265" r:id="rId10"/>
    <p:sldId id="266" r:id="rId11"/>
    <p:sldId id="267" r:id="rId12"/>
    <p:sldId id="268" r:id="rId13"/>
    <p:sldId id="269" r:id="rId14"/>
    <p:sldId id="270" r:id="rId15"/>
    <p:sldId id="322" r:id="rId16"/>
    <p:sldId id="323" r:id="rId17"/>
    <p:sldId id="324" r:id="rId18"/>
    <p:sldId id="329" r:id="rId19"/>
    <p:sldId id="330" r:id="rId20"/>
    <p:sldId id="274" r:id="rId21"/>
    <p:sldId id="275" r:id="rId22"/>
    <p:sldId id="331" r:id="rId23"/>
    <p:sldId id="332" r:id="rId24"/>
    <p:sldId id="277" r:id="rId25"/>
    <p:sldId id="278" r:id="rId26"/>
    <p:sldId id="279" r:id="rId27"/>
    <p:sldId id="284" r:id="rId28"/>
    <p:sldId id="281" r:id="rId29"/>
    <p:sldId id="280" r:id="rId30"/>
    <p:sldId id="282" r:id="rId31"/>
    <p:sldId id="283" r:id="rId32"/>
    <p:sldId id="290" r:id="rId33"/>
    <p:sldId id="285" r:id="rId34"/>
    <p:sldId id="286" r:id="rId35"/>
    <p:sldId id="288" r:id="rId36"/>
    <p:sldId id="287" r:id="rId37"/>
    <p:sldId id="289" r:id="rId38"/>
    <p:sldId id="295" r:id="rId39"/>
    <p:sldId id="291" r:id="rId40"/>
    <p:sldId id="292" r:id="rId41"/>
    <p:sldId id="293" r:id="rId42"/>
    <p:sldId id="296" r:id="rId43"/>
    <p:sldId id="294" r:id="rId44"/>
    <p:sldId id="297" r:id="rId45"/>
    <p:sldId id="299" r:id="rId46"/>
    <p:sldId id="300" r:id="rId47"/>
    <p:sldId id="301" r:id="rId48"/>
    <p:sldId id="302" r:id="rId49"/>
    <p:sldId id="303" r:id="rId50"/>
    <p:sldId id="304" r:id="rId51"/>
    <p:sldId id="306" r:id="rId52"/>
    <p:sldId id="305" r:id="rId53"/>
    <p:sldId id="307" r:id="rId54"/>
    <p:sldId id="308" r:id="rId55"/>
    <p:sldId id="310" r:id="rId56"/>
    <p:sldId id="311" r:id="rId57"/>
    <p:sldId id="312" r:id="rId58"/>
    <p:sldId id="314" r:id="rId59"/>
    <p:sldId id="315" r:id="rId60"/>
    <p:sldId id="313" r:id="rId61"/>
    <p:sldId id="327" r:id="rId62"/>
    <p:sldId id="316" r:id="rId63"/>
    <p:sldId id="317" r:id="rId64"/>
    <p:sldId id="319" r:id="rId65"/>
    <p:sldId id="318" r:id="rId66"/>
    <p:sldId id="333" r:id="rId67"/>
    <p:sldId id="320" r:id="rId6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772" autoAdjust="0"/>
  </p:normalViewPr>
  <p:slideViewPr>
    <p:cSldViewPr>
      <p:cViewPr varScale="1">
        <p:scale>
          <a:sx n="80" d="100"/>
          <a:sy n="80" d="100"/>
        </p:scale>
        <p:origin x="251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67F9390D-8E27-4A7C-AC8B-8929AF597E0D}" type="datetimeFigureOut">
              <a:rPr lang="en-GB" smtClean="0"/>
              <a:t>22/01/2018</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1D7FD97-7127-4455-95E9-45E4AFB0366B}" type="slidenum">
              <a:rPr lang="en-GB" smtClean="0"/>
              <a:t>‹#›</a:t>
            </a:fld>
            <a:endParaRPr lang="en-GB"/>
          </a:p>
        </p:txBody>
      </p:sp>
    </p:spTree>
    <p:extLst>
      <p:ext uri="{BB962C8B-B14F-4D97-AF65-F5344CB8AC3E}">
        <p14:creationId xmlns:p14="http://schemas.microsoft.com/office/powerpoint/2010/main" val="33140739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98224B79-90B9-4B11-A6F8-71C03DD5FC82}" type="datetimeFigureOut">
              <a:rPr lang="en-GB" smtClean="0"/>
              <a:t>22/01/2018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9F792A6-A88F-4483-9A2F-9E1FAEC2FEE2}" type="slidenum">
              <a:rPr lang="en-GB" smtClean="0"/>
              <a:t>‹#›</a:t>
            </a:fld>
            <a:endParaRPr lang="en-GB"/>
          </a:p>
        </p:txBody>
      </p:sp>
    </p:spTree>
    <p:extLst>
      <p:ext uri="{BB962C8B-B14F-4D97-AF65-F5344CB8AC3E}">
        <p14:creationId xmlns:p14="http://schemas.microsoft.com/office/powerpoint/2010/main" val="20300281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1</a:t>
            </a:fld>
            <a:endParaRPr lang="en-GB" dirty="0"/>
          </a:p>
        </p:txBody>
      </p:sp>
    </p:spTree>
    <p:extLst>
      <p:ext uri="{BB962C8B-B14F-4D97-AF65-F5344CB8AC3E}">
        <p14:creationId xmlns:p14="http://schemas.microsoft.com/office/powerpoint/2010/main" val="7470037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Shape 93"/>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a:spcBef>
                <a:spcPts val="0"/>
              </a:spcBef>
              <a:buNone/>
            </a:pPr>
            <a:r>
              <a:rPr lang="en-GB" dirty="0"/>
              <a:t>Please use the post it notes in front of you - use the </a:t>
            </a:r>
            <a:r>
              <a:rPr lang="en-GB" dirty="0" smtClean="0"/>
              <a:t>purple </a:t>
            </a:r>
            <a:r>
              <a:rPr lang="en-GB" dirty="0"/>
              <a:t>to write down at least one thing you think occupational psychology IS - and use the </a:t>
            </a:r>
            <a:r>
              <a:rPr lang="en-GB" dirty="0" smtClean="0"/>
              <a:t>green </a:t>
            </a:r>
            <a:r>
              <a:rPr lang="en-GB" dirty="0"/>
              <a:t>to write down at least one thing you think occupational psychology DOES.</a:t>
            </a:r>
          </a:p>
        </p:txBody>
      </p:sp>
      <p:sp>
        <p:nvSpPr>
          <p:cNvPr id="94" name="Shape 9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9464238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Shape 102"/>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3" name="Shape 103"/>
          <p:cNvSpPr txBox="1">
            <a:spLocks noGrp="1"/>
          </p:cNvSpPr>
          <p:nvPr>
            <p:ph type="body" idx="1"/>
          </p:nvPr>
        </p:nvSpPr>
        <p:spPr>
          <a:xfrm>
            <a:off x="679768" y="4715153"/>
            <a:ext cx="543813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dirty="0">
                <a:solidFill>
                  <a:schemeClr val="dk1"/>
                </a:solidFill>
                <a:latin typeface="Calibri"/>
                <a:ea typeface="Calibri"/>
                <a:cs typeface="Calibri"/>
                <a:sym typeface="Calibri"/>
              </a:rPr>
              <a:t>Touched upon in Applied Psychology. Many interchangeable terms that will be seen – in the core text labelled as work psychology – but will use occupational psychology for the most part in this module.</a:t>
            </a:r>
          </a:p>
          <a:p>
            <a:pPr marL="0" marR="0" lvl="0" indent="0" algn="l" rtl="0">
              <a:spcBef>
                <a:spcPts val="0"/>
              </a:spcBef>
              <a:buNone/>
            </a:pPr>
            <a:endParaRPr sz="1200" b="0" i="0" u="none" strike="noStrike" cap="none" baseline="0" dirty="0">
              <a:solidFill>
                <a:schemeClr val="dk1"/>
              </a:solidFill>
              <a:latin typeface="Calibri"/>
              <a:ea typeface="Calibri"/>
              <a:cs typeface="Calibri"/>
              <a:sym typeface="Calibri"/>
            </a:endParaRPr>
          </a:p>
          <a:p>
            <a:pPr marL="0" marR="0" lvl="0" indent="0" algn="l" rtl="0">
              <a:spcBef>
                <a:spcPts val="0"/>
              </a:spcBef>
              <a:buSzPct val="25000"/>
              <a:buNone/>
            </a:pPr>
            <a:r>
              <a:rPr lang="en-GB" sz="1200" b="0" i="0" u="none" strike="noStrike" cap="none" baseline="0" dirty="0">
                <a:solidFill>
                  <a:schemeClr val="dk1"/>
                </a:solidFill>
                <a:latin typeface="Calibri"/>
                <a:ea typeface="Calibri"/>
                <a:cs typeface="Calibri"/>
                <a:sym typeface="Calibri"/>
              </a:rPr>
              <a:t>So what is Occupational Psychology? It is, as the name initially suggests, an area of applied psychology that relates to people at work and in organisations. Within the UK, the term Occupational Psychology is the official title and is protected by law. Occupational psychology is concerned with human behaviour in work and other organisational settings. As defined by the BPS, Occupational Psychology is about </a:t>
            </a:r>
            <a:r>
              <a:rPr lang="en-GB" sz="1200" b="0" i="1" u="none" strike="noStrike" cap="none" baseline="0" dirty="0">
                <a:solidFill>
                  <a:schemeClr val="dk1"/>
                </a:solidFill>
                <a:latin typeface="Calibri"/>
                <a:ea typeface="Calibri"/>
                <a:cs typeface="Calibri"/>
                <a:sym typeface="Calibri"/>
              </a:rPr>
              <a:t>applying the science of psychology to people at work</a:t>
            </a:r>
            <a:r>
              <a:rPr lang="en-GB" sz="1200" b="0" i="0" u="none" strike="noStrike" cap="none" baseline="0" dirty="0">
                <a:solidFill>
                  <a:schemeClr val="dk1"/>
                </a:solidFill>
                <a:latin typeface="Calibri"/>
                <a:ea typeface="Calibri"/>
                <a:cs typeface="Calibri"/>
                <a:sym typeface="Calibri"/>
              </a:rPr>
              <a:t>; where work is generally considered to be paid employment.</a:t>
            </a:r>
          </a:p>
          <a:p>
            <a:pPr marL="0" marR="0" lvl="0" indent="0" algn="l" rtl="0">
              <a:spcBef>
                <a:spcPts val="0"/>
              </a:spcBef>
              <a:buSzPct val="25000"/>
              <a:buNone/>
            </a:pPr>
            <a:r>
              <a:rPr lang="en-GB" sz="1200" b="0" i="0" u="none" strike="noStrike" cap="none" baseline="0" dirty="0">
                <a:solidFill>
                  <a:schemeClr val="dk1"/>
                </a:solidFill>
                <a:latin typeface="Calibri"/>
                <a:ea typeface="Calibri"/>
                <a:cs typeface="Calibri"/>
                <a:sym typeface="Calibri"/>
              </a:rPr>
              <a:t>There is an increasing exploration of the links between work and non-work, such as the increasing blurring boundaries between work and non-work hours. This is something we will spend a whole lecture on towards the end of the series, and something that you may definitely want to think about if you are considering entering in to a career where psychology is the main focus – whether it be academia or research, or something else!</a:t>
            </a:r>
          </a:p>
          <a:p>
            <a:pPr marL="0" marR="0" lvl="0" indent="0" algn="l" rtl="0">
              <a:spcBef>
                <a:spcPts val="0"/>
              </a:spcBef>
              <a:buNone/>
            </a:pPr>
            <a:endParaRPr sz="1200" b="0" i="0" u="none" strike="noStrike" cap="none" baseline="0" dirty="0">
              <a:solidFill>
                <a:schemeClr val="dk1"/>
              </a:solidFill>
              <a:latin typeface="Calibri"/>
              <a:ea typeface="Calibri"/>
              <a:cs typeface="Calibri"/>
              <a:sym typeface="Calibri"/>
            </a:endParaRPr>
          </a:p>
          <a:p>
            <a:pPr marL="0" marR="0" lvl="0" indent="0" algn="l" rtl="0">
              <a:spcBef>
                <a:spcPts val="0"/>
              </a:spcBef>
              <a:buNone/>
            </a:pPr>
            <a:endParaRPr sz="1200" b="0" i="0" u="none" strike="noStrike" cap="none" baseline="0" dirty="0">
              <a:solidFill>
                <a:schemeClr val="dk1"/>
              </a:solidFill>
              <a:latin typeface="Calibri"/>
              <a:ea typeface="Calibri"/>
              <a:cs typeface="Calibri"/>
              <a:sym typeface="Calibri"/>
            </a:endParaRPr>
          </a:p>
        </p:txBody>
      </p:sp>
      <p:sp>
        <p:nvSpPr>
          <p:cNvPr id="104" name="Shape 104"/>
          <p:cNvSpPr txBox="1">
            <a:spLocks noGrp="1"/>
          </p:cNvSpPr>
          <p:nvPr>
            <p:ph type="sldNum" idx="12"/>
          </p:nvPr>
        </p:nvSpPr>
        <p:spPr>
          <a:xfrm>
            <a:off x="3850442" y="9428583"/>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3</a:t>
            </a:fld>
            <a:endParaRPr lang="en-GB" sz="1200" b="0" i="0" u="none" strike="noStrike" cap="none" baseline="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3903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a:spcBef>
                <a:spcPts val="0"/>
              </a:spcBef>
              <a:buNone/>
            </a:pPr>
            <a:endParaRPr/>
          </a:p>
        </p:txBody>
      </p:sp>
      <p:sp>
        <p:nvSpPr>
          <p:cNvPr id="110" name="Shape 110"/>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2106914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16" name="Shape 116"/>
          <p:cNvSpPr txBox="1">
            <a:spLocks noGrp="1"/>
          </p:cNvSpPr>
          <p:nvPr>
            <p:ph type="body" idx="1"/>
          </p:nvPr>
        </p:nvSpPr>
        <p:spPr>
          <a:xfrm>
            <a:off x="679768" y="4715153"/>
            <a:ext cx="543813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From its inception, occupational psychology was mainly about the study of individual differences. The emphasis was on investigating and explaining attributes that relate to performance at work, such as a person ability, skills, traits and personality. Different attributes, attitudes, personality traits, etc will affect work behaviour such as productivity, creativity and performance in different ways.</a:t>
            </a:r>
          </a:p>
        </p:txBody>
      </p:sp>
      <p:sp>
        <p:nvSpPr>
          <p:cNvPr id="117" name="Shape 117"/>
          <p:cNvSpPr txBox="1">
            <a:spLocks noGrp="1"/>
          </p:cNvSpPr>
          <p:nvPr>
            <p:ph type="sldNum" idx="12"/>
          </p:nvPr>
        </p:nvSpPr>
        <p:spPr>
          <a:xfrm>
            <a:off x="3850442" y="9428583"/>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5</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50112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a:spcBef>
                <a:spcPts val="0"/>
              </a:spcBef>
              <a:buNone/>
            </a:pPr>
            <a:endParaRPr/>
          </a:p>
        </p:txBody>
      </p:sp>
      <p:sp>
        <p:nvSpPr>
          <p:cNvPr id="123" name="Shape 123"/>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12191176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7</a:t>
            </a:fld>
            <a:endParaRPr lang="en-GB"/>
          </a:p>
        </p:txBody>
      </p:sp>
    </p:spTree>
    <p:extLst>
      <p:ext uri="{BB962C8B-B14F-4D97-AF65-F5344CB8AC3E}">
        <p14:creationId xmlns:p14="http://schemas.microsoft.com/office/powerpoint/2010/main" val="43886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Shape 13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35" name="Shape 135"/>
          <p:cNvSpPr txBox="1">
            <a:spLocks noGrp="1"/>
          </p:cNvSpPr>
          <p:nvPr>
            <p:ph type="body" idx="1"/>
          </p:nvPr>
        </p:nvSpPr>
        <p:spPr>
          <a:xfrm>
            <a:off x="679768" y="4715153"/>
            <a:ext cx="543813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Occupational psychology has at least two distinct roots within applied psychology. On resides in a pair of traditions that have often been termed ‘fitting the man to the job and fitting the job to the man’. The FMJ tradition manifests itself in employee selection, training and vocational guidance. These endeavours hace in common an attempt to achieve an effective match between job and person by concentrating on the person!</a:t>
            </a:r>
          </a:p>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The FJM tradition focuses instead on the job, and in particular the design of the tasks, equipment and working conditions that suit a person’s physical and psychological characteristics. </a:t>
            </a:r>
          </a:p>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Both of these traditions concern the relationship between an individual and their work</a:t>
            </a:r>
          </a:p>
        </p:txBody>
      </p:sp>
      <p:sp>
        <p:nvSpPr>
          <p:cNvPr id="136" name="Shape 136"/>
          <p:cNvSpPr txBox="1">
            <a:spLocks noGrp="1"/>
          </p:cNvSpPr>
          <p:nvPr>
            <p:ph type="sldNum" idx="12"/>
          </p:nvPr>
        </p:nvSpPr>
        <p:spPr>
          <a:xfrm>
            <a:off x="3850442" y="9428583"/>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8</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450966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42" name="Shape 142"/>
          <p:cNvSpPr txBox="1">
            <a:spLocks noGrp="1"/>
          </p:cNvSpPr>
          <p:nvPr>
            <p:ph type="body" idx="1"/>
          </p:nvPr>
        </p:nvSpPr>
        <p:spPr>
          <a:xfrm>
            <a:off x="679768" y="4715153"/>
            <a:ext cx="543813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The other root of occ psychology can be loosely labelled as Human Relations or HR. HR is concerned with the complex interplay between the individuals, groups, organisations and work. It therefore emphases social factors at work much more than FMJ and FJM. The importance of human relations was highlighred in some famous research now known as the Hawthorne Studies</a:t>
            </a:r>
          </a:p>
        </p:txBody>
      </p:sp>
      <p:sp>
        <p:nvSpPr>
          <p:cNvPr id="143" name="Shape 143"/>
          <p:cNvSpPr txBox="1">
            <a:spLocks noGrp="1"/>
          </p:cNvSpPr>
          <p:nvPr>
            <p:ph type="sldNum" idx="12"/>
          </p:nvPr>
        </p:nvSpPr>
        <p:spPr>
          <a:xfrm>
            <a:off x="3850442" y="9428583"/>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9</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41761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Shape 149"/>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50" name="Shape 150"/>
          <p:cNvSpPr txBox="1">
            <a:spLocks noGrp="1"/>
          </p:cNvSpPr>
          <p:nvPr>
            <p:ph type="body" idx="1"/>
          </p:nvPr>
        </p:nvSpPr>
        <p:spPr>
          <a:xfrm>
            <a:off x="679768" y="4715153"/>
            <a:ext cx="543813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The Hawthorne Studies were conducted in about 1924 by Elton Mayo and Fritz Roethlisberger. They were conducted on workers at the Hawthorne plant of the Western electric company and were part of a refocus on managerial strategy incoporating the socio-psychological aspects of human behaviour in organisations</a:t>
            </a:r>
          </a:p>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Originally the studies looked into whether workers were more responsive and worked more efficiently under certain environmental conditions, such as improved lighting. One group (experimental group) were subjected to the change in lighting and the other group (control group) were not. It was found that workers were more responsive to social factors – such as the people they worked with on a team and the amount of interest their manager had in their work – than the factors (lighting) that the researchers had deliberately manipulated.</a:t>
            </a:r>
          </a:p>
        </p:txBody>
      </p:sp>
      <p:sp>
        <p:nvSpPr>
          <p:cNvPr id="151" name="Shape 151"/>
          <p:cNvSpPr txBox="1">
            <a:spLocks noGrp="1"/>
          </p:cNvSpPr>
          <p:nvPr>
            <p:ph type="sldNum" idx="12"/>
          </p:nvPr>
        </p:nvSpPr>
        <p:spPr>
          <a:xfrm>
            <a:off x="3850442" y="9428583"/>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10</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0116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Shape 159"/>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60" name="Shape 160"/>
          <p:cNvSpPr txBox="1">
            <a:spLocks noGrp="1"/>
          </p:cNvSpPr>
          <p:nvPr>
            <p:ph type="body" idx="1"/>
          </p:nvPr>
        </p:nvSpPr>
        <p:spPr>
          <a:xfrm>
            <a:off x="679768" y="4715153"/>
            <a:ext cx="543813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Why did these results occur? The researchers only deliberately manipulated the lighting conditions for both groups. They found that productivity increased very slightly but it was clear that there were other factors other than the illumination of the lights that were determining productivity. </a:t>
            </a:r>
          </a:p>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a:p>
            <a:pPr marL="0" marR="0" lvl="0" indent="0" algn="l" rtl="0">
              <a:spcBef>
                <a:spcPts val="0"/>
              </a:spcBef>
              <a:buSzPct val="25000"/>
              <a:buNone/>
            </a:pPr>
            <a:r>
              <a:rPr lang="en-GB" sz="1200" b="0" i="0" u="none" strike="noStrike" cap="none" baseline="0">
                <a:solidFill>
                  <a:schemeClr val="dk1"/>
                </a:solidFill>
                <a:latin typeface="Calibri"/>
                <a:ea typeface="Calibri"/>
                <a:cs typeface="Calibri"/>
                <a:sym typeface="Calibri"/>
              </a:rPr>
              <a:t>The Hawthorne studies helped conclude that workers were highly responsive to additional attention from their managers and the feeling that their managers actually cared about, and were interested in, their work. The studies also concluded that although financial motives are important, social factors are equally important in defining the worker productivity.</a:t>
            </a:r>
          </a:p>
        </p:txBody>
      </p:sp>
      <p:sp>
        <p:nvSpPr>
          <p:cNvPr id="161" name="Shape 161"/>
          <p:cNvSpPr txBox="1">
            <a:spLocks noGrp="1"/>
          </p:cNvSpPr>
          <p:nvPr>
            <p:ph type="sldNum" idx="12"/>
          </p:nvPr>
        </p:nvSpPr>
        <p:spPr>
          <a:xfrm>
            <a:off x="3850442" y="9428583"/>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GB" sz="1200" b="0" i="0" u="none" strike="noStrike" cap="none" baseline="0">
                <a:solidFill>
                  <a:schemeClr val="dk1"/>
                </a:solidFill>
                <a:latin typeface="Calibri"/>
                <a:ea typeface="Calibri"/>
                <a:cs typeface="Calibri"/>
                <a:sym typeface="Calibri"/>
              </a:rPr>
              <a:t>11</a:t>
            </a:fld>
            <a:endParaRPr lang="en-GB" sz="1200" b="0" i="0" u="none" strike="noStrike" cap="none" baseline="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289265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Shape 166"/>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a:spcBef>
                <a:spcPts val="0"/>
              </a:spcBef>
              <a:buNone/>
            </a:pPr>
            <a:r>
              <a:rPr lang="en-GB"/>
              <a:t>What makes us equipped and able to take on different roles? What are the sorts of things that can be covered or researched by occupational psychologists that give us answers to these questions?</a:t>
            </a:r>
          </a:p>
        </p:txBody>
      </p:sp>
      <p:sp>
        <p:nvSpPr>
          <p:cNvPr id="167" name="Shape 167"/>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1247094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Shape 173"/>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74" name="Shape 174"/>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rtl="0">
              <a:spcBef>
                <a:spcPts val="0"/>
              </a:spcBef>
              <a:buNone/>
            </a:pPr>
            <a:r>
              <a:rPr lang="en-GB"/>
              <a:t>/here we will list eight areas (or knowledge dimensions) that occupational psychologists operate in as teachers, researchers and consultants. This has been adapted from information from the Qualification in Occupational Psychology published on the BPS website.</a:t>
            </a:r>
          </a:p>
          <a:p>
            <a:pPr rtl="0">
              <a:spcBef>
                <a:spcPts val="0"/>
              </a:spcBef>
              <a:buNone/>
            </a:pPr>
            <a:endParaRPr/>
          </a:p>
          <a:p>
            <a:pPr rtl="0">
              <a:spcBef>
                <a:spcPts val="0"/>
              </a:spcBef>
              <a:buNone/>
            </a:pPr>
            <a:r>
              <a:rPr lang="en-GB"/>
              <a:t>Personnel selection and assessment for all types of job by a variety of methods, including tests and interviews. How to hire the best person for the job according to their traits, intelligence, levels of motivation, perhaps.</a:t>
            </a:r>
          </a:p>
          <a:p>
            <a:pPr rtl="0">
              <a:spcBef>
                <a:spcPts val="0"/>
              </a:spcBef>
              <a:buNone/>
            </a:pPr>
            <a:r>
              <a:rPr lang="en-GB"/>
              <a:t>Training: identifying training needs for staff or employees and the design, delivery and evaluation of that training. </a:t>
            </a:r>
          </a:p>
          <a:p>
            <a:pPr rtl="0">
              <a:spcBef>
                <a:spcPts val="0"/>
              </a:spcBef>
              <a:buNone/>
            </a:pPr>
            <a:r>
              <a:rPr lang="en-GB"/>
              <a:t>Performance appraisal and career development: looking to identify key aspects of job performance; the design of systems for accurate performance assessment and development; training in the use of appraisal and development interventions such as personal development plans.</a:t>
            </a:r>
          </a:p>
          <a:p>
            <a:pPr rtl="0">
              <a:spcBef>
                <a:spcPts val="0"/>
              </a:spcBef>
              <a:buNone/>
            </a:pPr>
            <a:r>
              <a:rPr lang="en-GB"/>
              <a:t>Organisational development and change: analysis of systems and relationships at work; leadership and negotiation skills; analysis and change of organisational culture and/or climate</a:t>
            </a:r>
          </a:p>
          <a:p>
            <a:pPr rtl="0">
              <a:spcBef>
                <a:spcPts val="0"/>
              </a:spcBef>
              <a:buNone/>
            </a:pPr>
            <a:r>
              <a:rPr lang="en-GB"/>
              <a:t>Human-machine interaction: analysis and design of work equipment and environments to fit human physical and cognitive capacities. Are machines taking over? Can a machine perform just as well (if not better) than a human? What are the things that are different?</a:t>
            </a:r>
          </a:p>
          <a:p>
            <a:pPr rtl="0">
              <a:spcBef>
                <a:spcPts val="0"/>
              </a:spcBef>
              <a:buNone/>
            </a:pPr>
            <a:r>
              <a:rPr lang="en-GB"/>
              <a:t>Counselling and personal development: techniques of listening and counselling regarding work- and career related issues; assessment and analysis of people’s career interests and aspirations</a:t>
            </a:r>
          </a:p>
          <a:p>
            <a:pPr rtl="0">
              <a:spcBef>
                <a:spcPts val="0"/>
              </a:spcBef>
              <a:buNone/>
            </a:pPr>
            <a:r>
              <a:rPr lang="en-GB"/>
              <a:t>Design of environments and work - health and safety: the assessment of existing and preferred features of the environment such as light levels, workspace positioning and sources of danger, risk or stress.</a:t>
            </a:r>
          </a:p>
          <a:p>
            <a:pPr rtl="0">
              <a:spcBef>
                <a:spcPts val="0"/>
              </a:spcBef>
              <a:buNone/>
            </a:pPr>
            <a:r>
              <a:rPr lang="en-GB"/>
              <a:t>Employee relations and motivation: allocation and design of jobs that are as motivating and satisfying as possible; team-building; negotiating and bargaining; techniques for analysing and improving inter-group relations.</a:t>
            </a:r>
          </a:p>
          <a:p>
            <a:pPr rtl="0">
              <a:spcBef>
                <a:spcPts val="0"/>
              </a:spcBef>
              <a:buNone/>
            </a:pPr>
            <a:endParaRPr/>
          </a:p>
          <a:p>
            <a:pPr rtl="0">
              <a:spcBef>
                <a:spcPts val="0"/>
              </a:spcBef>
              <a:buNone/>
            </a:pPr>
            <a:endParaRPr/>
          </a:p>
          <a:p>
            <a:pPr>
              <a:spcBef>
                <a:spcPts val="0"/>
              </a:spcBef>
              <a:buNone/>
            </a:pPr>
            <a:r>
              <a:rPr lang="en-GB"/>
              <a:t>These are the content areas of occupational psychology. It is expected that qualified occupational psychologists will not only know about these areas, but also possess generic skills such as questionnaire design, interviewing, report writing, presentation skills and data analysis methods that they have developed when using their knowledge. In addition in several of these areas they need to have substantial experience of conducting problem diagnoses, research, consultancy, intervention, evaluation and be able to deliver training.</a:t>
            </a:r>
          </a:p>
        </p:txBody>
      </p:sp>
      <p:sp>
        <p:nvSpPr>
          <p:cNvPr id="175" name="Shape 175"/>
          <p:cNvSpPr txBox="1">
            <a:spLocks noGrp="1"/>
          </p:cNvSpPr>
          <p:nvPr>
            <p:ph type="sldNum" idx="12"/>
          </p:nvPr>
        </p:nvSpPr>
        <p:spPr>
          <a:xfrm>
            <a:off x="3850442" y="9428583"/>
            <a:ext cx="2945658" cy="496332"/>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13</a:t>
            </a:fld>
            <a:endParaRPr lang="en-GB"/>
          </a:p>
        </p:txBody>
      </p:sp>
    </p:spTree>
    <p:extLst>
      <p:ext uri="{BB962C8B-B14F-4D97-AF65-F5344CB8AC3E}">
        <p14:creationId xmlns:p14="http://schemas.microsoft.com/office/powerpoint/2010/main" val="480833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Shape 180"/>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a:spcBef>
                <a:spcPts val="0"/>
              </a:spcBef>
              <a:buNone/>
            </a:pPr>
            <a:endParaRPr/>
          </a:p>
        </p:txBody>
      </p:sp>
      <p:sp>
        <p:nvSpPr>
          <p:cNvPr id="181" name="Shape 181"/>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3831665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15</a:t>
            </a:fld>
            <a:endParaRPr lang="en-GB"/>
          </a:p>
        </p:txBody>
      </p:sp>
    </p:spTree>
    <p:extLst>
      <p:ext uri="{BB962C8B-B14F-4D97-AF65-F5344CB8AC3E}">
        <p14:creationId xmlns:p14="http://schemas.microsoft.com/office/powerpoint/2010/main" val="1343156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16</a:t>
            </a:fld>
            <a:endParaRPr lang="en-GB"/>
          </a:p>
        </p:txBody>
      </p:sp>
    </p:spTree>
    <p:extLst>
      <p:ext uri="{BB962C8B-B14F-4D97-AF65-F5344CB8AC3E}">
        <p14:creationId xmlns:p14="http://schemas.microsoft.com/office/powerpoint/2010/main" val="3700502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17</a:t>
            </a:fld>
            <a:endParaRPr lang="en-GB"/>
          </a:p>
        </p:txBody>
      </p:sp>
    </p:spTree>
    <p:extLst>
      <p:ext uri="{BB962C8B-B14F-4D97-AF65-F5344CB8AC3E}">
        <p14:creationId xmlns:p14="http://schemas.microsoft.com/office/powerpoint/2010/main" val="15631296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Shape 204"/>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05" name="Shape 205"/>
          <p:cNvSpPr txBox="1">
            <a:spLocks noGrp="1"/>
          </p:cNvSpPr>
          <p:nvPr>
            <p:ph type="body" idx="1"/>
          </p:nvPr>
        </p:nvSpPr>
        <p:spPr>
          <a:xfrm>
            <a:off x="679768" y="4715153"/>
            <a:ext cx="5438139" cy="4466987"/>
          </a:xfrm>
          <a:prstGeom prst="rect">
            <a:avLst/>
          </a:prstGeom>
        </p:spPr>
        <p:txBody>
          <a:bodyPr lIns="91425" tIns="91425" rIns="91425" bIns="91425" anchor="t" anchorCtr="0">
            <a:noAutofit/>
          </a:bodyPr>
          <a:lstStyle/>
          <a:p>
            <a:pPr>
              <a:spcBef>
                <a:spcPts val="0"/>
              </a:spcBef>
              <a:buNone/>
            </a:pPr>
            <a:endParaRPr/>
          </a:p>
        </p:txBody>
      </p:sp>
      <p:sp>
        <p:nvSpPr>
          <p:cNvPr id="206" name="Shape 206"/>
          <p:cNvSpPr txBox="1">
            <a:spLocks noGrp="1"/>
          </p:cNvSpPr>
          <p:nvPr>
            <p:ph type="sldNum" idx="12"/>
          </p:nvPr>
        </p:nvSpPr>
        <p:spPr>
          <a:xfrm>
            <a:off x="3850442" y="9428583"/>
            <a:ext cx="2945658" cy="496332"/>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GB"/>
              <a:t>20</a:t>
            </a:fld>
            <a:endParaRPr lang="en-GB"/>
          </a:p>
        </p:txBody>
      </p:sp>
    </p:spTree>
    <p:extLst>
      <p:ext uri="{BB962C8B-B14F-4D97-AF65-F5344CB8AC3E}">
        <p14:creationId xmlns:p14="http://schemas.microsoft.com/office/powerpoint/2010/main" val="14358175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21</a:t>
            </a:fld>
            <a:endParaRPr lang="en-GB"/>
          </a:p>
        </p:txBody>
      </p:sp>
    </p:spTree>
    <p:extLst>
      <p:ext uri="{BB962C8B-B14F-4D97-AF65-F5344CB8AC3E}">
        <p14:creationId xmlns:p14="http://schemas.microsoft.com/office/powerpoint/2010/main" val="11135544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24</a:t>
            </a:fld>
            <a:endParaRPr lang="en-GB"/>
          </a:p>
        </p:txBody>
      </p:sp>
    </p:spTree>
    <p:extLst>
      <p:ext uri="{BB962C8B-B14F-4D97-AF65-F5344CB8AC3E}">
        <p14:creationId xmlns:p14="http://schemas.microsoft.com/office/powerpoint/2010/main" val="37654966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50" dirty="0" smtClean="0"/>
              <a:t>This diagram</a:t>
            </a:r>
            <a:r>
              <a:rPr lang="en-GB" sz="1050" baseline="0" dirty="0" smtClean="0"/>
              <a:t> provides an outline of the main elements involved in designing and implementing a personnel selection procedure. The process begins with a JOB ANALYSIS to define a COMPETENCY MODEL and create a PERSON SPEC. This information is used to identify the SELECTION and ASSESSMENT CRITERIA and may also be useful for ADVERTISING the job role.</a:t>
            </a:r>
          </a:p>
          <a:p>
            <a:endParaRPr lang="en-GB" sz="1050" baseline="0" dirty="0" smtClean="0"/>
          </a:p>
          <a:p>
            <a:r>
              <a:rPr lang="en-GB" sz="1050" baseline="0" dirty="0" smtClean="0"/>
              <a:t>The job analysis information is used to decide which SELECTION METHODS to use to access applicant behaviour related to the selection criteria ( see sheet of selection methods on Moodle).</a:t>
            </a:r>
          </a:p>
          <a:p>
            <a:endParaRPr lang="en-GB" sz="1050" baseline="0" dirty="0" smtClean="0"/>
          </a:p>
          <a:p>
            <a:r>
              <a:rPr lang="en-GB" sz="1050" baseline="0" dirty="0" smtClean="0"/>
              <a:t>Selection methods can be PILOTED where possible validated and candidates reactions can be assessed.</a:t>
            </a:r>
          </a:p>
          <a:p>
            <a:endParaRPr lang="en-GB" sz="1050" baseline="0" dirty="0" smtClean="0"/>
          </a:p>
          <a:p>
            <a:r>
              <a:rPr lang="en-GB" sz="1050" baseline="0" dirty="0" smtClean="0"/>
              <a:t>In ATTRACTING A POOL OF APPLICANTS, prospective candidates will engage in self-selection where they can make an informed judgment about whether the particular role suits their skills and abilities. Once candidates have applied, a SELECTION OUT process may take place based on eligibility (</a:t>
            </a:r>
            <a:r>
              <a:rPr lang="en-GB" sz="1050" baseline="0" dirty="0" err="1" smtClean="0"/>
              <a:t>e,g</a:t>
            </a:r>
            <a:r>
              <a:rPr lang="en-GB" sz="1050" baseline="0" dirty="0" smtClean="0"/>
              <a:t>., essential criteria such as educational qualifications), before the SELECTING IN process is undertaking using the chose selection methods.</a:t>
            </a:r>
          </a:p>
          <a:p>
            <a:endParaRPr lang="en-GB" sz="1050" baseline="0" dirty="0" smtClean="0"/>
          </a:p>
          <a:p>
            <a:r>
              <a:rPr lang="en-GB" sz="1050" baseline="0" dirty="0" smtClean="0"/>
              <a:t>Following the SELECTION DECISIONS and the accepted applicants enter the organisation (provided they accept the organisations offer). FEEDBACK to candidates (both successful and unsuccessful) may be provided which is useful for development, although many organisations have practical and legal reasons for not always providing detailed feedback</a:t>
            </a:r>
            <a:endParaRPr lang="en-GB" sz="1050" dirty="0"/>
          </a:p>
        </p:txBody>
      </p:sp>
      <p:sp>
        <p:nvSpPr>
          <p:cNvPr id="4" name="Slide Number Placeholder 3"/>
          <p:cNvSpPr>
            <a:spLocks noGrp="1"/>
          </p:cNvSpPr>
          <p:nvPr>
            <p:ph type="sldNum" sz="quarter" idx="10"/>
          </p:nvPr>
        </p:nvSpPr>
        <p:spPr/>
        <p:txBody>
          <a:bodyPr/>
          <a:lstStyle/>
          <a:p>
            <a:fld id="{29F792A6-A88F-4483-9A2F-9E1FAEC2FEE2}" type="slidenum">
              <a:rPr lang="en-GB" smtClean="0"/>
              <a:t>25</a:t>
            </a:fld>
            <a:endParaRPr lang="en-GB"/>
          </a:p>
        </p:txBody>
      </p:sp>
    </p:spTree>
    <p:extLst>
      <p:ext uri="{BB962C8B-B14F-4D97-AF65-F5344CB8AC3E}">
        <p14:creationId xmlns:p14="http://schemas.microsoft.com/office/powerpoint/2010/main" val="12822000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thorough job analysis is</a:t>
            </a:r>
            <a:r>
              <a:rPr lang="en-GB" baseline="0" dirty="0" smtClean="0"/>
              <a:t> the foundation of an effective selection process and is used to guide choice of selection methods. The outputs from a job analysis should detail the tasks and responsibilities in the target job and also provide information about the particular behavioural characteristics required of the job holder. The analysis may, for example, suggest that certain personality and dispositional characteristics are desirable, together with specific previous work experience, technical qualifications and levels of general intelligence and specific abilities (e.g., numerical ability).</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26</a:t>
            </a:fld>
            <a:endParaRPr lang="en-GB"/>
          </a:p>
        </p:txBody>
      </p:sp>
    </p:spTree>
    <p:extLst>
      <p:ext uri="{BB962C8B-B14F-4D97-AF65-F5344CB8AC3E}">
        <p14:creationId xmlns:p14="http://schemas.microsoft.com/office/powerpoint/2010/main" val="20771227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dirty="0" smtClean="0"/>
              <a:t>Going</a:t>
            </a:r>
            <a:r>
              <a:rPr lang="en-GB" sz="1000" baseline="0" dirty="0" smtClean="0"/>
              <a:t> back to the very beginning, job analysis is a procedure by which pertinent information is obtained about the job in question. What it boils down to is a detailed and systematic study of information relating to the operations and responsibilities of that job. Or more specifically, what the worker does, how they do it, why its done, skills involved, what education and/or training is required, its relationships to other jobs, any physical demands, any environmental conditions to consider, </a:t>
            </a:r>
            <a:r>
              <a:rPr lang="en-GB" sz="1000" baseline="0" dirty="0" err="1" smtClean="0"/>
              <a:t>etc</a:t>
            </a:r>
            <a:r>
              <a:rPr lang="en-GB" sz="1000" baseline="0" dirty="0" smtClean="0"/>
              <a:t> </a:t>
            </a:r>
            <a:r>
              <a:rPr lang="en-GB" sz="1000" baseline="0" dirty="0" err="1" smtClean="0"/>
              <a:t>etc</a:t>
            </a:r>
            <a:r>
              <a:rPr lang="en-GB" sz="1000" baseline="0" dirty="0" smtClean="0"/>
              <a:t>!!</a:t>
            </a:r>
          </a:p>
          <a:p>
            <a:endParaRPr lang="en-GB" sz="1000" baseline="0" dirty="0" smtClean="0"/>
          </a:p>
          <a:p>
            <a:r>
              <a:rPr lang="en-GB" sz="1000" baseline="0" dirty="0" smtClean="0"/>
              <a:t>From this information, the job description and the job specification can be developed and constructed. These both lead the way to who gets recruited and ultimately selected, the issues and areas that will be raised in subsequent performance appraisals, decisions about wages and salary, and will help to outline any training requirements (be they immediate or future requirements).</a:t>
            </a:r>
          </a:p>
          <a:p>
            <a:endParaRPr lang="en-GB" sz="1000" baseline="0" dirty="0" smtClean="0"/>
          </a:p>
          <a:p>
            <a:pPr marL="228600" indent="-228600">
              <a:buAutoNum type="arabicParenR"/>
            </a:pPr>
            <a:r>
              <a:rPr lang="en-GB" sz="1000" baseline="0" dirty="0" smtClean="0"/>
              <a:t>Recruiting and selection decisions – by indicating the specific requirements of the job in question (i.e., the skills and knowledge that an individual must have to complete the job effectively) it provides a realistic basis for hiring, training, placement, transfer and even promotions within the company itself.</a:t>
            </a:r>
          </a:p>
          <a:p>
            <a:pPr marL="228600" indent="-228600">
              <a:buAutoNum type="arabicParenR"/>
            </a:pPr>
            <a:endParaRPr lang="en-GB" sz="1000" baseline="0" dirty="0" smtClean="0"/>
          </a:p>
          <a:p>
            <a:pPr marL="228600" indent="-228600">
              <a:buAutoNum type="arabicParenR"/>
            </a:pPr>
            <a:r>
              <a:rPr lang="en-GB" sz="1000" baseline="0" dirty="0" smtClean="0"/>
              <a:t>Performance appraisal: job analysis helps in establishing clear cut standards which may be compared with the actual contribution of each individual. For example, during a performance appraisal a worker is told to develop his skills in a particular area in accordance with the outline of his job. The following year, the next appraisal shows that he did not meet this target therefore his contribution is questioned.</a:t>
            </a:r>
          </a:p>
          <a:p>
            <a:pPr marL="228600" indent="-228600">
              <a:buAutoNum type="arabicParenR"/>
            </a:pPr>
            <a:endParaRPr lang="en-GB" sz="1000" baseline="0" dirty="0" smtClean="0"/>
          </a:p>
          <a:p>
            <a:pPr marL="0" indent="0">
              <a:buNone/>
            </a:pPr>
            <a:r>
              <a:rPr lang="en-GB" sz="1000" baseline="0" dirty="0" smtClean="0"/>
              <a:t>3) Wage and salary administration: Indicating the qualifications required and any risks or hazards that are involved helps in salary and wage administration within the company.</a:t>
            </a:r>
          </a:p>
          <a:p>
            <a:pPr marL="0" indent="0">
              <a:buNone/>
            </a:pPr>
            <a:endParaRPr lang="en-GB" sz="1000" baseline="0" dirty="0" smtClean="0"/>
          </a:p>
          <a:p>
            <a:r>
              <a:rPr lang="en-GB" sz="1000" baseline="0" dirty="0" smtClean="0"/>
              <a:t>4) Job analysis helps to determine the content and subject matter of training courses</a:t>
            </a:r>
          </a:p>
          <a:p>
            <a:endParaRPr lang="en-GB" sz="1000" dirty="0"/>
          </a:p>
        </p:txBody>
      </p:sp>
      <p:sp>
        <p:nvSpPr>
          <p:cNvPr id="4" name="Slide Number Placeholder 3"/>
          <p:cNvSpPr>
            <a:spLocks noGrp="1"/>
          </p:cNvSpPr>
          <p:nvPr>
            <p:ph type="sldNum" sz="quarter" idx="10"/>
          </p:nvPr>
        </p:nvSpPr>
        <p:spPr/>
        <p:txBody>
          <a:bodyPr/>
          <a:lstStyle/>
          <a:p>
            <a:fld id="{29F792A6-A88F-4483-9A2F-9E1FAEC2FEE2}" type="slidenum">
              <a:rPr lang="en-GB" smtClean="0"/>
              <a:t>27</a:t>
            </a:fld>
            <a:endParaRPr lang="en-GB"/>
          </a:p>
        </p:txBody>
      </p:sp>
    </p:spTree>
    <p:extLst>
      <p:ext uri="{BB962C8B-B14F-4D97-AF65-F5344CB8AC3E}">
        <p14:creationId xmlns:p14="http://schemas.microsoft.com/office/powerpoint/2010/main" val="28513619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28</a:t>
            </a:fld>
            <a:endParaRPr lang="en-GB"/>
          </a:p>
        </p:txBody>
      </p:sp>
    </p:spTree>
    <p:extLst>
      <p:ext uri="{BB962C8B-B14F-4D97-AF65-F5344CB8AC3E}">
        <p14:creationId xmlns:p14="http://schemas.microsoft.com/office/powerpoint/2010/main" val="36453738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will be conducting</a:t>
            </a:r>
            <a:r>
              <a:rPr lang="en-GB" baseline="0" dirty="0" smtClean="0"/>
              <a:t> reliability analyses on the measures that you choose for your report assessment – so be sure to read up on these in your own time!!</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29</a:t>
            </a:fld>
            <a:endParaRPr lang="en-GB"/>
          </a:p>
        </p:txBody>
      </p:sp>
    </p:spTree>
    <p:extLst>
      <p:ext uri="{BB962C8B-B14F-4D97-AF65-F5344CB8AC3E}">
        <p14:creationId xmlns:p14="http://schemas.microsoft.com/office/powerpoint/2010/main" val="418152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30</a:t>
            </a:fld>
            <a:endParaRPr lang="en-GB"/>
          </a:p>
        </p:txBody>
      </p:sp>
    </p:spTree>
    <p:extLst>
      <p:ext uri="{BB962C8B-B14F-4D97-AF65-F5344CB8AC3E}">
        <p14:creationId xmlns:p14="http://schemas.microsoft.com/office/powerpoint/2010/main" val="21866993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 introduction to the major personnel selection methods that</a:t>
            </a:r>
            <a:r>
              <a:rPr lang="en-GB" baseline="0" dirty="0" smtClean="0"/>
              <a:t> are available for use. Most of the methods are well-known but some you may not have heard of before.</a:t>
            </a:r>
          </a:p>
          <a:p>
            <a:r>
              <a:rPr lang="en-GB" baseline="0" dirty="0" smtClean="0"/>
              <a:t>Each of these methods has its own strengths and weaknesses, and none is perfect! You may conclude that some methods are better used together, and that the basic aim of selection should be to use tests that complement one another rather than duplicate each other, for example.</a:t>
            </a:r>
          </a:p>
        </p:txBody>
      </p:sp>
      <p:sp>
        <p:nvSpPr>
          <p:cNvPr id="4" name="Slide Number Placeholder 3"/>
          <p:cNvSpPr>
            <a:spLocks noGrp="1"/>
          </p:cNvSpPr>
          <p:nvPr>
            <p:ph type="sldNum" sz="quarter" idx="10"/>
          </p:nvPr>
        </p:nvSpPr>
        <p:spPr/>
        <p:txBody>
          <a:bodyPr/>
          <a:lstStyle/>
          <a:p>
            <a:fld id="{29F792A6-A88F-4483-9A2F-9E1FAEC2FEE2}" type="slidenum">
              <a:rPr lang="en-GB" smtClean="0"/>
              <a:t>31</a:t>
            </a:fld>
            <a:endParaRPr lang="en-GB"/>
          </a:p>
        </p:txBody>
      </p:sp>
    </p:spTree>
    <p:extLst>
      <p:ext uri="{BB962C8B-B14F-4D97-AF65-F5344CB8AC3E}">
        <p14:creationId xmlns:p14="http://schemas.microsoft.com/office/powerpoint/2010/main" val="19265631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32</a:t>
            </a:fld>
            <a:endParaRPr lang="en-GB"/>
          </a:p>
        </p:txBody>
      </p:sp>
    </p:spTree>
    <p:extLst>
      <p:ext uri="{BB962C8B-B14F-4D97-AF65-F5344CB8AC3E}">
        <p14:creationId xmlns:p14="http://schemas.microsoft.com/office/powerpoint/2010/main" val="4074627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first method we will look at is interviews.</a:t>
            </a:r>
            <a:r>
              <a:rPr lang="en-GB" baseline="0" dirty="0" smtClean="0"/>
              <a:t> Many interviews can and will involve more than one interviewer. When several interviewers are involved, the term panel interview is used. The most important features of an interview are the extent to which a pre-planned structure us followed and the proportion of questions that are directly related to the job.</a:t>
            </a:r>
          </a:p>
          <a:p>
            <a:endParaRPr lang="en-GB" baseline="0" dirty="0" smtClean="0"/>
          </a:p>
          <a:p>
            <a:r>
              <a:rPr lang="en-GB" baseline="0" dirty="0" smtClean="0"/>
              <a:t>Interviews have long been the most popular form of personnel selection. They are used by nearly every organisation and for selecting employees at all levels. However, despite this popularity, interviews have been criticised for being subjective, unreliable and vulnerable to bias! This was probably a fair criticism 30 years ago – interviews for often little more than an informal chat! But in a meta-analysis, </a:t>
            </a:r>
            <a:r>
              <a:rPr lang="en-GB" baseline="0" dirty="0" err="1" smtClean="0"/>
              <a:t>Huffcutt</a:t>
            </a:r>
            <a:r>
              <a:rPr lang="en-GB" baseline="0" dirty="0" smtClean="0"/>
              <a:t> et al in 2001 concluded that criterion-related validities for interviews compared favourably with other forms of personnel selection such as cognitive ability tests. </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33</a:t>
            </a:fld>
            <a:endParaRPr lang="en-GB"/>
          </a:p>
        </p:txBody>
      </p:sp>
    </p:spTree>
    <p:extLst>
      <p:ext uri="{BB962C8B-B14F-4D97-AF65-F5344CB8AC3E}">
        <p14:creationId xmlns:p14="http://schemas.microsoft.com/office/powerpoint/2010/main" val="12279489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When using</a:t>
            </a:r>
            <a:r>
              <a:rPr lang="en-GB" baseline="0" dirty="0" smtClean="0"/>
              <a:t> a predictor such as an interview, the specific areas that are to be investigated in the interview should be derived from the job analysis data. This information provides a basis for deciding which factors (e.g., numerical ability, communication skills, organisational skills, </a:t>
            </a:r>
            <a:r>
              <a:rPr lang="en-GB" baseline="0" dirty="0" err="1" smtClean="0"/>
              <a:t>etc</a:t>
            </a:r>
            <a:r>
              <a:rPr lang="en-GB" baseline="0" dirty="0" smtClean="0"/>
              <a:t>) might be important for job success.</a:t>
            </a:r>
          </a:p>
          <a:p>
            <a:endParaRPr lang="en-GB" baseline="0" dirty="0" smtClean="0"/>
          </a:p>
        </p:txBody>
      </p:sp>
      <p:sp>
        <p:nvSpPr>
          <p:cNvPr id="4" name="Slide Number Placeholder 3"/>
          <p:cNvSpPr>
            <a:spLocks noGrp="1"/>
          </p:cNvSpPr>
          <p:nvPr>
            <p:ph type="sldNum" sz="quarter" idx="10"/>
          </p:nvPr>
        </p:nvSpPr>
        <p:spPr/>
        <p:txBody>
          <a:bodyPr/>
          <a:lstStyle/>
          <a:p>
            <a:fld id="{29F792A6-A88F-4483-9A2F-9E1FAEC2FEE2}" type="slidenum">
              <a:rPr lang="en-GB" smtClean="0"/>
              <a:t>34</a:t>
            </a:fld>
            <a:endParaRPr lang="en-GB"/>
          </a:p>
        </p:txBody>
      </p:sp>
    </p:spTree>
    <p:extLst>
      <p:ext uri="{BB962C8B-B14F-4D97-AF65-F5344CB8AC3E}">
        <p14:creationId xmlns:p14="http://schemas.microsoft.com/office/powerpoint/2010/main" val="17752623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35</a:t>
            </a:fld>
            <a:endParaRPr lang="en-GB"/>
          </a:p>
        </p:txBody>
      </p:sp>
    </p:spTree>
    <p:extLst>
      <p:ext uri="{BB962C8B-B14F-4D97-AF65-F5344CB8AC3E}">
        <p14:creationId xmlns:p14="http://schemas.microsoft.com/office/powerpoint/2010/main" val="37196947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36</a:t>
            </a:fld>
            <a:endParaRPr lang="en-GB"/>
          </a:p>
        </p:txBody>
      </p:sp>
    </p:spTree>
    <p:extLst>
      <p:ext uri="{BB962C8B-B14F-4D97-AF65-F5344CB8AC3E}">
        <p14:creationId xmlns:p14="http://schemas.microsoft.com/office/powerpoint/2010/main" val="7795414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Behavioural description interviews ask interviewees to describe previous</a:t>
            </a:r>
            <a:r>
              <a:rPr lang="en-GB" baseline="0" dirty="0" smtClean="0"/>
              <a:t> behaviour in past situations that are relevant to the job they are being interviewed for. This type of interviewing is based upon the central premise that past behaviour predicts future behaviour. In essence, interviewers are looking for evidence that an individual has demonstrated behaviour that would suggest they are capable of similar behaviour in a job situation. This type of interviewing forms the foundation of much of the competency-based interviewing that is popular today. For example, an interviewer may ask the interviewee “ can you please describe a time when you have been able to persuade someone to something that they had initially been unsure about?” This could provide an opportunity to demonstrate behavioural indicators for a competency concerned with persuasion and negotiating skills.</a:t>
            </a:r>
          </a:p>
          <a:p>
            <a:endParaRPr lang="en-GB" baseline="0" dirty="0" smtClean="0"/>
          </a:p>
          <a:p>
            <a:r>
              <a:rPr lang="en-GB" baseline="0" dirty="0" smtClean="0"/>
              <a:t>In contrast, situational interviews are based on goal-setting theory. These interviews present interviewees with hypothetical job-related situations and ask them to indicate how they would respond. They are based on the assumption that intention to behave predicts future behaviour. For example, imagine you are applying for a job (any job you like!) and your interviewer asks you how you would respond in a specific situation. The response that you give will be compared with the responses provided by a group of experts who have been asked to indicate the type of responses they would expect from a good, average and poor performers in this role. What situational interviewing doesn’t do, however, is take into account previous or different levels of experience between candidates.</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37</a:t>
            </a:fld>
            <a:endParaRPr lang="en-GB"/>
          </a:p>
        </p:txBody>
      </p:sp>
    </p:spTree>
    <p:extLst>
      <p:ext uri="{BB962C8B-B14F-4D97-AF65-F5344CB8AC3E}">
        <p14:creationId xmlns:p14="http://schemas.microsoft.com/office/powerpoint/2010/main" val="36517418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the 1980’s Cronbach described psychometric tests as providing a ‘standardised sample of behaviour</a:t>
            </a:r>
            <a:r>
              <a:rPr lang="en-GB" baseline="0" dirty="0" smtClean="0"/>
              <a:t> which can be described by a numerical scale or category system’. In other words, psychometric tests offer a quantitative assessment of some psychological attribute (such as verbal reasoning ability, general intelligence, numerical reasoning ability, </a:t>
            </a:r>
            <a:r>
              <a:rPr lang="en-GB" baseline="0" dirty="0" err="1" smtClean="0"/>
              <a:t>etc</a:t>
            </a:r>
            <a:r>
              <a:rPr lang="en-GB" baseline="0" dirty="0" smtClean="0"/>
              <a:t>). For personnel selection purposes, psychometric tests may be divided into two categories: Cognitive Ability Tests (</a:t>
            </a:r>
            <a:r>
              <a:rPr lang="en-GB" baseline="0" dirty="0" err="1" smtClean="0"/>
              <a:t>eg</a:t>
            </a:r>
            <a:r>
              <a:rPr lang="en-GB" baseline="0" dirty="0" smtClean="0"/>
              <a:t> general intelligence, spatial ability, </a:t>
            </a:r>
            <a:r>
              <a:rPr lang="en-GB" baseline="0" dirty="0" err="1" smtClean="0"/>
              <a:t>etc</a:t>
            </a:r>
            <a:r>
              <a:rPr lang="en-GB" baseline="0" dirty="0" smtClean="0"/>
              <a:t>) and personality measures).</a:t>
            </a:r>
          </a:p>
          <a:p>
            <a:endParaRPr lang="en-GB" baseline="0" dirty="0" smtClean="0"/>
          </a:p>
          <a:p>
            <a:r>
              <a:rPr lang="en-GB" baseline="0" dirty="0" smtClean="0"/>
              <a:t>Before any psychometric test is administered, the organisation should conduct a job analysis to identify the job requirements and duties. Tests that are chosen afterwards should, therefore, be chosen to measure aptitudes and abilities that are directly related to the </a:t>
            </a:r>
            <a:r>
              <a:rPr lang="en-GB" baseline="0" smtClean="0"/>
              <a:t>specific job.</a:t>
            </a:r>
            <a:endParaRPr lang="en-GB" baseline="0" dirty="0" smtClean="0"/>
          </a:p>
        </p:txBody>
      </p:sp>
      <p:sp>
        <p:nvSpPr>
          <p:cNvPr id="4" name="Slide Number Placeholder 3"/>
          <p:cNvSpPr>
            <a:spLocks noGrp="1"/>
          </p:cNvSpPr>
          <p:nvPr>
            <p:ph type="sldNum" sz="quarter" idx="10"/>
          </p:nvPr>
        </p:nvSpPr>
        <p:spPr/>
        <p:txBody>
          <a:bodyPr/>
          <a:lstStyle/>
          <a:p>
            <a:fld id="{29F792A6-A88F-4483-9A2F-9E1FAEC2FEE2}" type="slidenum">
              <a:rPr lang="en-GB" smtClean="0"/>
              <a:t>38</a:t>
            </a:fld>
            <a:endParaRPr lang="en-GB"/>
          </a:p>
        </p:txBody>
      </p:sp>
    </p:spTree>
    <p:extLst>
      <p:ext uri="{BB962C8B-B14F-4D97-AF65-F5344CB8AC3E}">
        <p14:creationId xmlns:p14="http://schemas.microsoft.com/office/powerpoint/2010/main" val="28455340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the past 30 years, there has been an explosion in the use of cog ability tests</a:t>
            </a:r>
            <a:r>
              <a:rPr lang="en-GB" baseline="0" dirty="0" smtClean="0"/>
              <a:t> for selection purposes. For many companies conducting large scale recruitment programmes, ability tests are relatively cost effective selection tools. Unlike most other selection techniques, to purchase and administer psychometric tests in many countries you have to demonstrate a specific level of competence in administration, scoring tests and interpreting test scores (</a:t>
            </a:r>
            <a:r>
              <a:rPr lang="en-GB" baseline="0" dirty="0" err="1" smtClean="0"/>
              <a:t>eg</a:t>
            </a:r>
            <a:r>
              <a:rPr lang="en-GB" baseline="0" dirty="0" smtClean="0"/>
              <a:t>, BPS certificates of competence in occupational testing).</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39</a:t>
            </a:fld>
            <a:endParaRPr lang="en-GB"/>
          </a:p>
        </p:txBody>
      </p:sp>
    </p:spTree>
    <p:extLst>
      <p:ext uri="{BB962C8B-B14F-4D97-AF65-F5344CB8AC3E}">
        <p14:creationId xmlns:p14="http://schemas.microsoft.com/office/powerpoint/2010/main" val="19851307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40</a:t>
            </a:fld>
            <a:endParaRPr lang="en-GB"/>
          </a:p>
        </p:txBody>
      </p:sp>
    </p:spTree>
    <p:extLst>
      <p:ext uri="{BB962C8B-B14F-4D97-AF65-F5344CB8AC3E}">
        <p14:creationId xmlns:p14="http://schemas.microsoft.com/office/powerpoint/2010/main" val="314658037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41</a:t>
            </a:fld>
            <a:endParaRPr lang="en-GB"/>
          </a:p>
        </p:txBody>
      </p:sp>
    </p:spTree>
    <p:extLst>
      <p:ext uri="{BB962C8B-B14F-4D97-AF65-F5344CB8AC3E}">
        <p14:creationId xmlns:p14="http://schemas.microsoft.com/office/powerpoint/2010/main" val="27682297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Ones et al performed a meta-analysis of meta-analyses and found that the evidence for the validity of cognitive ability tests in predicting</a:t>
            </a:r>
            <a:r>
              <a:rPr lang="en-GB" baseline="0" dirty="0" smtClean="0"/>
              <a:t> job performance is overwhelming. In this respects, many researchers argue that cognitive ability tests are perhaps the best and most widely applicable predictor in personnel selection because all jobs require some cognitive ability to learn the job and perform effectively. Ones and </a:t>
            </a:r>
            <a:r>
              <a:rPr lang="en-GB" baseline="0" dirty="0" err="1" smtClean="0"/>
              <a:t>Viswesvaran</a:t>
            </a:r>
            <a:r>
              <a:rPr lang="en-GB" baseline="0" dirty="0" smtClean="0"/>
              <a:t> in 2003 also suggested that the predictive validity of </a:t>
            </a:r>
            <a:r>
              <a:rPr lang="en-GB" baseline="0" dirty="0" err="1" smtClean="0"/>
              <a:t>cotnigive</a:t>
            </a:r>
            <a:r>
              <a:rPr lang="en-GB" baseline="0" dirty="0" smtClean="0"/>
              <a:t> ability tests tends to be higher for high-complexity jobs (at 0.58) – jobs such as, believe it or not, a professor in occupational psychology, than for low-complexity jobs (at 0.23) such as a taxi driver. These are still significant regardless of the level of complexity with higher complexity jobs simply requiring denser processing of information than lower complexity jobs.</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42</a:t>
            </a:fld>
            <a:endParaRPr lang="en-GB"/>
          </a:p>
        </p:txBody>
      </p:sp>
    </p:spTree>
    <p:extLst>
      <p:ext uri="{BB962C8B-B14F-4D97-AF65-F5344CB8AC3E}">
        <p14:creationId xmlns:p14="http://schemas.microsoft.com/office/powerpoint/2010/main" val="25739071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GB" dirty="0" smtClean="0"/>
              <a:t>The average predictive validity coefficient in .51 for middle complexity level jobs which</a:t>
            </a:r>
            <a:r>
              <a:rPr lang="en-GB" baseline="0" dirty="0" smtClean="0"/>
              <a:t> maps the greatest proportion of the workforce. Also .58 for managerial jobs, .51 for medium complexity jobs, .40 for semi-skilled jobs and .23 for completely unskilled jobs.</a:t>
            </a:r>
          </a:p>
          <a:p>
            <a:pPr marL="228600" indent="-228600">
              <a:buAutoNum type="arabicParenR"/>
            </a:pP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43</a:t>
            </a:fld>
            <a:endParaRPr lang="en-GB"/>
          </a:p>
        </p:txBody>
      </p:sp>
    </p:spTree>
    <p:extLst>
      <p:ext uri="{BB962C8B-B14F-4D97-AF65-F5344CB8AC3E}">
        <p14:creationId xmlns:p14="http://schemas.microsoft.com/office/powerpoint/2010/main" val="18916399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One major pro of cognitive</a:t>
            </a:r>
            <a:r>
              <a:rPr lang="en-GB" baseline="0" dirty="0" smtClean="0"/>
              <a:t> ability tests is that research shows they are highly reliable – and that validity of the test also increases as the level of complexity of the job increases, too!</a:t>
            </a:r>
          </a:p>
          <a:p>
            <a:endParaRPr lang="en-GB" baseline="0" dirty="0" smtClean="0"/>
          </a:p>
          <a:p>
            <a:r>
              <a:rPr lang="en-GB" baseline="0" dirty="0" smtClean="0"/>
              <a:t>Combinations of cognitive ability tests have been shown to have higher validities than individual tests alone and these can be administered in group settings. This saves on the time invested in testing the candidates and therefore the cost!</a:t>
            </a:r>
          </a:p>
          <a:p>
            <a:endParaRPr lang="en-GB" baseline="0" dirty="0" smtClean="0"/>
          </a:p>
          <a:p>
            <a:r>
              <a:rPr lang="en-GB" baseline="0" dirty="0" smtClean="0"/>
              <a:t>However, some of the cons for cognitive ability tests can be seen in the differences in scores between majority and minority groups – non-western cultural groups, for example. Research has shown that non-minority groups (in this case the western groups) tend to score typically one SD score above the minorities.</a:t>
            </a:r>
          </a:p>
          <a:p>
            <a:endParaRPr lang="en-GB" baseline="0" dirty="0" smtClean="0"/>
          </a:p>
          <a:p>
            <a:r>
              <a:rPr lang="en-GB" baseline="0" dirty="0" smtClean="0"/>
              <a:t>It is sometimes necessary to recognise that gender can have a major impact on some cognitive ability tests. Men typically score far higher on mathematic or numerical tests than females – so this may be something that needs to be accounted for.</a:t>
            </a:r>
          </a:p>
          <a:p>
            <a:endParaRPr lang="en-GB" baseline="0" dirty="0" smtClean="0"/>
          </a:p>
          <a:p>
            <a:r>
              <a:rPr lang="en-GB" baseline="0" dirty="0" smtClean="0"/>
              <a:t>Finally, candidates can have very negative reactions to be doing they are going to be completing a cognitive ability or an intelligence test!</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44</a:t>
            </a:fld>
            <a:endParaRPr lang="en-GB"/>
          </a:p>
        </p:txBody>
      </p:sp>
    </p:spTree>
    <p:extLst>
      <p:ext uri="{BB962C8B-B14F-4D97-AF65-F5344CB8AC3E}">
        <p14:creationId xmlns:p14="http://schemas.microsoft.com/office/powerpoint/2010/main" val="19063012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45</a:t>
            </a:fld>
            <a:endParaRPr lang="en-GB"/>
          </a:p>
        </p:txBody>
      </p:sp>
    </p:spTree>
    <p:extLst>
      <p:ext uri="{BB962C8B-B14F-4D97-AF65-F5344CB8AC3E}">
        <p14:creationId xmlns:p14="http://schemas.microsoft.com/office/powerpoint/2010/main" val="21991852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Personality inventories seek to assess personality traits</a:t>
            </a:r>
            <a:r>
              <a:rPr lang="en-GB" baseline="0" dirty="0" smtClean="0"/>
              <a:t> that are believed to be necessary for job performance. Think back to your intro to psych module last year where these different types of personality tests were first introduced.</a:t>
            </a:r>
          </a:p>
          <a:p>
            <a:r>
              <a:rPr lang="en-GB" baseline="0" dirty="0" smtClean="0"/>
              <a:t>Cattell’s 16 personality factors – a personality test that identifies 16 personality factors (or source traits). This test seeks to measure individual differences on each of the 16 dimensions and provide a comprehensive personality description.</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46</a:t>
            </a:fld>
            <a:endParaRPr lang="en-GB"/>
          </a:p>
        </p:txBody>
      </p:sp>
    </p:spTree>
    <p:extLst>
      <p:ext uri="{BB962C8B-B14F-4D97-AF65-F5344CB8AC3E}">
        <p14:creationId xmlns:p14="http://schemas.microsoft.com/office/powerpoint/2010/main" val="292353488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For example,</a:t>
            </a:r>
            <a:r>
              <a:rPr lang="en-GB" baseline="0" dirty="0" smtClean="0"/>
              <a:t> this shows a comparison of average scores obtained by creative artists and Olympic athletes. Artists present as more intelligent, more sensitive and more serious than athletes, but less forthright and tough-minded.</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47</a:t>
            </a:fld>
            <a:endParaRPr lang="en-GB"/>
          </a:p>
        </p:txBody>
      </p:sp>
    </p:spTree>
    <p:extLst>
      <p:ext uri="{BB962C8B-B14F-4D97-AF65-F5344CB8AC3E}">
        <p14:creationId xmlns:p14="http://schemas.microsoft.com/office/powerpoint/2010/main" val="11924031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
            </a:r>
            <a:r>
              <a:rPr lang="en-GB" baseline="0" dirty="0" smtClean="0"/>
              <a:t> Five factor model (proposed by McCrae and Costa) suggests that there are five higher-order factors that capture the basic structures of the whole of personality, and that all 5 factors can yield both desirable and undesirable personality traits (very important to remember this when engaging with the literature and assessing which traits present as the best or worst for certain types of job!)</a:t>
            </a:r>
          </a:p>
          <a:p>
            <a:endParaRPr lang="en-GB" baseline="0" dirty="0" smtClean="0"/>
          </a:p>
          <a:p>
            <a:r>
              <a:rPr lang="en-GB" baseline="0" dirty="0" smtClean="0"/>
              <a:t>The MMPI is the most widely used and researched standardised psychometric test of adult personality and psychopathology. There are two forms – the MMPI-2 which has 567 true/false questions and the MMPI-2_RF (published in 2008) which has only 338 true/false items. But, despite there being fewer questions and taking about half the time to complete, the MMPI-2-RF isn’t used as widely as the MMPI-2 because of the MMPI-2’s existing large research base and familiarity with psychologists. The MMPI is considered a protected psychological instrument, meaning it can only be given and interpreted by a psychologist trained to do so – i.e., you will not be able to find the test online!</a:t>
            </a:r>
          </a:p>
          <a:p>
            <a:endParaRPr lang="en-GB" baseline="0" dirty="0" smtClean="0"/>
          </a:p>
          <a:p>
            <a:r>
              <a:rPr lang="en-GB" baseline="0" dirty="0" smtClean="0"/>
              <a:t>Each of these tests have their own merit, and each of them can be very useful if they are tailored specifically to the job in question.</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48</a:t>
            </a:fld>
            <a:endParaRPr lang="en-GB"/>
          </a:p>
        </p:txBody>
      </p:sp>
    </p:spTree>
    <p:extLst>
      <p:ext uri="{BB962C8B-B14F-4D97-AF65-F5344CB8AC3E}">
        <p14:creationId xmlns:p14="http://schemas.microsoft.com/office/powerpoint/2010/main" val="29235348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49</a:t>
            </a:fld>
            <a:endParaRPr lang="en-GB"/>
          </a:p>
        </p:txBody>
      </p:sp>
    </p:spTree>
    <p:extLst>
      <p:ext uri="{BB962C8B-B14F-4D97-AF65-F5344CB8AC3E}">
        <p14:creationId xmlns:p14="http://schemas.microsoft.com/office/powerpoint/2010/main" val="252292753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a more recent debate, ones et al cite meta-analytic</a:t>
            </a:r>
            <a:r>
              <a:rPr lang="en-GB" baseline="0" dirty="0" smtClean="0"/>
              <a:t> data to suggest that, in contrast to ability testing, to predictive validity of personality measures for ‘overall job performance’ is not seen across all occupational settings and areas. Instead, only the trait of conscientiousness is predictive of ‘overall job performance’ over a range of occupations; the predictive traits for other occupations vary along with the occupations themselves. For example, for managerial roles, it is the ‘achievement’ and ‘dependability’ facets of conscientiousness that predict job performance. It is important to understand that validity can be explored at the facet level, and that results are criterion dependent when doing so. For the other personality factors (to conscientiousness) the relationship with job performance tends to depend upon the nature of the job being carried out</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50</a:t>
            </a:fld>
            <a:endParaRPr lang="en-GB"/>
          </a:p>
        </p:txBody>
      </p:sp>
    </p:spTree>
    <p:extLst>
      <p:ext uri="{BB962C8B-B14F-4D97-AF65-F5344CB8AC3E}">
        <p14:creationId xmlns:p14="http://schemas.microsoft.com/office/powerpoint/2010/main" val="380190714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Personality measures can reveal a lot more about the applicant’s abilities and interests that they would openly</a:t>
            </a:r>
            <a:r>
              <a:rPr lang="en-GB" baseline="0" dirty="0" smtClean="0"/>
              <a:t> state, and they can identify interpersonal traits that may be needed for certain jobs. One important issue with personality measures is the issue of ‘faking’ – distorting answers or answering questions in a way that the applicant thinks will be more socially desirable or acceptable. Most research suggests that distortion does not undermine the validity of personality tests, however there continues to be an ongoing debate about this.</a:t>
            </a:r>
          </a:p>
          <a:p>
            <a:r>
              <a:rPr lang="en-GB" baseline="0" dirty="0" smtClean="0"/>
              <a:t>And finally, training and experience may in fact have a far greater impact on job performance for certain jobs than an individuals personality type or traits.</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51</a:t>
            </a:fld>
            <a:endParaRPr lang="en-GB"/>
          </a:p>
        </p:txBody>
      </p:sp>
    </p:spTree>
    <p:extLst>
      <p:ext uri="{BB962C8B-B14F-4D97-AF65-F5344CB8AC3E}">
        <p14:creationId xmlns:p14="http://schemas.microsoft.com/office/powerpoint/2010/main" val="145734960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52</a:t>
            </a:fld>
            <a:endParaRPr lang="en-GB"/>
          </a:p>
        </p:txBody>
      </p:sp>
    </p:spTree>
    <p:extLst>
      <p:ext uri="{BB962C8B-B14F-4D97-AF65-F5344CB8AC3E}">
        <p14:creationId xmlns:p14="http://schemas.microsoft.com/office/powerpoint/2010/main" val="211548682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Assessment centres profile an applicants ability</a:t>
            </a:r>
            <a:r>
              <a:rPr lang="en-GB" baseline="0" dirty="0" smtClean="0"/>
              <a:t> across a range of competencies and job-related contexts. The appeal of assessment centres lies in their generally good levels of criterion-related validity and face validity. Meta-analytic studies show the average validity of assessment centres to be very good.</a:t>
            </a:r>
          </a:p>
          <a:p>
            <a:r>
              <a:rPr lang="en-GB" baseline="0" dirty="0" smtClean="0"/>
              <a:t>There are certain criteria that an assessment process must fulfil in order to be defined as an assessment centre. 1) they must have explicit dimensions (or competencies) that are derived from a job analysis which define the key knowledge, skills and abilities required by a candidate in order to perform the role that they are being assessed for. 2) multiple techniques to provide information relevant to the dimensions to be assessed and the context in which those dimensions are to be demonstrated. 3) multiple, trained assessors to observe and evaluate each candidate. And 4) a systematic procedure to record and rate specific behaviours as they occur.</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53</a:t>
            </a:fld>
            <a:endParaRPr lang="en-GB"/>
          </a:p>
        </p:txBody>
      </p:sp>
    </p:spTree>
    <p:extLst>
      <p:ext uri="{BB962C8B-B14F-4D97-AF65-F5344CB8AC3E}">
        <p14:creationId xmlns:p14="http://schemas.microsoft.com/office/powerpoint/2010/main" val="86397496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54</a:t>
            </a:fld>
            <a:endParaRPr lang="en-GB"/>
          </a:p>
        </p:txBody>
      </p:sp>
    </p:spTree>
    <p:extLst>
      <p:ext uri="{BB962C8B-B14F-4D97-AF65-F5344CB8AC3E}">
        <p14:creationId xmlns:p14="http://schemas.microsoft.com/office/powerpoint/2010/main" val="181260034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Work samples</a:t>
            </a:r>
            <a:r>
              <a:rPr lang="en-GB" baseline="0" dirty="0" smtClean="0"/>
              <a:t> or job simulations provide alternatives to the approach of psychometric testing. High face validity = applicants respond favourably to work sample tests in selection.</a:t>
            </a:r>
          </a:p>
          <a:p>
            <a:endParaRPr lang="en-GB" baseline="0" dirty="0" smtClean="0"/>
          </a:p>
          <a:p>
            <a:r>
              <a:rPr lang="en-GB" baseline="0" dirty="0" smtClean="0"/>
              <a:t>Can be more expensive to develop.</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55</a:t>
            </a:fld>
            <a:endParaRPr lang="en-GB"/>
          </a:p>
        </p:txBody>
      </p:sp>
    </p:spTree>
    <p:extLst>
      <p:ext uri="{BB962C8B-B14F-4D97-AF65-F5344CB8AC3E}">
        <p14:creationId xmlns:p14="http://schemas.microsoft.com/office/powerpoint/2010/main" val="188484619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56</a:t>
            </a:fld>
            <a:endParaRPr lang="en-GB"/>
          </a:p>
        </p:txBody>
      </p:sp>
    </p:spTree>
    <p:extLst>
      <p:ext uri="{BB962C8B-B14F-4D97-AF65-F5344CB8AC3E}">
        <p14:creationId xmlns:p14="http://schemas.microsoft.com/office/powerpoint/2010/main" val="176653934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 used to any great extent in the UK – thankfully,</a:t>
            </a:r>
            <a:r>
              <a:rPr lang="en-GB" baseline="0" dirty="0" smtClean="0"/>
              <a:t> however many European companies make extensive use of graphology.</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57</a:t>
            </a:fld>
            <a:endParaRPr lang="en-GB"/>
          </a:p>
        </p:txBody>
      </p:sp>
    </p:spTree>
    <p:extLst>
      <p:ext uri="{BB962C8B-B14F-4D97-AF65-F5344CB8AC3E}">
        <p14:creationId xmlns:p14="http://schemas.microsoft.com/office/powerpoint/2010/main" val="98399742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58</a:t>
            </a:fld>
            <a:endParaRPr lang="en-GB"/>
          </a:p>
        </p:txBody>
      </p:sp>
    </p:spTree>
    <p:extLst>
      <p:ext uri="{BB962C8B-B14F-4D97-AF65-F5344CB8AC3E}">
        <p14:creationId xmlns:p14="http://schemas.microsoft.com/office/powerpoint/2010/main" val="54964064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Pilbeam</a:t>
            </a:r>
            <a:r>
              <a:rPr lang="en-GB" dirty="0" smtClean="0"/>
              <a:t> and </a:t>
            </a:r>
            <a:r>
              <a:rPr lang="en-GB" dirty="0" err="1" smtClean="0"/>
              <a:t>corbridge</a:t>
            </a:r>
            <a:r>
              <a:rPr lang="en-GB" dirty="0" smtClean="0"/>
              <a:t> provide a summary of the predictive validity of selection methods based on the findings of various research studies. However, they suggest that these validity measures should be treated</a:t>
            </a:r>
            <a:r>
              <a:rPr lang="en-GB" baseline="0" dirty="0" smtClean="0"/>
              <a:t> with caution because they can be affected by the performance indicators used, and by the way the tools were applied.</a:t>
            </a:r>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59</a:t>
            </a:fld>
            <a:endParaRPr lang="en-GB"/>
          </a:p>
        </p:txBody>
      </p:sp>
    </p:spTree>
    <p:extLst>
      <p:ext uri="{BB962C8B-B14F-4D97-AF65-F5344CB8AC3E}">
        <p14:creationId xmlns:p14="http://schemas.microsoft.com/office/powerpoint/2010/main" val="54964064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60</a:t>
            </a:fld>
            <a:endParaRPr lang="en-GB" dirty="0"/>
          </a:p>
        </p:txBody>
      </p:sp>
    </p:spTree>
    <p:extLst>
      <p:ext uri="{BB962C8B-B14F-4D97-AF65-F5344CB8AC3E}">
        <p14:creationId xmlns:p14="http://schemas.microsoft.com/office/powerpoint/2010/main" val="45778789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61</a:t>
            </a:fld>
            <a:endParaRPr lang="en-GB" dirty="0"/>
          </a:p>
        </p:txBody>
      </p:sp>
    </p:spTree>
    <p:extLst>
      <p:ext uri="{BB962C8B-B14F-4D97-AF65-F5344CB8AC3E}">
        <p14:creationId xmlns:p14="http://schemas.microsoft.com/office/powerpoint/2010/main" val="405776500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62</a:t>
            </a:fld>
            <a:endParaRPr lang="en-GB" dirty="0"/>
          </a:p>
        </p:txBody>
      </p:sp>
    </p:spTree>
    <p:extLst>
      <p:ext uri="{BB962C8B-B14F-4D97-AF65-F5344CB8AC3E}">
        <p14:creationId xmlns:p14="http://schemas.microsoft.com/office/powerpoint/2010/main" val="307092652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63</a:t>
            </a:fld>
            <a:endParaRPr lang="en-GB" dirty="0"/>
          </a:p>
        </p:txBody>
      </p:sp>
    </p:spTree>
    <p:extLst>
      <p:ext uri="{BB962C8B-B14F-4D97-AF65-F5344CB8AC3E}">
        <p14:creationId xmlns:p14="http://schemas.microsoft.com/office/powerpoint/2010/main" val="98727998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64</a:t>
            </a:fld>
            <a:endParaRPr lang="en-GB"/>
          </a:p>
        </p:txBody>
      </p:sp>
    </p:spTree>
    <p:extLst>
      <p:ext uri="{BB962C8B-B14F-4D97-AF65-F5344CB8AC3E}">
        <p14:creationId xmlns:p14="http://schemas.microsoft.com/office/powerpoint/2010/main" val="98798766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F792A6-A88F-4483-9A2F-9E1FAEC2FEE2}" type="slidenum">
              <a:rPr lang="en-GB" smtClean="0"/>
              <a:t>65</a:t>
            </a:fld>
            <a:endParaRPr lang="en-GB"/>
          </a:p>
        </p:txBody>
      </p:sp>
    </p:spTree>
    <p:extLst>
      <p:ext uri="{BB962C8B-B14F-4D97-AF65-F5344CB8AC3E}">
        <p14:creationId xmlns:p14="http://schemas.microsoft.com/office/powerpoint/2010/main" val="105950722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9F792A6-A88F-4483-9A2F-9E1FAEC2FEE2}" type="slidenum">
              <a:rPr lang="en-GB" smtClean="0"/>
              <a:t>67</a:t>
            </a:fld>
            <a:endParaRPr lang="en-GB"/>
          </a:p>
        </p:txBody>
      </p:sp>
    </p:spTree>
    <p:extLst>
      <p:ext uri="{BB962C8B-B14F-4D97-AF65-F5344CB8AC3E}">
        <p14:creationId xmlns:p14="http://schemas.microsoft.com/office/powerpoint/2010/main" val="41396560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1FE69D6-0AB4-4472-86DF-D3EBF67B5949}" type="datetimeFigureOut">
              <a:rPr lang="en-GB" smtClean="0"/>
              <a:t>22/01/2018</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6503D42F-88DF-44D2-A8A4-22084EBD507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FE69D6-0AB4-4472-86DF-D3EBF67B5949}" type="datetimeFigureOut">
              <a:rPr lang="en-GB" smtClean="0"/>
              <a:t>22/01/2018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3D42F-88DF-44D2-A8A4-22084EBD507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31FE69D6-0AB4-4472-86DF-D3EBF67B5949}" type="datetimeFigureOut">
              <a:rPr lang="en-GB" smtClean="0"/>
              <a:t>22/01/2018</a:t>
            </a:fld>
            <a:endParaRPr lang="en-GB"/>
          </a:p>
        </p:txBody>
      </p:sp>
      <p:sp>
        <p:nvSpPr>
          <p:cNvPr id="8" name="Slide Number Placeholder 7"/>
          <p:cNvSpPr>
            <a:spLocks noGrp="1"/>
          </p:cNvSpPr>
          <p:nvPr>
            <p:ph type="sldNum" sz="quarter" idx="11"/>
          </p:nvPr>
        </p:nvSpPr>
        <p:spPr/>
        <p:txBody>
          <a:bodyPr/>
          <a:lstStyle/>
          <a:p>
            <a:fld id="{6503D42F-88DF-44D2-A8A4-22084EBD507F}" type="slidenum">
              <a:rPr lang="en-GB" smtClean="0"/>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1FE69D6-0AB4-4472-86DF-D3EBF67B5949}" type="datetimeFigureOut">
              <a:rPr lang="en-GB" smtClean="0"/>
              <a:t>22/01/2018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03D42F-88DF-44D2-A8A4-22084EBD507F}"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1FE69D6-0AB4-4472-86DF-D3EBF67B5949}" type="datetimeFigureOut">
              <a:rPr lang="en-GB" smtClean="0"/>
              <a:t>22/01/2018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03D42F-88DF-44D2-A8A4-22084EBD507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1FE69D6-0AB4-4472-86DF-D3EBF67B5949}" type="datetimeFigureOut">
              <a:rPr lang="en-GB" smtClean="0"/>
              <a:t>22/01/2018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03D42F-88DF-44D2-A8A4-22084EBD507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FE69D6-0AB4-4472-86DF-D3EBF67B5949}" type="datetimeFigureOut">
              <a:rPr lang="en-GB" smtClean="0"/>
              <a:t>22/01/2018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03D42F-88DF-44D2-A8A4-22084EBD507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FE69D6-0AB4-4472-86DF-D3EBF67B5949}" type="datetimeFigureOut">
              <a:rPr lang="en-GB" smtClean="0"/>
              <a:t>22/01/2018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03D42F-88DF-44D2-A8A4-22084EBD507F}"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FE69D6-0AB4-4472-86DF-D3EBF67B5949}" type="datetimeFigureOut">
              <a:rPr lang="en-GB" smtClean="0"/>
              <a:t>22/01/2018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6503D42F-88DF-44D2-A8A4-22084EBD507F}" type="slidenum">
              <a:rPr lang="en-GB" smtClean="0"/>
              <a:t>‹#›</a:t>
            </a:fld>
            <a:endParaRPr lang="en-GB"/>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FE69D6-0AB4-4472-86DF-D3EBF67B5949}" type="datetimeFigureOut">
              <a:rPr lang="en-GB" smtClean="0"/>
              <a:t>22/01/2018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3D42F-88DF-44D2-A8A4-22084EBD507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FE69D6-0AB4-4472-86DF-D3EBF67B5949}" type="datetimeFigureOut">
              <a:rPr lang="en-GB" smtClean="0"/>
              <a:t>22/01/2018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3D42F-88DF-44D2-A8A4-22084EBD507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31FE69D6-0AB4-4472-86DF-D3EBF67B5949}" type="datetimeFigureOut">
              <a:rPr lang="en-GB" smtClean="0"/>
              <a:t>22/01/2018</a:t>
            </a:fld>
            <a:endParaRPr lang="en-GB"/>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6503D42F-88DF-44D2-A8A4-22084EBD507F}" type="slidenum">
              <a:rPr lang="en-GB" smtClean="0"/>
              <a:t>‹#›</a:t>
            </a:fld>
            <a:endParaRPr lang="en-GB"/>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sz="4800" dirty="0" smtClean="0"/>
              <a:t>Occupational psychology</a:t>
            </a:r>
            <a:endParaRPr lang="en-GB" sz="4800" dirty="0"/>
          </a:p>
        </p:txBody>
      </p:sp>
      <p:sp>
        <p:nvSpPr>
          <p:cNvPr id="3" name="Subtitle 2"/>
          <p:cNvSpPr>
            <a:spLocks noGrp="1"/>
          </p:cNvSpPr>
          <p:nvPr>
            <p:ph type="subTitle" idx="1"/>
          </p:nvPr>
        </p:nvSpPr>
        <p:spPr>
          <a:xfrm>
            <a:off x="457200" y="4005064"/>
            <a:ext cx="8147248" cy="1709936"/>
          </a:xfrm>
        </p:spPr>
        <p:txBody>
          <a:bodyPr>
            <a:normAutofit/>
          </a:bodyPr>
          <a:lstStyle/>
          <a:p>
            <a:pPr algn="ctr"/>
            <a:r>
              <a:rPr lang="en-GB" dirty="0" smtClean="0"/>
              <a:t>Lecture one</a:t>
            </a:r>
          </a:p>
          <a:p>
            <a:pPr algn="ctr"/>
            <a:r>
              <a:rPr lang="en-GB" dirty="0" smtClean="0"/>
              <a:t>Introduction</a:t>
            </a:r>
          </a:p>
          <a:p>
            <a:pPr algn="ctr"/>
            <a:r>
              <a:rPr lang="en-GB" dirty="0" smtClean="0"/>
              <a:t>Recruitment and selection</a:t>
            </a:r>
          </a:p>
          <a:p>
            <a:pPr algn="ctr"/>
            <a:endParaRPr lang="en-GB" dirty="0"/>
          </a:p>
        </p:txBody>
      </p:sp>
    </p:spTree>
    <p:custDataLst>
      <p:tags r:id="rId1"/>
    </p:custDataLst>
    <p:extLst>
      <p:ext uri="{BB962C8B-B14F-4D97-AF65-F5344CB8AC3E}">
        <p14:creationId xmlns:p14="http://schemas.microsoft.com/office/powerpoint/2010/main" val="36916778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Shape 90"/>
          <p:cNvSpPr txBox="1">
            <a:spLocks noGrp="1"/>
          </p:cNvSpPr>
          <p:nvPr>
            <p:ph type="title"/>
          </p:nvPr>
        </p:nvSpPr>
        <p:spPr>
          <a:xfrm>
            <a:off x="457200" y="152718"/>
            <a:ext cx="8075240" cy="1371600"/>
          </a:xfrm>
          <a:prstGeom prst="rect">
            <a:avLst/>
          </a:prstGeom>
          <a:noFill/>
          <a:ln>
            <a:noFill/>
          </a:ln>
        </p:spPr>
        <p:txBody>
          <a:bodyPr lIns="91425" tIns="45700" rIns="91425" bIns="45700" anchor="ctr" anchorCtr="0">
            <a:noAutofit/>
          </a:bodyPr>
          <a:lstStyle/>
          <a:p>
            <a:pPr marL="0" marR="0" lvl="0" indent="0" algn="ctr" rtl="0">
              <a:spcBef>
                <a:spcPts val="0"/>
              </a:spcBef>
              <a:buClr>
                <a:srgbClr val="000000"/>
              </a:buClr>
              <a:buSzPct val="25000"/>
              <a:buFont typeface="Calibri"/>
              <a:buNone/>
            </a:pPr>
            <a:r>
              <a:rPr lang="en-GB" sz="4400" b="0" i="0" u="none" strike="noStrike" cap="none" baseline="0" dirty="0">
                <a:solidFill>
                  <a:srgbClr val="000000"/>
                </a:solidFill>
                <a:latin typeface="Calibri"/>
                <a:ea typeface="Calibri"/>
                <a:cs typeface="Calibri"/>
                <a:sym typeface="Calibri"/>
              </a:rPr>
              <a:t>What is Occupational Psychology?</a:t>
            </a:r>
          </a:p>
        </p:txBody>
      </p:sp>
      <p:pic>
        <p:nvPicPr>
          <p:cNvPr id="91" name="Shape 91"/>
          <p:cNvPicPr preferRelativeResize="0"/>
          <p:nvPr/>
        </p:nvPicPr>
        <p:blipFill>
          <a:blip r:embed="rId3">
            <a:alphaModFix/>
          </a:blip>
          <a:stretch>
            <a:fillRect/>
          </a:stretch>
        </p:blipFill>
        <p:spPr>
          <a:xfrm>
            <a:off x="1990262" y="2145162"/>
            <a:ext cx="5163499" cy="3436074"/>
          </a:xfrm>
          <a:prstGeom prst="rect">
            <a:avLst/>
          </a:prstGeom>
          <a:noFill/>
          <a:ln>
            <a:noFill/>
          </a:ln>
        </p:spPr>
      </p:pic>
    </p:spTree>
    <p:extLst>
      <p:ext uri="{BB962C8B-B14F-4D97-AF65-F5344CB8AC3E}">
        <p14:creationId xmlns:p14="http://schemas.microsoft.com/office/powerpoint/2010/main" val="4029145665"/>
      </p:ext>
    </p:extLst>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Shape 96"/>
          <p:cNvSpPr/>
          <p:nvPr/>
        </p:nvSpPr>
        <p:spPr>
          <a:xfrm>
            <a:off x="1336979" y="260647"/>
            <a:ext cx="6470041" cy="1754325"/>
          </a:xfrm>
          <a:prstGeom prst="rect">
            <a:avLst/>
          </a:prstGeom>
          <a:noFill/>
          <a:ln>
            <a:noFill/>
          </a:ln>
        </p:spPr>
        <p:txBody>
          <a:bodyPr lIns="91425" tIns="45700" rIns="91425" bIns="45700" anchor="t" anchorCtr="0">
            <a:noAutofit/>
          </a:bodyPr>
          <a:lstStyle/>
          <a:p>
            <a:pPr marL="0" marR="0" lvl="0" indent="0" algn="ctr" rtl="0">
              <a:spcBef>
                <a:spcPts val="0"/>
              </a:spcBef>
              <a:buSzPct val="25000"/>
              <a:buNone/>
            </a:pPr>
            <a:r>
              <a:rPr lang="en-GB" sz="5400" b="1" i="0" u="none" strike="noStrike" cap="none" baseline="0" dirty="0">
                <a:solidFill>
                  <a:schemeClr val="accent5">
                    <a:lumMod val="75000"/>
                  </a:schemeClr>
                </a:solidFill>
                <a:latin typeface="Calibri"/>
                <a:ea typeface="Calibri"/>
                <a:cs typeface="Calibri"/>
                <a:sym typeface="Calibri"/>
              </a:rPr>
              <a:t>What is Occupational </a:t>
            </a:r>
          </a:p>
          <a:p>
            <a:pPr marL="0" marR="0" lvl="0" indent="0" algn="ctr" rtl="0">
              <a:spcBef>
                <a:spcPts val="0"/>
              </a:spcBef>
              <a:buSzPct val="25000"/>
              <a:buNone/>
            </a:pPr>
            <a:r>
              <a:rPr lang="en-GB" sz="5400" b="1" i="0" u="none" strike="noStrike" cap="none" baseline="0" dirty="0">
                <a:solidFill>
                  <a:schemeClr val="accent5">
                    <a:lumMod val="75000"/>
                  </a:schemeClr>
                </a:solidFill>
                <a:latin typeface="Calibri"/>
                <a:ea typeface="Calibri"/>
                <a:cs typeface="Calibri"/>
                <a:sym typeface="Calibri"/>
              </a:rPr>
              <a:t>Psychology?</a:t>
            </a:r>
          </a:p>
        </p:txBody>
      </p:sp>
      <p:sp>
        <p:nvSpPr>
          <p:cNvPr id="97" name="Shape 97"/>
          <p:cNvSpPr/>
          <p:nvPr/>
        </p:nvSpPr>
        <p:spPr>
          <a:xfrm>
            <a:off x="331537" y="2393322"/>
            <a:ext cx="2010883" cy="1440160"/>
          </a:xfrm>
          <a:prstGeom prst="roundRect">
            <a:avLst>
              <a:gd name="adj" fmla="val 16667"/>
            </a:avLst>
          </a:prstGeom>
          <a:noFill/>
          <a:ln w="38100" cap="flat" cmpd="sng">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dirty="0">
                <a:solidFill>
                  <a:schemeClr val="dk1"/>
                </a:solidFill>
                <a:latin typeface="Calibri"/>
                <a:ea typeface="Calibri"/>
                <a:cs typeface="Calibri"/>
                <a:sym typeface="Calibri"/>
              </a:rPr>
              <a:t>Area of applied psychology relating to people at work</a:t>
            </a:r>
          </a:p>
        </p:txBody>
      </p:sp>
      <p:sp>
        <p:nvSpPr>
          <p:cNvPr id="98" name="Shape 98"/>
          <p:cNvSpPr/>
          <p:nvPr/>
        </p:nvSpPr>
        <p:spPr>
          <a:xfrm>
            <a:off x="3203848" y="2393322"/>
            <a:ext cx="2448271" cy="1440160"/>
          </a:xfrm>
          <a:prstGeom prst="roundRect">
            <a:avLst>
              <a:gd name="adj" fmla="val 16667"/>
            </a:avLst>
          </a:prstGeom>
          <a:noFill/>
          <a:ln w="38100" cap="flat" cmpd="sng">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dirty="0">
                <a:solidFill>
                  <a:schemeClr val="dk1"/>
                </a:solidFill>
                <a:latin typeface="Calibri"/>
                <a:ea typeface="Calibri"/>
                <a:cs typeface="Calibri"/>
                <a:sym typeface="Calibri"/>
              </a:rPr>
              <a:t>Concerned with human behaviour in work and organisational settings</a:t>
            </a:r>
          </a:p>
        </p:txBody>
      </p:sp>
      <p:sp>
        <p:nvSpPr>
          <p:cNvPr id="99" name="Shape 99"/>
          <p:cNvSpPr/>
          <p:nvPr/>
        </p:nvSpPr>
        <p:spPr>
          <a:xfrm>
            <a:off x="6516216" y="2393322"/>
            <a:ext cx="2010883" cy="1440160"/>
          </a:xfrm>
          <a:prstGeom prst="roundRect">
            <a:avLst>
              <a:gd name="adj" fmla="val 16667"/>
            </a:avLst>
          </a:prstGeom>
          <a:noFill/>
          <a:ln w="38100" cap="flat" cmpd="sng">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dirty="0">
                <a:solidFill>
                  <a:schemeClr val="dk1"/>
                </a:solidFill>
                <a:latin typeface="Calibri"/>
                <a:ea typeface="Calibri"/>
                <a:cs typeface="Calibri"/>
                <a:sym typeface="Calibri"/>
              </a:rPr>
              <a:t>BPS – </a:t>
            </a:r>
            <a:r>
              <a:rPr lang="en-GB" sz="1800" b="0" i="1" u="none" strike="noStrike" cap="none" baseline="0" dirty="0">
                <a:solidFill>
                  <a:schemeClr val="dk1"/>
                </a:solidFill>
                <a:latin typeface="Calibri"/>
                <a:ea typeface="Calibri"/>
                <a:cs typeface="Calibri"/>
                <a:sym typeface="Calibri"/>
              </a:rPr>
              <a:t>Applying the science of psychology to people </a:t>
            </a:r>
            <a:r>
              <a:rPr lang="en-GB" sz="1800" b="0" i="1" u="none" strike="noStrike" cap="none" baseline="0" dirty="0" smtClean="0">
                <a:solidFill>
                  <a:schemeClr val="dk1"/>
                </a:solidFill>
                <a:latin typeface="Calibri"/>
                <a:ea typeface="Calibri"/>
                <a:cs typeface="Calibri"/>
                <a:sym typeface="Calibri"/>
              </a:rPr>
              <a:t>at </a:t>
            </a:r>
            <a:r>
              <a:rPr lang="en-GB" sz="1800" b="0" i="1" u="none" strike="noStrike" cap="none" baseline="0" dirty="0">
                <a:solidFill>
                  <a:schemeClr val="dk1"/>
                </a:solidFill>
                <a:latin typeface="Calibri"/>
                <a:ea typeface="Calibri"/>
                <a:cs typeface="Calibri"/>
                <a:sym typeface="Calibri"/>
              </a:rPr>
              <a:t>work</a:t>
            </a:r>
          </a:p>
        </p:txBody>
      </p:sp>
      <p:sp>
        <p:nvSpPr>
          <p:cNvPr id="100" name="Shape 100"/>
          <p:cNvSpPr/>
          <p:nvPr/>
        </p:nvSpPr>
        <p:spPr>
          <a:xfrm>
            <a:off x="2521107" y="5013176"/>
            <a:ext cx="4101786" cy="1440160"/>
          </a:xfrm>
          <a:prstGeom prst="roundRect">
            <a:avLst>
              <a:gd name="adj" fmla="val 16667"/>
            </a:avLst>
          </a:prstGeom>
          <a:noFill/>
          <a:ln w="38100" cap="flat" cmpd="sng">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800" b="0" i="0" u="none" strike="noStrike" cap="none" baseline="0" dirty="0">
                <a:solidFill>
                  <a:schemeClr val="dk1"/>
                </a:solidFill>
                <a:latin typeface="Calibri"/>
                <a:ea typeface="Calibri"/>
                <a:cs typeface="Calibri"/>
                <a:sym typeface="Calibri"/>
              </a:rPr>
              <a:t>Increasing exploration of the links between work and non-work (Borough &amp; O’Driscoll, 2010)</a:t>
            </a:r>
          </a:p>
        </p:txBody>
      </p:sp>
    </p:spTree>
    <p:extLst>
      <p:ext uri="{BB962C8B-B14F-4D97-AF65-F5344CB8AC3E}">
        <p14:creationId xmlns:p14="http://schemas.microsoft.com/office/powerpoint/2010/main" val="2371672113"/>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8"/>
                                        </p:tgtEl>
                                        <p:attrNameLst>
                                          <p:attrName>style.visibility</p:attrName>
                                        </p:attrNameLst>
                                      </p:cBhvr>
                                      <p:to>
                                        <p:strVal val="visible"/>
                                      </p:to>
                                    </p:set>
                                    <p:animEffect transition="in" filter="fade">
                                      <p:cBhvr>
                                        <p:cTn id="12" dur="500"/>
                                        <p:tgtEl>
                                          <p:spTgt spid="9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9"/>
                                        </p:tgtEl>
                                        <p:attrNameLst>
                                          <p:attrName>style.visibility</p:attrName>
                                        </p:attrNameLst>
                                      </p:cBhvr>
                                      <p:to>
                                        <p:strVal val="visible"/>
                                      </p:to>
                                    </p:set>
                                    <p:animEffect transition="in" filter="fade">
                                      <p:cBhvr>
                                        <p:cTn id="17" dur="500"/>
                                        <p:tgtEl>
                                          <p:spTgt spid="9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0"/>
                                        </p:tgtEl>
                                        <p:attrNameLst>
                                          <p:attrName>style.visibility</p:attrName>
                                        </p:attrNameLst>
                                      </p:cBhvr>
                                      <p:to>
                                        <p:strVal val="visible"/>
                                      </p:to>
                                    </p:set>
                                    <p:animEffect transition="in" filter="fade">
                                      <p:cBhvr>
                                        <p:cTn id="22"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Shape 106"/>
          <p:cNvSpPr txBox="1">
            <a:spLocks noGrp="1"/>
          </p:cNvSpPr>
          <p:nvPr>
            <p:ph type="title"/>
          </p:nvPr>
        </p:nvSpPr>
        <p:spPr>
          <a:prstGeom prst="rect">
            <a:avLst/>
          </a:prstGeom>
          <a:noFill/>
          <a:ln>
            <a:noFill/>
          </a:ln>
        </p:spPr>
        <p:txBody>
          <a:bodyPr lIns="91425" tIns="45700" rIns="91425" bIns="45700" anchor="ctr" anchorCtr="0">
            <a:noAutofit/>
          </a:bodyPr>
          <a:lstStyle/>
          <a:p>
            <a:pPr marL="0" marR="0" lvl="0" indent="0" algn="ctr" rtl="0">
              <a:spcBef>
                <a:spcPts val="0"/>
              </a:spcBef>
              <a:buClr>
                <a:schemeClr val="dk1"/>
              </a:buClr>
              <a:buSzPct val="25000"/>
              <a:buFont typeface="Calibri"/>
              <a:buNone/>
            </a:pPr>
            <a:r>
              <a:rPr lang="en-GB" sz="4400" b="0" i="0" u="none" strike="noStrike" cap="none" baseline="0" dirty="0">
                <a:solidFill>
                  <a:schemeClr val="dk1"/>
                </a:solidFill>
                <a:latin typeface="Calibri"/>
                <a:ea typeface="Calibri"/>
                <a:cs typeface="Calibri"/>
                <a:sym typeface="Calibri"/>
              </a:rPr>
              <a:t>Overview</a:t>
            </a:r>
          </a:p>
        </p:txBody>
      </p:sp>
      <p:sp>
        <p:nvSpPr>
          <p:cNvPr id="107" name="Shape 107"/>
          <p:cNvSpPr txBox="1">
            <a:spLocks noGrp="1"/>
          </p:cNvSpPr>
          <p:nvPr>
            <p:ph idx="1"/>
          </p:nvPr>
        </p:nvSpPr>
        <p:spPr>
          <a:prstGeom prst="rect">
            <a:avLst/>
          </a:prstGeom>
          <a:noFill/>
          <a:ln>
            <a:noFill/>
          </a:ln>
        </p:spPr>
        <p:txBody>
          <a:bodyPr lIns="91425" tIns="45700" rIns="91425" bIns="45700" anchor="t" anchorCtr="0">
            <a:noAutofit/>
          </a:bodyPr>
          <a:lstStyle/>
          <a:p>
            <a:pPr marL="342900" marR="0" lvl="0" indent="-342900" algn="l" rtl="0">
              <a:spcBef>
                <a:spcPts val="0"/>
              </a:spcBef>
              <a:buClr>
                <a:schemeClr val="dk1"/>
              </a:buClr>
              <a:buSzPct val="100000"/>
              <a:buFont typeface="Arial"/>
              <a:buChar char="•"/>
            </a:pPr>
            <a:r>
              <a:rPr lang="en-GB" sz="2800" b="0" i="0" u="none" strike="noStrike" cap="none" baseline="0" dirty="0">
                <a:solidFill>
                  <a:schemeClr val="dk1"/>
                </a:solidFill>
                <a:latin typeface="Calibri"/>
                <a:ea typeface="Calibri"/>
                <a:cs typeface="Calibri"/>
                <a:sym typeface="Calibri"/>
              </a:rPr>
              <a:t>Occupational psychology takes concepts, theories and techniques from many sub-disciplines and APPLIES these to the workplace </a:t>
            </a:r>
          </a:p>
          <a:p>
            <a:pPr marL="1143000" marR="0" lvl="2" indent="-228600" algn="l" rtl="0">
              <a:spcBef>
                <a:spcPts val="400"/>
              </a:spcBef>
              <a:buClr>
                <a:schemeClr val="dk1"/>
              </a:buClr>
              <a:buSzPct val="100000"/>
              <a:buFont typeface="Arial"/>
              <a:buChar char="•"/>
            </a:pPr>
            <a:r>
              <a:rPr lang="en-GB" sz="2000" b="0" i="0" u="none" strike="noStrike" cap="none" baseline="0" dirty="0">
                <a:solidFill>
                  <a:schemeClr val="dk1"/>
                </a:solidFill>
                <a:latin typeface="Calibri"/>
                <a:ea typeface="Calibri"/>
                <a:cs typeface="Calibri"/>
                <a:sym typeface="Calibri"/>
              </a:rPr>
              <a:t>Social, cognitive, developmental, </a:t>
            </a:r>
            <a:r>
              <a:rPr lang="en-GB" sz="2000" b="0" i="0" u="none" strike="noStrike" cap="none" baseline="0" dirty="0" err="1">
                <a:solidFill>
                  <a:schemeClr val="dk1"/>
                </a:solidFill>
                <a:latin typeface="Calibri"/>
                <a:ea typeface="Calibri"/>
                <a:cs typeface="Calibri"/>
                <a:sym typeface="Calibri"/>
              </a:rPr>
              <a:t>etc</a:t>
            </a:r>
            <a:endParaRPr lang="en-GB" sz="2000" b="0" i="0" u="none" strike="noStrike" cap="none" baseline="0">
              <a:solidFill>
                <a:schemeClr val="dk1"/>
              </a:solidFill>
              <a:latin typeface="Calibri"/>
              <a:ea typeface="Calibri"/>
              <a:cs typeface="Calibri"/>
              <a:sym typeface="Calibri"/>
            </a:endParaRPr>
          </a:p>
          <a:p>
            <a:pPr marL="1143000" marR="0" lvl="2" indent="-101600" algn="l" rtl="0">
              <a:spcBef>
                <a:spcPts val="400"/>
              </a:spcBef>
              <a:buClr>
                <a:schemeClr val="dk1"/>
              </a:buClr>
              <a:buFont typeface="Arial"/>
              <a:buNone/>
            </a:pPr>
            <a:endParaRPr sz="2000" b="0" i="0" u="none" strike="noStrike" cap="none" baseline="0">
              <a:solidFill>
                <a:schemeClr val="dk1"/>
              </a:solidFill>
              <a:latin typeface="Calibri"/>
              <a:ea typeface="Calibri"/>
              <a:cs typeface="Calibri"/>
              <a:sym typeface="Calibri"/>
            </a:endParaRPr>
          </a:p>
          <a:p>
            <a:pPr marL="342900" marR="0" lvl="0" indent="-342900" algn="l" rtl="0">
              <a:spcBef>
                <a:spcPts val="560"/>
              </a:spcBef>
              <a:buClr>
                <a:schemeClr val="dk1"/>
              </a:buClr>
              <a:buSzPct val="100000"/>
              <a:buFont typeface="Arial"/>
              <a:buChar char="•"/>
            </a:pPr>
            <a:r>
              <a:rPr lang="en-GB" sz="2800" b="0" i="0" u="none" strike="noStrike" cap="none" baseline="0">
                <a:solidFill>
                  <a:schemeClr val="dk1"/>
                </a:solidFill>
                <a:latin typeface="Calibri"/>
                <a:ea typeface="Calibri"/>
                <a:cs typeface="Calibri"/>
                <a:sym typeface="Calibri"/>
              </a:rPr>
              <a:t>Some of the areas we will be covering will be topics you have learned about previously</a:t>
            </a:r>
          </a:p>
          <a:p>
            <a:pPr marL="1143000" marR="0" lvl="2" indent="-228600" algn="l" rtl="0">
              <a:spcBef>
                <a:spcPts val="400"/>
              </a:spcBef>
              <a:buClr>
                <a:schemeClr val="dk1"/>
              </a:buClr>
              <a:buSzPct val="100000"/>
              <a:buFont typeface="Arial"/>
              <a:buChar char="•"/>
            </a:pPr>
            <a:r>
              <a:rPr lang="en-GB" sz="2000" b="0" i="0" u="none" strike="noStrike" cap="none" baseline="0">
                <a:solidFill>
                  <a:schemeClr val="dk1"/>
                </a:solidFill>
                <a:latin typeface="Calibri"/>
                <a:ea typeface="Calibri"/>
                <a:cs typeface="Calibri"/>
                <a:sym typeface="Calibri"/>
              </a:rPr>
              <a:t>But, don't think that you can ignore these areas because you already know them</a:t>
            </a:r>
          </a:p>
          <a:p>
            <a:pPr marL="1143000" marR="0" lvl="2" indent="-228600" algn="l" rtl="0">
              <a:spcBef>
                <a:spcPts val="400"/>
              </a:spcBef>
              <a:buClr>
                <a:schemeClr val="dk1"/>
              </a:buClr>
              <a:buSzPct val="100000"/>
              <a:buFont typeface="Arial"/>
              <a:buChar char="•"/>
            </a:pPr>
            <a:r>
              <a:rPr lang="en-GB" sz="2000" b="0" i="0" u="none" strike="noStrike" cap="none" baseline="0">
                <a:solidFill>
                  <a:schemeClr val="dk1"/>
                </a:solidFill>
                <a:latin typeface="Calibri"/>
                <a:ea typeface="Calibri"/>
                <a:cs typeface="Calibri"/>
                <a:sym typeface="Calibri"/>
              </a:rPr>
              <a:t>We will be applying them in a very different way to how you have covered them before</a:t>
            </a:r>
          </a:p>
        </p:txBody>
      </p:sp>
    </p:spTree>
    <p:extLst>
      <p:ext uri="{BB962C8B-B14F-4D97-AF65-F5344CB8AC3E}">
        <p14:creationId xmlns:p14="http://schemas.microsoft.com/office/powerpoint/2010/main" val="1764164048"/>
      </p:ext>
    </p:extLst>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prstGeom prst="rect">
            <a:avLst/>
          </a:prstGeom>
          <a:noFill/>
          <a:ln>
            <a:noFill/>
          </a:ln>
        </p:spPr>
        <p:txBody>
          <a:bodyPr lIns="91425" tIns="45700" rIns="91425" bIns="45700" anchor="ctr" anchorCtr="0">
            <a:noAutofit/>
          </a:bodyPr>
          <a:lstStyle/>
          <a:p>
            <a:pPr marL="0" marR="0" lvl="0" indent="0" algn="ctr" rtl="0">
              <a:spcBef>
                <a:spcPts val="0"/>
              </a:spcBef>
              <a:buClr>
                <a:schemeClr val="dk1"/>
              </a:buClr>
              <a:buSzPct val="25000"/>
              <a:buFont typeface="Calibri"/>
              <a:buNone/>
            </a:pPr>
            <a:r>
              <a:rPr lang="en-GB" sz="4400" b="0" i="0" u="none" strike="noStrike" cap="none" baseline="0">
                <a:solidFill>
                  <a:schemeClr val="dk1"/>
                </a:solidFill>
                <a:latin typeface="Calibri"/>
                <a:ea typeface="Calibri"/>
                <a:cs typeface="Calibri"/>
                <a:sym typeface="Calibri"/>
              </a:rPr>
              <a:t>Brief history lesson…</a:t>
            </a:r>
          </a:p>
        </p:txBody>
      </p:sp>
      <p:sp>
        <p:nvSpPr>
          <p:cNvPr id="113" name="Shape 113"/>
          <p:cNvSpPr txBox="1">
            <a:spLocks noGrp="1"/>
          </p:cNvSpPr>
          <p:nvPr>
            <p:ph idx="1"/>
          </p:nvPr>
        </p:nvSpPr>
        <p:spPr>
          <a:xfrm>
            <a:off x="595222" y="1417637"/>
            <a:ext cx="8229600" cy="4747372"/>
          </a:xfrm>
          <a:prstGeom prst="rect">
            <a:avLst/>
          </a:prstGeom>
          <a:noFill/>
          <a:ln>
            <a:noFill/>
          </a:ln>
        </p:spPr>
        <p:txBody>
          <a:bodyPr lIns="91425" tIns="45700" rIns="91425" bIns="45700" anchor="t" anchorCtr="0">
            <a:noAutofit/>
          </a:bodyPr>
          <a:lstStyle/>
          <a:p>
            <a:pPr marL="342900" marR="0" lvl="0" indent="-342900" algn="l" rtl="0">
              <a:spcBef>
                <a:spcPts val="0"/>
              </a:spcBef>
              <a:buClr>
                <a:schemeClr val="dk1"/>
              </a:buClr>
              <a:buSzPct val="100000"/>
              <a:buFont typeface="Arial"/>
              <a:buChar char="•"/>
            </a:pPr>
            <a:r>
              <a:rPr lang="en-GB" sz="2800" b="0" i="0" u="none" strike="noStrike" cap="none" baseline="0" dirty="0">
                <a:solidFill>
                  <a:schemeClr val="dk1"/>
                </a:solidFill>
                <a:latin typeface="Calibri"/>
                <a:ea typeface="Calibri"/>
                <a:cs typeface="Calibri"/>
                <a:sym typeface="Calibri"/>
              </a:rPr>
              <a:t>Occupational psychology was mainly about the study of individual differences</a:t>
            </a:r>
          </a:p>
          <a:p>
            <a:pPr marL="0" marR="0" lvl="0" indent="0" algn="l" rtl="0">
              <a:spcBef>
                <a:spcPts val="640"/>
              </a:spcBef>
              <a:buClr>
                <a:schemeClr val="dk1"/>
              </a:buClr>
              <a:buFont typeface="Arial"/>
              <a:buNone/>
            </a:pPr>
            <a:endParaRPr sz="2800" b="0" i="0" u="none" strike="noStrike" cap="none" baseline="0" dirty="0">
              <a:solidFill>
                <a:schemeClr val="dk1"/>
              </a:solidFill>
              <a:latin typeface="Calibri"/>
              <a:ea typeface="Calibri"/>
              <a:cs typeface="Calibri"/>
              <a:sym typeface="Calibri"/>
            </a:endParaRPr>
          </a:p>
          <a:p>
            <a:pPr marL="342900" marR="0" lvl="0" indent="-342900" algn="l" rtl="0">
              <a:spcBef>
                <a:spcPts val="640"/>
              </a:spcBef>
              <a:buClr>
                <a:schemeClr val="dk1"/>
              </a:buClr>
              <a:buSzPct val="100000"/>
              <a:buFont typeface="Arial"/>
              <a:buChar char="•"/>
            </a:pPr>
            <a:r>
              <a:rPr lang="en-GB" sz="2800" b="0" i="0" u="none" strike="noStrike" cap="none" baseline="0" dirty="0">
                <a:solidFill>
                  <a:schemeClr val="dk1"/>
                </a:solidFill>
                <a:latin typeface="Calibri"/>
                <a:ea typeface="Calibri"/>
                <a:cs typeface="Calibri"/>
                <a:sym typeface="Calibri"/>
              </a:rPr>
              <a:t>Emphasis on investigating and explaining attributes that relate to performance at work, such as abilities, skills, traits and personality of a person</a:t>
            </a:r>
          </a:p>
          <a:p>
            <a:pPr marL="1143000" marR="0" lvl="2" indent="-228600" algn="l" rtl="0">
              <a:spcBef>
                <a:spcPts val="480"/>
              </a:spcBef>
              <a:buClr>
                <a:schemeClr val="dk1"/>
              </a:buClr>
              <a:buSzPct val="100000"/>
              <a:buFont typeface="Arial"/>
              <a:buChar char="•"/>
            </a:pPr>
            <a:r>
              <a:rPr lang="en-GB" sz="2400" b="0" i="0" u="none" strike="noStrike" cap="none" baseline="0" dirty="0">
                <a:solidFill>
                  <a:schemeClr val="dk1"/>
                </a:solidFill>
                <a:latin typeface="Calibri"/>
                <a:ea typeface="Calibri"/>
                <a:cs typeface="Calibri"/>
                <a:sym typeface="Calibri"/>
              </a:rPr>
              <a:t>E.g., productivity, creativity and performance</a:t>
            </a:r>
          </a:p>
        </p:txBody>
      </p:sp>
    </p:spTree>
    <p:extLst>
      <p:ext uri="{BB962C8B-B14F-4D97-AF65-F5344CB8AC3E}">
        <p14:creationId xmlns:p14="http://schemas.microsoft.com/office/powerpoint/2010/main" val="2284322164"/>
      </p:ext>
    </p:extLst>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Shape 119"/>
          <p:cNvSpPr txBox="1">
            <a:spLocks noGrp="1"/>
          </p:cNvSpPr>
          <p:nvPr>
            <p:ph type="title"/>
          </p:nvPr>
        </p:nvSpPr>
        <p:spPr>
          <a:xfrm>
            <a:off x="457200" y="152718"/>
            <a:ext cx="8291264" cy="1371600"/>
          </a:xfrm>
          <a:prstGeom prst="rect">
            <a:avLst/>
          </a:prstGeom>
          <a:noFill/>
          <a:ln>
            <a:noFill/>
          </a:ln>
        </p:spPr>
        <p:txBody>
          <a:bodyPr lIns="91425" tIns="45700" rIns="91425" bIns="45700" anchor="ctr" anchorCtr="0">
            <a:noAutofit/>
          </a:bodyPr>
          <a:lstStyle/>
          <a:p>
            <a:pPr marL="0" marR="0" lvl="0" indent="0" algn="ctr" rtl="0">
              <a:spcBef>
                <a:spcPts val="0"/>
              </a:spcBef>
              <a:buClr>
                <a:schemeClr val="dk1"/>
              </a:buClr>
              <a:buSzPct val="25000"/>
              <a:buFont typeface="Calibri"/>
              <a:buNone/>
            </a:pPr>
            <a:r>
              <a:rPr lang="en-GB" sz="3950" b="0" i="0" u="none" strike="noStrike" cap="none" baseline="0" dirty="0">
                <a:solidFill>
                  <a:schemeClr val="dk1"/>
                </a:solidFill>
                <a:latin typeface="Calibri"/>
                <a:ea typeface="Calibri"/>
                <a:cs typeface="Calibri"/>
                <a:sym typeface="Calibri"/>
              </a:rPr>
              <a:t>Issues we will be looking at during this module</a:t>
            </a:r>
          </a:p>
        </p:txBody>
      </p:sp>
      <p:sp>
        <p:nvSpPr>
          <p:cNvPr id="120" name="Shape 120"/>
          <p:cNvSpPr txBox="1">
            <a:spLocks noGrp="1"/>
          </p:cNvSpPr>
          <p:nvPr>
            <p:ph idx="1"/>
          </p:nvPr>
        </p:nvSpPr>
        <p:spPr>
          <a:prstGeom prst="rect">
            <a:avLst/>
          </a:prstGeom>
          <a:noFill/>
          <a:ln>
            <a:noFill/>
          </a:ln>
        </p:spPr>
        <p:txBody>
          <a:bodyPr lIns="91425" tIns="45700" rIns="91425" bIns="45700" anchor="t" anchorCtr="0">
            <a:noAutofit/>
          </a:bodyPr>
          <a:lstStyle/>
          <a:p>
            <a:pPr marL="342900" marR="0" lvl="0" indent="-342900" algn="l" rtl="0">
              <a:spcBef>
                <a:spcPts val="0"/>
              </a:spcBef>
              <a:buClr>
                <a:schemeClr val="dk1"/>
              </a:buClr>
              <a:buSzPct val="98333"/>
              <a:buFont typeface="Arial"/>
              <a:buChar char="•"/>
            </a:pPr>
            <a:r>
              <a:rPr lang="en-GB" sz="2800" b="0" i="0" u="none" strike="noStrike" cap="none" baseline="0" dirty="0">
                <a:solidFill>
                  <a:schemeClr val="dk1"/>
                </a:solidFill>
                <a:latin typeface="Calibri"/>
                <a:ea typeface="Calibri"/>
                <a:cs typeface="Calibri"/>
                <a:sym typeface="Calibri"/>
              </a:rPr>
              <a:t>Recruitment and selection processes</a:t>
            </a:r>
          </a:p>
          <a:p>
            <a:pPr marL="1143000" marR="0" lvl="2" indent="-228600" algn="l" rtl="0">
              <a:spcBef>
                <a:spcPts val="440"/>
              </a:spcBef>
              <a:buClr>
                <a:schemeClr val="dk1"/>
              </a:buClr>
              <a:buSzPct val="100000"/>
              <a:buFont typeface="Arial"/>
              <a:buChar char="•"/>
            </a:pPr>
            <a:r>
              <a:rPr lang="en-GB" sz="2000" b="0" i="0" u="none" strike="noStrike" cap="none" baseline="0" dirty="0">
                <a:solidFill>
                  <a:schemeClr val="dk1"/>
                </a:solidFill>
                <a:latin typeface="Calibri"/>
                <a:ea typeface="Calibri"/>
                <a:cs typeface="Calibri"/>
                <a:sym typeface="Calibri"/>
              </a:rPr>
              <a:t>Strengths and limitations</a:t>
            </a:r>
          </a:p>
          <a:p>
            <a:pPr marL="1143000" marR="0" lvl="2" indent="-228600" algn="l" rtl="0">
              <a:spcBef>
                <a:spcPts val="440"/>
              </a:spcBef>
              <a:buClr>
                <a:schemeClr val="dk1"/>
              </a:buClr>
              <a:buSzPct val="100000"/>
              <a:buFont typeface="Arial"/>
              <a:buChar char="•"/>
            </a:pPr>
            <a:r>
              <a:rPr lang="en-GB" sz="2000" b="0" i="0" u="none" strike="noStrike" cap="none" baseline="0" dirty="0">
                <a:solidFill>
                  <a:schemeClr val="dk1"/>
                </a:solidFill>
                <a:latin typeface="Calibri"/>
                <a:ea typeface="Calibri"/>
                <a:cs typeface="Calibri"/>
                <a:sym typeface="Calibri"/>
              </a:rPr>
              <a:t>Design and validation processes</a:t>
            </a:r>
          </a:p>
          <a:p>
            <a:pPr marL="342900" marR="0" lvl="0" indent="-342900" algn="l" rtl="0">
              <a:spcBef>
                <a:spcPts val="590"/>
              </a:spcBef>
              <a:buClr>
                <a:schemeClr val="dk1"/>
              </a:buClr>
              <a:buSzPct val="98333"/>
              <a:buFont typeface="Arial"/>
              <a:buChar char="•"/>
            </a:pPr>
            <a:r>
              <a:rPr lang="en-GB" sz="2800" b="0" i="0" u="none" strike="noStrike" cap="none" baseline="0" dirty="0">
                <a:solidFill>
                  <a:schemeClr val="dk1"/>
                </a:solidFill>
                <a:latin typeface="Calibri"/>
                <a:ea typeface="Calibri"/>
                <a:cs typeface="Calibri"/>
                <a:sym typeface="Calibri"/>
              </a:rPr>
              <a:t>Psychometric testing</a:t>
            </a:r>
          </a:p>
          <a:p>
            <a:pPr marL="1143000" marR="0" lvl="2" indent="-228600" algn="l" rtl="0">
              <a:spcBef>
                <a:spcPts val="440"/>
              </a:spcBef>
              <a:buClr>
                <a:schemeClr val="dk1"/>
              </a:buClr>
              <a:buSzPct val="100000"/>
              <a:buFont typeface="Arial"/>
              <a:buChar char="•"/>
            </a:pPr>
            <a:r>
              <a:rPr lang="en-GB" sz="2000" b="0" i="0" u="none" strike="noStrike" cap="none" baseline="0" dirty="0">
                <a:solidFill>
                  <a:schemeClr val="dk1"/>
                </a:solidFill>
                <a:latin typeface="Calibri"/>
                <a:ea typeface="Calibri"/>
                <a:cs typeface="Calibri"/>
                <a:sym typeface="Calibri"/>
              </a:rPr>
              <a:t>Personality and intelligence – from a different perspective!</a:t>
            </a:r>
          </a:p>
          <a:p>
            <a:pPr marL="342900" marR="0" lvl="0" indent="-342900" algn="l" rtl="0">
              <a:spcBef>
                <a:spcPts val="590"/>
              </a:spcBef>
              <a:buClr>
                <a:schemeClr val="dk1"/>
              </a:buClr>
              <a:buSzPct val="98333"/>
              <a:buFont typeface="Arial"/>
              <a:buChar char="•"/>
            </a:pPr>
            <a:r>
              <a:rPr lang="en-GB" sz="2800" b="0" i="0" u="none" strike="noStrike" cap="none" baseline="0" dirty="0">
                <a:solidFill>
                  <a:schemeClr val="dk1"/>
                </a:solidFill>
                <a:latin typeface="Calibri"/>
                <a:ea typeface="Calibri"/>
                <a:cs typeface="Calibri"/>
                <a:sym typeface="Calibri"/>
              </a:rPr>
              <a:t>Leadership and </a:t>
            </a:r>
            <a:r>
              <a:rPr lang="en-GB" sz="2800" b="0" i="0" u="none" strike="noStrike" cap="none" baseline="0" dirty="0" smtClean="0">
                <a:solidFill>
                  <a:schemeClr val="dk1"/>
                </a:solidFill>
                <a:latin typeface="Calibri"/>
                <a:ea typeface="Calibri"/>
                <a:cs typeface="Calibri"/>
                <a:sym typeface="Calibri"/>
              </a:rPr>
              <a:t>motivation</a:t>
            </a:r>
          </a:p>
          <a:p>
            <a:pPr marL="342900" marR="0" lvl="0" indent="-342900" algn="l" rtl="0">
              <a:spcBef>
                <a:spcPts val="590"/>
              </a:spcBef>
              <a:buClr>
                <a:schemeClr val="dk1"/>
              </a:buClr>
              <a:buSzPct val="98333"/>
              <a:buFont typeface="Arial"/>
              <a:buChar char="•"/>
            </a:pPr>
            <a:r>
              <a:rPr lang="en-GB" sz="2800" b="0" dirty="0" smtClean="0">
                <a:solidFill>
                  <a:schemeClr val="dk1"/>
                </a:solidFill>
                <a:latin typeface="Calibri"/>
                <a:ea typeface="Calibri"/>
                <a:cs typeface="Calibri"/>
                <a:sym typeface="Calibri"/>
              </a:rPr>
              <a:t>Addiction to work</a:t>
            </a:r>
            <a:endParaRPr lang="en-GB" sz="2800" b="0" i="0" u="none" strike="noStrike" cap="none" baseline="0" dirty="0">
              <a:solidFill>
                <a:schemeClr val="dk1"/>
              </a:solidFill>
              <a:latin typeface="Calibri"/>
              <a:ea typeface="Calibri"/>
              <a:cs typeface="Calibri"/>
              <a:sym typeface="Calibri"/>
            </a:endParaRPr>
          </a:p>
          <a:p>
            <a:pPr marL="342900" marR="0" lvl="0" indent="-342900" algn="l" rtl="0">
              <a:spcBef>
                <a:spcPts val="590"/>
              </a:spcBef>
              <a:buClr>
                <a:schemeClr val="dk1"/>
              </a:buClr>
              <a:buSzPct val="98333"/>
              <a:buFont typeface="Arial"/>
              <a:buChar char="•"/>
            </a:pPr>
            <a:r>
              <a:rPr lang="en-GB" sz="2800" b="0" i="0" u="none" strike="noStrike" cap="none" baseline="0" dirty="0">
                <a:solidFill>
                  <a:schemeClr val="dk1"/>
                </a:solidFill>
                <a:latin typeface="Calibri"/>
                <a:ea typeface="Calibri"/>
                <a:cs typeface="Calibri"/>
                <a:sym typeface="Calibri"/>
              </a:rPr>
              <a:t>Attitudes at work</a:t>
            </a:r>
          </a:p>
          <a:p>
            <a:pPr marL="342900" marR="0" lvl="0" indent="-342900" algn="l" rtl="0">
              <a:spcBef>
                <a:spcPts val="590"/>
              </a:spcBef>
              <a:buClr>
                <a:schemeClr val="dk1"/>
              </a:buClr>
              <a:buSzPct val="98333"/>
              <a:buFont typeface="Arial"/>
              <a:buChar char="•"/>
            </a:pPr>
            <a:r>
              <a:rPr lang="en-GB" sz="2800" b="0" i="0" u="none" strike="noStrike" cap="none" baseline="0" dirty="0">
                <a:solidFill>
                  <a:schemeClr val="dk1"/>
                </a:solidFill>
                <a:latin typeface="Calibri"/>
                <a:ea typeface="Calibri"/>
                <a:cs typeface="Calibri"/>
                <a:sym typeface="Calibri"/>
              </a:rPr>
              <a:t>Stress</a:t>
            </a:r>
          </a:p>
          <a:p>
            <a:pPr marL="342900" marR="0" lvl="0" indent="-342900" algn="l" rtl="0">
              <a:spcBef>
                <a:spcPts val="590"/>
              </a:spcBef>
              <a:buClr>
                <a:schemeClr val="dk1"/>
              </a:buClr>
              <a:buSzPct val="98333"/>
              <a:buFont typeface="Arial"/>
              <a:buChar char="•"/>
            </a:pPr>
            <a:r>
              <a:rPr lang="en-GB" sz="2800" b="0" i="0" u="none" strike="noStrike" cap="none" baseline="0" dirty="0">
                <a:solidFill>
                  <a:schemeClr val="dk1"/>
                </a:solidFill>
                <a:latin typeface="Calibri"/>
                <a:ea typeface="Calibri"/>
                <a:cs typeface="Calibri"/>
                <a:sym typeface="Calibri"/>
              </a:rPr>
              <a:t>The 21</a:t>
            </a:r>
            <a:r>
              <a:rPr lang="en-GB" sz="2800" b="0" i="0" u="none" strike="noStrike" cap="none" baseline="30000" dirty="0">
                <a:solidFill>
                  <a:schemeClr val="dk1"/>
                </a:solidFill>
                <a:latin typeface="Calibri"/>
                <a:ea typeface="Calibri"/>
                <a:cs typeface="Calibri"/>
                <a:sym typeface="Calibri"/>
              </a:rPr>
              <a:t>st</a:t>
            </a:r>
            <a:r>
              <a:rPr lang="en-GB" sz="2800" b="0" i="0" u="none" strike="noStrike" cap="none" baseline="0" dirty="0">
                <a:solidFill>
                  <a:schemeClr val="dk1"/>
                </a:solidFill>
                <a:latin typeface="Calibri"/>
                <a:ea typeface="Calibri"/>
                <a:cs typeface="Calibri"/>
                <a:sym typeface="Calibri"/>
              </a:rPr>
              <a:t> Century Workplace</a:t>
            </a:r>
          </a:p>
        </p:txBody>
      </p:sp>
    </p:spTree>
    <p:extLst>
      <p:ext uri="{BB962C8B-B14F-4D97-AF65-F5344CB8AC3E}">
        <p14:creationId xmlns:p14="http://schemas.microsoft.com/office/powerpoint/2010/main" val="2284019095"/>
      </p:ext>
    </p:extLst>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sz="4800" dirty="0" smtClean="0"/>
              <a:t>Occupational psychology</a:t>
            </a:r>
            <a:endParaRPr lang="en-GB" sz="4800" dirty="0"/>
          </a:p>
        </p:txBody>
      </p:sp>
      <p:sp>
        <p:nvSpPr>
          <p:cNvPr id="3" name="Subtitle 2"/>
          <p:cNvSpPr>
            <a:spLocks noGrp="1"/>
          </p:cNvSpPr>
          <p:nvPr>
            <p:ph type="subTitle" idx="1"/>
          </p:nvPr>
        </p:nvSpPr>
        <p:spPr>
          <a:xfrm>
            <a:off x="457200" y="4800600"/>
            <a:ext cx="8219256" cy="914400"/>
          </a:xfrm>
        </p:spPr>
        <p:txBody>
          <a:bodyPr>
            <a:normAutofit/>
          </a:bodyPr>
          <a:lstStyle/>
          <a:p>
            <a:pPr algn="ctr"/>
            <a:r>
              <a:rPr lang="en-GB" sz="3200" dirty="0" smtClean="0"/>
              <a:t>origins</a:t>
            </a:r>
            <a:endParaRPr lang="en-GB" sz="3200" dirty="0"/>
          </a:p>
        </p:txBody>
      </p:sp>
    </p:spTree>
    <p:extLst>
      <p:ext uri="{BB962C8B-B14F-4D97-AF65-F5344CB8AC3E}">
        <p14:creationId xmlns:p14="http://schemas.microsoft.com/office/powerpoint/2010/main" val="36916778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Shape 131"/>
          <p:cNvSpPr txBox="1">
            <a:spLocks noGrp="1"/>
          </p:cNvSpPr>
          <p:nvPr>
            <p:ph type="title"/>
          </p:nvPr>
        </p:nvSpPr>
        <p:spPr>
          <a:prstGeom prst="rect">
            <a:avLst/>
          </a:prstGeom>
          <a:noFill/>
          <a:ln>
            <a:noFill/>
          </a:ln>
        </p:spPr>
        <p:txBody>
          <a:bodyPr lIns="91425" tIns="45700" rIns="91425" bIns="45700" anchor="ctr" anchorCtr="0">
            <a:noAutofit/>
          </a:bodyPr>
          <a:lstStyle/>
          <a:p>
            <a:pPr marL="0" marR="0" lvl="0" indent="0" algn="ctr" rtl="0">
              <a:spcBef>
                <a:spcPts val="0"/>
              </a:spcBef>
              <a:buClr>
                <a:schemeClr val="dk1"/>
              </a:buClr>
              <a:buSzPct val="25000"/>
              <a:buFont typeface="Calibri"/>
              <a:buNone/>
            </a:pPr>
            <a:r>
              <a:rPr lang="en-GB" sz="4400" b="0" i="0" u="none" strike="noStrike" cap="none" baseline="0">
                <a:solidFill>
                  <a:schemeClr val="dk1"/>
                </a:solidFill>
                <a:latin typeface="Calibri"/>
                <a:ea typeface="Calibri"/>
                <a:cs typeface="Calibri"/>
                <a:sym typeface="Calibri"/>
              </a:rPr>
              <a:t>Origins of Occupational Psychology</a:t>
            </a:r>
          </a:p>
        </p:txBody>
      </p:sp>
      <p:sp>
        <p:nvSpPr>
          <p:cNvPr id="132" name="Shape 132"/>
          <p:cNvSpPr txBox="1">
            <a:spLocks noGrp="1"/>
          </p:cNvSpPr>
          <p:nvPr>
            <p:ph idx="1"/>
          </p:nvPr>
        </p:nvSpPr>
        <p:spPr>
          <a:prstGeom prst="rect">
            <a:avLst/>
          </a:prstGeom>
          <a:noFill/>
          <a:ln>
            <a:noFill/>
          </a:ln>
        </p:spPr>
        <p:txBody>
          <a:bodyPr lIns="91425" tIns="45700" rIns="91425" bIns="45700" anchor="t" anchorCtr="0">
            <a:noAutofit/>
          </a:bodyPr>
          <a:lstStyle/>
          <a:p>
            <a:pPr marL="342900" marR="0" lvl="0" indent="-342900" algn="l" rtl="0">
              <a:lnSpc>
                <a:spcPct val="90000"/>
              </a:lnSpc>
              <a:spcBef>
                <a:spcPts val="0"/>
              </a:spcBef>
              <a:buClr>
                <a:schemeClr val="dk1"/>
              </a:buClr>
              <a:buSzPct val="100000"/>
              <a:buFont typeface="Arial"/>
              <a:buChar char="•"/>
            </a:pPr>
            <a:r>
              <a:rPr lang="en-GB" sz="3200" b="0" i="0" u="none" strike="noStrike" cap="none" baseline="0">
                <a:solidFill>
                  <a:schemeClr val="dk1"/>
                </a:solidFill>
                <a:latin typeface="Calibri"/>
                <a:ea typeface="Calibri"/>
                <a:cs typeface="Calibri"/>
                <a:sym typeface="Calibri"/>
              </a:rPr>
              <a:t>At least two distinct roots (Arnold et al., 2010):</a:t>
            </a:r>
          </a:p>
          <a:p>
            <a:pPr marL="342900" marR="0" lvl="0" indent="-139700" algn="l" rtl="0">
              <a:lnSpc>
                <a:spcPct val="90000"/>
              </a:lnSpc>
              <a:spcBef>
                <a:spcPts val="640"/>
              </a:spcBef>
              <a:buClr>
                <a:schemeClr val="dk1"/>
              </a:buClr>
              <a:buFont typeface="Arial"/>
              <a:buNone/>
            </a:pPr>
            <a:endParaRPr sz="3200" b="0" i="0" u="none" strike="noStrike" cap="none" baseline="0">
              <a:solidFill>
                <a:schemeClr val="dk1"/>
              </a:solidFill>
              <a:latin typeface="Calibri"/>
              <a:ea typeface="Calibri"/>
              <a:cs typeface="Calibri"/>
              <a:sym typeface="Calibri"/>
            </a:endParaRPr>
          </a:p>
          <a:p>
            <a:pPr marL="457200" marR="0" lvl="1" indent="0" algn="l" rtl="0">
              <a:lnSpc>
                <a:spcPct val="90000"/>
              </a:lnSpc>
              <a:spcBef>
                <a:spcPts val="560"/>
              </a:spcBef>
              <a:buClr>
                <a:schemeClr val="dk1"/>
              </a:buClr>
              <a:buSzPct val="25000"/>
              <a:buFont typeface="Arial"/>
              <a:buNone/>
            </a:pPr>
            <a:r>
              <a:rPr lang="en-GB" sz="2800" b="0" i="0" u="none" strike="noStrike" cap="none" baseline="0">
                <a:solidFill>
                  <a:schemeClr val="dk1"/>
                </a:solidFill>
                <a:latin typeface="Calibri"/>
                <a:ea typeface="Calibri"/>
                <a:cs typeface="Calibri"/>
                <a:sym typeface="Calibri"/>
              </a:rPr>
              <a:t>1) ‘fitting the man to the job (FMJ) and fitting the job to the man (FJM)’</a:t>
            </a:r>
          </a:p>
          <a:p>
            <a:pPr marL="1600200" marR="0" lvl="3" indent="-228600" algn="l" rtl="0">
              <a:lnSpc>
                <a:spcPct val="90000"/>
              </a:lnSpc>
              <a:spcBef>
                <a:spcPts val="480"/>
              </a:spcBef>
              <a:buClr>
                <a:schemeClr val="dk1"/>
              </a:buClr>
              <a:buSzPct val="100000"/>
              <a:buFont typeface="Arial"/>
              <a:buChar char="–"/>
            </a:pPr>
            <a:r>
              <a:rPr lang="en-GB" sz="2400" b="0" i="0" u="none" strike="noStrike" cap="none" baseline="0">
                <a:solidFill>
                  <a:schemeClr val="dk1"/>
                </a:solidFill>
                <a:latin typeface="Calibri"/>
                <a:ea typeface="Calibri"/>
                <a:cs typeface="Calibri"/>
                <a:sym typeface="Calibri"/>
              </a:rPr>
              <a:t>FMJ – focuses on the PERSON</a:t>
            </a:r>
          </a:p>
          <a:p>
            <a:pPr marL="1600200" marR="0" lvl="3" indent="-228600" algn="l" rtl="0">
              <a:lnSpc>
                <a:spcPct val="90000"/>
              </a:lnSpc>
              <a:spcBef>
                <a:spcPts val="480"/>
              </a:spcBef>
              <a:buClr>
                <a:schemeClr val="dk1"/>
              </a:buClr>
              <a:buSzPct val="100000"/>
              <a:buFont typeface="Arial"/>
              <a:buChar char="–"/>
            </a:pPr>
            <a:r>
              <a:rPr lang="en-GB" sz="2400" b="0" i="0" u="none" strike="noStrike" cap="none" baseline="0">
                <a:solidFill>
                  <a:schemeClr val="dk1"/>
                </a:solidFill>
                <a:latin typeface="Calibri"/>
                <a:ea typeface="Calibri"/>
                <a:cs typeface="Calibri"/>
                <a:sym typeface="Calibri"/>
              </a:rPr>
              <a:t>FJM – focuses on the JOB</a:t>
            </a:r>
          </a:p>
          <a:p>
            <a:pPr marL="742950" marR="0" lvl="1" indent="-285750" algn="l" rtl="0">
              <a:lnSpc>
                <a:spcPct val="90000"/>
              </a:lnSpc>
              <a:spcBef>
                <a:spcPts val="640"/>
              </a:spcBef>
              <a:buClr>
                <a:schemeClr val="dk1"/>
              </a:buClr>
              <a:buSzPct val="100000"/>
              <a:buFont typeface="Arial"/>
              <a:buChar char="–"/>
            </a:pPr>
            <a:r>
              <a:rPr lang="en-GB" sz="3200" b="0" i="0" u="none" strike="noStrike" cap="none" baseline="0">
                <a:solidFill>
                  <a:schemeClr val="dk1"/>
                </a:solidFill>
                <a:latin typeface="Calibri"/>
                <a:ea typeface="Calibri"/>
                <a:cs typeface="Calibri"/>
                <a:sym typeface="Calibri"/>
              </a:rPr>
              <a:t>Both concern the relationship between an individual and their work</a:t>
            </a:r>
          </a:p>
        </p:txBody>
      </p:sp>
    </p:spTree>
    <p:extLst>
      <p:ext uri="{BB962C8B-B14F-4D97-AF65-F5344CB8AC3E}">
        <p14:creationId xmlns:p14="http://schemas.microsoft.com/office/powerpoint/2010/main" val="4140831331"/>
      </p:ext>
    </p:extLst>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Shape 138"/>
          <p:cNvSpPr txBox="1">
            <a:spLocks noGrp="1"/>
          </p:cNvSpPr>
          <p:nvPr>
            <p:ph type="title"/>
          </p:nvPr>
        </p:nvSpPr>
        <p:spPr>
          <a:prstGeom prst="rect">
            <a:avLst/>
          </a:prstGeom>
          <a:noFill/>
          <a:ln>
            <a:noFill/>
          </a:ln>
        </p:spPr>
        <p:txBody>
          <a:bodyPr lIns="91425" tIns="45700" rIns="91425" bIns="45700" anchor="ctr" anchorCtr="0">
            <a:noAutofit/>
          </a:bodyPr>
          <a:lstStyle/>
          <a:p>
            <a:pPr marL="0" marR="0" lvl="0" indent="0" algn="ctr" rtl="0">
              <a:spcBef>
                <a:spcPts val="0"/>
              </a:spcBef>
              <a:buClr>
                <a:schemeClr val="dk1"/>
              </a:buClr>
              <a:buSzPct val="25000"/>
              <a:buFont typeface="Calibri"/>
              <a:buNone/>
            </a:pPr>
            <a:r>
              <a:rPr lang="en-GB" sz="4400" b="0" i="0" u="none" strike="noStrike" cap="none" baseline="0">
                <a:solidFill>
                  <a:schemeClr val="dk1"/>
                </a:solidFill>
                <a:latin typeface="Calibri"/>
                <a:ea typeface="Calibri"/>
                <a:cs typeface="Calibri"/>
                <a:sym typeface="Calibri"/>
              </a:rPr>
              <a:t>Origins of Occupational Psychology</a:t>
            </a:r>
          </a:p>
        </p:txBody>
      </p:sp>
      <p:sp>
        <p:nvSpPr>
          <p:cNvPr id="139" name="Shape 139"/>
          <p:cNvSpPr txBox="1">
            <a:spLocks noGrp="1"/>
          </p:cNvSpPr>
          <p:nvPr>
            <p:ph idx="1"/>
          </p:nvPr>
        </p:nvSpPr>
        <p:spPr>
          <a:prstGeom prst="rect">
            <a:avLst/>
          </a:prstGeom>
          <a:noFill/>
          <a:ln>
            <a:noFill/>
          </a:ln>
        </p:spPr>
        <p:txBody>
          <a:bodyPr lIns="91425" tIns="45700" rIns="91425" bIns="45700" anchor="t" anchorCtr="0">
            <a:noAutofit/>
          </a:bodyPr>
          <a:lstStyle/>
          <a:p>
            <a:pPr marL="342900" marR="0" lvl="0" indent="-342900" algn="l" rtl="0">
              <a:spcBef>
                <a:spcPts val="0"/>
              </a:spcBef>
              <a:buClr>
                <a:schemeClr val="dk1"/>
              </a:buClr>
              <a:buSzPct val="100000"/>
              <a:buFont typeface="Arial"/>
              <a:buChar char="•"/>
            </a:pPr>
            <a:r>
              <a:rPr lang="en-GB" sz="3200" b="0" i="0" u="none" strike="noStrike" cap="none" baseline="0">
                <a:solidFill>
                  <a:schemeClr val="dk1"/>
                </a:solidFill>
                <a:latin typeface="Calibri"/>
                <a:ea typeface="Calibri"/>
                <a:cs typeface="Calibri"/>
                <a:sym typeface="Calibri"/>
              </a:rPr>
              <a:t>At least two distinct roots (Arnold et al., 2010):</a:t>
            </a:r>
          </a:p>
          <a:p>
            <a:pPr marL="0" marR="0" lvl="0" indent="0" algn="l" rtl="0">
              <a:spcBef>
                <a:spcPts val="640"/>
              </a:spcBef>
              <a:buClr>
                <a:schemeClr val="dk1"/>
              </a:buClr>
              <a:buSzPct val="25000"/>
              <a:buFont typeface="Arial"/>
              <a:buNone/>
            </a:pPr>
            <a:r>
              <a:rPr lang="en-GB" sz="3200" b="0" i="0" u="none" strike="noStrike" cap="none" baseline="0">
                <a:solidFill>
                  <a:schemeClr val="dk1"/>
                </a:solidFill>
                <a:latin typeface="Calibri"/>
                <a:ea typeface="Calibri"/>
                <a:cs typeface="Calibri"/>
                <a:sym typeface="Calibri"/>
              </a:rPr>
              <a:t>	</a:t>
            </a:r>
          </a:p>
          <a:p>
            <a:pPr marL="0" marR="0" lvl="0" indent="0" algn="l" rtl="0">
              <a:spcBef>
                <a:spcPts val="640"/>
              </a:spcBef>
              <a:buClr>
                <a:schemeClr val="dk1"/>
              </a:buClr>
              <a:buSzPct val="25000"/>
              <a:buFont typeface="Arial"/>
              <a:buNone/>
            </a:pPr>
            <a:r>
              <a:rPr lang="en-GB" sz="3200" b="0" i="0" u="none" strike="noStrike" cap="none" baseline="0">
                <a:solidFill>
                  <a:schemeClr val="dk1"/>
                </a:solidFill>
                <a:latin typeface="Calibri"/>
                <a:ea typeface="Calibri"/>
                <a:cs typeface="Calibri"/>
                <a:sym typeface="Calibri"/>
              </a:rPr>
              <a:t>	2) Human relations (HR)</a:t>
            </a:r>
          </a:p>
          <a:p>
            <a:pPr marL="1600200" marR="0" lvl="3" indent="-228600" algn="l" rtl="0">
              <a:spcBef>
                <a:spcPts val="480"/>
              </a:spcBef>
              <a:buClr>
                <a:schemeClr val="dk1"/>
              </a:buClr>
              <a:buSzPct val="100000"/>
              <a:buFont typeface="Arial"/>
              <a:buChar char="–"/>
            </a:pPr>
            <a:r>
              <a:rPr lang="en-GB" sz="2400" b="0" i="0" u="none" strike="noStrike" cap="none" baseline="0">
                <a:solidFill>
                  <a:schemeClr val="dk1"/>
                </a:solidFill>
                <a:latin typeface="Calibri"/>
                <a:ea typeface="Calibri"/>
                <a:cs typeface="Calibri"/>
                <a:sym typeface="Calibri"/>
              </a:rPr>
              <a:t>Concerned with the complex interplay between individuals, groups, organisations and work</a:t>
            </a:r>
          </a:p>
          <a:p>
            <a:pPr marL="1600200" marR="0" lvl="3" indent="-228600" algn="l" rtl="0">
              <a:spcBef>
                <a:spcPts val="480"/>
              </a:spcBef>
              <a:buClr>
                <a:schemeClr val="dk1"/>
              </a:buClr>
              <a:buSzPct val="100000"/>
              <a:buFont typeface="Arial"/>
              <a:buChar char="–"/>
            </a:pPr>
            <a:r>
              <a:rPr lang="en-GB" sz="2400" b="0" i="0" u="none" strike="noStrike" cap="none" baseline="0">
                <a:solidFill>
                  <a:schemeClr val="dk1"/>
                </a:solidFill>
                <a:latin typeface="Calibri"/>
                <a:ea typeface="Calibri"/>
                <a:cs typeface="Calibri"/>
                <a:sym typeface="Calibri"/>
              </a:rPr>
              <a:t>Emphasises social factors at work</a:t>
            </a:r>
          </a:p>
          <a:p>
            <a:pPr marL="1600200" marR="0" lvl="3" indent="-228600" algn="l" rtl="0">
              <a:spcBef>
                <a:spcPts val="480"/>
              </a:spcBef>
              <a:buClr>
                <a:schemeClr val="dk1"/>
              </a:buClr>
              <a:buSzPct val="100000"/>
              <a:buFont typeface="Arial"/>
              <a:buChar char="–"/>
            </a:pPr>
            <a:r>
              <a:rPr lang="en-GB" sz="2400" b="1" i="1" u="sng" strike="noStrike" cap="none" baseline="0">
                <a:solidFill>
                  <a:schemeClr val="dk1"/>
                </a:solidFill>
                <a:latin typeface="Calibri"/>
                <a:ea typeface="Calibri"/>
                <a:cs typeface="Calibri"/>
                <a:sym typeface="Calibri"/>
              </a:rPr>
              <a:t>The Hawthorne Studies</a:t>
            </a:r>
          </a:p>
        </p:txBody>
      </p:sp>
    </p:spTree>
    <p:extLst>
      <p:ext uri="{BB962C8B-B14F-4D97-AF65-F5344CB8AC3E}">
        <p14:creationId xmlns:p14="http://schemas.microsoft.com/office/powerpoint/2010/main" val="1828794373"/>
      </p:ext>
    </p:extLst>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Shape 145"/>
          <p:cNvSpPr txBox="1">
            <a:spLocks noGrp="1"/>
          </p:cNvSpPr>
          <p:nvPr>
            <p:ph type="title"/>
          </p:nvPr>
        </p:nvSpPr>
        <p:spPr>
          <a:prstGeom prst="rect">
            <a:avLst/>
          </a:prstGeom>
          <a:noFill/>
          <a:ln>
            <a:noFill/>
          </a:ln>
        </p:spPr>
        <p:txBody>
          <a:bodyPr lIns="91425" tIns="45700" rIns="91425" bIns="45700" anchor="ctr" anchorCtr="0">
            <a:noAutofit/>
          </a:bodyPr>
          <a:lstStyle/>
          <a:p>
            <a:pPr marL="0" marR="0" lvl="0" indent="0" algn="ctr" rtl="0">
              <a:spcBef>
                <a:spcPts val="0"/>
              </a:spcBef>
              <a:buClr>
                <a:schemeClr val="dk1"/>
              </a:buClr>
              <a:buSzPct val="25000"/>
              <a:buFont typeface="Calibri"/>
              <a:buNone/>
            </a:pPr>
            <a:r>
              <a:rPr lang="en-GB" sz="4400" b="0" i="0" u="none" strike="noStrike" cap="none" baseline="0">
                <a:solidFill>
                  <a:schemeClr val="dk1"/>
                </a:solidFill>
                <a:latin typeface="Calibri"/>
                <a:ea typeface="Calibri"/>
                <a:cs typeface="Calibri"/>
                <a:sym typeface="Calibri"/>
              </a:rPr>
              <a:t>The Hawthorne Studies</a:t>
            </a:r>
          </a:p>
        </p:txBody>
      </p:sp>
      <p:sp>
        <p:nvSpPr>
          <p:cNvPr id="146" name="Shape 146"/>
          <p:cNvSpPr txBox="1">
            <a:spLocks noGrp="1"/>
          </p:cNvSpPr>
          <p:nvPr>
            <p:ph idx="1"/>
          </p:nvPr>
        </p:nvSpPr>
        <p:spPr>
          <a:xfrm>
            <a:off x="457200" y="4077071"/>
            <a:ext cx="8229600" cy="2049090"/>
          </a:xfrm>
          <a:prstGeom prst="rect">
            <a:avLst/>
          </a:prstGeom>
          <a:noFill/>
          <a:ln>
            <a:noFill/>
          </a:ln>
        </p:spPr>
        <p:txBody>
          <a:bodyPr lIns="91425" tIns="45700" rIns="91425" bIns="45700" anchor="t" anchorCtr="0">
            <a:noAutofit/>
          </a:bodyPr>
          <a:lstStyle/>
          <a:p>
            <a:pPr marL="342900" marR="0" lvl="0" indent="-342900" algn="l" rtl="0">
              <a:lnSpc>
                <a:spcPct val="90000"/>
              </a:lnSpc>
              <a:spcBef>
                <a:spcPts val="0"/>
              </a:spcBef>
              <a:buClr>
                <a:schemeClr val="dk1"/>
              </a:buClr>
              <a:buSzPct val="100000"/>
              <a:buFont typeface="Arial"/>
              <a:buChar char="•"/>
            </a:pPr>
            <a:r>
              <a:rPr lang="en-GB" sz="3200" b="0" i="0" u="none" strike="noStrike" cap="none" baseline="0">
                <a:solidFill>
                  <a:schemeClr val="dk1"/>
                </a:solidFill>
                <a:latin typeface="Calibri"/>
                <a:ea typeface="Calibri"/>
                <a:cs typeface="Calibri"/>
                <a:sym typeface="Calibri"/>
              </a:rPr>
              <a:t>Mayo and Roethlisberger (1924)</a:t>
            </a:r>
          </a:p>
          <a:p>
            <a:pPr marL="342900" marR="0" lvl="0" indent="-139700" algn="l" rtl="0">
              <a:lnSpc>
                <a:spcPct val="90000"/>
              </a:lnSpc>
              <a:spcBef>
                <a:spcPts val="640"/>
              </a:spcBef>
              <a:buClr>
                <a:schemeClr val="dk1"/>
              </a:buClr>
              <a:buFont typeface="Arial"/>
              <a:buNone/>
            </a:pPr>
            <a:endParaRPr sz="3200" b="0" i="0" u="none" strike="noStrike" cap="none" baseline="0">
              <a:solidFill>
                <a:schemeClr val="dk1"/>
              </a:solidFill>
              <a:latin typeface="Calibri"/>
              <a:ea typeface="Calibri"/>
              <a:cs typeface="Calibri"/>
              <a:sym typeface="Calibri"/>
            </a:endParaRPr>
          </a:p>
          <a:p>
            <a:pPr marL="342900" marR="0" lvl="0" indent="-342900" algn="l" rtl="0">
              <a:lnSpc>
                <a:spcPct val="90000"/>
              </a:lnSpc>
              <a:spcBef>
                <a:spcPts val="640"/>
              </a:spcBef>
              <a:buClr>
                <a:schemeClr val="dk1"/>
              </a:buClr>
              <a:buSzPct val="100000"/>
              <a:buFont typeface="Arial"/>
              <a:buChar char="•"/>
            </a:pPr>
            <a:r>
              <a:rPr lang="en-GB" sz="3200" b="0" i="0" u="none" strike="noStrike" cap="none" baseline="0">
                <a:solidFill>
                  <a:schemeClr val="dk1"/>
                </a:solidFill>
                <a:latin typeface="Calibri"/>
                <a:ea typeface="Calibri"/>
                <a:cs typeface="Calibri"/>
                <a:sym typeface="Calibri"/>
              </a:rPr>
              <a:t>Originally designed to assess the effect of lighting conditions on productivity</a:t>
            </a:r>
          </a:p>
          <a:p>
            <a:pPr marL="342900" marR="0" lvl="0" indent="-139700" algn="l" rtl="0">
              <a:lnSpc>
                <a:spcPct val="90000"/>
              </a:lnSpc>
              <a:spcBef>
                <a:spcPts val="640"/>
              </a:spcBef>
              <a:buClr>
                <a:schemeClr val="dk1"/>
              </a:buClr>
              <a:buFont typeface="Arial"/>
              <a:buNone/>
            </a:pPr>
            <a:endParaRPr sz="3200" b="0" i="0" u="none" strike="noStrike" cap="none" baseline="0">
              <a:solidFill>
                <a:schemeClr val="dk1"/>
              </a:solidFill>
              <a:latin typeface="Calibri"/>
              <a:ea typeface="Calibri"/>
              <a:cs typeface="Calibri"/>
              <a:sym typeface="Calibri"/>
            </a:endParaRPr>
          </a:p>
          <a:p>
            <a:pPr marL="342900" marR="0" lvl="0" indent="-139700" algn="l" rtl="0">
              <a:lnSpc>
                <a:spcPct val="90000"/>
              </a:lnSpc>
              <a:spcBef>
                <a:spcPts val="640"/>
              </a:spcBef>
              <a:buClr>
                <a:schemeClr val="dk1"/>
              </a:buClr>
              <a:buFont typeface="Arial"/>
              <a:buNone/>
            </a:pPr>
            <a:endParaRPr sz="3200" b="0" i="0" u="none" strike="noStrike" cap="none" baseline="0">
              <a:solidFill>
                <a:schemeClr val="dk1"/>
              </a:solidFill>
              <a:latin typeface="Calibri"/>
              <a:ea typeface="Calibri"/>
              <a:cs typeface="Calibri"/>
              <a:sym typeface="Calibri"/>
            </a:endParaRPr>
          </a:p>
        </p:txBody>
      </p:sp>
      <p:pic>
        <p:nvPicPr>
          <p:cNvPr id="147" name="Shape 147"/>
          <p:cNvPicPr preferRelativeResize="0"/>
          <p:nvPr/>
        </p:nvPicPr>
        <p:blipFill rotWithShape="1">
          <a:blip r:embed="rId3">
            <a:alphaModFix/>
          </a:blip>
          <a:srcRect/>
          <a:stretch/>
        </p:blipFill>
        <p:spPr>
          <a:xfrm>
            <a:off x="899591" y="1196751"/>
            <a:ext cx="7200799" cy="2578891"/>
          </a:xfrm>
          <a:prstGeom prst="rect">
            <a:avLst/>
          </a:prstGeom>
          <a:noFill/>
          <a:ln>
            <a:noFill/>
          </a:ln>
        </p:spPr>
      </p:pic>
    </p:spTree>
    <p:extLst>
      <p:ext uri="{BB962C8B-B14F-4D97-AF65-F5344CB8AC3E}">
        <p14:creationId xmlns:p14="http://schemas.microsoft.com/office/powerpoint/2010/main" val="952752986"/>
      </p:ext>
    </p:extLst>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Shape 153"/>
          <p:cNvSpPr txBox="1">
            <a:spLocks noGrp="1"/>
          </p:cNvSpPr>
          <p:nvPr>
            <p:ph type="title"/>
          </p:nvPr>
        </p:nvSpPr>
        <p:spPr>
          <a:xfrm>
            <a:off x="457200" y="274637"/>
            <a:ext cx="4087383" cy="1143000"/>
          </a:xfrm>
          <a:prstGeom prst="rect">
            <a:avLst/>
          </a:prstGeom>
          <a:noFill/>
          <a:ln>
            <a:noFill/>
          </a:ln>
        </p:spPr>
        <p:txBody>
          <a:bodyPr lIns="91425" tIns="45700" rIns="91425" bIns="45700" anchor="ctr" anchorCtr="0">
            <a:noAutofit/>
          </a:bodyPr>
          <a:lstStyle/>
          <a:p>
            <a:pPr marL="0" marR="0" lvl="0" indent="0" algn="ctr" rtl="0">
              <a:spcBef>
                <a:spcPts val="0"/>
              </a:spcBef>
              <a:buClr>
                <a:schemeClr val="dk1"/>
              </a:buClr>
              <a:buSzPct val="25000"/>
              <a:buFont typeface="Calibri"/>
              <a:buNone/>
            </a:pPr>
            <a:r>
              <a:rPr lang="en-GB" sz="3950" b="0" i="0" u="none" strike="noStrike" cap="none" baseline="0">
                <a:solidFill>
                  <a:schemeClr val="dk1"/>
                </a:solidFill>
                <a:latin typeface="Calibri"/>
                <a:ea typeface="Calibri"/>
                <a:cs typeface="Calibri"/>
                <a:sym typeface="Calibri"/>
              </a:rPr>
              <a:t>The Hawthorne Studies</a:t>
            </a:r>
          </a:p>
        </p:txBody>
      </p:sp>
      <p:sp>
        <p:nvSpPr>
          <p:cNvPr id="154" name="Shape 154"/>
          <p:cNvSpPr txBox="1">
            <a:spLocks noGrp="1"/>
          </p:cNvSpPr>
          <p:nvPr>
            <p:ph idx="1"/>
          </p:nvPr>
        </p:nvSpPr>
        <p:spPr>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Arial"/>
              <a:buNone/>
            </a:pPr>
            <a:r>
              <a:rPr lang="en-GB" sz="3200" b="0" i="0" u="none" strike="noStrike" cap="none" baseline="0">
                <a:solidFill>
                  <a:schemeClr val="dk1"/>
                </a:solidFill>
                <a:latin typeface="Calibri"/>
                <a:ea typeface="Calibri"/>
                <a:cs typeface="Calibri"/>
                <a:sym typeface="Calibri"/>
              </a:rPr>
              <a:t>Why did these results occur?</a:t>
            </a:r>
          </a:p>
        </p:txBody>
      </p:sp>
      <p:pic>
        <p:nvPicPr>
          <p:cNvPr id="155" name="Shape 155"/>
          <p:cNvPicPr preferRelativeResize="0"/>
          <p:nvPr/>
        </p:nvPicPr>
        <p:blipFill rotWithShape="1">
          <a:blip r:embed="rId3">
            <a:alphaModFix/>
          </a:blip>
          <a:srcRect/>
          <a:stretch/>
        </p:blipFill>
        <p:spPr>
          <a:xfrm>
            <a:off x="6012160" y="13219"/>
            <a:ext cx="2575236" cy="2943126"/>
          </a:xfrm>
          <a:prstGeom prst="rect">
            <a:avLst/>
          </a:prstGeom>
          <a:noFill/>
          <a:ln>
            <a:noFill/>
          </a:ln>
        </p:spPr>
      </p:pic>
      <p:sp>
        <p:nvSpPr>
          <p:cNvPr id="156" name="Shape 156"/>
          <p:cNvSpPr/>
          <p:nvPr/>
        </p:nvSpPr>
        <p:spPr>
          <a:xfrm>
            <a:off x="323528" y="2492896"/>
            <a:ext cx="3312367" cy="2952328"/>
          </a:xfrm>
          <a:prstGeom prst="ellipse">
            <a:avLst/>
          </a:prstGeom>
          <a:noFill/>
          <a:ln w="25400" cap="flat" cmpd="sng">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FF0000"/>
                </a:solidFill>
                <a:latin typeface="Calibri"/>
                <a:ea typeface="Calibri"/>
                <a:cs typeface="Calibri"/>
                <a:sym typeface="Calibri"/>
              </a:rPr>
              <a:t>Workers were highly responsive to additional attention from their managers</a:t>
            </a:r>
          </a:p>
        </p:txBody>
      </p:sp>
      <p:sp>
        <p:nvSpPr>
          <p:cNvPr id="157" name="Shape 157"/>
          <p:cNvSpPr/>
          <p:nvPr/>
        </p:nvSpPr>
        <p:spPr>
          <a:xfrm>
            <a:off x="4067944" y="3333448"/>
            <a:ext cx="4347895" cy="2736303"/>
          </a:xfrm>
          <a:prstGeom prst="ellipse">
            <a:avLst/>
          </a:prstGeom>
          <a:noFill/>
          <a:ln w="25400" cap="flat" cmpd="sng">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400" b="0" i="0" u="none" strike="noStrike" cap="none" baseline="0">
                <a:solidFill>
                  <a:srgbClr val="FF0000"/>
                </a:solidFill>
                <a:latin typeface="Calibri"/>
                <a:ea typeface="Calibri"/>
                <a:cs typeface="Calibri"/>
                <a:sym typeface="Calibri"/>
              </a:rPr>
              <a:t>Although financial motives are important, social factors are equally important in defining the worker productivity</a:t>
            </a:r>
          </a:p>
        </p:txBody>
      </p:sp>
    </p:spTree>
    <p:extLst>
      <p:ext uri="{BB962C8B-B14F-4D97-AF65-F5344CB8AC3E}">
        <p14:creationId xmlns:p14="http://schemas.microsoft.com/office/powerpoint/2010/main" val="3009847685"/>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7"/>
                                        </p:tgtEl>
                                        <p:attrNameLst>
                                          <p:attrName>style.visibility</p:attrName>
                                        </p:attrNameLst>
                                      </p:cBhvr>
                                      <p:to>
                                        <p:strVal val="visible"/>
                                      </p:to>
                                    </p:set>
                                    <p:animEffect transition="in" filter="fade">
                                      <p:cBhvr>
                                        <p:cTn id="12"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Shape 163"/>
          <p:cNvSpPr txBox="1">
            <a:spLocks noGrp="1"/>
          </p:cNvSpPr>
          <p:nvPr>
            <p:ph type="title"/>
          </p:nvPr>
        </p:nvSpPr>
        <p:spPr>
          <a:xfrm>
            <a:off x="457200" y="152718"/>
            <a:ext cx="6563072" cy="1371600"/>
          </a:xfrm>
          <a:prstGeom prst="rect">
            <a:avLst/>
          </a:prstGeom>
          <a:noFill/>
          <a:ln>
            <a:noFill/>
          </a:ln>
        </p:spPr>
        <p:txBody>
          <a:bodyPr lIns="91425" tIns="45700" rIns="91425" bIns="45700" anchor="ctr" anchorCtr="0">
            <a:noAutofit/>
          </a:bodyPr>
          <a:lstStyle/>
          <a:p>
            <a:pPr marL="0" marR="0" lvl="0" indent="0" algn="ctr" rtl="0">
              <a:spcBef>
                <a:spcPts val="0"/>
              </a:spcBef>
              <a:buClr>
                <a:srgbClr val="000000"/>
              </a:buClr>
              <a:buSzPct val="25000"/>
              <a:buFont typeface="Calibri"/>
              <a:buNone/>
            </a:pPr>
            <a:r>
              <a:rPr lang="en-GB" sz="4400" b="0" i="0" u="none" strike="noStrike" cap="none" baseline="0" dirty="0">
                <a:solidFill>
                  <a:srgbClr val="000000"/>
                </a:solidFill>
                <a:latin typeface="Calibri"/>
                <a:ea typeface="Calibri"/>
                <a:cs typeface="Calibri"/>
                <a:sym typeface="Calibri"/>
              </a:rPr>
              <a:t>Why Occupational Psychology?</a:t>
            </a:r>
          </a:p>
        </p:txBody>
      </p:sp>
      <p:sp>
        <p:nvSpPr>
          <p:cNvPr id="164" name="Shape 164"/>
          <p:cNvSpPr txBox="1">
            <a:spLocks noGrp="1"/>
          </p:cNvSpPr>
          <p:nvPr>
            <p:ph idx="1"/>
          </p:nvPr>
        </p:nvSpPr>
        <p:spPr>
          <a:prstGeom prst="rect">
            <a:avLst/>
          </a:prstGeom>
          <a:noFill/>
          <a:ln>
            <a:noFill/>
          </a:ln>
        </p:spPr>
        <p:txBody>
          <a:bodyPr lIns="91425" tIns="45700" rIns="91425" bIns="45700" anchor="t" anchorCtr="0">
            <a:noAutofit/>
          </a:bodyPr>
          <a:lstStyle/>
          <a:p>
            <a:pPr marL="0" marR="0" lvl="0" indent="0" algn="l" rtl="0">
              <a:spcBef>
                <a:spcPts val="0"/>
              </a:spcBef>
              <a:buNone/>
            </a:pPr>
            <a:endParaRPr sz="3200" dirty="0">
              <a:latin typeface="Calibri"/>
              <a:ea typeface="Calibri"/>
              <a:cs typeface="Calibri"/>
              <a:sym typeface="Calibri"/>
            </a:endParaRPr>
          </a:p>
          <a:p>
            <a:pPr marL="342900" marR="0" lvl="0" indent="-342900" algn="l" rtl="0">
              <a:spcBef>
                <a:spcPts val="0"/>
              </a:spcBef>
              <a:buClr>
                <a:srgbClr val="000000"/>
              </a:buClr>
              <a:buSzPct val="100000"/>
              <a:buFont typeface="Arial"/>
              <a:buChar char="•"/>
            </a:pPr>
            <a:r>
              <a:rPr lang="en-GB" sz="3200" b="0" i="0" u="none" strike="noStrike" cap="none" baseline="0" dirty="0" err="1">
                <a:solidFill>
                  <a:srgbClr val="000000"/>
                </a:solidFill>
                <a:latin typeface="Calibri"/>
                <a:ea typeface="Calibri"/>
                <a:cs typeface="Calibri"/>
                <a:sym typeface="Calibri"/>
              </a:rPr>
              <a:t>Kiechel</a:t>
            </a:r>
            <a:r>
              <a:rPr lang="en-GB" sz="3200" b="0" i="0" u="none" strike="noStrike" cap="none" baseline="0" dirty="0">
                <a:solidFill>
                  <a:srgbClr val="000000"/>
                </a:solidFill>
                <a:latin typeface="Calibri"/>
                <a:ea typeface="Calibri"/>
                <a:cs typeface="Calibri"/>
                <a:sym typeface="Calibri"/>
              </a:rPr>
              <a:t> (1993) noted that individuals can expect to change jobs as many as ten times and work for as many as five organisations during their working life.</a:t>
            </a:r>
          </a:p>
        </p:txBody>
      </p:sp>
    </p:spTree>
    <p:extLst>
      <p:ext uri="{BB962C8B-B14F-4D97-AF65-F5344CB8AC3E}">
        <p14:creationId xmlns:p14="http://schemas.microsoft.com/office/powerpoint/2010/main" val="3721910788"/>
      </p:ext>
    </p:extLst>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Shape 169"/>
          <p:cNvSpPr txBox="1">
            <a:spLocks noGrp="1"/>
          </p:cNvSpPr>
          <p:nvPr>
            <p:ph type="title"/>
          </p:nvPr>
        </p:nvSpPr>
        <p:spPr>
          <a:xfrm>
            <a:off x="457200" y="274650"/>
            <a:ext cx="4789200" cy="1143000"/>
          </a:xfrm>
          <a:prstGeom prst="rect">
            <a:avLst/>
          </a:prstGeom>
        </p:spPr>
        <p:txBody>
          <a:bodyPr lIns="91425" tIns="91425" rIns="91425" bIns="91425" anchor="ctr" anchorCtr="0">
            <a:noAutofit/>
          </a:bodyPr>
          <a:lstStyle/>
          <a:p>
            <a:pPr>
              <a:spcBef>
                <a:spcPts val="0"/>
              </a:spcBef>
              <a:buNone/>
            </a:pPr>
            <a:r>
              <a:rPr lang="en-GB" sz="2000" dirty="0"/>
              <a:t>Occupational Psychologists as Teachers, Researchers and Consultants</a:t>
            </a:r>
          </a:p>
        </p:txBody>
      </p:sp>
      <p:sp>
        <p:nvSpPr>
          <p:cNvPr id="170" name="Shape 170"/>
          <p:cNvSpPr txBox="1">
            <a:spLocks noGrp="1"/>
          </p:cNvSpPr>
          <p:nvPr>
            <p:ph idx="1"/>
          </p:nvPr>
        </p:nvSpPr>
        <p:spPr>
          <a:prstGeom prst="rect">
            <a:avLst/>
          </a:prstGeom>
        </p:spPr>
        <p:txBody>
          <a:bodyPr lIns="91425" tIns="91425" rIns="91425" bIns="91425" anchor="t" anchorCtr="0">
            <a:noAutofit/>
          </a:bodyPr>
          <a:lstStyle/>
          <a:p>
            <a:pPr marL="457200" lvl="0" indent="-381000" rtl="0">
              <a:spcBef>
                <a:spcPts val="0"/>
              </a:spcBef>
              <a:buSzPct val="100000"/>
              <a:buAutoNum type="arabicParenR"/>
            </a:pPr>
            <a:r>
              <a:rPr lang="en-GB" b="1" dirty="0"/>
              <a:t>Personnel selection and assessment</a:t>
            </a:r>
          </a:p>
          <a:p>
            <a:pPr marL="457200" lvl="0" indent="-381000" rtl="0">
              <a:spcBef>
                <a:spcPts val="0"/>
              </a:spcBef>
              <a:buSzPct val="100000"/>
              <a:buAutoNum type="arabicParenR"/>
            </a:pPr>
            <a:r>
              <a:rPr lang="en-GB" b="0" dirty="0"/>
              <a:t>Training</a:t>
            </a:r>
          </a:p>
          <a:p>
            <a:pPr marL="457200" lvl="0" indent="-381000" rtl="0">
              <a:spcBef>
                <a:spcPts val="0"/>
              </a:spcBef>
              <a:buSzPct val="100000"/>
              <a:buAutoNum type="arabicParenR"/>
            </a:pPr>
            <a:r>
              <a:rPr lang="en-GB" b="0" dirty="0"/>
              <a:t>Performance appraisal and career development</a:t>
            </a:r>
          </a:p>
          <a:p>
            <a:pPr marL="457200" lvl="0" indent="-381000" rtl="0">
              <a:spcBef>
                <a:spcPts val="0"/>
              </a:spcBef>
              <a:buSzPct val="100000"/>
              <a:buAutoNum type="arabicParenR"/>
            </a:pPr>
            <a:r>
              <a:rPr lang="en-GB" dirty="0"/>
              <a:t>Organisational development and change</a:t>
            </a:r>
          </a:p>
          <a:p>
            <a:pPr marL="457200" lvl="0" indent="-381000" rtl="0">
              <a:spcBef>
                <a:spcPts val="0"/>
              </a:spcBef>
              <a:buSzPct val="100000"/>
              <a:buAutoNum type="arabicParenR"/>
            </a:pPr>
            <a:r>
              <a:rPr lang="en-GB" b="1" dirty="0"/>
              <a:t>Human-machine interaction</a:t>
            </a:r>
          </a:p>
          <a:p>
            <a:pPr marL="457200" lvl="0" indent="-381000" rtl="0">
              <a:spcBef>
                <a:spcPts val="0"/>
              </a:spcBef>
              <a:buSzPct val="100000"/>
              <a:buAutoNum type="arabicParenR"/>
            </a:pPr>
            <a:r>
              <a:rPr lang="en-GB" b="0" dirty="0"/>
              <a:t>Counselling and personal development</a:t>
            </a:r>
          </a:p>
          <a:p>
            <a:pPr marL="457200" lvl="0" indent="-381000" rtl="0">
              <a:spcBef>
                <a:spcPts val="0"/>
              </a:spcBef>
              <a:buSzPct val="100000"/>
              <a:buAutoNum type="arabicParenR"/>
            </a:pPr>
            <a:r>
              <a:rPr lang="en-GB" b="1" dirty="0"/>
              <a:t>Design of environments and work - Health and safety</a:t>
            </a:r>
          </a:p>
          <a:p>
            <a:pPr marL="457200" lvl="0" indent="-381000">
              <a:spcBef>
                <a:spcPts val="0"/>
              </a:spcBef>
              <a:buSzPct val="100000"/>
              <a:buAutoNum type="arabicParenR"/>
            </a:pPr>
            <a:r>
              <a:rPr lang="en-GB" dirty="0"/>
              <a:t>Employee relations and motivation</a:t>
            </a:r>
          </a:p>
        </p:txBody>
      </p:sp>
      <p:pic>
        <p:nvPicPr>
          <p:cNvPr id="171" name="Shape 171"/>
          <p:cNvPicPr preferRelativeResize="0"/>
          <p:nvPr/>
        </p:nvPicPr>
        <p:blipFill>
          <a:blip r:embed="rId3">
            <a:alphaModFix/>
          </a:blip>
          <a:stretch>
            <a:fillRect/>
          </a:stretch>
        </p:blipFill>
        <p:spPr>
          <a:xfrm>
            <a:off x="5751662" y="490300"/>
            <a:ext cx="2581275" cy="819150"/>
          </a:xfrm>
          <a:prstGeom prst="rect">
            <a:avLst/>
          </a:prstGeom>
          <a:noFill/>
          <a:ln>
            <a:noFill/>
          </a:ln>
        </p:spPr>
      </p:pic>
    </p:spTree>
    <p:extLst>
      <p:ext uri="{BB962C8B-B14F-4D97-AF65-F5344CB8AC3E}">
        <p14:creationId xmlns:p14="http://schemas.microsoft.com/office/powerpoint/2010/main" val="2017453160"/>
      </p:ext>
    </p:extLst>
  </p:cSld>
  <p:clrMapOvr>
    <a:masterClrMapping/>
  </p:clrMapOvr>
  <p:transition spd="slow">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Shape 177"/>
          <p:cNvPicPr preferRelativeResize="0"/>
          <p:nvPr/>
        </p:nvPicPr>
        <p:blipFill>
          <a:blip r:embed="rId3">
            <a:alphaModFix/>
          </a:blip>
          <a:stretch>
            <a:fillRect/>
          </a:stretch>
        </p:blipFill>
        <p:spPr>
          <a:xfrm>
            <a:off x="0" y="0"/>
            <a:ext cx="9144000" cy="6857999"/>
          </a:xfrm>
          <a:prstGeom prst="rect">
            <a:avLst/>
          </a:prstGeom>
          <a:noFill/>
          <a:ln>
            <a:noFill/>
          </a:ln>
        </p:spPr>
      </p:pic>
      <p:sp>
        <p:nvSpPr>
          <p:cNvPr id="178" name="Shape 178"/>
          <p:cNvSpPr txBox="1">
            <a:spLocks noGrp="1"/>
          </p:cNvSpPr>
          <p:nvPr>
            <p:ph type="ctrTitle"/>
          </p:nvPr>
        </p:nvSpPr>
        <p:spPr>
          <a:xfrm>
            <a:off x="2336275" y="878325"/>
            <a:ext cx="3867300" cy="2052599"/>
          </a:xfrm>
          <a:prstGeom prst="rect">
            <a:avLst/>
          </a:prstGeom>
          <a:noFill/>
          <a:ln>
            <a:noFill/>
          </a:ln>
        </p:spPr>
        <p:txBody>
          <a:bodyPr lIns="91425" tIns="45700" rIns="91425" bIns="45700" anchor="ctr" anchorCtr="0">
            <a:noAutofit/>
          </a:bodyPr>
          <a:lstStyle/>
          <a:p>
            <a:pPr marL="0" marR="0" lvl="0" indent="0" algn="ctr" rtl="0">
              <a:spcBef>
                <a:spcPts val="0"/>
              </a:spcBef>
              <a:buClr>
                <a:schemeClr val="dk1"/>
              </a:buClr>
              <a:buSzPct val="25000"/>
              <a:buFont typeface="Calibri"/>
              <a:buNone/>
            </a:pPr>
            <a:r>
              <a:rPr lang="en-GB" sz="3600" dirty="0">
                <a:solidFill>
                  <a:schemeClr val="dk1"/>
                </a:solidFill>
                <a:latin typeface="Calibri"/>
                <a:ea typeface="Calibri"/>
                <a:cs typeface="Calibri"/>
                <a:sym typeface="Calibri"/>
              </a:rPr>
              <a:t/>
            </a:r>
            <a:br>
              <a:rPr lang="en-GB" sz="3600" dirty="0">
                <a:solidFill>
                  <a:schemeClr val="dk1"/>
                </a:solidFill>
                <a:latin typeface="Calibri"/>
                <a:ea typeface="Calibri"/>
                <a:cs typeface="Calibri"/>
                <a:sym typeface="Calibri"/>
              </a:rPr>
            </a:br>
            <a:r>
              <a:rPr lang="en-GB" sz="3600" cap="none" dirty="0" smtClean="0">
                <a:solidFill>
                  <a:schemeClr val="dk1"/>
                </a:solidFill>
                <a:latin typeface="Calibri"/>
                <a:ea typeface="Calibri"/>
                <a:cs typeface="Calibri"/>
                <a:sym typeface="Calibri"/>
              </a:rPr>
              <a:t>Some questions </a:t>
            </a:r>
            <a:r>
              <a:rPr lang="en-GB" sz="3600" b="0" i="0" u="none" strike="noStrike" cap="none" baseline="0" dirty="0" smtClean="0">
                <a:solidFill>
                  <a:schemeClr val="dk1"/>
                </a:solidFill>
                <a:latin typeface="Calibri"/>
                <a:ea typeface="Calibri"/>
                <a:cs typeface="Calibri"/>
                <a:sym typeface="Calibri"/>
              </a:rPr>
              <a:t>occupational psycholog</a:t>
            </a:r>
            <a:r>
              <a:rPr lang="en-GB" sz="3600" cap="none" dirty="0" smtClean="0">
                <a:solidFill>
                  <a:schemeClr val="dk1"/>
                </a:solidFill>
                <a:latin typeface="Calibri"/>
                <a:ea typeface="Calibri"/>
                <a:cs typeface="Calibri"/>
                <a:sym typeface="Calibri"/>
              </a:rPr>
              <a:t>ists </a:t>
            </a:r>
            <a:br>
              <a:rPr lang="en-GB" sz="3600" cap="none" dirty="0" smtClean="0">
                <a:solidFill>
                  <a:schemeClr val="dk1"/>
                </a:solidFill>
                <a:latin typeface="Calibri"/>
                <a:ea typeface="Calibri"/>
                <a:cs typeface="Calibri"/>
                <a:sym typeface="Calibri"/>
              </a:rPr>
            </a:br>
            <a:r>
              <a:rPr lang="en-GB" sz="3600" cap="none" dirty="0" smtClean="0">
                <a:solidFill>
                  <a:schemeClr val="dk1"/>
                </a:solidFill>
                <a:latin typeface="Calibri"/>
                <a:ea typeface="Calibri"/>
                <a:cs typeface="Calibri"/>
                <a:sym typeface="Calibri"/>
              </a:rPr>
              <a:t>ask….</a:t>
            </a:r>
            <a:endParaRPr lang="en-GB" sz="3600"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62891378"/>
      </p:ext>
    </p:extLst>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7620000" cy="5721499"/>
          </a:xfrm>
        </p:spPr>
        <p:txBody>
          <a:bodyPr>
            <a:normAutofit/>
          </a:bodyPr>
          <a:lstStyle/>
          <a:p>
            <a:r>
              <a:rPr lang="en-GB" sz="2800" b="0" dirty="0" smtClean="0"/>
              <a:t>What is the best way to select people to work in jobs?</a:t>
            </a:r>
          </a:p>
          <a:p>
            <a:endParaRPr lang="en-GB" sz="2800" b="0" dirty="0" smtClean="0"/>
          </a:p>
          <a:p>
            <a:r>
              <a:rPr lang="en-GB" sz="2800" b="0" dirty="0" smtClean="0"/>
              <a:t>How best can people be motivated to work to their highest level?</a:t>
            </a:r>
          </a:p>
          <a:p>
            <a:endParaRPr lang="en-GB" sz="2800" b="0" dirty="0" smtClean="0"/>
          </a:p>
          <a:p>
            <a:r>
              <a:rPr lang="en-GB" sz="2800" b="0" dirty="0" smtClean="0"/>
              <a:t>How does stress arise in individuals in a work environment?</a:t>
            </a:r>
          </a:p>
          <a:p>
            <a:pPr marL="1600200" lvl="2" indent="-457200"/>
            <a:r>
              <a:rPr lang="en-GB" sz="2200" b="0" dirty="0" smtClean="0"/>
              <a:t>Why should we be concerned?</a:t>
            </a:r>
          </a:p>
          <a:p>
            <a:pPr marL="1600200" lvl="2" indent="-457200"/>
            <a:r>
              <a:rPr lang="en-GB" sz="2200" b="0" dirty="0" smtClean="0"/>
              <a:t>How can this be treated?</a:t>
            </a:r>
            <a:endParaRPr lang="en-GB" sz="2200" b="0" dirty="0"/>
          </a:p>
        </p:txBody>
      </p:sp>
    </p:spTree>
    <p:extLst>
      <p:ext uri="{BB962C8B-B14F-4D97-AF65-F5344CB8AC3E}">
        <p14:creationId xmlns:p14="http://schemas.microsoft.com/office/powerpoint/2010/main" val="2548476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96752"/>
            <a:ext cx="7620000" cy="4929411"/>
          </a:xfrm>
        </p:spPr>
        <p:txBody>
          <a:bodyPr>
            <a:normAutofit/>
          </a:bodyPr>
          <a:lstStyle/>
          <a:p>
            <a:r>
              <a:rPr lang="en-GB" sz="2800" b="0" dirty="0" smtClean="0"/>
              <a:t>Does job satisfaction matter? And, if so,  what are the main factors in ensuring good job satisfaction?  </a:t>
            </a:r>
          </a:p>
          <a:p>
            <a:endParaRPr lang="en-GB" sz="2800" b="0" dirty="0"/>
          </a:p>
          <a:p>
            <a:r>
              <a:rPr lang="en-GB" sz="2800" b="0" dirty="0" smtClean="0"/>
              <a:t>The effect of technology on occupations</a:t>
            </a:r>
          </a:p>
          <a:p>
            <a:pPr marL="1485900" lvl="2" indent="-342900"/>
            <a:r>
              <a:rPr lang="en-GB" sz="2200" dirty="0" smtClean="0"/>
              <a:t>How has this changed work and roles?</a:t>
            </a:r>
          </a:p>
          <a:p>
            <a:pPr marL="1485900" lvl="2" indent="-342900"/>
            <a:r>
              <a:rPr lang="en-GB" sz="2200" dirty="0" smtClean="0"/>
              <a:t>What are the costs and benefits?</a:t>
            </a:r>
            <a:endParaRPr lang="en-GB" sz="2200" dirty="0"/>
          </a:p>
        </p:txBody>
      </p:sp>
    </p:spTree>
    <p:extLst>
      <p:ext uri="{BB962C8B-B14F-4D97-AF65-F5344CB8AC3E}">
        <p14:creationId xmlns:p14="http://schemas.microsoft.com/office/powerpoint/2010/main" val="16457597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sz="4800" dirty="0" smtClean="0"/>
              <a:t>Personnel selection methods</a:t>
            </a:r>
            <a:endParaRPr lang="en-GB" sz="4800" dirty="0"/>
          </a:p>
        </p:txBody>
      </p:sp>
      <p:sp>
        <p:nvSpPr>
          <p:cNvPr id="3" name="Subtitle 2"/>
          <p:cNvSpPr>
            <a:spLocks noGrp="1"/>
          </p:cNvSpPr>
          <p:nvPr>
            <p:ph type="subTitle" idx="1"/>
          </p:nvPr>
        </p:nvSpPr>
        <p:spPr>
          <a:xfrm>
            <a:off x="457200" y="4800600"/>
            <a:ext cx="8219256" cy="914400"/>
          </a:xfrm>
        </p:spPr>
        <p:txBody>
          <a:bodyPr>
            <a:normAutofit/>
          </a:bodyPr>
          <a:lstStyle/>
          <a:p>
            <a:pPr algn="ctr"/>
            <a:r>
              <a:rPr lang="en-GB" sz="2800" dirty="0" smtClean="0"/>
              <a:t>Pros and cons…</a:t>
            </a:r>
            <a:endParaRPr lang="en-GB" sz="2800" dirty="0"/>
          </a:p>
        </p:txBody>
      </p:sp>
    </p:spTree>
    <p:extLst>
      <p:ext uri="{BB962C8B-B14F-4D97-AF65-F5344CB8AC3E}">
        <p14:creationId xmlns:p14="http://schemas.microsoft.com/office/powerpoint/2010/main" val="36916778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Recruitment and Selection</a:t>
            </a:r>
            <a:endParaRPr lang="en-GB" dirty="0"/>
          </a:p>
        </p:txBody>
      </p:sp>
      <p:sp>
        <p:nvSpPr>
          <p:cNvPr id="3" name="Content Placeholder 2"/>
          <p:cNvSpPr>
            <a:spLocks noGrp="1"/>
          </p:cNvSpPr>
          <p:nvPr>
            <p:ph idx="1"/>
          </p:nvPr>
        </p:nvSpPr>
        <p:spPr>
          <a:xfrm>
            <a:off x="457200" y="2060848"/>
            <a:ext cx="4330824" cy="4176464"/>
          </a:xfrm>
        </p:spPr>
        <p:txBody>
          <a:bodyPr>
            <a:noAutofit/>
          </a:bodyPr>
          <a:lstStyle/>
          <a:p>
            <a:r>
              <a:rPr lang="en-GB" sz="2400" dirty="0" smtClean="0"/>
              <a:t>Recruitment: Attempt to attract good people to apply for the job</a:t>
            </a:r>
          </a:p>
          <a:p>
            <a:pPr lvl="1"/>
            <a:r>
              <a:rPr lang="en-GB" sz="2400" dirty="0" smtClean="0"/>
              <a:t>Universities, job fairs, conferences, </a:t>
            </a:r>
            <a:r>
              <a:rPr lang="en-GB" sz="2400" dirty="0" err="1" smtClean="0"/>
              <a:t>etc</a:t>
            </a:r>
            <a:endParaRPr lang="en-GB" sz="2400" dirty="0" smtClean="0"/>
          </a:p>
          <a:p>
            <a:r>
              <a:rPr lang="en-GB" sz="2400" dirty="0" smtClean="0"/>
              <a:t>Selection: The process of identifying from the pool of recruited applicants those to whom a job will be offered</a:t>
            </a:r>
            <a:endParaRPr lang="en-GB" sz="2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5712" y="3233501"/>
            <a:ext cx="2828925" cy="161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12370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7208" y="1340785"/>
            <a:ext cx="5082920" cy="45276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837876" y="1872979"/>
            <a:ext cx="3481584" cy="2985433"/>
          </a:xfrm>
          <a:prstGeom prst="rect">
            <a:avLst/>
          </a:prstGeom>
          <a:noFill/>
        </p:spPr>
        <p:txBody>
          <a:bodyPr wrap="square" rtlCol="0">
            <a:spAutoFit/>
          </a:bodyPr>
          <a:lstStyle/>
          <a:p>
            <a:pPr algn="ctr"/>
            <a:r>
              <a:rPr lang="en-GB" sz="4400" dirty="0">
                <a:solidFill>
                  <a:schemeClr val="bg1"/>
                </a:solidFill>
              </a:rPr>
              <a:t>100 recruited</a:t>
            </a:r>
          </a:p>
          <a:p>
            <a:pPr algn="ctr"/>
            <a:r>
              <a:rPr lang="en-GB" sz="4000" dirty="0">
                <a:solidFill>
                  <a:schemeClr val="bg1"/>
                </a:solidFill>
              </a:rPr>
              <a:t>20 applicants</a:t>
            </a:r>
          </a:p>
          <a:p>
            <a:pPr algn="ctr"/>
            <a:r>
              <a:rPr lang="en-GB" sz="3600" dirty="0">
                <a:solidFill>
                  <a:schemeClr val="bg1"/>
                </a:solidFill>
              </a:rPr>
              <a:t>8 interviews</a:t>
            </a:r>
          </a:p>
          <a:p>
            <a:pPr algn="ctr"/>
            <a:r>
              <a:rPr lang="en-GB" sz="3600" dirty="0">
                <a:solidFill>
                  <a:schemeClr val="bg1"/>
                </a:solidFill>
              </a:rPr>
              <a:t>2 offers</a:t>
            </a:r>
          </a:p>
          <a:p>
            <a:pPr algn="ctr"/>
            <a:r>
              <a:rPr lang="en-GB" sz="3200" dirty="0">
                <a:solidFill>
                  <a:schemeClr val="bg1"/>
                </a:solidFill>
              </a:rPr>
              <a:t>1 hire</a:t>
            </a:r>
          </a:p>
        </p:txBody>
      </p:sp>
    </p:spTree>
    <p:extLst>
      <p:ext uri="{BB962C8B-B14F-4D97-AF65-F5344CB8AC3E}">
        <p14:creationId xmlns:p14="http://schemas.microsoft.com/office/powerpoint/2010/main" val="4210136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Shape 201"/>
          <p:cNvSpPr txBox="1">
            <a:spLocks noGrp="1"/>
          </p:cNvSpPr>
          <p:nvPr>
            <p:ph type="title"/>
          </p:nvPr>
        </p:nvSpPr>
        <p:spPr>
          <a:xfrm>
            <a:off x="457200" y="152718"/>
            <a:ext cx="7931224" cy="1371600"/>
          </a:xfrm>
          <a:prstGeom prst="rect">
            <a:avLst/>
          </a:prstGeom>
        </p:spPr>
        <p:txBody>
          <a:bodyPr lIns="91425" tIns="91425" rIns="91425" bIns="91425" anchor="ctr" anchorCtr="0">
            <a:noAutofit/>
          </a:bodyPr>
          <a:lstStyle/>
          <a:p>
            <a:pPr>
              <a:spcBef>
                <a:spcPts val="0"/>
              </a:spcBef>
              <a:buNone/>
            </a:pPr>
            <a:r>
              <a:rPr lang="en-GB" sz="3200" dirty="0"/>
              <a:t>Why does selection matter?</a:t>
            </a:r>
            <a:endParaRPr sz="3200" dirty="0"/>
          </a:p>
        </p:txBody>
      </p:sp>
      <p:sp>
        <p:nvSpPr>
          <p:cNvPr id="202" name="Shape 202"/>
          <p:cNvSpPr txBox="1">
            <a:spLocks noGrp="1"/>
          </p:cNvSpPr>
          <p:nvPr>
            <p:ph idx="1"/>
          </p:nvPr>
        </p:nvSpPr>
        <p:spPr>
          <a:xfrm>
            <a:off x="457200" y="1412776"/>
            <a:ext cx="7620000" cy="4713387"/>
          </a:xfrm>
          <a:prstGeom prst="rect">
            <a:avLst/>
          </a:prstGeom>
        </p:spPr>
        <p:txBody>
          <a:bodyPr lIns="91425" tIns="91425" rIns="91425" bIns="91425" anchor="t" anchorCtr="0">
            <a:noAutofit/>
          </a:bodyPr>
          <a:lstStyle/>
          <a:p>
            <a:pPr>
              <a:spcBef>
                <a:spcPts val="0"/>
              </a:spcBef>
            </a:pPr>
            <a:r>
              <a:rPr lang="en-GB" b="0" dirty="0"/>
              <a:t>Personnel psychology is one of the most </a:t>
            </a:r>
            <a:r>
              <a:rPr lang="en-GB" b="0" dirty="0" smtClean="0"/>
              <a:t>prominent </a:t>
            </a:r>
            <a:r>
              <a:rPr lang="en-GB" b="0" dirty="0"/>
              <a:t>topic areas in work and occupational psychology, and research findings have had a major impact on recruitment practice.</a:t>
            </a:r>
          </a:p>
          <a:p>
            <a:pPr>
              <a:spcBef>
                <a:spcPts val="0"/>
              </a:spcBef>
              <a:buFont typeface="Arial" charset="0"/>
              <a:buChar char="•"/>
            </a:pPr>
            <a:endParaRPr lang="en-GB" dirty="0"/>
          </a:p>
          <a:p>
            <a:pPr>
              <a:spcBef>
                <a:spcPts val="0"/>
              </a:spcBef>
            </a:pPr>
            <a:r>
              <a:rPr lang="en-GB" dirty="0"/>
              <a:t>Most of the world works as a capitalist society (like it or not!)</a:t>
            </a:r>
          </a:p>
          <a:p>
            <a:pPr lvl="1">
              <a:spcBef>
                <a:spcPts val="0"/>
              </a:spcBef>
              <a:buFont typeface="Arial" charset="0"/>
              <a:buChar char="•"/>
            </a:pPr>
            <a:r>
              <a:rPr lang="en-GB" dirty="0"/>
              <a:t>Businesses survive or go bust based on their performance</a:t>
            </a:r>
          </a:p>
          <a:p>
            <a:pPr lvl="1">
              <a:spcBef>
                <a:spcPts val="0"/>
              </a:spcBef>
              <a:buFont typeface="Arial" charset="0"/>
              <a:buChar char="•"/>
            </a:pPr>
            <a:endParaRPr lang="en-GB" dirty="0"/>
          </a:p>
          <a:p>
            <a:pPr>
              <a:spcBef>
                <a:spcPts val="0"/>
              </a:spcBef>
            </a:pPr>
            <a:r>
              <a:rPr lang="en-GB" dirty="0"/>
              <a:t>If the best is twice as good as the worst, you want the best!</a:t>
            </a:r>
          </a:p>
          <a:p>
            <a:pPr lvl="1">
              <a:spcBef>
                <a:spcPts val="0"/>
              </a:spcBef>
              <a:buFont typeface="Arial" charset="0"/>
              <a:buChar char="•"/>
            </a:pPr>
            <a:r>
              <a:rPr lang="en-GB" dirty="0"/>
              <a:t>But how do you know who that is?</a:t>
            </a:r>
          </a:p>
          <a:p>
            <a:pPr lvl="1">
              <a:spcBef>
                <a:spcPts val="0"/>
              </a:spcBef>
              <a:buFont typeface="Arial" charset="0"/>
              <a:buChar char="•"/>
            </a:pPr>
            <a:endParaRPr lang="en-GB" dirty="0"/>
          </a:p>
          <a:p>
            <a:pPr>
              <a:spcBef>
                <a:spcPts val="0"/>
              </a:spcBef>
            </a:pPr>
            <a:r>
              <a:rPr lang="en-GB" dirty="0"/>
              <a:t>We can't 'clone' our best </a:t>
            </a:r>
            <a:r>
              <a:rPr lang="en-GB" dirty="0" smtClean="0"/>
              <a:t>workers</a:t>
            </a:r>
            <a:endParaRPr lang="en-GB" dirty="0"/>
          </a:p>
          <a:p>
            <a:pPr lvl="1">
              <a:spcBef>
                <a:spcPts val="0"/>
              </a:spcBef>
              <a:buFont typeface="Arial" charset="0"/>
              <a:buChar char="•"/>
            </a:pPr>
            <a:r>
              <a:rPr lang="en-GB" dirty="0"/>
              <a:t>…. Or can we?</a:t>
            </a:r>
            <a:endParaRPr dirty="0"/>
          </a:p>
        </p:txBody>
      </p:sp>
    </p:spTree>
    <p:extLst>
      <p:ext uri="{BB962C8B-B14F-4D97-AF65-F5344CB8AC3E}">
        <p14:creationId xmlns:p14="http://schemas.microsoft.com/office/powerpoint/2010/main" val="1875287469"/>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2">
                                            <p:txEl>
                                              <p:pRg st="5" end="5"/>
                                            </p:txEl>
                                          </p:spTgt>
                                        </p:tgtEl>
                                        <p:attrNameLst>
                                          <p:attrName>style.visibility</p:attrName>
                                        </p:attrNameLst>
                                      </p:cBhvr>
                                      <p:to>
                                        <p:strVal val="visible"/>
                                      </p:to>
                                    </p:set>
                                    <p:anim calcmode="lin" valueType="num">
                                      <p:cBhvr additive="base">
                                        <p:cTn id="7" dur="500" fill="hold"/>
                                        <p:tgtEl>
                                          <p:spTgt spid="202">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2">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2">
                                            <p:txEl>
                                              <p:pRg st="6" end="6"/>
                                            </p:txEl>
                                          </p:spTgt>
                                        </p:tgtEl>
                                        <p:attrNameLst>
                                          <p:attrName>style.visibility</p:attrName>
                                        </p:attrNameLst>
                                      </p:cBhvr>
                                      <p:to>
                                        <p:strVal val="visible"/>
                                      </p:to>
                                    </p:set>
                                    <p:anim calcmode="lin" valueType="num">
                                      <p:cBhvr additive="base">
                                        <p:cTn id="11" dur="500" fill="hold"/>
                                        <p:tgtEl>
                                          <p:spTgt spid="202">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0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2">
                                            <p:txEl>
                                              <p:pRg st="8" end="8"/>
                                            </p:txEl>
                                          </p:spTgt>
                                        </p:tgtEl>
                                        <p:attrNameLst>
                                          <p:attrName>style.visibility</p:attrName>
                                        </p:attrNameLst>
                                      </p:cBhvr>
                                      <p:to>
                                        <p:strVal val="visible"/>
                                      </p:to>
                                    </p:set>
                                    <p:anim calcmode="lin" valueType="num">
                                      <p:cBhvr additive="base">
                                        <p:cTn id="17" dur="500" fill="hold"/>
                                        <p:tgtEl>
                                          <p:spTgt spid="202">
                                            <p:txEl>
                                              <p:pRg st="8" end="8"/>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02">
                                            <p:txEl>
                                              <p:pRg st="8" end="8"/>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02">
                                            <p:txEl>
                                              <p:pRg st="9" end="9"/>
                                            </p:txEl>
                                          </p:spTgt>
                                        </p:tgtEl>
                                        <p:attrNameLst>
                                          <p:attrName>style.visibility</p:attrName>
                                        </p:attrNameLst>
                                      </p:cBhvr>
                                      <p:to>
                                        <p:strVal val="visible"/>
                                      </p:to>
                                    </p:set>
                                    <p:anim calcmode="lin" valueType="num">
                                      <p:cBhvr additive="base">
                                        <p:cTn id="21" dur="500" fill="hold"/>
                                        <p:tgtEl>
                                          <p:spTgt spid="202">
                                            <p:txEl>
                                              <p:pRg st="9" end="9"/>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0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457200" y="692696"/>
            <a:ext cx="7620000" cy="5433467"/>
          </a:xfrm>
        </p:spPr>
        <p:txBody>
          <a:bodyPr>
            <a:noAutofit/>
          </a:bodyPr>
          <a:lstStyle/>
          <a:p>
            <a:r>
              <a:rPr lang="en-GB" sz="2400" dirty="0"/>
              <a:t>This is what the selection process attempts to do</a:t>
            </a:r>
          </a:p>
          <a:p>
            <a:pPr lvl="1"/>
            <a:r>
              <a:rPr lang="en-GB" sz="2400" dirty="0"/>
              <a:t>Examine the data to find the 'ideal' person for the job</a:t>
            </a:r>
          </a:p>
          <a:p>
            <a:pPr lvl="1"/>
            <a:r>
              <a:rPr lang="en-GB" sz="2400" dirty="0"/>
              <a:t>And then see if potential employees meet that ideal (or choose the person who comes closest to it)</a:t>
            </a:r>
          </a:p>
          <a:p>
            <a:pPr lvl="1"/>
            <a:endParaRPr lang="en-GB" sz="2400" dirty="0"/>
          </a:p>
          <a:p>
            <a:r>
              <a:rPr lang="en-GB" sz="2400" dirty="0"/>
              <a:t>Employment legislation and guidelines requiring valid and fair selection procedures </a:t>
            </a:r>
          </a:p>
          <a:p>
            <a:endParaRPr lang="en-GB" sz="2400" dirty="0"/>
          </a:p>
          <a:p>
            <a:r>
              <a:rPr lang="en-GB" sz="2400" dirty="0"/>
              <a:t>This is the defining role of Occupational Psychologist</a:t>
            </a:r>
          </a:p>
          <a:p>
            <a:pPr lvl="1"/>
            <a:r>
              <a:rPr lang="en-GB" sz="2400" dirty="0"/>
              <a:t>The scientist-practitioner</a:t>
            </a:r>
          </a:p>
          <a:p>
            <a:pPr lvl="1"/>
            <a:r>
              <a:rPr lang="en-GB" sz="2400" dirty="0"/>
              <a:t>Applying scientific principles to the procedure</a:t>
            </a:r>
            <a:endParaRPr lang="en-US" sz="2400" dirty="0"/>
          </a:p>
        </p:txBody>
      </p:sp>
    </p:spTree>
    <p:extLst>
      <p:ext uri="{BB962C8B-B14F-4D97-AF65-F5344CB8AC3E}">
        <p14:creationId xmlns:p14="http://schemas.microsoft.com/office/powerpoint/2010/main" val="16075655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‘Selection Headache’</a:t>
            </a:r>
            <a:endParaRPr lang="en-GB" dirty="0"/>
          </a:p>
        </p:txBody>
      </p:sp>
      <p:sp>
        <p:nvSpPr>
          <p:cNvPr id="3" name="Content Placeholder 2"/>
          <p:cNvSpPr>
            <a:spLocks noGrp="1"/>
          </p:cNvSpPr>
          <p:nvPr>
            <p:ph idx="1"/>
          </p:nvPr>
        </p:nvSpPr>
        <p:spPr/>
        <p:txBody>
          <a:bodyPr>
            <a:normAutofit/>
          </a:bodyPr>
          <a:lstStyle/>
          <a:p>
            <a:r>
              <a:rPr lang="en-GB" sz="2400" dirty="0" smtClean="0"/>
              <a:t>Selection is difficult</a:t>
            </a:r>
            <a:r>
              <a:rPr lang="en-GB" sz="2400" dirty="0" smtClean="0"/>
              <a:t>!</a:t>
            </a:r>
          </a:p>
          <a:p>
            <a:endParaRPr lang="en-GB" sz="2400" dirty="0" smtClean="0"/>
          </a:p>
          <a:p>
            <a:pPr lvl="1"/>
            <a:r>
              <a:rPr lang="en-GB" sz="2400" dirty="0" smtClean="0"/>
              <a:t>Predicting future performance over a period of years, and even decades, from limited information</a:t>
            </a:r>
          </a:p>
          <a:p>
            <a:pPr lvl="1"/>
            <a:r>
              <a:rPr lang="en-GB" sz="2400" dirty="0" smtClean="0"/>
              <a:t>Time and cost constraints</a:t>
            </a:r>
          </a:p>
          <a:p>
            <a:pPr lvl="1"/>
            <a:r>
              <a:rPr lang="en-GB" sz="2400" dirty="0" smtClean="0"/>
              <a:t>Ethics</a:t>
            </a:r>
          </a:p>
          <a:p>
            <a:pPr lvl="1"/>
            <a:r>
              <a:rPr lang="en-GB" sz="2400" dirty="0" smtClean="0"/>
              <a:t>Legislation</a:t>
            </a:r>
          </a:p>
          <a:p>
            <a:pPr lvl="1"/>
            <a:r>
              <a:rPr lang="en-GB" sz="2400" dirty="0" smtClean="0"/>
              <a:t>Impression </a:t>
            </a:r>
            <a:r>
              <a:rPr lang="en-GB" sz="2400" dirty="0" smtClean="0"/>
              <a:t>management</a:t>
            </a:r>
          </a:p>
          <a:p>
            <a:pPr lvl="1"/>
            <a:endParaRPr lang="en-GB" sz="2400" dirty="0"/>
          </a:p>
        </p:txBody>
      </p:sp>
    </p:spTree>
    <p:extLst>
      <p:ext uri="{BB962C8B-B14F-4D97-AF65-F5344CB8AC3E}">
        <p14:creationId xmlns:p14="http://schemas.microsoft.com/office/powerpoint/2010/main" val="19730431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‘Selection Headache’</a:t>
            </a:r>
            <a:endParaRPr lang="en-GB" dirty="0"/>
          </a:p>
        </p:txBody>
      </p:sp>
      <p:sp>
        <p:nvSpPr>
          <p:cNvPr id="3" name="Content Placeholder 2"/>
          <p:cNvSpPr>
            <a:spLocks noGrp="1"/>
          </p:cNvSpPr>
          <p:nvPr>
            <p:ph idx="1"/>
          </p:nvPr>
        </p:nvSpPr>
        <p:spPr/>
        <p:txBody>
          <a:bodyPr>
            <a:noAutofit/>
          </a:bodyPr>
          <a:lstStyle/>
          <a:p>
            <a:r>
              <a:rPr lang="en-GB" sz="2400" b="0" dirty="0" smtClean="0"/>
              <a:t>Occupational Psychologists are scientist-practitioners and aim to apply scientific principles to this procedure</a:t>
            </a:r>
            <a:r>
              <a:rPr lang="en-GB" sz="2400" b="0" dirty="0" smtClean="0"/>
              <a:t>.</a:t>
            </a:r>
          </a:p>
          <a:p>
            <a:endParaRPr lang="en-GB" sz="2400" b="0" dirty="0" smtClean="0"/>
          </a:p>
          <a:p>
            <a:r>
              <a:rPr lang="en-GB" sz="2400" b="0" dirty="0" smtClean="0"/>
              <a:t>Predicting which of several job candidates is likely to perform the job most effectively is a forecasting problem…</a:t>
            </a:r>
          </a:p>
          <a:p>
            <a:endParaRPr lang="en-GB" sz="2400" b="0" dirty="0"/>
          </a:p>
          <a:p>
            <a:r>
              <a:rPr lang="en-GB" sz="2400" b="0" dirty="0" smtClean="0"/>
              <a:t>But the guiding principle is: </a:t>
            </a:r>
            <a:r>
              <a:rPr lang="en-GB" sz="2400" u="sng" dirty="0">
                <a:solidFill>
                  <a:schemeClr val="accent2">
                    <a:lumMod val="75000"/>
                  </a:schemeClr>
                </a:solidFill>
              </a:rPr>
              <a:t>past performance is the best predictor of future performance </a:t>
            </a:r>
            <a:endParaRPr lang="en-US" sz="2400" u="sng" dirty="0">
              <a:solidFill>
                <a:schemeClr val="accent2">
                  <a:lumMod val="75000"/>
                </a:schemeClr>
              </a:solidFill>
            </a:endParaRPr>
          </a:p>
          <a:p>
            <a:endParaRPr lang="en-GB" sz="2400" b="0" dirty="0" smtClean="0"/>
          </a:p>
          <a:p>
            <a:pPr lvl="1"/>
            <a:endParaRPr lang="en-GB" sz="2400" dirty="0"/>
          </a:p>
        </p:txBody>
      </p:sp>
    </p:spTree>
    <p:extLst>
      <p:ext uri="{BB962C8B-B14F-4D97-AF65-F5344CB8AC3E}">
        <p14:creationId xmlns:p14="http://schemas.microsoft.com/office/powerpoint/2010/main" val="18284080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t>How do we decide who to employ?</a:t>
            </a:r>
            <a:endParaRPr lang="en-US" sz="2800" dirty="0"/>
          </a:p>
        </p:txBody>
      </p:sp>
      <p:sp>
        <p:nvSpPr>
          <p:cNvPr id="3" name="Text Placeholder 2"/>
          <p:cNvSpPr>
            <a:spLocks noGrp="1"/>
          </p:cNvSpPr>
          <p:nvPr>
            <p:ph idx="1"/>
          </p:nvPr>
        </p:nvSpPr>
        <p:spPr/>
        <p:txBody>
          <a:bodyPr>
            <a:noAutofit/>
          </a:bodyPr>
          <a:lstStyle/>
          <a:p>
            <a:r>
              <a:rPr lang="en-GB" sz="2400" b="0" dirty="0"/>
              <a:t>To make a selection scientifically we need a plan!</a:t>
            </a:r>
          </a:p>
          <a:p>
            <a:endParaRPr lang="en-GB" sz="2400" b="0" dirty="0"/>
          </a:p>
          <a:p>
            <a:pPr marL="546100" indent="-342900">
              <a:buFont typeface="+mj-lt"/>
              <a:buAutoNum type="arabicPeriod"/>
            </a:pPr>
            <a:r>
              <a:rPr lang="en-GB" sz="2400" dirty="0">
                <a:solidFill>
                  <a:schemeClr val="accent5">
                    <a:lumMod val="75000"/>
                  </a:schemeClr>
                </a:solidFill>
              </a:rPr>
              <a:t>Criterion</a:t>
            </a:r>
            <a:r>
              <a:rPr lang="en-GB" sz="2400" b="0" dirty="0"/>
              <a:t> :- definition of good performance</a:t>
            </a:r>
          </a:p>
          <a:p>
            <a:pPr marL="546100" indent="-342900">
              <a:buFont typeface="+mj-lt"/>
              <a:buAutoNum type="arabicPeriod"/>
            </a:pPr>
            <a:endParaRPr lang="en-GB" sz="2400" b="0" dirty="0"/>
          </a:p>
          <a:p>
            <a:pPr marL="546100" indent="-342900">
              <a:buFont typeface="+mj-lt"/>
              <a:buAutoNum type="arabicPeriod"/>
            </a:pPr>
            <a:r>
              <a:rPr lang="en-GB" sz="2400" dirty="0">
                <a:solidFill>
                  <a:schemeClr val="accent5">
                    <a:lumMod val="75000"/>
                  </a:schemeClr>
                </a:solidFill>
              </a:rPr>
              <a:t>Predictor</a:t>
            </a:r>
            <a:r>
              <a:rPr lang="en-GB" sz="2400" b="0" dirty="0"/>
              <a:t> :- anything that relates to the criterion</a:t>
            </a:r>
          </a:p>
          <a:p>
            <a:pPr marL="546100" indent="-342900">
              <a:buFont typeface="+mj-lt"/>
              <a:buAutoNum type="arabicPeriod"/>
            </a:pPr>
            <a:endParaRPr lang="en-GB" sz="2400" b="0" dirty="0"/>
          </a:p>
          <a:p>
            <a:pPr>
              <a:buFont typeface="Arial" charset="0"/>
              <a:buChar char="•"/>
            </a:pPr>
            <a:r>
              <a:rPr lang="en-GB" sz="2400" b="0" dirty="0"/>
              <a:t>Whilst there may be lots of predictors, we need predictors that will be</a:t>
            </a:r>
          </a:p>
          <a:p>
            <a:pPr marL="546100" indent="-342900">
              <a:buFont typeface="+mj-lt"/>
              <a:buAutoNum type="arabicPeriod"/>
            </a:pPr>
            <a:r>
              <a:rPr lang="en-GB" sz="2400" b="0" dirty="0"/>
              <a:t>Useful</a:t>
            </a:r>
          </a:p>
          <a:p>
            <a:pPr marL="546100" indent="-342900">
              <a:buFont typeface="+mj-lt"/>
              <a:buAutoNum type="arabicPeriod"/>
            </a:pPr>
            <a:r>
              <a:rPr lang="en-GB" sz="2400" b="0" dirty="0"/>
              <a:t>Cost-efficient</a:t>
            </a:r>
            <a:endParaRPr lang="en-US" sz="2400" b="0" dirty="0"/>
          </a:p>
        </p:txBody>
      </p:sp>
    </p:spTree>
    <p:extLst>
      <p:ext uri="{BB962C8B-B14F-4D97-AF65-F5344CB8AC3E}">
        <p14:creationId xmlns:p14="http://schemas.microsoft.com/office/powerpoint/2010/main" val="11848881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Design and Validation in Selection</a:t>
            </a:r>
            <a:endParaRPr lang="en-GB" dirty="0"/>
          </a:p>
        </p:txBody>
      </p:sp>
      <p:sp>
        <p:nvSpPr>
          <p:cNvPr id="4" name="TextBox 3"/>
          <p:cNvSpPr txBox="1"/>
          <p:nvPr/>
        </p:nvSpPr>
        <p:spPr>
          <a:xfrm>
            <a:off x="30124" y="6317123"/>
            <a:ext cx="4157870" cy="523220"/>
          </a:xfrm>
          <a:prstGeom prst="rect">
            <a:avLst/>
          </a:prstGeom>
          <a:noFill/>
        </p:spPr>
        <p:txBody>
          <a:bodyPr wrap="none" rtlCol="0">
            <a:spAutoFit/>
          </a:bodyPr>
          <a:lstStyle/>
          <a:p>
            <a:r>
              <a:rPr lang="en-GB" sz="1400" i="1" dirty="0" smtClean="0"/>
              <a:t>The personnel selection, design and validation process</a:t>
            </a:r>
          </a:p>
          <a:p>
            <a:r>
              <a:rPr lang="en-GB" sz="1400" i="1" dirty="0" smtClean="0"/>
              <a:t>Patterson and Ferguson (2007)</a:t>
            </a:r>
            <a:endParaRPr lang="en-GB" sz="1400" i="1" dirty="0"/>
          </a:p>
        </p:txBody>
      </p:sp>
      <p:sp>
        <p:nvSpPr>
          <p:cNvPr id="5" name="Rounded Rectangle 4"/>
          <p:cNvSpPr/>
          <p:nvPr/>
        </p:nvSpPr>
        <p:spPr>
          <a:xfrm>
            <a:off x="395536" y="1700808"/>
            <a:ext cx="1080120" cy="381642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Job analysis of the target role</a:t>
            </a:r>
            <a:endParaRPr lang="en-GB" sz="1400" dirty="0">
              <a:solidFill>
                <a:schemeClr val="tx1"/>
              </a:solidFill>
            </a:endParaRPr>
          </a:p>
        </p:txBody>
      </p:sp>
      <p:sp>
        <p:nvSpPr>
          <p:cNvPr id="6" name="Rounded Rectangle 5"/>
          <p:cNvSpPr/>
          <p:nvPr/>
        </p:nvSpPr>
        <p:spPr>
          <a:xfrm>
            <a:off x="2109059" y="1700808"/>
            <a:ext cx="1330449"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Develop a competency model</a:t>
            </a:r>
            <a:endParaRPr lang="en-GB" sz="1400" dirty="0">
              <a:solidFill>
                <a:schemeClr val="tx1"/>
              </a:solidFill>
            </a:endParaRPr>
          </a:p>
        </p:txBody>
      </p:sp>
      <p:sp>
        <p:nvSpPr>
          <p:cNvPr id="7" name="Rounded Rectangle 6"/>
          <p:cNvSpPr/>
          <p:nvPr/>
        </p:nvSpPr>
        <p:spPr>
          <a:xfrm>
            <a:off x="2109059" y="4653136"/>
            <a:ext cx="1330449"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Identify selection criteria</a:t>
            </a:r>
            <a:endParaRPr lang="en-GB" sz="1400" dirty="0">
              <a:solidFill>
                <a:schemeClr val="tx1"/>
              </a:solidFill>
            </a:endParaRPr>
          </a:p>
        </p:txBody>
      </p:sp>
      <p:sp>
        <p:nvSpPr>
          <p:cNvPr id="8" name="Rounded Rectangle 7"/>
          <p:cNvSpPr/>
          <p:nvPr/>
        </p:nvSpPr>
        <p:spPr>
          <a:xfrm>
            <a:off x="2109059" y="3176972"/>
            <a:ext cx="1330449"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Create person specification</a:t>
            </a:r>
            <a:endParaRPr lang="en-GB" sz="1400" dirty="0">
              <a:solidFill>
                <a:schemeClr val="tx1"/>
              </a:solidFill>
            </a:endParaRPr>
          </a:p>
        </p:txBody>
      </p:sp>
      <p:sp>
        <p:nvSpPr>
          <p:cNvPr id="9" name="Rounded Rectangle 8"/>
          <p:cNvSpPr/>
          <p:nvPr/>
        </p:nvSpPr>
        <p:spPr>
          <a:xfrm>
            <a:off x="4067944" y="1700808"/>
            <a:ext cx="1080120"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Advertise vacancies</a:t>
            </a:r>
            <a:endParaRPr lang="en-GB" sz="1400" dirty="0">
              <a:solidFill>
                <a:schemeClr val="tx1"/>
              </a:solidFill>
            </a:endParaRPr>
          </a:p>
        </p:txBody>
      </p:sp>
      <p:sp>
        <p:nvSpPr>
          <p:cNvPr id="10" name="Rounded Rectangle 9"/>
          <p:cNvSpPr/>
          <p:nvPr/>
        </p:nvSpPr>
        <p:spPr>
          <a:xfrm>
            <a:off x="4067944" y="3073660"/>
            <a:ext cx="1080120" cy="234026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Choose selection methods</a:t>
            </a:r>
            <a:endParaRPr lang="en-GB" sz="1400" dirty="0">
              <a:solidFill>
                <a:schemeClr val="tx1"/>
              </a:solidFill>
            </a:endParaRPr>
          </a:p>
        </p:txBody>
      </p:sp>
      <p:sp>
        <p:nvSpPr>
          <p:cNvPr id="11" name="Rounded Rectangle 10"/>
          <p:cNvSpPr/>
          <p:nvPr/>
        </p:nvSpPr>
        <p:spPr>
          <a:xfrm>
            <a:off x="5796136" y="1700808"/>
            <a:ext cx="1080120"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Attract pool of applicants</a:t>
            </a:r>
            <a:endParaRPr lang="en-GB" sz="1400" dirty="0">
              <a:solidFill>
                <a:schemeClr val="tx1"/>
              </a:solidFill>
            </a:endParaRPr>
          </a:p>
        </p:txBody>
      </p:sp>
      <p:sp>
        <p:nvSpPr>
          <p:cNvPr id="12" name="Rounded Rectangle 11"/>
          <p:cNvSpPr/>
          <p:nvPr/>
        </p:nvSpPr>
        <p:spPr>
          <a:xfrm>
            <a:off x="5796136" y="3073659"/>
            <a:ext cx="1080120" cy="324346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Pilot and validate selection methods</a:t>
            </a:r>
          </a:p>
          <a:p>
            <a:pPr algn="ctr"/>
            <a:endParaRPr lang="en-GB" sz="1400" dirty="0">
              <a:solidFill>
                <a:schemeClr val="tx1"/>
              </a:solidFill>
            </a:endParaRPr>
          </a:p>
          <a:p>
            <a:pPr algn="ctr"/>
            <a:r>
              <a:rPr lang="en-GB" sz="1400" i="1" dirty="0" smtClean="0">
                <a:solidFill>
                  <a:schemeClr val="tx1"/>
                </a:solidFill>
              </a:rPr>
              <a:t>Evaluate reliability, validity, financial utility, fairness</a:t>
            </a:r>
          </a:p>
          <a:p>
            <a:pPr algn="ctr"/>
            <a:endParaRPr lang="en-GB" sz="1400" i="1" dirty="0">
              <a:solidFill>
                <a:schemeClr val="tx1"/>
              </a:solidFill>
            </a:endParaRPr>
          </a:p>
          <a:p>
            <a:pPr algn="ctr"/>
            <a:r>
              <a:rPr lang="en-GB" sz="1400" i="1" dirty="0" smtClean="0">
                <a:solidFill>
                  <a:schemeClr val="tx1"/>
                </a:solidFill>
              </a:rPr>
              <a:t>Evaluate candidate reactions</a:t>
            </a:r>
            <a:endParaRPr lang="en-GB" sz="1400" i="1" dirty="0">
              <a:solidFill>
                <a:schemeClr val="tx1"/>
              </a:solidFill>
            </a:endParaRPr>
          </a:p>
        </p:txBody>
      </p:sp>
      <p:sp>
        <p:nvSpPr>
          <p:cNvPr id="13" name="Rounded Rectangle 12"/>
          <p:cNvSpPr/>
          <p:nvPr/>
        </p:nvSpPr>
        <p:spPr>
          <a:xfrm>
            <a:off x="7452320" y="1717538"/>
            <a:ext cx="1080120"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Brief applications on selection process</a:t>
            </a:r>
            <a:endParaRPr lang="en-GB" sz="1200" dirty="0">
              <a:solidFill>
                <a:schemeClr val="tx1"/>
              </a:solidFill>
            </a:endParaRPr>
          </a:p>
        </p:txBody>
      </p:sp>
      <p:sp>
        <p:nvSpPr>
          <p:cNvPr id="14" name="Rounded Rectangle 13"/>
          <p:cNvSpPr/>
          <p:nvPr/>
        </p:nvSpPr>
        <p:spPr>
          <a:xfrm>
            <a:off x="7452320" y="2779349"/>
            <a:ext cx="1080120"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Select OUT unsuitable applicants</a:t>
            </a:r>
            <a:endParaRPr lang="en-GB" sz="1200" dirty="0">
              <a:solidFill>
                <a:schemeClr val="tx1"/>
              </a:solidFill>
            </a:endParaRPr>
          </a:p>
        </p:txBody>
      </p:sp>
      <p:sp>
        <p:nvSpPr>
          <p:cNvPr id="15" name="Rounded Rectangle 14"/>
          <p:cNvSpPr/>
          <p:nvPr/>
        </p:nvSpPr>
        <p:spPr>
          <a:xfrm>
            <a:off x="7452320" y="3811742"/>
            <a:ext cx="1080120"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Select IN candidates</a:t>
            </a:r>
            <a:endParaRPr lang="en-GB" sz="1200" dirty="0">
              <a:solidFill>
                <a:schemeClr val="tx1"/>
              </a:solidFill>
            </a:endParaRPr>
          </a:p>
        </p:txBody>
      </p:sp>
      <p:sp>
        <p:nvSpPr>
          <p:cNvPr id="16" name="Rounded Rectangle 15"/>
          <p:cNvSpPr/>
          <p:nvPr/>
        </p:nvSpPr>
        <p:spPr>
          <a:xfrm>
            <a:off x="7452320" y="4797152"/>
            <a:ext cx="1080120"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Make selection decisions</a:t>
            </a:r>
            <a:endParaRPr lang="en-GB" sz="1200" dirty="0">
              <a:solidFill>
                <a:schemeClr val="tx1"/>
              </a:solidFill>
            </a:endParaRPr>
          </a:p>
        </p:txBody>
      </p:sp>
      <p:sp>
        <p:nvSpPr>
          <p:cNvPr id="17" name="Rounded Rectangle 16"/>
          <p:cNvSpPr/>
          <p:nvPr/>
        </p:nvSpPr>
        <p:spPr>
          <a:xfrm>
            <a:off x="7452320" y="5885075"/>
            <a:ext cx="1080120" cy="86409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Provide feedback to candidates</a:t>
            </a:r>
            <a:endParaRPr lang="en-GB" sz="1200" dirty="0">
              <a:solidFill>
                <a:schemeClr val="tx1"/>
              </a:solidFill>
            </a:endParaRPr>
          </a:p>
        </p:txBody>
      </p:sp>
      <p:sp>
        <p:nvSpPr>
          <p:cNvPr id="18" name="Right Arrow 17"/>
          <p:cNvSpPr/>
          <p:nvPr/>
        </p:nvSpPr>
        <p:spPr>
          <a:xfrm>
            <a:off x="1475656" y="4941168"/>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ight Arrow 18"/>
          <p:cNvSpPr/>
          <p:nvPr/>
        </p:nvSpPr>
        <p:spPr>
          <a:xfrm>
            <a:off x="1475656" y="3465004"/>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ight Arrow 19"/>
          <p:cNvSpPr/>
          <p:nvPr/>
        </p:nvSpPr>
        <p:spPr>
          <a:xfrm>
            <a:off x="1475656" y="1988840"/>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ight Arrow 20"/>
          <p:cNvSpPr/>
          <p:nvPr/>
        </p:nvSpPr>
        <p:spPr>
          <a:xfrm>
            <a:off x="3439508" y="1988840"/>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ight Arrow 21"/>
          <p:cNvSpPr/>
          <p:nvPr/>
        </p:nvSpPr>
        <p:spPr>
          <a:xfrm>
            <a:off x="3439508" y="3465004"/>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ight Arrow 22"/>
          <p:cNvSpPr/>
          <p:nvPr/>
        </p:nvSpPr>
        <p:spPr>
          <a:xfrm>
            <a:off x="3439508" y="4941168"/>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ight Arrow 23"/>
          <p:cNvSpPr/>
          <p:nvPr/>
        </p:nvSpPr>
        <p:spPr>
          <a:xfrm>
            <a:off x="5148064" y="1988840"/>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ight Arrow 24"/>
          <p:cNvSpPr/>
          <p:nvPr/>
        </p:nvSpPr>
        <p:spPr>
          <a:xfrm>
            <a:off x="5148064" y="4223438"/>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ight Arrow 25"/>
          <p:cNvSpPr/>
          <p:nvPr/>
        </p:nvSpPr>
        <p:spPr>
          <a:xfrm>
            <a:off x="6876256" y="1988840"/>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Arrow 26"/>
          <p:cNvSpPr/>
          <p:nvPr/>
        </p:nvSpPr>
        <p:spPr>
          <a:xfrm>
            <a:off x="6876256" y="3067381"/>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Arrow 27"/>
          <p:cNvSpPr/>
          <p:nvPr/>
        </p:nvSpPr>
        <p:spPr>
          <a:xfrm>
            <a:off x="6876256" y="4099774"/>
            <a:ext cx="504056" cy="28803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ight Arrow 28"/>
          <p:cNvSpPr/>
          <p:nvPr/>
        </p:nvSpPr>
        <p:spPr>
          <a:xfrm>
            <a:off x="2522255" y="2673260"/>
            <a:ext cx="504056" cy="288032"/>
          </a:xfrm>
          <a:prstGeom prst="rightArrow">
            <a:avLst/>
          </a:prstGeom>
          <a:solidFill>
            <a:schemeClr val="tx1"/>
          </a:solidFill>
          <a:ln>
            <a:solidFill>
              <a:schemeClr val="tx1"/>
            </a:solid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ight Arrow 29"/>
          <p:cNvSpPr/>
          <p:nvPr/>
        </p:nvSpPr>
        <p:spPr>
          <a:xfrm>
            <a:off x="2522255" y="4149080"/>
            <a:ext cx="504056" cy="288032"/>
          </a:xfrm>
          <a:prstGeom prst="rightArrow">
            <a:avLst/>
          </a:prstGeom>
          <a:solidFill>
            <a:schemeClr val="tx1"/>
          </a:solidFill>
          <a:ln>
            <a:solidFill>
              <a:schemeClr val="tx1"/>
            </a:solid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ight Arrow 30"/>
          <p:cNvSpPr/>
          <p:nvPr/>
        </p:nvSpPr>
        <p:spPr>
          <a:xfrm>
            <a:off x="7812360" y="2545286"/>
            <a:ext cx="360040" cy="234063"/>
          </a:xfrm>
          <a:prstGeom prst="rightArrow">
            <a:avLst/>
          </a:prstGeom>
          <a:solidFill>
            <a:schemeClr val="tx1"/>
          </a:solidFill>
          <a:ln>
            <a:solidFill>
              <a:schemeClr val="tx1"/>
            </a:solid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ight Arrow 31"/>
          <p:cNvSpPr/>
          <p:nvPr/>
        </p:nvSpPr>
        <p:spPr>
          <a:xfrm>
            <a:off x="7821325" y="3609020"/>
            <a:ext cx="360040" cy="234063"/>
          </a:xfrm>
          <a:prstGeom prst="rightArrow">
            <a:avLst/>
          </a:prstGeom>
          <a:solidFill>
            <a:schemeClr val="tx1"/>
          </a:solidFill>
          <a:ln>
            <a:solidFill>
              <a:schemeClr val="tx1"/>
            </a:solid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ight Arrow 32"/>
          <p:cNvSpPr/>
          <p:nvPr/>
        </p:nvSpPr>
        <p:spPr>
          <a:xfrm>
            <a:off x="7812360" y="4564069"/>
            <a:ext cx="360040" cy="234063"/>
          </a:xfrm>
          <a:prstGeom prst="rightArrow">
            <a:avLst/>
          </a:prstGeom>
          <a:solidFill>
            <a:schemeClr val="tx1"/>
          </a:solidFill>
          <a:ln>
            <a:solidFill>
              <a:schemeClr val="tx1"/>
            </a:solid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ight Arrow 33"/>
          <p:cNvSpPr/>
          <p:nvPr/>
        </p:nvSpPr>
        <p:spPr>
          <a:xfrm>
            <a:off x="7812360" y="5673951"/>
            <a:ext cx="360040" cy="234063"/>
          </a:xfrm>
          <a:prstGeom prst="rightArrow">
            <a:avLst/>
          </a:prstGeom>
          <a:solidFill>
            <a:schemeClr val="tx1"/>
          </a:solidFill>
          <a:ln>
            <a:solidFill>
              <a:schemeClr val="tx1"/>
            </a:solid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334628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Design and Validation in Selection</a:t>
            </a:r>
            <a:endParaRPr lang="en-GB" dirty="0"/>
          </a:p>
        </p:txBody>
      </p:sp>
      <p:sp>
        <p:nvSpPr>
          <p:cNvPr id="3" name="Content Placeholder 2"/>
          <p:cNvSpPr>
            <a:spLocks noGrp="1"/>
          </p:cNvSpPr>
          <p:nvPr>
            <p:ph idx="1"/>
          </p:nvPr>
        </p:nvSpPr>
        <p:spPr/>
        <p:txBody>
          <a:bodyPr>
            <a:normAutofit/>
          </a:bodyPr>
          <a:lstStyle/>
          <a:p>
            <a:r>
              <a:rPr lang="en-GB" sz="2400" dirty="0" smtClean="0"/>
              <a:t>A thorough job analysis is the foundation of an effective selection process and is used to guide choice of selection methods</a:t>
            </a:r>
          </a:p>
          <a:p>
            <a:endParaRPr lang="en-GB" sz="2400" dirty="0" smtClean="0"/>
          </a:p>
          <a:p>
            <a:r>
              <a:rPr lang="en-GB" sz="2400" dirty="0" smtClean="0"/>
              <a:t>Outputs should:</a:t>
            </a:r>
          </a:p>
          <a:p>
            <a:pPr lvl="2"/>
            <a:r>
              <a:rPr lang="en-GB" sz="2000" dirty="0" smtClean="0"/>
              <a:t> Detail tasks and responsibilities of target job</a:t>
            </a:r>
          </a:p>
          <a:p>
            <a:pPr lvl="2"/>
            <a:r>
              <a:rPr lang="en-GB" sz="2000" dirty="0" smtClean="0"/>
              <a:t>Provide information about behavioural characteristics required of the job holder</a:t>
            </a:r>
          </a:p>
        </p:txBody>
      </p:sp>
    </p:spTree>
    <p:extLst>
      <p:ext uri="{BB962C8B-B14F-4D97-AF65-F5344CB8AC3E}">
        <p14:creationId xmlns:p14="http://schemas.microsoft.com/office/powerpoint/2010/main" val="13498360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148" y="1556992"/>
            <a:ext cx="9139852" cy="46083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0" y="476672"/>
            <a:ext cx="9144000" cy="646331"/>
          </a:xfrm>
          <a:prstGeom prst="rect">
            <a:avLst/>
          </a:prstGeom>
          <a:noFill/>
        </p:spPr>
        <p:txBody>
          <a:bodyPr wrap="square" rtlCol="0">
            <a:spAutoFit/>
          </a:bodyPr>
          <a:lstStyle/>
          <a:p>
            <a:pPr algn="ctr"/>
            <a:r>
              <a:rPr lang="en-GB" sz="3600" b="1" dirty="0" smtClean="0"/>
              <a:t>Uses of Job Analysis Information</a:t>
            </a:r>
            <a:endParaRPr lang="en-GB" sz="3600" b="1" dirty="0"/>
          </a:p>
        </p:txBody>
      </p:sp>
      <p:sp>
        <p:nvSpPr>
          <p:cNvPr id="7" name="Oval 6"/>
          <p:cNvSpPr/>
          <p:nvPr/>
        </p:nvSpPr>
        <p:spPr>
          <a:xfrm>
            <a:off x="5724128" y="1340768"/>
            <a:ext cx="3240360" cy="309634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rPr>
              <a:t>What they do, how they do it, why they do it, what skills/ education/ training is required, physical demands, </a:t>
            </a:r>
            <a:r>
              <a:rPr lang="en-GB" b="1" dirty="0" err="1" smtClean="0">
                <a:solidFill>
                  <a:schemeClr val="tx1"/>
                </a:solidFill>
              </a:rPr>
              <a:t>etc</a:t>
            </a:r>
            <a:endParaRPr lang="en-GB" b="1" dirty="0">
              <a:solidFill>
                <a:schemeClr val="tx1"/>
              </a:solidFill>
            </a:endParaRPr>
          </a:p>
        </p:txBody>
      </p:sp>
      <p:sp>
        <p:nvSpPr>
          <p:cNvPr id="11" name="Oval 10"/>
          <p:cNvSpPr/>
          <p:nvPr/>
        </p:nvSpPr>
        <p:spPr>
          <a:xfrm>
            <a:off x="0" y="4700901"/>
            <a:ext cx="2339752" cy="1548172"/>
          </a:xfrm>
          <a:prstGeom prst="ellipse">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p:txBody>
      </p:sp>
      <p:sp>
        <p:nvSpPr>
          <p:cNvPr id="12" name="Oval 11"/>
          <p:cNvSpPr/>
          <p:nvPr/>
        </p:nvSpPr>
        <p:spPr>
          <a:xfrm>
            <a:off x="2323239" y="4690842"/>
            <a:ext cx="2339752" cy="1548172"/>
          </a:xfrm>
          <a:prstGeom prst="ellipse">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p:txBody>
      </p:sp>
      <p:sp>
        <p:nvSpPr>
          <p:cNvPr id="13" name="Oval 12"/>
          <p:cNvSpPr/>
          <p:nvPr/>
        </p:nvSpPr>
        <p:spPr>
          <a:xfrm>
            <a:off x="4572000" y="4778847"/>
            <a:ext cx="2339752" cy="1548172"/>
          </a:xfrm>
          <a:prstGeom prst="ellipse">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p:txBody>
      </p:sp>
      <p:sp>
        <p:nvSpPr>
          <p:cNvPr id="14" name="Oval 13"/>
          <p:cNvSpPr/>
          <p:nvPr/>
        </p:nvSpPr>
        <p:spPr>
          <a:xfrm>
            <a:off x="6804248" y="4705066"/>
            <a:ext cx="2339752" cy="1548172"/>
          </a:xfrm>
          <a:prstGeom prst="ellipse">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p:txBody>
      </p:sp>
    </p:spTree>
    <p:extLst>
      <p:ext uri="{BB962C8B-B14F-4D97-AF65-F5344CB8AC3E}">
        <p14:creationId xmlns:p14="http://schemas.microsoft.com/office/powerpoint/2010/main" val="4111634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1" nodeType="clickEffect">
                                  <p:stCondLst>
                                    <p:cond delay="0"/>
                                  </p:stCondLst>
                                  <p:childTnLst>
                                    <p:anim calcmode="lin" valueType="num">
                                      <p:cBhvr additive="base">
                                        <p:cTn id="18" dur="500"/>
                                        <p:tgtEl>
                                          <p:spTgt spid="11"/>
                                        </p:tgtEl>
                                        <p:attrNameLst>
                                          <p:attrName>ppt_x</p:attrName>
                                        </p:attrNameLst>
                                      </p:cBhvr>
                                      <p:tavLst>
                                        <p:tav tm="0">
                                          <p:val>
                                            <p:strVal val="ppt_x"/>
                                          </p:val>
                                        </p:tav>
                                        <p:tav tm="100000">
                                          <p:val>
                                            <p:strVal val="ppt_x"/>
                                          </p:val>
                                        </p:tav>
                                      </p:tavLst>
                                    </p:anim>
                                    <p:anim calcmode="lin" valueType="num">
                                      <p:cBhvr additive="base">
                                        <p:cTn id="19" dur="500"/>
                                        <p:tgtEl>
                                          <p:spTgt spid="11"/>
                                        </p:tgtEl>
                                        <p:attrNameLst>
                                          <p:attrName>ppt_y</p:attrName>
                                        </p:attrNameLst>
                                      </p:cBhvr>
                                      <p:tavLst>
                                        <p:tav tm="0">
                                          <p:val>
                                            <p:strVal val="ppt_y"/>
                                          </p:val>
                                        </p:tav>
                                        <p:tav tm="100000">
                                          <p:val>
                                            <p:strVal val="1+ppt_h/2"/>
                                          </p:val>
                                        </p:tav>
                                      </p:tavLst>
                                    </p:anim>
                                    <p:set>
                                      <p:cBhvr>
                                        <p:cTn id="20" dur="1" fill="hold">
                                          <p:stCondLst>
                                            <p:cond delay="499"/>
                                          </p:stCondLst>
                                        </p:cTn>
                                        <p:tgtEl>
                                          <p:spTgt spid="11"/>
                                        </p:tgtEl>
                                        <p:attrNameLst>
                                          <p:attrName>style.visibility</p:attrName>
                                        </p:attrNameLst>
                                      </p:cBhvr>
                                      <p:to>
                                        <p:strVal val="hidden"/>
                                      </p:to>
                                    </p:set>
                                  </p:childTnLst>
                                </p:cTn>
                              </p:par>
                              <p:par>
                                <p:cTn id="21" presetID="53" presetClass="entr" presetSubtype="16"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xit" presetSubtype="4" fill="hold" grpId="1" nodeType="clickEffect">
                                  <p:stCondLst>
                                    <p:cond delay="0"/>
                                  </p:stCondLst>
                                  <p:childTnLst>
                                    <p:anim calcmode="lin" valueType="num">
                                      <p:cBhvr additive="base">
                                        <p:cTn id="29" dur="500"/>
                                        <p:tgtEl>
                                          <p:spTgt spid="12"/>
                                        </p:tgtEl>
                                        <p:attrNameLst>
                                          <p:attrName>ppt_x</p:attrName>
                                        </p:attrNameLst>
                                      </p:cBhvr>
                                      <p:tavLst>
                                        <p:tav tm="0">
                                          <p:val>
                                            <p:strVal val="ppt_x"/>
                                          </p:val>
                                        </p:tav>
                                        <p:tav tm="100000">
                                          <p:val>
                                            <p:strVal val="ppt_x"/>
                                          </p:val>
                                        </p:tav>
                                      </p:tavLst>
                                    </p:anim>
                                    <p:anim calcmode="lin" valueType="num">
                                      <p:cBhvr additive="base">
                                        <p:cTn id="30" dur="500"/>
                                        <p:tgtEl>
                                          <p:spTgt spid="12"/>
                                        </p:tgtEl>
                                        <p:attrNameLst>
                                          <p:attrName>ppt_y</p:attrName>
                                        </p:attrNameLst>
                                      </p:cBhvr>
                                      <p:tavLst>
                                        <p:tav tm="0">
                                          <p:val>
                                            <p:strVal val="ppt_y"/>
                                          </p:val>
                                        </p:tav>
                                        <p:tav tm="100000">
                                          <p:val>
                                            <p:strVal val="1+ppt_h/2"/>
                                          </p:val>
                                        </p:tav>
                                      </p:tavLst>
                                    </p:anim>
                                    <p:set>
                                      <p:cBhvr>
                                        <p:cTn id="31" dur="1" fill="hold">
                                          <p:stCondLst>
                                            <p:cond delay="499"/>
                                          </p:stCondLst>
                                        </p:cTn>
                                        <p:tgtEl>
                                          <p:spTgt spid="12"/>
                                        </p:tgtEl>
                                        <p:attrNameLst>
                                          <p:attrName>style.visibility</p:attrName>
                                        </p:attrNameLst>
                                      </p:cBhvr>
                                      <p:to>
                                        <p:strVal val="hidden"/>
                                      </p:to>
                                    </p:set>
                                  </p:childTnLst>
                                </p:cTn>
                              </p:par>
                              <p:par>
                                <p:cTn id="32" presetID="5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xit" presetSubtype="4" fill="hold" grpId="1" nodeType="clickEffect">
                                  <p:stCondLst>
                                    <p:cond delay="0"/>
                                  </p:stCondLst>
                                  <p:childTnLst>
                                    <p:anim calcmode="lin" valueType="num">
                                      <p:cBhvr additive="base">
                                        <p:cTn id="40" dur="500"/>
                                        <p:tgtEl>
                                          <p:spTgt spid="13"/>
                                        </p:tgtEl>
                                        <p:attrNameLst>
                                          <p:attrName>ppt_x</p:attrName>
                                        </p:attrNameLst>
                                      </p:cBhvr>
                                      <p:tavLst>
                                        <p:tav tm="0">
                                          <p:val>
                                            <p:strVal val="ppt_x"/>
                                          </p:val>
                                        </p:tav>
                                        <p:tav tm="100000">
                                          <p:val>
                                            <p:strVal val="ppt_x"/>
                                          </p:val>
                                        </p:tav>
                                      </p:tavLst>
                                    </p:anim>
                                    <p:anim calcmode="lin" valueType="num">
                                      <p:cBhvr additive="base">
                                        <p:cTn id="41" dur="500"/>
                                        <p:tgtEl>
                                          <p:spTgt spid="13"/>
                                        </p:tgtEl>
                                        <p:attrNameLst>
                                          <p:attrName>ppt_y</p:attrName>
                                        </p:attrNameLst>
                                      </p:cBhvr>
                                      <p:tavLst>
                                        <p:tav tm="0">
                                          <p:val>
                                            <p:strVal val="ppt_y"/>
                                          </p:val>
                                        </p:tav>
                                        <p:tav tm="100000">
                                          <p:val>
                                            <p:strVal val="1+ppt_h/2"/>
                                          </p:val>
                                        </p:tav>
                                      </p:tavLst>
                                    </p:anim>
                                    <p:set>
                                      <p:cBhvr>
                                        <p:cTn id="42" dur="1" fill="hold">
                                          <p:stCondLst>
                                            <p:cond delay="499"/>
                                          </p:stCondLst>
                                        </p:cTn>
                                        <p:tgtEl>
                                          <p:spTgt spid="13"/>
                                        </p:tgtEl>
                                        <p:attrNameLst>
                                          <p:attrName>style.visibility</p:attrName>
                                        </p:attrNameLst>
                                      </p:cBhvr>
                                      <p:to>
                                        <p:strVal val="hidden"/>
                                      </p:to>
                                    </p:set>
                                  </p:childTnLst>
                                </p:cTn>
                              </p:par>
                              <p:par>
                                <p:cTn id="43" presetID="53" presetClass="entr" presetSubtype="16"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1" grpId="1" animBg="1"/>
      <p:bldP spid="12" grpId="0" animBg="1"/>
      <p:bldP spid="12" grpId="1" animBg="1"/>
      <p:bldP spid="13" grpId="0" animBg="1"/>
      <p:bldP spid="13" grpId="1"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sz="4800" dirty="0" smtClean="0"/>
              <a:t>A reminder about Reliability and Validity</a:t>
            </a:r>
            <a:endParaRPr lang="en-GB" sz="4800"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42863604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 Reliability</a:t>
            </a:r>
            <a:endParaRPr lang="en-GB" dirty="0"/>
          </a:p>
        </p:txBody>
      </p:sp>
      <p:sp>
        <p:nvSpPr>
          <p:cNvPr id="3" name="Content Placeholder 2"/>
          <p:cNvSpPr>
            <a:spLocks noGrp="1"/>
          </p:cNvSpPr>
          <p:nvPr>
            <p:ph idx="1"/>
          </p:nvPr>
        </p:nvSpPr>
        <p:spPr>
          <a:xfrm>
            <a:off x="457200" y="1600201"/>
            <a:ext cx="8229600" cy="1036712"/>
          </a:xfrm>
        </p:spPr>
        <p:txBody>
          <a:bodyPr>
            <a:normAutofit/>
          </a:bodyPr>
          <a:lstStyle/>
          <a:p>
            <a:pPr marL="342900" indent="-342900">
              <a:buFont typeface="Arial" panose="020B0604020202020204" pitchFamily="34" charset="0"/>
              <a:buChar char="•"/>
            </a:pPr>
            <a:r>
              <a:rPr lang="en-GB" sz="2400" b="1" dirty="0" smtClean="0"/>
              <a:t>Consistency or stability of a measure</a:t>
            </a:r>
          </a:p>
        </p:txBody>
      </p:sp>
      <p:sp>
        <p:nvSpPr>
          <p:cNvPr id="4" name="Content Placeholder 2"/>
          <p:cNvSpPr txBox="1">
            <a:spLocks/>
          </p:cNvSpPr>
          <p:nvPr/>
        </p:nvSpPr>
        <p:spPr>
          <a:xfrm>
            <a:off x="568541" y="3861048"/>
            <a:ext cx="8229600" cy="103671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400" b="1" dirty="0" smtClean="0"/>
              <a:t>Refers to the accuracy and precision of the measurement</a:t>
            </a:r>
          </a:p>
        </p:txBody>
      </p:sp>
      <p:sp>
        <p:nvSpPr>
          <p:cNvPr id="6" name="TextBox 5"/>
          <p:cNvSpPr txBox="1"/>
          <p:nvPr/>
        </p:nvSpPr>
        <p:spPr>
          <a:xfrm>
            <a:off x="2267744" y="6297558"/>
            <a:ext cx="6336704" cy="461665"/>
          </a:xfrm>
          <a:prstGeom prst="rect">
            <a:avLst/>
          </a:prstGeom>
          <a:noFill/>
        </p:spPr>
        <p:txBody>
          <a:bodyPr wrap="square" rtlCol="0">
            <a:spAutoFit/>
          </a:bodyPr>
          <a:lstStyle/>
          <a:p>
            <a:r>
              <a:rPr lang="en-GB" sz="2400" i="1" dirty="0" smtClean="0"/>
              <a:t>See pages 152-161 in your core text books…</a:t>
            </a:r>
            <a:endParaRPr lang="en-GB" sz="2400" i="1" dirty="0"/>
          </a:p>
        </p:txBody>
      </p:sp>
      <p:sp>
        <p:nvSpPr>
          <p:cNvPr id="7" name="Title 1"/>
          <p:cNvSpPr txBox="1">
            <a:spLocks/>
          </p:cNvSpPr>
          <p:nvPr/>
        </p:nvSpPr>
        <p:spPr>
          <a:xfrm>
            <a:off x="541646" y="2340868"/>
            <a:ext cx="5791200" cy="1371600"/>
          </a:xfrm>
          <a:prstGeom prst="rect">
            <a:avLst/>
          </a:prstGeom>
        </p:spPr>
        <p:txBody>
          <a:bodyPr vert="horz" lIns="91440" tIns="45720" rIns="91440" bIns="45720" rtlCol="0" anchor="b">
            <a:normAutofit/>
          </a:bodyPr>
          <a:lstStyle>
            <a:lvl1pPr algn="l" defTabSz="914400" rtl="0" eaLnBrk="1" latinLnBrk="0" hangingPunct="1">
              <a:spcBef>
                <a:spcPct val="0"/>
              </a:spcBef>
              <a:buNone/>
              <a:defRPr sz="3600" kern="1200" cap="all" spc="-60" baseline="0">
                <a:solidFill>
                  <a:schemeClr val="tx2"/>
                </a:solidFill>
                <a:latin typeface="+mj-lt"/>
                <a:ea typeface="+mj-ea"/>
                <a:cs typeface="+mj-cs"/>
              </a:defRPr>
            </a:lvl1pPr>
          </a:lstStyle>
          <a:p>
            <a:r>
              <a:rPr lang="en-GB" dirty="0" smtClean="0"/>
              <a:t>2 - Validity</a:t>
            </a:r>
            <a:endParaRPr lang="en-GB" dirty="0"/>
          </a:p>
        </p:txBody>
      </p:sp>
    </p:spTree>
    <p:extLst>
      <p:ext uri="{BB962C8B-B14F-4D97-AF65-F5344CB8AC3E}">
        <p14:creationId xmlns:p14="http://schemas.microsoft.com/office/powerpoint/2010/main" val="330135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3144121"/>
            <a:ext cx="2867946" cy="35034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51520" y="260648"/>
            <a:ext cx="5976664" cy="38071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4685428"/>
            <a:ext cx="2333625" cy="196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42878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sz="4800" dirty="0" smtClean="0"/>
              <a:t>Types of Selection Methods</a:t>
            </a:r>
            <a:endParaRPr lang="en-GB" sz="4800" dirty="0"/>
          </a:p>
        </p:txBody>
      </p:sp>
      <p:sp>
        <p:nvSpPr>
          <p:cNvPr id="3" name="Subtitle 2"/>
          <p:cNvSpPr>
            <a:spLocks noGrp="1"/>
          </p:cNvSpPr>
          <p:nvPr>
            <p:ph type="subTitle" idx="1"/>
          </p:nvPr>
        </p:nvSpPr>
        <p:spPr>
          <a:xfrm>
            <a:off x="457200" y="4800600"/>
            <a:ext cx="8291264" cy="914400"/>
          </a:xfrm>
        </p:spPr>
        <p:txBody>
          <a:bodyPr>
            <a:normAutofit/>
          </a:bodyPr>
          <a:lstStyle/>
          <a:p>
            <a:pPr algn="ctr"/>
            <a:r>
              <a:rPr lang="en-GB" sz="2800" dirty="0" smtClean="0"/>
              <a:t>Arnold, Chapter 5!</a:t>
            </a:r>
            <a:endParaRPr lang="en-GB" sz="2800" dirty="0"/>
          </a:p>
        </p:txBody>
      </p:sp>
    </p:spTree>
    <p:extLst>
      <p:ext uri="{BB962C8B-B14F-4D97-AF65-F5344CB8AC3E}">
        <p14:creationId xmlns:p14="http://schemas.microsoft.com/office/powerpoint/2010/main" val="6938359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75700" y="2130425"/>
            <a:ext cx="4782500" cy="1470025"/>
          </a:xfrm>
        </p:spPr>
        <p:txBody>
          <a:bodyPr/>
          <a:lstStyle/>
          <a:p>
            <a:pPr algn="ctr"/>
            <a:r>
              <a:rPr lang="en-GB" sz="4000" dirty="0" smtClean="0"/>
              <a:t>Interviews</a:t>
            </a:r>
            <a:endParaRPr lang="en-GB" sz="40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7" y="371022"/>
            <a:ext cx="3352173" cy="29859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736891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5791200" cy="975638"/>
          </a:xfrm>
        </p:spPr>
        <p:txBody>
          <a:bodyPr/>
          <a:lstStyle/>
          <a:p>
            <a:r>
              <a:rPr lang="en-GB" dirty="0" smtClean="0"/>
              <a:t>1. Interviews</a:t>
            </a:r>
            <a:endParaRPr lang="en-GB" dirty="0"/>
          </a:p>
        </p:txBody>
      </p:sp>
      <p:sp>
        <p:nvSpPr>
          <p:cNvPr id="3" name="Content Placeholder 2"/>
          <p:cNvSpPr>
            <a:spLocks noGrp="1"/>
          </p:cNvSpPr>
          <p:nvPr>
            <p:ph idx="1"/>
          </p:nvPr>
        </p:nvSpPr>
        <p:spPr/>
        <p:txBody>
          <a:bodyPr>
            <a:noAutofit/>
          </a:bodyPr>
          <a:lstStyle/>
          <a:p>
            <a:r>
              <a:rPr lang="en-GB" sz="2400" dirty="0" smtClean="0"/>
              <a:t>Important features:</a:t>
            </a:r>
          </a:p>
          <a:p>
            <a:pPr lvl="1"/>
            <a:r>
              <a:rPr lang="en-GB" sz="2400" dirty="0" smtClean="0"/>
              <a:t>Follows a pre-planned structure</a:t>
            </a:r>
          </a:p>
          <a:p>
            <a:pPr lvl="1"/>
            <a:r>
              <a:rPr lang="en-GB" sz="2400" dirty="0" smtClean="0"/>
              <a:t>Questions are directly related to the job</a:t>
            </a:r>
          </a:p>
          <a:p>
            <a:pPr lvl="1"/>
            <a:endParaRPr lang="en-GB" sz="2400" dirty="0"/>
          </a:p>
          <a:p>
            <a:pPr marL="0" indent="0">
              <a:buNone/>
            </a:pPr>
            <a:r>
              <a:rPr lang="en-GB" sz="2400" b="0" dirty="0" smtClean="0"/>
              <a:t>Keenan (1995): Interviews have long been the most popular form of personnel selection</a:t>
            </a:r>
          </a:p>
          <a:p>
            <a:endParaRPr lang="en-GB" sz="2400" b="0" dirty="0"/>
          </a:p>
          <a:p>
            <a:pPr marL="0" indent="0">
              <a:buNone/>
            </a:pPr>
            <a:r>
              <a:rPr lang="en-GB" sz="2400" b="0" dirty="0" smtClean="0"/>
              <a:t>Criticised for being subjective, unreliable and vulnerable to bias, but </a:t>
            </a:r>
            <a:r>
              <a:rPr lang="en-GB" sz="2400" b="0" dirty="0" err="1" smtClean="0"/>
              <a:t>Huffcutt</a:t>
            </a:r>
            <a:r>
              <a:rPr lang="en-GB" sz="2400" b="0" dirty="0" smtClean="0"/>
              <a:t> et al. (2001) – criterion-related validities for interviews compared favourably with other forms of selection</a:t>
            </a:r>
            <a:endParaRPr lang="en-GB" sz="2400" b="0" dirty="0"/>
          </a:p>
        </p:txBody>
      </p:sp>
    </p:spTree>
    <p:extLst>
      <p:ext uri="{BB962C8B-B14F-4D97-AF65-F5344CB8AC3E}">
        <p14:creationId xmlns:p14="http://schemas.microsoft.com/office/powerpoint/2010/main" val="4245196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289451"/>
          </a:xfrm>
        </p:spPr>
        <p:txBody>
          <a:bodyPr>
            <a:normAutofit/>
          </a:bodyPr>
          <a:lstStyle/>
          <a:p>
            <a:r>
              <a:rPr lang="en-GB" sz="2800" dirty="0" smtClean="0"/>
              <a:t>Interview questions should be derived from job analysis data</a:t>
            </a:r>
          </a:p>
          <a:p>
            <a:endParaRPr lang="en-GB" sz="2800" dirty="0" smtClean="0"/>
          </a:p>
          <a:p>
            <a:r>
              <a:rPr lang="en-GB" sz="2800" dirty="0" smtClean="0"/>
              <a:t>Interviews can be important and valid IF:</a:t>
            </a:r>
            <a:endParaRPr lang="en-GB" sz="2800" dirty="0"/>
          </a:p>
          <a:p>
            <a:pPr lvl="1"/>
            <a:r>
              <a:rPr lang="en-GB" sz="2800" dirty="0" smtClean="0"/>
              <a:t>Questions are based on a job analysis</a:t>
            </a:r>
          </a:p>
          <a:p>
            <a:pPr lvl="1"/>
            <a:r>
              <a:rPr lang="en-GB" sz="2800" dirty="0" smtClean="0"/>
              <a:t>Questions are consistent across interviewers and interviewees</a:t>
            </a:r>
          </a:p>
          <a:p>
            <a:pPr lvl="1"/>
            <a:r>
              <a:rPr lang="en-GB" sz="2800" dirty="0" smtClean="0"/>
              <a:t>The interviewers use a consistent set of criteria to evaluate interviewee responses.</a:t>
            </a:r>
            <a:endParaRPr lang="en-GB" sz="2800" dirty="0"/>
          </a:p>
        </p:txBody>
      </p:sp>
    </p:spTree>
    <p:extLst>
      <p:ext uri="{BB962C8B-B14F-4D97-AF65-F5344CB8AC3E}">
        <p14:creationId xmlns:p14="http://schemas.microsoft.com/office/powerpoint/2010/main" val="60155766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5791200" cy="975638"/>
          </a:xfrm>
        </p:spPr>
        <p:txBody>
          <a:bodyPr/>
          <a:lstStyle/>
          <a:p>
            <a:r>
              <a:rPr lang="en-GB" dirty="0" smtClean="0"/>
              <a:t>Pros and Cons</a:t>
            </a:r>
            <a:endParaRPr lang="en-GB" dirty="0"/>
          </a:p>
        </p:txBody>
      </p:sp>
      <p:sp>
        <p:nvSpPr>
          <p:cNvPr id="3" name="Content Placeholder 2"/>
          <p:cNvSpPr>
            <a:spLocks noGrp="1"/>
          </p:cNvSpPr>
          <p:nvPr>
            <p:ph sz="half" idx="1"/>
          </p:nvPr>
        </p:nvSpPr>
        <p:spPr>
          <a:xfrm>
            <a:off x="323528" y="1574800"/>
            <a:ext cx="3960440" cy="4525963"/>
          </a:xfrm>
        </p:spPr>
        <p:txBody>
          <a:bodyPr>
            <a:normAutofit lnSpcReduction="10000"/>
          </a:bodyPr>
          <a:lstStyle/>
          <a:p>
            <a:pPr>
              <a:buFont typeface="Wingdings" panose="05000000000000000000" pitchFamily="2" charset="2"/>
              <a:buChar char="ü"/>
            </a:pPr>
            <a:r>
              <a:rPr lang="en-GB" sz="2400" b="0" dirty="0"/>
              <a:t>M</a:t>
            </a:r>
            <a:r>
              <a:rPr lang="en-GB" sz="2400" b="0" dirty="0" smtClean="0"/>
              <a:t>ore detailed answers than questionnaires</a:t>
            </a:r>
            <a:br>
              <a:rPr lang="en-GB" sz="2400" b="0" dirty="0" smtClean="0"/>
            </a:br>
            <a:endParaRPr lang="en-GB" sz="2400" b="0" dirty="0" smtClean="0"/>
          </a:p>
          <a:p>
            <a:pPr>
              <a:buFont typeface="Wingdings" panose="05000000000000000000" pitchFamily="2" charset="2"/>
              <a:buChar char="ü"/>
            </a:pPr>
            <a:r>
              <a:rPr lang="en-GB" sz="2400" b="0" dirty="0" smtClean="0"/>
              <a:t>Allows for clarification</a:t>
            </a:r>
            <a:br>
              <a:rPr lang="en-GB" sz="2400" b="0" dirty="0" smtClean="0"/>
            </a:br>
            <a:endParaRPr lang="en-GB" sz="2400" b="0" dirty="0" smtClean="0"/>
          </a:p>
          <a:p>
            <a:pPr>
              <a:buFont typeface="Wingdings" panose="05000000000000000000" pitchFamily="2" charset="2"/>
              <a:buChar char="ü"/>
            </a:pPr>
            <a:r>
              <a:rPr lang="en-GB" sz="2400" b="0" dirty="0" smtClean="0"/>
              <a:t>Interviews as recruitment devices – build rapport and sell the job to the applicant</a:t>
            </a:r>
            <a:endParaRPr lang="en-GB" sz="2400" b="0" dirty="0"/>
          </a:p>
        </p:txBody>
      </p:sp>
      <p:sp>
        <p:nvSpPr>
          <p:cNvPr id="4" name="Content Placeholder 3"/>
          <p:cNvSpPr>
            <a:spLocks noGrp="1"/>
          </p:cNvSpPr>
          <p:nvPr>
            <p:ph sz="half" idx="2"/>
          </p:nvPr>
        </p:nvSpPr>
        <p:spPr>
          <a:xfrm>
            <a:off x="4788024" y="1772816"/>
            <a:ext cx="3593976" cy="4525963"/>
          </a:xfrm>
        </p:spPr>
        <p:txBody>
          <a:bodyPr>
            <a:normAutofit lnSpcReduction="10000"/>
          </a:bodyPr>
          <a:lstStyle/>
          <a:p>
            <a:pPr>
              <a:buFont typeface="Calibri" panose="020F0502020204030204" pitchFamily="34" charset="0"/>
              <a:buChar char="×"/>
            </a:pPr>
            <a:r>
              <a:rPr lang="en-GB" sz="2400" b="0" dirty="0" smtClean="0"/>
              <a:t> Subject to LOTS of biases</a:t>
            </a:r>
            <a:br>
              <a:rPr lang="en-GB" sz="2400" b="0" dirty="0" smtClean="0"/>
            </a:br>
            <a:endParaRPr lang="en-GB" sz="2400" b="0" dirty="0" smtClean="0"/>
          </a:p>
          <a:p>
            <a:pPr>
              <a:buFont typeface="Calibri" panose="020F0502020204030204" pitchFamily="34" charset="0"/>
              <a:buChar char="×"/>
            </a:pPr>
            <a:r>
              <a:rPr lang="en-GB" sz="2400" b="0" dirty="0" smtClean="0"/>
              <a:t>Usually time-consuming</a:t>
            </a:r>
            <a:br>
              <a:rPr lang="en-GB" sz="2400" b="0" dirty="0" smtClean="0"/>
            </a:br>
            <a:endParaRPr lang="en-GB" sz="2400" b="0" dirty="0" smtClean="0"/>
          </a:p>
          <a:p>
            <a:pPr>
              <a:buFont typeface="Calibri" panose="020F0502020204030204" pitchFamily="34" charset="0"/>
              <a:buChar char="×"/>
            </a:pPr>
            <a:r>
              <a:rPr lang="en-GB" sz="2400" b="0" dirty="0" smtClean="0"/>
              <a:t>Untrained interviewers may distort data</a:t>
            </a:r>
            <a:br>
              <a:rPr lang="en-GB" sz="2400" b="0" dirty="0" smtClean="0"/>
            </a:br>
            <a:endParaRPr lang="en-GB" sz="2400" b="0" dirty="0" smtClean="0"/>
          </a:p>
          <a:p>
            <a:pPr>
              <a:buFont typeface="Calibri" panose="020F0502020204030204" pitchFamily="34" charset="0"/>
              <a:buChar char="×"/>
            </a:pPr>
            <a:r>
              <a:rPr lang="en-GB" sz="2400" b="0" dirty="0" smtClean="0"/>
              <a:t>Interviewees may try to show only what they think is desirable</a:t>
            </a:r>
            <a:endParaRPr lang="en-GB" sz="2400" b="0" dirty="0"/>
          </a:p>
        </p:txBody>
      </p:sp>
    </p:spTree>
    <p:extLst>
      <p:ext uri="{BB962C8B-B14F-4D97-AF65-F5344CB8AC3E}">
        <p14:creationId xmlns:p14="http://schemas.microsoft.com/office/powerpoint/2010/main" val="14804472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Variables that can affect interviews</a:t>
            </a:r>
            <a:endParaRPr lang="en-GB" dirty="0"/>
          </a:p>
        </p:txBody>
      </p:sp>
      <p:sp>
        <p:nvSpPr>
          <p:cNvPr id="3" name="Content Placeholder 2"/>
          <p:cNvSpPr>
            <a:spLocks noGrp="1"/>
          </p:cNvSpPr>
          <p:nvPr>
            <p:ph idx="1"/>
          </p:nvPr>
        </p:nvSpPr>
        <p:spPr/>
        <p:txBody>
          <a:bodyPr>
            <a:normAutofit/>
          </a:bodyPr>
          <a:lstStyle/>
          <a:p>
            <a:r>
              <a:rPr lang="en-GB" sz="2200" i="1" dirty="0" smtClean="0"/>
              <a:t>Negative information</a:t>
            </a:r>
            <a:r>
              <a:rPr lang="en-GB" sz="2200" dirty="0" smtClean="0"/>
              <a:t> </a:t>
            </a:r>
            <a:r>
              <a:rPr lang="en-GB" sz="2200" b="0" dirty="0" smtClean="0"/>
              <a:t>has a greater impact (reasons not to hire)</a:t>
            </a:r>
          </a:p>
          <a:p>
            <a:r>
              <a:rPr lang="en-GB" sz="2200" i="1" dirty="0" smtClean="0"/>
              <a:t>Primacy effect </a:t>
            </a:r>
            <a:r>
              <a:rPr lang="en-GB" sz="2200" b="0" i="1" dirty="0" smtClean="0"/>
              <a:t>– </a:t>
            </a:r>
            <a:r>
              <a:rPr lang="en-GB" sz="2200" b="0" dirty="0" smtClean="0"/>
              <a:t>first impressions are crucial</a:t>
            </a:r>
          </a:p>
          <a:p>
            <a:r>
              <a:rPr lang="en-GB" sz="2200" i="1" dirty="0" err="1" smtClean="0"/>
              <a:t>Recency</a:t>
            </a:r>
            <a:r>
              <a:rPr lang="en-GB" sz="2200" i="1" dirty="0" smtClean="0"/>
              <a:t> effect </a:t>
            </a:r>
            <a:r>
              <a:rPr lang="en-GB" sz="2200" b="0" dirty="0" smtClean="0"/>
              <a:t>– Specific details are best remembered when presented near the end of the interview</a:t>
            </a:r>
          </a:p>
          <a:p>
            <a:r>
              <a:rPr lang="en-GB" sz="2200" i="1" dirty="0" smtClean="0"/>
              <a:t>Contrast effect</a:t>
            </a:r>
            <a:r>
              <a:rPr lang="en-GB" sz="2200" dirty="0" smtClean="0"/>
              <a:t> </a:t>
            </a:r>
            <a:r>
              <a:rPr lang="en-GB" sz="2200" b="0" dirty="0" smtClean="0"/>
              <a:t>– average applicant rated higher if followed a poor candidate, and lower if followed a good candidate</a:t>
            </a:r>
          </a:p>
          <a:p>
            <a:r>
              <a:rPr lang="en-GB" sz="2200" i="1" dirty="0" smtClean="0"/>
              <a:t>Attractiveness effects</a:t>
            </a:r>
            <a:r>
              <a:rPr lang="en-GB" sz="2200" dirty="0" smtClean="0"/>
              <a:t> </a:t>
            </a:r>
            <a:r>
              <a:rPr lang="en-GB" sz="2200" b="0" dirty="0" smtClean="0"/>
              <a:t>– ‘beautiful is good’</a:t>
            </a:r>
            <a:endParaRPr lang="en-GB" sz="2200" b="0" i="1" dirty="0" smtClean="0"/>
          </a:p>
          <a:p>
            <a:r>
              <a:rPr lang="en-GB" sz="2200" i="1" dirty="0" smtClean="0"/>
              <a:t>Other effects </a:t>
            </a:r>
            <a:r>
              <a:rPr lang="en-GB" sz="2200" b="0" i="1" dirty="0" smtClean="0"/>
              <a:t>- </a:t>
            </a:r>
            <a:r>
              <a:rPr lang="en-GB" sz="2200" b="0" dirty="0" smtClean="0"/>
              <a:t> race, age, sex, voice, gestures, accents, agreeableness with interviewer…</a:t>
            </a:r>
          </a:p>
        </p:txBody>
      </p:sp>
    </p:spTree>
    <p:extLst>
      <p:ext uri="{BB962C8B-B14F-4D97-AF65-F5344CB8AC3E}">
        <p14:creationId xmlns:p14="http://schemas.microsoft.com/office/powerpoint/2010/main" val="10612051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Types of structured interview</a:t>
            </a:r>
            <a:endParaRPr lang="en-GB" dirty="0"/>
          </a:p>
        </p:txBody>
      </p:sp>
      <p:sp>
        <p:nvSpPr>
          <p:cNvPr id="3" name="Content Placeholder 2"/>
          <p:cNvSpPr>
            <a:spLocks noGrp="1"/>
          </p:cNvSpPr>
          <p:nvPr>
            <p:ph sz="half" idx="1"/>
          </p:nvPr>
        </p:nvSpPr>
        <p:spPr>
          <a:xfrm>
            <a:off x="755576" y="1574800"/>
            <a:ext cx="3672408" cy="4525963"/>
          </a:xfrm>
        </p:spPr>
        <p:txBody>
          <a:bodyPr>
            <a:normAutofit fontScale="85000" lnSpcReduction="10000"/>
          </a:bodyPr>
          <a:lstStyle/>
          <a:p>
            <a:pPr marL="0" indent="0" algn="ctr">
              <a:buNone/>
            </a:pPr>
            <a:r>
              <a:rPr lang="en-GB" b="1" dirty="0" smtClean="0"/>
              <a:t>Situational interview</a:t>
            </a:r>
          </a:p>
          <a:p>
            <a:endParaRPr lang="en-GB" dirty="0" smtClean="0"/>
          </a:p>
          <a:p>
            <a:pPr lvl="1"/>
            <a:r>
              <a:rPr lang="en-GB" dirty="0" smtClean="0"/>
              <a:t>Uses critical incidents to develop questions</a:t>
            </a:r>
          </a:p>
          <a:p>
            <a:pPr lvl="1"/>
            <a:endParaRPr lang="en-GB" dirty="0"/>
          </a:p>
          <a:p>
            <a:pPr lvl="1"/>
            <a:r>
              <a:rPr lang="en-GB" dirty="0" smtClean="0"/>
              <a:t>Questions follow the “what would you do in this situation” format</a:t>
            </a:r>
          </a:p>
          <a:p>
            <a:pPr lvl="1"/>
            <a:endParaRPr lang="en-GB" dirty="0"/>
          </a:p>
          <a:p>
            <a:pPr lvl="1"/>
            <a:r>
              <a:rPr lang="en-GB" dirty="0" smtClean="0"/>
              <a:t>Every applicant is asked identical questions</a:t>
            </a:r>
            <a:endParaRPr lang="en-GB" dirty="0"/>
          </a:p>
        </p:txBody>
      </p:sp>
      <p:sp>
        <p:nvSpPr>
          <p:cNvPr id="4" name="Content Placeholder 3"/>
          <p:cNvSpPr>
            <a:spLocks noGrp="1"/>
          </p:cNvSpPr>
          <p:nvPr>
            <p:ph sz="half" idx="2"/>
          </p:nvPr>
        </p:nvSpPr>
        <p:spPr>
          <a:xfrm>
            <a:off x="4788024" y="1574800"/>
            <a:ext cx="3593976" cy="4525963"/>
          </a:xfrm>
        </p:spPr>
        <p:txBody>
          <a:bodyPr>
            <a:normAutofit fontScale="85000" lnSpcReduction="10000"/>
          </a:bodyPr>
          <a:lstStyle/>
          <a:p>
            <a:pPr marL="0" indent="0" algn="ctr">
              <a:buNone/>
            </a:pPr>
            <a:r>
              <a:rPr lang="en-GB" b="1" dirty="0" smtClean="0"/>
              <a:t>Patterned Behaviour Description Interview</a:t>
            </a:r>
          </a:p>
          <a:p>
            <a:endParaRPr lang="en-GB" dirty="0"/>
          </a:p>
          <a:p>
            <a:pPr lvl="1"/>
            <a:r>
              <a:rPr lang="en-GB" dirty="0" smtClean="0"/>
              <a:t>Also uses critical incidents</a:t>
            </a:r>
          </a:p>
          <a:p>
            <a:pPr lvl="1"/>
            <a:endParaRPr lang="en-GB" dirty="0"/>
          </a:p>
          <a:p>
            <a:pPr lvl="1"/>
            <a:r>
              <a:rPr lang="en-GB" dirty="0" smtClean="0"/>
              <a:t>Questions follow the “tell me about the last time you were in this situation” format</a:t>
            </a:r>
          </a:p>
          <a:p>
            <a:pPr lvl="1"/>
            <a:endParaRPr lang="en-GB" dirty="0"/>
          </a:p>
          <a:p>
            <a:pPr lvl="1"/>
            <a:r>
              <a:rPr lang="en-GB" dirty="0" smtClean="0"/>
              <a:t>Interviewers choose from a fixed pool of questions</a:t>
            </a:r>
            <a:endParaRPr lang="en-GB" dirty="0"/>
          </a:p>
        </p:txBody>
      </p:sp>
    </p:spTree>
    <p:extLst>
      <p:ext uri="{BB962C8B-B14F-4D97-AF65-F5344CB8AC3E}">
        <p14:creationId xmlns:p14="http://schemas.microsoft.com/office/powerpoint/2010/main" val="354394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barn(inVertical)">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sz="5400" dirty="0" smtClean="0"/>
              <a:t>Psychometric Tests</a:t>
            </a:r>
            <a:endParaRPr lang="en-GB" sz="5400" dirty="0"/>
          </a:p>
        </p:txBody>
      </p:sp>
      <p:sp>
        <p:nvSpPr>
          <p:cNvPr id="3" name="Subtitle 2"/>
          <p:cNvSpPr>
            <a:spLocks noGrp="1"/>
          </p:cNvSpPr>
          <p:nvPr>
            <p:ph type="subTitle" idx="1"/>
          </p:nvPr>
        </p:nvSpPr>
        <p:spPr>
          <a:xfrm>
            <a:off x="467544" y="4221088"/>
            <a:ext cx="8147248" cy="914400"/>
          </a:xfrm>
        </p:spPr>
        <p:txBody>
          <a:bodyPr>
            <a:noAutofit/>
          </a:bodyPr>
          <a:lstStyle/>
          <a:p>
            <a:pPr algn="ctr"/>
            <a:r>
              <a:rPr lang="en-GB" sz="2400" i="1" dirty="0" smtClean="0"/>
              <a:t>“a standardised sample of behaviour which can be described by a numerical scale or category system”</a:t>
            </a:r>
          </a:p>
          <a:p>
            <a:pPr algn="ctr"/>
            <a:r>
              <a:rPr lang="en-GB" sz="2400" i="1" dirty="0" err="1" smtClean="0"/>
              <a:t>QUANtitative</a:t>
            </a:r>
            <a:r>
              <a:rPr lang="en-GB" sz="2400" i="1" dirty="0" smtClean="0"/>
              <a:t>!!</a:t>
            </a:r>
            <a:endParaRPr lang="en-GB" sz="2400" i="1" dirty="0"/>
          </a:p>
        </p:txBody>
      </p:sp>
      <p:sp>
        <p:nvSpPr>
          <p:cNvPr id="4" name="Rectangular Callout 3"/>
          <p:cNvSpPr/>
          <p:nvPr/>
        </p:nvSpPr>
        <p:spPr>
          <a:xfrm>
            <a:off x="755576" y="260648"/>
            <a:ext cx="2520280" cy="720080"/>
          </a:xfrm>
          <a:prstGeom prst="wedgeRectCallout">
            <a:avLst>
              <a:gd name="adj1" fmla="val 46264"/>
              <a:gd name="adj2" fmla="val 156434"/>
            </a:avLst>
          </a:prstGeom>
          <a:no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2">
                    <a:lumMod val="75000"/>
                  </a:schemeClr>
                </a:solidFill>
              </a:rPr>
              <a:t>MIND</a:t>
            </a:r>
            <a:endParaRPr lang="en-GB" sz="2400" b="1" dirty="0">
              <a:solidFill>
                <a:schemeClr val="tx2">
                  <a:lumMod val="75000"/>
                </a:schemeClr>
              </a:solidFill>
            </a:endParaRPr>
          </a:p>
        </p:txBody>
      </p:sp>
      <p:sp>
        <p:nvSpPr>
          <p:cNvPr id="5" name="Rectangular Callout 4"/>
          <p:cNvSpPr/>
          <p:nvPr/>
        </p:nvSpPr>
        <p:spPr>
          <a:xfrm>
            <a:off x="5220072" y="186108"/>
            <a:ext cx="2520280" cy="720080"/>
          </a:xfrm>
          <a:prstGeom prst="wedgeRectCallout">
            <a:avLst>
              <a:gd name="adj1" fmla="val -17354"/>
              <a:gd name="adj2" fmla="val 158174"/>
            </a:avLst>
          </a:prstGeom>
          <a:no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2">
                    <a:lumMod val="75000"/>
                  </a:schemeClr>
                </a:solidFill>
              </a:rPr>
              <a:t>MEASURE</a:t>
            </a:r>
            <a:endParaRPr lang="en-GB" sz="2400" b="1" dirty="0">
              <a:solidFill>
                <a:schemeClr val="tx2">
                  <a:lumMod val="75000"/>
                </a:schemeClr>
              </a:solidFill>
            </a:endParaRPr>
          </a:p>
        </p:txBody>
      </p:sp>
      <p:cxnSp>
        <p:nvCxnSpPr>
          <p:cNvPr id="7" name="Straight Connector 6"/>
          <p:cNvCxnSpPr/>
          <p:nvPr/>
        </p:nvCxnSpPr>
        <p:spPr>
          <a:xfrm>
            <a:off x="4407954" y="1592796"/>
            <a:ext cx="0" cy="972108"/>
          </a:xfrm>
          <a:prstGeom prst="line">
            <a:avLst/>
          </a:prstGeom>
          <a:ln w="508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012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75700" y="2130425"/>
            <a:ext cx="4782500" cy="1470025"/>
          </a:xfrm>
        </p:spPr>
        <p:txBody>
          <a:bodyPr>
            <a:noAutofit/>
          </a:bodyPr>
          <a:lstStyle/>
          <a:p>
            <a:pPr algn="ctr"/>
            <a:r>
              <a:rPr lang="en-GB" sz="3600" dirty="0" smtClean="0"/>
              <a:t>Cognitive Ability Tests</a:t>
            </a:r>
            <a:br>
              <a:rPr lang="en-GB" sz="3600" dirty="0" smtClean="0"/>
            </a:br>
            <a:r>
              <a:rPr lang="en-GB" sz="3600" dirty="0" smtClean="0"/>
              <a:t>(Intelligence)</a:t>
            </a:r>
            <a:endParaRPr lang="en-GB" sz="36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04664"/>
            <a:ext cx="3327155"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843985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Cognitive Ability Tests (Intelligence)</a:t>
            </a:r>
            <a:endParaRPr lang="en-GB" dirty="0"/>
          </a:p>
        </p:txBody>
      </p:sp>
      <p:sp>
        <p:nvSpPr>
          <p:cNvPr id="3" name="Content Placeholder 2"/>
          <p:cNvSpPr>
            <a:spLocks noGrp="1"/>
          </p:cNvSpPr>
          <p:nvPr>
            <p:ph idx="1"/>
          </p:nvPr>
        </p:nvSpPr>
        <p:spPr/>
        <p:txBody>
          <a:bodyPr>
            <a:normAutofit/>
          </a:bodyPr>
          <a:lstStyle/>
          <a:p>
            <a:r>
              <a:rPr lang="en-GB" sz="2400" b="1" dirty="0" smtClean="0"/>
              <a:t>Cognitive ability</a:t>
            </a:r>
            <a:r>
              <a:rPr lang="en-GB" sz="2400" dirty="0" smtClean="0"/>
              <a:t> – Intelligence</a:t>
            </a:r>
          </a:p>
          <a:p>
            <a:pPr lvl="1"/>
            <a:r>
              <a:rPr lang="en-GB" sz="2400" dirty="0" smtClean="0"/>
              <a:t>Multi- or single- dimension?</a:t>
            </a:r>
          </a:p>
          <a:p>
            <a:pPr lvl="1"/>
            <a:endParaRPr lang="en-GB" sz="2400" dirty="0"/>
          </a:p>
          <a:p>
            <a:r>
              <a:rPr lang="en-GB" sz="2400" b="1" dirty="0" smtClean="0"/>
              <a:t>Single dimension:</a:t>
            </a:r>
            <a:r>
              <a:rPr lang="en-GB" sz="2400" dirty="0" smtClean="0"/>
              <a:t> g score – general intelligence</a:t>
            </a:r>
          </a:p>
          <a:p>
            <a:pPr lvl="1"/>
            <a:r>
              <a:rPr lang="en-GB" sz="2400" dirty="0" smtClean="0"/>
              <a:t>Successful in predicting performance on many jobs</a:t>
            </a:r>
          </a:p>
          <a:p>
            <a:r>
              <a:rPr lang="en-GB" sz="2400" b="1" dirty="0" smtClean="0"/>
              <a:t>Multiple dimension:</a:t>
            </a:r>
            <a:r>
              <a:rPr lang="en-GB" sz="2400" dirty="0" smtClean="0"/>
              <a:t> different aspects of intelligence unrelated to one another</a:t>
            </a:r>
          </a:p>
          <a:p>
            <a:pPr lvl="1"/>
            <a:r>
              <a:rPr lang="en-GB" sz="2400" dirty="0" smtClean="0"/>
              <a:t>Math scores may predict programming skills better than language scores do</a:t>
            </a:r>
          </a:p>
        </p:txBody>
      </p:sp>
    </p:spTree>
    <p:extLst>
      <p:ext uri="{BB962C8B-B14F-4D97-AF65-F5344CB8AC3E}">
        <p14:creationId xmlns:p14="http://schemas.microsoft.com/office/powerpoint/2010/main" val="332610154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e.g., </a:t>
            </a:r>
            <a:endParaRPr lang="en-GB" dirty="0"/>
          </a:p>
        </p:txBody>
      </p:sp>
      <p:sp>
        <p:nvSpPr>
          <p:cNvPr id="3" name="Content Placeholder 2"/>
          <p:cNvSpPr>
            <a:spLocks noGrp="1"/>
          </p:cNvSpPr>
          <p:nvPr>
            <p:ph idx="1"/>
          </p:nvPr>
        </p:nvSpPr>
        <p:spPr/>
        <p:txBody>
          <a:bodyPr>
            <a:normAutofit/>
          </a:bodyPr>
          <a:lstStyle/>
          <a:p>
            <a:r>
              <a:rPr lang="en-GB" sz="2800" b="0" dirty="0" smtClean="0"/>
              <a:t>What cognitive abilities would best predict success as a lawyer?</a:t>
            </a:r>
          </a:p>
          <a:p>
            <a:endParaRPr lang="en-GB" sz="2800" b="0" dirty="0"/>
          </a:p>
          <a:p>
            <a:r>
              <a:rPr lang="en-GB" sz="2800" b="0" dirty="0" smtClean="0"/>
              <a:t>Air traffic controller?</a:t>
            </a:r>
            <a:endParaRPr lang="en-GB" sz="2800" b="0" dirty="0"/>
          </a:p>
        </p:txBody>
      </p:sp>
    </p:spTree>
    <p:extLst>
      <p:ext uri="{BB962C8B-B14F-4D97-AF65-F5344CB8AC3E}">
        <p14:creationId xmlns:p14="http://schemas.microsoft.com/office/powerpoint/2010/main" val="303005760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8147248" cy="1371600"/>
          </a:xfrm>
        </p:spPr>
        <p:txBody>
          <a:bodyPr>
            <a:normAutofit/>
          </a:bodyPr>
          <a:lstStyle/>
          <a:p>
            <a:r>
              <a:rPr lang="en-GB" sz="3200" dirty="0" smtClean="0"/>
              <a:t>Ones et al. (2005): a meta-analysis of meta-analyses</a:t>
            </a:r>
            <a:endParaRPr lang="en-GB" sz="3200" dirty="0"/>
          </a:p>
        </p:txBody>
      </p:sp>
      <p:sp>
        <p:nvSpPr>
          <p:cNvPr id="3" name="Content Placeholder 2"/>
          <p:cNvSpPr>
            <a:spLocks noGrp="1"/>
          </p:cNvSpPr>
          <p:nvPr>
            <p:ph idx="1"/>
          </p:nvPr>
        </p:nvSpPr>
        <p:spPr/>
        <p:txBody>
          <a:bodyPr>
            <a:normAutofit/>
          </a:bodyPr>
          <a:lstStyle/>
          <a:p>
            <a:r>
              <a:rPr lang="en-GB" sz="2400" b="0" dirty="0" smtClean="0"/>
              <a:t>Evidence for the validity of cognitive ability tests in predicting job performance is overwhelming</a:t>
            </a:r>
          </a:p>
          <a:p>
            <a:r>
              <a:rPr lang="en-GB" sz="2400" b="0" dirty="0" smtClean="0"/>
              <a:t>All jobs require some cognitive ability to learn the job and perform effectively</a:t>
            </a:r>
          </a:p>
          <a:p>
            <a:endParaRPr lang="en-GB" sz="2400" b="0" dirty="0" smtClean="0"/>
          </a:p>
          <a:p>
            <a:r>
              <a:rPr lang="en-GB" sz="2400" b="0" dirty="0" smtClean="0"/>
              <a:t>Ones and </a:t>
            </a:r>
            <a:r>
              <a:rPr lang="en-GB" sz="2400" b="0" dirty="0" err="1" smtClean="0"/>
              <a:t>Viswesvaran</a:t>
            </a:r>
            <a:r>
              <a:rPr lang="en-GB" sz="2400" b="0" dirty="0" smtClean="0"/>
              <a:t> (2003):</a:t>
            </a:r>
          </a:p>
          <a:p>
            <a:pPr lvl="2"/>
            <a:r>
              <a:rPr lang="en-GB" sz="2000" dirty="0" smtClean="0"/>
              <a:t>High-complexity jobs 0.58</a:t>
            </a:r>
          </a:p>
          <a:p>
            <a:pPr lvl="2"/>
            <a:r>
              <a:rPr lang="en-GB" sz="2000" dirty="0" smtClean="0"/>
              <a:t>Low-complexity jobs 0.23</a:t>
            </a:r>
            <a:endParaRPr lang="en-GB" sz="2000" dirty="0"/>
          </a:p>
        </p:txBody>
      </p:sp>
    </p:spTree>
    <p:extLst>
      <p:ext uri="{BB962C8B-B14F-4D97-AF65-F5344CB8AC3E}">
        <p14:creationId xmlns:p14="http://schemas.microsoft.com/office/powerpoint/2010/main" val="18532388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Superiority of GMA</a:t>
            </a:r>
            <a:endParaRPr lang="en-GB" dirty="0"/>
          </a:p>
        </p:txBody>
      </p:sp>
      <p:sp>
        <p:nvSpPr>
          <p:cNvPr id="3" name="Content Placeholder 2"/>
          <p:cNvSpPr>
            <a:spLocks noGrp="1"/>
          </p:cNvSpPr>
          <p:nvPr>
            <p:ph idx="1"/>
          </p:nvPr>
        </p:nvSpPr>
        <p:spPr/>
        <p:txBody>
          <a:bodyPr>
            <a:normAutofit/>
          </a:bodyPr>
          <a:lstStyle/>
          <a:p>
            <a:r>
              <a:rPr lang="en-GB" sz="2400" b="0" dirty="0" smtClean="0"/>
              <a:t>Schmidt and Hunter (1998) – four reasons for the superiority of GMA over other methods</a:t>
            </a:r>
          </a:p>
          <a:p>
            <a:endParaRPr lang="en-GB" sz="2400" b="0" dirty="0"/>
          </a:p>
          <a:p>
            <a:pPr marL="0" indent="0">
              <a:buNone/>
            </a:pPr>
            <a:r>
              <a:rPr lang="en-GB" sz="2400" b="0" dirty="0" smtClean="0"/>
              <a:t>1) Versatility, high validity and lowest application costs</a:t>
            </a:r>
          </a:p>
          <a:p>
            <a:pPr marL="0" indent="0">
              <a:buNone/>
            </a:pPr>
            <a:r>
              <a:rPr lang="en-GB" sz="2400" b="0" dirty="0" smtClean="0"/>
              <a:t>2) Strongest research evidence</a:t>
            </a:r>
          </a:p>
          <a:p>
            <a:pPr marL="0" indent="0">
              <a:buNone/>
            </a:pPr>
            <a:r>
              <a:rPr lang="en-GB" sz="2400" b="0" dirty="0" smtClean="0"/>
              <a:t>3) Best predictor of job-related learning - .56</a:t>
            </a:r>
          </a:p>
          <a:p>
            <a:pPr marL="0" indent="0">
              <a:buNone/>
            </a:pPr>
            <a:r>
              <a:rPr lang="en-GB" sz="2400" b="0" dirty="0" smtClean="0"/>
              <a:t>4) Strongest theoretical foundation</a:t>
            </a:r>
          </a:p>
          <a:p>
            <a:endParaRPr lang="en-GB" sz="2400" dirty="0"/>
          </a:p>
        </p:txBody>
      </p:sp>
    </p:spTree>
    <p:extLst>
      <p:ext uri="{BB962C8B-B14F-4D97-AF65-F5344CB8AC3E}">
        <p14:creationId xmlns:p14="http://schemas.microsoft.com/office/powerpoint/2010/main" val="5541616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5791200" cy="975638"/>
          </a:xfrm>
        </p:spPr>
        <p:txBody>
          <a:bodyPr/>
          <a:lstStyle/>
          <a:p>
            <a:r>
              <a:rPr lang="en-GB" dirty="0" smtClean="0"/>
              <a:t>Pros and Cons</a:t>
            </a:r>
            <a:endParaRPr lang="en-GB" dirty="0"/>
          </a:p>
        </p:txBody>
      </p:sp>
      <p:sp>
        <p:nvSpPr>
          <p:cNvPr id="3" name="Content Placeholder 2"/>
          <p:cNvSpPr>
            <a:spLocks noGrp="1"/>
          </p:cNvSpPr>
          <p:nvPr>
            <p:ph sz="half" idx="1"/>
          </p:nvPr>
        </p:nvSpPr>
        <p:spPr>
          <a:xfrm>
            <a:off x="467544" y="1574800"/>
            <a:ext cx="3816424" cy="4525963"/>
          </a:xfrm>
        </p:spPr>
        <p:txBody>
          <a:bodyPr>
            <a:normAutofit lnSpcReduction="10000"/>
          </a:bodyPr>
          <a:lstStyle/>
          <a:p>
            <a:pPr>
              <a:buFont typeface="Wingdings" panose="05000000000000000000" pitchFamily="2" charset="2"/>
              <a:buChar char="ü"/>
            </a:pPr>
            <a:r>
              <a:rPr lang="en-GB" sz="2600" b="0" dirty="0" smtClean="0"/>
              <a:t>Highly reliable</a:t>
            </a:r>
          </a:p>
          <a:p>
            <a:pPr lvl="1">
              <a:buFont typeface="Wingdings" panose="05000000000000000000" pitchFamily="2" charset="2"/>
              <a:buChar char="ü"/>
            </a:pPr>
            <a:r>
              <a:rPr lang="en-GB" sz="2200" dirty="0" smtClean="0"/>
              <a:t>Validity also rises with increasing complexity of the job</a:t>
            </a:r>
          </a:p>
          <a:p>
            <a:pPr>
              <a:buFont typeface="Wingdings" panose="05000000000000000000" pitchFamily="2" charset="2"/>
              <a:buChar char="ü"/>
            </a:pPr>
            <a:r>
              <a:rPr lang="en-GB" sz="2600" b="0" dirty="0" smtClean="0"/>
              <a:t>Combinations of CA tests have higher validities than individual tests alone</a:t>
            </a:r>
          </a:p>
          <a:p>
            <a:pPr>
              <a:buFont typeface="Wingdings" panose="05000000000000000000" pitchFamily="2" charset="2"/>
              <a:buChar char="ü"/>
            </a:pPr>
            <a:r>
              <a:rPr lang="en-GB" sz="2600" b="0" dirty="0" smtClean="0"/>
              <a:t>Can be administered in group settings</a:t>
            </a:r>
          </a:p>
          <a:p>
            <a:pPr>
              <a:buFont typeface="Wingdings" panose="05000000000000000000" pitchFamily="2" charset="2"/>
              <a:buChar char="ü"/>
            </a:pPr>
            <a:r>
              <a:rPr lang="en-GB" sz="2600" b="0" dirty="0" smtClean="0"/>
              <a:t>Low cost</a:t>
            </a:r>
            <a:endParaRPr lang="en-GB" sz="2600" b="0" dirty="0"/>
          </a:p>
        </p:txBody>
      </p:sp>
      <p:sp>
        <p:nvSpPr>
          <p:cNvPr id="4" name="Content Placeholder 3"/>
          <p:cNvSpPr>
            <a:spLocks noGrp="1"/>
          </p:cNvSpPr>
          <p:nvPr>
            <p:ph sz="half" idx="2"/>
          </p:nvPr>
        </p:nvSpPr>
        <p:spPr>
          <a:xfrm>
            <a:off x="4788024" y="1574800"/>
            <a:ext cx="4032448" cy="4525963"/>
          </a:xfrm>
        </p:spPr>
        <p:txBody>
          <a:bodyPr>
            <a:normAutofit lnSpcReduction="10000"/>
          </a:bodyPr>
          <a:lstStyle/>
          <a:p>
            <a:pPr>
              <a:buFont typeface="Calibri" panose="020F0502020204030204" pitchFamily="34" charset="0"/>
              <a:buChar char="×"/>
            </a:pPr>
            <a:r>
              <a:rPr lang="en-GB" sz="2400" b="0" dirty="0" smtClean="0"/>
              <a:t>Differences in scores for minority groups</a:t>
            </a:r>
          </a:p>
          <a:p>
            <a:pPr lvl="2">
              <a:buFont typeface="Calibri" panose="020F0502020204030204" pitchFamily="34" charset="0"/>
              <a:buChar char="×"/>
            </a:pPr>
            <a:r>
              <a:rPr lang="en-GB" sz="1800" dirty="0" smtClean="0"/>
              <a:t>Non-minorities typically score one SD above minorities</a:t>
            </a:r>
          </a:p>
          <a:p>
            <a:pPr>
              <a:buFont typeface="Calibri" panose="020F0502020204030204" pitchFamily="34" charset="0"/>
              <a:buChar char="×"/>
            </a:pPr>
            <a:r>
              <a:rPr lang="en-GB" sz="2400" b="0" dirty="0" smtClean="0"/>
              <a:t>Gender differences may need to be considered</a:t>
            </a:r>
          </a:p>
          <a:p>
            <a:pPr lvl="2">
              <a:buFont typeface="Calibri" panose="020F0502020204030204" pitchFamily="34" charset="0"/>
              <a:buChar char="×"/>
            </a:pPr>
            <a:r>
              <a:rPr lang="en-GB" sz="1800" dirty="0" smtClean="0"/>
              <a:t>E.g., scores on mathematics</a:t>
            </a:r>
          </a:p>
          <a:p>
            <a:pPr>
              <a:buFont typeface="Calibri" panose="020F0502020204030204" pitchFamily="34" charset="0"/>
              <a:buChar char="×"/>
            </a:pPr>
            <a:r>
              <a:rPr lang="en-GB" sz="2400" b="0" dirty="0" smtClean="0"/>
              <a:t>Candidates reactions to them can be negative</a:t>
            </a:r>
            <a:endParaRPr lang="en-GB" sz="2400" b="0" dirty="0"/>
          </a:p>
        </p:txBody>
      </p:sp>
    </p:spTree>
    <p:extLst>
      <p:ext uri="{BB962C8B-B14F-4D97-AF65-F5344CB8AC3E}">
        <p14:creationId xmlns:p14="http://schemas.microsoft.com/office/powerpoint/2010/main" val="359807404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0" y="2130425"/>
            <a:ext cx="3886200" cy="1470025"/>
          </a:xfrm>
        </p:spPr>
        <p:txBody>
          <a:bodyPr/>
          <a:lstStyle/>
          <a:p>
            <a:r>
              <a:rPr lang="en-GB" sz="3600" dirty="0" smtClean="0"/>
              <a:t>Personality Inventories</a:t>
            </a:r>
            <a:endParaRPr lang="en-GB" sz="36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20422"/>
            <a:ext cx="3456384" cy="32607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192903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Personality Inventories</a:t>
            </a:r>
            <a:endParaRPr lang="en-GB" dirty="0"/>
          </a:p>
        </p:txBody>
      </p:sp>
      <p:sp>
        <p:nvSpPr>
          <p:cNvPr id="3" name="Content Placeholder 2"/>
          <p:cNvSpPr>
            <a:spLocks noGrp="1"/>
          </p:cNvSpPr>
          <p:nvPr>
            <p:ph idx="1"/>
          </p:nvPr>
        </p:nvSpPr>
        <p:spPr/>
        <p:txBody>
          <a:bodyPr>
            <a:normAutofit/>
          </a:bodyPr>
          <a:lstStyle/>
          <a:p>
            <a:r>
              <a:rPr lang="en-GB" dirty="0" smtClean="0"/>
              <a:t>Assess personality traits believed to be necessary for job performance</a:t>
            </a:r>
          </a:p>
          <a:p>
            <a:endParaRPr lang="en-GB" dirty="0"/>
          </a:p>
          <a:p>
            <a:r>
              <a:rPr lang="en-GB" dirty="0" smtClean="0"/>
              <a:t>Examples:</a:t>
            </a:r>
          </a:p>
          <a:p>
            <a:pPr lvl="1"/>
            <a:r>
              <a:rPr lang="en-GB" dirty="0" smtClean="0"/>
              <a:t>Cattell’s 16 PF</a:t>
            </a:r>
          </a:p>
          <a:p>
            <a:pPr lvl="1"/>
            <a:r>
              <a:rPr lang="en-GB" dirty="0" smtClean="0"/>
              <a:t>Five factor model – Extraversion, Neuroticism, Agreeableness, Conscientiousness, Openness to experience</a:t>
            </a:r>
          </a:p>
          <a:p>
            <a:pPr lvl="1"/>
            <a:r>
              <a:rPr lang="en-GB" dirty="0" smtClean="0"/>
              <a:t>MMPI – Minnesota Multiphasic Personality Inventory</a:t>
            </a:r>
          </a:p>
          <a:p>
            <a:endParaRPr lang="en-GB" dirty="0" smtClean="0"/>
          </a:p>
          <a:p>
            <a:r>
              <a:rPr lang="en-GB" dirty="0" smtClean="0"/>
              <a:t>Particularly useful if tailored specifically for the job in questions</a:t>
            </a:r>
            <a:endParaRPr lang="en-GB" dirty="0"/>
          </a:p>
        </p:txBody>
      </p:sp>
    </p:spTree>
    <p:extLst>
      <p:ext uri="{BB962C8B-B14F-4D97-AF65-F5344CB8AC3E}">
        <p14:creationId xmlns:p14="http://schemas.microsoft.com/office/powerpoint/2010/main" val="116226608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Cattell’s 16 Personality Factors</a:t>
            </a:r>
            <a:endParaRPr lang="en-GB" dirty="0"/>
          </a:p>
        </p:txBody>
      </p:sp>
      <p:pic>
        <p:nvPicPr>
          <p:cNvPr id="307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937037" y="1752600"/>
            <a:ext cx="6660325" cy="437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849059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147248" cy="759614"/>
          </a:xfrm>
        </p:spPr>
        <p:txBody>
          <a:bodyPr/>
          <a:lstStyle/>
          <a:p>
            <a:r>
              <a:rPr lang="en-GB" dirty="0" smtClean="0"/>
              <a:t>Personality Inventories</a:t>
            </a:r>
            <a:endParaRPr lang="en-GB" dirty="0"/>
          </a:p>
        </p:txBody>
      </p:sp>
      <p:sp>
        <p:nvSpPr>
          <p:cNvPr id="3" name="Content Placeholder 2"/>
          <p:cNvSpPr>
            <a:spLocks noGrp="1"/>
          </p:cNvSpPr>
          <p:nvPr>
            <p:ph idx="1"/>
          </p:nvPr>
        </p:nvSpPr>
        <p:spPr>
          <a:xfrm>
            <a:off x="457200" y="1268760"/>
            <a:ext cx="7620000" cy="4857403"/>
          </a:xfrm>
        </p:spPr>
        <p:txBody>
          <a:bodyPr>
            <a:noAutofit/>
          </a:bodyPr>
          <a:lstStyle/>
          <a:p>
            <a:r>
              <a:rPr lang="en-GB" sz="2400" dirty="0" smtClean="0"/>
              <a:t>Assess personality traits believed to be necessary for job performance</a:t>
            </a:r>
          </a:p>
          <a:p>
            <a:endParaRPr lang="en-GB" sz="2400" dirty="0"/>
          </a:p>
          <a:p>
            <a:r>
              <a:rPr lang="en-GB" dirty="0" smtClean="0"/>
              <a:t>Examples:</a:t>
            </a:r>
          </a:p>
          <a:p>
            <a:pPr lvl="1"/>
            <a:r>
              <a:rPr lang="en-GB" dirty="0" smtClean="0"/>
              <a:t>Cattell’s 16 PF</a:t>
            </a:r>
          </a:p>
          <a:p>
            <a:pPr lvl="1"/>
            <a:r>
              <a:rPr lang="en-GB" dirty="0" smtClean="0"/>
              <a:t>Five factor model – Extraversion, Neuroticism, Agreeableness, Conscientiousness, Openness to experience</a:t>
            </a:r>
          </a:p>
          <a:p>
            <a:pPr lvl="1"/>
            <a:r>
              <a:rPr lang="en-GB" dirty="0" smtClean="0"/>
              <a:t>MMPI – Minnesota Multiphasic Personality Inventory</a:t>
            </a:r>
          </a:p>
          <a:p>
            <a:endParaRPr lang="en-GB" sz="2400" dirty="0" smtClean="0"/>
          </a:p>
          <a:p>
            <a:r>
              <a:rPr lang="en-GB" sz="2400" dirty="0" smtClean="0"/>
              <a:t>Particularly useful if tailored specifically for the job in question</a:t>
            </a:r>
            <a:endParaRPr lang="en-GB" sz="2400" dirty="0"/>
          </a:p>
        </p:txBody>
      </p:sp>
    </p:spTree>
    <p:extLst>
      <p:ext uri="{BB962C8B-B14F-4D97-AF65-F5344CB8AC3E}">
        <p14:creationId xmlns:p14="http://schemas.microsoft.com/office/powerpoint/2010/main" val="358394273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787208" cy="1371600"/>
          </a:xfrm>
        </p:spPr>
        <p:txBody>
          <a:bodyPr>
            <a:normAutofit/>
          </a:bodyPr>
          <a:lstStyle/>
          <a:p>
            <a:r>
              <a:rPr lang="en-GB" sz="2800" dirty="0" smtClean="0"/>
              <a:t>The Five-Factor model and job performance: Research findings</a:t>
            </a:r>
            <a:endParaRPr lang="en-GB" sz="2800" dirty="0"/>
          </a:p>
        </p:txBody>
      </p:sp>
      <p:sp>
        <p:nvSpPr>
          <p:cNvPr id="3" name="Content Placeholder 2"/>
          <p:cNvSpPr>
            <a:spLocks noGrp="1"/>
          </p:cNvSpPr>
          <p:nvPr>
            <p:ph idx="1"/>
          </p:nvPr>
        </p:nvSpPr>
        <p:spPr/>
        <p:txBody>
          <a:bodyPr>
            <a:noAutofit/>
          </a:bodyPr>
          <a:lstStyle/>
          <a:p>
            <a:r>
              <a:rPr lang="en-GB" sz="2400" dirty="0" smtClean="0"/>
              <a:t>Barrick, Mount and Judge (2001):</a:t>
            </a:r>
          </a:p>
          <a:p>
            <a:pPr lvl="2"/>
            <a:r>
              <a:rPr lang="en-GB" sz="2000" dirty="0" smtClean="0"/>
              <a:t>Conscientiousness (in particular) and neuroticism are the best personality predictors of job performance across all occupations</a:t>
            </a:r>
          </a:p>
          <a:p>
            <a:pPr lvl="2"/>
            <a:r>
              <a:rPr lang="en-GB" sz="2000" dirty="0" smtClean="0"/>
              <a:t>Extraversion and agreeableness are important in jobs requiring a high degree of interpersonal work</a:t>
            </a:r>
          </a:p>
          <a:p>
            <a:pPr lvl="2"/>
            <a:r>
              <a:rPr lang="en-GB" sz="2000" dirty="0" smtClean="0"/>
              <a:t>Less consistent evidence for Openness to experience</a:t>
            </a:r>
          </a:p>
          <a:p>
            <a:pPr lvl="2"/>
            <a:endParaRPr lang="en-GB" sz="2000" dirty="0"/>
          </a:p>
          <a:p>
            <a:r>
              <a:rPr lang="en-GB" sz="2400" dirty="0" smtClean="0"/>
              <a:t>Salgado et al. (2003):</a:t>
            </a:r>
          </a:p>
          <a:p>
            <a:pPr lvl="2"/>
            <a:r>
              <a:rPr lang="en-GB" sz="2000" dirty="0" smtClean="0"/>
              <a:t>Conscientiousness is a valid predictor of performance across most jobs and organisational settings; criterion-related validity 0.23</a:t>
            </a:r>
            <a:endParaRPr lang="en-GB" sz="2000" dirty="0"/>
          </a:p>
        </p:txBody>
      </p:sp>
    </p:spTree>
    <p:extLst>
      <p:ext uri="{BB962C8B-B14F-4D97-AF65-F5344CB8AC3E}">
        <p14:creationId xmlns:p14="http://schemas.microsoft.com/office/powerpoint/2010/main" val="303407442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361459"/>
          </a:xfrm>
        </p:spPr>
        <p:txBody>
          <a:bodyPr>
            <a:normAutofit/>
          </a:bodyPr>
          <a:lstStyle/>
          <a:p>
            <a:r>
              <a:rPr lang="en-GB" sz="2800" dirty="0" smtClean="0"/>
              <a:t>Ones et al. (2007): </a:t>
            </a:r>
          </a:p>
          <a:p>
            <a:endParaRPr lang="en-GB" sz="2800" dirty="0" smtClean="0"/>
          </a:p>
          <a:p>
            <a:pPr lvl="2"/>
            <a:r>
              <a:rPr lang="en-GB" sz="2400" dirty="0" smtClean="0"/>
              <a:t>Unlike ability testing, the predictive validity of personality measures for ‘overall job performance’ is not seen across all occupational settings and areas</a:t>
            </a:r>
          </a:p>
          <a:p>
            <a:pPr lvl="2"/>
            <a:endParaRPr lang="en-GB" sz="2400" dirty="0"/>
          </a:p>
          <a:p>
            <a:pPr lvl="2"/>
            <a:endParaRPr lang="en-GB" sz="2400" dirty="0" smtClean="0"/>
          </a:p>
          <a:p>
            <a:pPr lvl="2"/>
            <a:r>
              <a:rPr lang="en-GB" sz="2400" dirty="0" smtClean="0"/>
              <a:t>E.g., for managerial roles, the ‘achievement’ and ‘dependability’ facets of conscientiousness predict job performance</a:t>
            </a:r>
            <a:endParaRPr lang="en-GB" sz="2400" dirty="0"/>
          </a:p>
        </p:txBody>
      </p:sp>
    </p:spTree>
    <p:extLst>
      <p:ext uri="{BB962C8B-B14F-4D97-AF65-F5344CB8AC3E}">
        <p14:creationId xmlns:p14="http://schemas.microsoft.com/office/powerpoint/2010/main" val="408314508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5791200" cy="975638"/>
          </a:xfrm>
        </p:spPr>
        <p:txBody>
          <a:bodyPr/>
          <a:lstStyle/>
          <a:p>
            <a:r>
              <a:rPr lang="en-GB" dirty="0" smtClean="0"/>
              <a:t>Pros and Cons</a:t>
            </a:r>
            <a:endParaRPr lang="en-GB" dirty="0"/>
          </a:p>
        </p:txBody>
      </p:sp>
      <p:sp>
        <p:nvSpPr>
          <p:cNvPr id="3" name="Content Placeholder 2"/>
          <p:cNvSpPr>
            <a:spLocks noGrp="1"/>
          </p:cNvSpPr>
          <p:nvPr>
            <p:ph sz="half" idx="1"/>
          </p:nvPr>
        </p:nvSpPr>
        <p:spPr>
          <a:xfrm>
            <a:off x="539552" y="1574800"/>
            <a:ext cx="3816424" cy="4525963"/>
          </a:xfrm>
        </p:spPr>
        <p:txBody>
          <a:bodyPr>
            <a:normAutofit/>
          </a:bodyPr>
          <a:lstStyle/>
          <a:p>
            <a:pPr>
              <a:buFont typeface="Wingdings" panose="05000000000000000000" pitchFamily="2" charset="2"/>
              <a:buChar char="ü"/>
            </a:pPr>
            <a:r>
              <a:rPr lang="en-GB" sz="2400" b="0" dirty="0" smtClean="0"/>
              <a:t>Can reveal more information about applicant’s abilities and interests</a:t>
            </a:r>
            <a:br>
              <a:rPr lang="en-GB" sz="2400" b="0" dirty="0" smtClean="0"/>
            </a:br>
            <a:endParaRPr lang="en-GB" sz="2400" b="0" dirty="0" smtClean="0"/>
          </a:p>
          <a:p>
            <a:pPr>
              <a:buFont typeface="Wingdings" panose="05000000000000000000" pitchFamily="2" charset="2"/>
              <a:buChar char="ü"/>
            </a:pPr>
            <a:r>
              <a:rPr lang="en-GB" sz="2400" b="0" dirty="0" smtClean="0"/>
              <a:t>Can identify interpersonal traits that may be needed for certain jobs</a:t>
            </a:r>
          </a:p>
          <a:p>
            <a:endParaRPr lang="en-GB" sz="2400" b="0" dirty="0"/>
          </a:p>
        </p:txBody>
      </p:sp>
      <p:sp>
        <p:nvSpPr>
          <p:cNvPr id="4" name="Content Placeholder 3"/>
          <p:cNvSpPr>
            <a:spLocks noGrp="1"/>
          </p:cNvSpPr>
          <p:nvPr>
            <p:ph sz="half" idx="2"/>
          </p:nvPr>
        </p:nvSpPr>
        <p:spPr>
          <a:xfrm>
            <a:off x="4716016" y="1574800"/>
            <a:ext cx="3665984" cy="4525963"/>
          </a:xfrm>
        </p:spPr>
        <p:txBody>
          <a:bodyPr>
            <a:normAutofit/>
          </a:bodyPr>
          <a:lstStyle/>
          <a:p>
            <a:pPr>
              <a:buFont typeface="Calibri" panose="020F0502020204030204" pitchFamily="34" charset="0"/>
              <a:buChar char="×"/>
            </a:pPr>
            <a:r>
              <a:rPr lang="en-GB" sz="2400" b="0" dirty="0" smtClean="0"/>
              <a:t>‘Faking’ to present themselves in a socially acceptable manner</a:t>
            </a:r>
          </a:p>
          <a:p>
            <a:pPr lvl="2">
              <a:buFont typeface="Calibri" panose="020F0502020204030204" pitchFamily="34" charset="0"/>
              <a:buChar char="×"/>
            </a:pPr>
            <a:r>
              <a:rPr lang="en-GB" dirty="0" smtClean="0"/>
              <a:t>Are self reports accurate and unbiased?</a:t>
            </a:r>
          </a:p>
          <a:p>
            <a:pPr>
              <a:buFont typeface="Calibri" panose="020F0502020204030204" pitchFamily="34" charset="0"/>
              <a:buChar char="×"/>
            </a:pPr>
            <a:r>
              <a:rPr lang="en-GB" sz="2400" b="0" dirty="0" smtClean="0"/>
              <a:t>Training and experience may have a greater impact on job performance than personality</a:t>
            </a:r>
          </a:p>
          <a:p>
            <a:endParaRPr lang="en-GB" sz="2400" b="0" dirty="0"/>
          </a:p>
        </p:txBody>
      </p:sp>
    </p:spTree>
    <p:extLst>
      <p:ext uri="{BB962C8B-B14F-4D97-AF65-F5344CB8AC3E}">
        <p14:creationId xmlns:p14="http://schemas.microsoft.com/office/powerpoint/2010/main" val="129327215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Centres</a:t>
            </a:r>
            <a:endParaRPr lang="en-GB" dirty="0"/>
          </a:p>
        </p:txBody>
      </p:sp>
      <p:sp>
        <p:nvSpPr>
          <p:cNvPr id="3" name="Content Placeholder 2"/>
          <p:cNvSpPr>
            <a:spLocks noGrp="1"/>
          </p:cNvSpPr>
          <p:nvPr>
            <p:ph idx="1"/>
          </p:nvPr>
        </p:nvSpPr>
        <p:spPr>
          <a:xfrm>
            <a:off x="457200" y="1600200"/>
            <a:ext cx="5122912" cy="4525963"/>
          </a:xfrm>
        </p:spPr>
        <p:txBody>
          <a:bodyPr>
            <a:noAutofit/>
          </a:bodyPr>
          <a:lstStyle/>
          <a:p>
            <a:r>
              <a:rPr lang="en-GB" sz="2400" b="0" dirty="0" smtClean="0"/>
              <a:t>Group approach normally used for evaluating candidates for promotion to upper management</a:t>
            </a:r>
          </a:p>
          <a:p>
            <a:endParaRPr lang="en-GB" sz="2400" b="0" dirty="0" smtClean="0"/>
          </a:p>
          <a:p>
            <a:r>
              <a:rPr lang="en-GB" sz="2400" b="0" dirty="0" smtClean="0"/>
              <a:t>Multiple assessments of individuals using different methods, and involving multiple observers</a:t>
            </a:r>
          </a:p>
          <a:p>
            <a:endParaRPr lang="en-GB" sz="2400" b="0" dirty="0" smtClean="0"/>
          </a:p>
          <a:p>
            <a:r>
              <a:rPr lang="en-GB" sz="2400" b="0" dirty="0" smtClean="0"/>
              <a:t>Can last between ½ to three days</a:t>
            </a:r>
            <a:endParaRPr lang="en-GB" sz="2400" b="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2924944"/>
            <a:ext cx="3064310" cy="2295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110038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Centres</a:t>
            </a:r>
            <a:endParaRPr lang="en-GB" dirty="0"/>
          </a:p>
        </p:txBody>
      </p:sp>
      <p:sp>
        <p:nvSpPr>
          <p:cNvPr id="3" name="Content Placeholder 2"/>
          <p:cNvSpPr>
            <a:spLocks noGrp="1"/>
          </p:cNvSpPr>
          <p:nvPr>
            <p:ph idx="1"/>
          </p:nvPr>
        </p:nvSpPr>
        <p:spPr/>
        <p:txBody>
          <a:bodyPr>
            <a:normAutofit/>
          </a:bodyPr>
          <a:lstStyle/>
          <a:p>
            <a:r>
              <a:rPr lang="en-GB" sz="2400" b="0" dirty="0" smtClean="0"/>
              <a:t>Profile the applicants ability across a range of competencies</a:t>
            </a:r>
          </a:p>
          <a:p>
            <a:r>
              <a:rPr lang="en-GB" sz="2400" b="0" dirty="0" smtClean="0"/>
              <a:t>Appeal of AC’s – good levels of criterion-related validity and face validity (Hough &amp; Oswald, 2000)</a:t>
            </a:r>
          </a:p>
          <a:p>
            <a:r>
              <a:rPr lang="en-GB" sz="2400" dirty="0" smtClean="0"/>
              <a:t>Criteria for AC’s:</a:t>
            </a:r>
          </a:p>
          <a:p>
            <a:pPr lvl="2"/>
            <a:r>
              <a:rPr lang="en-GB" sz="2000" dirty="0" smtClean="0"/>
              <a:t>Explicit dimensions from job analysis</a:t>
            </a:r>
          </a:p>
          <a:p>
            <a:pPr lvl="2"/>
            <a:r>
              <a:rPr lang="en-GB" sz="2000" dirty="0" smtClean="0"/>
              <a:t>Multiple techniques</a:t>
            </a:r>
          </a:p>
          <a:p>
            <a:pPr lvl="2"/>
            <a:r>
              <a:rPr lang="en-GB" sz="2000" dirty="0" smtClean="0"/>
              <a:t>Multiple, trained assessors</a:t>
            </a:r>
          </a:p>
          <a:p>
            <a:pPr lvl="2"/>
            <a:r>
              <a:rPr lang="en-GB" sz="2000" dirty="0" smtClean="0"/>
              <a:t>Systematic procedure to record and rate specific behaviours</a:t>
            </a:r>
            <a:endParaRPr lang="en-GB" sz="2000" dirty="0"/>
          </a:p>
        </p:txBody>
      </p:sp>
    </p:spTree>
    <p:extLst>
      <p:ext uri="{BB962C8B-B14F-4D97-AF65-F5344CB8AC3E}">
        <p14:creationId xmlns:p14="http://schemas.microsoft.com/office/powerpoint/2010/main" val="307205660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5791200" cy="903630"/>
          </a:xfrm>
        </p:spPr>
        <p:txBody>
          <a:bodyPr/>
          <a:lstStyle/>
          <a:p>
            <a:r>
              <a:rPr lang="en-GB" dirty="0" smtClean="0"/>
              <a:t>Pros and Cons</a:t>
            </a:r>
            <a:endParaRPr lang="en-GB" dirty="0"/>
          </a:p>
        </p:txBody>
      </p:sp>
      <p:sp>
        <p:nvSpPr>
          <p:cNvPr id="3" name="Content Placeholder 2"/>
          <p:cNvSpPr>
            <a:spLocks noGrp="1"/>
          </p:cNvSpPr>
          <p:nvPr>
            <p:ph sz="half" idx="1"/>
          </p:nvPr>
        </p:nvSpPr>
        <p:spPr>
          <a:xfrm>
            <a:off x="611560" y="1574800"/>
            <a:ext cx="3888432" cy="4525963"/>
          </a:xfrm>
        </p:spPr>
        <p:txBody>
          <a:bodyPr>
            <a:normAutofit fontScale="85000" lnSpcReduction="10000"/>
          </a:bodyPr>
          <a:lstStyle/>
          <a:p>
            <a:pPr>
              <a:buFont typeface="Wingdings" panose="05000000000000000000" pitchFamily="2" charset="2"/>
              <a:buChar char="ü"/>
            </a:pPr>
            <a:r>
              <a:rPr lang="en-GB" b="0" dirty="0" smtClean="0"/>
              <a:t>When properly designed, AC’s are more reliable than traditional testing methods</a:t>
            </a:r>
          </a:p>
          <a:p>
            <a:pPr>
              <a:buFont typeface="Wingdings" panose="05000000000000000000" pitchFamily="2" charset="2"/>
              <a:buChar char="ü"/>
            </a:pPr>
            <a:r>
              <a:rPr lang="en-GB" b="0" dirty="0" smtClean="0"/>
              <a:t>Highly adaptable to all types of positions/jobs</a:t>
            </a:r>
          </a:p>
          <a:p>
            <a:pPr>
              <a:buFont typeface="Wingdings" panose="05000000000000000000" pitchFamily="2" charset="2"/>
              <a:buChar char="ü"/>
            </a:pPr>
            <a:r>
              <a:rPr lang="en-GB" b="0" dirty="0" smtClean="0"/>
              <a:t>AC’s test what a person can do, not what they know</a:t>
            </a:r>
          </a:p>
          <a:p>
            <a:pPr>
              <a:buFont typeface="Wingdings" panose="05000000000000000000" pitchFamily="2" charset="2"/>
              <a:buChar char="ü"/>
            </a:pPr>
            <a:r>
              <a:rPr lang="en-GB" b="0" dirty="0" smtClean="0"/>
              <a:t>Can provide feedback to candidates re: their own strengths and weaknesses</a:t>
            </a:r>
            <a:endParaRPr lang="en-GB" b="0" dirty="0"/>
          </a:p>
        </p:txBody>
      </p:sp>
      <p:sp>
        <p:nvSpPr>
          <p:cNvPr id="4" name="Content Placeholder 3"/>
          <p:cNvSpPr>
            <a:spLocks noGrp="1"/>
          </p:cNvSpPr>
          <p:nvPr>
            <p:ph sz="half" idx="2"/>
          </p:nvPr>
        </p:nvSpPr>
        <p:spPr>
          <a:xfrm>
            <a:off x="4716016" y="1574800"/>
            <a:ext cx="3665984" cy="4525963"/>
          </a:xfrm>
        </p:spPr>
        <p:txBody>
          <a:bodyPr>
            <a:normAutofit fontScale="85000" lnSpcReduction="10000"/>
          </a:bodyPr>
          <a:lstStyle/>
          <a:p>
            <a:pPr>
              <a:buFont typeface="Calibri" panose="020F0502020204030204" pitchFamily="34" charset="0"/>
              <a:buChar char="×"/>
            </a:pPr>
            <a:r>
              <a:rPr lang="en-GB" b="0" dirty="0" smtClean="0"/>
              <a:t>Costs are high for AC’s</a:t>
            </a:r>
          </a:p>
          <a:p>
            <a:pPr>
              <a:buFont typeface="Calibri" panose="020F0502020204030204" pitchFamily="34" charset="0"/>
              <a:buChar char="×"/>
            </a:pPr>
            <a:endParaRPr lang="en-GB" b="0" dirty="0" smtClean="0"/>
          </a:p>
          <a:p>
            <a:pPr>
              <a:buFont typeface="Calibri" panose="020F0502020204030204" pitchFamily="34" charset="0"/>
              <a:buChar char="×"/>
            </a:pPr>
            <a:r>
              <a:rPr lang="en-GB" b="0" dirty="0" smtClean="0"/>
              <a:t>Some candidates feel uncomfortable in AC’s – role playing</a:t>
            </a:r>
          </a:p>
          <a:p>
            <a:pPr>
              <a:buFont typeface="Calibri" panose="020F0502020204030204" pitchFamily="34" charset="0"/>
              <a:buChar char="×"/>
            </a:pPr>
            <a:endParaRPr lang="en-GB" b="0" dirty="0" smtClean="0"/>
          </a:p>
          <a:p>
            <a:pPr>
              <a:buFont typeface="Calibri" panose="020F0502020204030204" pitchFamily="34" charset="0"/>
              <a:buChar char="×"/>
            </a:pPr>
            <a:r>
              <a:rPr lang="en-GB" b="0" dirty="0" smtClean="0"/>
              <a:t>Difficult for candidates to prepare for an assessment centre</a:t>
            </a:r>
          </a:p>
          <a:p>
            <a:pPr lvl="2">
              <a:buFont typeface="Calibri" panose="020F0502020204030204" pitchFamily="34" charset="0"/>
              <a:buChar char="×"/>
            </a:pPr>
            <a:r>
              <a:rPr lang="en-GB" dirty="0" smtClean="0"/>
              <a:t>Experience, not books, is the best teacher</a:t>
            </a:r>
            <a:endParaRPr lang="en-GB" dirty="0"/>
          </a:p>
        </p:txBody>
      </p:sp>
    </p:spTree>
    <p:extLst>
      <p:ext uri="{BB962C8B-B14F-4D97-AF65-F5344CB8AC3E}">
        <p14:creationId xmlns:p14="http://schemas.microsoft.com/office/powerpoint/2010/main" val="85566563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 Samples</a:t>
            </a:r>
            <a:endParaRPr lang="en-GB" dirty="0"/>
          </a:p>
        </p:txBody>
      </p:sp>
      <p:sp>
        <p:nvSpPr>
          <p:cNvPr id="3" name="Content Placeholder 2"/>
          <p:cNvSpPr>
            <a:spLocks noGrp="1"/>
          </p:cNvSpPr>
          <p:nvPr>
            <p:ph idx="1"/>
          </p:nvPr>
        </p:nvSpPr>
        <p:spPr/>
        <p:txBody>
          <a:bodyPr>
            <a:noAutofit/>
          </a:bodyPr>
          <a:lstStyle/>
          <a:p>
            <a:r>
              <a:rPr lang="en-GB" sz="2400" dirty="0" smtClean="0"/>
              <a:t>Logic: </a:t>
            </a:r>
            <a:r>
              <a:rPr lang="en-GB" sz="2400" b="0" dirty="0" smtClean="0"/>
              <a:t>take the content of a job, shrink it down to a manageable time period, and let applicants demonstrate their ability in performing the replica of the job</a:t>
            </a:r>
          </a:p>
          <a:p>
            <a:endParaRPr lang="en-GB" sz="2400" dirty="0"/>
          </a:p>
          <a:p>
            <a:r>
              <a:rPr lang="en-GB" sz="2400" dirty="0" smtClean="0"/>
              <a:t>High face validity</a:t>
            </a:r>
          </a:p>
          <a:p>
            <a:endParaRPr lang="en-GB" sz="2400" dirty="0"/>
          </a:p>
          <a:p>
            <a:pPr marL="0" indent="0" algn="ctr">
              <a:buNone/>
            </a:pPr>
            <a:r>
              <a:rPr lang="en-GB" sz="2400" dirty="0" smtClean="0"/>
              <a:t>Examples:</a:t>
            </a:r>
          </a:p>
          <a:p>
            <a:pPr lvl="1" algn="ctr"/>
            <a:r>
              <a:rPr lang="en-GB" sz="2400" dirty="0" smtClean="0"/>
              <a:t>Actors</a:t>
            </a:r>
          </a:p>
          <a:p>
            <a:pPr lvl="1" algn="ctr"/>
            <a:r>
              <a:rPr lang="en-GB" sz="2400" dirty="0" smtClean="0"/>
              <a:t>Athletes</a:t>
            </a:r>
          </a:p>
          <a:p>
            <a:pPr lvl="1" algn="ctr"/>
            <a:r>
              <a:rPr lang="en-GB" sz="2400" dirty="0" smtClean="0"/>
              <a:t>Typists</a:t>
            </a:r>
          </a:p>
        </p:txBody>
      </p:sp>
    </p:spTree>
    <p:extLst>
      <p:ext uri="{BB962C8B-B14F-4D97-AF65-F5344CB8AC3E}">
        <p14:creationId xmlns:p14="http://schemas.microsoft.com/office/powerpoint/2010/main" val="147754515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Situational Exercises</a:t>
            </a:r>
            <a:endParaRPr lang="en-GB" dirty="0"/>
          </a:p>
        </p:txBody>
      </p:sp>
      <p:sp>
        <p:nvSpPr>
          <p:cNvPr id="3" name="Content Placeholder 2"/>
          <p:cNvSpPr>
            <a:spLocks noGrp="1"/>
          </p:cNvSpPr>
          <p:nvPr>
            <p:ph idx="1"/>
          </p:nvPr>
        </p:nvSpPr>
        <p:spPr/>
        <p:txBody>
          <a:bodyPr>
            <a:normAutofit/>
          </a:bodyPr>
          <a:lstStyle/>
          <a:p>
            <a:r>
              <a:rPr lang="en-GB" sz="2800" dirty="0" smtClean="0"/>
              <a:t>Applicant given a sample problem and assessed on problem solving ability</a:t>
            </a:r>
          </a:p>
          <a:p>
            <a:endParaRPr lang="en-GB" sz="2800" dirty="0"/>
          </a:p>
          <a:p>
            <a:pPr lvl="1"/>
            <a:r>
              <a:rPr lang="en-GB" sz="2800" b="1" i="1" dirty="0" smtClean="0"/>
              <a:t>Leaderless group discussion: </a:t>
            </a:r>
            <a:r>
              <a:rPr lang="en-GB" sz="2800" dirty="0" smtClean="0"/>
              <a:t> present a group of applicants with a problem to see if a leader emerges</a:t>
            </a:r>
          </a:p>
          <a:p>
            <a:pPr lvl="1"/>
            <a:r>
              <a:rPr lang="en-GB" sz="2800" b="1" i="1" dirty="0" smtClean="0"/>
              <a:t>In-basket Test:</a:t>
            </a:r>
            <a:r>
              <a:rPr lang="en-GB" sz="2800" dirty="0" smtClean="0"/>
              <a:t> fill applicants ‘in-basket’ with a number of job-related tasks and rate performance</a:t>
            </a:r>
            <a:endParaRPr lang="en-GB" sz="2800" dirty="0"/>
          </a:p>
        </p:txBody>
      </p:sp>
    </p:spTree>
    <p:extLst>
      <p:ext uri="{BB962C8B-B14F-4D97-AF65-F5344CB8AC3E}">
        <p14:creationId xmlns:p14="http://schemas.microsoft.com/office/powerpoint/2010/main" val="371320388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Graphology</a:t>
            </a:r>
            <a:endParaRPr lang="en-GB" dirty="0"/>
          </a:p>
        </p:txBody>
      </p:sp>
      <p:sp>
        <p:nvSpPr>
          <p:cNvPr id="3" name="Content Placeholder 2"/>
          <p:cNvSpPr>
            <a:spLocks noGrp="1"/>
          </p:cNvSpPr>
          <p:nvPr>
            <p:ph idx="1"/>
          </p:nvPr>
        </p:nvSpPr>
        <p:spPr/>
        <p:txBody>
          <a:bodyPr>
            <a:normAutofit/>
          </a:bodyPr>
          <a:lstStyle/>
          <a:p>
            <a:r>
              <a:rPr lang="en-GB" sz="2400" b="0" dirty="0" smtClean="0"/>
              <a:t>Handwriting analysis</a:t>
            </a:r>
          </a:p>
          <a:p>
            <a:endParaRPr lang="en-GB" sz="2400" b="0" dirty="0"/>
          </a:p>
          <a:p>
            <a:r>
              <a:rPr lang="en-GB" sz="2400" b="0" dirty="0" smtClean="0"/>
              <a:t>Assess the aspects of one’s personality based on the style of their handwriting</a:t>
            </a:r>
          </a:p>
          <a:p>
            <a:endParaRPr lang="en-GB" sz="2400" b="0" dirty="0"/>
          </a:p>
          <a:p>
            <a:r>
              <a:rPr lang="en-GB" sz="2400" b="0" dirty="0" smtClean="0"/>
              <a:t>Nearly equivalent to phrenology</a:t>
            </a:r>
          </a:p>
          <a:p>
            <a:endParaRPr lang="en-GB" sz="2400" b="0" dirty="0"/>
          </a:p>
          <a:p>
            <a:r>
              <a:rPr lang="en-GB" sz="2400" b="0" dirty="0" smtClean="0"/>
              <a:t>No evidence of validity!</a:t>
            </a:r>
            <a:endParaRPr lang="en-GB" sz="2400" b="0" dirty="0"/>
          </a:p>
        </p:txBody>
      </p:sp>
    </p:spTree>
    <p:extLst>
      <p:ext uri="{BB962C8B-B14F-4D97-AF65-F5344CB8AC3E}">
        <p14:creationId xmlns:p14="http://schemas.microsoft.com/office/powerpoint/2010/main" val="58349446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625" y="1556792"/>
            <a:ext cx="7778750" cy="5018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0" y="332656"/>
            <a:ext cx="9144000" cy="646331"/>
          </a:xfrm>
          <a:prstGeom prst="rect">
            <a:avLst/>
          </a:prstGeom>
          <a:noFill/>
        </p:spPr>
        <p:txBody>
          <a:bodyPr wrap="square" rtlCol="0">
            <a:spAutoFit/>
          </a:bodyPr>
          <a:lstStyle/>
          <a:p>
            <a:pPr algn="ctr"/>
            <a:r>
              <a:rPr lang="en-GB" sz="3600" b="1" dirty="0" smtClean="0">
                <a:solidFill>
                  <a:schemeClr val="bg1"/>
                </a:solidFill>
              </a:rPr>
              <a:t>Validity Coefficients for Selection Techniques</a:t>
            </a:r>
            <a:endParaRPr lang="en-GB" sz="3600" b="1" dirty="0">
              <a:solidFill>
                <a:schemeClr val="bg1"/>
              </a:solidFill>
            </a:endParaRPr>
          </a:p>
        </p:txBody>
      </p:sp>
    </p:spTree>
    <p:extLst>
      <p:ext uri="{BB962C8B-B14F-4D97-AF65-F5344CB8AC3E}">
        <p14:creationId xmlns:p14="http://schemas.microsoft.com/office/powerpoint/2010/main" val="412763521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2" name="TextBox 1"/>
          <p:cNvSpPr txBox="1"/>
          <p:nvPr/>
        </p:nvSpPr>
        <p:spPr>
          <a:xfrm>
            <a:off x="-1" y="332656"/>
            <a:ext cx="2987997" cy="2308324"/>
          </a:xfrm>
          <a:prstGeom prst="rect">
            <a:avLst/>
          </a:prstGeom>
          <a:noFill/>
        </p:spPr>
        <p:txBody>
          <a:bodyPr wrap="square" rtlCol="0">
            <a:spAutoFit/>
          </a:bodyPr>
          <a:lstStyle/>
          <a:p>
            <a:pPr algn="ctr"/>
            <a:r>
              <a:rPr lang="en-GB" sz="3600" b="1" dirty="0" smtClean="0">
                <a:solidFill>
                  <a:schemeClr val="bg1"/>
                </a:solidFill>
              </a:rPr>
              <a:t>Validity Coefficients for Selection Techniques</a:t>
            </a:r>
            <a:endParaRPr lang="en-GB" sz="3600" b="1" dirty="0">
              <a:solidFill>
                <a:schemeClr val="bg1"/>
              </a:solidFill>
            </a:endParaRPr>
          </a:p>
        </p:txBody>
      </p:sp>
      <p:sp>
        <p:nvSpPr>
          <p:cNvPr id="3" name="TextBox 2"/>
          <p:cNvSpPr txBox="1"/>
          <p:nvPr/>
        </p:nvSpPr>
        <p:spPr>
          <a:xfrm>
            <a:off x="107505" y="3717032"/>
            <a:ext cx="3197638" cy="1077218"/>
          </a:xfrm>
          <a:prstGeom prst="rect">
            <a:avLst/>
          </a:prstGeom>
          <a:noFill/>
        </p:spPr>
        <p:txBody>
          <a:bodyPr wrap="square" rtlCol="0">
            <a:spAutoFit/>
          </a:bodyPr>
          <a:lstStyle/>
          <a:p>
            <a:r>
              <a:rPr lang="en-GB" sz="3200" i="1" dirty="0" err="1" smtClean="0">
                <a:solidFill>
                  <a:schemeClr val="bg1"/>
                </a:solidFill>
              </a:rPr>
              <a:t>Pilbeam</a:t>
            </a:r>
            <a:r>
              <a:rPr lang="en-GB" sz="3200" i="1" dirty="0" smtClean="0">
                <a:solidFill>
                  <a:schemeClr val="bg1"/>
                </a:solidFill>
              </a:rPr>
              <a:t> and </a:t>
            </a:r>
            <a:r>
              <a:rPr lang="en-GB" sz="3200" i="1" dirty="0" err="1" smtClean="0">
                <a:solidFill>
                  <a:schemeClr val="bg1"/>
                </a:solidFill>
              </a:rPr>
              <a:t>Corbridge</a:t>
            </a:r>
            <a:r>
              <a:rPr lang="en-GB" sz="3200" i="1" dirty="0" smtClean="0">
                <a:solidFill>
                  <a:schemeClr val="bg1"/>
                </a:solidFill>
              </a:rPr>
              <a:t> (2006)</a:t>
            </a:r>
            <a:endParaRPr lang="en-GB" sz="3200" i="1" dirty="0">
              <a:solidFill>
                <a:schemeClr val="bg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457057738"/>
              </p:ext>
            </p:extLst>
          </p:nvPr>
        </p:nvGraphicFramePr>
        <p:xfrm>
          <a:off x="3419872" y="332656"/>
          <a:ext cx="5040560" cy="6245096"/>
        </p:xfrm>
        <a:graphic>
          <a:graphicData uri="http://schemas.openxmlformats.org/drawingml/2006/table">
            <a:tbl>
              <a:tblPr firstRow="1" bandRow="1">
                <a:tableStyleId>{74C1A8A3-306A-4EB7-A6B1-4F7E0EB9C5D6}</a:tableStyleId>
              </a:tblPr>
              <a:tblGrid>
                <a:gridCol w="1230935"/>
                <a:gridCol w="3809625"/>
              </a:tblGrid>
              <a:tr h="514856">
                <a:tc>
                  <a:txBody>
                    <a:bodyPr/>
                    <a:lstStyle/>
                    <a:p>
                      <a:r>
                        <a:rPr lang="en-GB" dirty="0" smtClean="0"/>
                        <a:t>1.0</a:t>
                      </a:r>
                      <a:endParaRPr lang="en-GB" dirty="0"/>
                    </a:p>
                  </a:txBody>
                  <a:tcPr/>
                </a:tc>
                <a:tc>
                  <a:txBody>
                    <a:bodyPr/>
                    <a:lstStyle/>
                    <a:p>
                      <a:r>
                        <a:rPr lang="en-GB" dirty="0" smtClean="0"/>
                        <a:t>Certain prediction</a:t>
                      </a:r>
                      <a:endParaRPr lang="en-GB" dirty="0"/>
                    </a:p>
                  </a:txBody>
                  <a:tcPr/>
                </a:tc>
              </a:tr>
              <a:tr h="370840">
                <a:tc>
                  <a:txBody>
                    <a:bodyPr/>
                    <a:lstStyle/>
                    <a:p>
                      <a:r>
                        <a:rPr lang="en-GB" dirty="0" smtClean="0"/>
                        <a:t>0.9</a:t>
                      </a:r>
                      <a:endParaRPr lang="en-GB" dirty="0">
                        <a:solidFill>
                          <a:schemeClr val="bg1"/>
                        </a:solidFill>
                      </a:endParaRPr>
                    </a:p>
                  </a:txBody>
                  <a:tcPr/>
                </a:tc>
                <a:tc>
                  <a:txBody>
                    <a:bodyPr/>
                    <a:lstStyle/>
                    <a:p>
                      <a:endParaRPr lang="en-GB">
                        <a:solidFill>
                          <a:schemeClr val="bg1"/>
                        </a:solidFill>
                      </a:endParaRPr>
                    </a:p>
                  </a:txBody>
                  <a:tcPr/>
                </a:tc>
              </a:tr>
              <a:tr h="370840">
                <a:tc>
                  <a:txBody>
                    <a:bodyPr/>
                    <a:lstStyle/>
                    <a:p>
                      <a:r>
                        <a:rPr lang="en-GB" dirty="0" smtClean="0"/>
                        <a:t>0.8</a:t>
                      </a:r>
                      <a:endParaRPr lang="en-GB" dirty="0">
                        <a:solidFill>
                          <a:schemeClr val="bg1"/>
                        </a:solidFill>
                      </a:endParaRPr>
                    </a:p>
                  </a:txBody>
                  <a:tcPr/>
                </a:tc>
                <a:tc>
                  <a:txBody>
                    <a:bodyPr/>
                    <a:lstStyle/>
                    <a:p>
                      <a:endParaRPr lang="en-GB" dirty="0">
                        <a:solidFill>
                          <a:schemeClr val="bg1"/>
                        </a:solidFill>
                      </a:endParaRPr>
                    </a:p>
                  </a:txBody>
                  <a:tcPr/>
                </a:tc>
              </a:tr>
              <a:tr h="370840">
                <a:tc>
                  <a:txBody>
                    <a:bodyPr/>
                    <a:lstStyle/>
                    <a:p>
                      <a:r>
                        <a:rPr lang="en-GB" dirty="0" smtClean="0"/>
                        <a:t>0.7</a:t>
                      </a:r>
                      <a:endParaRPr lang="en-GB" dirty="0">
                        <a:solidFill>
                          <a:schemeClr val="bg1"/>
                        </a:solidFill>
                      </a:endParaRPr>
                    </a:p>
                  </a:txBody>
                  <a:tcPr/>
                </a:tc>
                <a:tc>
                  <a:txBody>
                    <a:bodyPr/>
                    <a:lstStyle/>
                    <a:p>
                      <a:r>
                        <a:rPr lang="en-GB" dirty="0" smtClean="0"/>
                        <a:t>Assessment centres for development</a:t>
                      </a:r>
                      <a:endParaRPr lang="en-GB" dirty="0">
                        <a:solidFill>
                          <a:schemeClr val="bg1"/>
                        </a:solidFill>
                      </a:endParaRPr>
                    </a:p>
                  </a:txBody>
                  <a:tcPr/>
                </a:tc>
              </a:tr>
              <a:tr h="370840">
                <a:tc>
                  <a:txBody>
                    <a:bodyPr/>
                    <a:lstStyle/>
                    <a:p>
                      <a:r>
                        <a:rPr lang="en-GB" dirty="0" smtClean="0"/>
                        <a:t>0.6</a:t>
                      </a:r>
                      <a:endParaRPr lang="en-GB" dirty="0">
                        <a:solidFill>
                          <a:schemeClr val="bg1"/>
                        </a:solidFill>
                      </a:endParaRPr>
                    </a:p>
                  </a:txBody>
                  <a:tcPr/>
                </a:tc>
                <a:tc>
                  <a:txBody>
                    <a:bodyPr/>
                    <a:lstStyle/>
                    <a:p>
                      <a:r>
                        <a:rPr lang="en-GB" dirty="0" smtClean="0"/>
                        <a:t>Skilful and structured interviews</a:t>
                      </a:r>
                      <a:endParaRPr lang="en-GB" dirty="0">
                        <a:solidFill>
                          <a:schemeClr val="bg1"/>
                        </a:solidFill>
                      </a:endParaRPr>
                    </a:p>
                  </a:txBody>
                  <a:tcPr/>
                </a:tc>
              </a:tr>
              <a:tr h="370840">
                <a:tc>
                  <a:txBody>
                    <a:bodyPr/>
                    <a:lstStyle/>
                    <a:p>
                      <a:r>
                        <a:rPr lang="en-GB" dirty="0" smtClean="0"/>
                        <a:t>0.5</a:t>
                      </a:r>
                      <a:endParaRPr lang="en-GB" dirty="0">
                        <a:solidFill>
                          <a:schemeClr val="bg1"/>
                        </a:solidFill>
                      </a:endParaRPr>
                    </a:p>
                  </a:txBody>
                  <a:tcPr/>
                </a:tc>
                <a:tc>
                  <a:txBody>
                    <a:bodyPr/>
                    <a:lstStyle/>
                    <a:p>
                      <a:r>
                        <a:rPr lang="en-GB" dirty="0" smtClean="0"/>
                        <a:t>Work sampling</a:t>
                      </a:r>
                      <a:endParaRPr lang="en-GB" dirty="0">
                        <a:solidFill>
                          <a:schemeClr val="bg1"/>
                        </a:solidFill>
                      </a:endParaRPr>
                    </a:p>
                  </a:txBody>
                  <a:tcPr/>
                </a:tc>
              </a:tr>
              <a:tr h="370840">
                <a:tc>
                  <a:txBody>
                    <a:bodyPr/>
                    <a:lstStyle/>
                    <a:p>
                      <a:endParaRPr lang="en-GB" dirty="0">
                        <a:solidFill>
                          <a:schemeClr val="bg1"/>
                        </a:solidFill>
                      </a:endParaRPr>
                    </a:p>
                  </a:txBody>
                  <a:tcPr/>
                </a:tc>
                <a:tc>
                  <a:txBody>
                    <a:bodyPr/>
                    <a:lstStyle/>
                    <a:p>
                      <a:r>
                        <a:rPr lang="en-GB" dirty="0" smtClean="0"/>
                        <a:t>Ability tests</a:t>
                      </a:r>
                      <a:endParaRPr lang="en-GB" dirty="0">
                        <a:solidFill>
                          <a:schemeClr val="bg1"/>
                        </a:solidFill>
                      </a:endParaRPr>
                    </a:p>
                  </a:txBody>
                  <a:tcPr/>
                </a:tc>
              </a:tr>
              <a:tr h="370840">
                <a:tc>
                  <a:txBody>
                    <a:bodyPr/>
                    <a:lstStyle/>
                    <a:p>
                      <a:r>
                        <a:rPr lang="en-GB" dirty="0" smtClean="0"/>
                        <a:t>0.4</a:t>
                      </a:r>
                      <a:endParaRPr lang="en-GB" dirty="0">
                        <a:solidFill>
                          <a:schemeClr val="bg1"/>
                        </a:solidFill>
                      </a:endParaRPr>
                    </a:p>
                  </a:txBody>
                  <a:tcPr/>
                </a:tc>
                <a:tc>
                  <a:txBody>
                    <a:bodyPr/>
                    <a:lstStyle/>
                    <a:p>
                      <a:r>
                        <a:rPr lang="en-GB" dirty="0" smtClean="0"/>
                        <a:t>Assessment centres for job performance</a:t>
                      </a:r>
                      <a:endParaRPr lang="en-GB" dirty="0">
                        <a:solidFill>
                          <a:schemeClr val="bg1"/>
                        </a:solidFill>
                      </a:endParaRPr>
                    </a:p>
                  </a:txBody>
                  <a:tcPr/>
                </a:tc>
              </a:tr>
              <a:tr h="370840">
                <a:tc>
                  <a:txBody>
                    <a:bodyPr/>
                    <a:lstStyle/>
                    <a:p>
                      <a:endParaRPr lang="en-GB" dirty="0">
                        <a:solidFill>
                          <a:schemeClr val="bg1"/>
                        </a:solidFill>
                      </a:endParaRPr>
                    </a:p>
                  </a:txBody>
                  <a:tcPr/>
                </a:tc>
                <a:tc>
                  <a:txBody>
                    <a:bodyPr/>
                    <a:lstStyle/>
                    <a:p>
                      <a:r>
                        <a:rPr lang="en-GB" dirty="0" smtClean="0"/>
                        <a:t>Biodata</a:t>
                      </a:r>
                      <a:endParaRPr lang="en-GB" dirty="0">
                        <a:solidFill>
                          <a:schemeClr val="bg1"/>
                        </a:solidFill>
                      </a:endParaRPr>
                    </a:p>
                  </a:txBody>
                  <a:tcPr/>
                </a:tc>
              </a:tr>
              <a:tr h="370840">
                <a:tc>
                  <a:txBody>
                    <a:bodyPr/>
                    <a:lstStyle/>
                    <a:p>
                      <a:endParaRPr lang="en-GB" dirty="0">
                        <a:solidFill>
                          <a:schemeClr val="bg1"/>
                        </a:solidFill>
                      </a:endParaRPr>
                    </a:p>
                  </a:txBody>
                  <a:tcPr/>
                </a:tc>
                <a:tc>
                  <a:txBody>
                    <a:bodyPr/>
                    <a:lstStyle/>
                    <a:p>
                      <a:r>
                        <a:rPr lang="en-GB" dirty="0" smtClean="0"/>
                        <a:t>Personality assessment</a:t>
                      </a:r>
                      <a:endParaRPr lang="en-GB" dirty="0">
                        <a:solidFill>
                          <a:schemeClr val="bg1"/>
                        </a:solidFill>
                      </a:endParaRPr>
                    </a:p>
                  </a:txBody>
                  <a:tcPr/>
                </a:tc>
              </a:tr>
              <a:tr h="370840">
                <a:tc>
                  <a:txBody>
                    <a:bodyPr/>
                    <a:lstStyle/>
                    <a:p>
                      <a:r>
                        <a:rPr lang="en-GB" dirty="0" smtClean="0"/>
                        <a:t>0.3</a:t>
                      </a:r>
                      <a:endParaRPr lang="en-GB" dirty="0">
                        <a:solidFill>
                          <a:schemeClr val="bg1"/>
                        </a:solidFill>
                      </a:endParaRPr>
                    </a:p>
                  </a:txBody>
                  <a:tcPr/>
                </a:tc>
                <a:tc>
                  <a:txBody>
                    <a:bodyPr/>
                    <a:lstStyle/>
                    <a:p>
                      <a:r>
                        <a:rPr lang="en-GB" dirty="0" smtClean="0"/>
                        <a:t>Unstructured</a:t>
                      </a:r>
                      <a:r>
                        <a:rPr lang="en-GB" baseline="0" dirty="0" smtClean="0"/>
                        <a:t> interviews</a:t>
                      </a:r>
                      <a:endParaRPr lang="en-GB" dirty="0">
                        <a:solidFill>
                          <a:schemeClr val="bg1"/>
                        </a:solidFill>
                      </a:endParaRPr>
                    </a:p>
                  </a:txBody>
                  <a:tcPr/>
                </a:tc>
              </a:tr>
              <a:tr h="370840">
                <a:tc>
                  <a:txBody>
                    <a:bodyPr/>
                    <a:lstStyle/>
                    <a:p>
                      <a:r>
                        <a:rPr lang="en-GB" dirty="0" smtClean="0"/>
                        <a:t>0.2</a:t>
                      </a:r>
                      <a:endParaRPr lang="en-GB" dirty="0">
                        <a:solidFill>
                          <a:schemeClr val="bg1"/>
                        </a:solidFill>
                      </a:endParaRPr>
                    </a:p>
                  </a:txBody>
                  <a:tcPr/>
                </a:tc>
                <a:tc>
                  <a:txBody>
                    <a:bodyPr/>
                    <a:lstStyle/>
                    <a:p>
                      <a:endParaRPr lang="en-GB" dirty="0">
                        <a:solidFill>
                          <a:schemeClr val="bg1"/>
                        </a:solidFill>
                      </a:endParaRPr>
                    </a:p>
                  </a:txBody>
                  <a:tcPr/>
                </a:tc>
              </a:tr>
              <a:tr h="370840">
                <a:tc>
                  <a:txBody>
                    <a:bodyPr/>
                    <a:lstStyle/>
                    <a:p>
                      <a:r>
                        <a:rPr lang="en-GB" dirty="0" smtClean="0"/>
                        <a:t>0.1</a:t>
                      </a:r>
                      <a:endParaRPr lang="en-GB" dirty="0">
                        <a:solidFill>
                          <a:schemeClr val="bg1"/>
                        </a:solidFill>
                      </a:endParaRPr>
                    </a:p>
                  </a:txBody>
                  <a:tcPr/>
                </a:tc>
                <a:tc>
                  <a:txBody>
                    <a:bodyPr/>
                    <a:lstStyle/>
                    <a:p>
                      <a:r>
                        <a:rPr lang="en-GB" dirty="0" smtClean="0"/>
                        <a:t>References</a:t>
                      </a:r>
                      <a:endParaRPr lang="en-GB" dirty="0">
                        <a:solidFill>
                          <a:schemeClr val="bg1"/>
                        </a:solidFill>
                      </a:endParaRPr>
                    </a:p>
                  </a:txBody>
                  <a:tcPr/>
                </a:tc>
              </a:tr>
              <a:tr h="370840">
                <a:tc>
                  <a:txBody>
                    <a:bodyPr/>
                    <a:lstStyle/>
                    <a:p>
                      <a:r>
                        <a:rPr lang="en-GB" dirty="0" smtClean="0"/>
                        <a:t>0.0</a:t>
                      </a:r>
                      <a:endParaRPr lang="en-GB" dirty="0">
                        <a:solidFill>
                          <a:schemeClr val="bg1"/>
                        </a:solidFill>
                      </a:endParaRPr>
                    </a:p>
                  </a:txBody>
                  <a:tcPr/>
                </a:tc>
                <a:tc>
                  <a:txBody>
                    <a:bodyPr/>
                    <a:lstStyle/>
                    <a:p>
                      <a:r>
                        <a:rPr lang="en-GB" dirty="0" smtClean="0"/>
                        <a:t>Graphology</a:t>
                      </a:r>
                      <a:endParaRPr lang="en-GB" dirty="0">
                        <a:solidFill>
                          <a:schemeClr val="bg1"/>
                        </a:solidFill>
                      </a:endParaRPr>
                    </a:p>
                  </a:txBody>
                  <a:tcPr/>
                </a:tc>
              </a:tr>
              <a:tr h="370840">
                <a:tc>
                  <a:txBody>
                    <a:bodyPr/>
                    <a:lstStyle/>
                    <a:p>
                      <a:endParaRPr lang="en-GB" dirty="0">
                        <a:solidFill>
                          <a:schemeClr val="bg1"/>
                        </a:solidFill>
                      </a:endParaRPr>
                    </a:p>
                  </a:txBody>
                  <a:tcPr/>
                </a:tc>
                <a:tc>
                  <a:txBody>
                    <a:bodyPr/>
                    <a:lstStyle/>
                    <a:p>
                      <a:r>
                        <a:rPr lang="en-GB" dirty="0" smtClean="0"/>
                        <a:t>Astrology</a:t>
                      </a:r>
                      <a:endParaRPr lang="en-GB" dirty="0">
                        <a:solidFill>
                          <a:schemeClr val="bg1"/>
                        </a:solidFill>
                      </a:endParaRPr>
                    </a:p>
                  </a:txBody>
                  <a:tcPr/>
                </a:tc>
              </a:tr>
            </a:tbl>
          </a:graphicData>
        </a:graphic>
      </p:graphicFrame>
    </p:spTree>
    <p:extLst>
      <p:ext uri="{BB962C8B-B14F-4D97-AF65-F5344CB8AC3E}">
        <p14:creationId xmlns:p14="http://schemas.microsoft.com/office/powerpoint/2010/main" val="165512975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Typical Selection System</a:t>
            </a:r>
            <a:endParaRPr lang="en-GB" dirty="0"/>
          </a:p>
        </p:txBody>
      </p:sp>
      <p:sp>
        <p:nvSpPr>
          <p:cNvPr id="3" name="Content Placeholder 2"/>
          <p:cNvSpPr>
            <a:spLocks noGrp="1"/>
          </p:cNvSpPr>
          <p:nvPr>
            <p:ph idx="1"/>
          </p:nvPr>
        </p:nvSpPr>
        <p:spPr/>
        <p:txBody>
          <a:bodyPr>
            <a:noAutofit/>
          </a:bodyPr>
          <a:lstStyle/>
          <a:p>
            <a:r>
              <a:rPr lang="en-GB" sz="2400" dirty="0" smtClean="0"/>
              <a:t>Multiple methods typically applied</a:t>
            </a:r>
          </a:p>
          <a:p>
            <a:r>
              <a:rPr lang="en-GB" sz="2400" dirty="0" smtClean="0"/>
              <a:t>One model for the selection process:</a:t>
            </a:r>
          </a:p>
          <a:p>
            <a:pPr lvl="2"/>
            <a:r>
              <a:rPr lang="en-GB" sz="2000" dirty="0" smtClean="0"/>
              <a:t>Applicant submits resume and/or completes application </a:t>
            </a:r>
            <a:r>
              <a:rPr lang="en-GB" sz="2000" smtClean="0"/>
              <a:t>form for </a:t>
            </a:r>
            <a:r>
              <a:rPr lang="en-GB" sz="2000" dirty="0" smtClean="0"/>
              <a:t>Human Resources</a:t>
            </a:r>
          </a:p>
          <a:p>
            <a:pPr lvl="2"/>
            <a:r>
              <a:rPr lang="en-GB" sz="2000" dirty="0" smtClean="0"/>
              <a:t>HR reps screen application/resume for disqualifying factors (minimum qualifications)</a:t>
            </a:r>
          </a:p>
          <a:p>
            <a:pPr lvl="2"/>
            <a:r>
              <a:rPr lang="en-GB" sz="2000" dirty="0" smtClean="0"/>
              <a:t>Applicant is administered one or more tests</a:t>
            </a:r>
          </a:p>
          <a:p>
            <a:pPr lvl="2"/>
            <a:r>
              <a:rPr lang="en-GB" sz="2000" dirty="0" smtClean="0"/>
              <a:t>Applicant is interviewed by hiring manager or supervisor of the vacant job</a:t>
            </a:r>
          </a:p>
          <a:p>
            <a:pPr lvl="2"/>
            <a:r>
              <a:rPr lang="en-GB" sz="2000" dirty="0" smtClean="0"/>
              <a:t>Applicants are ranked based on results of testing and/or interviews</a:t>
            </a:r>
          </a:p>
          <a:p>
            <a:pPr lvl="2"/>
            <a:r>
              <a:rPr lang="en-GB" sz="2000" dirty="0" smtClean="0"/>
              <a:t>Final selection is made by hiring manager/supervisor in conjunction with HR</a:t>
            </a:r>
            <a:endParaRPr lang="en-GB" sz="2000" dirty="0"/>
          </a:p>
        </p:txBody>
      </p:sp>
    </p:spTree>
    <p:extLst>
      <p:ext uri="{BB962C8B-B14F-4D97-AF65-F5344CB8AC3E}">
        <p14:creationId xmlns:p14="http://schemas.microsoft.com/office/powerpoint/2010/main" val="12565062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548680"/>
            <a:ext cx="5791200" cy="1836122"/>
          </a:xfrm>
        </p:spPr>
        <p:txBody>
          <a:bodyPr>
            <a:noAutofit/>
          </a:bodyPr>
          <a:lstStyle/>
          <a:p>
            <a:r>
              <a:rPr lang="en-GB" sz="4400" dirty="0" smtClean="0"/>
              <a:t>Any questions??</a:t>
            </a:r>
            <a:endParaRPr lang="en-GB" sz="4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768152"/>
            <a:ext cx="3240360"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612077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smtClean="0"/>
              <a:t>And now the part you’ve all been waiting (patiently) for….</a:t>
            </a:r>
            <a:endParaRPr lang="en-GB" sz="4400" dirty="0"/>
          </a:p>
        </p:txBody>
      </p:sp>
      <p:sp>
        <p:nvSpPr>
          <p:cNvPr id="3" name="Subtitle 2"/>
          <p:cNvSpPr>
            <a:spLocks noGrp="1"/>
          </p:cNvSpPr>
          <p:nvPr>
            <p:ph type="subTitle" idx="1"/>
          </p:nvPr>
        </p:nvSpPr>
        <p:spPr/>
        <p:txBody>
          <a:bodyPr>
            <a:normAutofit/>
          </a:bodyPr>
          <a:lstStyle/>
          <a:p>
            <a:r>
              <a:rPr lang="en-GB" sz="3200" dirty="0" smtClean="0"/>
              <a:t>Module Assessments!</a:t>
            </a:r>
            <a:endParaRPr lang="en-GB" sz="3200" dirty="0"/>
          </a:p>
        </p:txBody>
      </p:sp>
    </p:spTree>
    <p:extLst>
      <p:ext uri="{BB962C8B-B14F-4D97-AF65-F5344CB8AC3E}">
        <p14:creationId xmlns:p14="http://schemas.microsoft.com/office/powerpoint/2010/main" val="350080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Assessments</a:t>
            </a:r>
            <a:endParaRPr lang="en-GB" dirty="0"/>
          </a:p>
        </p:txBody>
      </p:sp>
      <p:sp>
        <p:nvSpPr>
          <p:cNvPr id="3" name="Content Placeholder 2"/>
          <p:cNvSpPr>
            <a:spLocks noGrp="1"/>
          </p:cNvSpPr>
          <p:nvPr>
            <p:ph idx="1"/>
          </p:nvPr>
        </p:nvSpPr>
        <p:spPr/>
        <p:txBody>
          <a:bodyPr>
            <a:normAutofit/>
          </a:bodyPr>
          <a:lstStyle/>
          <a:p>
            <a:pPr marL="514350" indent="-514350">
              <a:buAutoNum type="arabicParenR"/>
            </a:pPr>
            <a:r>
              <a:rPr lang="en-GB" sz="2400" dirty="0" smtClean="0"/>
              <a:t>2,500 word essay</a:t>
            </a:r>
          </a:p>
          <a:p>
            <a:pPr marL="971550" lvl="1" indent="-514350"/>
            <a:r>
              <a:rPr lang="en-GB" dirty="0" smtClean="0"/>
              <a:t>Critically discuss the individual and organisational causes and consequences of ‘work addiction’</a:t>
            </a:r>
            <a:endParaRPr lang="en-GB" dirty="0" smtClean="0"/>
          </a:p>
          <a:p>
            <a:pPr marL="1314450" lvl="2" indent="-514350"/>
            <a:endParaRPr lang="en-GB" sz="2000" dirty="0"/>
          </a:p>
          <a:p>
            <a:pPr marL="457200" indent="-457200">
              <a:buAutoNum type="arabicParenR" startAt="2"/>
            </a:pPr>
            <a:r>
              <a:rPr lang="en-GB" sz="2400" dirty="0" smtClean="0"/>
              <a:t>2,000 word research report</a:t>
            </a:r>
          </a:p>
          <a:p>
            <a:pPr marL="914400" lvl="1" indent="-457200"/>
            <a:r>
              <a:rPr lang="en-GB" dirty="0" smtClean="0"/>
              <a:t>To what extent to individual differences predict performance on a stress-inducing cognitive task?</a:t>
            </a:r>
            <a:endParaRPr lang="en-GB" dirty="0" smtClean="0"/>
          </a:p>
        </p:txBody>
      </p:sp>
    </p:spTree>
    <p:extLst>
      <p:ext uri="{BB962C8B-B14F-4D97-AF65-F5344CB8AC3E}">
        <p14:creationId xmlns:p14="http://schemas.microsoft.com/office/powerpoint/2010/main" val="6328834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a:t>
            </a:r>
            <a:r>
              <a:rPr lang="en-GB" dirty="0" smtClean="0"/>
              <a:t>) essay</a:t>
            </a:r>
            <a:endParaRPr lang="en-GB" dirty="0"/>
          </a:p>
        </p:txBody>
      </p:sp>
      <p:sp>
        <p:nvSpPr>
          <p:cNvPr id="3" name="Content Placeholder 2"/>
          <p:cNvSpPr>
            <a:spLocks noGrp="1"/>
          </p:cNvSpPr>
          <p:nvPr>
            <p:ph idx="1"/>
          </p:nvPr>
        </p:nvSpPr>
        <p:spPr/>
        <p:txBody>
          <a:bodyPr>
            <a:noAutofit/>
          </a:bodyPr>
          <a:lstStyle/>
          <a:p>
            <a:r>
              <a:rPr lang="en-GB" b="0" dirty="0" smtClean="0"/>
              <a:t>Standard academic essay: structure of introduction, main body, conclusion</a:t>
            </a:r>
          </a:p>
          <a:p>
            <a:endParaRPr lang="en-GB" b="0" dirty="0" smtClean="0"/>
          </a:p>
          <a:p>
            <a:r>
              <a:rPr lang="en-GB" b="0" dirty="0" smtClean="0"/>
              <a:t>Your essay MUST include empirical literature to support any points you make re: </a:t>
            </a:r>
            <a:r>
              <a:rPr lang="en-GB" b="0" dirty="0" smtClean="0"/>
              <a:t>any individual or organisations causes of work addiction, as well as the consequences to the individual and/or the organisation.</a:t>
            </a:r>
          </a:p>
          <a:p>
            <a:endParaRPr lang="en-GB" b="0" dirty="0"/>
          </a:p>
        </p:txBody>
      </p:sp>
    </p:spTree>
    <p:extLst>
      <p:ext uri="{BB962C8B-B14F-4D97-AF65-F5344CB8AC3E}">
        <p14:creationId xmlns:p14="http://schemas.microsoft.com/office/powerpoint/2010/main" val="259885693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a:t>
            </a:r>
            <a:r>
              <a:rPr lang="en-GB" dirty="0" smtClean="0"/>
              <a:t>) </a:t>
            </a:r>
            <a:r>
              <a:rPr lang="en-GB" dirty="0" smtClean="0"/>
              <a:t>Research Report</a:t>
            </a:r>
            <a:endParaRPr lang="en-GB" dirty="0"/>
          </a:p>
        </p:txBody>
      </p:sp>
      <p:sp>
        <p:nvSpPr>
          <p:cNvPr id="3" name="Content Placeholder 2"/>
          <p:cNvSpPr>
            <a:spLocks noGrp="1"/>
          </p:cNvSpPr>
          <p:nvPr>
            <p:ph idx="1"/>
          </p:nvPr>
        </p:nvSpPr>
        <p:spPr/>
        <p:txBody>
          <a:bodyPr>
            <a:noAutofit/>
          </a:bodyPr>
          <a:lstStyle/>
          <a:p>
            <a:r>
              <a:rPr lang="en-GB" sz="2400" b="0" dirty="0" smtClean="0"/>
              <a:t>In groups, y</a:t>
            </a:r>
            <a:r>
              <a:rPr lang="en-GB" sz="2400" b="0" dirty="0" smtClean="0"/>
              <a:t>ou </a:t>
            </a:r>
            <a:r>
              <a:rPr lang="en-GB" sz="2400" b="0" dirty="0" smtClean="0"/>
              <a:t>are required to </a:t>
            </a:r>
            <a:r>
              <a:rPr lang="en-GB" sz="2400" b="0" dirty="0" smtClean="0"/>
              <a:t>design, collect data </a:t>
            </a:r>
            <a:r>
              <a:rPr lang="en-GB" sz="2400" b="0" dirty="0" smtClean="0"/>
              <a:t>and report a research study that aims to explore the question set in the </a:t>
            </a:r>
            <a:r>
              <a:rPr lang="en-GB" sz="2400" b="0" dirty="0" err="1" smtClean="0"/>
              <a:t>proforma</a:t>
            </a:r>
            <a:r>
              <a:rPr lang="en-GB" sz="2400" b="0" dirty="0" smtClean="0"/>
              <a:t>.</a:t>
            </a:r>
          </a:p>
          <a:p>
            <a:endParaRPr lang="en-GB" sz="2400" b="0" dirty="0" smtClean="0"/>
          </a:p>
          <a:p>
            <a:r>
              <a:rPr lang="en-GB" sz="2400" b="0" dirty="0" smtClean="0"/>
              <a:t>Full </a:t>
            </a:r>
            <a:r>
              <a:rPr lang="en-GB" sz="2400" b="0" dirty="0" err="1" smtClean="0"/>
              <a:t>proforma</a:t>
            </a:r>
            <a:r>
              <a:rPr lang="en-GB" sz="2400" b="0" dirty="0" smtClean="0"/>
              <a:t> is on Moodle</a:t>
            </a:r>
          </a:p>
          <a:p>
            <a:endParaRPr lang="en-GB" sz="2400" b="0" dirty="0" smtClean="0"/>
          </a:p>
          <a:p>
            <a:r>
              <a:rPr lang="en-GB" sz="2400" b="0" dirty="0" smtClean="0"/>
              <a:t>You will be conducting a multiple regression analysis – this has been covered in RDA so will not be covered here. </a:t>
            </a:r>
            <a:endParaRPr lang="en-GB" dirty="0">
              <a:solidFill>
                <a:schemeClr val="accent5">
                  <a:lumMod val="75000"/>
                </a:schemeClr>
              </a:solidFill>
            </a:endParaRPr>
          </a:p>
        </p:txBody>
      </p:sp>
    </p:spTree>
    <p:extLst>
      <p:ext uri="{BB962C8B-B14F-4D97-AF65-F5344CB8AC3E}">
        <p14:creationId xmlns:p14="http://schemas.microsoft.com/office/powerpoint/2010/main" val="373404837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Seminar today…</a:t>
            </a:r>
            <a:endParaRPr lang="en-GB" dirty="0"/>
          </a:p>
        </p:txBody>
      </p:sp>
      <p:sp>
        <p:nvSpPr>
          <p:cNvPr id="3" name="Content Placeholder 2"/>
          <p:cNvSpPr>
            <a:spLocks noGrp="1"/>
          </p:cNvSpPr>
          <p:nvPr>
            <p:ph idx="1"/>
          </p:nvPr>
        </p:nvSpPr>
        <p:spPr/>
        <p:txBody>
          <a:bodyPr>
            <a:normAutofit/>
          </a:bodyPr>
          <a:lstStyle/>
          <a:p>
            <a:r>
              <a:rPr lang="en-GB" sz="2400" dirty="0" smtClean="0"/>
              <a:t>Research, theory and practice</a:t>
            </a:r>
          </a:p>
          <a:p>
            <a:endParaRPr lang="en-GB" sz="2400" dirty="0" smtClean="0"/>
          </a:p>
          <a:p>
            <a:pPr marL="800100" lvl="1" indent="-342900"/>
            <a:r>
              <a:rPr lang="en-GB" sz="2400" b="0" dirty="0" smtClean="0"/>
              <a:t>Exploring types of research methods and tests use in </a:t>
            </a:r>
            <a:r>
              <a:rPr lang="en-GB" sz="2400" b="0" dirty="0" err="1" smtClean="0"/>
              <a:t>Occ</a:t>
            </a:r>
            <a:r>
              <a:rPr lang="en-GB" sz="2400" b="0" dirty="0" smtClean="0"/>
              <a:t> Psych.</a:t>
            </a:r>
          </a:p>
          <a:p>
            <a:pPr marL="800100" lvl="1" indent="-342900"/>
            <a:r>
              <a:rPr lang="en-GB" sz="2400" b="0" dirty="0" smtClean="0"/>
              <a:t>Begin to consider the design and measures you will be using for the research report assessment.</a:t>
            </a:r>
            <a:endParaRPr lang="en-GB" sz="2400" b="0" dirty="0"/>
          </a:p>
        </p:txBody>
      </p:sp>
    </p:spTree>
    <p:extLst>
      <p:ext uri="{BB962C8B-B14F-4D97-AF65-F5344CB8AC3E}">
        <p14:creationId xmlns:p14="http://schemas.microsoft.com/office/powerpoint/2010/main" val="380749540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week…</a:t>
            </a:r>
            <a:endParaRPr lang="en-GB" dirty="0"/>
          </a:p>
        </p:txBody>
      </p:sp>
      <p:sp>
        <p:nvSpPr>
          <p:cNvPr id="3" name="Content Placeholder 2"/>
          <p:cNvSpPr>
            <a:spLocks noGrp="1"/>
          </p:cNvSpPr>
          <p:nvPr>
            <p:ph idx="1"/>
          </p:nvPr>
        </p:nvSpPr>
        <p:spPr/>
        <p:txBody>
          <a:bodyPr>
            <a:normAutofit/>
          </a:bodyPr>
          <a:lstStyle/>
          <a:p>
            <a:r>
              <a:rPr lang="en-GB" sz="2400" b="0" dirty="0" smtClean="0"/>
              <a:t>Next week’s lecture will focus on psychometric testing and individual differences </a:t>
            </a:r>
          </a:p>
          <a:p>
            <a:endParaRPr lang="en-GB" sz="2400" b="0" dirty="0"/>
          </a:p>
          <a:p>
            <a:r>
              <a:rPr lang="en-GB" sz="2400" b="0" dirty="0" smtClean="0"/>
              <a:t>Your seminar next week will be focused around the </a:t>
            </a:r>
            <a:r>
              <a:rPr lang="en-GB" sz="2400" b="0" dirty="0" smtClean="0"/>
              <a:t>evaluation of </a:t>
            </a:r>
            <a:r>
              <a:rPr lang="en-GB" sz="2400" b="0" smtClean="0"/>
              <a:t>personality measures.</a:t>
            </a:r>
            <a:endParaRPr lang="en-GB" sz="2400" b="0" dirty="0"/>
          </a:p>
        </p:txBody>
      </p:sp>
    </p:spTree>
    <p:extLst>
      <p:ext uri="{BB962C8B-B14F-4D97-AF65-F5344CB8AC3E}">
        <p14:creationId xmlns:p14="http://schemas.microsoft.com/office/powerpoint/2010/main" val="292860698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1751</TotalTime>
  <Words>6523</Words>
  <Application>Microsoft Office PowerPoint</Application>
  <PresentationFormat>On-screen Show (4:3)</PresentationFormat>
  <Paragraphs>563</Paragraphs>
  <Slides>67</Slides>
  <Notes>62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67</vt:i4>
      </vt:variant>
    </vt:vector>
  </HeadingPairs>
  <TitlesOfParts>
    <vt:vector size="72" baseType="lpstr">
      <vt:lpstr>Arial</vt:lpstr>
      <vt:lpstr>Arial Black</vt:lpstr>
      <vt:lpstr>Calibri</vt:lpstr>
      <vt:lpstr>Wingdings</vt:lpstr>
      <vt:lpstr>Essential</vt:lpstr>
      <vt:lpstr>Occupational psychology</vt:lpstr>
      <vt:lpstr>What is Occupational Psychology?</vt:lpstr>
      <vt:lpstr>PowerPoint Presentation</vt:lpstr>
      <vt:lpstr>Overview</vt:lpstr>
      <vt:lpstr>Brief history lesson…</vt:lpstr>
      <vt:lpstr>Issues we will be looking at during this module</vt:lpstr>
      <vt:lpstr>Occupational psychology</vt:lpstr>
      <vt:lpstr>Origins of Occupational Psychology</vt:lpstr>
      <vt:lpstr>Origins of Occupational Psychology</vt:lpstr>
      <vt:lpstr>The Hawthorne Studies</vt:lpstr>
      <vt:lpstr>The Hawthorne Studies</vt:lpstr>
      <vt:lpstr>Why Occupational Psychology?</vt:lpstr>
      <vt:lpstr>Occupational Psychologists as Teachers, Researchers and Consultants</vt:lpstr>
      <vt:lpstr> Some questions occupational psychologists  ask….</vt:lpstr>
      <vt:lpstr>PowerPoint Presentation</vt:lpstr>
      <vt:lpstr>PowerPoint Presentation</vt:lpstr>
      <vt:lpstr>Personnel selection methods</vt:lpstr>
      <vt:lpstr>Recruitment and Selection</vt:lpstr>
      <vt:lpstr>PowerPoint Presentation</vt:lpstr>
      <vt:lpstr>Why does selection matter?</vt:lpstr>
      <vt:lpstr>PowerPoint Presentation</vt:lpstr>
      <vt:lpstr>The ‘Selection Headache’</vt:lpstr>
      <vt:lpstr>The ‘Selection Headache’</vt:lpstr>
      <vt:lpstr>How do we decide who to employ?</vt:lpstr>
      <vt:lpstr>Design and Validation in Selection</vt:lpstr>
      <vt:lpstr>Design and Validation in Selection</vt:lpstr>
      <vt:lpstr>PowerPoint Presentation</vt:lpstr>
      <vt:lpstr>A reminder about Reliability and Validity</vt:lpstr>
      <vt:lpstr>1 - Reliability</vt:lpstr>
      <vt:lpstr>PowerPoint Presentation</vt:lpstr>
      <vt:lpstr>Types of Selection Methods</vt:lpstr>
      <vt:lpstr>Interviews</vt:lpstr>
      <vt:lpstr>1. Interviews</vt:lpstr>
      <vt:lpstr>PowerPoint Presentation</vt:lpstr>
      <vt:lpstr>Pros and Cons</vt:lpstr>
      <vt:lpstr>Variables that can affect interviews</vt:lpstr>
      <vt:lpstr>Types of structured interview</vt:lpstr>
      <vt:lpstr>Psychometric Tests</vt:lpstr>
      <vt:lpstr>Cognitive Ability Tests (Intelligence)</vt:lpstr>
      <vt:lpstr>Cognitive Ability Tests (Intelligence)</vt:lpstr>
      <vt:lpstr>e.g., </vt:lpstr>
      <vt:lpstr>Ones et al. (2005): a meta-analysis of meta-analyses</vt:lpstr>
      <vt:lpstr>Superiority of GMA</vt:lpstr>
      <vt:lpstr>Pros and Cons</vt:lpstr>
      <vt:lpstr>Personality Inventories</vt:lpstr>
      <vt:lpstr>Personality Inventories</vt:lpstr>
      <vt:lpstr>Cattell’s 16 Personality Factors</vt:lpstr>
      <vt:lpstr>Personality Inventories</vt:lpstr>
      <vt:lpstr>The Five-Factor model and job performance: Research findings</vt:lpstr>
      <vt:lpstr>PowerPoint Presentation</vt:lpstr>
      <vt:lpstr>Pros and Cons</vt:lpstr>
      <vt:lpstr>Assessment Centres</vt:lpstr>
      <vt:lpstr>Assessment Centres</vt:lpstr>
      <vt:lpstr>Pros and Cons</vt:lpstr>
      <vt:lpstr>Work Samples</vt:lpstr>
      <vt:lpstr>Situational Exercises</vt:lpstr>
      <vt:lpstr>Graphology</vt:lpstr>
      <vt:lpstr>PowerPoint Presentation</vt:lpstr>
      <vt:lpstr>PowerPoint Presentation</vt:lpstr>
      <vt:lpstr>Typical Selection System</vt:lpstr>
      <vt:lpstr>Any questions??</vt:lpstr>
      <vt:lpstr>And now the part you’ve all been waiting (patiently) for….</vt:lpstr>
      <vt:lpstr>Module Assessments</vt:lpstr>
      <vt:lpstr>1) essay</vt:lpstr>
      <vt:lpstr>2) Research Report</vt:lpstr>
      <vt:lpstr>Seminar today…</vt:lpstr>
      <vt:lpstr>Next week…</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Occupational Psychology</dc:title>
  <dc:creator>Stacey Coleman</dc:creator>
  <cp:lastModifiedBy>Stacey Coleman</cp:lastModifiedBy>
  <cp:revision>58</cp:revision>
  <cp:lastPrinted>2015-09-28T15:23:27Z</cp:lastPrinted>
  <dcterms:created xsi:type="dcterms:W3CDTF">2015-09-01T11:19:38Z</dcterms:created>
  <dcterms:modified xsi:type="dcterms:W3CDTF">2018-01-22T09:29:35Z</dcterms:modified>
</cp:coreProperties>
</file>