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72" r:id="rId9"/>
    <p:sldId id="262" r:id="rId10"/>
    <p:sldId id="264" r:id="rId11"/>
    <p:sldId id="274" r:id="rId12"/>
    <p:sldId id="265" r:id="rId13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221" autoAdjust="0"/>
    <p:restoredTop sz="94660"/>
  </p:normalViewPr>
  <p:slideViewPr>
    <p:cSldViewPr snapToGrid="0">
      <p:cViewPr varScale="1">
        <p:scale>
          <a:sx n="68" d="100"/>
          <a:sy n="68" d="100"/>
        </p:scale>
        <p:origin x="-300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770C-E407-4821-9AA4-AEF0E0BFA01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D23A6-A944-44FB-82EF-1340297AC37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3A1C33-B4FB-4152-989D-64514D6BFA38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7AAF00-0F32-448B-8BF2-B16A85126C2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426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*improvement due</a:t>
            </a:r>
            <a:r>
              <a:rPr lang="en-GB" baseline="0" dirty="0" smtClean="0"/>
              <a:t> to friction between club and volunteers at times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7AAF00-0F32-448B-8BF2-B16A85126C2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76948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00B27-DE4C-4B9E-BB11-B9027034A00F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65887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97347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72164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29557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99614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12095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287258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81123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44696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37300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50772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972054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439406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10930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2296063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76639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16712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D914D-B099-4142-A885-11F276715148}" type="datetimeFigureOut">
              <a:rPr lang="en-US" smtClean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0938283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4582" y="806510"/>
            <a:ext cx="10763795" cy="2677648"/>
          </a:xfrm>
        </p:spPr>
        <p:txBody>
          <a:bodyPr/>
          <a:lstStyle/>
          <a:p>
            <a:r>
              <a:rPr lang="en-GB" dirty="0" smtClean="0"/>
              <a:t>Research proposal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5748" y="5091203"/>
            <a:ext cx="9001462" cy="165576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21993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335280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6627" y="2913017"/>
            <a:ext cx="9080345" cy="1149531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en-GB" sz="6400" dirty="0" smtClean="0"/>
              <a:t>Identify what makes people Volunteer for Glamorgan Cricket Club</a:t>
            </a:r>
            <a:endParaRPr lang="en-GB" sz="3600" dirty="0"/>
          </a:p>
        </p:txBody>
      </p:sp>
    </p:spTree>
    <p:extLst>
      <p:ext uri="{BB962C8B-B14F-4D97-AF65-F5344CB8AC3E}">
        <p14:creationId xmlns="" xmlns:p14="http://schemas.microsoft.com/office/powerpoint/2010/main" val="188690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6857" y="53750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725" y="1460674"/>
            <a:ext cx="8962779" cy="354239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 smtClean="0"/>
              <a:t>   Played  cricket for local teams since 11</a:t>
            </a:r>
          </a:p>
          <a:p>
            <a:r>
              <a:rPr lang="en-GB" sz="2400" dirty="0" smtClean="0"/>
              <a:t>Interested in why volunteers give up their time and what motivates them to do so</a:t>
            </a:r>
          </a:p>
          <a:p>
            <a:r>
              <a:rPr lang="en-GB" sz="2400" dirty="0" smtClean="0"/>
              <a:t>Looking for a future career within cricket club management</a:t>
            </a:r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296232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69966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9969" y="2475048"/>
            <a:ext cx="8761412" cy="34163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 smtClean="0"/>
              <a:t>To identify what motivates people to volunteer for Glamorgan CC, and to improve Glamorgan CC’s volunteer programme </a:t>
            </a: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370257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732" y="335280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3" y="2452255"/>
            <a:ext cx="9517401" cy="3567546"/>
          </a:xfrm>
        </p:spPr>
        <p:txBody>
          <a:bodyPr/>
          <a:lstStyle/>
          <a:p>
            <a:r>
              <a:rPr lang="en-GB" dirty="0" smtClean="0"/>
              <a:t>Evaluate the advantages and disadvantages of the volunteer programme  for Glamorgan.</a:t>
            </a:r>
          </a:p>
          <a:p>
            <a:r>
              <a:rPr lang="en-GB" dirty="0" smtClean="0"/>
              <a:t>Consider areas for improvement for the Glamorgan volunteer programme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95842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219385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4" y="1735804"/>
            <a:ext cx="10353762" cy="4103293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Glamorgan Cricket Club</a:t>
            </a:r>
          </a:p>
          <a:p>
            <a:pPr lvl="1"/>
            <a:r>
              <a:rPr lang="en-GB" dirty="0" smtClean="0"/>
              <a:t>Formed in 1888</a:t>
            </a:r>
          </a:p>
          <a:p>
            <a:pPr lvl="1"/>
            <a:r>
              <a:rPr lang="en-GB" dirty="0" smtClean="0"/>
              <a:t>The only Welsh first-class cricket team</a:t>
            </a:r>
          </a:p>
          <a:p>
            <a:pPr lvl="1"/>
            <a:r>
              <a:rPr lang="en-GB" dirty="0" smtClean="0"/>
              <a:t>Based at the SSE SWALEC Stadium in Cardiff</a:t>
            </a:r>
          </a:p>
          <a:p>
            <a:pPr lvl="1"/>
            <a:endParaRPr lang="en-GB" dirty="0"/>
          </a:p>
          <a:p>
            <a:r>
              <a:rPr lang="en-GB" b="1" u="sng" dirty="0" smtClean="0"/>
              <a:t>Glamorgan Cricket Club Volunteers</a:t>
            </a:r>
          </a:p>
          <a:p>
            <a:pPr lvl="1"/>
            <a:r>
              <a:rPr lang="en-GB" dirty="0" smtClean="0"/>
              <a:t>Required since the development of T20 cricket in 2003</a:t>
            </a:r>
          </a:p>
          <a:p>
            <a:pPr lvl="1"/>
            <a:r>
              <a:rPr lang="en-GB" dirty="0" smtClean="0"/>
              <a:t>Stadium redevelopment in 2008 led to ‘Category A’ status </a:t>
            </a:r>
          </a:p>
          <a:p>
            <a:pPr lvl="1"/>
            <a:r>
              <a:rPr lang="en-GB" dirty="0" smtClean="0"/>
              <a:t>Resulted in a need for volunteers for International Matches and Concerts </a:t>
            </a:r>
          </a:p>
          <a:p>
            <a:pPr lvl="1"/>
            <a:endParaRPr lang="en-GB" b="1" u="sng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7864" y="2215650"/>
            <a:ext cx="3399692" cy="21802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8929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164123"/>
            <a:ext cx="10775699" cy="5341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 smtClean="0"/>
              <a:t>Theories of Motivation in Volunteer Studies (</a:t>
            </a:r>
            <a:r>
              <a:rPr lang="en-GB" b="1" u="sng" dirty="0" err="1" smtClean="0"/>
              <a:t>i</a:t>
            </a:r>
            <a:r>
              <a:rPr lang="en-GB" b="1" u="sng" dirty="0" smtClean="0"/>
              <a:t>)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sz="2000" dirty="0"/>
              <a:t>Three Factor Model – </a:t>
            </a:r>
            <a:r>
              <a:rPr lang="en-GB" sz="2000" dirty="0" err="1"/>
              <a:t>McClellend</a:t>
            </a:r>
            <a:r>
              <a:rPr lang="en-GB" sz="2000" dirty="0"/>
              <a:t>, Atkinson and Lowell (1953)</a:t>
            </a:r>
          </a:p>
          <a:p>
            <a:pPr lvl="2"/>
            <a:r>
              <a:rPr lang="en-GB" sz="1800" dirty="0"/>
              <a:t>Achievement, power, affiliation (linked to </a:t>
            </a:r>
            <a:r>
              <a:rPr lang="en-GB" sz="1800" dirty="0" smtClean="0"/>
              <a:t>Maslow (1943))</a:t>
            </a:r>
            <a:endParaRPr lang="en-GB" sz="1800" dirty="0"/>
          </a:p>
          <a:p>
            <a:pPr lvl="2"/>
            <a:endParaRPr lang="en-GB" sz="1800" dirty="0"/>
          </a:p>
          <a:p>
            <a:pPr lvl="1"/>
            <a:r>
              <a:rPr lang="en-GB" sz="2000" dirty="0"/>
              <a:t>Two Factor Model – Frisch and Gerrard (</a:t>
            </a:r>
            <a:r>
              <a:rPr lang="en-GB" sz="2000" dirty="0" smtClean="0"/>
              <a:t>1981</a:t>
            </a:r>
            <a:r>
              <a:rPr lang="en-GB" sz="2000" dirty="0"/>
              <a:t>)</a:t>
            </a:r>
          </a:p>
          <a:p>
            <a:pPr lvl="2"/>
            <a:r>
              <a:rPr lang="en-GB" sz="1800" dirty="0"/>
              <a:t>Altruistic (intangible rewards) and egoistic motivation (tangible rewards</a:t>
            </a:r>
            <a:r>
              <a:rPr lang="en-GB" sz="1800" dirty="0" smtClean="0"/>
              <a:t>)</a:t>
            </a:r>
          </a:p>
          <a:p>
            <a:pPr marL="1371600" lvl="3" indent="0" algn="r">
              <a:buNone/>
            </a:pPr>
            <a:r>
              <a:rPr lang="en-GB" dirty="0"/>
              <a:t>Cited by Esmond and Dunlop (2004)</a:t>
            </a:r>
          </a:p>
          <a:p>
            <a:pPr marL="0" indent="0">
              <a:buNone/>
            </a:pPr>
            <a:endParaRPr lang="en-GB" sz="1800" dirty="0"/>
          </a:p>
          <a:p>
            <a:pPr lvl="1"/>
            <a:r>
              <a:rPr lang="en-GB" sz="2000" dirty="0"/>
              <a:t>Motivation to Volunteer – </a:t>
            </a:r>
            <a:r>
              <a:rPr lang="en-GB" sz="2000" dirty="0" err="1"/>
              <a:t>Cnaan</a:t>
            </a:r>
            <a:r>
              <a:rPr lang="en-GB" sz="2000" dirty="0"/>
              <a:t> and Goldberg-Glen (1991)</a:t>
            </a:r>
          </a:p>
          <a:p>
            <a:pPr lvl="2"/>
            <a:r>
              <a:rPr lang="en-GB" sz="1800" dirty="0"/>
              <a:t>5 point scale through review of previous studies </a:t>
            </a:r>
            <a:endParaRPr lang="en-GB" sz="1800" dirty="0" smtClean="0"/>
          </a:p>
          <a:p>
            <a:pPr lvl="2"/>
            <a:r>
              <a:rPr lang="en-GB" sz="1800" dirty="0" smtClean="0"/>
              <a:t>Integrated three factor and two factor models</a:t>
            </a:r>
            <a:endParaRPr lang="en-GB" dirty="0" smtClean="0"/>
          </a:p>
          <a:p>
            <a:endParaRPr lang="en-GB" b="1" u="sng" dirty="0" smtClean="0"/>
          </a:p>
          <a:p>
            <a:pPr marL="0" indent="0" algn="r">
              <a:buNone/>
            </a:pPr>
            <a:endParaRPr lang="en-GB" sz="1400" dirty="0" smtClean="0"/>
          </a:p>
        </p:txBody>
      </p:sp>
    </p:spTree>
    <p:extLst>
      <p:ext uri="{BB962C8B-B14F-4D97-AF65-F5344CB8AC3E}">
        <p14:creationId xmlns="" xmlns:p14="http://schemas.microsoft.com/office/powerpoint/2010/main" val="315474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516821"/>
            <a:ext cx="10775699" cy="5341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 smtClean="0"/>
              <a:t>Studies into Motivation of Volunteers in Sport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Various studies and reports</a:t>
            </a:r>
          </a:p>
          <a:p>
            <a:pPr lvl="1"/>
            <a:r>
              <a:rPr lang="en-GB" dirty="0" smtClean="0"/>
              <a:t>Typically these focus on mega-events i.e. London Olympics 2012 or community clubs</a:t>
            </a:r>
          </a:p>
          <a:p>
            <a:pPr lvl="2"/>
            <a:r>
              <a:rPr lang="en-GB" dirty="0"/>
              <a:t>Alexander, Kim and Kim (2015) – Segmenting </a:t>
            </a:r>
            <a:r>
              <a:rPr lang="en-GB" dirty="0" smtClean="0"/>
              <a:t>Volunteers </a:t>
            </a:r>
            <a:r>
              <a:rPr lang="en-GB" dirty="0"/>
              <a:t>by Motivation in the 2012 London Olympic </a:t>
            </a:r>
            <a:r>
              <a:rPr lang="en-GB" dirty="0" smtClean="0"/>
              <a:t>Games</a:t>
            </a:r>
          </a:p>
          <a:p>
            <a:pPr lvl="2"/>
            <a:r>
              <a:rPr lang="en-GB" dirty="0"/>
              <a:t>Sport </a:t>
            </a:r>
            <a:r>
              <a:rPr lang="en-GB" dirty="0" smtClean="0"/>
              <a:t>Wales </a:t>
            </a:r>
            <a:r>
              <a:rPr lang="en-GB" dirty="0"/>
              <a:t>(2011</a:t>
            </a:r>
            <a:r>
              <a:rPr lang="en-GB" dirty="0" smtClean="0"/>
              <a:t>) – </a:t>
            </a:r>
            <a:r>
              <a:rPr lang="en-GB" dirty="0"/>
              <a:t>The Value of Sports Volunteering in </a:t>
            </a:r>
            <a:r>
              <a:rPr lang="en-GB" dirty="0" smtClean="0"/>
              <a:t>Wales</a:t>
            </a:r>
          </a:p>
          <a:p>
            <a:pPr lvl="2"/>
            <a:r>
              <a:rPr lang="en-GB" dirty="0"/>
              <a:t>Sport England (2016</a:t>
            </a:r>
            <a:r>
              <a:rPr lang="en-GB" dirty="0" smtClean="0"/>
              <a:t>) – Motivations of Sport Volunteers in England </a:t>
            </a:r>
          </a:p>
          <a:p>
            <a:pPr marL="914400" lvl="2" indent="0">
              <a:buNone/>
            </a:pPr>
            <a:endParaRPr lang="en-GB" dirty="0" smtClean="0"/>
          </a:p>
          <a:p>
            <a:r>
              <a:rPr lang="en-GB" dirty="0" smtClean="0"/>
              <a:t>None specific to professional cricket clubs in the UK</a:t>
            </a:r>
          </a:p>
          <a:p>
            <a:pPr marL="0" indent="0">
              <a:buNone/>
            </a:pPr>
            <a:endParaRPr lang="en-GB" dirty="0" smtClean="0"/>
          </a:p>
          <a:p>
            <a:pPr lvl="2"/>
            <a:endParaRPr lang="en-GB" dirty="0"/>
          </a:p>
          <a:p>
            <a:endParaRPr lang="en-GB" b="1" u="sng" dirty="0" smtClean="0"/>
          </a:p>
        </p:txBody>
      </p:sp>
    </p:spTree>
    <p:extLst>
      <p:ext uri="{BB962C8B-B14F-4D97-AF65-F5344CB8AC3E}">
        <p14:creationId xmlns="" xmlns:p14="http://schemas.microsoft.com/office/powerpoint/2010/main" val="49234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941" y="350138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Access to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456" y="1935922"/>
            <a:ext cx="8761412" cy="4491004"/>
          </a:xfrm>
        </p:spPr>
        <p:txBody>
          <a:bodyPr>
            <a:normAutofit/>
          </a:bodyPr>
          <a:lstStyle/>
          <a:p>
            <a:r>
              <a:rPr lang="en-GB" dirty="0" smtClean="0"/>
              <a:t>Contacts in Glamorgan CC</a:t>
            </a:r>
          </a:p>
          <a:p>
            <a:pPr lvl="1"/>
            <a:r>
              <a:rPr lang="en-GB" dirty="0" smtClean="0"/>
              <a:t>– Head of Operations</a:t>
            </a:r>
          </a:p>
          <a:p>
            <a:pPr lvl="1"/>
            <a:r>
              <a:rPr lang="en-GB" dirty="0" smtClean="0"/>
              <a:t>– Operations Manager</a:t>
            </a:r>
          </a:p>
          <a:p>
            <a:pPr lvl="1"/>
            <a:r>
              <a:rPr lang="en-GB" dirty="0" smtClean="0"/>
              <a:t>– Volunteer Co-ordinator</a:t>
            </a:r>
            <a:endParaRPr lang="en-GB" dirty="0"/>
          </a:p>
          <a:p>
            <a:r>
              <a:rPr lang="en-GB" dirty="0" smtClean="0"/>
              <a:t>Secondary Research</a:t>
            </a:r>
          </a:p>
          <a:p>
            <a:pPr lvl="1"/>
            <a:r>
              <a:rPr lang="en-GB" dirty="0" smtClean="0"/>
              <a:t>Journals, books, voluntary surveys,  online articles, National Governing Body (NGB) reports</a:t>
            </a:r>
          </a:p>
          <a:p>
            <a:pPr lvl="1"/>
            <a:r>
              <a:rPr lang="en-GB" dirty="0" smtClean="0"/>
              <a:t>Justify your choice of proposal by discussing:</a:t>
            </a:r>
          </a:p>
          <a:p>
            <a:pPr lvl="1"/>
            <a:r>
              <a:rPr lang="en-GB" dirty="0" smtClean="0"/>
              <a:t>Validity and Reliability of secondary information</a:t>
            </a:r>
          </a:p>
          <a:p>
            <a:pPr lvl="1"/>
            <a:r>
              <a:rPr lang="en-GB" dirty="0" smtClean="0"/>
              <a:t>Ethical considerations e.g. </a:t>
            </a:r>
            <a:r>
              <a:rPr lang="en-GB" smtClean="0"/>
              <a:t>confidential information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46040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1455" y="-139901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Timeline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7194" t="17329" r="29129" b="11837"/>
          <a:stretch/>
        </p:blipFill>
        <p:spPr>
          <a:xfrm>
            <a:off x="1255350" y="1025236"/>
            <a:ext cx="10353761" cy="58327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7292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1455" y="-139901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Timeline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5597" t="22065" r="55111" b="13163"/>
          <a:stretch/>
        </p:blipFill>
        <p:spPr>
          <a:xfrm>
            <a:off x="1604880" y="920876"/>
            <a:ext cx="8866909" cy="57570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2356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-134831"/>
            <a:ext cx="10353761" cy="1326321"/>
          </a:xfrm>
        </p:spPr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727"/>
            <a:ext cx="12191999" cy="616527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dirty="0">
              <a:effectLst/>
            </a:endParaRPr>
          </a:p>
          <a:p>
            <a:r>
              <a:rPr lang="en-GB" sz="3500" dirty="0">
                <a:effectLst/>
              </a:rPr>
              <a:t>Alexander, A., Kim, S. and Kim, D. (2015</a:t>
            </a:r>
            <a:r>
              <a:rPr lang="en-GB" sz="3500" dirty="0" smtClean="0">
                <a:effectLst/>
              </a:rPr>
              <a:t>) </a:t>
            </a:r>
            <a:r>
              <a:rPr lang="en-GB" sz="3500" dirty="0">
                <a:effectLst/>
              </a:rPr>
              <a:t>Segmenting volunteers by motivation in the 2012 London Olympic Games. </a:t>
            </a:r>
            <a:r>
              <a:rPr lang="en-GB" sz="3500" i="1" dirty="0">
                <a:effectLst/>
              </a:rPr>
              <a:t>Tourism Management</a:t>
            </a:r>
            <a:r>
              <a:rPr lang="en-GB" sz="3500" dirty="0">
                <a:effectLst/>
              </a:rPr>
              <a:t>, [online] 47, pp.1-10. Available at: http://ac.els-cdn.com.ezproxy.uwtsd.ac.uk/S0261517714001721/1-s2.0-S0261517714001721-main.pdf?_tid=8f87ce94-a9e4-11e6-a44b-00000aab0f02&amp;acdnat=1479071160_b525df9046f5aca9118d48daa700dcb3 </a:t>
            </a:r>
            <a:r>
              <a:rPr lang="en-GB" sz="3500" dirty="0" smtClean="0">
                <a:effectLst/>
              </a:rPr>
              <a:t>(Accessed: </a:t>
            </a:r>
            <a:r>
              <a:rPr lang="en-GB" sz="3500" dirty="0">
                <a:effectLst/>
              </a:rPr>
              <a:t>6 </a:t>
            </a:r>
            <a:r>
              <a:rPr lang="en-GB" sz="3500" dirty="0" smtClean="0">
                <a:effectLst/>
              </a:rPr>
              <a:t>November 2016</a:t>
            </a:r>
            <a:r>
              <a:rPr lang="en-GB" sz="3500" dirty="0">
                <a:effectLst/>
              </a:rPr>
              <a:t>)</a:t>
            </a:r>
            <a:r>
              <a:rPr lang="en-GB" sz="3500" dirty="0" smtClean="0">
                <a:effectLst/>
              </a:rPr>
              <a:t>.</a:t>
            </a:r>
            <a:endParaRPr lang="en-GB" sz="3500" dirty="0">
              <a:effectLst/>
            </a:endParaRPr>
          </a:p>
          <a:p>
            <a:r>
              <a:rPr lang="en-GB" sz="3500" dirty="0">
                <a:effectLst/>
              </a:rPr>
              <a:t>Clary, E. and Snyder, M. (1999</a:t>
            </a:r>
            <a:r>
              <a:rPr lang="en-GB" sz="3500" dirty="0" smtClean="0">
                <a:effectLst/>
              </a:rPr>
              <a:t>) </a:t>
            </a:r>
            <a:r>
              <a:rPr lang="en-GB" sz="3500" dirty="0">
                <a:effectLst/>
              </a:rPr>
              <a:t>The motivations to volunteer: theoretical and practical considerations. </a:t>
            </a:r>
            <a:r>
              <a:rPr lang="en-GB" sz="3500" i="1" dirty="0">
                <a:effectLst/>
              </a:rPr>
              <a:t>Current Directions in Psychological Science</a:t>
            </a:r>
            <a:r>
              <a:rPr lang="en-GB" sz="3500" dirty="0">
                <a:effectLst/>
              </a:rPr>
              <a:t>, 8(5), pp.156 - 159.</a:t>
            </a:r>
          </a:p>
          <a:p>
            <a:r>
              <a:rPr lang="en-GB" sz="3500" dirty="0" err="1">
                <a:effectLst/>
              </a:rPr>
              <a:t>Cnaan</a:t>
            </a:r>
            <a:r>
              <a:rPr lang="en-GB" sz="3500" dirty="0">
                <a:effectLst/>
              </a:rPr>
              <a:t>, R. and Goldberg-Glen, R. (1991</a:t>
            </a:r>
            <a:r>
              <a:rPr lang="en-GB" sz="3500" dirty="0" smtClean="0">
                <a:effectLst/>
              </a:rPr>
              <a:t>) </a:t>
            </a:r>
            <a:r>
              <a:rPr lang="en-GB" sz="3500" dirty="0">
                <a:effectLst/>
              </a:rPr>
              <a:t>Measuring motivation to volunteer in human services. </a:t>
            </a:r>
            <a:r>
              <a:rPr lang="en-GB" sz="3500" i="1" dirty="0">
                <a:effectLst/>
              </a:rPr>
              <a:t>Journal of Applied </a:t>
            </a:r>
            <a:r>
              <a:rPr lang="en-GB" sz="3500" i="1" dirty="0" err="1">
                <a:effectLst/>
              </a:rPr>
              <a:t>Behavioral</a:t>
            </a:r>
            <a:r>
              <a:rPr lang="en-GB" sz="3500" i="1" dirty="0">
                <a:effectLst/>
              </a:rPr>
              <a:t> Science</a:t>
            </a:r>
            <a:r>
              <a:rPr lang="en-GB" sz="3500" dirty="0">
                <a:effectLst/>
              </a:rPr>
              <a:t>, 27(3), pp.269 - 284.</a:t>
            </a:r>
          </a:p>
          <a:p>
            <a:r>
              <a:rPr lang="en-GB" sz="3500" dirty="0">
                <a:effectLst/>
              </a:rPr>
              <a:t>Crowther, D. and Lancaster, G. (2008</a:t>
            </a:r>
            <a:r>
              <a:rPr lang="en-GB" sz="3500" dirty="0" smtClean="0">
                <a:effectLst/>
              </a:rPr>
              <a:t>)</a:t>
            </a:r>
            <a:r>
              <a:rPr lang="en-GB" sz="3500" dirty="0">
                <a:effectLst/>
              </a:rPr>
              <a:t> </a:t>
            </a:r>
            <a:r>
              <a:rPr lang="en-GB" sz="3500" i="1" dirty="0">
                <a:effectLst/>
              </a:rPr>
              <a:t>Research methods</a:t>
            </a:r>
            <a:r>
              <a:rPr lang="en-GB" sz="3500" dirty="0">
                <a:effectLst/>
              </a:rPr>
              <a:t>. 2nd ed. Oxford: Elsevier Butterworth-Heinemann, p.149.</a:t>
            </a:r>
          </a:p>
          <a:p>
            <a:r>
              <a:rPr lang="en-GB" sz="3500" dirty="0">
                <a:effectLst/>
              </a:rPr>
              <a:t>Esmond, J. and Dunlop, P. (2004</a:t>
            </a:r>
            <a:r>
              <a:rPr lang="en-GB" sz="3500" dirty="0" smtClean="0">
                <a:effectLst/>
              </a:rPr>
              <a:t>)</a:t>
            </a:r>
            <a:r>
              <a:rPr lang="en-GB" sz="3500" dirty="0">
                <a:effectLst/>
              </a:rPr>
              <a:t> </a:t>
            </a:r>
            <a:r>
              <a:rPr lang="en-GB" sz="3500" i="1" dirty="0">
                <a:effectLst/>
              </a:rPr>
              <a:t>Developing the volunteer motivational inventory to access the underlying motivational drives of volunteers in Western Australia</a:t>
            </a:r>
            <a:r>
              <a:rPr lang="en-GB" sz="3500" dirty="0" smtClean="0">
                <a:effectLst/>
              </a:rPr>
              <a:t>. [pdf] </a:t>
            </a:r>
            <a:r>
              <a:rPr lang="en-GB" sz="3500" dirty="0">
                <a:effectLst/>
              </a:rPr>
              <a:t>CLAN WA, pp.11 - 16. Available at: https://volunteer.ca/content/clan-wa-inc-developing-volunteer-motivation-inventory-assess-underlying-motivational-drives (</a:t>
            </a:r>
            <a:r>
              <a:rPr lang="en-GB" sz="3500" dirty="0" smtClean="0">
                <a:effectLst/>
              </a:rPr>
              <a:t>Accessed: </a:t>
            </a:r>
            <a:r>
              <a:rPr lang="en-GB" sz="3500" dirty="0">
                <a:effectLst/>
              </a:rPr>
              <a:t>8 </a:t>
            </a:r>
            <a:r>
              <a:rPr lang="en-GB" sz="3500" dirty="0" smtClean="0">
                <a:effectLst/>
              </a:rPr>
              <a:t>November 2016).</a:t>
            </a:r>
            <a:endParaRPr lang="en-GB" sz="3500" dirty="0">
              <a:effectLst/>
            </a:endParaRPr>
          </a:p>
          <a:p>
            <a:r>
              <a:rPr lang="en-GB" sz="3500" dirty="0" err="1">
                <a:effectLst/>
              </a:rPr>
              <a:t>Görgens</a:t>
            </a:r>
            <a:r>
              <a:rPr lang="en-GB" sz="3500" dirty="0">
                <a:effectLst/>
              </a:rPr>
              <a:t>, M. and </a:t>
            </a:r>
            <a:r>
              <a:rPr lang="en-GB" sz="3500" dirty="0" err="1">
                <a:effectLst/>
              </a:rPr>
              <a:t>Kusek</a:t>
            </a:r>
            <a:r>
              <a:rPr lang="en-GB" sz="3500" dirty="0">
                <a:effectLst/>
              </a:rPr>
              <a:t>, J. (2009</a:t>
            </a:r>
            <a:r>
              <a:rPr lang="en-GB" sz="3500" dirty="0" smtClean="0">
                <a:effectLst/>
              </a:rPr>
              <a:t>)</a:t>
            </a:r>
            <a:r>
              <a:rPr lang="en-GB" sz="3500" dirty="0">
                <a:effectLst/>
              </a:rPr>
              <a:t> </a:t>
            </a:r>
            <a:r>
              <a:rPr lang="en-GB" sz="3500" i="1" dirty="0">
                <a:effectLst/>
              </a:rPr>
              <a:t>Making monitoring and evaluation systems work</a:t>
            </a:r>
            <a:r>
              <a:rPr lang="en-GB" sz="3500" dirty="0">
                <a:effectLst/>
              </a:rPr>
              <a:t>. 1st ed. Washington, DC: World Bank, p.300.</a:t>
            </a:r>
          </a:p>
          <a:p>
            <a:r>
              <a:rPr lang="en-GB" sz="3500" dirty="0" err="1">
                <a:effectLst/>
              </a:rPr>
              <a:t>Gratton</a:t>
            </a:r>
            <a:r>
              <a:rPr lang="en-GB" sz="3500" dirty="0">
                <a:effectLst/>
              </a:rPr>
              <a:t>, C. and Jones, I. (2010</a:t>
            </a:r>
            <a:r>
              <a:rPr lang="en-GB" sz="3500" dirty="0" smtClean="0">
                <a:effectLst/>
              </a:rPr>
              <a:t>)</a:t>
            </a:r>
            <a:r>
              <a:rPr lang="en-GB" sz="3500" dirty="0">
                <a:effectLst/>
              </a:rPr>
              <a:t> </a:t>
            </a:r>
            <a:r>
              <a:rPr lang="en-GB" sz="3500" i="1" dirty="0">
                <a:effectLst/>
              </a:rPr>
              <a:t>Research methods for sports studies</a:t>
            </a:r>
            <a:r>
              <a:rPr lang="en-GB" sz="3500" dirty="0">
                <a:effectLst/>
              </a:rPr>
              <a:t>. 2nd ed. London: Routledge, p.155.</a:t>
            </a:r>
          </a:p>
          <a:p>
            <a:r>
              <a:rPr lang="en-GB" sz="3500" dirty="0">
                <a:effectLst/>
              </a:rPr>
              <a:t>Ryan, R. and Deci, E. (2000</a:t>
            </a:r>
            <a:r>
              <a:rPr lang="en-GB" sz="3500" dirty="0" smtClean="0">
                <a:effectLst/>
              </a:rPr>
              <a:t>) </a:t>
            </a:r>
            <a:r>
              <a:rPr lang="en-GB" sz="3500" dirty="0">
                <a:effectLst/>
              </a:rPr>
              <a:t>Self-determination theory and the facilitation of intrinsic motivation, social development, and well-being. </a:t>
            </a:r>
            <a:r>
              <a:rPr lang="en-GB" sz="3500" i="1" dirty="0">
                <a:effectLst/>
              </a:rPr>
              <a:t>American Psychologist</a:t>
            </a:r>
            <a:r>
              <a:rPr lang="en-GB" sz="3500" dirty="0">
                <a:effectLst/>
              </a:rPr>
              <a:t>, 55(1), pp.68 -78.</a:t>
            </a:r>
          </a:p>
          <a:p>
            <a:r>
              <a:rPr lang="en-GB" sz="3500" dirty="0">
                <a:effectLst/>
              </a:rPr>
              <a:t>Sport </a:t>
            </a:r>
            <a:r>
              <a:rPr lang="en-GB" sz="3500" dirty="0" smtClean="0">
                <a:effectLst/>
              </a:rPr>
              <a:t>England </a:t>
            </a:r>
            <a:r>
              <a:rPr lang="en-GB" sz="3500" dirty="0">
                <a:effectLst/>
              </a:rPr>
              <a:t>(2016</a:t>
            </a:r>
            <a:r>
              <a:rPr lang="en-GB" sz="3500" dirty="0" smtClean="0">
                <a:effectLst/>
              </a:rPr>
              <a:t>)</a:t>
            </a:r>
            <a:r>
              <a:rPr lang="en-GB" sz="3500" dirty="0">
                <a:effectLst/>
              </a:rPr>
              <a:t> </a:t>
            </a:r>
            <a:r>
              <a:rPr lang="en-GB" sz="3500" i="1" dirty="0">
                <a:effectLst/>
              </a:rPr>
              <a:t>Motivations of sport volunteers in England</a:t>
            </a:r>
            <a:r>
              <a:rPr lang="en-GB" sz="3500" dirty="0" smtClean="0">
                <a:effectLst/>
              </a:rPr>
              <a:t>. [pdf] </a:t>
            </a:r>
            <a:r>
              <a:rPr lang="en-GB" sz="3500" dirty="0">
                <a:effectLst/>
              </a:rPr>
              <a:t>Available at: https://www.sportengland.org/media/10205/motivations-of-sport-volunteers.pdf (</a:t>
            </a:r>
            <a:r>
              <a:rPr lang="en-GB" sz="3500" dirty="0" smtClean="0">
                <a:effectLst/>
              </a:rPr>
              <a:t>Accessed: </a:t>
            </a:r>
            <a:r>
              <a:rPr lang="en-GB" sz="3500" dirty="0">
                <a:effectLst/>
              </a:rPr>
              <a:t>8 </a:t>
            </a:r>
            <a:r>
              <a:rPr lang="en-GB" sz="3500" dirty="0" smtClean="0">
                <a:effectLst/>
              </a:rPr>
              <a:t>November 2016).</a:t>
            </a:r>
            <a:endParaRPr lang="en-GB" sz="3500" dirty="0">
              <a:effectLst/>
            </a:endParaRPr>
          </a:p>
          <a:p>
            <a:r>
              <a:rPr lang="en-GB" sz="3500" dirty="0">
                <a:effectLst/>
              </a:rPr>
              <a:t>Sport </a:t>
            </a:r>
            <a:r>
              <a:rPr lang="en-GB" sz="3500" dirty="0" smtClean="0">
                <a:effectLst/>
              </a:rPr>
              <a:t>Wales </a:t>
            </a:r>
            <a:r>
              <a:rPr lang="en-GB" sz="3500" dirty="0">
                <a:effectLst/>
              </a:rPr>
              <a:t>(2011</a:t>
            </a:r>
            <a:r>
              <a:rPr lang="en-GB" sz="3500" dirty="0" smtClean="0">
                <a:effectLst/>
              </a:rPr>
              <a:t>)</a:t>
            </a:r>
            <a:r>
              <a:rPr lang="en-GB" sz="3500" dirty="0">
                <a:effectLst/>
              </a:rPr>
              <a:t> </a:t>
            </a:r>
            <a:r>
              <a:rPr lang="en-GB" sz="3500" i="1" dirty="0">
                <a:effectLst/>
              </a:rPr>
              <a:t>The value of sports volunteering in Wales</a:t>
            </a:r>
            <a:r>
              <a:rPr lang="en-GB" sz="3500" dirty="0" smtClean="0">
                <a:effectLst/>
              </a:rPr>
              <a:t>. [pdf] </a:t>
            </a:r>
            <a:r>
              <a:rPr lang="en-GB" sz="3500" dirty="0">
                <a:effectLst/>
              </a:rPr>
              <a:t>pp.1, 2. Available at: http://sport.wales/media/937041/volvalue201101.pdf </a:t>
            </a:r>
            <a:r>
              <a:rPr lang="en-GB" sz="3500" dirty="0" smtClean="0">
                <a:effectLst/>
              </a:rPr>
              <a:t>(Accessed: </a:t>
            </a:r>
            <a:r>
              <a:rPr lang="en-GB" sz="3500" dirty="0">
                <a:effectLst/>
              </a:rPr>
              <a:t>10 </a:t>
            </a:r>
            <a:r>
              <a:rPr lang="en-GB" sz="3500" dirty="0" smtClean="0">
                <a:effectLst/>
              </a:rPr>
              <a:t>November 2016).</a:t>
            </a:r>
            <a:endParaRPr lang="en-GB" sz="3500" dirty="0">
              <a:effectLst/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1948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1739</TotalTime>
  <Words>409</Words>
  <Application>Microsoft Office PowerPoint</Application>
  <PresentationFormat>Custom</PresentationFormat>
  <Paragraphs>72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Damask</vt:lpstr>
      <vt:lpstr>Research proposal</vt:lpstr>
      <vt:lpstr>Title</vt:lpstr>
      <vt:lpstr>Rationale</vt:lpstr>
      <vt:lpstr>Aim</vt:lpstr>
      <vt:lpstr>Objectives</vt:lpstr>
      <vt:lpstr>Background</vt:lpstr>
      <vt:lpstr>Literature Review</vt:lpstr>
      <vt:lpstr>Literature Review</vt:lpstr>
      <vt:lpstr>Access to Resources</vt:lpstr>
      <vt:lpstr>Timeline</vt:lpstr>
      <vt:lpstr>Timeline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Industry Research Project</dc:title>
  <dc:creator>george mead</dc:creator>
  <cp:lastModifiedBy>0wner</cp:lastModifiedBy>
  <cp:revision>75</cp:revision>
  <dcterms:created xsi:type="dcterms:W3CDTF">2016-10-24T10:49:59Z</dcterms:created>
  <dcterms:modified xsi:type="dcterms:W3CDTF">2017-10-23T12:47:50Z</dcterms:modified>
</cp:coreProperties>
</file>