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9681B7-E701-4C67-8CE7-8F486BB27DBB}" type="doc">
      <dgm:prSet loTypeId="urn:microsoft.com/office/officeart/2008/layout/VerticalCurvedList" loCatId="list" qsTypeId="urn:microsoft.com/office/officeart/2005/8/quickstyle/simple1" qsCatId="simple" csTypeId="urn:microsoft.com/office/officeart/2005/8/colors/accent0_3" csCatId="mainScheme"/>
      <dgm:spPr/>
      <dgm:t>
        <a:bodyPr/>
        <a:lstStyle/>
        <a:p>
          <a:endParaRPr lang="en-PK"/>
        </a:p>
      </dgm:t>
    </dgm:pt>
    <dgm:pt modelId="{2A2F9A74-379B-42FB-88FD-AF3776AAF612}">
      <dgm:prSet/>
      <dgm:spPr/>
      <dgm:t>
        <a:bodyPr/>
        <a:lstStyle/>
        <a:p>
          <a:r>
            <a:rPr lang="en-US"/>
            <a:t>Introduction and Background of Ford Motors</a:t>
          </a:r>
          <a:endParaRPr lang="en-PK"/>
        </a:p>
      </dgm:t>
    </dgm:pt>
    <dgm:pt modelId="{DFA944DB-F874-4E95-8BB8-CA304A8EC61B}" type="parTrans" cxnId="{E6DA4EE6-1A26-4528-9682-23D94FBA5E26}">
      <dgm:prSet/>
      <dgm:spPr/>
      <dgm:t>
        <a:bodyPr/>
        <a:lstStyle/>
        <a:p>
          <a:endParaRPr lang="en-PK"/>
        </a:p>
      </dgm:t>
    </dgm:pt>
    <dgm:pt modelId="{1B329E98-0324-4B63-AA69-C418B4924EEF}" type="sibTrans" cxnId="{E6DA4EE6-1A26-4528-9682-23D94FBA5E26}">
      <dgm:prSet/>
      <dgm:spPr/>
      <dgm:t>
        <a:bodyPr/>
        <a:lstStyle/>
        <a:p>
          <a:endParaRPr lang="en-PK"/>
        </a:p>
      </dgm:t>
    </dgm:pt>
    <dgm:pt modelId="{ED9E1040-0236-412C-86AD-4E3FB08422D4}">
      <dgm:prSet/>
      <dgm:spPr/>
      <dgm:t>
        <a:bodyPr/>
        <a:lstStyle/>
        <a:p>
          <a:r>
            <a:rPr lang="en-US"/>
            <a:t>Ford Restructuring Change Program</a:t>
          </a:r>
          <a:endParaRPr lang="en-PK"/>
        </a:p>
      </dgm:t>
    </dgm:pt>
    <dgm:pt modelId="{31FA5DB5-614E-4BD1-9399-A1CC3438464A}" type="parTrans" cxnId="{89040BBF-92B0-4CC0-B974-AF91BF0CDAF0}">
      <dgm:prSet/>
      <dgm:spPr/>
      <dgm:t>
        <a:bodyPr/>
        <a:lstStyle/>
        <a:p>
          <a:endParaRPr lang="en-PK"/>
        </a:p>
      </dgm:t>
    </dgm:pt>
    <dgm:pt modelId="{2F0894CC-92DA-43BA-8914-0BA35F32DBCB}" type="sibTrans" cxnId="{89040BBF-92B0-4CC0-B974-AF91BF0CDAF0}">
      <dgm:prSet/>
      <dgm:spPr/>
      <dgm:t>
        <a:bodyPr/>
        <a:lstStyle/>
        <a:p>
          <a:endParaRPr lang="en-PK"/>
        </a:p>
      </dgm:t>
    </dgm:pt>
    <dgm:pt modelId="{F71EDEBE-B710-4230-A2C2-44F440D9BDC6}">
      <dgm:prSet/>
      <dgm:spPr/>
      <dgm:t>
        <a:bodyPr/>
        <a:lstStyle/>
        <a:p>
          <a:r>
            <a:rPr lang="en-US"/>
            <a:t>Reasons for Change</a:t>
          </a:r>
          <a:endParaRPr lang="en-PK"/>
        </a:p>
      </dgm:t>
    </dgm:pt>
    <dgm:pt modelId="{0D70E4CE-1BE2-44C7-8D8C-02FD096DE3C6}" type="parTrans" cxnId="{D8132693-D24E-47DA-8DF1-AAFA2A4E9EF4}">
      <dgm:prSet/>
      <dgm:spPr/>
      <dgm:t>
        <a:bodyPr/>
        <a:lstStyle/>
        <a:p>
          <a:endParaRPr lang="en-PK"/>
        </a:p>
      </dgm:t>
    </dgm:pt>
    <dgm:pt modelId="{3750F149-6785-4BA5-B965-53094A1ECC94}" type="sibTrans" cxnId="{D8132693-D24E-47DA-8DF1-AAFA2A4E9EF4}">
      <dgm:prSet/>
      <dgm:spPr/>
      <dgm:t>
        <a:bodyPr/>
        <a:lstStyle/>
        <a:p>
          <a:endParaRPr lang="en-PK"/>
        </a:p>
      </dgm:t>
    </dgm:pt>
    <dgm:pt modelId="{39E115C3-F2D8-4D09-A6DC-22FD5587A834}">
      <dgm:prSet/>
      <dgm:spPr/>
      <dgm:t>
        <a:bodyPr/>
        <a:lstStyle/>
        <a:p>
          <a:r>
            <a:rPr lang="en-US"/>
            <a:t>Key Change Management Models</a:t>
          </a:r>
          <a:endParaRPr lang="en-PK"/>
        </a:p>
      </dgm:t>
    </dgm:pt>
    <dgm:pt modelId="{F5CC911E-4970-4D15-A644-1FACDC63BA18}" type="parTrans" cxnId="{1FF15688-92FB-46C8-96EC-1F680B924A4A}">
      <dgm:prSet/>
      <dgm:spPr/>
      <dgm:t>
        <a:bodyPr/>
        <a:lstStyle/>
        <a:p>
          <a:endParaRPr lang="en-PK"/>
        </a:p>
      </dgm:t>
    </dgm:pt>
    <dgm:pt modelId="{57ABB891-DB9F-49A0-A98B-52FCBAC1B809}" type="sibTrans" cxnId="{1FF15688-92FB-46C8-96EC-1F680B924A4A}">
      <dgm:prSet/>
      <dgm:spPr/>
      <dgm:t>
        <a:bodyPr/>
        <a:lstStyle/>
        <a:p>
          <a:endParaRPr lang="en-PK"/>
        </a:p>
      </dgm:t>
    </dgm:pt>
    <dgm:pt modelId="{DEC81BA0-9635-412C-BC35-DF0FB4BE16FC}">
      <dgm:prSet/>
      <dgm:spPr/>
      <dgm:t>
        <a:bodyPr/>
        <a:lstStyle/>
        <a:p>
          <a:r>
            <a:rPr lang="en-US"/>
            <a:t>Incremental (Small Scale) Or A Large Scale Change Programme</a:t>
          </a:r>
          <a:endParaRPr lang="en-PK"/>
        </a:p>
      </dgm:t>
    </dgm:pt>
    <dgm:pt modelId="{054DA250-E0EB-4FCF-9C6D-225C31DC5BA6}" type="parTrans" cxnId="{E97722B5-86D4-49F9-98A1-6A53ADACB06F}">
      <dgm:prSet/>
      <dgm:spPr/>
      <dgm:t>
        <a:bodyPr/>
        <a:lstStyle/>
        <a:p>
          <a:endParaRPr lang="en-PK"/>
        </a:p>
      </dgm:t>
    </dgm:pt>
    <dgm:pt modelId="{7057437E-DCAF-48FF-964A-8F13652A61E5}" type="sibTrans" cxnId="{E97722B5-86D4-49F9-98A1-6A53ADACB06F}">
      <dgm:prSet/>
      <dgm:spPr/>
      <dgm:t>
        <a:bodyPr/>
        <a:lstStyle/>
        <a:p>
          <a:endParaRPr lang="en-PK"/>
        </a:p>
      </dgm:t>
    </dgm:pt>
    <dgm:pt modelId="{3B515819-6EC0-41BC-B19A-B65D71DD36D5}">
      <dgm:prSet/>
      <dgm:spPr/>
      <dgm:t>
        <a:bodyPr/>
        <a:lstStyle/>
        <a:p>
          <a:r>
            <a:rPr lang="en-US"/>
            <a:t>Driver Factors for Change</a:t>
          </a:r>
          <a:endParaRPr lang="en-PK"/>
        </a:p>
      </dgm:t>
    </dgm:pt>
    <dgm:pt modelId="{358C4BF8-B124-481F-AFE5-C88458EA0E5D}" type="parTrans" cxnId="{97E1592C-27BE-40EF-A464-F41FE84F9935}">
      <dgm:prSet/>
      <dgm:spPr/>
      <dgm:t>
        <a:bodyPr/>
        <a:lstStyle/>
        <a:p>
          <a:endParaRPr lang="en-PK"/>
        </a:p>
      </dgm:t>
    </dgm:pt>
    <dgm:pt modelId="{6E3C91BD-7C9F-4F4F-AA9F-334D0FCA15A3}" type="sibTrans" cxnId="{97E1592C-27BE-40EF-A464-F41FE84F9935}">
      <dgm:prSet/>
      <dgm:spPr/>
      <dgm:t>
        <a:bodyPr/>
        <a:lstStyle/>
        <a:p>
          <a:endParaRPr lang="en-PK"/>
        </a:p>
      </dgm:t>
    </dgm:pt>
    <dgm:pt modelId="{B4770696-080B-4E64-9428-4DBD595630E7}">
      <dgm:prSet/>
      <dgm:spPr/>
      <dgm:t>
        <a:bodyPr/>
        <a:lstStyle/>
        <a:p>
          <a:r>
            <a:rPr lang="en-US"/>
            <a:t>Resistance Factors to the Change</a:t>
          </a:r>
          <a:endParaRPr lang="en-PK"/>
        </a:p>
      </dgm:t>
    </dgm:pt>
    <dgm:pt modelId="{414CF4AA-1082-4CDF-9D4D-143C4E8BA246}" type="parTrans" cxnId="{5ACE104E-D1D4-49CB-A986-10C22390D91D}">
      <dgm:prSet/>
      <dgm:spPr/>
      <dgm:t>
        <a:bodyPr/>
        <a:lstStyle/>
        <a:p>
          <a:endParaRPr lang="en-PK"/>
        </a:p>
      </dgm:t>
    </dgm:pt>
    <dgm:pt modelId="{49F4B75F-42F1-4766-8514-31AB6B0FFA32}" type="sibTrans" cxnId="{5ACE104E-D1D4-49CB-A986-10C22390D91D}">
      <dgm:prSet/>
      <dgm:spPr/>
      <dgm:t>
        <a:bodyPr/>
        <a:lstStyle/>
        <a:p>
          <a:endParaRPr lang="en-PK"/>
        </a:p>
      </dgm:t>
    </dgm:pt>
    <dgm:pt modelId="{0E50F82D-2806-4558-9477-B2CF1FA28221}">
      <dgm:prSet/>
      <dgm:spPr/>
    </dgm:pt>
    <dgm:pt modelId="{34448E33-9634-4296-8FE1-C8050F6BB497}" type="parTrans" cxnId="{FB4972B9-924C-4684-BD43-DD45E5FD2A10}">
      <dgm:prSet/>
      <dgm:spPr/>
      <dgm:t>
        <a:bodyPr/>
        <a:lstStyle/>
        <a:p>
          <a:endParaRPr lang="en-PK"/>
        </a:p>
      </dgm:t>
    </dgm:pt>
    <dgm:pt modelId="{E2A31D6C-F617-4EF2-99F9-FACB7B42D6E2}" type="sibTrans" cxnId="{FB4972B9-924C-4684-BD43-DD45E5FD2A10}">
      <dgm:prSet/>
      <dgm:spPr/>
      <dgm:t>
        <a:bodyPr/>
        <a:lstStyle/>
        <a:p>
          <a:endParaRPr lang="en-PK"/>
        </a:p>
      </dgm:t>
    </dgm:pt>
    <dgm:pt modelId="{0A0E6627-75B8-44F7-8E5A-2834B3862EF1}" type="pres">
      <dgm:prSet presAssocID="{389681B7-E701-4C67-8CE7-8F486BB27DBB}" presName="Name0" presStyleCnt="0">
        <dgm:presLayoutVars>
          <dgm:chMax val="7"/>
          <dgm:chPref val="7"/>
          <dgm:dir/>
        </dgm:presLayoutVars>
      </dgm:prSet>
      <dgm:spPr/>
    </dgm:pt>
    <dgm:pt modelId="{00010D2E-C52C-4156-A5F2-7B7B7F103348}" type="pres">
      <dgm:prSet presAssocID="{389681B7-E701-4C67-8CE7-8F486BB27DBB}" presName="Name1" presStyleCnt="0"/>
      <dgm:spPr/>
    </dgm:pt>
    <dgm:pt modelId="{44F08B1B-ABAF-47C5-B6B9-544D220717BF}" type="pres">
      <dgm:prSet presAssocID="{389681B7-E701-4C67-8CE7-8F486BB27DBB}" presName="cycle" presStyleCnt="0"/>
      <dgm:spPr/>
    </dgm:pt>
    <dgm:pt modelId="{C22DCA04-7FBF-4BBA-B8C5-02DD37A4EDA2}" type="pres">
      <dgm:prSet presAssocID="{389681B7-E701-4C67-8CE7-8F486BB27DBB}" presName="srcNode" presStyleLbl="node1" presStyleIdx="0" presStyleCnt="7"/>
      <dgm:spPr/>
    </dgm:pt>
    <dgm:pt modelId="{2550839E-0D07-4451-99D5-7A56E8838625}" type="pres">
      <dgm:prSet presAssocID="{389681B7-E701-4C67-8CE7-8F486BB27DBB}" presName="conn" presStyleLbl="parChTrans1D2" presStyleIdx="0" presStyleCnt="1"/>
      <dgm:spPr/>
    </dgm:pt>
    <dgm:pt modelId="{200DF174-EDD5-444E-B7B2-1F2C11BE163B}" type="pres">
      <dgm:prSet presAssocID="{389681B7-E701-4C67-8CE7-8F486BB27DBB}" presName="extraNode" presStyleLbl="node1" presStyleIdx="0" presStyleCnt="7"/>
      <dgm:spPr/>
    </dgm:pt>
    <dgm:pt modelId="{1BB59796-9784-47D3-BBE2-6369DCAD55BA}" type="pres">
      <dgm:prSet presAssocID="{389681B7-E701-4C67-8CE7-8F486BB27DBB}" presName="dstNode" presStyleLbl="node1" presStyleIdx="0" presStyleCnt="7"/>
      <dgm:spPr/>
    </dgm:pt>
    <dgm:pt modelId="{F9CAEE0E-D0F4-4026-AD04-DB454FC81BC4}" type="pres">
      <dgm:prSet presAssocID="{2A2F9A74-379B-42FB-88FD-AF3776AAF612}" presName="text_1" presStyleLbl="node1" presStyleIdx="0" presStyleCnt="7">
        <dgm:presLayoutVars>
          <dgm:bulletEnabled val="1"/>
        </dgm:presLayoutVars>
      </dgm:prSet>
      <dgm:spPr/>
    </dgm:pt>
    <dgm:pt modelId="{8F37F816-348C-47F8-BA15-7D2C010B8BE4}" type="pres">
      <dgm:prSet presAssocID="{2A2F9A74-379B-42FB-88FD-AF3776AAF612}" presName="accent_1" presStyleCnt="0"/>
      <dgm:spPr/>
    </dgm:pt>
    <dgm:pt modelId="{B59ABBE6-1620-460F-ADDD-577D158B7F82}" type="pres">
      <dgm:prSet presAssocID="{2A2F9A74-379B-42FB-88FD-AF3776AAF612}" presName="accentRepeatNode" presStyleLbl="solidFgAcc1" presStyleIdx="0" presStyleCnt="7"/>
      <dgm:spPr/>
    </dgm:pt>
    <dgm:pt modelId="{2FCE737A-62BF-45DA-91BE-E15BDCEB6FFD}" type="pres">
      <dgm:prSet presAssocID="{ED9E1040-0236-412C-86AD-4E3FB08422D4}" presName="text_2" presStyleLbl="node1" presStyleIdx="1" presStyleCnt="7">
        <dgm:presLayoutVars>
          <dgm:bulletEnabled val="1"/>
        </dgm:presLayoutVars>
      </dgm:prSet>
      <dgm:spPr/>
    </dgm:pt>
    <dgm:pt modelId="{6AD852A7-9134-47CC-BC1E-5FF1CF8A3776}" type="pres">
      <dgm:prSet presAssocID="{ED9E1040-0236-412C-86AD-4E3FB08422D4}" presName="accent_2" presStyleCnt="0"/>
      <dgm:spPr/>
    </dgm:pt>
    <dgm:pt modelId="{8FD2C907-1309-42FE-89DC-205E1AA23CB8}" type="pres">
      <dgm:prSet presAssocID="{ED9E1040-0236-412C-86AD-4E3FB08422D4}" presName="accentRepeatNode" presStyleLbl="solidFgAcc1" presStyleIdx="1" presStyleCnt="7"/>
      <dgm:spPr/>
    </dgm:pt>
    <dgm:pt modelId="{45B99CFB-130C-4B00-A606-556910BEACCD}" type="pres">
      <dgm:prSet presAssocID="{F71EDEBE-B710-4230-A2C2-44F440D9BDC6}" presName="text_3" presStyleLbl="node1" presStyleIdx="2" presStyleCnt="7">
        <dgm:presLayoutVars>
          <dgm:bulletEnabled val="1"/>
        </dgm:presLayoutVars>
      </dgm:prSet>
      <dgm:spPr/>
    </dgm:pt>
    <dgm:pt modelId="{4EA91246-2458-43C7-9220-730578A26A2D}" type="pres">
      <dgm:prSet presAssocID="{F71EDEBE-B710-4230-A2C2-44F440D9BDC6}" presName="accent_3" presStyleCnt="0"/>
      <dgm:spPr/>
    </dgm:pt>
    <dgm:pt modelId="{51471A4E-F45A-4918-A99B-63D463AD45DE}" type="pres">
      <dgm:prSet presAssocID="{F71EDEBE-B710-4230-A2C2-44F440D9BDC6}" presName="accentRepeatNode" presStyleLbl="solidFgAcc1" presStyleIdx="2" presStyleCnt="7"/>
      <dgm:spPr/>
    </dgm:pt>
    <dgm:pt modelId="{167A5656-0C27-4369-9307-F1643CCD51C7}" type="pres">
      <dgm:prSet presAssocID="{39E115C3-F2D8-4D09-A6DC-22FD5587A834}" presName="text_4" presStyleLbl="node1" presStyleIdx="3" presStyleCnt="7">
        <dgm:presLayoutVars>
          <dgm:bulletEnabled val="1"/>
        </dgm:presLayoutVars>
      </dgm:prSet>
      <dgm:spPr/>
    </dgm:pt>
    <dgm:pt modelId="{FA63897E-2FD9-4E02-97E3-DE4462829C68}" type="pres">
      <dgm:prSet presAssocID="{39E115C3-F2D8-4D09-A6DC-22FD5587A834}" presName="accent_4" presStyleCnt="0"/>
      <dgm:spPr/>
    </dgm:pt>
    <dgm:pt modelId="{2B3D5EE6-1914-4E95-9BCF-FC3DDF1DEB59}" type="pres">
      <dgm:prSet presAssocID="{39E115C3-F2D8-4D09-A6DC-22FD5587A834}" presName="accentRepeatNode" presStyleLbl="solidFgAcc1" presStyleIdx="3" presStyleCnt="7"/>
      <dgm:spPr/>
    </dgm:pt>
    <dgm:pt modelId="{48F3D802-9609-4FD6-A9BE-7E1C52E852A9}" type="pres">
      <dgm:prSet presAssocID="{DEC81BA0-9635-412C-BC35-DF0FB4BE16FC}" presName="text_5" presStyleLbl="node1" presStyleIdx="4" presStyleCnt="7">
        <dgm:presLayoutVars>
          <dgm:bulletEnabled val="1"/>
        </dgm:presLayoutVars>
      </dgm:prSet>
      <dgm:spPr/>
    </dgm:pt>
    <dgm:pt modelId="{72FB6DDD-A8B8-4A83-BDBA-3DDCA30C4722}" type="pres">
      <dgm:prSet presAssocID="{DEC81BA0-9635-412C-BC35-DF0FB4BE16FC}" presName="accent_5" presStyleCnt="0"/>
      <dgm:spPr/>
    </dgm:pt>
    <dgm:pt modelId="{5D98FDD5-EA3C-4F2C-BB80-341908E30D1C}" type="pres">
      <dgm:prSet presAssocID="{DEC81BA0-9635-412C-BC35-DF0FB4BE16FC}" presName="accentRepeatNode" presStyleLbl="solidFgAcc1" presStyleIdx="4" presStyleCnt="7"/>
      <dgm:spPr/>
    </dgm:pt>
    <dgm:pt modelId="{12C4300E-448F-480B-BC67-5AA16F135383}" type="pres">
      <dgm:prSet presAssocID="{3B515819-6EC0-41BC-B19A-B65D71DD36D5}" presName="text_6" presStyleLbl="node1" presStyleIdx="5" presStyleCnt="7">
        <dgm:presLayoutVars>
          <dgm:bulletEnabled val="1"/>
        </dgm:presLayoutVars>
      </dgm:prSet>
      <dgm:spPr/>
    </dgm:pt>
    <dgm:pt modelId="{4D7605D3-CA00-4F1A-A2CF-98C920174B60}" type="pres">
      <dgm:prSet presAssocID="{3B515819-6EC0-41BC-B19A-B65D71DD36D5}" presName="accent_6" presStyleCnt="0"/>
      <dgm:spPr/>
    </dgm:pt>
    <dgm:pt modelId="{FC895092-06A7-4126-984D-E26D01CC6EA2}" type="pres">
      <dgm:prSet presAssocID="{3B515819-6EC0-41BC-B19A-B65D71DD36D5}" presName="accentRepeatNode" presStyleLbl="solidFgAcc1" presStyleIdx="5" presStyleCnt="7"/>
      <dgm:spPr/>
    </dgm:pt>
    <dgm:pt modelId="{CD920EDA-1C91-46F1-AC1D-15F0A0613E12}" type="pres">
      <dgm:prSet presAssocID="{B4770696-080B-4E64-9428-4DBD595630E7}" presName="text_7" presStyleLbl="node1" presStyleIdx="6" presStyleCnt="7">
        <dgm:presLayoutVars>
          <dgm:bulletEnabled val="1"/>
        </dgm:presLayoutVars>
      </dgm:prSet>
      <dgm:spPr/>
    </dgm:pt>
    <dgm:pt modelId="{7EE02461-E72F-4657-A673-AC3E0E6C0ED2}" type="pres">
      <dgm:prSet presAssocID="{B4770696-080B-4E64-9428-4DBD595630E7}" presName="accent_7" presStyleCnt="0"/>
      <dgm:spPr/>
    </dgm:pt>
    <dgm:pt modelId="{8865BBE6-9F65-4B0E-897E-1313EC48A57D}" type="pres">
      <dgm:prSet presAssocID="{B4770696-080B-4E64-9428-4DBD595630E7}" presName="accentRepeatNode" presStyleLbl="solidFgAcc1" presStyleIdx="6" presStyleCnt="7"/>
      <dgm:spPr/>
    </dgm:pt>
  </dgm:ptLst>
  <dgm:cxnLst>
    <dgm:cxn modelId="{C131870F-4953-47E7-928A-7E52F5CE1743}" type="presOf" srcId="{B4770696-080B-4E64-9428-4DBD595630E7}" destId="{CD920EDA-1C91-46F1-AC1D-15F0A0613E12}" srcOrd="0" destOrd="0" presId="urn:microsoft.com/office/officeart/2008/layout/VerticalCurvedList"/>
    <dgm:cxn modelId="{6810E316-0791-4738-8E4E-982CBE392006}" type="presOf" srcId="{389681B7-E701-4C67-8CE7-8F486BB27DBB}" destId="{0A0E6627-75B8-44F7-8E5A-2834B3862EF1}" srcOrd="0" destOrd="0" presId="urn:microsoft.com/office/officeart/2008/layout/VerticalCurvedList"/>
    <dgm:cxn modelId="{97E1592C-27BE-40EF-A464-F41FE84F9935}" srcId="{389681B7-E701-4C67-8CE7-8F486BB27DBB}" destId="{3B515819-6EC0-41BC-B19A-B65D71DD36D5}" srcOrd="5" destOrd="0" parTransId="{358C4BF8-B124-481F-AFE5-C88458EA0E5D}" sibTransId="{6E3C91BD-7C9F-4F4F-AA9F-334D0FCA15A3}"/>
    <dgm:cxn modelId="{5ACE104E-D1D4-49CB-A986-10C22390D91D}" srcId="{389681B7-E701-4C67-8CE7-8F486BB27DBB}" destId="{B4770696-080B-4E64-9428-4DBD595630E7}" srcOrd="6" destOrd="0" parTransId="{414CF4AA-1082-4CDF-9D4D-143C4E8BA246}" sibTransId="{49F4B75F-42F1-4766-8514-31AB6B0FFA32}"/>
    <dgm:cxn modelId="{6B4AB953-541B-4C7B-BE45-F26809FEC890}" type="presOf" srcId="{2A2F9A74-379B-42FB-88FD-AF3776AAF612}" destId="{F9CAEE0E-D0F4-4026-AD04-DB454FC81BC4}" srcOrd="0" destOrd="0" presId="urn:microsoft.com/office/officeart/2008/layout/VerticalCurvedList"/>
    <dgm:cxn modelId="{2DD9AA59-B850-45C6-8750-2CC975969110}" type="presOf" srcId="{F71EDEBE-B710-4230-A2C2-44F440D9BDC6}" destId="{45B99CFB-130C-4B00-A606-556910BEACCD}" srcOrd="0" destOrd="0" presId="urn:microsoft.com/office/officeart/2008/layout/VerticalCurvedList"/>
    <dgm:cxn modelId="{99D60986-B170-46F8-8A44-E97A9178C3DA}" type="presOf" srcId="{ED9E1040-0236-412C-86AD-4E3FB08422D4}" destId="{2FCE737A-62BF-45DA-91BE-E15BDCEB6FFD}" srcOrd="0" destOrd="0" presId="urn:microsoft.com/office/officeart/2008/layout/VerticalCurvedList"/>
    <dgm:cxn modelId="{1FF15688-92FB-46C8-96EC-1F680B924A4A}" srcId="{389681B7-E701-4C67-8CE7-8F486BB27DBB}" destId="{39E115C3-F2D8-4D09-A6DC-22FD5587A834}" srcOrd="3" destOrd="0" parTransId="{F5CC911E-4970-4D15-A644-1FACDC63BA18}" sibTransId="{57ABB891-DB9F-49A0-A98B-52FCBAC1B809}"/>
    <dgm:cxn modelId="{D8132693-D24E-47DA-8DF1-AAFA2A4E9EF4}" srcId="{389681B7-E701-4C67-8CE7-8F486BB27DBB}" destId="{F71EDEBE-B710-4230-A2C2-44F440D9BDC6}" srcOrd="2" destOrd="0" parTransId="{0D70E4CE-1BE2-44C7-8D8C-02FD096DE3C6}" sibTransId="{3750F149-6785-4BA5-B965-53094A1ECC94}"/>
    <dgm:cxn modelId="{DEC798B0-C399-47D5-943E-3847B684895C}" type="presOf" srcId="{1B329E98-0324-4B63-AA69-C418B4924EEF}" destId="{2550839E-0D07-4451-99D5-7A56E8838625}" srcOrd="0" destOrd="0" presId="urn:microsoft.com/office/officeart/2008/layout/VerticalCurvedList"/>
    <dgm:cxn modelId="{E97722B5-86D4-49F9-98A1-6A53ADACB06F}" srcId="{389681B7-E701-4C67-8CE7-8F486BB27DBB}" destId="{DEC81BA0-9635-412C-BC35-DF0FB4BE16FC}" srcOrd="4" destOrd="0" parTransId="{054DA250-E0EB-4FCF-9C6D-225C31DC5BA6}" sibTransId="{7057437E-DCAF-48FF-964A-8F13652A61E5}"/>
    <dgm:cxn modelId="{FB4972B9-924C-4684-BD43-DD45E5FD2A10}" srcId="{389681B7-E701-4C67-8CE7-8F486BB27DBB}" destId="{0E50F82D-2806-4558-9477-B2CF1FA28221}" srcOrd="7" destOrd="0" parTransId="{34448E33-9634-4296-8FE1-C8050F6BB497}" sibTransId="{E2A31D6C-F617-4EF2-99F9-FACB7B42D6E2}"/>
    <dgm:cxn modelId="{89040BBF-92B0-4CC0-B974-AF91BF0CDAF0}" srcId="{389681B7-E701-4C67-8CE7-8F486BB27DBB}" destId="{ED9E1040-0236-412C-86AD-4E3FB08422D4}" srcOrd="1" destOrd="0" parTransId="{31FA5DB5-614E-4BD1-9399-A1CC3438464A}" sibTransId="{2F0894CC-92DA-43BA-8914-0BA35F32DBCB}"/>
    <dgm:cxn modelId="{E620C5D1-BF75-4533-ADF7-72968EDCB787}" type="presOf" srcId="{39E115C3-F2D8-4D09-A6DC-22FD5587A834}" destId="{167A5656-0C27-4369-9307-F1643CCD51C7}" srcOrd="0" destOrd="0" presId="urn:microsoft.com/office/officeart/2008/layout/VerticalCurvedList"/>
    <dgm:cxn modelId="{E6DA4EE6-1A26-4528-9682-23D94FBA5E26}" srcId="{389681B7-E701-4C67-8CE7-8F486BB27DBB}" destId="{2A2F9A74-379B-42FB-88FD-AF3776AAF612}" srcOrd="0" destOrd="0" parTransId="{DFA944DB-F874-4E95-8BB8-CA304A8EC61B}" sibTransId="{1B329E98-0324-4B63-AA69-C418B4924EEF}"/>
    <dgm:cxn modelId="{3C09D0EA-FBB6-40BE-B270-9E587B7B8847}" type="presOf" srcId="{3B515819-6EC0-41BC-B19A-B65D71DD36D5}" destId="{12C4300E-448F-480B-BC67-5AA16F135383}" srcOrd="0" destOrd="0" presId="urn:microsoft.com/office/officeart/2008/layout/VerticalCurvedList"/>
    <dgm:cxn modelId="{41F5A7FB-81D7-4463-8987-4E6F9407DF0B}" type="presOf" srcId="{DEC81BA0-9635-412C-BC35-DF0FB4BE16FC}" destId="{48F3D802-9609-4FD6-A9BE-7E1C52E852A9}" srcOrd="0" destOrd="0" presId="urn:microsoft.com/office/officeart/2008/layout/VerticalCurvedList"/>
    <dgm:cxn modelId="{7A3B7405-1106-43C2-ABCE-BEEF6DB1D3A9}" type="presParOf" srcId="{0A0E6627-75B8-44F7-8E5A-2834B3862EF1}" destId="{00010D2E-C52C-4156-A5F2-7B7B7F103348}" srcOrd="0" destOrd="0" presId="urn:microsoft.com/office/officeart/2008/layout/VerticalCurvedList"/>
    <dgm:cxn modelId="{B550CD89-2B21-49C2-9F0E-5700E5DCC491}" type="presParOf" srcId="{00010D2E-C52C-4156-A5F2-7B7B7F103348}" destId="{44F08B1B-ABAF-47C5-B6B9-544D220717BF}" srcOrd="0" destOrd="0" presId="urn:microsoft.com/office/officeart/2008/layout/VerticalCurvedList"/>
    <dgm:cxn modelId="{62D2B65A-45D6-4AC5-9A71-2A16C9455A12}" type="presParOf" srcId="{44F08B1B-ABAF-47C5-B6B9-544D220717BF}" destId="{C22DCA04-7FBF-4BBA-B8C5-02DD37A4EDA2}" srcOrd="0" destOrd="0" presId="urn:microsoft.com/office/officeart/2008/layout/VerticalCurvedList"/>
    <dgm:cxn modelId="{C1983BB7-CF0F-41E9-99B4-6131A770FEBE}" type="presParOf" srcId="{44F08B1B-ABAF-47C5-B6B9-544D220717BF}" destId="{2550839E-0D07-4451-99D5-7A56E8838625}" srcOrd="1" destOrd="0" presId="urn:microsoft.com/office/officeart/2008/layout/VerticalCurvedList"/>
    <dgm:cxn modelId="{6AE70693-E36F-43E8-8D27-553AE80B6EF7}" type="presParOf" srcId="{44F08B1B-ABAF-47C5-B6B9-544D220717BF}" destId="{200DF174-EDD5-444E-B7B2-1F2C11BE163B}" srcOrd="2" destOrd="0" presId="urn:microsoft.com/office/officeart/2008/layout/VerticalCurvedList"/>
    <dgm:cxn modelId="{31D43122-283E-4FEA-B757-1E198C5ED75A}" type="presParOf" srcId="{44F08B1B-ABAF-47C5-B6B9-544D220717BF}" destId="{1BB59796-9784-47D3-BBE2-6369DCAD55BA}" srcOrd="3" destOrd="0" presId="urn:microsoft.com/office/officeart/2008/layout/VerticalCurvedList"/>
    <dgm:cxn modelId="{4CBE0FE0-ED3B-415F-94D6-ABE7ACFC2D7F}" type="presParOf" srcId="{00010D2E-C52C-4156-A5F2-7B7B7F103348}" destId="{F9CAEE0E-D0F4-4026-AD04-DB454FC81BC4}" srcOrd="1" destOrd="0" presId="urn:microsoft.com/office/officeart/2008/layout/VerticalCurvedList"/>
    <dgm:cxn modelId="{2CAC8F1C-9109-4403-8764-381555F11CD0}" type="presParOf" srcId="{00010D2E-C52C-4156-A5F2-7B7B7F103348}" destId="{8F37F816-348C-47F8-BA15-7D2C010B8BE4}" srcOrd="2" destOrd="0" presId="urn:microsoft.com/office/officeart/2008/layout/VerticalCurvedList"/>
    <dgm:cxn modelId="{DBF69A2A-8548-43D7-99AF-275874810A41}" type="presParOf" srcId="{8F37F816-348C-47F8-BA15-7D2C010B8BE4}" destId="{B59ABBE6-1620-460F-ADDD-577D158B7F82}" srcOrd="0" destOrd="0" presId="urn:microsoft.com/office/officeart/2008/layout/VerticalCurvedList"/>
    <dgm:cxn modelId="{FCE51D37-F38D-4918-A65F-27A65DBDD88C}" type="presParOf" srcId="{00010D2E-C52C-4156-A5F2-7B7B7F103348}" destId="{2FCE737A-62BF-45DA-91BE-E15BDCEB6FFD}" srcOrd="3" destOrd="0" presId="urn:microsoft.com/office/officeart/2008/layout/VerticalCurvedList"/>
    <dgm:cxn modelId="{A7B023BA-D15C-4819-8A29-63B983DF9141}" type="presParOf" srcId="{00010D2E-C52C-4156-A5F2-7B7B7F103348}" destId="{6AD852A7-9134-47CC-BC1E-5FF1CF8A3776}" srcOrd="4" destOrd="0" presId="urn:microsoft.com/office/officeart/2008/layout/VerticalCurvedList"/>
    <dgm:cxn modelId="{CAB311E8-828F-44FB-BD61-E5E1923A4A85}" type="presParOf" srcId="{6AD852A7-9134-47CC-BC1E-5FF1CF8A3776}" destId="{8FD2C907-1309-42FE-89DC-205E1AA23CB8}" srcOrd="0" destOrd="0" presId="urn:microsoft.com/office/officeart/2008/layout/VerticalCurvedList"/>
    <dgm:cxn modelId="{752EB9E9-5293-4366-AB08-3CA4811F0050}" type="presParOf" srcId="{00010D2E-C52C-4156-A5F2-7B7B7F103348}" destId="{45B99CFB-130C-4B00-A606-556910BEACCD}" srcOrd="5" destOrd="0" presId="urn:microsoft.com/office/officeart/2008/layout/VerticalCurvedList"/>
    <dgm:cxn modelId="{8E3B8A32-5730-43AA-ACEF-9B2E91274751}" type="presParOf" srcId="{00010D2E-C52C-4156-A5F2-7B7B7F103348}" destId="{4EA91246-2458-43C7-9220-730578A26A2D}" srcOrd="6" destOrd="0" presId="urn:microsoft.com/office/officeart/2008/layout/VerticalCurvedList"/>
    <dgm:cxn modelId="{33B9DC94-3649-4F47-BEC4-96D5FB307B9C}" type="presParOf" srcId="{4EA91246-2458-43C7-9220-730578A26A2D}" destId="{51471A4E-F45A-4918-A99B-63D463AD45DE}" srcOrd="0" destOrd="0" presId="urn:microsoft.com/office/officeart/2008/layout/VerticalCurvedList"/>
    <dgm:cxn modelId="{6AA0AB88-1359-40E5-984E-AD24131B3BB8}" type="presParOf" srcId="{00010D2E-C52C-4156-A5F2-7B7B7F103348}" destId="{167A5656-0C27-4369-9307-F1643CCD51C7}" srcOrd="7" destOrd="0" presId="urn:microsoft.com/office/officeart/2008/layout/VerticalCurvedList"/>
    <dgm:cxn modelId="{84DBD78E-CC0B-4CE1-ABF0-2D93F4D44115}" type="presParOf" srcId="{00010D2E-C52C-4156-A5F2-7B7B7F103348}" destId="{FA63897E-2FD9-4E02-97E3-DE4462829C68}" srcOrd="8" destOrd="0" presId="urn:microsoft.com/office/officeart/2008/layout/VerticalCurvedList"/>
    <dgm:cxn modelId="{6C270D76-C11A-42B1-84FD-ADC50E98D203}" type="presParOf" srcId="{FA63897E-2FD9-4E02-97E3-DE4462829C68}" destId="{2B3D5EE6-1914-4E95-9BCF-FC3DDF1DEB59}" srcOrd="0" destOrd="0" presId="urn:microsoft.com/office/officeart/2008/layout/VerticalCurvedList"/>
    <dgm:cxn modelId="{8E5C09DB-50AB-47D9-B7AA-AF4C0AC41E4A}" type="presParOf" srcId="{00010D2E-C52C-4156-A5F2-7B7B7F103348}" destId="{48F3D802-9609-4FD6-A9BE-7E1C52E852A9}" srcOrd="9" destOrd="0" presId="urn:microsoft.com/office/officeart/2008/layout/VerticalCurvedList"/>
    <dgm:cxn modelId="{A1802AA2-A4CF-4EF3-90C3-3BDD5F0AB028}" type="presParOf" srcId="{00010D2E-C52C-4156-A5F2-7B7B7F103348}" destId="{72FB6DDD-A8B8-4A83-BDBA-3DDCA30C4722}" srcOrd="10" destOrd="0" presId="urn:microsoft.com/office/officeart/2008/layout/VerticalCurvedList"/>
    <dgm:cxn modelId="{EF71214B-8580-4262-85AB-CA4FA3305C43}" type="presParOf" srcId="{72FB6DDD-A8B8-4A83-BDBA-3DDCA30C4722}" destId="{5D98FDD5-EA3C-4F2C-BB80-341908E30D1C}" srcOrd="0" destOrd="0" presId="urn:microsoft.com/office/officeart/2008/layout/VerticalCurvedList"/>
    <dgm:cxn modelId="{BEE34614-5777-4C0A-87D9-111CE989DC4B}" type="presParOf" srcId="{00010D2E-C52C-4156-A5F2-7B7B7F103348}" destId="{12C4300E-448F-480B-BC67-5AA16F135383}" srcOrd="11" destOrd="0" presId="urn:microsoft.com/office/officeart/2008/layout/VerticalCurvedList"/>
    <dgm:cxn modelId="{C82B3D50-FD39-4C38-924E-A22BED4981CB}" type="presParOf" srcId="{00010D2E-C52C-4156-A5F2-7B7B7F103348}" destId="{4D7605D3-CA00-4F1A-A2CF-98C920174B60}" srcOrd="12" destOrd="0" presId="urn:microsoft.com/office/officeart/2008/layout/VerticalCurvedList"/>
    <dgm:cxn modelId="{045FBED6-EE72-46A9-9704-97EC14D5A777}" type="presParOf" srcId="{4D7605D3-CA00-4F1A-A2CF-98C920174B60}" destId="{FC895092-06A7-4126-984D-E26D01CC6EA2}" srcOrd="0" destOrd="0" presId="urn:microsoft.com/office/officeart/2008/layout/VerticalCurvedList"/>
    <dgm:cxn modelId="{BE2B8279-EBC5-4521-8619-84B8F98F5DF1}" type="presParOf" srcId="{00010D2E-C52C-4156-A5F2-7B7B7F103348}" destId="{CD920EDA-1C91-46F1-AC1D-15F0A0613E12}" srcOrd="13" destOrd="0" presId="urn:microsoft.com/office/officeart/2008/layout/VerticalCurvedList"/>
    <dgm:cxn modelId="{BFA0A25B-BF22-4F79-9338-AF8CABC53BB1}" type="presParOf" srcId="{00010D2E-C52C-4156-A5F2-7B7B7F103348}" destId="{7EE02461-E72F-4657-A673-AC3E0E6C0ED2}" srcOrd="14" destOrd="0" presId="urn:microsoft.com/office/officeart/2008/layout/VerticalCurvedList"/>
    <dgm:cxn modelId="{42615C8D-43C4-4D6A-9A93-06EB60593A7F}" type="presParOf" srcId="{7EE02461-E72F-4657-A673-AC3E0E6C0ED2}" destId="{8865BBE6-9F65-4B0E-897E-1313EC48A57D}"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07545-ED92-4454-A01E-AB3CAEE47502}" type="doc">
      <dgm:prSet loTypeId="urn:microsoft.com/office/officeart/2018/5/layout/CenteredIconLabelDescriptionList" loCatId="icon" qsTypeId="urn:microsoft.com/office/officeart/2005/8/quickstyle/simple1" qsCatId="simple" csTypeId="urn:microsoft.com/office/officeart/2005/8/colors/colorful2" csCatId="colorful" phldr="1"/>
      <dgm:spPr/>
      <dgm:t>
        <a:bodyPr/>
        <a:lstStyle/>
        <a:p>
          <a:endParaRPr lang="en-PK"/>
        </a:p>
      </dgm:t>
    </dgm:pt>
    <dgm:pt modelId="{50E8D063-EAD1-4C2A-A9F6-C5D721050AEE}">
      <dgm:prSet phldrT="[Text]"/>
      <dgm:spPr/>
      <dgm:t>
        <a:bodyPr/>
        <a:lstStyle/>
        <a:p>
          <a:pPr>
            <a:lnSpc>
              <a:spcPct val="100000"/>
            </a:lnSpc>
            <a:defRPr b="1"/>
          </a:pPr>
          <a:r>
            <a:rPr lang="en-US"/>
            <a:t>Planned Change</a:t>
          </a:r>
          <a:endParaRPr lang="en-PK"/>
        </a:p>
      </dgm:t>
    </dgm:pt>
    <dgm:pt modelId="{055670A5-8877-4C90-BE42-D324FB6EBDD4}" type="parTrans" cxnId="{EA184210-16DC-4418-9AB6-DCA52907926C}">
      <dgm:prSet/>
      <dgm:spPr/>
      <dgm:t>
        <a:bodyPr/>
        <a:lstStyle/>
        <a:p>
          <a:endParaRPr lang="en-PK"/>
        </a:p>
      </dgm:t>
    </dgm:pt>
    <dgm:pt modelId="{1FB31F45-2150-4DE1-A921-1F4448A92A82}" type="sibTrans" cxnId="{EA184210-16DC-4418-9AB6-DCA52907926C}">
      <dgm:prSet/>
      <dgm:spPr/>
      <dgm:t>
        <a:bodyPr/>
        <a:lstStyle/>
        <a:p>
          <a:endParaRPr lang="en-PK"/>
        </a:p>
      </dgm:t>
    </dgm:pt>
    <dgm:pt modelId="{DFD7490F-1167-4A14-92ED-EA4933B86B0D}">
      <dgm:prSet phldrT="[Text]" custT="1"/>
      <dgm:spPr/>
      <dgm:t>
        <a:bodyPr/>
        <a:lstStyle/>
        <a:p>
          <a:pPr algn="just">
            <a:lnSpc>
              <a:spcPct val="100000"/>
            </a:lnSpc>
          </a:pPr>
          <a:r>
            <a:rPr lang="en-US" sz="1400"/>
            <a:t>In order to effectively manage change, a planned strategy is required. </a:t>
          </a:r>
          <a:endParaRPr lang="en-PK" sz="1400"/>
        </a:p>
      </dgm:t>
    </dgm:pt>
    <dgm:pt modelId="{E62B7C1C-2E08-4241-8ECD-6E8C5CD96B85}" type="parTrans" cxnId="{9320AD15-E3B2-4E21-991C-CAB8A996D213}">
      <dgm:prSet/>
      <dgm:spPr/>
      <dgm:t>
        <a:bodyPr/>
        <a:lstStyle/>
        <a:p>
          <a:endParaRPr lang="en-PK"/>
        </a:p>
      </dgm:t>
    </dgm:pt>
    <dgm:pt modelId="{6BE7191C-C059-4214-BA33-7403475F0443}" type="sibTrans" cxnId="{9320AD15-E3B2-4E21-991C-CAB8A996D213}">
      <dgm:prSet/>
      <dgm:spPr/>
      <dgm:t>
        <a:bodyPr/>
        <a:lstStyle/>
        <a:p>
          <a:endParaRPr lang="en-PK"/>
        </a:p>
      </dgm:t>
    </dgm:pt>
    <dgm:pt modelId="{16E5D53F-CDA6-405E-ACC9-527EB3D7E701}">
      <dgm:prSet phldrT="[Text]"/>
      <dgm:spPr/>
      <dgm:t>
        <a:bodyPr/>
        <a:lstStyle/>
        <a:p>
          <a:pPr>
            <a:lnSpc>
              <a:spcPct val="100000"/>
            </a:lnSpc>
            <a:defRPr b="1"/>
          </a:pPr>
          <a:r>
            <a:rPr lang="en-US"/>
            <a:t>Emergent Change</a:t>
          </a:r>
          <a:endParaRPr lang="en-PK"/>
        </a:p>
      </dgm:t>
    </dgm:pt>
    <dgm:pt modelId="{DFE50D10-08B6-44FD-AE78-27044E03E3B6}" type="parTrans" cxnId="{2F0BCBEB-0F6B-4DE5-B74D-346E9E681BDC}">
      <dgm:prSet/>
      <dgm:spPr/>
      <dgm:t>
        <a:bodyPr/>
        <a:lstStyle/>
        <a:p>
          <a:endParaRPr lang="en-PK"/>
        </a:p>
      </dgm:t>
    </dgm:pt>
    <dgm:pt modelId="{F6648F6F-600A-4161-B014-98C02FD64251}" type="sibTrans" cxnId="{2F0BCBEB-0F6B-4DE5-B74D-346E9E681BDC}">
      <dgm:prSet/>
      <dgm:spPr/>
      <dgm:t>
        <a:bodyPr/>
        <a:lstStyle/>
        <a:p>
          <a:endParaRPr lang="en-PK"/>
        </a:p>
      </dgm:t>
    </dgm:pt>
    <dgm:pt modelId="{3936567D-736E-4FE5-BDA9-AE87CA0C6AAE}">
      <dgm:prSet phldrT="[Text]" custT="1"/>
      <dgm:spPr/>
      <dgm:t>
        <a:bodyPr/>
        <a:lstStyle/>
        <a:p>
          <a:pPr algn="just">
            <a:lnSpc>
              <a:spcPct val="100000"/>
            </a:lnSpc>
          </a:pPr>
          <a:r>
            <a:rPr lang="en-US" sz="1200" dirty="0"/>
            <a:t>In contrast, emergent change management is more malleable and may be adapted to a variety of situations. </a:t>
          </a:r>
          <a:endParaRPr lang="en-PK" sz="1200" dirty="0"/>
        </a:p>
      </dgm:t>
    </dgm:pt>
    <dgm:pt modelId="{64149866-9735-40EE-8B39-ACFDFD0CAED1}" type="parTrans" cxnId="{A0D1CDD5-8771-43DB-8972-1234A2C8D970}">
      <dgm:prSet/>
      <dgm:spPr/>
      <dgm:t>
        <a:bodyPr/>
        <a:lstStyle/>
        <a:p>
          <a:endParaRPr lang="en-PK"/>
        </a:p>
      </dgm:t>
    </dgm:pt>
    <dgm:pt modelId="{352F7CBD-C731-4A56-B2B9-7F228E357FD6}" type="sibTrans" cxnId="{A0D1CDD5-8771-43DB-8972-1234A2C8D970}">
      <dgm:prSet/>
      <dgm:spPr/>
      <dgm:t>
        <a:bodyPr/>
        <a:lstStyle/>
        <a:p>
          <a:endParaRPr lang="en-PK"/>
        </a:p>
      </dgm:t>
    </dgm:pt>
    <dgm:pt modelId="{81DA036D-2E71-4A84-922A-B9A20B4A61CE}">
      <dgm:prSet phldrT="[Text]" custT="1"/>
      <dgm:spPr/>
      <dgm:t>
        <a:bodyPr/>
        <a:lstStyle/>
        <a:p>
          <a:pPr algn="just">
            <a:lnSpc>
              <a:spcPct val="100000"/>
            </a:lnSpc>
          </a:pPr>
          <a:r>
            <a:rPr lang="en-US" sz="1400" dirty="0"/>
            <a:t>This strategy succeeds when the need for transformation is anticipated, and the group has defined goals. </a:t>
          </a:r>
          <a:endParaRPr lang="en-PK" sz="1400" dirty="0"/>
        </a:p>
      </dgm:t>
    </dgm:pt>
    <dgm:pt modelId="{53528CB1-09B6-461F-8A5D-DFEE06374604}" type="parTrans" cxnId="{B948074A-C7F4-4D93-BC69-126D74DE7C1A}">
      <dgm:prSet/>
      <dgm:spPr/>
      <dgm:t>
        <a:bodyPr/>
        <a:lstStyle/>
        <a:p>
          <a:endParaRPr lang="en-PK"/>
        </a:p>
      </dgm:t>
    </dgm:pt>
    <dgm:pt modelId="{5AF940CD-A506-47BE-9D18-57E5F2AB7501}" type="sibTrans" cxnId="{B948074A-C7F4-4D93-BC69-126D74DE7C1A}">
      <dgm:prSet/>
      <dgm:spPr/>
      <dgm:t>
        <a:bodyPr/>
        <a:lstStyle/>
        <a:p>
          <a:endParaRPr lang="en-PK"/>
        </a:p>
      </dgm:t>
    </dgm:pt>
    <dgm:pt modelId="{27B3147A-4FF9-4314-B3C4-A22F76FC84E1}">
      <dgm:prSet phldrT="[Text]" custT="1"/>
      <dgm:spPr/>
      <dgm:t>
        <a:bodyPr/>
        <a:lstStyle/>
        <a:p>
          <a:pPr algn="just">
            <a:lnSpc>
              <a:spcPct val="100000"/>
            </a:lnSpc>
          </a:pPr>
          <a:r>
            <a:rPr lang="en-US" sz="1400"/>
            <a:t>Using planned change, Ford may oversee its continuing transformation by establishing clear targets, developing a comprehensive strategy, and keeping tabs on its development.</a:t>
          </a:r>
          <a:endParaRPr lang="en-PK" sz="1400"/>
        </a:p>
      </dgm:t>
    </dgm:pt>
    <dgm:pt modelId="{C6BED857-F15E-49A6-8F9C-C1DFBF3C42C1}" type="parTrans" cxnId="{5DEE1802-0376-4C8D-B95F-F5377A4B50A5}">
      <dgm:prSet/>
      <dgm:spPr/>
      <dgm:t>
        <a:bodyPr/>
        <a:lstStyle/>
        <a:p>
          <a:endParaRPr lang="en-PK"/>
        </a:p>
      </dgm:t>
    </dgm:pt>
    <dgm:pt modelId="{26187ADE-7815-4C63-B826-66BF0D62AB74}" type="sibTrans" cxnId="{5DEE1802-0376-4C8D-B95F-F5377A4B50A5}">
      <dgm:prSet/>
      <dgm:spPr/>
      <dgm:t>
        <a:bodyPr/>
        <a:lstStyle/>
        <a:p>
          <a:endParaRPr lang="en-PK"/>
        </a:p>
      </dgm:t>
    </dgm:pt>
    <dgm:pt modelId="{5FA3E175-390A-4049-B980-493CA7BC4C7E}">
      <dgm:prSet phldrT="[Text]" custT="1"/>
      <dgm:spPr/>
      <dgm:t>
        <a:bodyPr/>
        <a:lstStyle/>
        <a:p>
          <a:pPr algn="just">
            <a:lnSpc>
              <a:spcPct val="100000"/>
            </a:lnSpc>
          </a:pPr>
          <a:r>
            <a:rPr lang="en-US" sz="1400" dirty="0"/>
            <a:t> This method may assist the business remain on track to realize its goals (Edwards, </a:t>
          </a:r>
          <a:r>
            <a:rPr lang="en-US" sz="1400" dirty="0" err="1"/>
            <a:t>Prætorius</a:t>
          </a:r>
          <a:r>
            <a:rPr lang="en-US" sz="1400" dirty="0"/>
            <a:t> and Nielsen, 2020).</a:t>
          </a:r>
          <a:endParaRPr lang="en-PK" sz="1400" dirty="0"/>
        </a:p>
      </dgm:t>
    </dgm:pt>
    <dgm:pt modelId="{B6D920D5-CF07-420D-B2CD-6D232F3F8E03}" type="parTrans" cxnId="{BC9E5001-A878-4E20-A6AB-BA953E8D3A30}">
      <dgm:prSet/>
      <dgm:spPr/>
      <dgm:t>
        <a:bodyPr/>
        <a:lstStyle/>
        <a:p>
          <a:endParaRPr lang="en-PK"/>
        </a:p>
      </dgm:t>
    </dgm:pt>
    <dgm:pt modelId="{2A1C29CE-D315-4D40-BDC2-44FF879173A2}" type="sibTrans" cxnId="{BC9E5001-A878-4E20-A6AB-BA953E8D3A30}">
      <dgm:prSet/>
      <dgm:spPr/>
      <dgm:t>
        <a:bodyPr/>
        <a:lstStyle/>
        <a:p>
          <a:endParaRPr lang="en-PK"/>
        </a:p>
      </dgm:t>
    </dgm:pt>
    <dgm:pt modelId="{C031B676-A401-400C-A5F6-88F518E2C41E}">
      <dgm:prSet phldrT="[Text]" custT="1"/>
      <dgm:spPr/>
      <dgm:t>
        <a:bodyPr/>
        <a:lstStyle/>
        <a:p>
          <a:pPr algn="just">
            <a:lnSpc>
              <a:spcPct val="100000"/>
            </a:lnSpc>
          </a:pPr>
          <a:r>
            <a:rPr lang="en-US" sz="1200" dirty="0"/>
            <a:t>It entails adjusting a company's strategy or operations in real time in response to sudden shifts in the external environment or unforeseen occurrences. </a:t>
          </a:r>
          <a:endParaRPr lang="en-PK" sz="1200" dirty="0"/>
        </a:p>
      </dgm:t>
    </dgm:pt>
    <dgm:pt modelId="{55D1D724-C7A0-4D01-8FE9-27E29D55A0A8}" type="parTrans" cxnId="{7556E259-3867-4880-83BE-901134894DBD}">
      <dgm:prSet/>
      <dgm:spPr/>
      <dgm:t>
        <a:bodyPr/>
        <a:lstStyle/>
        <a:p>
          <a:endParaRPr lang="en-PK"/>
        </a:p>
      </dgm:t>
    </dgm:pt>
    <dgm:pt modelId="{1EF10427-3963-42F5-AB97-AF685DF539BF}" type="sibTrans" cxnId="{7556E259-3867-4880-83BE-901134894DBD}">
      <dgm:prSet/>
      <dgm:spPr/>
      <dgm:t>
        <a:bodyPr/>
        <a:lstStyle/>
        <a:p>
          <a:endParaRPr lang="en-PK"/>
        </a:p>
      </dgm:t>
    </dgm:pt>
    <dgm:pt modelId="{6D67E822-FE73-40ED-A677-912800D1F100}">
      <dgm:prSet phldrT="[Text]" custT="1"/>
      <dgm:spPr/>
      <dgm:t>
        <a:bodyPr/>
        <a:lstStyle/>
        <a:p>
          <a:pPr algn="just">
            <a:lnSpc>
              <a:spcPct val="100000"/>
            </a:lnSpc>
          </a:pPr>
          <a:r>
            <a:rPr lang="en-US" sz="1200" dirty="0"/>
            <a:t>When the need for change is unclear, or when speedy reaction to shifts in the market or the competitive environment is essential, this method shines. </a:t>
          </a:r>
          <a:endParaRPr lang="en-PK" sz="1200" dirty="0"/>
        </a:p>
      </dgm:t>
    </dgm:pt>
    <dgm:pt modelId="{12ED278A-E11D-4F0A-A45A-335DFEB3A9CA}" type="parTrans" cxnId="{CE69A7AE-E3ED-45C1-8CEC-57E1C7FD20CC}">
      <dgm:prSet/>
      <dgm:spPr/>
      <dgm:t>
        <a:bodyPr/>
        <a:lstStyle/>
        <a:p>
          <a:endParaRPr lang="en-PK"/>
        </a:p>
      </dgm:t>
    </dgm:pt>
    <dgm:pt modelId="{A77F7F18-CA46-45AD-9DBC-67796AD615C1}" type="sibTrans" cxnId="{CE69A7AE-E3ED-45C1-8CEC-57E1C7FD20CC}">
      <dgm:prSet/>
      <dgm:spPr/>
      <dgm:t>
        <a:bodyPr/>
        <a:lstStyle/>
        <a:p>
          <a:endParaRPr lang="en-PK"/>
        </a:p>
      </dgm:t>
    </dgm:pt>
    <dgm:pt modelId="{B4EF8FC6-6CE8-4387-80AA-57C4905E6512}">
      <dgm:prSet phldrT="[Text]" custT="1"/>
      <dgm:spPr/>
      <dgm:t>
        <a:bodyPr/>
        <a:lstStyle/>
        <a:p>
          <a:pPr algn="just">
            <a:lnSpc>
              <a:spcPct val="100000"/>
            </a:lnSpc>
          </a:pPr>
          <a:r>
            <a:rPr lang="en-US" sz="1200" dirty="0"/>
            <a:t>Ford may employ emergent change to adapt to sudden adjustments in the market, such as the growing demand for electrified and driverless cars, or in customer tastes (</a:t>
          </a:r>
          <a:r>
            <a:rPr lang="en-US" sz="1200" dirty="0" err="1"/>
            <a:t>Luederitz</a:t>
          </a:r>
          <a:r>
            <a:rPr lang="en-US" sz="1200" dirty="0"/>
            <a:t> et al., 2021). </a:t>
          </a:r>
          <a:endParaRPr lang="en-PK" sz="1700" dirty="0"/>
        </a:p>
      </dgm:t>
    </dgm:pt>
    <dgm:pt modelId="{9E7E991A-1AEB-49FD-8BA2-C260DDFA868E}" type="parTrans" cxnId="{7B26DB00-6BEF-43DC-9AEF-BED65115EA7C}">
      <dgm:prSet/>
      <dgm:spPr/>
      <dgm:t>
        <a:bodyPr/>
        <a:lstStyle/>
        <a:p>
          <a:endParaRPr lang="en-PK"/>
        </a:p>
      </dgm:t>
    </dgm:pt>
    <dgm:pt modelId="{1EA38C8B-DFB4-4376-AB8A-EC2A1B33D22C}" type="sibTrans" cxnId="{7B26DB00-6BEF-43DC-9AEF-BED65115EA7C}">
      <dgm:prSet/>
      <dgm:spPr/>
      <dgm:t>
        <a:bodyPr/>
        <a:lstStyle/>
        <a:p>
          <a:endParaRPr lang="en-PK"/>
        </a:p>
      </dgm:t>
    </dgm:pt>
    <dgm:pt modelId="{E7719B92-EAE4-4C40-A4F9-B8B043C7D4E8}" type="pres">
      <dgm:prSet presAssocID="{38807545-ED92-4454-A01E-AB3CAEE47502}" presName="root" presStyleCnt="0">
        <dgm:presLayoutVars>
          <dgm:dir/>
          <dgm:resizeHandles val="exact"/>
        </dgm:presLayoutVars>
      </dgm:prSet>
      <dgm:spPr/>
    </dgm:pt>
    <dgm:pt modelId="{6338ACA7-B5B5-4CDD-98AB-0E65BF5A98F0}" type="pres">
      <dgm:prSet presAssocID="{50E8D063-EAD1-4C2A-A9F6-C5D721050AEE}" presName="compNode" presStyleCnt="0"/>
      <dgm:spPr/>
    </dgm:pt>
    <dgm:pt modelId="{872E089B-F798-41A1-8F5D-2C6A2D5C4166}" type="pres">
      <dgm:prSet presAssocID="{50E8D063-EAD1-4C2A-A9F6-C5D721050AEE}" presName="iconRect" presStyleLbl="node1" presStyleIdx="0" presStyleCnt="2" custScaleX="75210" custScaleY="10053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chart"/>
        </a:ext>
      </dgm:extLst>
    </dgm:pt>
    <dgm:pt modelId="{770E9067-4375-4587-B9C9-F96F60FF011B}" type="pres">
      <dgm:prSet presAssocID="{50E8D063-EAD1-4C2A-A9F6-C5D721050AEE}" presName="iconSpace" presStyleCnt="0"/>
      <dgm:spPr/>
    </dgm:pt>
    <dgm:pt modelId="{0121C88E-04BC-4E3C-BE16-D028CCCCCC6F}" type="pres">
      <dgm:prSet presAssocID="{50E8D063-EAD1-4C2A-A9F6-C5D721050AEE}" presName="parTx" presStyleLbl="revTx" presStyleIdx="0" presStyleCnt="4">
        <dgm:presLayoutVars>
          <dgm:chMax val="0"/>
          <dgm:chPref val="0"/>
        </dgm:presLayoutVars>
      </dgm:prSet>
      <dgm:spPr/>
    </dgm:pt>
    <dgm:pt modelId="{60063124-0F71-4BFD-93A8-A1ADABCBF590}" type="pres">
      <dgm:prSet presAssocID="{50E8D063-EAD1-4C2A-A9F6-C5D721050AEE}" presName="txSpace" presStyleCnt="0"/>
      <dgm:spPr/>
    </dgm:pt>
    <dgm:pt modelId="{DA013E1F-675A-43D1-9829-D133EEB27025}" type="pres">
      <dgm:prSet presAssocID="{50E8D063-EAD1-4C2A-A9F6-C5D721050AEE}" presName="desTx" presStyleLbl="revTx" presStyleIdx="1" presStyleCnt="4">
        <dgm:presLayoutVars/>
      </dgm:prSet>
      <dgm:spPr/>
    </dgm:pt>
    <dgm:pt modelId="{14FD85C2-F0EE-49AE-975A-5F041655369B}" type="pres">
      <dgm:prSet presAssocID="{1FB31F45-2150-4DE1-A921-1F4448A92A82}" presName="sibTrans" presStyleCnt="0"/>
      <dgm:spPr/>
    </dgm:pt>
    <dgm:pt modelId="{D1C0B290-8A3D-48AF-B52F-AD271157DE6E}" type="pres">
      <dgm:prSet presAssocID="{16E5D53F-CDA6-405E-ACC9-527EB3D7E701}" presName="compNode" presStyleCnt="0"/>
      <dgm:spPr/>
    </dgm:pt>
    <dgm:pt modelId="{E544F819-A3B8-4675-96D0-CCEC974F8D55}" type="pres">
      <dgm:prSet presAssocID="{16E5D53F-CDA6-405E-ACC9-527EB3D7E7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ximize"/>
        </a:ext>
      </dgm:extLst>
    </dgm:pt>
    <dgm:pt modelId="{F50154D5-089E-4C73-A5DC-2809D042BE13}" type="pres">
      <dgm:prSet presAssocID="{16E5D53F-CDA6-405E-ACC9-527EB3D7E701}" presName="iconSpace" presStyleCnt="0"/>
      <dgm:spPr/>
    </dgm:pt>
    <dgm:pt modelId="{0798D392-0CFD-4E89-AD52-098F2E72AF0B}" type="pres">
      <dgm:prSet presAssocID="{16E5D53F-CDA6-405E-ACC9-527EB3D7E701}" presName="parTx" presStyleLbl="revTx" presStyleIdx="2" presStyleCnt="4">
        <dgm:presLayoutVars>
          <dgm:chMax val="0"/>
          <dgm:chPref val="0"/>
        </dgm:presLayoutVars>
      </dgm:prSet>
      <dgm:spPr/>
    </dgm:pt>
    <dgm:pt modelId="{CF5F1FC3-FAC7-4EBB-A116-5FCF2447C37F}" type="pres">
      <dgm:prSet presAssocID="{16E5D53F-CDA6-405E-ACC9-527EB3D7E701}" presName="txSpace" presStyleCnt="0"/>
      <dgm:spPr/>
    </dgm:pt>
    <dgm:pt modelId="{DAB1B1AC-8B7B-4C05-A9E7-F568A6B646C8}" type="pres">
      <dgm:prSet presAssocID="{16E5D53F-CDA6-405E-ACC9-527EB3D7E701}" presName="desTx" presStyleLbl="revTx" presStyleIdx="3" presStyleCnt="4">
        <dgm:presLayoutVars/>
      </dgm:prSet>
      <dgm:spPr/>
    </dgm:pt>
  </dgm:ptLst>
  <dgm:cxnLst>
    <dgm:cxn modelId="{7B26DB00-6BEF-43DC-9AEF-BED65115EA7C}" srcId="{16E5D53F-CDA6-405E-ACC9-527EB3D7E701}" destId="{B4EF8FC6-6CE8-4387-80AA-57C4905E6512}" srcOrd="3" destOrd="0" parTransId="{9E7E991A-1AEB-49FD-8BA2-C260DDFA868E}" sibTransId="{1EA38C8B-DFB4-4376-AB8A-EC2A1B33D22C}"/>
    <dgm:cxn modelId="{BC9E5001-A878-4E20-A6AB-BA953E8D3A30}" srcId="{50E8D063-EAD1-4C2A-A9F6-C5D721050AEE}" destId="{5FA3E175-390A-4049-B980-493CA7BC4C7E}" srcOrd="3" destOrd="0" parTransId="{B6D920D5-CF07-420D-B2CD-6D232F3F8E03}" sibTransId="{2A1C29CE-D315-4D40-BDC2-44FF879173A2}"/>
    <dgm:cxn modelId="{5DEE1802-0376-4C8D-B95F-F5377A4B50A5}" srcId="{50E8D063-EAD1-4C2A-A9F6-C5D721050AEE}" destId="{27B3147A-4FF9-4314-B3C4-A22F76FC84E1}" srcOrd="2" destOrd="0" parTransId="{C6BED857-F15E-49A6-8F9C-C1DFBF3C42C1}" sibTransId="{26187ADE-7815-4C63-B826-66BF0D62AB74}"/>
    <dgm:cxn modelId="{D2A44D0C-F4C6-4B44-805C-7E7982430DE5}" type="presOf" srcId="{81DA036D-2E71-4A84-922A-B9A20B4A61CE}" destId="{DA013E1F-675A-43D1-9829-D133EEB27025}" srcOrd="0" destOrd="1" presId="urn:microsoft.com/office/officeart/2018/5/layout/CenteredIconLabelDescriptionList"/>
    <dgm:cxn modelId="{EA184210-16DC-4418-9AB6-DCA52907926C}" srcId="{38807545-ED92-4454-A01E-AB3CAEE47502}" destId="{50E8D063-EAD1-4C2A-A9F6-C5D721050AEE}" srcOrd="0" destOrd="0" parTransId="{055670A5-8877-4C90-BE42-D324FB6EBDD4}" sibTransId="{1FB31F45-2150-4DE1-A921-1F4448A92A82}"/>
    <dgm:cxn modelId="{9320AD15-E3B2-4E21-991C-CAB8A996D213}" srcId="{50E8D063-EAD1-4C2A-A9F6-C5D721050AEE}" destId="{DFD7490F-1167-4A14-92ED-EA4933B86B0D}" srcOrd="0" destOrd="0" parTransId="{E62B7C1C-2E08-4241-8ECD-6E8C5CD96B85}" sibTransId="{6BE7191C-C059-4214-BA33-7403475F0443}"/>
    <dgm:cxn modelId="{BF62735D-6DF8-436B-9752-88BA677291AD}" type="presOf" srcId="{DFD7490F-1167-4A14-92ED-EA4933B86B0D}" destId="{DA013E1F-675A-43D1-9829-D133EEB27025}" srcOrd="0" destOrd="0" presId="urn:microsoft.com/office/officeart/2018/5/layout/CenteredIconLabelDescriptionList"/>
    <dgm:cxn modelId="{9CD5C567-832E-4553-B307-76BF0FEADA5C}" type="presOf" srcId="{38807545-ED92-4454-A01E-AB3CAEE47502}" destId="{E7719B92-EAE4-4C40-A4F9-B8B043C7D4E8}" srcOrd="0" destOrd="0" presId="urn:microsoft.com/office/officeart/2018/5/layout/CenteredIconLabelDescriptionList"/>
    <dgm:cxn modelId="{B948074A-C7F4-4D93-BC69-126D74DE7C1A}" srcId="{50E8D063-EAD1-4C2A-A9F6-C5D721050AEE}" destId="{81DA036D-2E71-4A84-922A-B9A20B4A61CE}" srcOrd="1" destOrd="0" parTransId="{53528CB1-09B6-461F-8A5D-DFEE06374604}" sibTransId="{5AF940CD-A506-47BE-9D18-57E5F2AB7501}"/>
    <dgm:cxn modelId="{721D3858-E634-45E0-BD65-75A716F0171B}" type="presOf" srcId="{C031B676-A401-400C-A5F6-88F518E2C41E}" destId="{DAB1B1AC-8B7B-4C05-A9E7-F568A6B646C8}" srcOrd="0" destOrd="1" presId="urn:microsoft.com/office/officeart/2018/5/layout/CenteredIconLabelDescriptionList"/>
    <dgm:cxn modelId="{8DE04658-F16A-4CB9-884C-493569B1B7C2}" type="presOf" srcId="{5FA3E175-390A-4049-B980-493CA7BC4C7E}" destId="{DA013E1F-675A-43D1-9829-D133EEB27025}" srcOrd="0" destOrd="3" presId="urn:microsoft.com/office/officeart/2018/5/layout/CenteredIconLabelDescriptionList"/>
    <dgm:cxn modelId="{7556E259-3867-4880-83BE-901134894DBD}" srcId="{16E5D53F-CDA6-405E-ACC9-527EB3D7E701}" destId="{C031B676-A401-400C-A5F6-88F518E2C41E}" srcOrd="1" destOrd="0" parTransId="{55D1D724-C7A0-4D01-8FE9-27E29D55A0A8}" sibTransId="{1EF10427-3963-42F5-AB97-AF685DF539BF}"/>
    <dgm:cxn modelId="{AA2E8193-DD06-4E6A-A0C9-B8BAB0256CA1}" type="presOf" srcId="{27B3147A-4FF9-4314-B3C4-A22F76FC84E1}" destId="{DA013E1F-675A-43D1-9829-D133EEB27025}" srcOrd="0" destOrd="2" presId="urn:microsoft.com/office/officeart/2018/5/layout/CenteredIconLabelDescriptionList"/>
    <dgm:cxn modelId="{C621C896-B22C-414D-BB84-E5C455629BC8}" type="presOf" srcId="{6D67E822-FE73-40ED-A677-912800D1F100}" destId="{DAB1B1AC-8B7B-4C05-A9E7-F568A6B646C8}" srcOrd="0" destOrd="2" presId="urn:microsoft.com/office/officeart/2018/5/layout/CenteredIconLabelDescriptionList"/>
    <dgm:cxn modelId="{DD6AAAAD-DCA9-472D-AC06-D233DB007228}" type="presOf" srcId="{3936567D-736E-4FE5-BDA9-AE87CA0C6AAE}" destId="{DAB1B1AC-8B7B-4C05-A9E7-F568A6B646C8}" srcOrd="0" destOrd="0" presId="urn:microsoft.com/office/officeart/2018/5/layout/CenteredIconLabelDescriptionList"/>
    <dgm:cxn modelId="{CE69A7AE-E3ED-45C1-8CEC-57E1C7FD20CC}" srcId="{16E5D53F-CDA6-405E-ACC9-527EB3D7E701}" destId="{6D67E822-FE73-40ED-A677-912800D1F100}" srcOrd="2" destOrd="0" parTransId="{12ED278A-E11D-4F0A-A45A-335DFEB3A9CA}" sibTransId="{A77F7F18-CA46-45AD-9DBC-67796AD615C1}"/>
    <dgm:cxn modelId="{2F5B8ACF-7FF5-48B4-8195-69ACFBA14E0F}" type="presOf" srcId="{16E5D53F-CDA6-405E-ACC9-527EB3D7E701}" destId="{0798D392-0CFD-4E89-AD52-098F2E72AF0B}" srcOrd="0" destOrd="0" presId="urn:microsoft.com/office/officeart/2018/5/layout/CenteredIconLabelDescriptionList"/>
    <dgm:cxn modelId="{A0D1CDD5-8771-43DB-8972-1234A2C8D970}" srcId="{16E5D53F-CDA6-405E-ACC9-527EB3D7E701}" destId="{3936567D-736E-4FE5-BDA9-AE87CA0C6AAE}" srcOrd="0" destOrd="0" parTransId="{64149866-9735-40EE-8B39-ACFDFD0CAED1}" sibTransId="{352F7CBD-C731-4A56-B2B9-7F228E357FD6}"/>
    <dgm:cxn modelId="{41428CE3-BF88-4A24-875B-CC425E74C603}" type="presOf" srcId="{50E8D063-EAD1-4C2A-A9F6-C5D721050AEE}" destId="{0121C88E-04BC-4E3C-BE16-D028CCCCCC6F}" srcOrd="0" destOrd="0" presId="urn:microsoft.com/office/officeart/2018/5/layout/CenteredIconLabelDescriptionList"/>
    <dgm:cxn modelId="{2F0BCBEB-0F6B-4DE5-B74D-346E9E681BDC}" srcId="{38807545-ED92-4454-A01E-AB3CAEE47502}" destId="{16E5D53F-CDA6-405E-ACC9-527EB3D7E701}" srcOrd="1" destOrd="0" parTransId="{DFE50D10-08B6-44FD-AE78-27044E03E3B6}" sibTransId="{F6648F6F-600A-4161-B014-98C02FD64251}"/>
    <dgm:cxn modelId="{6D4F36F9-5B0F-45AA-938F-9D9B3CE867CE}" type="presOf" srcId="{B4EF8FC6-6CE8-4387-80AA-57C4905E6512}" destId="{DAB1B1AC-8B7B-4C05-A9E7-F568A6B646C8}" srcOrd="0" destOrd="3" presId="urn:microsoft.com/office/officeart/2018/5/layout/CenteredIconLabelDescriptionList"/>
    <dgm:cxn modelId="{E390C4B1-FD78-420B-807B-7C7118436ACF}" type="presParOf" srcId="{E7719B92-EAE4-4C40-A4F9-B8B043C7D4E8}" destId="{6338ACA7-B5B5-4CDD-98AB-0E65BF5A98F0}" srcOrd="0" destOrd="0" presId="urn:microsoft.com/office/officeart/2018/5/layout/CenteredIconLabelDescriptionList"/>
    <dgm:cxn modelId="{62CF93DE-E7D7-4412-BE7E-2F1722DF2E7B}" type="presParOf" srcId="{6338ACA7-B5B5-4CDD-98AB-0E65BF5A98F0}" destId="{872E089B-F798-41A1-8F5D-2C6A2D5C4166}" srcOrd="0" destOrd="0" presId="urn:microsoft.com/office/officeart/2018/5/layout/CenteredIconLabelDescriptionList"/>
    <dgm:cxn modelId="{E5E9C44A-5D2A-4406-95F6-88166D4BF8B7}" type="presParOf" srcId="{6338ACA7-B5B5-4CDD-98AB-0E65BF5A98F0}" destId="{770E9067-4375-4587-B9C9-F96F60FF011B}" srcOrd="1" destOrd="0" presId="urn:microsoft.com/office/officeart/2018/5/layout/CenteredIconLabelDescriptionList"/>
    <dgm:cxn modelId="{8D59B40C-6FF0-427C-9FBA-9F1D0150D7CC}" type="presParOf" srcId="{6338ACA7-B5B5-4CDD-98AB-0E65BF5A98F0}" destId="{0121C88E-04BC-4E3C-BE16-D028CCCCCC6F}" srcOrd="2" destOrd="0" presId="urn:microsoft.com/office/officeart/2018/5/layout/CenteredIconLabelDescriptionList"/>
    <dgm:cxn modelId="{7EBD2BC3-2F7F-47E0-8AE3-4A5B7E4D4A00}" type="presParOf" srcId="{6338ACA7-B5B5-4CDD-98AB-0E65BF5A98F0}" destId="{60063124-0F71-4BFD-93A8-A1ADABCBF590}" srcOrd="3" destOrd="0" presId="urn:microsoft.com/office/officeart/2018/5/layout/CenteredIconLabelDescriptionList"/>
    <dgm:cxn modelId="{7DD5C46C-69D7-4808-A265-B3F9604E41A7}" type="presParOf" srcId="{6338ACA7-B5B5-4CDD-98AB-0E65BF5A98F0}" destId="{DA013E1F-675A-43D1-9829-D133EEB27025}" srcOrd="4" destOrd="0" presId="urn:microsoft.com/office/officeart/2018/5/layout/CenteredIconLabelDescriptionList"/>
    <dgm:cxn modelId="{2E06A49B-F0C0-4D69-A51F-601B5595F308}" type="presParOf" srcId="{E7719B92-EAE4-4C40-A4F9-B8B043C7D4E8}" destId="{14FD85C2-F0EE-49AE-975A-5F041655369B}" srcOrd="1" destOrd="0" presId="urn:microsoft.com/office/officeart/2018/5/layout/CenteredIconLabelDescriptionList"/>
    <dgm:cxn modelId="{DCA960C7-0FE3-4E23-9382-89670BD1F1EA}" type="presParOf" srcId="{E7719B92-EAE4-4C40-A4F9-B8B043C7D4E8}" destId="{D1C0B290-8A3D-48AF-B52F-AD271157DE6E}" srcOrd="2" destOrd="0" presId="urn:microsoft.com/office/officeart/2018/5/layout/CenteredIconLabelDescriptionList"/>
    <dgm:cxn modelId="{79DFBC83-DDDF-457A-9DD9-BC141711C4AB}" type="presParOf" srcId="{D1C0B290-8A3D-48AF-B52F-AD271157DE6E}" destId="{E544F819-A3B8-4675-96D0-CCEC974F8D55}" srcOrd="0" destOrd="0" presId="urn:microsoft.com/office/officeart/2018/5/layout/CenteredIconLabelDescriptionList"/>
    <dgm:cxn modelId="{2159CD24-6C53-4584-9C30-E04A91016FAE}" type="presParOf" srcId="{D1C0B290-8A3D-48AF-B52F-AD271157DE6E}" destId="{F50154D5-089E-4C73-A5DC-2809D042BE13}" srcOrd="1" destOrd="0" presId="urn:microsoft.com/office/officeart/2018/5/layout/CenteredIconLabelDescriptionList"/>
    <dgm:cxn modelId="{3FC610F5-0169-4AAF-A42C-98E6ADC1091D}" type="presParOf" srcId="{D1C0B290-8A3D-48AF-B52F-AD271157DE6E}" destId="{0798D392-0CFD-4E89-AD52-098F2E72AF0B}" srcOrd="2" destOrd="0" presId="urn:microsoft.com/office/officeart/2018/5/layout/CenteredIconLabelDescriptionList"/>
    <dgm:cxn modelId="{D7B22200-C1DB-4173-A18B-AF29468FF5BE}" type="presParOf" srcId="{D1C0B290-8A3D-48AF-B52F-AD271157DE6E}" destId="{CF5F1FC3-FAC7-4EBB-A116-5FCF2447C37F}" srcOrd="3" destOrd="0" presId="urn:microsoft.com/office/officeart/2018/5/layout/CenteredIconLabelDescriptionList"/>
    <dgm:cxn modelId="{3996F9A4-FDA1-4B88-8F3C-BF1982DE35A7}" type="presParOf" srcId="{D1C0B290-8A3D-48AF-B52F-AD271157DE6E}" destId="{DAB1B1AC-8B7B-4C05-A9E7-F568A6B646C8}"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A4A215-1461-4C18-B11E-8EB4BFA9810D}" type="doc">
      <dgm:prSet loTypeId="urn:microsoft.com/office/officeart/2005/8/layout/vProcess5" loCatId="process" qsTypeId="urn:microsoft.com/office/officeart/2005/8/quickstyle/simple5" qsCatId="simple" csTypeId="urn:microsoft.com/office/officeart/2005/8/colors/colorful3" csCatId="colorful" phldr="1"/>
      <dgm:spPr/>
      <dgm:t>
        <a:bodyPr/>
        <a:lstStyle/>
        <a:p>
          <a:endParaRPr lang="en-PK"/>
        </a:p>
      </dgm:t>
    </dgm:pt>
    <dgm:pt modelId="{8C99FF45-829E-4DE8-99E5-2B50952DF426}">
      <dgm:prSet/>
      <dgm:spPr>
        <a:solidFill>
          <a:schemeClr val="accent2"/>
        </a:solidFill>
      </dgm:spPr>
      <dgm:t>
        <a:bodyPr/>
        <a:lstStyle/>
        <a:p>
          <a:r>
            <a:rPr lang="en-US" b="1" dirty="0"/>
            <a:t>Unfreezing: </a:t>
          </a:r>
          <a:r>
            <a:rPr lang="en-US" dirty="0"/>
            <a:t>Dissatisfaction with the existing situation or status quo is cultivated in the first step of the Lewin model, known as "unfreezing." Ford Motors might do this by bringing attention to the threats and difficulties that the firm faces, such as expanding competition, changing customer tastes, and the advent of electric and driverless cars. During this phase, you may also work to win over your organization's stakeholders and staff members (Burnes, 2020).</a:t>
          </a:r>
          <a:endParaRPr lang="en-PK" dirty="0"/>
        </a:p>
      </dgm:t>
    </dgm:pt>
    <dgm:pt modelId="{C622F8AD-DD5B-42B3-9B61-7BCA0C455524}" type="parTrans" cxnId="{D54F25E9-DEE7-4FCA-810E-6D6C16F8CCCA}">
      <dgm:prSet/>
      <dgm:spPr/>
      <dgm:t>
        <a:bodyPr/>
        <a:lstStyle/>
        <a:p>
          <a:endParaRPr lang="en-PK"/>
        </a:p>
      </dgm:t>
    </dgm:pt>
    <dgm:pt modelId="{A09CAD50-B6A3-4BDA-BBE8-1873E51CA492}" type="sibTrans" cxnId="{D54F25E9-DEE7-4FCA-810E-6D6C16F8CCCA}">
      <dgm:prSet/>
      <dgm:spPr/>
      <dgm:t>
        <a:bodyPr/>
        <a:lstStyle/>
        <a:p>
          <a:endParaRPr lang="en-PK"/>
        </a:p>
      </dgm:t>
    </dgm:pt>
    <dgm:pt modelId="{0D132D40-009B-4235-B5D9-9967F2C31474}">
      <dgm:prSet/>
      <dgm:spPr>
        <a:solidFill>
          <a:schemeClr val="tx2"/>
        </a:solidFill>
      </dgm:spPr>
      <dgm:t>
        <a:bodyPr/>
        <a:lstStyle/>
        <a:p>
          <a:r>
            <a:rPr lang="en-US" b="1"/>
            <a:t>Changing: </a:t>
          </a:r>
          <a:r>
            <a:rPr lang="en-US"/>
            <a:t>There are several possible paths forward for Ford, including the introduction of new technologies and infrastructure, the creation of new goods and services, and the reorganization of the company to facilitate creativity and agility. During this phase, it is crucial to effectively communicate with all stakeholders, include them in the process, and manage the project.</a:t>
          </a:r>
          <a:endParaRPr lang="en-PK" dirty="0"/>
        </a:p>
      </dgm:t>
    </dgm:pt>
    <dgm:pt modelId="{6173FCD1-F704-43F8-A9D5-D7122964CA63}" type="parTrans" cxnId="{C6CFF0D7-4F09-4427-A50B-CCBD30C975E3}">
      <dgm:prSet/>
      <dgm:spPr/>
      <dgm:t>
        <a:bodyPr/>
        <a:lstStyle/>
        <a:p>
          <a:endParaRPr lang="en-PK"/>
        </a:p>
      </dgm:t>
    </dgm:pt>
    <dgm:pt modelId="{80ECFA18-28A0-4C33-BB9F-958DAC78557D}" type="sibTrans" cxnId="{C6CFF0D7-4F09-4427-A50B-CCBD30C975E3}">
      <dgm:prSet/>
      <dgm:spPr/>
      <dgm:t>
        <a:bodyPr/>
        <a:lstStyle/>
        <a:p>
          <a:endParaRPr lang="en-PK"/>
        </a:p>
      </dgm:t>
    </dgm:pt>
    <dgm:pt modelId="{D644DEDE-E99A-477C-92FB-37169D528EA9}">
      <dgm:prSet/>
      <dgm:spPr/>
      <dgm:t>
        <a:bodyPr/>
        <a:lstStyle/>
        <a:p>
          <a:r>
            <a:rPr lang="en-US" b="1" dirty="0"/>
            <a:t>Refreezing: </a:t>
          </a:r>
          <a:r>
            <a:rPr lang="en-US" dirty="0"/>
            <a:t>Entails cementing the changes and integrating them into the culture and operations of the business. Ford may need to foster a new culture of creativity and agility, provide staff with the tools they need to work with emerging technology, and guarantee that the results of any changes made will last. This is a critical phase for making sure the changes stick and the business can keep changing and adapting to new conditions (Coghlan, 2020).</a:t>
          </a:r>
          <a:endParaRPr lang="en-PK" dirty="0"/>
        </a:p>
      </dgm:t>
    </dgm:pt>
    <dgm:pt modelId="{C5ABD9F6-F762-42CB-B278-3BE95615BEDE}" type="parTrans" cxnId="{9A8F2DD1-30E2-48A1-97A9-5B06DFE97992}">
      <dgm:prSet/>
      <dgm:spPr/>
      <dgm:t>
        <a:bodyPr/>
        <a:lstStyle/>
        <a:p>
          <a:endParaRPr lang="en-PK"/>
        </a:p>
      </dgm:t>
    </dgm:pt>
    <dgm:pt modelId="{91DBA6F9-1266-4496-A104-BE60D4532BB4}" type="sibTrans" cxnId="{9A8F2DD1-30E2-48A1-97A9-5B06DFE97992}">
      <dgm:prSet/>
      <dgm:spPr/>
      <dgm:t>
        <a:bodyPr/>
        <a:lstStyle/>
        <a:p>
          <a:endParaRPr lang="en-PK"/>
        </a:p>
      </dgm:t>
    </dgm:pt>
    <dgm:pt modelId="{81601E34-B9F4-4617-8126-706EA0A5F13D}" type="pres">
      <dgm:prSet presAssocID="{89A4A215-1461-4C18-B11E-8EB4BFA9810D}" presName="outerComposite" presStyleCnt="0">
        <dgm:presLayoutVars>
          <dgm:chMax val="5"/>
          <dgm:dir/>
          <dgm:resizeHandles val="exact"/>
        </dgm:presLayoutVars>
      </dgm:prSet>
      <dgm:spPr/>
    </dgm:pt>
    <dgm:pt modelId="{6D1DD5E6-447A-4F33-8883-CA86D891FDE5}" type="pres">
      <dgm:prSet presAssocID="{89A4A215-1461-4C18-B11E-8EB4BFA9810D}" presName="dummyMaxCanvas" presStyleCnt="0">
        <dgm:presLayoutVars/>
      </dgm:prSet>
      <dgm:spPr/>
    </dgm:pt>
    <dgm:pt modelId="{DABB9E1D-BB3C-4691-9B7D-F77FEB8B384B}" type="pres">
      <dgm:prSet presAssocID="{89A4A215-1461-4C18-B11E-8EB4BFA9810D}" presName="ThreeNodes_1" presStyleLbl="node1" presStyleIdx="0" presStyleCnt="3">
        <dgm:presLayoutVars>
          <dgm:bulletEnabled val="1"/>
        </dgm:presLayoutVars>
      </dgm:prSet>
      <dgm:spPr/>
    </dgm:pt>
    <dgm:pt modelId="{F0001B85-A2B2-4A4C-8FB7-BD9B104A00BA}" type="pres">
      <dgm:prSet presAssocID="{89A4A215-1461-4C18-B11E-8EB4BFA9810D}" presName="ThreeNodes_2" presStyleLbl="node1" presStyleIdx="1" presStyleCnt="3">
        <dgm:presLayoutVars>
          <dgm:bulletEnabled val="1"/>
        </dgm:presLayoutVars>
      </dgm:prSet>
      <dgm:spPr/>
    </dgm:pt>
    <dgm:pt modelId="{E8409C64-BD5A-4B6B-B7DD-ED961FEDF958}" type="pres">
      <dgm:prSet presAssocID="{89A4A215-1461-4C18-B11E-8EB4BFA9810D}" presName="ThreeNodes_3" presStyleLbl="node1" presStyleIdx="2" presStyleCnt="3">
        <dgm:presLayoutVars>
          <dgm:bulletEnabled val="1"/>
        </dgm:presLayoutVars>
      </dgm:prSet>
      <dgm:spPr/>
    </dgm:pt>
    <dgm:pt modelId="{873F1F7B-E643-4072-819B-DFC28F272611}" type="pres">
      <dgm:prSet presAssocID="{89A4A215-1461-4C18-B11E-8EB4BFA9810D}" presName="ThreeConn_1-2" presStyleLbl="fgAccFollowNode1" presStyleIdx="0" presStyleCnt="2">
        <dgm:presLayoutVars>
          <dgm:bulletEnabled val="1"/>
        </dgm:presLayoutVars>
      </dgm:prSet>
      <dgm:spPr/>
    </dgm:pt>
    <dgm:pt modelId="{26756C00-9271-4F9F-B6DA-0AF99F98D70F}" type="pres">
      <dgm:prSet presAssocID="{89A4A215-1461-4C18-B11E-8EB4BFA9810D}" presName="ThreeConn_2-3" presStyleLbl="fgAccFollowNode1" presStyleIdx="1" presStyleCnt="2">
        <dgm:presLayoutVars>
          <dgm:bulletEnabled val="1"/>
        </dgm:presLayoutVars>
      </dgm:prSet>
      <dgm:spPr/>
    </dgm:pt>
    <dgm:pt modelId="{4C7A8554-5471-4601-AC98-7328DB66AAC7}" type="pres">
      <dgm:prSet presAssocID="{89A4A215-1461-4C18-B11E-8EB4BFA9810D}" presName="ThreeNodes_1_text" presStyleLbl="node1" presStyleIdx="2" presStyleCnt="3">
        <dgm:presLayoutVars>
          <dgm:bulletEnabled val="1"/>
        </dgm:presLayoutVars>
      </dgm:prSet>
      <dgm:spPr/>
    </dgm:pt>
    <dgm:pt modelId="{970DDEF3-25B4-4740-BD6F-282CBEBF064A}" type="pres">
      <dgm:prSet presAssocID="{89A4A215-1461-4C18-B11E-8EB4BFA9810D}" presName="ThreeNodes_2_text" presStyleLbl="node1" presStyleIdx="2" presStyleCnt="3">
        <dgm:presLayoutVars>
          <dgm:bulletEnabled val="1"/>
        </dgm:presLayoutVars>
      </dgm:prSet>
      <dgm:spPr/>
    </dgm:pt>
    <dgm:pt modelId="{783C1F28-3EA6-4AE0-8F1D-28C4A1215652}" type="pres">
      <dgm:prSet presAssocID="{89A4A215-1461-4C18-B11E-8EB4BFA9810D}" presName="ThreeNodes_3_text" presStyleLbl="node1" presStyleIdx="2" presStyleCnt="3">
        <dgm:presLayoutVars>
          <dgm:bulletEnabled val="1"/>
        </dgm:presLayoutVars>
      </dgm:prSet>
      <dgm:spPr/>
    </dgm:pt>
  </dgm:ptLst>
  <dgm:cxnLst>
    <dgm:cxn modelId="{776D0F0E-4F94-498F-A123-190177E64A08}" type="presOf" srcId="{89A4A215-1461-4C18-B11E-8EB4BFA9810D}" destId="{81601E34-B9F4-4617-8126-706EA0A5F13D}" srcOrd="0" destOrd="0" presId="urn:microsoft.com/office/officeart/2005/8/layout/vProcess5"/>
    <dgm:cxn modelId="{61E1844C-D759-4318-B440-8CD870899E2A}" type="presOf" srcId="{8C99FF45-829E-4DE8-99E5-2B50952DF426}" destId="{4C7A8554-5471-4601-AC98-7328DB66AAC7}" srcOrd="1" destOrd="0" presId="urn:microsoft.com/office/officeart/2005/8/layout/vProcess5"/>
    <dgm:cxn modelId="{5ABC726E-D226-49B8-AE03-2266DE15CF76}" type="presOf" srcId="{0D132D40-009B-4235-B5D9-9967F2C31474}" destId="{970DDEF3-25B4-4740-BD6F-282CBEBF064A}" srcOrd="1" destOrd="0" presId="urn:microsoft.com/office/officeart/2005/8/layout/vProcess5"/>
    <dgm:cxn modelId="{BF83C486-0237-4B3C-96E6-87912163CE88}" type="presOf" srcId="{80ECFA18-28A0-4C33-BB9F-958DAC78557D}" destId="{26756C00-9271-4F9F-B6DA-0AF99F98D70F}" srcOrd="0" destOrd="0" presId="urn:microsoft.com/office/officeart/2005/8/layout/vProcess5"/>
    <dgm:cxn modelId="{E45F7996-893A-4A7F-910C-ADB325120762}" type="presOf" srcId="{D644DEDE-E99A-477C-92FB-37169D528EA9}" destId="{E8409C64-BD5A-4B6B-B7DD-ED961FEDF958}" srcOrd="0" destOrd="0" presId="urn:microsoft.com/office/officeart/2005/8/layout/vProcess5"/>
    <dgm:cxn modelId="{9A8F2DD1-30E2-48A1-97A9-5B06DFE97992}" srcId="{89A4A215-1461-4C18-B11E-8EB4BFA9810D}" destId="{D644DEDE-E99A-477C-92FB-37169D528EA9}" srcOrd="2" destOrd="0" parTransId="{C5ABD9F6-F762-42CB-B278-3BE95615BEDE}" sibTransId="{91DBA6F9-1266-4496-A104-BE60D4532BB4}"/>
    <dgm:cxn modelId="{D8138DD1-E5BE-4389-8C1E-A811F4EE8FA7}" type="presOf" srcId="{0D132D40-009B-4235-B5D9-9967F2C31474}" destId="{F0001B85-A2B2-4A4C-8FB7-BD9B104A00BA}" srcOrd="0" destOrd="0" presId="urn:microsoft.com/office/officeart/2005/8/layout/vProcess5"/>
    <dgm:cxn modelId="{C6CFF0D7-4F09-4427-A50B-CCBD30C975E3}" srcId="{89A4A215-1461-4C18-B11E-8EB4BFA9810D}" destId="{0D132D40-009B-4235-B5D9-9967F2C31474}" srcOrd="1" destOrd="0" parTransId="{6173FCD1-F704-43F8-A9D5-D7122964CA63}" sibTransId="{80ECFA18-28A0-4C33-BB9F-958DAC78557D}"/>
    <dgm:cxn modelId="{D54F25E9-DEE7-4FCA-810E-6D6C16F8CCCA}" srcId="{89A4A215-1461-4C18-B11E-8EB4BFA9810D}" destId="{8C99FF45-829E-4DE8-99E5-2B50952DF426}" srcOrd="0" destOrd="0" parTransId="{C622F8AD-DD5B-42B3-9B61-7BCA0C455524}" sibTransId="{A09CAD50-B6A3-4BDA-BBE8-1873E51CA492}"/>
    <dgm:cxn modelId="{9B9748F4-65C3-46A9-BD3A-55E276A400D0}" type="presOf" srcId="{A09CAD50-B6A3-4BDA-BBE8-1873E51CA492}" destId="{873F1F7B-E643-4072-819B-DFC28F272611}" srcOrd="0" destOrd="0" presId="urn:microsoft.com/office/officeart/2005/8/layout/vProcess5"/>
    <dgm:cxn modelId="{3CEC9BF8-3604-4201-A891-53367F7381EF}" type="presOf" srcId="{8C99FF45-829E-4DE8-99E5-2B50952DF426}" destId="{DABB9E1D-BB3C-4691-9B7D-F77FEB8B384B}" srcOrd="0" destOrd="0" presId="urn:microsoft.com/office/officeart/2005/8/layout/vProcess5"/>
    <dgm:cxn modelId="{76128EFF-78AE-44FB-9939-2B893FC36641}" type="presOf" srcId="{D644DEDE-E99A-477C-92FB-37169D528EA9}" destId="{783C1F28-3EA6-4AE0-8F1D-28C4A1215652}" srcOrd="1" destOrd="0" presId="urn:microsoft.com/office/officeart/2005/8/layout/vProcess5"/>
    <dgm:cxn modelId="{3524D03B-2749-4D6E-8720-73B98245971F}" type="presParOf" srcId="{81601E34-B9F4-4617-8126-706EA0A5F13D}" destId="{6D1DD5E6-447A-4F33-8883-CA86D891FDE5}" srcOrd="0" destOrd="0" presId="urn:microsoft.com/office/officeart/2005/8/layout/vProcess5"/>
    <dgm:cxn modelId="{4EDF8B69-B63F-47FA-9809-30BA92092CBB}" type="presParOf" srcId="{81601E34-B9F4-4617-8126-706EA0A5F13D}" destId="{DABB9E1D-BB3C-4691-9B7D-F77FEB8B384B}" srcOrd="1" destOrd="0" presId="urn:microsoft.com/office/officeart/2005/8/layout/vProcess5"/>
    <dgm:cxn modelId="{3AC8A1B2-FA52-421C-8A41-69E53DAB7D8F}" type="presParOf" srcId="{81601E34-B9F4-4617-8126-706EA0A5F13D}" destId="{F0001B85-A2B2-4A4C-8FB7-BD9B104A00BA}" srcOrd="2" destOrd="0" presId="urn:microsoft.com/office/officeart/2005/8/layout/vProcess5"/>
    <dgm:cxn modelId="{96A5AE93-6703-4E57-BF39-23150A452B8E}" type="presParOf" srcId="{81601E34-B9F4-4617-8126-706EA0A5F13D}" destId="{E8409C64-BD5A-4B6B-B7DD-ED961FEDF958}" srcOrd="3" destOrd="0" presId="urn:microsoft.com/office/officeart/2005/8/layout/vProcess5"/>
    <dgm:cxn modelId="{2C92E0C5-4BB1-409B-8AAE-3B975AEF2085}" type="presParOf" srcId="{81601E34-B9F4-4617-8126-706EA0A5F13D}" destId="{873F1F7B-E643-4072-819B-DFC28F272611}" srcOrd="4" destOrd="0" presId="urn:microsoft.com/office/officeart/2005/8/layout/vProcess5"/>
    <dgm:cxn modelId="{C090E13C-D994-416E-9040-549C0A986EFD}" type="presParOf" srcId="{81601E34-B9F4-4617-8126-706EA0A5F13D}" destId="{26756C00-9271-4F9F-B6DA-0AF99F98D70F}" srcOrd="5" destOrd="0" presId="urn:microsoft.com/office/officeart/2005/8/layout/vProcess5"/>
    <dgm:cxn modelId="{602073E6-7052-4697-8215-F71630EDA19D}" type="presParOf" srcId="{81601E34-B9F4-4617-8126-706EA0A5F13D}" destId="{4C7A8554-5471-4601-AC98-7328DB66AAC7}" srcOrd="6" destOrd="0" presId="urn:microsoft.com/office/officeart/2005/8/layout/vProcess5"/>
    <dgm:cxn modelId="{5739DB0B-E4DA-4BA7-A9A7-CFFE0765574B}" type="presParOf" srcId="{81601E34-B9F4-4617-8126-706EA0A5F13D}" destId="{970DDEF3-25B4-4740-BD6F-282CBEBF064A}" srcOrd="7" destOrd="0" presId="urn:microsoft.com/office/officeart/2005/8/layout/vProcess5"/>
    <dgm:cxn modelId="{863FD3C1-23EB-49CD-9B61-60808D3E20E1}" type="presParOf" srcId="{81601E34-B9F4-4617-8126-706EA0A5F13D}" destId="{783C1F28-3EA6-4AE0-8F1D-28C4A121565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5120E4-E45F-4A17-8C71-A7B99F31987C}" type="doc">
      <dgm:prSet loTypeId="urn:microsoft.com/office/officeart/2009/3/layout/StepUpProcess" loCatId="process" qsTypeId="urn:microsoft.com/office/officeart/2005/8/quickstyle/simple1" qsCatId="simple" csTypeId="urn:microsoft.com/office/officeart/2005/8/colors/colorful1" csCatId="colorful" phldr="1"/>
      <dgm:spPr/>
    </dgm:pt>
    <dgm:pt modelId="{1CB573D1-52D9-4791-BFE5-051DD7FD3F76}">
      <dgm:prSet phldrT="[Text]" custT="1"/>
      <dgm:spPr/>
      <dgm:t>
        <a:bodyPr/>
        <a:lstStyle/>
        <a:p>
          <a:r>
            <a:rPr lang="en-GB" sz="1100" b="1" dirty="0"/>
            <a:t>Culture</a:t>
          </a:r>
          <a:r>
            <a:rPr lang="en-GB" sz="1100" dirty="0"/>
            <a:t>: When it comes to large corporations like Ford Motors, culture may be a major factor in facilitating or hindering transformation initiatives. An unwillingness to adapt as a culture may cause stagnation in creative problem solving and the loss of valuable chances. In contrast, a culture that welcomes change may foster creativity, adaptability, and success </a:t>
          </a:r>
          <a:r>
            <a:rPr lang="en-US" sz="1100" dirty="0"/>
            <a:t>(Kim, Newman and </a:t>
          </a:r>
          <a:r>
            <a:rPr lang="en-US" sz="1100" dirty="0" err="1"/>
            <a:t>Güneralp</a:t>
          </a:r>
          <a:r>
            <a:rPr lang="en-US" sz="1100" dirty="0"/>
            <a:t>, 2020)</a:t>
          </a:r>
          <a:r>
            <a:rPr lang="en-GB" sz="1100" dirty="0"/>
            <a:t>.</a:t>
          </a:r>
          <a:endParaRPr lang="en-PK" sz="1100" dirty="0"/>
        </a:p>
      </dgm:t>
    </dgm:pt>
    <dgm:pt modelId="{EBDDD74B-C235-4F14-87EF-2702B6ED27E5}" type="parTrans" cxnId="{0452216C-2849-4E87-B381-F5A714A9519B}">
      <dgm:prSet/>
      <dgm:spPr/>
      <dgm:t>
        <a:bodyPr/>
        <a:lstStyle/>
        <a:p>
          <a:endParaRPr lang="en-PK"/>
        </a:p>
      </dgm:t>
    </dgm:pt>
    <dgm:pt modelId="{B55FD041-7D6B-4453-BB99-FB1BD0DFC27C}" type="sibTrans" cxnId="{0452216C-2849-4E87-B381-F5A714A9519B}">
      <dgm:prSet/>
      <dgm:spPr/>
      <dgm:t>
        <a:bodyPr/>
        <a:lstStyle/>
        <a:p>
          <a:endParaRPr lang="en-PK"/>
        </a:p>
      </dgm:t>
    </dgm:pt>
    <dgm:pt modelId="{444D5588-7AEF-47DF-A941-E28342C92640}">
      <dgm:prSet custT="1"/>
      <dgm:spPr/>
      <dgm:t>
        <a:bodyPr/>
        <a:lstStyle/>
        <a:p>
          <a:r>
            <a:rPr lang="en-GB" sz="1100" b="1" dirty="0"/>
            <a:t>Leadership</a:t>
          </a:r>
          <a:r>
            <a:rPr lang="en-GB" sz="1100" dirty="0"/>
            <a:t>: Organizations like Ford Motors need effective leadership to drive change. A feeling of urgency and determination to drive change may be created by leaders who see the need for change, articulate a clear vision, and motivate their colleagues. On the other side, leaders who are unwilling to adapt might stymie efforts to go forward </a:t>
          </a:r>
          <a:r>
            <a:rPr lang="en-US" sz="1100" dirty="0"/>
            <a:t>(Lines, Kumar and </a:t>
          </a:r>
          <a:r>
            <a:rPr lang="en-US" sz="1100" dirty="0" err="1"/>
            <a:t>Vardireddy</a:t>
          </a:r>
          <a:r>
            <a:rPr lang="en-US" sz="1100" dirty="0"/>
            <a:t>, 2017)</a:t>
          </a:r>
          <a:r>
            <a:rPr lang="en-GB" sz="1100" dirty="0"/>
            <a:t>.</a:t>
          </a:r>
          <a:endParaRPr lang="en-PK" sz="1100" dirty="0"/>
        </a:p>
      </dgm:t>
    </dgm:pt>
    <dgm:pt modelId="{17FDE528-15A6-40BF-95AB-158A58149A9F}" type="parTrans" cxnId="{8A7396C8-B5DE-4C42-A03E-A6DEA83AC5BD}">
      <dgm:prSet/>
      <dgm:spPr/>
      <dgm:t>
        <a:bodyPr/>
        <a:lstStyle/>
        <a:p>
          <a:endParaRPr lang="en-PK"/>
        </a:p>
      </dgm:t>
    </dgm:pt>
    <dgm:pt modelId="{6731F5DA-4AE4-443B-99BD-E956C8C5D731}" type="sibTrans" cxnId="{8A7396C8-B5DE-4C42-A03E-A6DEA83AC5BD}">
      <dgm:prSet/>
      <dgm:spPr/>
      <dgm:t>
        <a:bodyPr/>
        <a:lstStyle/>
        <a:p>
          <a:endParaRPr lang="en-PK"/>
        </a:p>
      </dgm:t>
    </dgm:pt>
    <dgm:pt modelId="{DC861D67-E532-4DC0-A871-0853AF45D16A}">
      <dgm:prSet custT="1"/>
      <dgm:spPr/>
      <dgm:t>
        <a:bodyPr/>
        <a:lstStyle/>
        <a:p>
          <a:r>
            <a:rPr lang="en-GB" sz="1100" b="1" dirty="0"/>
            <a:t>Power</a:t>
          </a:r>
          <a:r>
            <a:rPr lang="en-GB" sz="1100" dirty="0"/>
            <a:t>: Organizational power structures may either propel or stymie transformation. Others in positions of power are better able to drive change and rally their followers behind it, while those in lower positions of power may be more likely to reject or dispute the new direction. Effective change power requires an understanding of the politics of an organization </a:t>
          </a:r>
          <a:r>
            <a:rPr lang="en-US" sz="1100" dirty="0"/>
            <a:t>(Lines, Kumar and </a:t>
          </a:r>
          <a:r>
            <a:rPr lang="en-US" sz="1100" dirty="0" err="1"/>
            <a:t>Vardireddy</a:t>
          </a:r>
          <a:r>
            <a:rPr lang="en-US" sz="1100" dirty="0"/>
            <a:t>, 2017)</a:t>
          </a:r>
          <a:r>
            <a:rPr lang="en-GB" sz="1100" dirty="0"/>
            <a:t>.</a:t>
          </a:r>
          <a:endParaRPr lang="en-PK" sz="1100" dirty="0"/>
        </a:p>
      </dgm:t>
    </dgm:pt>
    <dgm:pt modelId="{DDC3C25B-CE26-4AE1-A452-74B2C77A2DBC}" type="parTrans" cxnId="{E3B61D7B-F4E9-40A7-B8BA-907DD992217E}">
      <dgm:prSet/>
      <dgm:spPr/>
      <dgm:t>
        <a:bodyPr/>
        <a:lstStyle/>
        <a:p>
          <a:endParaRPr lang="en-PK"/>
        </a:p>
      </dgm:t>
    </dgm:pt>
    <dgm:pt modelId="{3CB2A966-297E-4E4D-AB61-761EB4CFF5E6}" type="sibTrans" cxnId="{E3B61D7B-F4E9-40A7-B8BA-907DD992217E}">
      <dgm:prSet/>
      <dgm:spPr/>
      <dgm:t>
        <a:bodyPr/>
        <a:lstStyle/>
        <a:p>
          <a:endParaRPr lang="en-PK"/>
        </a:p>
      </dgm:t>
    </dgm:pt>
    <dgm:pt modelId="{CE4B9C79-8E68-49F1-9044-B1B4569C2C01}">
      <dgm:prSet custT="1"/>
      <dgm:spPr/>
      <dgm:t>
        <a:bodyPr/>
        <a:lstStyle/>
        <a:p>
          <a:r>
            <a:rPr lang="en-GB" sz="1100" b="1" dirty="0"/>
            <a:t>Digitalization</a:t>
          </a:r>
          <a:r>
            <a:rPr lang="en-GB" sz="1100" dirty="0"/>
            <a:t>: Companies like Ford Motors may find that the high rate of technology development and the growing relevance of digitalization are powerful forces for transformation. Businesses that don't keep up with the pace of technological development risk being left behind </a:t>
          </a:r>
          <a:r>
            <a:rPr lang="en-US" sz="1100" dirty="0"/>
            <a:t>(Kim, Newman and </a:t>
          </a:r>
          <a:r>
            <a:rPr lang="en-US" sz="1100" dirty="0" err="1"/>
            <a:t>Güneralp</a:t>
          </a:r>
          <a:r>
            <a:rPr lang="en-US" sz="1100" dirty="0"/>
            <a:t>, 2020)</a:t>
          </a:r>
          <a:r>
            <a:rPr lang="en-GB" sz="1100" dirty="0"/>
            <a:t>.</a:t>
          </a:r>
          <a:endParaRPr lang="en-PK" sz="1100" dirty="0"/>
        </a:p>
      </dgm:t>
    </dgm:pt>
    <dgm:pt modelId="{046991D5-2F84-4A0D-A7AD-1D54F7EB617D}" type="parTrans" cxnId="{0D3ECA1C-6397-490C-A096-780858405B3E}">
      <dgm:prSet/>
      <dgm:spPr/>
      <dgm:t>
        <a:bodyPr/>
        <a:lstStyle/>
        <a:p>
          <a:endParaRPr lang="en-PK"/>
        </a:p>
      </dgm:t>
    </dgm:pt>
    <dgm:pt modelId="{565D4446-3150-4CE7-B019-8F02D18335BC}" type="sibTrans" cxnId="{0D3ECA1C-6397-490C-A096-780858405B3E}">
      <dgm:prSet/>
      <dgm:spPr/>
      <dgm:t>
        <a:bodyPr/>
        <a:lstStyle/>
        <a:p>
          <a:endParaRPr lang="en-PK"/>
        </a:p>
      </dgm:t>
    </dgm:pt>
    <dgm:pt modelId="{FCE272A5-ADF9-4BD7-8820-0BE6F2BAB8A0}">
      <dgm:prSet custT="1"/>
      <dgm:spPr/>
      <dgm:t>
        <a:bodyPr/>
        <a:lstStyle/>
        <a:p>
          <a:r>
            <a:rPr lang="en-GB" sz="1100" b="1" dirty="0"/>
            <a:t>Competition</a:t>
          </a:r>
          <a:r>
            <a:rPr lang="en-GB" sz="1100" dirty="0"/>
            <a:t>: Change at Ford Motors may also be prompted by competition from other firms in the automobile sector. The only way for a business to be competitive in a crowded market is to always be one step ahead of the competition via research and development </a:t>
          </a:r>
          <a:r>
            <a:rPr lang="en-US" sz="1100" dirty="0"/>
            <a:t>(Lines, Kumar and </a:t>
          </a:r>
          <a:r>
            <a:rPr lang="en-US" sz="1100" dirty="0" err="1"/>
            <a:t>Vardireddy</a:t>
          </a:r>
          <a:r>
            <a:rPr lang="en-US" sz="1100" dirty="0"/>
            <a:t>, 2017)</a:t>
          </a:r>
          <a:r>
            <a:rPr lang="en-GB" sz="1000" dirty="0"/>
            <a:t>.</a:t>
          </a:r>
          <a:endParaRPr lang="en-PK" sz="1000" dirty="0"/>
        </a:p>
      </dgm:t>
    </dgm:pt>
    <dgm:pt modelId="{32DB4D2C-B396-47CC-9EF6-3A4BBD1DC7D1}" type="parTrans" cxnId="{7EDC4329-B314-440F-8FC8-C730E06D8CF2}">
      <dgm:prSet/>
      <dgm:spPr/>
      <dgm:t>
        <a:bodyPr/>
        <a:lstStyle/>
        <a:p>
          <a:endParaRPr lang="en-PK"/>
        </a:p>
      </dgm:t>
    </dgm:pt>
    <dgm:pt modelId="{1C2C5C7F-F5D7-4948-A59A-75C52002E29C}" type="sibTrans" cxnId="{7EDC4329-B314-440F-8FC8-C730E06D8CF2}">
      <dgm:prSet/>
      <dgm:spPr/>
      <dgm:t>
        <a:bodyPr/>
        <a:lstStyle/>
        <a:p>
          <a:endParaRPr lang="en-PK"/>
        </a:p>
      </dgm:t>
    </dgm:pt>
    <dgm:pt modelId="{22DF65E5-0AB4-453E-B555-095EE8E354EE}" type="pres">
      <dgm:prSet presAssocID="{F65120E4-E45F-4A17-8C71-A7B99F31987C}" presName="rootnode" presStyleCnt="0">
        <dgm:presLayoutVars>
          <dgm:chMax/>
          <dgm:chPref/>
          <dgm:dir/>
          <dgm:animLvl val="lvl"/>
        </dgm:presLayoutVars>
      </dgm:prSet>
      <dgm:spPr/>
    </dgm:pt>
    <dgm:pt modelId="{51DA97B8-7DF9-4BE0-BC7F-BD701AB9F319}" type="pres">
      <dgm:prSet presAssocID="{1CB573D1-52D9-4791-BFE5-051DD7FD3F76}" presName="composite" presStyleCnt="0"/>
      <dgm:spPr/>
    </dgm:pt>
    <dgm:pt modelId="{58884D01-B8B2-4FE6-9E63-ACC4C2740BE8}" type="pres">
      <dgm:prSet presAssocID="{1CB573D1-52D9-4791-BFE5-051DD7FD3F76}" presName="LShape" presStyleLbl="alignNode1" presStyleIdx="0" presStyleCnt="9"/>
      <dgm:spPr/>
    </dgm:pt>
    <dgm:pt modelId="{DE78C2E3-143F-48A0-B135-D83088ADF572}" type="pres">
      <dgm:prSet presAssocID="{1CB573D1-52D9-4791-BFE5-051DD7FD3F76}" presName="ParentText" presStyleLbl="revTx" presStyleIdx="0" presStyleCnt="5">
        <dgm:presLayoutVars>
          <dgm:chMax val="0"/>
          <dgm:chPref val="0"/>
          <dgm:bulletEnabled val="1"/>
        </dgm:presLayoutVars>
      </dgm:prSet>
      <dgm:spPr/>
    </dgm:pt>
    <dgm:pt modelId="{C79FA4D7-79B7-4890-A493-33A2D02483C9}" type="pres">
      <dgm:prSet presAssocID="{1CB573D1-52D9-4791-BFE5-051DD7FD3F76}" presName="Triangle" presStyleLbl="alignNode1" presStyleIdx="1" presStyleCnt="9"/>
      <dgm:spPr/>
    </dgm:pt>
    <dgm:pt modelId="{FAD55D0B-D10E-40F2-B1FE-C91A14B6E104}" type="pres">
      <dgm:prSet presAssocID="{B55FD041-7D6B-4453-BB99-FB1BD0DFC27C}" presName="sibTrans" presStyleCnt="0"/>
      <dgm:spPr/>
    </dgm:pt>
    <dgm:pt modelId="{9B41C532-2BB1-4092-8B6D-DBDE687BF614}" type="pres">
      <dgm:prSet presAssocID="{B55FD041-7D6B-4453-BB99-FB1BD0DFC27C}" presName="space" presStyleCnt="0"/>
      <dgm:spPr/>
    </dgm:pt>
    <dgm:pt modelId="{7815EE4D-EA49-40DF-8DBD-6A246435D49E}" type="pres">
      <dgm:prSet presAssocID="{444D5588-7AEF-47DF-A941-E28342C92640}" presName="composite" presStyleCnt="0"/>
      <dgm:spPr/>
    </dgm:pt>
    <dgm:pt modelId="{964BF32E-89D3-41C4-8267-3A37229182EB}" type="pres">
      <dgm:prSet presAssocID="{444D5588-7AEF-47DF-A941-E28342C92640}" presName="LShape" presStyleLbl="alignNode1" presStyleIdx="2" presStyleCnt="9"/>
      <dgm:spPr/>
    </dgm:pt>
    <dgm:pt modelId="{6DA03D7D-F5F3-495D-9C24-9E96535ED32F}" type="pres">
      <dgm:prSet presAssocID="{444D5588-7AEF-47DF-A941-E28342C92640}" presName="ParentText" presStyleLbl="revTx" presStyleIdx="1" presStyleCnt="5">
        <dgm:presLayoutVars>
          <dgm:chMax val="0"/>
          <dgm:chPref val="0"/>
          <dgm:bulletEnabled val="1"/>
        </dgm:presLayoutVars>
      </dgm:prSet>
      <dgm:spPr/>
    </dgm:pt>
    <dgm:pt modelId="{EBE37187-C1F2-441C-B66A-05D95FDE1A58}" type="pres">
      <dgm:prSet presAssocID="{444D5588-7AEF-47DF-A941-E28342C92640}" presName="Triangle" presStyleLbl="alignNode1" presStyleIdx="3" presStyleCnt="9"/>
      <dgm:spPr/>
    </dgm:pt>
    <dgm:pt modelId="{F36A41BE-34EB-4926-9F31-7CD5D39AF5A1}" type="pres">
      <dgm:prSet presAssocID="{6731F5DA-4AE4-443B-99BD-E956C8C5D731}" presName="sibTrans" presStyleCnt="0"/>
      <dgm:spPr/>
    </dgm:pt>
    <dgm:pt modelId="{51F916D2-A31E-4968-AE7A-792333E32354}" type="pres">
      <dgm:prSet presAssocID="{6731F5DA-4AE4-443B-99BD-E956C8C5D731}" presName="space" presStyleCnt="0"/>
      <dgm:spPr/>
    </dgm:pt>
    <dgm:pt modelId="{C8F3C9AA-8641-4C8B-8E25-F6C4C410D4EC}" type="pres">
      <dgm:prSet presAssocID="{DC861D67-E532-4DC0-A871-0853AF45D16A}" presName="composite" presStyleCnt="0"/>
      <dgm:spPr/>
    </dgm:pt>
    <dgm:pt modelId="{65CFCAB7-3DAD-430A-8ED9-FDB31C18E43E}" type="pres">
      <dgm:prSet presAssocID="{DC861D67-E532-4DC0-A871-0853AF45D16A}" presName="LShape" presStyleLbl="alignNode1" presStyleIdx="4" presStyleCnt="9"/>
      <dgm:spPr/>
    </dgm:pt>
    <dgm:pt modelId="{80110FAF-A64D-402D-8BC7-D140735E77C5}" type="pres">
      <dgm:prSet presAssocID="{DC861D67-E532-4DC0-A871-0853AF45D16A}" presName="ParentText" presStyleLbl="revTx" presStyleIdx="2" presStyleCnt="5">
        <dgm:presLayoutVars>
          <dgm:chMax val="0"/>
          <dgm:chPref val="0"/>
          <dgm:bulletEnabled val="1"/>
        </dgm:presLayoutVars>
      </dgm:prSet>
      <dgm:spPr/>
    </dgm:pt>
    <dgm:pt modelId="{76FA6797-EC5C-4E2D-AE25-BAB60F62CCA4}" type="pres">
      <dgm:prSet presAssocID="{DC861D67-E532-4DC0-A871-0853AF45D16A}" presName="Triangle" presStyleLbl="alignNode1" presStyleIdx="5" presStyleCnt="9"/>
      <dgm:spPr/>
    </dgm:pt>
    <dgm:pt modelId="{7AD3E560-E56F-4B8A-8353-8870A3491BAB}" type="pres">
      <dgm:prSet presAssocID="{3CB2A966-297E-4E4D-AB61-761EB4CFF5E6}" presName="sibTrans" presStyleCnt="0"/>
      <dgm:spPr/>
    </dgm:pt>
    <dgm:pt modelId="{AF27031B-3C2A-46BC-A77D-5D2B3F18A45B}" type="pres">
      <dgm:prSet presAssocID="{3CB2A966-297E-4E4D-AB61-761EB4CFF5E6}" presName="space" presStyleCnt="0"/>
      <dgm:spPr/>
    </dgm:pt>
    <dgm:pt modelId="{12D718EE-C624-46AB-A469-8E4DB573FBBE}" type="pres">
      <dgm:prSet presAssocID="{CE4B9C79-8E68-49F1-9044-B1B4569C2C01}" presName="composite" presStyleCnt="0"/>
      <dgm:spPr/>
    </dgm:pt>
    <dgm:pt modelId="{0F4974A5-AFB0-49D2-A994-D3F06BF74B5C}" type="pres">
      <dgm:prSet presAssocID="{CE4B9C79-8E68-49F1-9044-B1B4569C2C01}" presName="LShape" presStyleLbl="alignNode1" presStyleIdx="6" presStyleCnt="9"/>
      <dgm:spPr/>
    </dgm:pt>
    <dgm:pt modelId="{1C5409ED-6386-43C3-920E-80CE65A3654F}" type="pres">
      <dgm:prSet presAssocID="{CE4B9C79-8E68-49F1-9044-B1B4569C2C01}" presName="ParentText" presStyleLbl="revTx" presStyleIdx="3" presStyleCnt="5">
        <dgm:presLayoutVars>
          <dgm:chMax val="0"/>
          <dgm:chPref val="0"/>
          <dgm:bulletEnabled val="1"/>
        </dgm:presLayoutVars>
      </dgm:prSet>
      <dgm:spPr/>
    </dgm:pt>
    <dgm:pt modelId="{CBF42208-9F9E-4B44-8A34-5B193D4ED67A}" type="pres">
      <dgm:prSet presAssocID="{CE4B9C79-8E68-49F1-9044-B1B4569C2C01}" presName="Triangle" presStyleLbl="alignNode1" presStyleIdx="7" presStyleCnt="9"/>
      <dgm:spPr/>
    </dgm:pt>
    <dgm:pt modelId="{1994E137-9894-46DF-9186-D7FA36DE337D}" type="pres">
      <dgm:prSet presAssocID="{565D4446-3150-4CE7-B019-8F02D18335BC}" presName="sibTrans" presStyleCnt="0"/>
      <dgm:spPr/>
    </dgm:pt>
    <dgm:pt modelId="{AEBBAF95-96F3-438D-9F8E-ABBF36F8DC02}" type="pres">
      <dgm:prSet presAssocID="{565D4446-3150-4CE7-B019-8F02D18335BC}" presName="space" presStyleCnt="0"/>
      <dgm:spPr/>
    </dgm:pt>
    <dgm:pt modelId="{FC0979E5-AA75-41ED-B66E-998FEE2A3B0A}" type="pres">
      <dgm:prSet presAssocID="{FCE272A5-ADF9-4BD7-8820-0BE6F2BAB8A0}" presName="composite" presStyleCnt="0"/>
      <dgm:spPr/>
    </dgm:pt>
    <dgm:pt modelId="{17CBF4D3-EB72-4AA2-96B0-856C18B5412E}" type="pres">
      <dgm:prSet presAssocID="{FCE272A5-ADF9-4BD7-8820-0BE6F2BAB8A0}" presName="LShape" presStyleLbl="alignNode1" presStyleIdx="8" presStyleCnt="9"/>
      <dgm:spPr/>
    </dgm:pt>
    <dgm:pt modelId="{F74425DF-148F-4DBA-BD56-D314FCCEF652}" type="pres">
      <dgm:prSet presAssocID="{FCE272A5-ADF9-4BD7-8820-0BE6F2BAB8A0}" presName="ParentText" presStyleLbl="revTx" presStyleIdx="4" presStyleCnt="5">
        <dgm:presLayoutVars>
          <dgm:chMax val="0"/>
          <dgm:chPref val="0"/>
          <dgm:bulletEnabled val="1"/>
        </dgm:presLayoutVars>
      </dgm:prSet>
      <dgm:spPr/>
    </dgm:pt>
  </dgm:ptLst>
  <dgm:cxnLst>
    <dgm:cxn modelId="{E02A5C11-F1D2-489B-AE39-821ADD665DED}" type="presOf" srcId="{FCE272A5-ADF9-4BD7-8820-0BE6F2BAB8A0}" destId="{F74425DF-148F-4DBA-BD56-D314FCCEF652}" srcOrd="0" destOrd="0" presId="urn:microsoft.com/office/officeart/2009/3/layout/StepUpProcess"/>
    <dgm:cxn modelId="{0D3ECA1C-6397-490C-A096-780858405B3E}" srcId="{F65120E4-E45F-4A17-8C71-A7B99F31987C}" destId="{CE4B9C79-8E68-49F1-9044-B1B4569C2C01}" srcOrd="3" destOrd="0" parTransId="{046991D5-2F84-4A0D-A7AD-1D54F7EB617D}" sibTransId="{565D4446-3150-4CE7-B019-8F02D18335BC}"/>
    <dgm:cxn modelId="{7EDC4329-B314-440F-8FC8-C730E06D8CF2}" srcId="{F65120E4-E45F-4A17-8C71-A7B99F31987C}" destId="{FCE272A5-ADF9-4BD7-8820-0BE6F2BAB8A0}" srcOrd="4" destOrd="0" parTransId="{32DB4D2C-B396-47CC-9EF6-3A4BBD1DC7D1}" sibTransId="{1C2C5C7F-F5D7-4948-A59A-75C52002E29C}"/>
    <dgm:cxn modelId="{0452216C-2849-4E87-B381-F5A714A9519B}" srcId="{F65120E4-E45F-4A17-8C71-A7B99F31987C}" destId="{1CB573D1-52D9-4791-BFE5-051DD7FD3F76}" srcOrd="0" destOrd="0" parTransId="{EBDDD74B-C235-4F14-87EF-2702B6ED27E5}" sibTransId="{B55FD041-7D6B-4453-BB99-FB1BD0DFC27C}"/>
    <dgm:cxn modelId="{73F7D870-F149-481C-9111-C2C400F6F553}" type="presOf" srcId="{1CB573D1-52D9-4791-BFE5-051DD7FD3F76}" destId="{DE78C2E3-143F-48A0-B135-D83088ADF572}" srcOrd="0" destOrd="0" presId="urn:microsoft.com/office/officeart/2009/3/layout/StepUpProcess"/>
    <dgm:cxn modelId="{E3B61D7B-F4E9-40A7-B8BA-907DD992217E}" srcId="{F65120E4-E45F-4A17-8C71-A7B99F31987C}" destId="{DC861D67-E532-4DC0-A871-0853AF45D16A}" srcOrd="2" destOrd="0" parTransId="{DDC3C25B-CE26-4AE1-A452-74B2C77A2DBC}" sibTransId="{3CB2A966-297E-4E4D-AB61-761EB4CFF5E6}"/>
    <dgm:cxn modelId="{3842DD9B-DE57-45CB-98AF-E54A15C24EB6}" type="presOf" srcId="{F65120E4-E45F-4A17-8C71-A7B99F31987C}" destId="{22DF65E5-0AB4-453E-B555-095EE8E354EE}" srcOrd="0" destOrd="0" presId="urn:microsoft.com/office/officeart/2009/3/layout/StepUpProcess"/>
    <dgm:cxn modelId="{BA3CBB9F-D2DE-43DE-BC93-2B946DB67538}" type="presOf" srcId="{DC861D67-E532-4DC0-A871-0853AF45D16A}" destId="{80110FAF-A64D-402D-8BC7-D140735E77C5}" srcOrd="0" destOrd="0" presId="urn:microsoft.com/office/officeart/2009/3/layout/StepUpProcess"/>
    <dgm:cxn modelId="{923006C5-54BA-41EC-BC9B-CC862A9F95FF}" type="presOf" srcId="{444D5588-7AEF-47DF-A941-E28342C92640}" destId="{6DA03D7D-F5F3-495D-9C24-9E96535ED32F}" srcOrd="0" destOrd="0" presId="urn:microsoft.com/office/officeart/2009/3/layout/StepUpProcess"/>
    <dgm:cxn modelId="{8A7396C8-B5DE-4C42-A03E-A6DEA83AC5BD}" srcId="{F65120E4-E45F-4A17-8C71-A7B99F31987C}" destId="{444D5588-7AEF-47DF-A941-E28342C92640}" srcOrd="1" destOrd="0" parTransId="{17FDE528-15A6-40BF-95AB-158A58149A9F}" sibTransId="{6731F5DA-4AE4-443B-99BD-E956C8C5D731}"/>
    <dgm:cxn modelId="{383232C9-130A-47D3-B65C-75ECDC68D0DE}" type="presOf" srcId="{CE4B9C79-8E68-49F1-9044-B1B4569C2C01}" destId="{1C5409ED-6386-43C3-920E-80CE65A3654F}" srcOrd="0" destOrd="0" presId="urn:microsoft.com/office/officeart/2009/3/layout/StepUpProcess"/>
    <dgm:cxn modelId="{235CAE28-454F-438C-84A8-BBDBA55B9F71}" type="presParOf" srcId="{22DF65E5-0AB4-453E-B555-095EE8E354EE}" destId="{51DA97B8-7DF9-4BE0-BC7F-BD701AB9F319}" srcOrd="0" destOrd="0" presId="urn:microsoft.com/office/officeart/2009/3/layout/StepUpProcess"/>
    <dgm:cxn modelId="{28FC6CB6-60EF-418E-8DC9-161D8670EA28}" type="presParOf" srcId="{51DA97B8-7DF9-4BE0-BC7F-BD701AB9F319}" destId="{58884D01-B8B2-4FE6-9E63-ACC4C2740BE8}" srcOrd="0" destOrd="0" presId="urn:microsoft.com/office/officeart/2009/3/layout/StepUpProcess"/>
    <dgm:cxn modelId="{D030DE77-E202-4452-9438-E864458C39CF}" type="presParOf" srcId="{51DA97B8-7DF9-4BE0-BC7F-BD701AB9F319}" destId="{DE78C2E3-143F-48A0-B135-D83088ADF572}" srcOrd="1" destOrd="0" presId="urn:microsoft.com/office/officeart/2009/3/layout/StepUpProcess"/>
    <dgm:cxn modelId="{98ABF093-E32A-4224-A735-EACDFA4C1B3B}" type="presParOf" srcId="{51DA97B8-7DF9-4BE0-BC7F-BD701AB9F319}" destId="{C79FA4D7-79B7-4890-A493-33A2D02483C9}" srcOrd="2" destOrd="0" presId="urn:microsoft.com/office/officeart/2009/3/layout/StepUpProcess"/>
    <dgm:cxn modelId="{7209BE78-263F-4DEB-9F34-48ED44000F76}" type="presParOf" srcId="{22DF65E5-0AB4-453E-B555-095EE8E354EE}" destId="{FAD55D0B-D10E-40F2-B1FE-C91A14B6E104}" srcOrd="1" destOrd="0" presId="urn:microsoft.com/office/officeart/2009/3/layout/StepUpProcess"/>
    <dgm:cxn modelId="{1EB6EA8F-C047-4B0A-8215-767D97E0D067}" type="presParOf" srcId="{FAD55D0B-D10E-40F2-B1FE-C91A14B6E104}" destId="{9B41C532-2BB1-4092-8B6D-DBDE687BF614}" srcOrd="0" destOrd="0" presId="urn:microsoft.com/office/officeart/2009/3/layout/StepUpProcess"/>
    <dgm:cxn modelId="{C6F0A574-0E3E-4E2B-9CE6-B0E95908448B}" type="presParOf" srcId="{22DF65E5-0AB4-453E-B555-095EE8E354EE}" destId="{7815EE4D-EA49-40DF-8DBD-6A246435D49E}" srcOrd="2" destOrd="0" presId="urn:microsoft.com/office/officeart/2009/3/layout/StepUpProcess"/>
    <dgm:cxn modelId="{31BB48A2-9232-4359-97A2-6530C52F5BBE}" type="presParOf" srcId="{7815EE4D-EA49-40DF-8DBD-6A246435D49E}" destId="{964BF32E-89D3-41C4-8267-3A37229182EB}" srcOrd="0" destOrd="0" presId="urn:microsoft.com/office/officeart/2009/3/layout/StepUpProcess"/>
    <dgm:cxn modelId="{CF778B02-BDE1-4C2F-8878-8702B9316A3F}" type="presParOf" srcId="{7815EE4D-EA49-40DF-8DBD-6A246435D49E}" destId="{6DA03D7D-F5F3-495D-9C24-9E96535ED32F}" srcOrd="1" destOrd="0" presId="urn:microsoft.com/office/officeart/2009/3/layout/StepUpProcess"/>
    <dgm:cxn modelId="{29CA14E1-F19A-4AB8-9B54-4446EF4F383D}" type="presParOf" srcId="{7815EE4D-EA49-40DF-8DBD-6A246435D49E}" destId="{EBE37187-C1F2-441C-B66A-05D95FDE1A58}" srcOrd="2" destOrd="0" presId="urn:microsoft.com/office/officeart/2009/3/layout/StepUpProcess"/>
    <dgm:cxn modelId="{22B9BA66-DFA7-4043-AB95-C005BB692325}" type="presParOf" srcId="{22DF65E5-0AB4-453E-B555-095EE8E354EE}" destId="{F36A41BE-34EB-4926-9F31-7CD5D39AF5A1}" srcOrd="3" destOrd="0" presId="urn:microsoft.com/office/officeart/2009/3/layout/StepUpProcess"/>
    <dgm:cxn modelId="{46A99D9B-30F0-4434-BC52-C68393B2F7B3}" type="presParOf" srcId="{F36A41BE-34EB-4926-9F31-7CD5D39AF5A1}" destId="{51F916D2-A31E-4968-AE7A-792333E32354}" srcOrd="0" destOrd="0" presId="urn:microsoft.com/office/officeart/2009/3/layout/StepUpProcess"/>
    <dgm:cxn modelId="{E4D66E73-CA9C-4019-A67E-F7771CDBBE3E}" type="presParOf" srcId="{22DF65E5-0AB4-453E-B555-095EE8E354EE}" destId="{C8F3C9AA-8641-4C8B-8E25-F6C4C410D4EC}" srcOrd="4" destOrd="0" presId="urn:microsoft.com/office/officeart/2009/3/layout/StepUpProcess"/>
    <dgm:cxn modelId="{56E20AE5-BFE8-4F53-950C-F6F15F4F7E6A}" type="presParOf" srcId="{C8F3C9AA-8641-4C8B-8E25-F6C4C410D4EC}" destId="{65CFCAB7-3DAD-430A-8ED9-FDB31C18E43E}" srcOrd="0" destOrd="0" presId="urn:microsoft.com/office/officeart/2009/3/layout/StepUpProcess"/>
    <dgm:cxn modelId="{7153922F-516E-4593-B792-71C56FBD86D9}" type="presParOf" srcId="{C8F3C9AA-8641-4C8B-8E25-F6C4C410D4EC}" destId="{80110FAF-A64D-402D-8BC7-D140735E77C5}" srcOrd="1" destOrd="0" presId="urn:microsoft.com/office/officeart/2009/3/layout/StepUpProcess"/>
    <dgm:cxn modelId="{6207B35C-C3AD-402A-BB31-4E4EFB5E8BA3}" type="presParOf" srcId="{C8F3C9AA-8641-4C8B-8E25-F6C4C410D4EC}" destId="{76FA6797-EC5C-4E2D-AE25-BAB60F62CCA4}" srcOrd="2" destOrd="0" presId="urn:microsoft.com/office/officeart/2009/3/layout/StepUpProcess"/>
    <dgm:cxn modelId="{78D5C28A-A1C0-443C-B1EC-C171E9D8AB07}" type="presParOf" srcId="{22DF65E5-0AB4-453E-B555-095EE8E354EE}" destId="{7AD3E560-E56F-4B8A-8353-8870A3491BAB}" srcOrd="5" destOrd="0" presId="urn:microsoft.com/office/officeart/2009/3/layout/StepUpProcess"/>
    <dgm:cxn modelId="{DD740DAF-5118-42C4-AD90-162A1A3C10FE}" type="presParOf" srcId="{7AD3E560-E56F-4B8A-8353-8870A3491BAB}" destId="{AF27031B-3C2A-46BC-A77D-5D2B3F18A45B}" srcOrd="0" destOrd="0" presId="urn:microsoft.com/office/officeart/2009/3/layout/StepUpProcess"/>
    <dgm:cxn modelId="{88CDFF0B-F266-4BFF-B857-1EA662D7E41D}" type="presParOf" srcId="{22DF65E5-0AB4-453E-B555-095EE8E354EE}" destId="{12D718EE-C624-46AB-A469-8E4DB573FBBE}" srcOrd="6" destOrd="0" presId="urn:microsoft.com/office/officeart/2009/3/layout/StepUpProcess"/>
    <dgm:cxn modelId="{0CE4873B-26A9-4E28-BA0C-12C77B82594E}" type="presParOf" srcId="{12D718EE-C624-46AB-A469-8E4DB573FBBE}" destId="{0F4974A5-AFB0-49D2-A994-D3F06BF74B5C}" srcOrd="0" destOrd="0" presId="urn:microsoft.com/office/officeart/2009/3/layout/StepUpProcess"/>
    <dgm:cxn modelId="{49216754-7107-44FD-84C3-E20C2F15C0F4}" type="presParOf" srcId="{12D718EE-C624-46AB-A469-8E4DB573FBBE}" destId="{1C5409ED-6386-43C3-920E-80CE65A3654F}" srcOrd="1" destOrd="0" presId="urn:microsoft.com/office/officeart/2009/3/layout/StepUpProcess"/>
    <dgm:cxn modelId="{0AB255EF-8A6D-484B-9ED0-0B179F5B3BA7}" type="presParOf" srcId="{12D718EE-C624-46AB-A469-8E4DB573FBBE}" destId="{CBF42208-9F9E-4B44-8A34-5B193D4ED67A}" srcOrd="2" destOrd="0" presId="urn:microsoft.com/office/officeart/2009/3/layout/StepUpProcess"/>
    <dgm:cxn modelId="{1D82F1EE-4E35-46D4-A032-AD1C8B06361A}" type="presParOf" srcId="{22DF65E5-0AB4-453E-B555-095EE8E354EE}" destId="{1994E137-9894-46DF-9186-D7FA36DE337D}" srcOrd="7" destOrd="0" presId="urn:microsoft.com/office/officeart/2009/3/layout/StepUpProcess"/>
    <dgm:cxn modelId="{203AF531-C931-48E4-B159-2F05DEB30520}" type="presParOf" srcId="{1994E137-9894-46DF-9186-D7FA36DE337D}" destId="{AEBBAF95-96F3-438D-9F8E-ABBF36F8DC02}" srcOrd="0" destOrd="0" presId="urn:microsoft.com/office/officeart/2009/3/layout/StepUpProcess"/>
    <dgm:cxn modelId="{C3D85751-E83E-481F-A5B3-6E07C8C9783F}" type="presParOf" srcId="{22DF65E5-0AB4-453E-B555-095EE8E354EE}" destId="{FC0979E5-AA75-41ED-B66E-998FEE2A3B0A}" srcOrd="8" destOrd="0" presId="urn:microsoft.com/office/officeart/2009/3/layout/StepUpProcess"/>
    <dgm:cxn modelId="{7DA31AB6-80C1-4A6D-9CD1-9CB3E0761C8E}" type="presParOf" srcId="{FC0979E5-AA75-41ED-B66E-998FEE2A3B0A}" destId="{17CBF4D3-EB72-4AA2-96B0-856C18B5412E}" srcOrd="0" destOrd="0" presId="urn:microsoft.com/office/officeart/2009/3/layout/StepUpProcess"/>
    <dgm:cxn modelId="{43C5223D-0DCE-497A-BBC4-03589E8FD597}" type="presParOf" srcId="{FC0979E5-AA75-41ED-B66E-998FEE2A3B0A}" destId="{F74425DF-148F-4DBA-BD56-D314FCCEF65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5EE422-4212-4BD9-8A45-70862D41C319}" type="doc">
      <dgm:prSet loTypeId="urn:microsoft.com/office/officeart/2005/8/layout/vList2" loCatId="list" qsTypeId="urn:microsoft.com/office/officeart/2005/8/quickstyle/3d1" qsCatId="3D" csTypeId="urn:microsoft.com/office/officeart/2005/8/colors/accent2_2" csCatId="accent2" phldr="1"/>
      <dgm:spPr/>
      <dgm:t>
        <a:bodyPr/>
        <a:lstStyle/>
        <a:p>
          <a:endParaRPr lang="en-PK"/>
        </a:p>
      </dgm:t>
    </dgm:pt>
    <dgm:pt modelId="{9D3202A2-C257-42FB-8303-B494B5BB16E4}">
      <dgm:prSet/>
      <dgm:spPr/>
      <dgm:t>
        <a:bodyPr/>
        <a:lstStyle/>
        <a:p>
          <a:r>
            <a:rPr lang="en-US"/>
            <a:t>It is essential to any change management strategy to address the natural human tendency to resist change. Ford Motors may take the following measures to identify and address the causes of change resistance inside the company:</a:t>
          </a:r>
          <a:endParaRPr lang="en-PK"/>
        </a:p>
      </dgm:t>
    </dgm:pt>
    <dgm:pt modelId="{68990ECD-C9BE-43AE-B3A6-9342552AC2EB}" type="parTrans" cxnId="{240DD839-029A-4A25-85E2-0E28814C3573}">
      <dgm:prSet/>
      <dgm:spPr/>
      <dgm:t>
        <a:bodyPr/>
        <a:lstStyle/>
        <a:p>
          <a:endParaRPr lang="en-PK"/>
        </a:p>
      </dgm:t>
    </dgm:pt>
    <dgm:pt modelId="{C11F9259-E95B-476D-BCD3-FC33158302C2}" type="sibTrans" cxnId="{240DD839-029A-4A25-85E2-0E28814C3573}">
      <dgm:prSet/>
      <dgm:spPr/>
      <dgm:t>
        <a:bodyPr/>
        <a:lstStyle/>
        <a:p>
          <a:endParaRPr lang="en-PK"/>
        </a:p>
      </dgm:t>
    </dgm:pt>
    <dgm:pt modelId="{617629DB-6D4C-4D88-9B4D-E01DD1B6F6A0}">
      <dgm:prSet/>
      <dgm:spPr/>
      <dgm:t>
        <a:bodyPr/>
        <a:lstStyle/>
        <a:p>
          <a:r>
            <a:rPr lang="en-US" b="1" dirty="0"/>
            <a:t>Find the causes of any opposition: </a:t>
          </a:r>
          <a:r>
            <a:rPr lang="en-US" dirty="0"/>
            <a:t>The first step in adopting any change is to identify the causes of opposition to the shift. These may be people, teams, or even the whole culture of the business. It is possible to do this via the use of questionnaires, in-person interviews, and careful observation.</a:t>
          </a:r>
          <a:endParaRPr lang="en-PK" dirty="0"/>
        </a:p>
      </dgm:t>
    </dgm:pt>
    <dgm:pt modelId="{1503E834-518B-4AB6-9901-B6DBE34AF4D0}" type="parTrans" cxnId="{89F77DC0-3332-4CF4-9AD3-3566A7D819BE}">
      <dgm:prSet/>
      <dgm:spPr/>
      <dgm:t>
        <a:bodyPr/>
        <a:lstStyle/>
        <a:p>
          <a:endParaRPr lang="en-PK"/>
        </a:p>
      </dgm:t>
    </dgm:pt>
    <dgm:pt modelId="{AE07AE81-4C57-49F2-9084-EF77C6CB16B6}" type="sibTrans" cxnId="{89F77DC0-3332-4CF4-9AD3-3566A7D819BE}">
      <dgm:prSet/>
      <dgm:spPr/>
      <dgm:t>
        <a:bodyPr/>
        <a:lstStyle/>
        <a:p>
          <a:endParaRPr lang="en-PK"/>
        </a:p>
      </dgm:t>
    </dgm:pt>
    <dgm:pt modelId="{9A8AD93B-E66B-4242-BEBF-9485CDA1C299}">
      <dgm:prSet/>
      <dgm:spPr/>
      <dgm:t>
        <a:bodyPr/>
        <a:lstStyle/>
        <a:p>
          <a:r>
            <a:rPr lang="en-US" b="1" dirty="0"/>
            <a:t>Talk up the positives of the transition: </a:t>
          </a:r>
          <a:r>
            <a:rPr lang="en-US" dirty="0"/>
            <a:t>It is essential that the advantages of the change be made known to workers and other interested parties. Employees are more inclined to accept a change if they know why it's being implemented and how it will benefit the company (Turgut et al., 2016).</a:t>
          </a:r>
          <a:endParaRPr lang="en-PK" dirty="0"/>
        </a:p>
      </dgm:t>
    </dgm:pt>
    <dgm:pt modelId="{D418A469-C75B-4812-955D-17813FD654F5}" type="parTrans" cxnId="{9E0A55E7-1C70-481D-9CD8-641898B30E82}">
      <dgm:prSet/>
      <dgm:spPr/>
      <dgm:t>
        <a:bodyPr/>
        <a:lstStyle/>
        <a:p>
          <a:endParaRPr lang="en-PK"/>
        </a:p>
      </dgm:t>
    </dgm:pt>
    <dgm:pt modelId="{088B93DC-0862-4946-B1D3-DFCEB6E99EE2}" type="sibTrans" cxnId="{9E0A55E7-1C70-481D-9CD8-641898B30E82}">
      <dgm:prSet/>
      <dgm:spPr/>
      <dgm:t>
        <a:bodyPr/>
        <a:lstStyle/>
        <a:p>
          <a:endParaRPr lang="en-PK"/>
        </a:p>
      </dgm:t>
    </dgm:pt>
    <dgm:pt modelId="{14E830D2-8F53-4A82-BAA9-924BA119AD2E}" type="pres">
      <dgm:prSet presAssocID="{975EE422-4212-4BD9-8A45-70862D41C319}" presName="linear" presStyleCnt="0">
        <dgm:presLayoutVars>
          <dgm:animLvl val="lvl"/>
          <dgm:resizeHandles val="exact"/>
        </dgm:presLayoutVars>
      </dgm:prSet>
      <dgm:spPr/>
    </dgm:pt>
    <dgm:pt modelId="{F2991E2A-0743-4328-AFF4-D8C384A8800F}" type="pres">
      <dgm:prSet presAssocID="{9D3202A2-C257-42FB-8303-B494B5BB16E4}" presName="parentText" presStyleLbl="node1" presStyleIdx="0" presStyleCnt="1">
        <dgm:presLayoutVars>
          <dgm:chMax val="0"/>
          <dgm:bulletEnabled val="1"/>
        </dgm:presLayoutVars>
      </dgm:prSet>
      <dgm:spPr/>
    </dgm:pt>
    <dgm:pt modelId="{A07EF127-CD09-4230-9F73-D525EB4E80D3}" type="pres">
      <dgm:prSet presAssocID="{9D3202A2-C257-42FB-8303-B494B5BB16E4}" presName="childText" presStyleLbl="revTx" presStyleIdx="0" presStyleCnt="1">
        <dgm:presLayoutVars>
          <dgm:bulletEnabled val="1"/>
        </dgm:presLayoutVars>
      </dgm:prSet>
      <dgm:spPr/>
    </dgm:pt>
  </dgm:ptLst>
  <dgm:cxnLst>
    <dgm:cxn modelId="{69397120-A5AD-48BF-B18F-FBF84FBFB8A6}" type="presOf" srcId="{617629DB-6D4C-4D88-9B4D-E01DD1B6F6A0}" destId="{A07EF127-CD09-4230-9F73-D525EB4E80D3}" srcOrd="0" destOrd="0" presId="urn:microsoft.com/office/officeart/2005/8/layout/vList2"/>
    <dgm:cxn modelId="{240DD839-029A-4A25-85E2-0E28814C3573}" srcId="{975EE422-4212-4BD9-8A45-70862D41C319}" destId="{9D3202A2-C257-42FB-8303-B494B5BB16E4}" srcOrd="0" destOrd="0" parTransId="{68990ECD-C9BE-43AE-B3A6-9342552AC2EB}" sibTransId="{C11F9259-E95B-476D-BCD3-FC33158302C2}"/>
    <dgm:cxn modelId="{0CC07D61-E5BA-489C-BB25-E198E92C85CE}" type="presOf" srcId="{9D3202A2-C257-42FB-8303-B494B5BB16E4}" destId="{F2991E2A-0743-4328-AFF4-D8C384A8800F}" srcOrd="0" destOrd="0" presId="urn:microsoft.com/office/officeart/2005/8/layout/vList2"/>
    <dgm:cxn modelId="{38B5FE6F-E693-4271-8FBE-42D8F4E83BD2}" type="presOf" srcId="{9A8AD93B-E66B-4242-BEBF-9485CDA1C299}" destId="{A07EF127-CD09-4230-9F73-D525EB4E80D3}" srcOrd="0" destOrd="1" presId="urn:microsoft.com/office/officeart/2005/8/layout/vList2"/>
    <dgm:cxn modelId="{7DF78179-A01A-48AB-BD3D-6EA376EAC5C9}" type="presOf" srcId="{975EE422-4212-4BD9-8A45-70862D41C319}" destId="{14E830D2-8F53-4A82-BAA9-924BA119AD2E}" srcOrd="0" destOrd="0" presId="urn:microsoft.com/office/officeart/2005/8/layout/vList2"/>
    <dgm:cxn modelId="{89F77DC0-3332-4CF4-9AD3-3566A7D819BE}" srcId="{9D3202A2-C257-42FB-8303-B494B5BB16E4}" destId="{617629DB-6D4C-4D88-9B4D-E01DD1B6F6A0}" srcOrd="0" destOrd="0" parTransId="{1503E834-518B-4AB6-9901-B6DBE34AF4D0}" sibTransId="{AE07AE81-4C57-49F2-9084-EF77C6CB16B6}"/>
    <dgm:cxn modelId="{9E0A55E7-1C70-481D-9CD8-641898B30E82}" srcId="{9D3202A2-C257-42FB-8303-B494B5BB16E4}" destId="{9A8AD93B-E66B-4242-BEBF-9485CDA1C299}" srcOrd="1" destOrd="0" parTransId="{D418A469-C75B-4812-955D-17813FD654F5}" sibTransId="{088B93DC-0862-4946-B1D3-DFCEB6E99EE2}"/>
    <dgm:cxn modelId="{182EA670-5DD8-4BE1-993F-37B70103B84B}" type="presParOf" srcId="{14E830D2-8F53-4A82-BAA9-924BA119AD2E}" destId="{F2991E2A-0743-4328-AFF4-D8C384A8800F}" srcOrd="0" destOrd="0" presId="urn:microsoft.com/office/officeart/2005/8/layout/vList2"/>
    <dgm:cxn modelId="{DA3E3FE5-5F7C-47EA-A216-FAFC878B1243}" type="presParOf" srcId="{14E830D2-8F53-4A82-BAA9-924BA119AD2E}" destId="{A07EF127-CD09-4230-9F73-D525EB4E80D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96379E-4AE9-44A5-B459-57DB1B2CC4D7}" type="doc">
      <dgm:prSet loTypeId="urn:microsoft.com/office/officeart/2008/layout/VerticalCurvedList" loCatId="list" qsTypeId="urn:microsoft.com/office/officeart/2005/8/quickstyle/simple1" qsCatId="simple" csTypeId="urn:microsoft.com/office/officeart/2005/8/colors/accent0_3" csCatId="mainScheme" phldr="1"/>
      <dgm:spPr/>
      <dgm:t>
        <a:bodyPr/>
        <a:lstStyle/>
        <a:p>
          <a:endParaRPr lang="en-PK"/>
        </a:p>
      </dgm:t>
    </dgm:pt>
    <dgm:pt modelId="{605713BD-54E2-40FC-96B0-ED7C0FBDE11F}">
      <dgm:prSet custT="1"/>
      <dgm:spPr/>
      <dgm:t>
        <a:bodyPr/>
        <a:lstStyle/>
        <a:p>
          <a:pPr algn="just"/>
          <a:r>
            <a:rPr lang="en-US" sz="1400" b="1"/>
            <a:t>Set up distinct goals: Step one in every successful change initiative is to establish unambiguous goals. Things like cutting expenses, increasing productivity, or incorporating cutting-edge technology are all examples. Specific, quantifiable, realistic, relevant, and time-bound goals are preferred (SMART).</a:t>
          </a:r>
          <a:endParaRPr lang="en-PK" sz="1400" b="1" dirty="0"/>
        </a:p>
      </dgm:t>
    </dgm:pt>
    <dgm:pt modelId="{2CCBD4FD-DD92-4791-8D00-464E1AA80C29}" type="parTrans" cxnId="{A0887AD8-1DF0-4583-BEE6-554F25849DC0}">
      <dgm:prSet/>
      <dgm:spPr/>
      <dgm:t>
        <a:bodyPr/>
        <a:lstStyle/>
        <a:p>
          <a:endParaRPr lang="en-PK"/>
        </a:p>
      </dgm:t>
    </dgm:pt>
    <dgm:pt modelId="{FA4FFFA6-1EEF-4498-A5BE-C6222CD62BD0}" type="sibTrans" cxnId="{A0887AD8-1DF0-4583-BEE6-554F25849DC0}">
      <dgm:prSet/>
      <dgm:spPr/>
      <dgm:t>
        <a:bodyPr/>
        <a:lstStyle/>
        <a:p>
          <a:endParaRPr lang="en-PK"/>
        </a:p>
      </dgm:t>
    </dgm:pt>
    <dgm:pt modelId="{C62CE1F5-C07E-4474-B50A-DA8AD482C51E}">
      <dgm:prSet custT="1"/>
      <dgm:spPr/>
      <dgm:t>
        <a:bodyPr/>
        <a:lstStyle/>
        <a:p>
          <a:pPr algn="just"/>
          <a:r>
            <a:rPr lang="en-US" sz="1400" b="1" dirty="0"/>
            <a:t>Keep an eye on things to make sure you're still on track for success as the change program rolls out. We can do this by consistent reporting, data analysis, and checks. If cutting expenses is the goal, for instance, frequent financial reports may be analyzed to see how well the plan is working (O’Grady, </a:t>
          </a:r>
          <a:r>
            <a:rPr lang="en-US" sz="1400" b="1" dirty="0" err="1"/>
            <a:t>Morlidge</a:t>
          </a:r>
          <a:r>
            <a:rPr lang="en-US" sz="1400" b="1" dirty="0"/>
            <a:t> and Rouse, 2016).</a:t>
          </a:r>
          <a:endParaRPr lang="en-PK" sz="1400" b="1" dirty="0"/>
        </a:p>
      </dgm:t>
    </dgm:pt>
    <dgm:pt modelId="{ABEC8902-EA50-4682-B76E-4808C2CD2652}" type="parTrans" cxnId="{5C7EAAFB-0B15-45A0-9611-10E755AFCABF}">
      <dgm:prSet/>
      <dgm:spPr/>
      <dgm:t>
        <a:bodyPr/>
        <a:lstStyle/>
        <a:p>
          <a:endParaRPr lang="en-PK"/>
        </a:p>
      </dgm:t>
    </dgm:pt>
    <dgm:pt modelId="{6D4CC231-511F-4D1B-8784-DE4CFDBE279A}" type="sibTrans" cxnId="{5C7EAAFB-0B15-45A0-9611-10E755AFCABF}">
      <dgm:prSet/>
      <dgm:spPr/>
      <dgm:t>
        <a:bodyPr/>
        <a:lstStyle/>
        <a:p>
          <a:endParaRPr lang="en-PK"/>
        </a:p>
      </dgm:t>
    </dgm:pt>
    <dgm:pt modelId="{9734BF11-ED6E-4CF8-A78A-8CC7B6E97CAA}">
      <dgm:prSet custT="1"/>
      <dgm:spPr/>
      <dgm:t>
        <a:bodyPr/>
        <a:lstStyle/>
        <a:p>
          <a:pPr algn="just"/>
          <a:r>
            <a:rPr lang="en-US" sz="1200" b="1"/>
            <a:t>After the change program has been fully implemented, it may be evaluated for its success through a post-implementation review. There has to be a comparison of the status quo before the change and after it was implemented, as well as an examination of whether or not the change programme was successful. If, for instance, the goal was to increase output per unit of time, the post-implementation evaluation may look at how production rates have changed after the adjustment was made.</a:t>
          </a:r>
          <a:endParaRPr lang="en-PK" sz="1200" b="1" dirty="0"/>
        </a:p>
      </dgm:t>
    </dgm:pt>
    <dgm:pt modelId="{BA8B2EE8-179C-4EC8-837A-C93368065FE6}" type="parTrans" cxnId="{B386FCBA-BD5D-45B3-B457-C462427213E4}">
      <dgm:prSet/>
      <dgm:spPr/>
      <dgm:t>
        <a:bodyPr/>
        <a:lstStyle/>
        <a:p>
          <a:endParaRPr lang="en-PK"/>
        </a:p>
      </dgm:t>
    </dgm:pt>
    <dgm:pt modelId="{D89FCFAD-2890-407B-B167-338AD1B37FE9}" type="sibTrans" cxnId="{B386FCBA-BD5D-45B3-B457-C462427213E4}">
      <dgm:prSet/>
      <dgm:spPr/>
      <dgm:t>
        <a:bodyPr/>
        <a:lstStyle/>
        <a:p>
          <a:endParaRPr lang="en-PK"/>
        </a:p>
      </dgm:t>
    </dgm:pt>
    <dgm:pt modelId="{71643743-A474-40AB-B4C3-249A452F22C6}" type="pres">
      <dgm:prSet presAssocID="{6D96379E-4AE9-44A5-B459-57DB1B2CC4D7}" presName="Name0" presStyleCnt="0">
        <dgm:presLayoutVars>
          <dgm:chMax val="7"/>
          <dgm:chPref val="7"/>
          <dgm:dir/>
        </dgm:presLayoutVars>
      </dgm:prSet>
      <dgm:spPr/>
    </dgm:pt>
    <dgm:pt modelId="{CBEA202F-0E1B-43EF-BBF2-774350826ACA}" type="pres">
      <dgm:prSet presAssocID="{6D96379E-4AE9-44A5-B459-57DB1B2CC4D7}" presName="Name1" presStyleCnt="0"/>
      <dgm:spPr/>
    </dgm:pt>
    <dgm:pt modelId="{13BC1D5B-D319-4E6D-9B36-FB4B359101C8}" type="pres">
      <dgm:prSet presAssocID="{6D96379E-4AE9-44A5-B459-57DB1B2CC4D7}" presName="cycle" presStyleCnt="0"/>
      <dgm:spPr/>
    </dgm:pt>
    <dgm:pt modelId="{A5E2EBE8-7BF3-457F-8F82-684708AAD846}" type="pres">
      <dgm:prSet presAssocID="{6D96379E-4AE9-44A5-B459-57DB1B2CC4D7}" presName="srcNode" presStyleLbl="node1" presStyleIdx="0" presStyleCnt="3"/>
      <dgm:spPr/>
    </dgm:pt>
    <dgm:pt modelId="{F3B055C8-B03A-412D-93C4-4979E7BB84DE}" type="pres">
      <dgm:prSet presAssocID="{6D96379E-4AE9-44A5-B459-57DB1B2CC4D7}" presName="conn" presStyleLbl="parChTrans1D2" presStyleIdx="0" presStyleCnt="1"/>
      <dgm:spPr/>
    </dgm:pt>
    <dgm:pt modelId="{7624A51C-420B-4DBA-9B30-8C1CDC4D68E3}" type="pres">
      <dgm:prSet presAssocID="{6D96379E-4AE9-44A5-B459-57DB1B2CC4D7}" presName="extraNode" presStyleLbl="node1" presStyleIdx="0" presStyleCnt="3"/>
      <dgm:spPr/>
    </dgm:pt>
    <dgm:pt modelId="{87A6C41B-328A-41F6-8AD7-37FA0D3D5CEC}" type="pres">
      <dgm:prSet presAssocID="{6D96379E-4AE9-44A5-B459-57DB1B2CC4D7}" presName="dstNode" presStyleLbl="node1" presStyleIdx="0" presStyleCnt="3"/>
      <dgm:spPr/>
    </dgm:pt>
    <dgm:pt modelId="{D09060B5-230B-41AD-B852-0DFAAFDCD505}" type="pres">
      <dgm:prSet presAssocID="{605713BD-54E2-40FC-96B0-ED7C0FBDE11F}" presName="text_1" presStyleLbl="node1" presStyleIdx="0" presStyleCnt="3">
        <dgm:presLayoutVars>
          <dgm:bulletEnabled val="1"/>
        </dgm:presLayoutVars>
      </dgm:prSet>
      <dgm:spPr/>
    </dgm:pt>
    <dgm:pt modelId="{727F4A6C-B1FF-4AE1-8ED7-ECCC2269C1AF}" type="pres">
      <dgm:prSet presAssocID="{605713BD-54E2-40FC-96B0-ED7C0FBDE11F}" presName="accent_1" presStyleCnt="0"/>
      <dgm:spPr/>
    </dgm:pt>
    <dgm:pt modelId="{F3C19C63-05D4-4A29-ABB0-B955605F75FC}" type="pres">
      <dgm:prSet presAssocID="{605713BD-54E2-40FC-96B0-ED7C0FBDE11F}" presName="accentRepeatNode" presStyleLbl="solidFgAcc1" presStyleIdx="0" presStyleCnt="3"/>
      <dgm:spPr/>
    </dgm:pt>
    <dgm:pt modelId="{FDED52FF-6400-4540-AA4A-8304AA4734F4}" type="pres">
      <dgm:prSet presAssocID="{C62CE1F5-C07E-4474-B50A-DA8AD482C51E}" presName="text_2" presStyleLbl="node1" presStyleIdx="1" presStyleCnt="3">
        <dgm:presLayoutVars>
          <dgm:bulletEnabled val="1"/>
        </dgm:presLayoutVars>
      </dgm:prSet>
      <dgm:spPr/>
    </dgm:pt>
    <dgm:pt modelId="{2B3FC367-6DAD-4DAF-A0A1-B046E677FFB1}" type="pres">
      <dgm:prSet presAssocID="{C62CE1F5-C07E-4474-B50A-DA8AD482C51E}" presName="accent_2" presStyleCnt="0"/>
      <dgm:spPr/>
    </dgm:pt>
    <dgm:pt modelId="{CF565AB5-7B0D-42F0-8955-837B3E261426}" type="pres">
      <dgm:prSet presAssocID="{C62CE1F5-C07E-4474-B50A-DA8AD482C51E}" presName="accentRepeatNode" presStyleLbl="solidFgAcc1" presStyleIdx="1" presStyleCnt="3"/>
      <dgm:spPr/>
    </dgm:pt>
    <dgm:pt modelId="{229A95A3-F429-43F3-8054-87E9E53C9974}" type="pres">
      <dgm:prSet presAssocID="{9734BF11-ED6E-4CF8-A78A-8CC7B6E97CAA}" presName="text_3" presStyleLbl="node1" presStyleIdx="2" presStyleCnt="3">
        <dgm:presLayoutVars>
          <dgm:bulletEnabled val="1"/>
        </dgm:presLayoutVars>
      </dgm:prSet>
      <dgm:spPr/>
    </dgm:pt>
    <dgm:pt modelId="{90A690DE-CA3C-4D39-B293-5880D2F76A63}" type="pres">
      <dgm:prSet presAssocID="{9734BF11-ED6E-4CF8-A78A-8CC7B6E97CAA}" presName="accent_3" presStyleCnt="0"/>
      <dgm:spPr/>
    </dgm:pt>
    <dgm:pt modelId="{2029E062-F6B7-4659-B5F2-ECE715D7BF93}" type="pres">
      <dgm:prSet presAssocID="{9734BF11-ED6E-4CF8-A78A-8CC7B6E97CAA}" presName="accentRepeatNode" presStyleLbl="solidFgAcc1" presStyleIdx="2" presStyleCnt="3"/>
      <dgm:spPr/>
    </dgm:pt>
  </dgm:ptLst>
  <dgm:cxnLst>
    <dgm:cxn modelId="{BFCCFE25-F471-4287-95B9-0D2DDC39F5F1}" type="presOf" srcId="{C62CE1F5-C07E-4474-B50A-DA8AD482C51E}" destId="{FDED52FF-6400-4540-AA4A-8304AA4734F4}" srcOrd="0" destOrd="0" presId="urn:microsoft.com/office/officeart/2008/layout/VerticalCurvedList"/>
    <dgm:cxn modelId="{3303A26A-61E2-4943-8B80-68F28C5493EB}" type="presOf" srcId="{FA4FFFA6-1EEF-4498-A5BE-C6222CD62BD0}" destId="{F3B055C8-B03A-412D-93C4-4979E7BB84DE}" srcOrd="0" destOrd="0" presId="urn:microsoft.com/office/officeart/2008/layout/VerticalCurvedList"/>
    <dgm:cxn modelId="{D3221275-32D9-43B7-ACD1-4D307E3633FC}" type="presOf" srcId="{6D96379E-4AE9-44A5-B459-57DB1B2CC4D7}" destId="{71643743-A474-40AB-B4C3-249A452F22C6}" srcOrd="0" destOrd="0" presId="urn:microsoft.com/office/officeart/2008/layout/VerticalCurvedList"/>
    <dgm:cxn modelId="{C0B8347D-CE31-46DF-992B-B4C8AC186B6B}" type="presOf" srcId="{605713BD-54E2-40FC-96B0-ED7C0FBDE11F}" destId="{D09060B5-230B-41AD-B852-0DFAAFDCD505}" srcOrd="0" destOrd="0" presId="urn:microsoft.com/office/officeart/2008/layout/VerticalCurvedList"/>
    <dgm:cxn modelId="{CFFE499A-4235-4882-A554-719DB46FC207}" type="presOf" srcId="{9734BF11-ED6E-4CF8-A78A-8CC7B6E97CAA}" destId="{229A95A3-F429-43F3-8054-87E9E53C9974}" srcOrd="0" destOrd="0" presId="urn:microsoft.com/office/officeart/2008/layout/VerticalCurvedList"/>
    <dgm:cxn modelId="{B386FCBA-BD5D-45B3-B457-C462427213E4}" srcId="{6D96379E-4AE9-44A5-B459-57DB1B2CC4D7}" destId="{9734BF11-ED6E-4CF8-A78A-8CC7B6E97CAA}" srcOrd="2" destOrd="0" parTransId="{BA8B2EE8-179C-4EC8-837A-C93368065FE6}" sibTransId="{D89FCFAD-2890-407B-B167-338AD1B37FE9}"/>
    <dgm:cxn modelId="{A0887AD8-1DF0-4583-BEE6-554F25849DC0}" srcId="{6D96379E-4AE9-44A5-B459-57DB1B2CC4D7}" destId="{605713BD-54E2-40FC-96B0-ED7C0FBDE11F}" srcOrd="0" destOrd="0" parTransId="{2CCBD4FD-DD92-4791-8D00-464E1AA80C29}" sibTransId="{FA4FFFA6-1EEF-4498-A5BE-C6222CD62BD0}"/>
    <dgm:cxn modelId="{5C7EAAFB-0B15-45A0-9611-10E755AFCABF}" srcId="{6D96379E-4AE9-44A5-B459-57DB1B2CC4D7}" destId="{C62CE1F5-C07E-4474-B50A-DA8AD482C51E}" srcOrd="1" destOrd="0" parTransId="{ABEC8902-EA50-4682-B76E-4808C2CD2652}" sibTransId="{6D4CC231-511F-4D1B-8784-DE4CFDBE279A}"/>
    <dgm:cxn modelId="{EE7F8A06-0044-4658-AB8D-8ABD8399F35C}" type="presParOf" srcId="{71643743-A474-40AB-B4C3-249A452F22C6}" destId="{CBEA202F-0E1B-43EF-BBF2-774350826ACA}" srcOrd="0" destOrd="0" presId="urn:microsoft.com/office/officeart/2008/layout/VerticalCurvedList"/>
    <dgm:cxn modelId="{B2E84A4A-87BE-4484-A0D9-A1AE7A43282F}" type="presParOf" srcId="{CBEA202F-0E1B-43EF-BBF2-774350826ACA}" destId="{13BC1D5B-D319-4E6D-9B36-FB4B359101C8}" srcOrd="0" destOrd="0" presId="urn:microsoft.com/office/officeart/2008/layout/VerticalCurvedList"/>
    <dgm:cxn modelId="{68C13D20-5A52-42C4-AB28-40D7A017AFDD}" type="presParOf" srcId="{13BC1D5B-D319-4E6D-9B36-FB4B359101C8}" destId="{A5E2EBE8-7BF3-457F-8F82-684708AAD846}" srcOrd="0" destOrd="0" presId="urn:microsoft.com/office/officeart/2008/layout/VerticalCurvedList"/>
    <dgm:cxn modelId="{3FC4ACF1-9C3E-4409-A81A-4B73A23883AE}" type="presParOf" srcId="{13BC1D5B-D319-4E6D-9B36-FB4B359101C8}" destId="{F3B055C8-B03A-412D-93C4-4979E7BB84DE}" srcOrd="1" destOrd="0" presId="urn:microsoft.com/office/officeart/2008/layout/VerticalCurvedList"/>
    <dgm:cxn modelId="{ADF4FB20-1D63-422D-A7D8-096EF706A844}" type="presParOf" srcId="{13BC1D5B-D319-4E6D-9B36-FB4B359101C8}" destId="{7624A51C-420B-4DBA-9B30-8C1CDC4D68E3}" srcOrd="2" destOrd="0" presId="urn:microsoft.com/office/officeart/2008/layout/VerticalCurvedList"/>
    <dgm:cxn modelId="{E0C989C9-3818-43E8-9515-A80C26867B34}" type="presParOf" srcId="{13BC1D5B-D319-4E6D-9B36-FB4B359101C8}" destId="{87A6C41B-328A-41F6-8AD7-37FA0D3D5CEC}" srcOrd="3" destOrd="0" presId="urn:microsoft.com/office/officeart/2008/layout/VerticalCurvedList"/>
    <dgm:cxn modelId="{29A1E75B-19A4-4C83-911B-D0F410DCB749}" type="presParOf" srcId="{CBEA202F-0E1B-43EF-BBF2-774350826ACA}" destId="{D09060B5-230B-41AD-B852-0DFAAFDCD505}" srcOrd="1" destOrd="0" presId="urn:microsoft.com/office/officeart/2008/layout/VerticalCurvedList"/>
    <dgm:cxn modelId="{B322D6B4-D1B7-462F-AC4A-C56EDA09C473}" type="presParOf" srcId="{CBEA202F-0E1B-43EF-BBF2-774350826ACA}" destId="{727F4A6C-B1FF-4AE1-8ED7-ECCC2269C1AF}" srcOrd="2" destOrd="0" presId="urn:microsoft.com/office/officeart/2008/layout/VerticalCurvedList"/>
    <dgm:cxn modelId="{DE000154-2D92-4E0C-97F4-4E3181A06279}" type="presParOf" srcId="{727F4A6C-B1FF-4AE1-8ED7-ECCC2269C1AF}" destId="{F3C19C63-05D4-4A29-ABB0-B955605F75FC}" srcOrd="0" destOrd="0" presId="urn:microsoft.com/office/officeart/2008/layout/VerticalCurvedList"/>
    <dgm:cxn modelId="{D41002AC-E4E0-420F-BAA6-3C57B71D43CD}" type="presParOf" srcId="{CBEA202F-0E1B-43EF-BBF2-774350826ACA}" destId="{FDED52FF-6400-4540-AA4A-8304AA4734F4}" srcOrd="3" destOrd="0" presId="urn:microsoft.com/office/officeart/2008/layout/VerticalCurvedList"/>
    <dgm:cxn modelId="{4906AFF3-8F73-4DC1-A28C-82D1CF7409DC}" type="presParOf" srcId="{CBEA202F-0E1B-43EF-BBF2-774350826ACA}" destId="{2B3FC367-6DAD-4DAF-A0A1-B046E677FFB1}" srcOrd="4" destOrd="0" presId="urn:microsoft.com/office/officeart/2008/layout/VerticalCurvedList"/>
    <dgm:cxn modelId="{78927035-FB1D-4623-A7F1-28585CEFF283}" type="presParOf" srcId="{2B3FC367-6DAD-4DAF-A0A1-B046E677FFB1}" destId="{CF565AB5-7B0D-42F0-8955-837B3E261426}" srcOrd="0" destOrd="0" presId="urn:microsoft.com/office/officeart/2008/layout/VerticalCurvedList"/>
    <dgm:cxn modelId="{3261F68D-31B8-43E1-B02C-793B5EDA3471}" type="presParOf" srcId="{CBEA202F-0E1B-43EF-BBF2-774350826ACA}" destId="{229A95A3-F429-43F3-8054-87E9E53C9974}" srcOrd="5" destOrd="0" presId="urn:microsoft.com/office/officeart/2008/layout/VerticalCurvedList"/>
    <dgm:cxn modelId="{15ED2BC4-0DF8-4F52-B415-B73D28547DC4}" type="presParOf" srcId="{CBEA202F-0E1B-43EF-BBF2-774350826ACA}" destId="{90A690DE-CA3C-4D39-B293-5880D2F76A63}" srcOrd="6" destOrd="0" presId="urn:microsoft.com/office/officeart/2008/layout/VerticalCurvedList"/>
    <dgm:cxn modelId="{6A992F3E-78BE-47E5-A597-6E60B598D704}" type="presParOf" srcId="{90A690DE-CA3C-4D39-B293-5880D2F76A63}" destId="{2029E062-F6B7-4659-B5F2-ECE715D7BF9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67F657-EED1-4E5E-B4A8-FB36D31219CA}"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PK"/>
        </a:p>
      </dgm:t>
    </dgm:pt>
    <dgm:pt modelId="{EA7E73E2-315A-484C-B212-AA34C21E702A}">
      <dgm:prSet/>
      <dgm:spPr/>
      <dgm:t>
        <a:bodyPr/>
        <a:lstStyle/>
        <a:p>
          <a:r>
            <a:rPr lang="en-US"/>
            <a:t>The effectiveness of a change program in engaging staff and fostering a supportive culture may be gauged by looking at how satisfied those staff members are with their work. Methods like employee polls and focus groups are useful for this. Employees may provide input on the new leadership team's performance, for instance, if that's part of the transition leadership.</a:t>
          </a:r>
          <a:endParaRPr lang="en-PK"/>
        </a:p>
      </dgm:t>
    </dgm:pt>
    <dgm:pt modelId="{37E4C9DA-E136-4BB6-9E7A-8E0FD6B140BC}" type="parTrans" cxnId="{D18B6F12-7611-4519-AB7B-9642E5478D32}">
      <dgm:prSet/>
      <dgm:spPr/>
      <dgm:t>
        <a:bodyPr/>
        <a:lstStyle/>
        <a:p>
          <a:endParaRPr lang="en-PK"/>
        </a:p>
      </dgm:t>
    </dgm:pt>
    <dgm:pt modelId="{C14F496D-AE44-455D-801C-564E2A51D5C0}" type="sibTrans" cxnId="{D18B6F12-7611-4519-AB7B-9642E5478D32}">
      <dgm:prSet/>
      <dgm:spPr/>
      <dgm:t>
        <a:bodyPr/>
        <a:lstStyle/>
        <a:p>
          <a:endParaRPr lang="en-PK"/>
        </a:p>
      </dgm:t>
    </dgm:pt>
    <dgm:pt modelId="{5E652E44-CA95-423C-8D3A-834EC63545D4}">
      <dgm:prSet/>
      <dgm:spPr>
        <a:solidFill>
          <a:schemeClr val="tx2"/>
        </a:solidFill>
      </dgm:spPr>
      <dgm:t>
        <a:bodyPr/>
        <a:lstStyle/>
        <a:p>
          <a:r>
            <a:rPr lang="en-US" dirty="0"/>
            <a:t>The financial effect of a change project may be evaluated by comparing the </a:t>
          </a:r>
          <a:r>
            <a:rPr lang="en-US" dirty="0" err="1"/>
            <a:t>programme's</a:t>
          </a:r>
          <a:r>
            <a:rPr lang="en-US" dirty="0"/>
            <a:t> costs with the benefits it yields. If the program of change includes the introduction of new technology, for instance, the cost of installing the technology may be weighed against the financial advantages generated via enhanced production efficiency or decreased maintenance expenses (</a:t>
          </a:r>
          <a:r>
            <a:rPr lang="en-US" dirty="0" err="1"/>
            <a:t>Straatmann</a:t>
          </a:r>
          <a:r>
            <a:rPr lang="en-US" dirty="0"/>
            <a:t> et al., 2016).</a:t>
          </a:r>
          <a:endParaRPr lang="en-PK" dirty="0"/>
        </a:p>
      </dgm:t>
    </dgm:pt>
    <dgm:pt modelId="{B08B7EC7-3E9A-4AC9-AC47-52D2F1D65F7C}" type="parTrans" cxnId="{B9788516-1700-4B96-A93B-EB61856AF284}">
      <dgm:prSet/>
      <dgm:spPr/>
      <dgm:t>
        <a:bodyPr/>
        <a:lstStyle/>
        <a:p>
          <a:endParaRPr lang="en-PK"/>
        </a:p>
      </dgm:t>
    </dgm:pt>
    <dgm:pt modelId="{2E34BCFB-2006-4E51-A570-93ED5B643E71}" type="sibTrans" cxnId="{B9788516-1700-4B96-A93B-EB61856AF284}">
      <dgm:prSet/>
      <dgm:spPr/>
      <dgm:t>
        <a:bodyPr/>
        <a:lstStyle/>
        <a:p>
          <a:endParaRPr lang="en-PK"/>
        </a:p>
      </dgm:t>
    </dgm:pt>
    <dgm:pt modelId="{C1D313DE-ABC3-41DB-9E86-C666E5159C78}">
      <dgm:prSet/>
      <dgm:spPr>
        <a:solidFill>
          <a:schemeClr val="accent2"/>
        </a:solidFill>
      </dgm:spPr>
      <dgm:t>
        <a:bodyPr/>
        <a:lstStyle/>
        <a:p>
          <a:r>
            <a:rPr lang="en-US"/>
            <a:t>Analyze the success of the change program by comparing results to those of similar organizations. Ford Motor Company's success before and after its transformation program may be compared to that of other firms in the same industry.</a:t>
          </a:r>
          <a:endParaRPr lang="en-PK"/>
        </a:p>
      </dgm:t>
    </dgm:pt>
    <dgm:pt modelId="{68889EC2-5B83-48B4-9F8E-E3663B3BAAB6}" type="parTrans" cxnId="{FF026912-D46E-4565-A092-28427AC510D3}">
      <dgm:prSet/>
      <dgm:spPr/>
      <dgm:t>
        <a:bodyPr/>
        <a:lstStyle/>
        <a:p>
          <a:endParaRPr lang="en-PK"/>
        </a:p>
      </dgm:t>
    </dgm:pt>
    <dgm:pt modelId="{B8A699FD-7807-4D18-B60A-79895FF9579A}" type="sibTrans" cxnId="{FF026912-D46E-4565-A092-28427AC510D3}">
      <dgm:prSet/>
      <dgm:spPr/>
      <dgm:t>
        <a:bodyPr/>
        <a:lstStyle/>
        <a:p>
          <a:endParaRPr lang="en-PK"/>
        </a:p>
      </dgm:t>
    </dgm:pt>
    <dgm:pt modelId="{F4F9B5F7-34AE-455F-BA23-C58F0311835C}">
      <dgm:prSet/>
      <dgm:spPr>
        <a:solidFill>
          <a:schemeClr val="tx2"/>
        </a:solidFill>
      </dgm:spPr>
      <dgm:t>
        <a:bodyPr/>
        <a:lstStyle/>
        <a:p>
          <a:r>
            <a:rPr lang="en-US" dirty="0"/>
            <a:t>Ford Motors will be able to gauge the success of its change management initiative by following these procedures. Future endeavors for change may benefit from this data and be planned more effectively as a result (</a:t>
          </a:r>
          <a:r>
            <a:rPr lang="en-US" dirty="0" err="1"/>
            <a:t>Luederitz</a:t>
          </a:r>
          <a:r>
            <a:rPr lang="en-US" dirty="0"/>
            <a:t> et al., 2021).</a:t>
          </a:r>
          <a:endParaRPr lang="en-PK" dirty="0"/>
        </a:p>
      </dgm:t>
    </dgm:pt>
    <dgm:pt modelId="{9E7DD3D7-5C91-4B51-AC88-81AABC1DCD82}" type="parTrans" cxnId="{890EC3A7-F143-4417-A6FA-6934F4CE7E98}">
      <dgm:prSet/>
      <dgm:spPr/>
      <dgm:t>
        <a:bodyPr/>
        <a:lstStyle/>
        <a:p>
          <a:endParaRPr lang="en-PK"/>
        </a:p>
      </dgm:t>
    </dgm:pt>
    <dgm:pt modelId="{FBF366B5-6476-4315-B399-99E25D1B9D6A}" type="sibTrans" cxnId="{890EC3A7-F143-4417-A6FA-6934F4CE7E98}">
      <dgm:prSet/>
      <dgm:spPr/>
      <dgm:t>
        <a:bodyPr/>
        <a:lstStyle/>
        <a:p>
          <a:endParaRPr lang="en-PK"/>
        </a:p>
      </dgm:t>
    </dgm:pt>
    <dgm:pt modelId="{178EB2CE-D45A-492F-9939-2C82EE360668}" type="pres">
      <dgm:prSet presAssocID="{6767F657-EED1-4E5E-B4A8-FB36D31219CA}" presName="Name0" presStyleCnt="0">
        <dgm:presLayoutVars>
          <dgm:dir/>
          <dgm:resizeHandles val="exact"/>
        </dgm:presLayoutVars>
      </dgm:prSet>
      <dgm:spPr/>
    </dgm:pt>
    <dgm:pt modelId="{4D1A2C70-76F8-44C4-93AE-50E074740D45}" type="pres">
      <dgm:prSet presAssocID="{EA7E73E2-315A-484C-B212-AA34C21E702A}" presName="node" presStyleLbl="node1" presStyleIdx="0" presStyleCnt="4">
        <dgm:presLayoutVars>
          <dgm:bulletEnabled val="1"/>
        </dgm:presLayoutVars>
      </dgm:prSet>
      <dgm:spPr/>
    </dgm:pt>
    <dgm:pt modelId="{F37FC7BB-6454-4EE7-A007-B1DA42108A63}" type="pres">
      <dgm:prSet presAssocID="{C14F496D-AE44-455D-801C-564E2A51D5C0}" presName="sibTrans" presStyleCnt="0"/>
      <dgm:spPr/>
    </dgm:pt>
    <dgm:pt modelId="{D0358E43-A94F-4D5A-BBF2-CB41ACCD117F}" type="pres">
      <dgm:prSet presAssocID="{5E652E44-CA95-423C-8D3A-834EC63545D4}" presName="node" presStyleLbl="node1" presStyleIdx="1" presStyleCnt="4">
        <dgm:presLayoutVars>
          <dgm:bulletEnabled val="1"/>
        </dgm:presLayoutVars>
      </dgm:prSet>
      <dgm:spPr/>
    </dgm:pt>
    <dgm:pt modelId="{82C7F0BC-9BCE-4395-A81D-BB89318553D2}" type="pres">
      <dgm:prSet presAssocID="{2E34BCFB-2006-4E51-A570-93ED5B643E71}" presName="sibTrans" presStyleCnt="0"/>
      <dgm:spPr/>
    </dgm:pt>
    <dgm:pt modelId="{AD13C7F4-DF5C-416E-8B6E-B5A1E1AE4278}" type="pres">
      <dgm:prSet presAssocID="{C1D313DE-ABC3-41DB-9E86-C666E5159C78}" presName="node" presStyleLbl="node1" presStyleIdx="2" presStyleCnt="4">
        <dgm:presLayoutVars>
          <dgm:bulletEnabled val="1"/>
        </dgm:presLayoutVars>
      </dgm:prSet>
      <dgm:spPr/>
    </dgm:pt>
    <dgm:pt modelId="{901001ED-36B3-4A2E-B8FD-F74A95C6A613}" type="pres">
      <dgm:prSet presAssocID="{B8A699FD-7807-4D18-B60A-79895FF9579A}" presName="sibTrans" presStyleCnt="0"/>
      <dgm:spPr/>
    </dgm:pt>
    <dgm:pt modelId="{31A74253-C119-4B32-A464-77CA85CFBB76}" type="pres">
      <dgm:prSet presAssocID="{F4F9B5F7-34AE-455F-BA23-C58F0311835C}" presName="node" presStyleLbl="node1" presStyleIdx="3" presStyleCnt="4">
        <dgm:presLayoutVars>
          <dgm:bulletEnabled val="1"/>
        </dgm:presLayoutVars>
      </dgm:prSet>
      <dgm:spPr/>
    </dgm:pt>
  </dgm:ptLst>
  <dgm:cxnLst>
    <dgm:cxn modelId="{4146B201-B7E6-46DA-8379-88B59C167513}" type="presOf" srcId="{6767F657-EED1-4E5E-B4A8-FB36D31219CA}" destId="{178EB2CE-D45A-492F-9939-2C82EE360668}" srcOrd="0" destOrd="0" presId="urn:microsoft.com/office/officeart/2005/8/layout/hList6"/>
    <dgm:cxn modelId="{FF026912-D46E-4565-A092-28427AC510D3}" srcId="{6767F657-EED1-4E5E-B4A8-FB36D31219CA}" destId="{C1D313DE-ABC3-41DB-9E86-C666E5159C78}" srcOrd="2" destOrd="0" parTransId="{68889EC2-5B83-48B4-9F8E-E3663B3BAAB6}" sibTransId="{B8A699FD-7807-4D18-B60A-79895FF9579A}"/>
    <dgm:cxn modelId="{D18B6F12-7611-4519-AB7B-9642E5478D32}" srcId="{6767F657-EED1-4E5E-B4A8-FB36D31219CA}" destId="{EA7E73E2-315A-484C-B212-AA34C21E702A}" srcOrd="0" destOrd="0" parTransId="{37E4C9DA-E136-4BB6-9E7A-8E0FD6B140BC}" sibTransId="{C14F496D-AE44-455D-801C-564E2A51D5C0}"/>
    <dgm:cxn modelId="{B9788516-1700-4B96-A93B-EB61856AF284}" srcId="{6767F657-EED1-4E5E-B4A8-FB36D31219CA}" destId="{5E652E44-CA95-423C-8D3A-834EC63545D4}" srcOrd="1" destOrd="0" parTransId="{B08B7EC7-3E9A-4AC9-AC47-52D2F1D65F7C}" sibTransId="{2E34BCFB-2006-4E51-A570-93ED5B643E71}"/>
    <dgm:cxn modelId="{75339B1D-2845-431C-9C4C-0E21A97182F0}" type="presOf" srcId="{C1D313DE-ABC3-41DB-9E86-C666E5159C78}" destId="{AD13C7F4-DF5C-416E-8B6E-B5A1E1AE4278}" srcOrd="0" destOrd="0" presId="urn:microsoft.com/office/officeart/2005/8/layout/hList6"/>
    <dgm:cxn modelId="{4D32F724-BA33-46E5-960F-908DF05C42BF}" type="presOf" srcId="{F4F9B5F7-34AE-455F-BA23-C58F0311835C}" destId="{31A74253-C119-4B32-A464-77CA85CFBB76}" srcOrd="0" destOrd="0" presId="urn:microsoft.com/office/officeart/2005/8/layout/hList6"/>
    <dgm:cxn modelId="{ED6E968F-C597-4ADB-9EFC-2E40B405614C}" type="presOf" srcId="{EA7E73E2-315A-484C-B212-AA34C21E702A}" destId="{4D1A2C70-76F8-44C4-93AE-50E074740D45}" srcOrd="0" destOrd="0" presId="urn:microsoft.com/office/officeart/2005/8/layout/hList6"/>
    <dgm:cxn modelId="{890EC3A7-F143-4417-A6FA-6934F4CE7E98}" srcId="{6767F657-EED1-4E5E-B4A8-FB36D31219CA}" destId="{F4F9B5F7-34AE-455F-BA23-C58F0311835C}" srcOrd="3" destOrd="0" parTransId="{9E7DD3D7-5C91-4B51-AC88-81AABC1DCD82}" sibTransId="{FBF366B5-6476-4315-B399-99E25D1B9D6A}"/>
    <dgm:cxn modelId="{516365B8-18BE-42A9-9DFC-2C8BA497DC0D}" type="presOf" srcId="{5E652E44-CA95-423C-8D3A-834EC63545D4}" destId="{D0358E43-A94F-4D5A-BBF2-CB41ACCD117F}" srcOrd="0" destOrd="0" presId="urn:microsoft.com/office/officeart/2005/8/layout/hList6"/>
    <dgm:cxn modelId="{CB3B0422-DE87-4278-9B21-7F1B363973B3}" type="presParOf" srcId="{178EB2CE-D45A-492F-9939-2C82EE360668}" destId="{4D1A2C70-76F8-44C4-93AE-50E074740D45}" srcOrd="0" destOrd="0" presId="urn:microsoft.com/office/officeart/2005/8/layout/hList6"/>
    <dgm:cxn modelId="{0552E85D-F979-41F1-8C0D-16B1856A5A69}" type="presParOf" srcId="{178EB2CE-D45A-492F-9939-2C82EE360668}" destId="{F37FC7BB-6454-4EE7-A007-B1DA42108A63}" srcOrd="1" destOrd="0" presId="urn:microsoft.com/office/officeart/2005/8/layout/hList6"/>
    <dgm:cxn modelId="{D3300732-11D5-4CDD-882B-469D456D5F26}" type="presParOf" srcId="{178EB2CE-D45A-492F-9939-2C82EE360668}" destId="{D0358E43-A94F-4D5A-BBF2-CB41ACCD117F}" srcOrd="2" destOrd="0" presId="urn:microsoft.com/office/officeart/2005/8/layout/hList6"/>
    <dgm:cxn modelId="{59697EB3-78C4-4075-84E4-D3F2322BB292}" type="presParOf" srcId="{178EB2CE-D45A-492F-9939-2C82EE360668}" destId="{82C7F0BC-9BCE-4395-A81D-BB89318553D2}" srcOrd="3" destOrd="0" presId="urn:microsoft.com/office/officeart/2005/8/layout/hList6"/>
    <dgm:cxn modelId="{7F5013BF-7B8C-4FAE-B35A-988382F667A1}" type="presParOf" srcId="{178EB2CE-D45A-492F-9939-2C82EE360668}" destId="{AD13C7F4-DF5C-416E-8B6E-B5A1E1AE4278}" srcOrd="4" destOrd="0" presId="urn:microsoft.com/office/officeart/2005/8/layout/hList6"/>
    <dgm:cxn modelId="{96FC0EE6-C581-48BD-9BF7-786970653F36}" type="presParOf" srcId="{178EB2CE-D45A-492F-9939-2C82EE360668}" destId="{901001ED-36B3-4A2E-B8FD-F74A95C6A613}" srcOrd="5" destOrd="0" presId="urn:microsoft.com/office/officeart/2005/8/layout/hList6"/>
    <dgm:cxn modelId="{813FFB26-1997-4EA9-94C7-F2AED01E4127}" type="presParOf" srcId="{178EB2CE-D45A-492F-9939-2C82EE360668}" destId="{31A74253-C119-4B32-A464-77CA85CFBB76}"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0839E-0D07-4451-99D5-7A56E8838625}">
      <dsp:nvSpPr>
        <dsp:cNvPr id="0" name=""/>
        <dsp:cNvSpPr/>
      </dsp:nvSpPr>
      <dsp:spPr>
        <a:xfrm>
          <a:off x="-4917790" y="-753830"/>
          <a:ext cx="5858998" cy="5858998"/>
        </a:xfrm>
        <a:prstGeom prst="blockArc">
          <a:avLst>
            <a:gd name="adj1" fmla="val 18900000"/>
            <a:gd name="adj2" fmla="val 2700000"/>
            <a:gd name="adj3" fmla="val 369"/>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CAEE0E-D0F4-4026-AD04-DB454FC81BC4}">
      <dsp:nvSpPr>
        <dsp:cNvPr id="0" name=""/>
        <dsp:cNvSpPr/>
      </dsp:nvSpPr>
      <dsp:spPr>
        <a:xfrm>
          <a:off x="305246" y="197811"/>
          <a:ext cx="10152263"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Introduction and Background of Ford Motors</a:t>
          </a:r>
          <a:endParaRPr lang="en-PK" sz="2000" kern="1200"/>
        </a:p>
      </dsp:txBody>
      <dsp:txXfrm>
        <a:off x="305246" y="197811"/>
        <a:ext cx="10152263" cy="395449"/>
      </dsp:txXfrm>
    </dsp:sp>
    <dsp:sp modelId="{B59ABBE6-1620-460F-ADDD-577D158B7F82}">
      <dsp:nvSpPr>
        <dsp:cNvPr id="0" name=""/>
        <dsp:cNvSpPr/>
      </dsp:nvSpPr>
      <dsp:spPr>
        <a:xfrm>
          <a:off x="58090" y="148380"/>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CE737A-62BF-45DA-91BE-E15BDCEB6FFD}">
      <dsp:nvSpPr>
        <dsp:cNvPr id="0" name=""/>
        <dsp:cNvSpPr/>
      </dsp:nvSpPr>
      <dsp:spPr>
        <a:xfrm>
          <a:off x="663361" y="791334"/>
          <a:ext cx="9794148"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Ford Restructuring Change Program</a:t>
          </a:r>
          <a:endParaRPr lang="en-PK" sz="2000" kern="1200"/>
        </a:p>
      </dsp:txBody>
      <dsp:txXfrm>
        <a:off x="663361" y="791334"/>
        <a:ext cx="9794148" cy="395449"/>
      </dsp:txXfrm>
    </dsp:sp>
    <dsp:sp modelId="{8FD2C907-1309-42FE-89DC-205E1AA23CB8}">
      <dsp:nvSpPr>
        <dsp:cNvPr id="0" name=""/>
        <dsp:cNvSpPr/>
      </dsp:nvSpPr>
      <dsp:spPr>
        <a:xfrm>
          <a:off x="416205" y="741903"/>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B99CFB-130C-4B00-A606-556910BEACCD}">
      <dsp:nvSpPr>
        <dsp:cNvPr id="0" name=""/>
        <dsp:cNvSpPr/>
      </dsp:nvSpPr>
      <dsp:spPr>
        <a:xfrm>
          <a:off x="859606" y="1384421"/>
          <a:ext cx="9597902"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Reasons for Change</a:t>
          </a:r>
          <a:endParaRPr lang="en-PK" sz="2000" kern="1200"/>
        </a:p>
      </dsp:txBody>
      <dsp:txXfrm>
        <a:off x="859606" y="1384421"/>
        <a:ext cx="9597902" cy="395449"/>
      </dsp:txXfrm>
    </dsp:sp>
    <dsp:sp modelId="{51471A4E-F45A-4918-A99B-63D463AD45DE}">
      <dsp:nvSpPr>
        <dsp:cNvPr id="0" name=""/>
        <dsp:cNvSpPr/>
      </dsp:nvSpPr>
      <dsp:spPr>
        <a:xfrm>
          <a:off x="612450" y="1334990"/>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7A5656-0C27-4369-9307-F1643CCD51C7}">
      <dsp:nvSpPr>
        <dsp:cNvPr id="0" name=""/>
        <dsp:cNvSpPr/>
      </dsp:nvSpPr>
      <dsp:spPr>
        <a:xfrm>
          <a:off x="922266" y="1977944"/>
          <a:ext cx="9535243"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Key Change Management Models</a:t>
          </a:r>
          <a:endParaRPr lang="en-PK" sz="2000" kern="1200"/>
        </a:p>
      </dsp:txBody>
      <dsp:txXfrm>
        <a:off x="922266" y="1977944"/>
        <a:ext cx="9535243" cy="395449"/>
      </dsp:txXfrm>
    </dsp:sp>
    <dsp:sp modelId="{2B3D5EE6-1914-4E95-9BCF-FC3DDF1DEB59}">
      <dsp:nvSpPr>
        <dsp:cNvPr id="0" name=""/>
        <dsp:cNvSpPr/>
      </dsp:nvSpPr>
      <dsp:spPr>
        <a:xfrm>
          <a:off x="675110" y="1928513"/>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F3D802-9609-4FD6-A9BE-7E1C52E852A9}">
      <dsp:nvSpPr>
        <dsp:cNvPr id="0" name=""/>
        <dsp:cNvSpPr/>
      </dsp:nvSpPr>
      <dsp:spPr>
        <a:xfrm>
          <a:off x="859606" y="2571466"/>
          <a:ext cx="9597902"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Incremental (Small Scale) Or A Large Scale Change Programme</a:t>
          </a:r>
          <a:endParaRPr lang="en-PK" sz="2000" kern="1200"/>
        </a:p>
      </dsp:txBody>
      <dsp:txXfrm>
        <a:off x="859606" y="2571466"/>
        <a:ext cx="9597902" cy="395449"/>
      </dsp:txXfrm>
    </dsp:sp>
    <dsp:sp modelId="{5D98FDD5-EA3C-4F2C-BB80-341908E30D1C}">
      <dsp:nvSpPr>
        <dsp:cNvPr id="0" name=""/>
        <dsp:cNvSpPr/>
      </dsp:nvSpPr>
      <dsp:spPr>
        <a:xfrm>
          <a:off x="612450" y="2522035"/>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C4300E-448F-480B-BC67-5AA16F135383}">
      <dsp:nvSpPr>
        <dsp:cNvPr id="0" name=""/>
        <dsp:cNvSpPr/>
      </dsp:nvSpPr>
      <dsp:spPr>
        <a:xfrm>
          <a:off x="663361" y="3164554"/>
          <a:ext cx="9794148"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Driver Factors for Change</a:t>
          </a:r>
          <a:endParaRPr lang="en-PK" sz="2000" kern="1200"/>
        </a:p>
      </dsp:txBody>
      <dsp:txXfrm>
        <a:off x="663361" y="3164554"/>
        <a:ext cx="9794148" cy="395449"/>
      </dsp:txXfrm>
    </dsp:sp>
    <dsp:sp modelId="{FC895092-06A7-4126-984D-E26D01CC6EA2}">
      <dsp:nvSpPr>
        <dsp:cNvPr id="0" name=""/>
        <dsp:cNvSpPr/>
      </dsp:nvSpPr>
      <dsp:spPr>
        <a:xfrm>
          <a:off x="416205" y="3115122"/>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920EDA-1C91-46F1-AC1D-15F0A0613E12}">
      <dsp:nvSpPr>
        <dsp:cNvPr id="0" name=""/>
        <dsp:cNvSpPr/>
      </dsp:nvSpPr>
      <dsp:spPr>
        <a:xfrm>
          <a:off x="305246" y="3758076"/>
          <a:ext cx="10152263" cy="3954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8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a:t>Resistance Factors to the Change</a:t>
          </a:r>
          <a:endParaRPr lang="en-PK" sz="2000" kern="1200"/>
        </a:p>
      </dsp:txBody>
      <dsp:txXfrm>
        <a:off x="305246" y="3758076"/>
        <a:ext cx="10152263" cy="395449"/>
      </dsp:txXfrm>
    </dsp:sp>
    <dsp:sp modelId="{8865BBE6-9F65-4B0E-897E-1313EC48A57D}">
      <dsp:nvSpPr>
        <dsp:cNvPr id="0" name=""/>
        <dsp:cNvSpPr/>
      </dsp:nvSpPr>
      <dsp:spPr>
        <a:xfrm>
          <a:off x="58090" y="3708645"/>
          <a:ext cx="494311" cy="494311"/>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E089B-F798-41A1-8F5D-2C6A2D5C4166}">
      <dsp:nvSpPr>
        <dsp:cNvPr id="0" name=""/>
        <dsp:cNvSpPr/>
      </dsp:nvSpPr>
      <dsp:spPr>
        <a:xfrm>
          <a:off x="1946635" y="415132"/>
          <a:ext cx="642619" cy="8589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1C88E-04BC-4E3C-BE16-D028CCCCCC6F}">
      <dsp:nvSpPr>
        <dsp:cNvPr id="0" name=""/>
        <dsp:cNvSpPr/>
      </dsp:nvSpPr>
      <dsp:spPr>
        <a:xfrm>
          <a:off x="112161" y="1439311"/>
          <a:ext cx="4311566" cy="612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Planned Change</a:t>
          </a:r>
          <a:endParaRPr lang="en-PK" sz="3600" kern="1200"/>
        </a:p>
      </dsp:txBody>
      <dsp:txXfrm>
        <a:off x="112161" y="1439311"/>
        <a:ext cx="4311566" cy="612782"/>
      </dsp:txXfrm>
    </dsp:sp>
    <dsp:sp modelId="{DA013E1F-675A-43D1-9829-D133EEB27025}">
      <dsp:nvSpPr>
        <dsp:cNvPr id="0" name=""/>
        <dsp:cNvSpPr/>
      </dsp:nvSpPr>
      <dsp:spPr>
        <a:xfrm>
          <a:off x="112161" y="2129990"/>
          <a:ext cx="4311566" cy="189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pPr>
          <a:r>
            <a:rPr lang="en-US" sz="1400" kern="1200"/>
            <a:t>In order to effectively manage change, a planned strategy is required. </a:t>
          </a:r>
          <a:endParaRPr lang="en-PK" sz="1400" kern="1200"/>
        </a:p>
        <a:p>
          <a:pPr marL="0" lvl="0" indent="0" algn="just" defTabSz="622300">
            <a:lnSpc>
              <a:spcPct val="100000"/>
            </a:lnSpc>
            <a:spcBef>
              <a:spcPct val="0"/>
            </a:spcBef>
            <a:spcAft>
              <a:spcPct val="35000"/>
            </a:spcAft>
            <a:buNone/>
          </a:pPr>
          <a:r>
            <a:rPr lang="en-US" sz="1400" kern="1200" dirty="0"/>
            <a:t>This strategy succeeds when the need for transformation is anticipated, and the group has defined goals. </a:t>
          </a:r>
          <a:endParaRPr lang="en-PK" sz="1400" kern="1200" dirty="0"/>
        </a:p>
        <a:p>
          <a:pPr marL="0" lvl="0" indent="0" algn="just" defTabSz="622300">
            <a:lnSpc>
              <a:spcPct val="100000"/>
            </a:lnSpc>
            <a:spcBef>
              <a:spcPct val="0"/>
            </a:spcBef>
            <a:spcAft>
              <a:spcPct val="35000"/>
            </a:spcAft>
            <a:buNone/>
          </a:pPr>
          <a:r>
            <a:rPr lang="en-US" sz="1400" kern="1200"/>
            <a:t>Using planned change, Ford may oversee its continuing transformation by establishing clear targets, developing a comprehensive strategy, and keeping tabs on its development.</a:t>
          </a:r>
          <a:endParaRPr lang="en-PK" sz="1400" kern="1200"/>
        </a:p>
        <a:p>
          <a:pPr marL="0" lvl="0" indent="0" algn="just" defTabSz="622300">
            <a:lnSpc>
              <a:spcPct val="100000"/>
            </a:lnSpc>
            <a:spcBef>
              <a:spcPct val="0"/>
            </a:spcBef>
            <a:spcAft>
              <a:spcPct val="35000"/>
            </a:spcAft>
            <a:buNone/>
          </a:pPr>
          <a:r>
            <a:rPr lang="en-US" sz="1400" kern="1200" dirty="0"/>
            <a:t> This method may assist the business remain on track to realize its goals (Edwards, </a:t>
          </a:r>
          <a:r>
            <a:rPr lang="en-US" sz="1400" kern="1200" dirty="0" err="1"/>
            <a:t>Prætorius</a:t>
          </a:r>
          <a:r>
            <a:rPr lang="en-US" sz="1400" kern="1200" dirty="0"/>
            <a:t> and Nielsen, 2020).</a:t>
          </a:r>
          <a:endParaRPr lang="en-PK" sz="1400" kern="1200" dirty="0"/>
        </a:p>
      </dsp:txBody>
      <dsp:txXfrm>
        <a:off x="112161" y="2129990"/>
        <a:ext cx="4311566" cy="1899632"/>
      </dsp:txXfrm>
    </dsp:sp>
    <dsp:sp modelId="{E544F819-A3B8-4675-96D0-CCEC974F8D55}">
      <dsp:nvSpPr>
        <dsp:cNvPr id="0" name=""/>
        <dsp:cNvSpPr/>
      </dsp:nvSpPr>
      <dsp:spPr>
        <a:xfrm>
          <a:off x="6906818" y="416266"/>
          <a:ext cx="854434" cy="854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8D392-0CFD-4E89-AD52-098F2E72AF0B}">
      <dsp:nvSpPr>
        <dsp:cNvPr id="0" name=""/>
        <dsp:cNvSpPr/>
      </dsp:nvSpPr>
      <dsp:spPr>
        <a:xfrm>
          <a:off x="5178252" y="1438177"/>
          <a:ext cx="4311566" cy="612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Emergent Change</a:t>
          </a:r>
          <a:endParaRPr lang="en-PK" sz="3600" kern="1200"/>
        </a:p>
      </dsp:txBody>
      <dsp:txXfrm>
        <a:off x="5178252" y="1438177"/>
        <a:ext cx="4311566" cy="612782"/>
      </dsp:txXfrm>
    </dsp:sp>
    <dsp:sp modelId="{DAB1B1AC-8B7B-4C05-A9E7-F568A6B646C8}">
      <dsp:nvSpPr>
        <dsp:cNvPr id="0" name=""/>
        <dsp:cNvSpPr/>
      </dsp:nvSpPr>
      <dsp:spPr>
        <a:xfrm>
          <a:off x="5178252" y="2128856"/>
          <a:ext cx="4311566" cy="189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US" sz="1200" kern="1200" dirty="0"/>
            <a:t>In contrast, emergent change management is more malleable and may be adapted to a variety of situations. </a:t>
          </a:r>
          <a:endParaRPr lang="en-PK" sz="1200" kern="1200" dirty="0"/>
        </a:p>
        <a:p>
          <a:pPr marL="0" lvl="0" indent="0" algn="just" defTabSz="533400">
            <a:lnSpc>
              <a:spcPct val="100000"/>
            </a:lnSpc>
            <a:spcBef>
              <a:spcPct val="0"/>
            </a:spcBef>
            <a:spcAft>
              <a:spcPct val="35000"/>
            </a:spcAft>
            <a:buNone/>
          </a:pPr>
          <a:r>
            <a:rPr lang="en-US" sz="1200" kern="1200" dirty="0"/>
            <a:t>It entails adjusting a company's strategy or operations in real time in response to sudden shifts in the external environment or unforeseen occurrences. </a:t>
          </a:r>
          <a:endParaRPr lang="en-PK" sz="1200" kern="1200" dirty="0"/>
        </a:p>
        <a:p>
          <a:pPr marL="0" lvl="0" indent="0" algn="just" defTabSz="533400">
            <a:lnSpc>
              <a:spcPct val="100000"/>
            </a:lnSpc>
            <a:spcBef>
              <a:spcPct val="0"/>
            </a:spcBef>
            <a:spcAft>
              <a:spcPct val="35000"/>
            </a:spcAft>
            <a:buNone/>
          </a:pPr>
          <a:r>
            <a:rPr lang="en-US" sz="1200" kern="1200" dirty="0"/>
            <a:t>When the need for change is unclear, or when speedy reaction to shifts in the market or the competitive environment is essential, this method shines. </a:t>
          </a:r>
          <a:endParaRPr lang="en-PK" sz="1200" kern="1200" dirty="0"/>
        </a:p>
        <a:p>
          <a:pPr marL="0" lvl="0" indent="0" algn="just" defTabSz="533400">
            <a:lnSpc>
              <a:spcPct val="100000"/>
            </a:lnSpc>
            <a:spcBef>
              <a:spcPct val="0"/>
            </a:spcBef>
            <a:spcAft>
              <a:spcPct val="35000"/>
            </a:spcAft>
            <a:buNone/>
          </a:pPr>
          <a:r>
            <a:rPr lang="en-US" sz="1200" kern="1200" dirty="0"/>
            <a:t>Ford may employ emergent change to adapt to sudden adjustments in the market, such as the growing demand for electrified and driverless cars, or in customer tastes (</a:t>
          </a:r>
          <a:r>
            <a:rPr lang="en-US" sz="1200" kern="1200" dirty="0" err="1"/>
            <a:t>Luederitz</a:t>
          </a:r>
          <a:r>
            <a:rPr lang="en-US" sz="1200" kern="1200" dirty="0"/>
            <a:t> et al., 2021). </a:t>
          </a:r>
          <a:endParaRPr lang="en-PK" sz="1700" kern="1200" dirty="0"/>
        </a:p>
      </dsp:txBody>
      <dsp:txXfrm>
        <a:off x="5178252" y="2128856"/>
        <a:ext cx="4311566" cy="18996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B9E1D-BB3C-4691-9B7D-F77FEB8B384B}">
      <dsp:nvSpPr>
        <dsp:cNvPr id="0" name=""/>
        <dsp:cNvSpPr/>
      </dsp:nvSpPr>
      <dsp:spPr>
        <a:xfrm>
          <a:off x="0" y="0"/>
          <a:ext cx="6701203" cy="1305401"/>
        </a:xfrm>
        <a:prstGeom prst="roundRect">
          <a:avLst>
            <a:gd name="adj" fmla="val 10000"/>
          </a:avLst>
        </a:prstGeom>
        <a:solidFill>
          <a:schemeClr val="accent2"/>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Unfreezing: </a:t>
          </a:r>
          <a:r>
            <a:rPr lang="en-US" sz="1200" kern="1200" dirty="0"/>
            <a:t>Dissatisfaction with the existing situation or status quo is cultivated in the first step of the Lewin model, known as "unfreezing." Ford Motors might do this by bringing attention to the threats and difficulties that the firm faces, such as expanding competition, changing customer tastes, and the advent of electric and driverless cars. During this phase, you may also work to win over your organization's stakeholders and staff members (Burnes, 2020).</a:t>
          </a:r>
          <a:endParaRPr lang="en-PK" sz="1200" kern="1200" dirty="0"/>
        </a:p>
      </dsp:txBody>
      <dsp:txXfrm>
        <a:off x="38234" y="38234"/>
        <a:ext cx="5292573" cy="1228933"/>
      </dsp:txXfrm>
    </dsp:sp>
    <dsp:sp modelId="{F0001B85-A2B2-4A4C-8FB7-BD9B104A00BA}">
      <dsp:nvSpPr>
        <dsp:cNvPr id="0" name=""/>
        <dsp:cNvSpPr/>
      </dsp:nvSpPr>
      <dsp:spPr>
        <a:xfrm>
          <a:off x="591282" y="1522968"/>
          <a:ext cx="6701203" cy="1305401"/>
        </a:xfrm>
        <a:prstGeom prst="roundRect">
          <a:avLst>
            <a:gd name="adj" fmla="val 10000"/>
          </a:avLst>
        </a:prstGeom>
        <a:solidFill>
          <a:schemeClr val="tx2"/>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Changing: </a:t>
          </a:r>
          <a:r>
            <a:rPr lang="en-US" sz="1200" kern="1200"/>
            <a:t>There are several possible paths forward for Ford, including the introduction of new technologies and infrastructure, the creation of new goods and services, and the reorganization of the company to facilitate creativity and agility. During this phase, it is crucial to effectively communicate with all stakeholders, include them in the process, and manage the project.</a:t>
          </a:r>
          <a:endParaRPr lang="en-PK" sz="1200" kern="1200" dirty="0"/>
        </a:p>
      </dsp:txBody>
      <dsp:txXfrm>
        <a:off x="629516" y="1561202"/>
        <a:ext cx="5184942" cy="1228933"/>
      </dsp:txXfrm>
    </dsp:sp>
    <dsp:sp modelId="{E8409C64-BD5A-4B6B-B7DD-ED961FEDF958}">
      <dsp:nvSpPr>
        <dsp:cNvPr id="0" name=""/>
        <dsp:cNvSpPr/>
      </dsp:nvSpPr>
      <dsp:spPr>
        <a:xfrm>
          <a:off x="1182565" y="3045936"/>
          <a:ext cx="6701203" cy="1305401"/>
        </a:xfrm>
        <a:prstGeom prst="roundRect">
          <a:avLst>
            <a:gd name="adj" fmla="val 1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Refreezing: </a:t>
          </a:r>
          <a:r>
            <a:rPr lang="en-US" sz="1200" kern="1200" dirty="0"/>
            <a:t>Entails cementing the changes and integrating them into the culture and operations of the business. Ford may need to foster a new culture of creativity and agility, provide staff with the tools they need to work with emerging technology, and guarantee that the results of any changes made will last. This is a critical phase for making sure the changes stick and the business can keep changing and adapting to new conditions (Coghlan, 2020).</a:t>
          </a:r>
          <a:endParaRPr lang="en-PK" sz="1200" kern="1200" dirty="0"/>
        </a:p>
      </dsp:txBody>
      <dsp:txXfrm>
        <a:off x="1220799" y="3084170"/>
        <a:ext cx="5184942" cy="1228933"/>
      </dsp:txXfrm>
    </dsp:sp>
    <dsp:sp modelId="{873F1F7B-E643-4072-819B-DFC28F272611}">
      <dsp:nvSpPr>
        <dsp:cNvPr id="0" name=""/>
        <dsp:cNvSpPr/>
      </dsp:nvSpPr>
      <dsp:spPr>
        <a:xfrm>
          <a:off x="5852692" y="989929"/>
          <a:ext cx="848510" cy="848510"/>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PK" sz="3600" kern="1200"/>
        </a:p>
      </dsp:txBody>
      <dsp:txXfrm>
        <a:off x="6043607" y="989929"/>
        <a:ext cx="466680" cy="638504"/>
      </dsp:txXfrm>
    </dsp:sp>
    <dsp:sp modelId="{26756C00-9271-4F9F-B6DA-0AF99F98D70F}">
      <dsp:nvSpPr>
        <dsp:cNvPr id="0" name=""/>
        <dsp:cNvSpPr/>
      </dsp:nvSpPr>
      <dsp:spPr>
        <a:xfrm>
          <a:off x="6443975" y="2504195"/>
          <a:ext cx="848510" cy="848510"/>
        </a:xfrm>
        <a:prstGeom prst="downArrow">
          <a:avLst>
            <a:gd name="adj1" fmla="val 55000"/>
            <a:gd name="adj2" fmla="val 45000"/>
          </a:avLst>
        </a:prstGeom>
        <a:solidFill>
          <a:schemeClr val="accent3">
            <a:tint val="40000"/>
            <a:alpha val="90000"/>
            <a:hueOff val="2029141"/>
            <a:satOff val="100000"/>
            <a:lumOff val="1779"/>
            <a:alphaOff val="0"/>
          </a:schemeClr>
        </a:solidFill>
        <a:ln w="6350" cap="flat" cmpd="sng" algn="ctr">
          <a:solidFill>
            <a:schemeClr val="accent3">
              <a:tint val="40000"/>
              <a:alpha val="90000"/>
              <a:hueOff val="2029141"/>
              <a:satOff val="100000"/>
              <a:lumOff val="177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PK" sz="3600" kern="1200"/>
        </a:p>
      </dsp:txBody>
      <dsp:txXfrm>
        <a:off x="6634890" y="2504195"/>
        <a:ext cx="466680" cy="638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84D01-B8B2-4FE6-9E63-ACC4C2740BE8}">
      <dsp:nvSpPr>
        <dsp:cNvPr id="0" name=""/>
        <dsp:cNvSpPr/>
      </dsp:nvSpPr>
      <dsp:spPr>
        <a:xfrm rot="5400000">
          <a:off x="388624" y="2118028"/>
          <a:ext cx="1164942" cy="1938437"/>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78C2E3-143F-48A0-B135-D83088ADF572}">
      <dsp:nvSpPr>
        <dsp:cNvPr id="0" name=""/>
        <dsp:cNvSpPr/>
      </dsp:nvSpPr>
      <dsp:spPr>
        <a:xfrm>
          <a:off x="194166" y="2697204"/>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Culture</a:t>
          </a:r>
          <a:r>
            <a:rPr lang="en-GB" sz="1100" kern="1200" dirty="0"/>
            <a:t>: When it comes to large corporations like Ford Motors, culture may be a major factor in facilitating or hindering transformation initiatives. An unwillingness to adapt as a culture may cause stagnation in creative problem solving and the loss of valuable chances. In contrast, a culture that welcomes change may foster creativity, adaptability, and success </a:t>
          </a:r>
          <a:r>
            <a:rPr lang="en-US" sz="1100" kern="1200" dirty="0"/>
            <a:t>(Kim, Newman and </a:t>
          </a:r>
          <a:r>
            <a:rPr lang="en-US" sz="1100" kern="1200" dirty="0" err="1"/>
            <a:t>Güneralp</a:t>
          </a:r>
          <a:r>
            <a:rPr lang="en-US" sz="1100" kern="1200" dirty="0"/>
            <a:t>, 2020)</a:t>
          </a:r>
          <a:r>
            <a:rPr lang="en-GB" sz="1100" kern="1200" dirty="0"/>
            <a:t>.</a:t>
          </a:r>
          <a:endParaRPr lang="en-PK" sz="1100" kern="1200" dirty="0"/>
        </a:p>
      </dsp:txBody>
      <dsp:txXfrm>
        <a:off x="194166" y="2697204"/>
        <a:ext cx="1750032" cy="1534005"/>
      </dsp:txXfrm>
    </dsp:sp>
    <dsp:sp modelId="{C79FA4D7-79B7-4890-A493-33A2D02483C9}">
      <dsp:nvSpPr>
        <dsp:cNvPr id="0" name=""/>
        <dsp:cNvSpPr/>
      </dsp:nvSpPr>
      <dsp:spPr>
        <a:xfrm>
          <a:off x="1614003" y="1975318"/>
          <a:ext cx="330194" cy="330194"/>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BF32E-89D3-41C4-8267-3A37229182EB}">
      <dsp:nvSpPr>
        <dsp:cNvPr id="0" name=""/>
        <dsp:cNvSpPr/>
      </dsp:nvSpPr>
      <dsp:spPr>
        <a:xfrm rot="5400000">
          <a:off x="2531005" y="1587894"/>
          <a:ext cx="1164942" cy="1938437"/>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A03D7D-F5F3-495D-9C24-9E96535ED32F}">
      <dsp:nvSpPr>
        <dsp:cNvPr id="0" name=""/>
        <dsp:cNvSpPr/>
      </dsp:nvSpPr>
      <dsp:spPr>
        <a:xfrm>
          <a:off x="2336547" y="2167069"/>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Leadership</a:t>
          </a:r>
          <a:r>
            <a:rPr lang="en-GB" sz="1100" kern="1200" dirty="0"/>
            <a:t>: Organizations like Ford Motors need effective leadership to drive change. A feeling of urgency and determination to drive change may be created by leaders who see the need for change, articulate a clear vision, and motivate their colleagues. On the other side, leaders who are unwilling to adapt might stymie efforts to go forward </a:t>
          </a:r>
          <a:r>
            <a:rPr lang="en-US" sz="1100" kern="1200" dirty="0"/>
            <a:t>(Lines, Kumar and </a:t>
          </a:r>
          <a:r>
            <a:rPr lang="en-US" sz="1100" kern="1200" dirty="0" err="1"/>
            <a:t>Vardireddy</a:t>
          </a:r>
          <a:r>
            <a:rPr lang="en-US" sz="1100" kern="1200" dirty="0"/>
            <a:t>, 2017)</a:t>
          </a:r>
          <a:r>
            <a:rPr lang="en-GB" sz="1100" kern="1200" dirty="0"/>
            <a:t>.</a:t>
          </a:r>
          <a:endParaRPr lang="en-PK" sz="1100" kern="1200" dirty="0"/>
        </a:p>
      </dsp:txBody>
      <dsp:txXfrm>
        <a:off x="2336547" y="2167069"/>
        <a:ext cx="1750032" cy="1534005"/>
      </dsp:txXfrm>
    </dsp:sp>
    <dsp:sp modelId="{EBE37187-C1F2-441C-B66A-05D95FDE1A58}">
      <dsp:nvSpPr>
        <dsp:cNvPr id="0" name=""/>
        <dsp:cNvSpPr/>
      </dsp:nvSpPr>
      <dsp:spPr>
        <a:xfrm>
          <a:off x="3756385" y="1445184"/>
          <a:ext cx="330194" cy="330194"/>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FCAB7-3DAD-430A-8ED9-FDB31C18E43E}">
      <dsp:nvSpPr>
        <dsp:cNvPr id="0" name=""/>
        <dsp:cNvSpPr/>
      </dsp:nvSpPr>
      <dsp:spPr>
        <a:xfrm rot="5400000">
          <a:off x="4673386" y="1057760"/>
          <a:ext cx="1164942" cy="1938437"/>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10FAF-A64D-402D-8BC7-D140735E77C5}">
      <dsp:nvSpPr>
        <dsp:cNvPr id="0" name=""/>
        <dsp:cNvSpPr/>
      </dsp:nvSpPr>
      <dsp:spPr>
        <a:xfrm>
          <a:off x="4478928" y="1636935"/>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Power</a:t>
          </a:r>
          <a:r>
            <a:rPr lang="en-GB" sz="1100" kern="1200" dirty="0"/>
            <a:t>: Organizational power structures may either propel or stymie transformation. Others in positions of power are better able to drive change and rally their followers behind it, while those in lower positions of power may be more likely to reject or dispute the new direction. Effective change power requires an understanding of the politics of an organization </a:t>
          </a:r>
          <a:r>
            <a:rPr lang="en-US" sz="1100" kern="1200" dirty="0"/>
            <a:t>(Lines, Kumar and </a:t>
          </a:r>
          <a:r>
            <a:rPr lang="en-US" sz="1100" kern="1200" dirty="0" err="1"/>
            <a:t>Vardireddy</a:t>
          </a:r>
          <a:r>
            <a:rPr lang="en-US" sz="1100" kern="1200" dirty="0"/>
            <a:t>, 2017)</a:t>
          </a:r>
          <a:r>
            <a:rPr lang="en-GB" sz="1100" kern="1200" dirty="0"/>
            <a:t>.</a:t>
          </a:r>
          <a:endParaRPr lang="en-PK" sz="1100" kern="1200" dirty="0"/>
        </a:p>
      </dsp:txBody>
      <dsp:txXfrm>
        <a:off x="4478928" y="1636935"/>
        <a:ext cx="1750032" cy="1534005"/>
      </dsp:txXfrm>
    </dsp:sp>
    <dsp:sp modelId="{76FA6797-EC5C-4E2D-AE25-BAB60F62CCA4}">
      <dsp:nvSpPr>
        <dsp:cNvPr id="0" name=""/>
        <dsp:cNvSpPr/>
      </dsp:nvSpPr>
      <dsp:spPr>
        <a:xfrm>
          <a:off x="5898766" y="915050"/>
          <a:ext cx="330194" cy="330194"/>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974A5-AFB0-49D2-A994-D3F06BF74B5C}">
      <dsp:nvSpPr>
        <dsp:cNvPr id="0" name=""/>
        <dsp:cNvSpPr/>
      </dsp:nvSpPr>
      <dsp:spPr>
        <a:xfrm rot="5400000">
          <a:off x="6815767" y="527625"/>
          <a:ext cx="1164942" cy="1938437"/>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409ED-6386-43C3-920E-80CE65A3654F}">
      <dsp:nvSpPr>
        <dsp:cNvPr id="0" name=""/>
        <dsp:cNvSpPr/>
      </dsp:nvSpPr>
      <dsp:spPr>
        <a:xfrm>
          <a:off x="6621310" y="1106801"/>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Digitalization</a:t>
          </a:r>
          <a:r>
            <a:rPr lang="en-GB" sz="1100" kern="1200" dirty="0"/>
            <a:t>: Companies like Ford Motors may find that the high rate of technology development and the growing relevance of digitalization are powerful forces for transformation. Businesses that don't keep up with the pace of technological development risk being left behind </a:t>
          </a:r>
          <a:r>
            <a:rPr lang="en-US" sz="1100" kern="1200" dirty="0"/>
            <a:t>(Kim, Newman and </a:t>
          </a:r>
          <a:r>
            <a:rPr lang="en-US" sz="1100" kern="1200" dirty="0" err="1"/>
            <a:t>Güneralp</a:t>
          </a:r>
          <a:r>
            <a:rPr lang="en-US" sz="1100" kern="1200" dirty="0"/>
            <a:t>, 2020)</a:t>
          </a:r>
          <a:r>
            <a:rPr lang="en-GB" sz="1100" kern="1200" dirty="0"/>
            <a:t>.</a:t>
          </a:r>
          <a:endParaRPr lang="en-PK" sz="1100" kern="1200" dirty="0"/>
        </a:p>
      </dsp:txBody>
      <dsp:txXfrm>
        <a:off x="6621310" y="1106801"/>
        <a:ext cx="1750032" cy="1534005"/>
      </dsp:txXfrm>
    </dsp:sp>
    <dsp:sp modelId="{CBF42208-9F9E-4B44-8A34-5B193D4ED67A}">
      <dsp:nvSpPr>
        <dsp:cNvPr id="0" name=""/>
        <dsp:cNvSpPr/>
      </dsp:nvSpPr>
      <dsp:spPr>
        <a:xfrm>
          <a:off x="8041147" y="384915"/>
          <a:ext cx="330194" cy="330194"/>
        </a:xfrm>
        <a:prstGeom prst="triangle">
          <a:avLst>
            <a:gd name="adj" fmla="val 100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CBF4D3-EB72-4AA2-96B0-856C18B5412E}">
      <dsp:nvSpPr>
        <dsp:cNvPr id="0" name=""/>
        <dsp:cNvSpPr/>
      </dsp:nvSpPr>
      <dsp:spPr>
        <a:xfrm rot="5400000">
          <a:off x="8958149" y="-2508"/>
          <a:ext cx="1164942" cy="1938437"/>
        </a:xfrm>
        <a:prstGeom prst="corner">
          <a:avLst>
            <a:gd name="adj1" fmla="val 16120"/>
            <a:gd name="adj2" fmla="val 161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4425DF-148F-4DBA-BD56-D314FCCEF652}">
      <dsp:nvSpPr>
        <dsp:cNvPr id="0" name=""/>
        <dsp:cNvSpPr/>
      </dsp:nvSpPr>
      <dsp:spPr>
        <a:xfrm>
          <a:off x="8763691" y="576666"/>
          <a:ext cx="1750032" cy="153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dirty="0"/>
            <a:t>Competition</a:t>
          </a:r>
          <a:r>
            <a:rPr lang="en-GB" sz="1100" kern="1200" dirty="0"/>
            <a:t>: Change at Ford Motors may also be prompted by competition from other firms in the automobile sector. The only way for a business to be competitive in a crowded market is to always be one step ahead of the competition via research and development </a:t>
          </a:r>
          <a:r>
            <a:rPr lang="en-US" sz="1100" kern="1200" dirty="0"/>
            <a:t>(Lines, Kumar and </a:t>
          </a:r>
          <a:r>
            <a:rPr lang="en-US" sz="1100" kern="1200" dirty="0" err="1"/>
            <a:t>Vardireddy</a:t>
          </a:r>
          <a:r>
            <a:rPr lang="en-US" sz="1100" kern="1200" dirty="0"/>
            <a:t>, 2017)</a:t>
          </a:r>
          <a:r>
            <a:rPr lang="en-GB" sz="1000" kern="1200" dirty="0"/>
            <a:t>.</a:t>
          </a:r>
          <a:endParaRPr lang="en-PK" sz="1000" kern="1200" dirty="0"/>
        </a:p>
      </dsp:txBody>
      <dsp:txXfrm>
        <a:off x="8763691" y="576666"/>
        <a:ext cx="1750032" cy="1534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91E2A-0743-4328-AFF4-D8C384A8800F}">
      <dsp:nvSpPr>
        <dsp:cNvPr id="0" name=""/>
        <dsp:cNvSpPr/>
      </dsp:nvSpPr>
      <dsp:spPr>
        <a:xfrm>
          <a:off x="0" y="63819"/>
          <a:ext cx="10515600" cy="18556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It is essential to any change management strategy to address the natural human tendency to resist change. Ford Motors may take the following measures to identify and address the causes of change resistance inside the company:</a:t>
          </a:r>
          <a:endParaRPr lang="en-PK" sz="2600" kern="1200"/>
        </a:p>
      </dsp:txBody>
      <dsp:txXfrm>
        <a:off x="90584" y="154403"/>
        <a:ext cx="10334432" cy="1674452"/>
      </dsp:txXfrm>
    </dsp:sp>
    <dsp:sp modelId="{A07EF127-CD09-4230-9F73-D525EB4E80D3}">
      <dsp:nvSpPr>
        <dsp:cNvPr id="0" name=""/>
        <dsp:cNvSpPr/>
      </dsp:nvSpPr>
      <dsp:spPr>
        <a:xfrm>
          <a:off x="0" y="1919439"/>
          <a:ext cx="10515600" cy="236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b="1" kern="1200" dirty="0"/>
            <a:t>Find the causes of any opposition: </a:t>
          </a:r>
          <a:r>
            <a:rPr lang="en-US" sz="2000" kern="1200" dirty="0"/>
            <a:t>The first step in adopting any change is to identify the causes of opposition to the shift. These may be people, teams, or even the whole culture of the business. It is possible to do this via the use of questionnaires, in-person interviews, and careful observation.</a:t>
          </a:r>
          <a:endParaRPr lang="en-PK" sz="2000" kern="1200" dirty="0"/>
        </a:p>
        <a:p>
          <a:pPr marL="228600" lvl="1" indent="-228600" algn="l" defTabSz="889000">
            <a:lnSpc>
              <a:spcPct val="90000"/>
            </a:lnSpc>
            <a:spcBef>
              <a:spcPct val="0"/>
            </a:spcBef>
            <a:spcAft>
              <a:spcPct val="20000"/>
            </a:spcAft>
            <a:buChar char="•"/>
          </a:pPr>
          <a:r>
            <a:rPr lang="en-US" sz="2000" b="1" kern="1200" dirty="0"/>
            <a:t>Talk up the positives of the transition: </a:t>
          </a:r>
          <a:r>
            <a:rPr lang="en-US" sz="2000" kern="1200" dirty="0"/>
            <a:t>It is essential that the advantages of the change be made known to workers and other interested parties. Employees are more inclined to accept a change if they know why it's being implemented and how it will benefit the company (Turgut et al., 2016).</a:t>
          </a:r>
          <a:endParaRPr lang="en-PK" sz="2000" kern="1200" dirty="0"/>
        </a:p>
      </dsp:txBody>
      <dsp:txXfrm>
        <a:off x="0" y="1919439"/>
        <a:ext cx="10515600" cy="23680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055C8-B03A-412D-93C4-4979E7BB84DE}">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9060B5-230B-41AD-B852-0DFAAFDCD505}">
      <dsp:nvSpPr>
        <dsp:cNvPr id="0" name=""/>
        <dsp:cNvSpPr/>
      </dsp:nvSpPr>
      <dsp:spPr>
        <a:xfrm>
          <a:off x="604289" y="435133"/>
          <a:ext cx="9851585" cy="87026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35560" rIns="35560" bIns="35560" numCol="1" spcCol="1270" anchor="ctr" anchorCtr="0">
          <a:noAutofit/>
        </a:bodyPr>
        <a:lstStyle/>
        <a:p>
          <a:pPr marL="0" lvl="0" indent="0" algn="just" defTabSz="622300">
            <a:lnSpc>
              <a:spcPct val="90000"/>
            </a:lnSpc>
            <a:spcBef>
              <a:spcPct val="0"/>
            </a:spcBef>
            <a:spcAft>
              <a:spcPct val="35000"/>
            </a:spcAft>
            <a:buNone/>
          </a:pPr>
          <a:r>
            <a:rPr lang="en-US" sz="1400" b="1" kern="1200"/>
            <a:t>Set up distinct goals: Step one in every successful change initiative is to establish unambiguous goals. Things like cutting expenses, increasing productivity, or incorporating cutting-edge technology are all examples. Specific, quantifiable, realistic, relevant, and time-bound goals are preferred (SMART).</a:t>
          </a:r>
          <a:endParaRPr lang="en-PK" sz="1400" b="1" kern="1200" dirty="0"/>
        </a:p>
      </dsp:txBody>
      <dsp:txXfrm>
        <a:off x="604289" y="435133"/>
        <a:ext cx="9851585" cy="870267"/>
      </dsp:txXfrm>
    </dsp:sp>
    <dsp:sp modelId="{F3C19C63-05D4-4A29-ABB0-B955605F75FC}">
      <dsp:nvSpPr>
        <dsp:cNvPr id="0" name=""/>
        <dsp:cNvSpPr/>
      </dsp:nvSpPr>
      <dsp:spPr>
        <a:xfrm>
          <a:off x="60372" y="326350"/>
          <a:ext cx="1087834" cy="108783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ED52FF-6400-4540-AA4A-8304AA4734F4}">
      <dsp:nvSpPr>
        <dsp:cNvPr id="0" name=""/>
        <dsp:cNvSpPr/>
      </dsp:nvSpPr>
      <dsp:spPr>
        <a:xfrm>
          <a:off x="920631" y="1740535"/>
          <a:ext cx="9535243" cy="87026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35560" rIns="35560" bIns="35560" numCol="1" spcCol="1270" anchor="ctr" anchorCtr="0">
          <a:noAutofit/>
        </a:bodyPr>
        <a:lstStyle/>
        <a:p>
          <a:pPr marL="0" lvl="0" indent="0" algn="just" defTabSz="622300">
            <a:lnSpc>
              <a:spcPct val="90000"/>
            </a:lnSpc>
            <a:spcBef>
              <a:spcPct val="0"/>
            </a:spcBef>
            <a:spcAft>
              <a:spcPct val="35000"/>
            </a:spcAft>
            <a:buNone/>
          </a:pPr>
          <a:r>
            <a:rPr lang="en-US" sz="1400" b="1" kern="1200" dirty="0"/>
            <a:t>Keep an eye on things to make sure you're still on track for success as the change program rolls out. We can do this by consistent reporting, data analysis, and checks. If cutting expenses is the goal, for instance, frequent financial reports may be analyzed to see how well the plan is working (O’Grady, </a:t>
          </a:r>
          <a:r>
            <a:rPr lang="en-US" sz="1400" b="1" kern="1200" dirty="0" err="1"/>
            <a:t>Morlidge</a:t>
          </a:r>
          <a:r>
            <a:rPr lang="en-US" sz="1400" b="1" kern="1200" dirty="0"/>
            <a:t> and Rouse, 2016).</a:t>
          </a:r>
          <a:endParaRPr lang="en-PK" sz="1400" b="1" kern="1200" dirty="0"/>
        </a:p>
      </dsp:txBody>
      <dsp:txXfrm>
        <a:off x="920631" y="1740535"/>
        <a:ext cx="9535243" cy="870267"/>
      </dsp:txXfrm>
    </dsp:sp>
    <dsp:sp modelId="{CF565AB5-7B0D-42F0-8955-837B3E261426}">
      <dsp:nvSpPr>
        <dsp:cNvPr id="0" name=""/>
        <dsp:cNvSpPr/>
      </dsp:nvSpPr>
      <dsp:spPr>
        <a:xfrm>
          <a:off x="376714" y="1631751"/>
          <a:ext cx="1087834" cy="108783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9A95A3-F429-43F3-8054-87E9E53C9974}">
      <dsp:nvSpPr>
        <dsp:cNvPr id="0" name=""/>
        <dsp:cNvSpPr/>
      </dsp:nvSpPr>
      <dsp:spPr>
        <a:xfrm>
          <a:off x="604289" y="3045936"/>
          <a:ext cx="9851585" cy="87026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30480" rIns="30480" bIns="30480" numCol="1" spcCol="1270" anchor="ctr" anchorCtr="0">
          <a:noAutofit/>
        </a:bodyPr>
        <a:lstStyle/>
        <a:p>
          <a:pPr marL="0" lvl="0" indent="0" algn="just" defTabSz="533400">
            <a:lnSpc>
              <a:spcPct val="90000"/>
            </a:lnSpc>
            <a:spcBef>
              <a:spcPct val="0"/>
            </a:spcBef>
            <a:spcAft>
              <a:spcPct val="35000"/>
            </a:spcAft>
            <a:buNone/>
          </a:pPr>
          <a:r>
            <a:rPr lang="en-US" sz="1200" b="1" kern="1200"/>
            <a:t>After the change program has been fully implemented, it may be evaluated for its success through a post-implementation review. There has to be a comparison of the status quo before the change and after it was implemented, as well as an examination of whether or not the change programme was successful. If, for instance, the goal was to increase output per unit of time, the post-implementation evaluation may look at how production rates have changed after the adjustment was made.</a:t>
          </a:r>
          <a:endParaRPr lang="en-PK" sz="1200" b="1" kern="1200" dirty="0"/>
        </a:p>
      </dsp:txBody>
      <dsp:txXfrm>
        <a:off x="604289" y="3045936"/>
        <a:ext cx="9851585" cy="870267"/>
      </dsp:txXfrm>
    </dsp:sp>
    <dsp:sp modelId="{2029E062-F6B7-4659-B5F2-ECE715D7BF93}">
      <dsp:nvSpPr>
        <dsp:cNvPr id="0" name=""/>
        <dsp:cNvSpPr/>
      </dsp:nvSpPr>
      <dsp:spPr>
        <a:xfrm>
          <a:off x="60372" y="2937153"/>
          <a:ext cx="1087834" cy="1087834"/>
        </a:xfrm>
        <a:prstGeom prst="ellipse">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A2C70-76F8-44C4-93AE-50E074740D45}">
      <dsp:nvSpPr>
        <dsp:cNvPr id="0" name=""/>
        <dsp:cNvSpPr/>
      </dsp:nvSpPr>
      <dsp:spPr>
        <a:xfrm rot="16200000">
          <a:off x="-929284" y="931819"/>
          <a:ext cx="4351338" cy="2487699"/>
        </a:xfrm>
        <a:prstGeom prst="flowChartManualOperati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5315" bIns="0" numCol="1" spcCol="1270" anchor="ctr" anchorCtr="0">
          <a:noAutofit/>
        </a:bodyPr>
        <a:lstStyle/>
        <a:p>
          <a:pPr marL="0" lvl="0" indent="0" algn="ctr" defTabSz="577850">
            <a:lnSpc>
              <a:spcPct val="90000"/>
            </a:lnSpc>
            <a:spcBef>
              <a:spcPct val="0"/>
            </a:spcBef>
            <a:spcAft>
              <a:spcPct val="35000"/>
            </a:spcAft>
            <a:buNone/>
          </a:pPr>
          <a:r>
            <a:rPr lang="en-US" sz="1300" kern="1200"/>
            <a:t>The effectiveness of a change program in engaging staff and fostering a supportive culture may be gauged by looking at how satisfied those staff members are with their work. Methods like employee polls and focus groups are useful for this. Employees may provide input on the new leadership team's performance, for instance, if that's part of the transition leadership.</a:t>
          </a:r>
          <a:endParaRPr lang="en-PK" sz="1300" kern="1200"/>
        </a:p>
      </dsp:txBody>
      <dsp:txXfrm rot="5400000">
        <a:off x="2535" y="870268"/>
        <a:ext cx="2487699" cy="2610802"/>
      </dsp:txXfrm>
    </dsp:sp>
    <dsp:sp modelId="{D0358E43-A94F-4D5A-BBF2-CB41ACCD117F}">
      <dsp:nvSpPr>
        <dsp:cNvPr id="0" name=""/>
        <dsp:cNvSpPr/>
      </dsp:nvSpPr>
      <dsp:spPr>
        <a:xfrm rot="16200000">
          <a:off x="1744992" y="931819"/>
          <a:ext cx="4351338" cy="2487699"/>
        </a:xfrm>
        <a:prstGeom prst="flowChartManualOperation">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5315" bIns="0" numCol="1" spcCol="1270" anchor="ctr" anchorCtr="0">
          <a:noAutofit/>
        </a:bodyPr>
        <a:lstStyle/>
        <a:p>
          <a:pPr marL="0" lvl="0" indent="0" algn="ctr" defTabSz="577850">
            <a:lnSpc>
              <a:spcPct val="90000"/>
            </a:lnSpc>
            <a:spcBef>
              <a:spcPct val="0"/>
            </a:spcBef>
            <a:spcAft>
              <a:spcPct val="35000"/>
            </a:spcAft>
            <a:buNone/>
          </a:pPr>
          <a:r>
            <a:rPr lang="en-US" sz="1300" kern="1200" dirty="0"/>
            <a:t>The financial effect of a change project may be evaluated by comparing the </a:t>
          </a:r>
          <a:r>
            <a:rPr lang="en-US" sz="1300" kern="1200" dirty="0" err="1"/>
            <a:t>programme's</a:t>
          </a:r>
          <a:r>
            <a:rPr lang="en-US" sz="1300" kern="1200" dirty="0"/>
            <a:t> costs with the benefits it yields. If the program of change includes the introduction of new technology, for instance, the cost of installing the technology may be weighed against the financial advantages generated via enhanced production efficiency or decreased maintenance expenses (</a:t>
          </a:r>
          <a:r>
            <a:rPr lang="en-US" sz="1300" kern="1200" dirty="0" err="1"/>
            <a:t>Straatmann</a:t>
          </a:r>
          <a:r>
            <a:rPr lang="en-US" sz="1300" kern="1200" dirty="0"/>
            <a:t> et al., 2016).</a:t>
          </a:r>
          <a:endParaRPr lang="en-PK" sz="1300" kern="1200" dirty="0"/>
        </a:p>
      </dsp:txBody>
      <dsp:txXfrm rot="5400000">
        <a:off x="2676811" y="870268"/>
        <a:ext cx="2487699" cy="2610802"/>
      </dsp:txXfrm>
    </dsp:sp>
    <dsp:sp modelId="{AD13C7F4-DF5C-416E-8B6E-B5A1E1AE4278}">
      <dsp:nvSpPr>
        <dsp:cNvPr id="0" name=""/>
        <dsp:cNvSpPr/>
      </dsp:nvSpPr>
      <dsp:spPr>
        <a:xfrm rot="16200000">
          <a:off x="4419269" y="931819"/>
          <a:ext cx="4351338" cy="2487699"/>
        </a:xfrm>
        <a:prstGeom prst="flowChartManualOperation">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5315" bIns="0" numCol="1" spcCol="1270" anchor="ctr" anchorCtr="0">
          <a:noAutofit/>
        </a:bodyPr>
        <a:lstStyle/>
        <a:p>
          <a:pPr marL="0" lvl="0" indent="0" algn="ctr" defTabSz="577850">
            <a:lnSpc>
              <a:spcPct val="90000"/>
            </a:lnSpc>
            <a:spcBef>
              <a:spcPct val="0"/>
            </a:spcBef>
            <a:spcAft>
              <a:spcPct val="35000"/>
            </a:spcAft>
            <a:buNone/>
          </a:pPr>
          <a:r>
            <a:rPr lang="en-US" sz="1300" kern="1200"/>
            <a:t>Analyze the success of the change program by comparing results to those of similar organizations. Ford Motor Company's success before and after its transformation program may be compared to that of other firms in the same industry.</a:t>
          </a:r>
          <a:endParaRPr lang="en-PK" sz="1300" kern="1200"/>
        </a:p>
      </dsp:txBody>
      <dsp:txXfrm rot="5400000">
        <a:off x="5351088" y="870268"/>
        <a:ext cx="2487699" cy="2610802"/>
      </dsp:txXfrm>
    </dsp:sp>
    <dsp:sp modelId="{31A74253-C119-4B32-A464-77CA85CFBB76}">
      <dsp:nvSpPr>
        <dsp:cNvPr id="0" name=""/>
        <dsp:cNvSpPr/>
      </dsp:nvSpPr>
      <dsp:spPr>
        <a:xfrm rot="16200000">
          <a:off x="7093546" y="931819"/>
          <a:ext cx="4351338" cy="2487699"/>
        </a:xfrm>
        <a:prstGeom prst="flowChartManualOperation">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0" rIns="85315" bIns="0" numCol="1" spcCol="1270" anchor="ctr" anchorCtr="0">
          <a:noAutofit/>
        </a:bodyPr>
        <a:lstStyle/>
        <a:p>
          <a:pPr marL="0" lvl="0" indent="0" algn="ctr" defTabSz="577850">
            <a:lnSpc>
              <a:spcPct val="90000"/>
            </a:lnSpc>
            <a:spcBef>
              <a:spcPct val="0"/>
            </a:spcBef>
            <a:spcAft>
              <a:spcPct val="35000"/>
            </a:spcAft>
            <a:buNone/>
          </a:pPr>
          <a:r>
            <a:rPr lang="en-US" sz="1300" kern="1200" dirty="0"/>
            <a:t>Ford Motors will be able to gauge the success of its change management initiative by following these procedures. Future endeavors for change may benefit from this data and be planned more effectively as a result (</a:t>
          </a:r>
          <a:r>
            <a:rPr lang="en-US" sz="1300" kern="1200" dirty="0" err="1"/>
            <a:t>Luederitz</a:t>
          </a:r>
          <a:r>
            <a:rPr lang="en-US" sz="1300" kern="1200" dirty="0"/>
            <a:t> et al., 2021).</a:t>
          </a:r>
          <a:endParaRPr lang="en-PK" sz="1300" kern="1200" dirty="0"/>
        </a:p>
      </dsp:txBody>
      <dsp:txXfrm rot="5400000">
        <a:off x="8025365" y="870268"/>
        <a:ext cx="2487699" cy="2610802"/>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19B2C-8612-8BB4-6FB7-74B5AD18CF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93C0ABA4-6A06-EA8A-B04B-D87C3724B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5639E1CA-64F3-F6D8-C6E2-2DDD49E9C7DD}"/>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87827C3B-B254-06B8-A193-9D3509721848}"/>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4801F512-377A-1A60-DC20-2A6C45259D47}"/>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982061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70B59-EDEA-FB96-7F83-5F89F30C3969}"/>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3EBE6C71-72C8-483F-EA43-ED04A3EEB6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0D84C4BB-07D1-607A-1EA6-03B505090600}"/>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62433798-EF9B-E1D9-B944-7FA01E0E3DF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A69FC74-BA9B-8325-EE8B-F88F7B94F699}"/>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261967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5C03D-DA82-F96E-DCBA-558C1ABE2C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FF0E99D7-8C62-219D-BC49-EE6678B077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2AEB09-D71B-473C-3FB4-B4C8330C6ED0}"/>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A49CD29E-6118-E47A-D93E-D7EB211F363A}"/>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D3CA1D34-19F7-1DC1-5C5C-2492215EA2EC}"/>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02429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CE3F8-4DFA-3094-7238-A102DBA0C063}"/>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53BC3ED9-7497-8E24-66F8-D2F5AC9F4B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9EAE786F-976C-E33B-8877-291E4B9D8D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46CD9B17-F237-BCFB-3B68-61C9872CBB21}"/>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6" name="Footer Placeholder 5">
            <a:extLst>
              <a:ext uri="{FF2B5EF4-FFF2-40B4-BE49-F238E27FC236}">
                <a16:creationId xmlns:a16="http://schemas.microsoft.com/office/drawing/2014/main" id="{032B3F1D-6449-A9B0-DFA0-0C768160FE81}"/>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959BCD24-7BB2-E0A6-70A0-7B3E9491C905}"/>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37445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3E05-0FF4-94B7-16C3-29194EA6F39A}"/>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0BDF8505-4051-67D4-D5CF-52381E3113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7C58F0-6900-145C-6097-47B84BEBCD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61470BAE-4102-0ADE-7FE8-E7FF7ADB62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55AC7C-E1F5-B517-EB00-2213AA2F4B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20F67049-DED0-B304-2BE8-8F08EDF3FCE4}"/>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8" name="Footer Placeholder 7">
            <a:extLst>
              <a:ext uri="{FF2B5EF4-FFF2-40B4-BE49-F238E27FC236}">
                <a16:creationId xmlns:a16="http://schemas.microsoft.com/office/drawing/2014/main" id="{4EC9AFC8-E50C-C0CC-1529-1D4A2AE383B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DE51E6EA-A23C-4270-F65E-3C756A9EFF3F}"/>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210523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52E7E-D647-73D6-59B7-75D31EAD3E21}"/>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6877EC98-5040-4790-9B21-FD13F5739492}"/>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4" name="Footer Placeholder 3">
            <a:extLst>
              <a:ext uri="{FF2B5EF4-FFF2-40B4-BE49-F238E27FC236}">
                <a16:creationId xmlns:a16="http://schemas.microsoft.com/office/drawing/2014/main" id="{75EE5971-99FD-B110-A433-EE3AD0AA8595}"/>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B715383A-EA95-9190-871F-4B0FD93AF045}"/>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551790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CC9920-7011-5FB5-0401-BB3BA7E42C92}"/>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3" name="Footer Placeholder 2">
            <a:extLst>
              <a:ext uri="{FF2B5EF4-FFF2-40B4-BE49-F238E27FC236}">
                <a16:creationId xmlns:a16="http://schemas.microsoft.com/office/drawing/2014/main" id="{D9F1A357-6343-9FC2-4A67-2FAEC113714B}"/>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0F779DDF-77F8-26D9-C0D6-48345908977E}"/>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194838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2EB5-E493-2D36-BE80-06800645EF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8A39699-3534-8948-98F2-329E292EDF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1ECC7552-6DAF-CD0D-92F3-1E506BDEEA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24F931-0C7D-752D-270D-2F22D3E8814B}"/>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6" name="Footer Placeholder 5">
            <a:extLst>
              <a:ext uri="{FF2B5EF4-FFF2-40B4-BE49-F238E27FC236}">
                <a16:creationId xmlns:a16="http://schemas.microsoft.com/office/drawing/2014/main" id="{6528D6AB-BB37-01F3-1D71-67273FA94637}"/>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6AEF185C-C300-FF58-0FBC-B5C3CB8F612B}"/>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4203435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3ACB-B572-8CE9-29F8-38A75F305E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35D38A45-0607-E398-EE36-1EDEBA373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49D926C4-C1B7-7D99-3D59-C72771199D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B64302-D0F4-6526-0A97-79AE818B6F2C}"/>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6" name="Footer Placeholder 5">
            <a:extLst>
              <a:ext uri="{FF2B5EF4-FFF2-40B4-BE49-F238E27FC236}">
                <a16:creationId xmlns:a16="http://schemas.microsoft.com/office/drawing/2014/main" id="{3DAC58F9-1C3A-63DB-DC38-4012B093A8E1}"/>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E70E00B5-CB99-DDA0-0214-43F02780DD57}"/>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69433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84FF-D8CF-E27F-7364-0736B4D7F54E}"/>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B1F54765-5163-1698-F1BF-55C21A2D4D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908B39D-F25D-E40A-01B9-C77016F48DBD}"/>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7B5E8C18-26A1-5B07-CEED-D667206FA573}"/>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923C2BA-48DF-2B2E-DA22-FE5F264ED879}"/>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524998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CC799-14CA-6376-A57A-33871EFDCA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F59D8FD4-D59F-B0EB-8418-A0723B4DAC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ABDDE02D-5634-5B04-16EA-3E65B49D1C88}"/>
              </a:ext>
            </a:extLst>
          </p:cNvPr>
          <p:cNvSpPr>
            <a:spLocks noGrp="1"/>
          </p:cNvSpPr>
          <p:nvPr>
            <p:ph type="dt" sz="half" idx="10"/>
          </p:nvPr>
        </p:nvSpPr>
        <p:spPr/>
        <p:txBody>
          <a:body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E57E5F4C-E905-3224-D1FB-25E64226E95A}"/>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9BC51ED-A2AB-F5FD-5393-EF87F645E231}"/>
              </a:ext>
            </a:extLst>
          </p:cNvPr>
          <p:cNvSpPr>
            <a:spLocks noGrp="1"/>
          </p:cNvSpPr>
          <p:nvPr>
            <p:ph type="sldNum" sz="quarter" idx="12"/>
          </p:nvPr>
        </p:nvSpPr>
        <p:spPr/>
        <p:txBody>
          <a:bodyPr/>
          <a:lstStyle/>
          <a:p>
            <a:fld id="{DDBA78FA-4AA3-4FFA-9519-BF7A5632F92D}" type="slidenum">
              <a:rPr lang="en-PK" smtClean="0"/>
              <a:t>‹#›</a:t>
            </a:fld>
            <a:endParaRPr lang="en-PK"/>
          </a:p>
        </p:txBody>
      </p:sp>
    </p:spTree>
    <p:extLst>
      <p:ext uri="{BB962C8B-B14F-4D97-AF65-F5344CB8AC3E}">
        <p14:creationId xmlns:p14="http://schemas.microsoft.com/office/powerpoint/2010/main" val="3764305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F4F450-2CA8-B654-EB18-2C7A18AA83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F83B8CE-B826-556B-57BA-56582A4A09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69B7DC8-32E0-F233-6A09-ABEFDB4552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36DB9B-25B6-46A0-B3EB-A6F42007521F}" type="datetimeFigureOut">
              <a:rPr lang="en-PK" smtClean="0"/>
              <a:t>25/02/2023</a:t>
            </a:fld>
            <a:endParaRPr lang="en-PK"/>
          </a:p>
        </p:txBody>
      </p:sp>
      <p:sp>
        <p:nvSpPr>
          <p:cNvPr id="5" name="Footer Placeholder 4">
            <a:extLst>
              <a:ext uri="{FF2B5EF4-FFF2-40B4-BE49-F238E27FC236}">
                <a16:creationId xmlns:a16="http://schemas.microsoft.com/office/drawing/2014/main" id="{D739604C-E3E7-9A48-E8D6-3117DB9A2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9F2D322C-D82D-62BE-64DA-38D32DD275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BA78FA-4AA3-4FFA-9519-BF7A5632F92D}" type="slidenum">
              <a:rPr lang="en-PK" smtClean="0"/>
              <a:t>‹#›</a:t>
            </a:fld>
            <a:endParaRPr lang="en-PK"/>
          </a:p>
        </p:txBody>
      </p:sp>
    </p:spTree>
    <p:extLst>
      <p:ext uri="{BB962C8B-B14F-4D97-AF65-F5344CB8AC3E}">
        <p14:creationId xmlns:p14="http://schemas.microsoft.com/office/powerpoint/2010/main" val="9049409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rd® - New Hybrid &amp; Electric Vehicles, SUVs, Crossovers, Trucks, Vans &amp;  Cars">
            <a:extLst>
              <a:ext uri="{FF2B5EF4-FFF2-40B4-BE49-F238E27FC236}">
                <a16:creationId xmlns:a16="http://schemas.microsoft.com/office/drawing/2014/main" id="{74D2A413-505D-54F5-8E9C-B57BEE8C8BCE}"/>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l="8762" r="128" b="1"/>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17B729-FF19-8DB2-CB13-C0D1B2F01814}"/>
              </a:ext>
            </a:extLst>
          </p:cNvPr>
          <p:cNvSpPr>
            <a:spLocks noGrp="1"/>
          </p:cNvSpPr>
          <p:nvPr>
            <p:ph type="ctrTitle"/>
          </p:nvPr>
        </p:nvSpPr>
        <p:spPr>
          <a:xfrm>
            <a:off x="1524000" y="1122362"/>
            <a:ext cx="9144000" cy="2900518"/>
          </a:xfrm>
        </p:spPr>
        <p:txBody>
          <a:bodyPr>
            <a:normAutofit/>
          </a:bodyPr>
          <a:lstStyle/>
          <a:p>
            <a:r>
              <a:rPr lang="en-US">
                <a:solidFill>
                  <a:srgbClr val="FFFFFF"/>
                </a:solidFill>
              </a:rPr>
              <a:t>BMMB7000</a:t>
            </a:r>
            <a:br>
              <a:rPr lang="en-US">
                <a:solidFill>
                  <a:srgbClr val="FFFFFF"/>
                </a:solidFill>
              </a:rPr>
            </a:br>
            <a:r>
              <a:rPr lang="en-US">
                <a:solidFill>
                  <a:srgbClr val="FFFFFF"/>
                </a:solidFill>
              </a:rPr>
              <a:t>Change &amp; Stability Management</a:t>
            </a:r>
            <a:endParaRPr lang="en-PK">
              <a:solidFill>
                <a:srgbClr val="FFFFFF"/>
              </a:solidFill>
            </a:endParaRPr>
          </a:p>
        </p:txBody>
      </p:sp>
      <p:sp>
        <p:nvSpPr>
          <p:cNvPr id="3" name="Subtitle 2">
            <a:extLst>
              <a:ext uri="{FF2B5EF4-FFF2-40B4-BE49-F238E27FC236}">
                <a16:creationId xmlns:a16="http://schemas.microsoft.com/office/drawing/2014/main" id="{7B6392F1-CAFA-F6A1-DA46-59D9EE79DCE6}"/>
              </a:ext>
            </a:extLst>
          </p:cNvPr>
          <p:cNvSpPr>
            <a:spLocks noGrp="1"/>
          </p:cNvSpPr>
          <p:nvPr>
            <p:ph type="subTitle" idx="1"/>
          </p:nvPr>
        </p:nvSpPr>
        <p:spPr>
          <a:xfrm>
            <a:off x="1524000" y="4159404"/>
            <a:ext cx="9144000" cy="1098395"/>
          </a:xfrm>
        </p:spPr>
        <p:txBody>
          <a:bodyPr>
            <a:normAutofit/>
          </a:bodyPr>
          <a:lstStyle/>
          <a:p>
            <a:r>
              <a:rPr lang="en-US" sz="1700">
                <a:solidFill>
                  <a:srgbClr val="FFFFFF"/>
                </a:solidFill>
              </a:rPr>
              <a:t>Organizational Change Case Study (Ford Motors)</a:t>
            </a:r>
          </a:p>
          <a:p>
            <a:r>
              <a:rPr lang="en-US" sz="1700">
                <a:solidFill>
                  <a:srgbClr val="FFFFFF"/>
                </a:solidFill>
              </a:rPr>
              <a:t>Student ID</a:t>
            </a:r>
          </a:p>
          <a:p>
            <a:r>
              <a:rPr lang="en-US" sz="1700">
                <a:solidFill>
                  <a:srgbClr val="FFFFFF"/>
                </a:solidFill>
              </a:rPr>
              <a:t>Student Name</a:t>
            </a:r>
            <a:endParaRPr lang="en-PK" sz="1700">
              <a:solidFill>
                <a:srgbClr val="FFFFFF"/>
              </a:solidFill>
            </a:endParaRPr>
          </a:p>
        </p:txBody>
      </p:sp>
    </p:spTree>
    <p:extLst>
      <p:ext uri="{BB962C8B-B14F-4D97-AF65-F5344CB8AC3E}">
        <p14:creationId xmlns:p14="http://schemas.microsoft.com/office/powerpoint/2010/main" val="21137057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2D62-19B6-B181-BF5F-B6FBE5B323E6}"/>
              </a:ext>
            </a:extLst>
          </p:cNvPr>
          <p:cNvSpPr>
            <a:spLocks noGrp="1"/>
          </p:cNvSpPr>
          <p:nvPr>
            <p:ph type="title"/>
          </p:nvPr>
        </p:nvSpPr>
        <p:spPr/>
        <p:txBody>
          <a:bodyPr/>
          <a:lstStyle/>
          <a:p>
            <a:pPr algn="ctr"/>
            <a:r>
              <a:rPr lang="en-US" b="1" dirty="0"/>
              <a:t>Table of Contents</a:t>
            </a:r>
            <a:endParaRPr lang="en-PK" b="1" dirty="0"/>
          </a:p>
        </p:txBody>
      </p:sp>
      <p:graphicFrame>
        <p:nvGraphicFramePr>
          <p:cNvPr id="4" name="Content Placeholder 3">
            <a:extLst>
              <a:ext uri="{FF2B5EF4-FFF2-40B4-BE49-F238E27FC236}">
                <a16:creationId xmlns:a16="http://schemas.microsoft.com/office/drawing/2014/main" id="{1A0D1FE9-FEE8-7621-DEC7-1956BF0428E1}"/>
              </a:ext>
            </a:extLst>
          </p:cNvPr>
          <p:cNvGraphicFramePr>
            <a:graphicFrameLocks noGrp="1"/>
          </p:cNvGraphicFramePr>
          <p:nvPr>
            <p:ph idx="1"/>
            <p:extLst>
              <p:ext uri="{D42A27DB-BD31-4B8C-83A1-F6EECF244321}">
                <p14:modId xmlns:p14="http://schemas.microsoft.com/office/powerpoint/2010/main" val="35143158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1350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8615E-1664-0EF3-E928-C35E2C080121}"/>
              </a:ext>
            </a:extLst>
          </p:cNvPr>
          <p:cNvSpPr>
            <a:spLocks noGrp="1"/>
          </p:cNvSpPr>
          <p:nvPr>
            <p:ph type="title"/>
          </p:nvPr>
        </p:nvSpPr>
        <p:spPr>
          <a:xfrm>
            <a:off x="838201" y="365125"/>
            <a:ext cx="5251316" cy="1807305"/>
          </a:xfrm>
        </p:spPr>
        <p:txBody>
          <a:bodyPr>
            <a:normAutofit/>
          </a:bodyPr>
          <a:lstStyle/>
          <a:p>
            <a:r>
              <a:rPr lang="en-US" sz="4100" b="1"/>
              <a:t>Introduction and Background of Ford Motors</a:t>
            </a:r>
            <a:endParaRPr lang="en-PK" sz="4100" b="1"/>
          </a:p>
        </p:txBody>
      </p:sp>
      <p:sp>
        <p:nvSpPr>
          <p:cNvPr id="3" name="Content Placeholder 2">
            <a:extLst>
              <a:ext uri="{FF2B5EF4-FFF2-40B4-BE49-F238E27FC236}">
                <a16:creationId xmlns:a16="http://schemas.microsoft.com/office/drawing/2014/main" id="{33EF242F-B5F8-AA92-5B00-DE75F397D6A1}"/>
              </a:ext>
            </a:extLst>
          </p:cNvPr>
          <p:cNvSpPr>
            <a:spLocks noGrp="1"/>
          </p:cNvSpPr>
          <p:nvPr>
            <p:ph idx="1"/>
          </p:nvPr>
        </p:nvSpPr>
        <p:spPr>
          <a:xfrm>
            <a:off x="838200" y="2333296"/>
            <a:ext cx="4619621" cy="4348857"/>
          </a:xfrm>
        </p:spPr>
        <p:txBody>
          <a:bodyPr>
            <a:normAutofit fontScale="92500" lnSpcReduction="10000"/>
          </a:bodyPr>
          <a:lstStyle/>
          <a:p>
            <a:r>
              <a:rPr lang="en-US" sz="1400" dirty="0"/>
              <a:t>Henry Ford established the Ford Motor Company in 1903 as an American multinational automobile company. </a:t>
            </a:r>
          </a:p>
          <a:p>
            <a:r>
              <a:rPr lang="en-US" sz="1400" dirty="0"/>
              <a:t>One of the biggest and most well-known automakers in the world with its global headquarters in Dearborn, Michigan. </a:t>
            </a:r>
          </a:p>
          <a:p>
            <a:r>
              <a:rPr lang="en-US" sz="1400" dirty="0"/>
              <a:t>Popular vehicles manufactured by Ford include the Mustang and the F-150 pickup truck, both of which have become symbols of the automaker. </a:t>
            </a:r>
          </a:p>
          <a:p>
            <a:r>
              <a:rPr lang="en-US" sz="1400" dirty="0"/>
              <a:t>Ford's first moving assembly line in 1913 for mass manufacture of autos is only one example of the company's long history of invention.</a:t>
            </a:r>
          </a:p>
          <a:p>
            <a:r>
              <a:rPr lang="en-US" sz="1400" dirty="0"/>
              <a:t>Ford has had to overcome several obstacles throughout the years. These include economic downturns, greater competition, and changing customer tastes. </a:t>
            </a:r>
          </a:p>
          <a:p>
            <a:r>
              <a:rPr lang="en-US" sz="1400" dirty="0"/>
              <a:t>Ford plans to become carbon neutral by the year 2050, therefore the company is putting a lot of resources into developing electric and driverless cars. </a:t>
            </a:r>
          </a:p>
          <a:p>
            <a:r>
              <a:rPr lang="en-US" sz="1400" dirty="0"/>
              <a:t>The business is also making investments in cutting-edge technologies like AI and machine learning to enhance its product development procedures and the quality of its interactions with customers (Britannica, 2022).</a:t>
            </a:r>
          </a:p>
          <a:p>
            <a:endParaRPr lang="en-PK" sz="1100" dirty="0"/>
          </a:p>
        </p:txBody>
      </p:sp>
      <p:pic>
        <p:nvPicPr>
          <p:cNvPr id="2050" name="Picture 2" descr="Ford Motor Company | History, Headquarters, &amp; Facts | Britannica">
            <a:extLst>
              <a:ext uri="{FF2B5EF4-FFF2-40B4-BE49-F238E27FC236}">
                <a16:creationId xmlns:a16="http://schemas.microsoft.com/office/drawing/2014/main" id="{85446923-A8CD-795F-8DCB-643EDE56F1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03" r="19144"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097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9" name="Rectangle 307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0B8EF-92EA-4FA3-C4BE-5BE80BFB88C7}"/>
              </a:ext>
            </a:extLst>
          </p:cNvPr>
          <p:cNvSpPr>
            <a:spLocks noGrp="1"/>
          </p:cNvSpPr>
          <p:nvPr>
            <p:ph type="title"/>
          </p:nvPr>
        </p:nvSpPr>
        <p:spPr>
          <a:xfrm>
            <a:off x="793662" y="386930"/>
            <a:ext cx="10066122" cy="1298448"/>
          </a:xfrm>
        </p:spPr>
        <p:txBody>
          <a:bodyPr anchor="b">
            <a:normAutofit/>
          </a:bodyPr>
          <a:lstStyle/>
          <a:p>
            <a:pPr algn="ctr"/>
            <a:r>
              <a:rPr lang="en-US" sz="4800" b="1" dirty="0"/>
              <a:t>Ford Restructuring Change Program</a:t>
            </a:r>
            <a:endParaRPr lang="en-PK" sz="4800" b="1" dirty="0"/>
          </a:p>
        </p:txBody>
      </p:sp>
      <p:sp>
        <p:nvSpPr>
          <p:cNvPr id="3090"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A8151-C5DC-350B-D90C-9A8D6F5F8183}"/>
              </a:ext>
            </a:extLst>
          </p:cNvPr>
          <p:cNvSpPr>
            <a:spLocks noGrp="1"/>
          </p:cNvSpPr>
          <p:nvPr>
            <p:ph idx="1"/>
          </p:nvPr>
        </p:nvSpPr>
        <p:spPr>
          <a:xfrm>
            <a:off x="793662" y="2319134"/>
            <a:ext cx="4530898" cy="4035880"/>
          </a:xfrm>
        </p:spPr>
        <p:txBody>
          <a:bodyPr anchor="ctr">
            <a:normAutofit/>
          </a:bodyPr>
          <a:lstStyle/>
          <a:p>
            <a:pPr marL="0" indent="0">
              <a:buNone/>
            </a:pPr>
            <a:r>
              <a:rPr lang="en-US" sz="1200" dirty="0"/>
              <a:t>Ford Motor Company is a company that has implemented a significant transformation program in the last five years. A substantial restructuring effort was launched by Ford in 2018, with the stated goal of increasing the company's profitability and competitiveness in the ever-evolving car market (Wayland, 2021).</a:t>
            </a:r>
          </a:p>
          <a:p>
            <a:pPr marL="0" indent="0">
              <a:buNone/>
            </a:pPr>
            <a:r>
              <a:rPr lang="en-US" sz="1200" dirty="0"/>
              <a:t>Several major steps were taken as part of the reorganization plan.</a:t>
            </a:r>
          </a:p>
          <a:p>
            <a:pPr marL="514350" indent="-514350">
              <a:buFont typeface="+mj-lt"/>
              <a:buAutoNum type="arabicPeriod"/>
            </a:pPr>
            <a:r>
              <a:rPr lang="en-US" sz="1200" dirty="0"/>
              <a:t>Ford has revealed plans to spend $11 billion on electric and driverless car research by 2022, signaling a shift in the company's emphasis.</a:t>
            </a:r>
          </a:p>
          <a:p>
            <a:pPr marL="514350" indent="-514350">
              <a:buFont typeface="+mj-lt"/>
              <a:buAutoNum type="arabicPeriod"/>
            </a:pPr>
            <a:r>
              <a:rPr lang="en-US" sz="1200" dirty="0"/>
              <a:t>Ford wants to streamline operations by reducing costs by $25.5 billion by 2022, mostly via layoffs and manufacturing closures. </a:t>
            </a:r>
          </a:p>
          <a:p>
            <a:pPr marL="514350" indent="-514350">
              <a:buFont typeface="+mj-lt"/>
              <a:buAutoNum type="arabicPeriod"/>
            </a:pPr>
            <a:r>
              <a:rPr lang="en-US" sz="1200" dirty="0"/>
              <a:t>Ford plans to cut down by 25% on the variety of car variants it provides in an effort to simplify the manufacturing process and save expenses.</a:t>
            </a:r>
          </a:p>
          <a:p>
            <a:pPr marL="514350" indent="-514350">
              <a:buFont typeface="+mj-lt"/>
              <a:buAutoNum type="arabicPeriod"/>
            </a:pPr>
            <a:r>
              <a:rPr lang="en-US" sz="1200" dirty="0"/>
              <a:t>Ford is making investments in cutting-edge technologies like AI and ML to enhance its product creation and distribution procedures, as well as its customers</a:t>
            </a:r>
            <a:r>
              <a:rPr lang="en-US" sz="1200"/>
              <a:t>' experiences (Burns, 2022).</a:t>
            </a:r>
            <a:endParaRPr lang="en-US" sz="1200" dirty="0"/>
          </a:p>
          <a:p>
            <a:endParaRPr lang="en-PK" sz="1100" dirty="0"/>
          </a:p>
        </p:txBody>
      </p:sp>
      <p:pic>
        <p:nvPicPr>
          <p:cNvPr id="3074" name="Picture 2" descr="Ford Europe to cut thousands of jobs in turnaround plan | Automotive News">
            <a:extLst>
              <a:ext uri="{FF2B5EF4-FFF2-40B4-BE49-F238E27FC236}">
                <a16:creationId xmlns:a16="http://schemas.microsoft.com/office/drawing/2014/main" id="{0201B4FA-1451-EC8D-9434-278A832A1B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 r="6510" b="3"/>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092"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6213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24B78-70BB-F7FB-294E-E22A57442AA1}"/>
              </a:ext>
            </a:extLst>
          </p:cNvPr>
          <p:cNvSpPr>
            <a:spLocks noGrp="1"/>
          </p:cNvSpPr>
          <p:nvPr>
            <p:ph type="title"/>
          </p:nvPr>
        </p:nvSpPr>
        <p:spPr>
          <a:xfrm>
            <a:off x="808638" y="386930"/>
            <a:ext cx="9236700" cy="1188950"/>
          </a:xfrm>
        </p:spPr>
        <p:txBody>
          <a:bodyPr anchor="b">
            <a:normAutofit/>
          </a:bodyPr>
          <a:lstStyle/>
          <a:p>
            <a:pPr algn="ctr"/>
            <a:r>
              <a:rPr lang="en-US" sz="5400" b="1" dirty="0"/>
              <a:t>Reasons for Change</a:t>
            </a:r>
            <a:endParaRPr lang="en-PK" sz="5400" b="1"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0C5AA8-0665-8846-0567-4552DBFEA321}"/>
              </a:ext>
            </a:extLst>
          </p:cNvPr>
          <p:cNvSpPr>
            <a:spLocks noGrp="1"/>
          </p:cNvSpPr>
          <p:nvPr>
            <p:ph idx="1"/>
          </p:nvPr>
        </p:nvSpPr>
        <p:spPr>
          <a:xfrm>
            <a:off x="793660" y="2599509"/>
            <a:ext cx="10143668" cy="3435531"/>
          </a:xfrm>
        </p:spPr>
        <p:txBody>
          <a:bodyPr anchor="ctr">
            <a:normAutofit/>
          </a:bodyPr>
          <a:lstStyle/>
          <a:p>
            <a:pPr marL="0" indent="0">
              <a:buNone/>
            </a:pPr>
            <a:r>
              <a:rPr lang="en-US" sz="1500" dirty="0"/>
              <a:t>The main reasons of change for Ford Motors are:</a:t>
            </a:r>
          </a:p>
          <a:p>
            <a:r>
              <a:rPr lang="en-US" sz="1500" b="1" dirty="0"/>
              <a:t>Shifting consumer preferences</a:t>
            </a:r>
            <a:r>
              <a:rPr lang="en-US" sz="1500" dirty="0"/>
              <a:t>: Since the public is becoming more aware of the damage that conventional gasoline-powered cars does to the environment, there has been a rise in demand for electric and autonomous vehicles.</a:t>
            </a:r>
          </a:p>
          <a:p>
            <a:r>
              <a:rPr lang="en-US" sz="1500" b="1" dirty="0"/>
              <a:t>Increased competition</a:t>
            </a:r>
            <a:r>
              <a:rPr lang="en-US" sz="1500" dirty="0"/>
              <a:t>: As a result, the automobile business is very competitive, with both up-and-coming companies like Tesla and General Motors and long-standing companies like Toyota and Honda battling for customers' dollars.</a:t>
            </a:r>
          </a:p>
          <a:p>
            <a:r>
              <a:rPr lang="en-US" sz="1500" b="1" dirty="0"/>
              <a:t>Technological disruption</a:t>
            </a:r>
            <a:r>
              <a:rPr lang="en-US" sz="1500" dirty="0"/>
              <a:t>: Artificial intelligence, machine learning, and blockchain are just a few of the technologies influencing the automobile industry and causing substantial shifts in the ways vehicles are developed, produced, and distributed.</a:t>
            </a:r>
          </a:p>
          <a:p>
            <a:r>
              <a:rPr lang="en-US" sz="1500" b="1" dirty="0"/>
              <a:t>Problems faced: </a:t>
            </a:r>
            <a:r>
              <a:rPr lang="en-US" sz="1500" dirty="0"/>
              <a:t>pushback from certain workers and criticism from investors worried about the short-term effect on profitability (Wetlaufer, 2017). </a:t>
            </a:r>
          </a:p>
          <a:p>
            <a:r>
              <a:rPr lang="en-US" sz="1500" dirty="0"/>
              <a:t>Ford's leadership team, however, was dedicated to the initiative and used strong change management techniques to overcome the obstacles they encountered. </a:t>
            </a:r>
          </a:p>
          <a:p>
            <a:endParaRPr lang="en-PK" sz="1500" dirty="0"/>
          </a:p>
        </p:txBody>
      </p:sp>
    </p:spTree>
    <p:extLst>
      <p:ext uri="{BB962C8B-B14F-4D97-AF65-F5344CB8AC3E}">
        <p14:creationId xmlns:p14="http://schemas.microsoft.com/office/powerpoint/2010/main" val="748151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E67E-8461-1D4D-5511-778E3EB3905D}"/>
              </a:ext>
            </a:extLst>
          </p:cNvPr>
          <p:cNvSpPr>
            <a:spLocks noGrp="1"/>
          </p:cNvSpPr>
          <p:nvPr>
            <p:ph type="title"/>
          </p:nvPr>
        </p:nvSpPr>
        <p:spPr/>
        <p:txBody>
          <a:bodyPr/>
          <a:lstStyle/>
          <a:p>
            <a:pPr algn="ctr"/>
            <a:r>
              <a:rPr lang="en-US" b="1" dirty="0"/>
              <a:t>Key Change Management Models</a:t>
            </a:r>
            <a:endParaRPr lang="en-PK" b="1" dirty="0"/>
          </a:p>
        </p:txBody>
      </p:sp>
      <p:sp>
        <p:nvSpPr>
          <p:cNvPr id="3" name="Content Placeholder 2">
            <a:extLst>
              <a:ext uri="{FF2B5EF4-FFF2-40B4-BE49-F238E27FC236}">
                <a16:creationId xmlns:a16="http://schemas.microsoft.com/office/drawing/2014/main" id="{C9423701-CF25-259E-CF43-A20BEFF50310}"/>
              </a:ext>
            </a:extLst>
          </p:cNvPr>
          <p:cNvSpPr>
            <a:spLocks noGrp="1"/>
          </p:cNvSpPr>
          <p:nvPr>
            <p:ph idx="1"/>
          </p:nvPr>
        </p:nvSpPr>
        <p:spPr>
          <a:xfrm>
            <a:off x="838200" y="1395266"/>
            <a:ext cx="10515600" cy="813362"/>
          </a:xfrm>
        </p:spPr>
        <p:txBody>
          <a:bodyPr>
            <a:normAutofit/>
          </a:bodyPr>
          <a:lstStyle/>
          <a:p>
            <a:pPr marL="0" indent="0" algn="ctr">
              <a:buNone/>
            </a:pPr>
            <a:r>
              <a:rPr lang="en-US" sz="1600" dirty="0"/>
              <a:t>Both planned and emergent change are methods of change management, and both have their advantages and disadvantages. Ford Motors may benefit from using both strategies to steer and manage the transformations the firm is through.</a:t>
            </a:r>
            <a:endParaRPr lang="en-PK" sz="1600" dirty="0"/>
          </a:p>
        </p:txBody>
      </p:sp>
      <p:graphicFrame>
        <p:nvGraphicFramePr>
          <p:cNvPr id="4" name="Diagram 3">
            <a:extLst>
              <a:ext uri="{FF2B5EF4-FFF2-40B4-BE49-F238E27FC236}">
                <a16:creationId xmlns:a16="http://schemas.microsoft.com/office/drawing/2014/main" id="{79DFE73A-3181-CEC0-D569-805BBE3591EF}"/>
              </a:ext>
            </a:extLst>
          </p:cNvPr>
          <p:cNvGraphicFramePr/>
          <p:nvPr>
            <p:extLst>
              <p:ext uri="{D42A27DB-BD31-4B8C-83A1-F6EECF244321}">
                <p14:modId xmlns:p14="http://schemas.microsoft.com/office/powerpoint/2010/main" val="745696357"/>
              </p:ext>
            </p:extLst>
          </p:nvPr>
        </p:nvGraphicFramePr>
        <p:xfrm>
          <a:off x="962856" y="1782420"/>
          <a:ext cx="9601981" cy="4444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397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76D8-4B46-2E95-7B6F-51F83149D28F}"/>
              </a:ext>
            </a:extLst>
          </p:cNvPr>
          <p:cNvSpPr>
            <a:spLocks noGrp="1"/>
          </p:cNvSpPr>
          <p:nvPr>
            <p:ph type="title"/>
          </p:nvPr>
        </p:nvSpPr>
        <p:spPr/>
        <p:txBody>
          <a:bodyPr/>
          <a:lstStyle/>
          <a:p>
            <a:pPr algn="ctr"/>
            <a:r>
              <a:rPr lang="en-US" b="1" dirty="0"/>
              <a:t>Lewin’s Model of Change</a:t>
            </a:r>
            <a:endParaRPr lang="en-PK" b="1" dirty="0"/>
          </a:p>
        </p:txBody>
      </p:sp>
      <p:graphicFrame>
        <p:nvGraphicFramePr>
          <p:cNvPr id="4" name="Content Placeholder 3">
            <a:extLst>
              <a:ext uri="{FF2B5EF4-FFF2-40B4-BE49-F238E27FC236}">
                <a16:creationId xmlns:a16="http://schemas.microsoft.com/office/drawing/2014/main" id="{39E0A9EC-32F1-C8F4-0015-C4CC5D4AD9A5}"/>
              </a:ext>
            </a:extLst>
          </p:cNvPr>
          <p:cNvGraphicFramePr>
            <a:graphicFrameLocks noGrp="1"/>
          </p:cNvGraphicFramePr>
          <p:nvPr>
            <p:ph idx="1"/>
            <p:extLst>
              <p:ext uri="{D42A27DB-BD31-4B8C-83A1-F6EECF244321}">
                <p14:modId xmlns:p14="http://schemas.microsoft.com/office/powerpoint/2010/main" val="3818566365"/>
              </p:ext>
            </p:extLst>
          </p:nvPr>
        </p:nvGraphicFramePr>
        <p:xfrm>
          <a:off x="4101905" y="1797489"/>
          <a:ext cx="788376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15CDA9E6-A4B4-BC8D-B9AD-23D12D7548AF}"/>
              </a:ext>
            </a:extLst>
          </p:cNvPr>
          <p:cNvSpPr/>
          <p:nvPr/>
        </p:nvSpPr>
        <p:spPr>
          <a:xfrm>
            <a:off x="281354" y="2686929"/>
            <a:ext cx="3545058" cy="3277773"/>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pPr>
            <a:r>
              <a:rPr lang="en-GB"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When it comes to organizational change management, the Lewin change management model is a popular choice. Unfreezing, changing, and refreezing are the three steps involved. Ford Motors has experienced tremendous transformation in recent years, and the Lewin model may help in guiding and managing these changes.</a:t>
            </a:r>
            <a:endParaRPr lang="en-PK"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2730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F0DA96-ED9D-DEB7-DC74-60C1FD2EEFF9}"/>
              </a:ext>
            </a:extLst>
          </p:cNvPr>
          <p:cNvSpPr>
            <a:spLocks noGrp="1"/>
          </p:cNvSpPr>
          <p:nvPr>
            <p:ph idx="1"/>
          </p:nvPr>
        </p:nvSpPr>
        <p:spPr>
          <a:xfrm>
            <a:off x="643467" y="1782981"/>
            <a:ext cx="10905066" cy="4393982"/>
          </a:xfrm>
        </p:spPr>
        <p:txBody>
          <a:bodyPr>
            <a:normAutofit/>
          </a:bodyPr>
          <a:lstStyle/>
          <a:p>
            <a:r>
              <a:rPr lang="en-US" sz="2000"/>
              <a:t>Overall, the Lewin change management model may be a helpful framework for directing and managing change at Ford Motors by ensuring that its change efforts are well-planned, well-communicated, and successfully executed via its three phases of unfreezing, changing, and refreezing.</a:t>
            </a:r>
          </a:p>
          <a:p>
            <a:r>
              <a:rPr lang="en-US" sz="2000"/>
              <a:t>However, Ford should take into account its unique circumstances before settling on a change management strategy.</a:t>
            </a:r>
          </a:p>
          <a:p>
            <a:r>
              <a:rPr lang="en-US" sz="2000"/>
              <a:t>Ford Motors may benefit from both anticipated and unanticipated shifts as it manages its ongoing transformation. </a:t>
            </a:r>
          </a:p>
          <a:p>
            <a:r>
              <a:rPr lang="en-US" sz="2000"/>
              <a:t>Combining planned and emergent change allows the business to develop a well-thought-out strategy for reaching its objectives while also maintaining the agility necessary to respond to changing market conditions. </a:t>
            </a:r>
            <a:endParaRPr lang="en-PK"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40846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242912-C283-46B8-CD85-149E12336C18}"/>
              </a:ext>
            </a:extLst>
          </p:cNvPr>
          <p:cNvSpPr>
            <a:spLocks noGrp="1"/>
          </p:cNvSpPr>
          <p:nvPr>
            <p:ph type="title"/>
          </p:nvPr>
        </p:nvSpPr>
        <p:spPr>
          <a:xfrm>
            <a:off x="643467" y="321734"/>
            <a:ext cx="10905066" cy="1135737"/>
          </a:xfrm>
        </p:spPr>
        <p:txBody>
          <a:bodyPr>
            <a:normAutofit/>
          </a:bodyPr>
          <a:lstStyle/>
          <a:p>
            <a:pPr algn="ctr"/>
            <a:r>
              <a:rPr lang="en-US" sz="3600" dirty="0"/>
              <a:t>Incremental (Small Scale) Or A Large-Scale Change Programme</a:t>
            </a:r>
            <a:endParaRPr lang="en-PK" sz="3600" dirty="0"/>
          </a:p>
        </p:txBody>
      </p:sp>
      <p:sp>
        <p:nvSpPr>
          <p:cNvPr id="3" name="Content Placeholder 2">
            <a:extLst>
              <a:ext uri="{FF2B5EF4-FFF2-40B4-BE49-F238E27FC236}">
                <a16:creationId xmlns:a16="http://schemas.microsoft.com/office/drawing/2014/main" id="{45A86AE2-D0D5-8208-E468-BA31C91D1CD6}"/>
              </a:ext>
            </a:extLst>
          </p:cNvPr>
          <p:cNvSpPr>
            <a:spLocks noGrp="1"/>
          </p:cNvSpPr>
          <p:nvPr>
            <p:ph idx="1"/>
          </p:nvPr>
        </p:nvSpPr>
        <p:spPr>
          <a:xfrm>
            <a:off x="643467" y="1782981"/>
            <a:ext cx="10905066" cy="4393982"/>
          </a:xfrm>
        </p:spPr>
        <p:txBody>
          <a:bodyPr>
            <a:normAutofit/>
          </a:bodyPr>
          <a:lstStyle/>
          <a:p>
            <a:r>
              <a:rPr lang="en-US" sz="1700" dirty="0"/>
              <a:t>When considering incremental or large-scale change programs at Ford Motors, both Planned and Emergent Change models, as well as the Lewin model, can be utilized in different ways to achieve successful outcomes.</a:t>
            </a:r>
          </a:p>
          <a:p>
            <a:pPr marL="0" indent="0">
              <a:buNone/>
            </a:pPr>
            <a:r>
              <a:rPr lang="en-US" sz="1700" b="1" dirty="0"/>
              <a:t>Planned Change Model: </a:t>
            </a:r>
            <a:r>
              <a:rPr lang="en-US" sz="1700" dirty="0"/>
              <a:t>Ford Motors may employ the planned change model for both minor and major transformation initiatives. </a:t>
            </a:r>
          </a:p>
          <a:p>
            <a:r>
              <a:rPr lang="en-US" sz="1700" dirty="0"/>
              <a:t>The planned change model may be used to determine the need of change, establish clear objectives, craft a comprehensive strategy for carrying out the change, and track results for smaller-scale initiatives. </a:t>
            </a:r>
          </a:p>
          <a:p>
            <a:r>
              <a:rPr lang="en-US" sz="1700" dirty="0"/>
              <a:t>Setting a clear vision, identifying the need for change, creating a sense of urgency, establishing a guiding coalition, developing a detailed implementation plan, and monitoring progress toward achieving the desired outcomes are all components of a successful change program, and all can be guided by the planned change model (Adelman, Nielsen and Chung, 2023).</a:t>
            </a:r>
          </a:p>
          <a:p>
            <a:pPr marL="0" indent="0">
              <a:buNone/>
            </a:pPr>
            <a:r>
              <a:rPr lang="en-US" sz="1700" b="1" dirty="0"/>
              <a:t>Emergent Change Model: </a:t>
            </a:r>
            <a:r>
              <a:rPr lang="en-US" sz="1700" dirty="0"/>
              <a:t>Even while the need for change at Ford Motors may not be completely clear in advance, the emergent change model is especially helpful for smaller-scale adjustments.</a:t>
            </a:r>
          </a:p>
          <a:p>
            <a:r>
              <a:rPr lang="en-US" sz="1700" dirty="0"/>
              <a:t>The emergent change approach entails adjusting a company's strategy or operations in real time in response to environmental shifts or unforeseen occurrences, and then using the lessons learned to further improve the change initiative (Adelman, Nielsen and Chung, 2023).</a:t>
            </a:r>
          </a:p>
          <a:p>
            <a:endParaRPr lang="en-PK"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2329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1427D7-B5C8-19D2-31C4-E58BF6048787}"/>
              </a:ext>
            </a:extLst>
          </p:cNvPr>
          <p:cNvSpPr>
            <a:spLocks noGrp="1"/>
          </p:cNvSpPr>
          <p:nvPr>
            <p:ph idx="1"/>
          </p:nvPr>
        </p:nvSpPr>
        <p:spPr>
          <a:xfrm>
            <a:off x="838200" y="633046"/>
            <a:ext cx="4619621" cy="5543917"/>
          </a:xfrm>
        </p:spPr>
        <p:txBody>
          <a:bodyPr>
            <a:normAutofit/>
          </a:bodyPr>
          <a:lstStyle/>
          <a:p>
            <a:pPr marL="0" indent="0">
              <a:buNone/>
            </a:pPr>
            <a:r>
              <a:rPr lang="en-US" sz="1600" b="1" dirty="0"/>
              <a:t>Lewin's Change Management Model: </a:t>
            </a:r>
            <a:r>
              <a:rPr lang="en-US" sz="1600" dirty="0"/>
              <a:t>Ford Motors may employ the Lewin model for both local and big scale change initiatives. </a:t>
            </a:r>
          </a:p>
          <a:p>
            <a:r>
              <a:rPr lang="en-US" sz="1600" dirty="0"/>
              <a:t>The approach may be used to establish the need for change, provide information about the benefits of the change, get buy-in from key stakeholders, and finally put the plan into action and ensure its sustainability in the case of less extensive transformations. </a:t>
            </a:r>
          </a:p>
          <a:p>
            <a:r>
              <a:rPr lang="en-US" sz="1600" dirty="0"/>
              <a:t>The approach may be used to evaluate the existing status of a company, instill a feeling of urgency for change, craft an appropriate strategy, get buy-in and support, put plans into action, and cement the new way of doing things into the culture (Hussain et al., 2018).</a:t>
            </a:r>
          </a:p>
          <a:p>
            <a:pPr marL="0" indent="0">
              <a:buNone/>
            </a:pPr>
            <a:r>
              <a:rPr lang="en-US" sz="1600" dirty="0"/>
              <a:t>In conclusion, Ford Motors' conditions and requirements, as well as the scale and complexity of the change program, will determine the best change management approach. Ford Motors is able to effectively handle both little and large-scale changes by using a variety of models, or a mix of them.</a:t>
            </a:r>
          </a:p>
          <a:p>
            <a:endParaRPr lang="en-PK" sz="1300" dirty="0"/>
          </a:p>
        </p:txBody>
      </p:sp>
      <p:pic>
        <p:nvPicPr>
          <p:cNvPr id="5" name="Picture 4" descr="Light bulb on yellow background with sketched light beams and cord">
            <a:extLst>
              <a:ext uri="{FF2B5EF4-FFF2-40B4-BE49-F238E27FC236}">
                <a16:creationId xmlns:a16="http://schemas.microsoft.com/office/drawing/2014/main" id="{10F1D16B-72F2-86D4-9B4B-E0B9C2524D58}"/>
              </a:ext>
            </a:extLst>
          </p:cNvPr>
          <p:cNvPicPr>
            <a:picLocks noChangeAspect="1"/>
          </p:cNvPicPr>
          <p:nvPr/>
        </p:nvPicPr>
        <p:blipFill rotWithShape="1">
          <a:blip r:embed="rId2"/>
          <a:srcRect l="45393" r="113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1547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5939-5EF1-51FB-B319-5604A5DA315B}"/>
              </a:ext>
            </a:extLst>
          </p:cNvPr>
          <p:cNvSpPr>
            <a:spLocks noGrp="1"/>
          </p:cNvSpPr>
          <p:nvPr>
            <p:ph type="title"/>
          </p:nvPr>
        </p:nvSpPr>
        <p:spPr/>
        <p:txBody>
          <a:bodyPr/>
          <a:lstStyle/>
          <a:p>
            <a:pPr algn="ctr"/>
            <a:r>
              <a:rPr lang="en-US" b="1" dirty="0"/>
              <a:t>Driver Factors for Change </a:t>
            </a:r>
            <a:endParaRPr lang="en-PK" b="1" dirty="0"/>
          </a:p>
        </p:txBody>
      </p:sp>
      <p:graphicFrame>
        <p:nvGraphicFramePr>
          <p:cNvPr id="4" name="Content Placeholder 3">
            <a:extLst>
              <a:ext uri="{FF2B5EF4-FFF2-40B4-BE49-F238E27FC236}">
                <a16:creationId xmlns:a16="http://schemas.microsoft.com/office/drawing/2014/main" id="{E5C27264-998B-B11E-65A3-8560CE3704DE}"/>
              </a:ext>
            </a:extLst>
          </p:cNvPr>
          <p:cNvGraphicFramePr>
            <a:graphicFrameLocks noGrp="1"/>
          </p:cNvGraphicFramePr>
          <p:nvPr>
            <p:ph idx="1"/>
            <p:extLst>
              <p:ext uri="{D42A27DB-BD31-4B8C-83A1-F6EECF244321}">
                <p14:modId xmlns:p14="http://schemas.microsoft.com/office/powerpoint/2010/main" val="1419384576"/>
              </p:ext>
            </p:extLst>
          </p:nvPr>
        </p:nvGraphicFramePr>
        <p:xfrm>
          <a:off x="838200" y="1561514"/>
          <a:ext cx="10515600" cy="46154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872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4332AC-ABD4-98C5-9AA9-960EAFFC66D4}"/>
              </a:ext>
            </a:extLst>
          </p:cNvPr>
          <p:cNvSpPr>
            <a:spLocks noGrp="1"/>
          </p:cNvSpPr>
          <p:nvPr>
            <p:ph type="title"/>
          </p:nvPr>
        </p:nvSpPr>
        <p:spPr/>
        <p:txBody>
          <a:bodyPr/>
          <a:lstStyle/>
          <a:p>
            <a:pPr algn="ctr"/>
            <a:r>
              <a:rPr lang="en-US" b="1" dirty="0"/>
              <a:t>Resistance Factors to the Change</a:t>
            </a:r>
            <a:endParaRPr lang="en-PK" b="1" dirty="0"/>
          </a:p>
        </p:txBody>
      </p:sp>
      <p:graphicFrame>
        <p:nvGraphicFramePr>
          <p:cNvPr id="4" name="Content Placeholder 3">
            <a:extLst>
              <a:ext uri="{FF2B5EF4-FFF2-40B4-BE49-F238E27FC236}">
                <a16:creationId xmlns:a16="http://schemas.microsoft.com/office/drawing/2014/main" id="{51B6D378-08B3-1A32-2B27-C6CFEC526A17}"/>
              </a:ext>
            </a:extLst>
          </p:cNvPr>
          <p:cNvGraphicFramePr>
            <a:graphicFrameLocks noGrp="1"/>
          </p:cNvGraphicFramePr>
          <p:nvPr>
            <p:ph idx="1"/>
            <p:extLst>
              <p:ext uri="{D42A27DB-BD31-4B8C-83A1-F6EECF244321}">
                <p14:modId xmlns:p14="http://schemas.microsoft.com/office/powerpoint/2010/main" val="33273620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0623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25D5410-AB08-0907-B60B-897BC8CCD7FF}"/>
              </a:ext>
            </a:extLst>
          </p:cNvPr>
          <p:cNvSpPr>
            <a:spLocks noGrp="1"/>
          </p:cNvSpPr>
          <p:nvPr>
            <p:ph type="title"/>
          </p:nvPr>
        </p:nvSpPr>
        <p:spPr>
          <a:xfrm>
            <a:off x="905484" y="1065749"/>
            <a:ext cx="3748810" cy="4726502"/>
          </a:xfrm>
        </p:spPr>
        <p:txBody>
          <a:bodyPr>
            <a:normAutofit/>
          </a:bodyPr>
          <a:lstStyle/>
          <a:p>
            <a:r>
              <a:rPr lang="en-US" b="1"/>
              <a:t>Resistance Factors to the Change</a:t>
            </a:r>
            <a:endParaRPr lang="en-PK" dirty="0"/>
          </a:p>
        </p:txBody>
      </p:sp>
      <p:sp>
        <p:nvSpPr>
          <p:cNvPr id="3" name="Content Placeholder 2">
            <a:extLst>
              <a:ext uri="{FF2B5EF4-FFF2-40B4-BE49-F238E27FC236}">
                <a16:creationId xmlns:a16="http://schemas.microsoft.com/office/drawing/2014/main" id="{48A0136B-3B80-38F2-FEDF-F40624402EBB}"/>
              </a:ext>
            </a:extLst>
          </p:cNvPr>
          <p:cNvSpPr>
            <a:spLocks noGrp="1"/>
          </p:cNvSpPr>
          <p:nvPr>
            <p:ph idx="1"/>
          </p:nvPr>
        </p:nvSpPr>
        <p:spPr>
          <a:xfrm>
            <a:off x="6400800" y="713313"/>
            <a:ext cx="4953000" cy="5431376"/>
          </a:xfrm>
        </p:spPr>
        <p:txBody>
          <a:bodyPr anchor="ctr">
            <a:normAutofit/>
          </a:bodyPr>
          <a:lstStyle/>
          <a:p>
            <a:r>
              <a:rPr lang="en-US" sz="1600" b="1" dirty="0"/>
              <a:t>Integrate staff into the transition</a:t>
            </a:r>
            <a:r>
              <a:rPr lang="en-US" sz="1600" dirty="0"/>
              <a:t>: Employees are more inclined to embrace change if they feel like they have a hand in shaping it. Employees may experience a greater sense of ownership and buy-in if they are given input throughout the change's planning and execution phases.</a:t>
            </a:r>
          </a:p>
          <a:p>
            <a:r>
              <a:rPr lang="en-US" sz="1600" dirty="0"/>
              <a:t>It is crucial to address the concerns of individuals who are suffering with the shift and to provide them assistance. Training, coaching, and counseling are all methods that may help with this.</a:t>
            </a:r>
          </a:p>
          <a:p>
            <a:r>
              <a:rPr lang="en-US" sz="1600" b="1" dirty="0"/>
              <a:t>Recognize and honor progress </a:t>
            </a:r>
            <a:r>
              <a:rPr lang="en-US" sz="1600" dirty="0"/>
              <a:t>made Recognizing and honoring progress made is an important aspect of managing change. It's a great way to boost morale and productivity by giving workers a feeling of pride in their work and reinforcing the positive effects of the change (Vos and Rupert, 2018).</a:t>
            </a:r>
          </a:p>
          <a:p>
            <a:pPr marL="0" indent="0">
              <a:buNone/>
            </a:pPr>
            <a:r>
              <a:rPr lang="en-US" sz="1600" dirty="0"/>
              <a:t>Simply said, it takes forethought, communication, and assistance to pinpoint the causes of resistance to change and implement effective solutions. Companies like Ford Motors that follow these procedures improve the odds of a smooth transition to new procedures.</a:t>
            </a:r>
          </a:p>
          <a:p>
            <a:endParaRPr lang="en-PK" sz="1600" dirty="0"/>
          </a:p>
        </p:txBody>
      </p:sp>
    </p:spTree>
    <p:extLst>
      <p:ext uri="{BB962C8B-B14F-4D97-AF65-F5344CB8AC3E}">
        <p14:creationId xmlns:p14="http://schemas.microsoft.com/office/powerpoint/2010/main" val="3989315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E94C-9A91-B804-7D2C-2C0DD998B6B0}"/>
              </a:ext>
            </a:extLst>
          </p:cNvPr>
          <p:cNvSpPr>
            <a:spLocks noGrp="1"/>
          </p:cNvSpPr>
          <p:nvPr>
            <p:ph type="title"/>
          </p:nvPr>
        </p:nvSpPr>
        <p:spPr/>
        <p:txBody>
          <a:bodyPr/>
          <a:lstStyle/>
          <a:p>
            <a:pPr algn="ctr"/>
            <a:r>
              <a:rPr lang="en-US" b="1" dirty="0"/>
              <a:t>Assessing Effectiveness and Completeness of Change Management</a:t>
            </a:r>
            <a:endParaRPr lang="en-PK" b="1" dirty="0"/>
          </a:p>
        </p:txBody>
      </p:sp>
      <p:graphicFrame>
        <p:nvGraphicFramePr>
          <p:cNvPr id="5" name="Content Placeholder 4">
            <a:extLst>
              <a:ext uri="{FF2B5EF4-FFF2-40B4-BE49-F238E27FC236}">
                <a16:creationId xmlns:a16="http://schemas.microsoft.com/office/drawing/2014/main" id="{421C2115-B488-AE4F-7EC4-3A300DF28DC6}"/>
              </a:ext>
            </a:extLst>
          </p:cNvPr>
          <p:cNvGraphicFramePr>
            <a:graphicFrameLocks noGrp="1"/>
          </p:cNvGraphicFramePr>
          <p:nvPr>
            <p:ph idx="1"/>
            <p:extLst>
              <p:ext uri="{D42A27DB-BD31-4B8C-83A1-F6EECF244321}">
                <p14:modId xmlns:p14="http://schemas.microsoft.com/office/powerpoint/2010/main" val="14659703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6350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E379-E3FD-365C-C291-2B19B349C878}"/>
              </a:ext>
            </a:extLst>
          </p:cNvPr>
          <p:cNvSpPr>
            <a:spLocks noGrp="1"/>
          </p:cNvSpPr>
          <p:nvPr>
            <p:ph type="title"/>
          </p:nvPr>
        </p:nvSpPr>
        <p:spPr/>
        <p:txBody>
          <a:bodyPr/>
          <a:lstStyle/>
          <a:p>
            <a:pPr algn="ctr"/>
            <a:r>
              <a:rPr lang="en-US" b="1" dirty="0"/>
              <a:t>Assessing Effectiveness and Completeness of Change Management</a:t>
            </a:r>
            <a:endParaRPr lang="en-PK" b="1" dirty="0"/>
          </a:p>
        </p:txBody>
      </p:sp>
      <p:graphicFrame>
        <p:nvGraphicFramePr>
          <p:cNvPr id="4" name="Content Placeholder 3">
            <a:extLst>
              <a:ext uri="{FF2B5EF4-FFF2-40B4-BE49-F238E27FC236}">
                <a16:creationId xmlns:a16="http://schemas.microsoft.com/office/drawing/2014/main" id="{C68DBB6B-6FCC-BB2F-C123-BA642A3F306B}"/>
              </a:ext>
            </a:extLst>
          </p:cNvPr>
          <p:cNvGraphicFramePr>
            <a:graphicFrameLocks noGrp="1"/>
          </p:cNvGraphicFramePr>
          <p:nvPr>
            <p:ph idx="1"/>
            <p:extLst>
              <p:ext uri="{D42A27DB-BD31-4B8C-83A1-F6EECF244321}">
                <p14:modId xmlns:p14="http://schemas.microsoft.com/office/powerpoint/2010/main" val="31837746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077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A48C9-353E-AA66-B665-43A77EF118CF}"/>
              </a:ext>
            </a:extLst>
          </p:cNvPr>
          <p:cNvSpPr>
            <a:spLocks noGrp="1"/>
          </p:cNvSpPr>
          <p:nvPr>
            <p:ph type="title"/>
          </p:nvPr>
        </p:nvSpPr>
        <p:spPr>
          <a:xfrm>
            <a:off x="838200" y="576535"/>
            <a:ext cx="10515600" cy="704606"/>
          </a:xfrm>
        </p:spPr>
        <p:txBody>
          <a:bodyPr>
            <a:normAutofit/>
          </a:bodyPr>
          <a:lstStyle/>
          <a:p>
            <a:pPr algn="ctr"/>
            <a:r>
              <a:rPr lang="en-US" b="1" dirty="0"/>
              <a:t>References</a:t>
            </a:r>
            <a:endParaRPr lang="en-PK" b="1" dirty="0"/>
          </a:p>
        </p:txBody>
      </p:sp>
      <p:sp>
        <p:nvSpPr>
          <p:cNvPr id="3" name="Content Placeholder 2">
            <a:extLst>
              <a:ext uri="{FF2B5EF4-FFF2-40B4-BE49-F238E27FC236}">
                <a16:creationId xmlns:a16="http://schemas.microsoft.com/office/drawing/2014/main" id="{78398AA2-8FEF-88D5-45EA-3E66ECC4C3A7}"/>
              </a:ext>
            </a:extLst>
          </p:cNvPr>
          <p:cNvSpPr>
            <a:spLocks noGrp="1"/>
          </p:cNvSpPr>
          <p:nvPr>
            <p:ph idx="1"/>
          </p:nvPr>
        </p:nvSpPr>
        <p:spPr>
          <a:xfrm>
            <a:off x="838200" y="1281141"/>
            <a:ext cx="10515600" cy="5000324"/>
          </a:xfrm>
        </p:spPr>
        <p:txBody>
          <a:bodyPr>
            <a:normAutofit/>
          </a:bodyPr>
          <a:lstStyle/>
          <a:p>
            <a:pPr marL="0" indent="0">
              <a:buNone/>
            </a:pPr>
            <a:r>
              <a:rPr lang="en-US" sz="900" dirty="0">
                <a:effectLst/>
              </a:rPr>
              <a:t>Adelman, T., Nielsen, S. and Chung, S.Y. (2023). Planned change in modern hierarchical organizations: A three-step model. </a:t>
            </a:r>
            <a:r>
              <a:rPr lang="en-US" sz="900" i="1" dirty="0">
                <a:effectLst/>
              </a:rPr>
              <a:t>Journal of Professional Nursing</a:t>
            </a:r>
            <a:r>
              <a:rPr lang="en-US" sz="900" dirty="0">
                <a:effectLst/>
              </a:rPr>
              <a:t>, 46, pp.1–6.</a:t>
            </a:r>
          </a:p>
          <a:p>
            <a:pPr marL="0" indent="0">
              <a:buNone/>
            </a:pPr>
            <a:r>
              <a:rPr lang="en-US" sz="900" dirty="0">
                <a:effectLst/>
              </a:rPr>
              <a:t>Britannica (2022). </a:t>
            </a:r>
            <a:r>
              <a:rPr lang="en-US" sz="900" i="1" dirty="0">
                <a:effectLst/>
              </a:rPr>
              <a:t>Ford Motor Company | History, Headquarters, &amp; Facts | Britannica</a:t>
            </a:r>
            <a:r>
              <a:rPr lang="en-US" sz="900" dirty="0">
                <a:effectLst/>
              </a:rPr>
              <a:t>. [online] www.britannica.com. Available at: https://www.britannica.com/topic/Ford-Motor-Company#:~:text=Henry%20Ford%20built%20his%20first [Accessed 25 Feb. 2023].</a:t>
            </a:r>
          </a:p>
          <a:p>
            <a:pPr marL="0" indent="0">
              <a:buNone/>
            </a:pPr>
            <a:r>
              <a:rPr lang="en-US" sz="900" dirty="0">
                <a:effectLst/>
              </a:rPr>
              <a:t>Burnes, B. (2020). The Origins of Lewin’s Three-Step Model of Change. </a:t>
            </a:r>
            <a:r>
              <a:rPr lang="en-US" sz="900" i="1" dirty="0">
                <a:effectLst/>
              </a:rPr>
              <a:t>The Journal of Applied Behavioral Science</a:t>
            </a:r>
            <a:r>
              <a:rPr lang="en-US" sz="900" dirty="0">
                <a:effectLst/>
              </a:rPr>
              <a:t>, 56(1), pp.32–59.</a:t>
            </a:r>
          </a:p>
          <a:p>
            <a:pPr marL="0" indent="0">
              <a:buNone/>
            </a:pPr>
            <a:r>
              <a:rPr lang="en-US" sz="900" dirty="0">
                <a:effectLst/>
              </a:rPr>
              <a:t>Burns, M. (2022). </a:t>
            </a:r>
            <a:r>
              <a:rPr lang="en-US" sz="900" i="1" dirty="0">
                <a:effectLst/>
              </a:rPr>
              <a:t>Ford splits EV and combustion units in major restructuring</a:t>
            </a:r>
            <a:r>
              <a:rPr lang="en-US" sz="900" dirty="0">
                <a:effectLst/>
              </a:rPr>
              <a:t>. [online] TechCrunch. Available at: https://techcrunch.com/2022/03/02/ford-splits-ev-and-combustion-units-in-major-restructuring/ [Accessed 25 Feb. 2023].</a:t>
            </a:r>
          </a:p>
          <a:p>
            <a:pPr marL="0" indent="0">
              <a:buNone/>
            </a:pPr>
            <a:r>
              <a:rPr lang="en-US" sz="900" dirty="0">
                <a:effectLst/>
              </a:rPr>
              <a:t>Coghlan, D. (2020). Edgar Schein on Change: Insights into the Creation of a Model. </a:t>
            </a:r>
            <a:r>
              <a:rPr lang="en-US" sz="900" i="1" dirty="0">
                <a:effectLst/>
              </a:rPr>
              <a:t>The Journal of Applied Behavioral Science</a:t>
            </a:r>
            <a:r>
              <a:rPr lang="en-US" sz="900" dirty="0">
                <a:effectLst/>
              </a:rPr>
              <a:t>, 57(1), p.002188632092402.</a:t>
            </a:r>
          </a:p>
          <a:p>
            <a:pPr marL="0" indent="0">
              <a:buNone/>
            </a:pPr>
            <a:r>
              <a:rPr lang="en-US" sz="900" dirty="0">
                <a:effectLst/>
              </a:rPr>
              <a:t>Edwards, K., </a:t>
            </a:r>
            <a:r>
              <a:rPr lang="en-US" sz="900" dirty="0" err="1">
                <a:effectLst/>
              </a:rPr>
              <a:t>Prætorius</a:t>
            </a:r>
            <a:r>
              <a:rPr lang="en-US" sz="900" dirty="0">
                <a:effectLst/>
              </a:rPr>
              <a:t>, T. and Nielsen, A.P. (2020). A Model of Cascading Change: Orchestrating Planned and Emergent Change to Ensure Employee Participation. </a:t>
            </a:r>
            <a:r>
              <a:rPr lang="en-US" sz="900" i="1" dirty="0">
                <a:effectLst/>
              </a:rPr>
              <a:t>Journal of Change Management</a:t>
            </a:r>
            <a:r>
              <a:rPr lang="en-US" sz="900" dirty="0">
                <a:effectLst/>
              </a:rPr>
              <a:t>, 20(4), pp.1–27.</a:t>
            </a:r>
          </a:p>
          <a:p>
            <a:pPr marL="0" indent="0">
              <a:buNone/>
            </a:pPr>
            <a:r>
              <a:rPr lang="en-US" sz="900" dirty="0">
                <a:effectLst/>
              </a:rPr>
              <a:t>Hussain, S.T., Lei, S., </a:t>
            </a:r>
            <a:r>
              <a:rPr lang="en-US" sz="900" dirty="0" err="1">
                <a:effectLst/>
              </a:rPr>
              <a:t>Akram</a:t>
            </a:r>
            <a:r>
              <a:rPr lang="en-US" sz="900" dirty="0">
                <a:effectLst/>
              </a:rPr>
              <a:t>, T., Haider, M.J., Hussain, S.H. and Ali, M. (2018). Kurt Lewin’s Change Model: A Critical Review of the Role of Leadership and Employee Involvement in Organizational Change. </a:t>
            </a:r>
            <a:r>
              <a:rPr lang="en-US" sz="900" i="1" dirty="0">
                <a:effectLst/>
              </a:rPr>
              <a:t>Journal of Innovation &amp; Knowledge</a:t>
            </a:r>
            <a:r>
              <a:rPr lang="en-US" sz="900" dirty="0">
                <a:effectLst/>
              </a:rPr>
              <a:t>, 3(3), pp.123–127.</a:t>
            </a:r>
          </a:p>
          <a:p>
            <a:pPr marL="0" indent="0">
              <a:buNone/>
            </a:pPr>
            <a:r>
              <a:rPr lang="en-US" sz="900" dirty="0">
                <a:effectLst/>
              </a:rPr>
              <a:t>Kim, Y., Newman, G. and </a:t>
            </a:r>
            <a:r>
              <a:rPr lang="en-US" sz="900" dirty="0" err="1">
                <a:effectLst/>
              </a:rPr>
              <a:t>Güneralp</a:t>
            </a:r>
            <a:r>
              <a:rPr lang="en-US" sz="900" dirty="0">
                <a:effectLst/>
              </a:rPr>
              <a:t>, B. (2020). A Review of Driving Factors, Scenarios, and Topics in Urban Land Change Models. </a:t>
            </a:r>
            <a:r>
              <a:rPr lang="en-US" sz="900" i="1" dirty="0">
                <a:effectLst/>
              </a:rPr>
              <a:t>Land</a:t>
            </a:r>
            <a:r>
              <a:rPr lang="en-US" sz="900" dirty="0">
                <a:effectLst/>
              </a:rPr>
              <a:t>, 9(8), p.246.</a:t>
            </a:r>
          </a:p>
          <a:p>
            <a:pPr marL="0" indent="0">
              <a:buNone/>
            </a:pPr>
            <a:r>
              <a:rPr lang="en-US" sz="900" dirty="0">
                <a:effectLst/>
              </a:rPr>
              <a:t>Lines, B.C., Kumar, P. and </a:t>
            </a:r>
            <a:r>
              <a:rPr lang="en-US" sz="900" dirty="0" err="1">
                <a:effectLst/>
              </a:rPr>
              <a:t>Vardireddy</a:t>
            </a:r>
            <a:r>
              <a:rPr lang="en-US" sz="900" dirty="0">
                <a:effectLst/>
              </a:rPr>
              <a:t>, R. (2017). Drivers of Organizational Change within the AEC Industry: Linking Change Management Practices with Successful Change Adoption. </a:t>
            </a:r>
            <a:r>
              <a:rPr lang="en-US" sz="900" i="1" dirty="0">
                <a:effectLst/>
              </a:rPr>
              <a:t>Journal of Management in Engineering</a:t>
            </a:r>
            <a:r>
              <a:rPr lang="en-US" sz="900" dirty="0">
                <a:effectLst/>
              </a:rPr>
              <a:t>, 33(6), p.04017031.</a:t>
            </a:r>
          </a:p>
          <a:p>
            <a:pPr marL="0" indent="0">
              <a:buNone/>
            </a:pPr>
            <a:r>
              <a:rPr lang="en-US" sz="900" dirty="0" err="1">
                <a:effectLst/>
              </a:rPr>
              <a:t>Luederitz</a:t>
            </a:r>
            <a:r>
              <a:rPr lang="en-US" sz="900" dirty="0">
                <a:effectLst/>
              </a:rPr>
              <a:t>, C., Caniglia, G., Colbert, B. and Burch, S. (2021). How do small business pursue sustainability? The role of collective agency for </a:t>
            </a:r>
            <a:r>
              <a:rPr lang="en-US" sz="900" dirty="0" err="1">
                <a:effectLst/>
              </a:rPr>
              <a:t>intergrating</a:t>
            </a:r>
            <a:r>
              <a:rPr lang="en-US" sz="900" dirty="0">
                <a:effectLst/>
              </a:rPr>
              <a:t> planned and emergent strategy making. </a:t>
            </a:r>
            <a:r>
              <a:rPr lang="en-US" sz="900" i="1" dirty="0">
                <a:effectLst/>
              </a:rPr>
              <a:t>Business Strategy and the Environment</a:t>
            </a:r>
            <a:r>
              <a:rPr lang="en-US" sz="900" dirty="0">
                <a:effectLst/>
              </a:rPr>
              <a:t>.</a:t>
            </a:r>
          </a:p>
          <a:p>
            <a:pPr marL="0" indent="0">
              <a:buNone/>
            </a:pPr>
            <a:r>
              <a:rPr lang="en-US" sz="900" dirty="0">
                <a:effectLst/>
              </a:rPr>
              <a:t>O’Grady, W., </a:t>
            </a:r>
            <a:r>
              <a:rPr lang="en-US" sz="900" dirty="0" err="1">
                <a:effectLst/>
              </a:rPr>
              <a:t>Morlidge</a:t>
            </a:r>
            <a:r>
              <a:rPr lang="en-US" sz="900" dirty="0">
                <a:effectLst/>
              </a:rPr>
              <a:t>, S. and Rouse, P. (2016). Evaluating the completeness and effectiveness of management control systems with cybernetic tools. </a:t>
            </a:r>
            <a:r>
              <a:rPr lang="en-US" sz="900" i="1" dirty="0">
                <a:effectLst/>
              </a:rPr>
              <a:t>Management Accounting Research</a:t>
            </a:r>
            <a:r>
              <a:rPr lang="en-US" sz="900" dirty="0">
                <a:effectLst/>
              </a:rPr>
              <a:t>, 33, pp.1–15.</a:t>
            </a:r>
          </a:p>
          <a:p>
            <a:pPr marL="0" indent="0">
              <a:buNone/>
            </a:pPr>
            <a:r>
              <a:rPr lang="en-US" sz="900" dirty="0" err="1">
                <a:effectLst/>
              </a:rPr>
              <a:t>Straatmann</a:t>
            </a:r>
            <a:r>
              <a:rPr lang="en-US" sz="900" dirty="0">
                <a:effectLst/>
              </a:rPr>
              <a:t>, T., </a:t>
            </a:r>
            <a:r>
              <a:rPr lang="en-US" sz="900" dirty="0" err="1">
                <a:effectLst/>
              </a:rPr>
              <a:t>Kohnke</a:t>
            </a:r>
            <a:r>
              <a:rPr lang="en-US" sz="900" dirty="0">
                <a:effectLst/>
              </a:rPr>
              <a:t>, O., </a:t>
            </a:r>
            <a:r>
              <a:rPr lang="en-US" sz="900" dirty="0" err="1">
                <a:effectLst/>
              </a:rPr>
              <a:t>Hattrup</a:t>
            </a:r>
            <a:r>
              <a:rPr lang="en-US" sz="900" dirty="0">
                <a:effectLst/>
              </a:rPr>
              <a:t>, K. and Mueller, K. (2016). Assessing Employees’ Reactions to Organizational Change. </a:t>
            </a:r>
            <a:r>
              <a:rPr lang="en-US" sz="900" i="1" dirty="0">
                <a:effectLst/>
              </a:rPr>
              <a:t>The Journal of Applied Behavioral Science</a:t>
            </a:r>
            <a:r>
              <a:rPr lang="en-US" sz="900" dirty="0">
                <a:effectLst/>
              </a:rPr>
              <a:t>, 52(3), pp.265–295.</a:t>
            </a:r>
          </a:p>
          <a:p>
            <a:pPr marL="0" indent="0">
              <a:buNone/>
            </a:pPr>
            <a:r>
              <a:rPr lang="en-US" sz="900" dirty="0">
                <a:effectLst/>
              </a:rPr>
              <a:t>Turgut, S., Michel, A., </a:t>
            </a:r>
            <a:r>
              <a:rPr lang="en-US" sz="900" dirty="0" err="1">
                <a:effectLst/>
              </a:rPr>
              <a:t>Rothenhöfer</a:t>
            </a:r>
            <a:r>
              <a:rPr lang="en-US" sz="900" dirty="0">
                <a:effectLst/>
              </a:rPr>
              <a:t>, L.M. and Sonntag, K. (2016). Dispositional resistance to change and emotional exhaustion: moderating effects at the work-unit level. </a:t>
            </a:r>
            <a:r>
              <a:rPr lang="en-US" sz="900" i="1" dirty="0">
                <a:effectLst/>
              </a:rPr>
              <a:t>European Journal of Work and Organizational Psychology</a:t>
            </a:r>
            <a:r>
              <a:rPr lang="en-US" sz="900" dirty="0">
                <a:effectLst/>
              </a:rPr>
              <a:t>, 25(5), pp.735–750.</a:t>
            </a:r>
          </a:p>
          <a:p>
            <a:pPr marL="0" indent="0">
              <a:buNone/>
            </a:pPr>
            <a:r>
              <a:rPr lang="en-US" sz="900" dirty="0">
                <a:effectLst/>
              </a:rPr>
              <a:t>Vos, J.F.J. and Rupert, J. (2018). Change agent’s contribution to recipients’ resistance to change: A two-sided story. </a:t>
            </a:r>
            <a:r>
              <a:rPr lang="en-US" sz="900" i="1" dirty="0">
                <a:effectLst/>
              </a:rPr>
              <a:t>European Management Journal</a:t>
            </a:r>
            <a:r>
              <a:rPr lang="en-US" sz="900" dirty="0">
                <a:effectLst/>
              </a:rPr>
              <a:t>, 36(4), pp.453–462.</a:t>
            </a:r>
          </a:p>
          <a:p>
            <a:pPr marL="0" indent="0">
              <a:buNone/>
            </a:pPr>
            <a:r>
              <a:rPr lang="en-US" sz="900" dirty="0">
                <a:effectLst/>
              </a:rPr>
              <a:t>Wayland, M. (2021). </a:t>
            </a:r>
            <a:r>
              <a:rPr lang="en-US" sz="900" i="1" dirty="0">
                <a:effectLst/>
              </a:rPr>
              <a:t>Ford CEO promises ‘year of action’ as he accelerates company restructuring and transition to EVs</a:t>
            </a:r>
            <a:r>
              <a:rPr lang="en-US" sz="900" dirty="0">
                <a:effectLst/>
              </a:rPr>
              <a:t>. [online] CNBC. Available at: https://www.cnbc.com/2021/02/04/ford-ceo-promises-year-of-action-for-restructuring-and-evs.html [Accessed 25 Feb. 2023].</a:t>
            </a:r>
          </a:p>
          <a:p>
            <a:pPr marL="0" indent="0">
              <a:buNone/>
            </a:pPr>
            <a:r>
              <a:rPr lang="en-US" sz="900" dirty="0">
                <a:effectLst/>
              </a:rPr>
              <a:t>Wetlaufer, S. (2017). </a:t>
            </a:r>
            <a:r>
              <a:rPr lang="en-US" sz="900" i="1" dirty="0">
                <a:effectLst/>
              </a:rPr>
              <a:t>Driving Change: An Interview with Ford Motor Company’s Jacques Nasser</a:t>
            </a:r>
            <a:r>
              <a:rPr lang="en-US" sz="900" dirty="0">
                <a:effectLst/>
              </a:rPr>
              <a:t>. [online] Harvard Business Review. Available at: https://hbr.org/1999/03/driving-change-an-interview-with-ford-motor-companys-jacques-nasser [Accessed 25 Feb. 2023].</a:t>
            </a:r>
          </a:p>
        </p:txBody>
      </p:sp>
    </p:spTree>
    <p:extLst>
      <p:ext uri="{BB962C8B-B14F-4D97-AF65-F5344CB8AC3E}">
        <p14:creationId xmlns:p14="http://schemas.microsoft.com/office/powerpoint/2010/main" val="3303921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3448</Words>
  <Application>Microsoft Office PowerPoint</Application>
  <PresentationFormat>Widescreen</PresentationFormat>
  <Paragraphs>107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BMMB7000 Change &amp; Stability Management</vt:lpstr>
      <vt:lpstr>Table of Contents</vt:lpstr>
      <vt:lpstr>Introduction and Background of Ford Motors</vt:lpstr>
      <vt:lpstr>Ford Restructuring Change Program</vt:lpstr>
      <vt:lpstr>Reasons for Change</vt:lpstr>
      <vt:lpstr>Key Change Management Models</vt:lpstr>
      <vt:lpstr>Lewin’s Model of Change</vt:lpstr>
      <vt:lpstr>PowerPoint Presentation</vt:lpstr>
      <vt:lpstr>Incremental (Small Scale) Or A Large-Scale Change Programme</vt:lpstr>
      <vt:lpstr>PowerPoint Presentation</vt:lpstr>
      <vt:lpstr>Driver Factors for Change </vt:lpstr>
      <vt:lpstr>Resistance Factors to the Change</vt:lpstr>
      <vt:lpstr>Resistance Factors to the Change</vt:lpstr>
      <vt:lpstr>Assessing Effectiveness and Completeness of Change Management</vt:lpstr>
      <vt:lpstr>Assessing Effectiveness and Completeness of Change Management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96</cp:revision>
  <dcterms:created xsi:type="dcterms:W3CDTF">2023-02-25T08:27:14Z</dcterms:created>
  <dcterms:modified xsi:type="dcterms:W3CDTF">2023-02-25T10:14:25Z</dcterms:modified>
</cp:coreProperties>
</file>