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5143500" cx="9144000"/>
  <p:notesSz cx="6858000" cy="9144000"/>
  <p:embeddedFontLst>
    <p:embeddedFont>
      <p:font typeface="Oswald Medium"/>
      <p:regular r:id="rId16"/>
      <p:bold r:id="rId17"/>
    </p:embeddedFont>
    <p:embeddedFont>
      <p:font typeface="Roboto"/>
      <p:regular r:id="rId18"/>
      <p:bold r:id="rId19"/>
      <p:italic r:id="rId20"/>
      <p:boldItalic r:id="rId21"/>
    </p:embeddedFont>
    <p:embeddedFont>
      <p:font typeface="Inter"/>
      <p:bold r:id="rId22"/>
      <p:boldItalic r:id="rId23"/>
    </p:embeddedFont>
    <p:embeddedFont>
      <p:font typeface="Oswald"/>
      <p:bold r:id="rId24"/>
    </p:embeddedFont>
    <p:embeddedFont>
      <p:font typeface="Inter Medium"/>
      <p:regular r:id="rId25"/>
      <p:bold r:id="rId26"/>
      <p:italic r:id="rId27"/>
      <p:boldItalic r:id="rId2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italic.fntdata"/><Relationship Id="rId22" Type="http://schemas.openxmlformats.org/officeDocument/2006/relationships/font" Target="fonts/Inter-bold.fntdata"/><Relationship Id="rId21" Type="http://schemas.openxmlformats.org/officeDocument/2006/relationships/font" Target="fonts/Roboto-boldItalic.fntdata"/><Relationship Id="rId24" Type="http://schemas.openxmlformats.org/officeDocument/2006/relationships/font" Target="fonts/Oswald-bold.fntdata"/><Relationship Id="rId23" Type="http://schemas.openxmlformats.org/officeDocument/2006/relationships/font" Target="fonts/Inter-boldItalic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InterMedium-bold.fntdata"/><Relationship Id="rId25" Type="http://schemas.openxmlformats.org/officeDocument/2006/relationships/font" Target="fonts/InterMedium-regular.fntdata"/><Relationship Id="rId28" Type="http://schemas.openxmlformats.org/officeDocument/2006/relationships/font" Target="fonts/InterMedium-boldItalic.fntdata"/><Relationship Id="rId27" Type="http://schemas.openxmlformats.org/officeDocument/2006/relationships/font" Target="fonts/InterMedium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OswaldMedium-bold.fntdata"/><Relationship Id="rId16" Type="http://schemas.openxmlformats.org/officeDocument/2006/relationships/font" Target="fonts/OswaldMedium-regular.fntdata"/><Relationship Id="rId19" Type="http://schemas.openxmlformats.org/officeDocument/2006/relationships/font" Target="fonts/Roboto-bold.fntdata"/><Relationship Id="rId18" Type="http://schemas.openxmlformats.org/officeDocument/2006/relationships/font" Target="fonts/Roboto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g3f3da979343_24_0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" name="Google Shape;53;g3f3da979343_24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3f3da979343_23_0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3f3da979343_23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3f3da979343_22_0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3f3da979343_22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3f3da979343_21_0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3f3da979343_2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3f3da979343_20_0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1" name="Google Shape;171;g3f3da979343_2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3f3da979343_19_0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Google Shape;203;g3f3da979343_19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g3f3da979343_18_0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" name="Google Shape;243;g3f3da979343_18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g3f3da979343_17_0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5" name="Google Shape;285;g3f3da979343_17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g3f3da979343_16_0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0" name="Google Shape;320;g3f3da979343_16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9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g3f3da979343_14_0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1" name="Google Shape;371;g3f3da979343_14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Generated (g3f3da979343_13_0)">
  <p:cSld name="Generated (g3f3da979343_13_0)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2" name="Google Shape;12;p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3" name="Google Shape;13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4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6" name="Google Shape;16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9" name="Google Shape;19;p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0" name="Google Shape;20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3" name="Google Shape;23;p6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6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" name="Google Shape;25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8" name="Google Shape;2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8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1" name="Google Shape;31;p8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2" name="Google Shape;32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9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5" name="Google Shape;35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0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" name="Google Shape;38;p10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9" name="Google Shape;39;p10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0" name="Google Shape;40;p10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1" name="Google Shape;41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1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4" name="Google Shape;44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2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7" name="Google Shape;47;p12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8" name="Google Shape;48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8.png"/><Relationship Id="rId4" Type="http://schemas.openxmlformats.org/officeDocument/2006/relationships/image" Target="../media/image2.png"/><Relationship Id="rId5" Type="http://schemas.openxmlformats.org/officeDocument/2006/relationships/image" Target="../media/image6.png"/><Relationship Id="rId6" Type="http://schemas.openxmlformats.org/officeDocument/2006/relationships/image" Target="../media/image7.png"/><Relationship Id="rId7" Type="http://schemas.openxmlformats.org/officeDocument/2006/relationships/image" Target="../media/image1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3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8.jpg"/><Relationship Id="rId4" Type="http://schemas.openxmlformats.org/officeDocument/2006/relationships/image" Target="../media/image11.png"/><Relationship Id="rId5" Type="http://schemas.openxmlformats.org/officeDocument/2006/relationships/image" Target="../media/image16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Relationship Id="rId4" Type="http://schemas.openxmlformats.org/officeDocument/2006/relationships/image" Target="../media/image15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png"/><Relationship Id="rId4" Type="http://schemas.openxmlformats.org/officeDocument/2006/relationships/image" Target="../media/image14.png"/><Relationship Id="rId5" Type="http://schemas.openxmlformats.org/officeDocument/2006/relationships/image" Target="../media/image17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oogle Shape;55;p14"/>
          <p:cNvGrpSpPr/>
          <p:nvPr/>
        </p:nvGrpSpPr>
        <p:grpSpPr>
          <a:xfrm>
            <a:off x="0" y="0"/>
            <a:ext cx="9144150" cy="5143500"/>
            <a:chOff x="0" y="0"/>
            <a:chExt cx="9144150" cy="5143500"/>
          </a:xfrm>
        </p:grpSpPr>
        <p:sp>
          <p:nvSpPr>
            <p:cNvPr id="56" name="Google Shape;56;p14"/>
            <p:cNvSpPr/>
            <p:nvPr/>
          </p:nvSpPr>
          <p:spPr>
            <a:xfrm>
              <a:off x="0" y="0"/>
              <a:ext cx="95400" cy="51435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" name="Google Shape;57;p14"/>
            <p:cNvSpPr/>
            <p:nvPr/>
          </p:nvSpPr>
          <p:spPr>
            <a:xfrm>
              <a:off x="9048750" y="0"/>
              <a:ext cx="95400" cy="51435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58" name="Google Shape;58;p14"/>
            <p:cNvGrpSpPr/>
            <p:nvPr/>
          </p:nvGrpSpPr>
          <p:grpSpPr>
            <a:xfrm>
              <a:off x="0" y="0"/>
              <a:ext cx="9144000" cy="5143500"/>
              <a:chOff x="0" y="0"/>
              <a:chExt cx="9144000" cy="5143500"/>
            </a:xfrm>
          </p:grpSpPr>
          <p:pic>
            <p:nvPicPr>
              <p:cNvPr id="59" name="Google Shape;59;p14"/>
              <p:cNvPicPr preferRelativeResize="0"/>
              <p:nvPr/>
            </p:nvPicPr>
            <p:blipFill rotWithShape="1">
              <a:blip r:embed="rId4">
                <a:alphaModFix/>
              </a:blip>
              <a:srcRect b="0" l="0" r="0" t="0"/>
              <a:stretch/>
            </p:blipFill>
            <p:spPr>
              <a:xfrm>
                <a:off x="0" y="1281113"/>
                <a:ext cx="9144000" cy="96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0" name="Google Shape;60;p14"/>
              <p:cNvPicPr preferRelativeResize="0"/>
              <p:nvPr/>
            </p:nvPicPr>
            <p:blipFill rotWithShape="1">
              <a:blip r:embed="rId4">
                <a:alphaModFix/>
              </a:blip>
              <a:srcRect b="0" l="0" r="0" t="0"/>
              <a:stretch/>
            </p:blipFill>
            <p:spPr>
              <a:xfrm>
                <a:off x="0" y="2566988"/>
                <a:ext cx="9144000" cy="96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1" name="Google Shape;61;p14"/>
              <p:cNvPicPr preferRelativeResize="0"/>
              <p:nvPr/>
            </p:nvPicPr>
            <p:blipFill rotWithShape="1">
              <a:blip r:embed="rId4">
                <a:alphaModFix/>
              </a:blip>
              <a:srcRect b="0" l="0" r="0" t="0"/>
              <a:stretch/>
            </p:blipFill>
            <p:spPr>
              <a:xfrm>
                <a:off x="0" y="3852863"/>
                <a:ext cx="9144000" cy="96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2" name="Google Shape;62;p14"/>
              <p:cNvPicPr preferRelativeResize="0"/>
              <p:nvPr/>
            </p:nvPicPr>
            <p:blipFill rotWithShape="1">
              <a:blip r:embed="rId5">
                <a:alphaModFix/>
              </a:blip>
              <a:srcRect b="0" l="0" r="0" t="0"/>
              <a:stretch/>
            </p:blipFill>
            <p:spPr>
              <a:xfrm>
                <a:off x="2281238" y="0"/>
                <a:ext cx="9600" cy="51435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3" name="Google Shape;63;p14"/>
              <p:cNvPicPr preferRelativeResize="0"/>
              <p:nvPr/>
            </p:nvPicPr>
            <p:blipFill rotWithShape="1">
              <a:blip r:embed="rId5">
                <a:alphaModFix/>
              </a:blip>
              <a:srcRect b="0" l="0" r="0" t="0"/>
              <a:stretch/>
            </p:blipFill>
            <p:spPr>
              <a:xfrm>
                <a:off x="4567238" y="0"/>
                <a:ext cx="9600" cy="5143500"/>
              </a:xfrm>
              <a:prstGeom prst="rect">
                <a:avLst/>
              </a:prstGeom>
              <a:noFill/>
              <a:ln>
                <a:noFill/>
              </a:ln>
            </p:spPr>
          </p:pic>
          <p:pic>
            <p:nvPicPr>
              <p:cNvPr id="64" name="Google Shape;64;p14"/>
              <p:cNvPicPr preferRelativeResize="0"/>
              <p:nvPr/>
            </p:nvPicPr>
            <p:blipFill rotWithShape="1">
              <a:blip r:embed="rId5">
                <a:alphaModFix/>
              </a:blip>
              <a:srcRect b="0" l="0" r="0" t="0"/>
              <a:stretch/>
            </p:blipFill>
            <p:spPr>
              <a:xfrm>
                <a:off x="6853238" y="0"/>
                <a:ext cx="9600" cy="51435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  <p:grpSp>
          <p:nvGrpSpPr>
            <p:cNvPr id="65" name="Google Shape;65;p14"/>
            <p:cNvGrpSpPr/>
            <p:nvPr/>
          </p:nvGrpSpPr>
          <p:grpSpPr>
            <a:xfrm>
              <a:off x="4457700" y="571500"/>
              <a:ext cx="228600" cy="228600"/>
              <a:chOff x="0" y="0"/>
              <a:chExt cx="228600" cy="228600"/>
            </a:xfrm>
          </p:grpSpPr>
          <p:sp>
            <p:nvSpPr>
              <p:cNvPr id="66" name="Google Shape;66;p14"/>
              <p:cNvSpPr/>
              <p:nvPr/>
            </p:nvSpPr>
            <p:spPr>
              <a:xfrm>
                <a:off x="0" y="0"/>
                <a:ext cx="228600" cy="228600"/>
              </a:xfrm>
              <a:custGeom>
                <a:rect b="b" l="l" r="r" t="t"/>
                <a:pathLst>
                  <a:path extrusionOk="0" h="120000" w="120000">
                    <a:moveTo>
                      <a:pt x="0" y="120000"/>
                    </a:moveTo>
                    <a:lnTo>
                      <a:pt x="60000" y="0"/>
                    </a:lnTo>
                    <a:lnTo>
                      <a:pt x="120000" y="120000"/>
                    </a:lnTo>
                    <a:lnTo>
                      <a:pt x="90000" y="120000"/>
                    </a:lnTo>
                    <a:lnTo>
                      <a:pt x="60000" y="60000"/>
                    </a:lnTo>
                    <a:lnTo>
                      <a:pt x="30000" y="12000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67" name="Google Shape;67;p14"/>
              <p:cNvSpPr/>
              <p:nvPr/>
            </p:nvSpPr>
            <p:spPr>
              <a:xfrm>
                <a:off x="85725" y="152400"/>
                <a:ext cx="57300" cy="381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68" name="Google Shape;68;p14"/>
            <p:cNvGrpSpPr/>
            <p:nvPr/>
          </p:nvGrpSpPr>
          <p:grpSpPr>
            <a:xfrm>
              <a:off x="8382000" y="4572000"/>
              <a:ext cx="419100" cy="285900"/>
              <a:chOff x="0" y="0"/>
              <a:chExt cx="419100" cy="285900"/>
            </a:xfrm>
          </p:grpSpPr>
          <p:sp>
            <p:nvSpPr>
              <p:cNvPr id="69" name="Google Shape;69;p14"/>
              <p:cNvSpPr/>
              <p:nvPr/>
            </p:nvSpPr>
            <p:spPr>
              <a:xfrm>
                <a:off x="0" y="0"/>
                <a:ext cx="192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0" name="Google Shape;70;p14"/>
              <p:cNvSpPr/>
              <p:nvPr/>
            </p:nvSpPr>
            <p:spPr>
              <a:xfrm>
                <a:off x="38100" y="0"/>
                <a:ext cx="381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1" name="Google Shape;71;p14"/>
              <p:cNvSpPr/>
              <p:nvPr/>
            </p:nvSpPr>
            <p:spPr>
              <a:xfrm>
                <a:off x="95250" y="0"/>
                <a:ext cx="192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2" name="Google Shape;72;p14"/>
              <p:cNvSpPr/>
              <p:nvPr/>
            </p:nvSpPr>
            <p:spPr>
              <a:xfrm>
                <a:off x="133350" y="0"/>
                <a:ext cx="573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3" name="Google Shape;73;p14"/>
              <p:cNvSpPr/>
              <p:nvPr/>
            </p:nvSpPr>
            <p:spPr>
              <a:xfrm>
                <a:off x="209550" y="0"/>
                <a:ext cx="192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4" name="Google Shape;74;p14"/>
              <p:cNvSpPr/>
              <p:nvPr/>
            </p:nvSpPr>
            <p:spPr>
              <a:xfrm>
                <a:off x="247650" y="0"/>
                <a:ext cx="762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75" name="Google Shape;75;p14"/>
              <p:cNvSpPr/>
              <p:nvPr/>
            </p:nvSpPr>
            <p:spPr>
              <a:xfrm>
                <a:off x="342900" y="0"/>
                <a:ext cx="192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pic>
            <p:nvPicPr>
              <p:cNvPr id="76" name="Google Shape;76;p14"/>
              <p:cNvPicPr preferRelativeResize="0"/>
              <p:nvPr/>
            </p:nvPicPr>
            <p:blipFill rotWithShape="1">
              <a:blip r:embed="rId6">
                <a:alphaModFix/>
              </a:blip>
              <a:srcRect b="0" l="0" r="0" t="0"/>
              <a:stretch/>
            </p:blipFill>
            <p:spPr>
              <a:xfrm>
                <a:off x="381000" y="0"/>
                <a:ext cx="38100" cy="2859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77" name="Google Shape;77;p14"/>
          <p:cNvGrpSpPr/>
          <p:nvPr/>
        </p:nvGrpSpPr>
        <p:grpSpPr>
          <a:xfrm>
            <a:off x="1632425" y="163150"/>
            <a:ext cx="5920200" cy="2656863"/>
            <a:chOff x="-82075" y="-1360850"/>
            <a:chExt cx="5920200" cy="2656863"/>
          </a:xfrm>
        </p:grpSpPr>
        <p:sp>
          <p:nvSpPr>
            <p:cNvPr id="78" name="Google Shape;78;p14"/>
            <p:cNvSpPr/>
            <p:nvPr/>
          </p:nvSpPr>
          <p:spPr>
            <a:xfrm>
              <a:off x="0" y="0"/>
              <a:ext cx="5715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14"/>
            <p:cNvSpPr txBox="1"/>
            <p:nvPr/>
          </p:nvSpPr>
          <p:spPr>
            <a:xfrm>
              <a:off x="123125" y="-1360850"/>
              <a:ext cx="5715000" cy="809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6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Anime-Themed Clothing Startup</a:t>
              </a:r>
              <a:endParaRPr b="1" sz="26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80" name="Google Shape;80;p14"/>
            <p:cNvSpPr txBox="1"/>
            <p:nvPr/>
          </p:nvSpPr>
          <p:spPr>
            <a:xfrm>
              <a:off x="-49237" y="-589300"/>
              <a:ext cx="5715000" cy="381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600">
                  <a:solidFill>
                    <a:srgbClr val="A0A0A0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Business Plan Presentation</a:t>
              </a:r>
              <a:endParaRPr b="0" sz="1600">
                <a:solidFill>
                  <a:srgbClr val="A0A0A0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  <p:sp>
          <p:nvSpPr>
            <p:cNvPr id="81" name="Google Shape;81;p14"/>
            <p:cNvSpPr txBox="1"/>
            <p:nvPr/>
          </p:nvSpPr>
          <p:spPr>
            <a:xfrm>
              <a:off x="-82075" y="153013"/>
              <a:ext cx="5715000" cy="1143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900">
                  <a:solidFill>
                    <a:srgbClr val="E53935"/>
                  </a:solidFill>
                  <a:latin typeface="Oswald Medium"/>
                  <a:ea typeface="Oswald Medium"/>
                  <a:cs typeface="Oswald Medium"/>
                  <a:sym typeface="Oswald Medium"/>
                </a:rPr>
                <a:t>PREPARED BY</a:t>
              </a:r>
              <a:endParaRPr b="0" sz="900">
                <a:solidFill>
                  <a:srgbClr val="E53935"/>
                </a:solidFill>
                <a:latin typeface="Oswald Medium"/>
                <a:ea typeface="Oswald Medium"/>
                <a:cs typeface="Oswald Medium"/>
                <a:sym typeface="Oswald Medium"/>
              </a:endParaRPr>
            </a:p>
            <a:p>
              <a:pPr indent="0" lvl="0" marL="0" rtl="0" algn="l">
                <a:spcBef>
                  <a:spcPts val="300"/>
                </a:spcBef>
                <a:spcAft>
                  <a:spcPts val="0"/>
                </a:spcAft>
                <a:buNone/>
              </a:pPr>
              <a:r>
                <a:rPr b="1" lang="en" sz="12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Raylin Sufran</a:t>
              </a:r>
              <a:endParaRPr b="1" sz="12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120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t/>
              </a:r>
              <a:endParaRPr sz="1100">
                <a:solidFill>
                  <a:schemeClr val="dk1"/>
                </a:solidFill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100">
                  <a:solidFill>
                    <a:schemeClr val="dk1"/>
                  </a:solidFill>
                </a:rPr>
                <a:t>M</a:t>
              </a:r>
              <a:r>
                <a:rPr lang="en" sz="1100">
                  <a:solidFill>
                    <a:schemeClr val="lt1"/>
                  </a:solidFill>
                </a:rPr>
                <a:t>odule Name and Code:</a:t>
              </a:r>
              <a:r>
                <a:rPr lang="en" sz="1050">
                  <a:solidFill>
                    <a:schemeClr val="lt1"/>
                  </a:solidFill>
                  <a:latin typeface="Roboto"/>
                  <a:ea typeface="Roboto"/>
                  <a:cs typeface="Roboto"/>
                  <a:sym typeface="Roboto"/>
                </a:rPr>
                <a:t>Enterprise and Entrepreneurship (LCLM4006_LON)</a:t>
              </a:r>
              <a:endParaRPr sz="1100">
                <a:solidFill>
                  <a:schemeClr val="lt1"/>
                </a:solidFill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t/>
              </a:r>
              <a:endParaRPr sz="1100">
                <a:solidFill>
                  <a:schemeClr val="lt1"/>
                </a:solidFill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100">
                  <a:solidFill>
                    <a:schemeClr val="lt1"/>
                  </a:solidFill>
                </a:rPr>
                <a:t>Assignment Title: Business Plan – Otaku Threads</a:t>
              </a:r>
              <a:endParaRPr sz="1100">
                <a:solidFill>
                  <a:schemeClr val="lt1"/>
                </a:solidFill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t/>
              </a:r>
              <a:endParaRPr sz="1100">
                <a:solidFill>
                  <a:schemeClr val="lt1"/>
                </a:solidFill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100">
                  <a:solidFill>
                    <a:schemeClr val="lt1"/>
                  </a:solidFill>
                </a:rPr>
                <a:t>Student Name: raylin sufran yevilla(2019193261)</a:t>
              </a:r>
              <a:endParaRPr sz="1100">
                <a:solidFill>
                  <a:schemeClr val="lt1"/>
                </a:solidFill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t/>
              </a:r>
              <a:endParaRPr sz="1100">
                <a:solidFill>
                  <a:schemeClr val="lt1"/>
                </a:solidFill>
              </a:endParaRPr>
            </a:p>
            <a:p>
              <a:pPr indent="0" lvl="0" marL="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" sz="1100">
                  <a:solidFill>
                    <a:schemeClr val="lt1"/>
                  </a:solidFill>
                </a:rPr>
                <a:t>Lecturer: Richard Ashaye</a:t>
              </a:r>
              <a:endParaRPr sz="1100">
                <a:solidFill>
                  <a:schemeClr val="lt1"/>
                </a:solidFill>
              </a:endParaRPr>
            </a:p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12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1200"/>
                </a:spcBef>
                <a:spcAft>
                  <a:spcPts val="0"/>
                </a:spcAft>
                <a:buNone/>
              </a:pPr>
              <a:r>
                <a:rPr b="0" lang="en" sz="900">
                  <a:solidFill>
                    <a:srgbClr val="E53935"/>
                  </a:solidFill>
                  <a:latin typeface="Oswald Medium"/>
                  <a:ea typeface="Oswald Medium"/>
                  <a:cs typeface="Oswald Medium"/>
                  <a:sym typeface="Oswald Medium"/>
                </a:rPr>
                <a:t>DATE</a:t>
              </a:r>
              <a:endParaRPr b="0" sz="900">
                <a:solidFill>
                  <a:srgbClr val="E53935"/>
                </a:solidFill>
                <a:latin typeface="Oswald Medium"/>
                <a:ea typeface="Oswald Medium"/>
                <a:cs typeface="Oswald Medium"/>
                <a:sym typeface="Oswald Medium"/>
              </a:endParaRPr>
            </a:p>
            <a:p>
              <a:pPr indent="0" lvl="0" marL="0" rtl="0" algn="l">
                <a:spcBef>
                  <a:spcPts val="300"/>
                </a:spcBef>
                <a:spcAft>
                  <a:spcPts val="0"/>
                </a:spcAft>
                <a:buNone/>
              </a:pPr>
              <a:r>
                <a:rPr b="0" lang="en" sz="120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rPr>
                <a:t>August 9, 2026</a:t>
              </a:r>
              <a:endParaRPr b="0" sz="1200">
                <a:solidFill>
                  <a:srgbClr val="A0A0A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pic>
        <p:nvPicPr>
          <p:cNvPr descr="naruto but from Tottenham " id="82" name="Google Shape;82;p1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662000" y="2626650"/>
            <a:ext cx="2482001" cy="2482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5"/>
          <p:cNvSpPr/>
          <p:nvPr/>
        </p:nvSpPr>
        <p:spPr>
          <a:xfrm>
            <a:off x="-211875" y="-193675"/>
            <a:ext cx="9144000" cy="51435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8" name="Google Shape;88;p15"/>
          <p:cNvGrpSpPr/>
          <p:nvPr/>
        </p:nvGrpSpPr>
        <p:grpSpPr>
          <a:xfrm>
            <a:off x="8534400" y="381000"/>
            <a:ext cx="228600" cy="228600"/>
            <a:chOff x="0" y="0"/>
            <a:chExt cx="228600" cy="228600"/>
          </a:xfrm>
        </p:grpSpPr>
        <p:sp>
          <p:nvSpPr>
            <p:cNvPr id="89" name="Google Shape;89;p15"/>
            <p:cNvSpPr/>
            <p:nvPr/>
          </p:nvSpPr>
          <p:spPr>
            <a:xfrm>
              <a:off x="0" y="0"/>
              <a:ext cx="228600" cy="228600"/>
            </a:xfrm>
            <a:custGeom>
              <a:rect b="b" l="l" r="r" t="t"/>
              <a:pathLst>
                <a:path extrusionOk="0" h="120000" w="120000">
                  <a:moveTo>
                    <a:pt x="0" y="120000"/>
                  </a:moveTo>
                  <a:lnTo>
                    <a:pt x="60000" y="0"/>
                  </a:lnTo>
                  <a:lnTo>
                    <a:pt x="120000" y="120000"/>
                  </a:lnTo>
                  <a:lnTo>
                    <a:pt x="90000" y="120000"/>
                  </a:lnTo>
                  <a:lnTo>
                    <a:pt x="60000" y="60000"/>
                  </a:lnTo>
                  <a:lnTo>
                    <a:pt x="30000" y="12000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" name="Google Shape;90;p15"/>
            <p:cNvSpPr/>
            <p:nvPr/>
          </p:nvSpPr>
          <p:spPr>
            <a:xfrm>
              <a:off x="85725" y="152400"/>
              <a:ext cx="57300" cy="381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1" name="Google Shape;91;p15"/>
          <p:cNvGrpSpPr/>
          <p:nvPr/>
        </p:nvGrpSpPr>
        <p:grpSpPr>
          <a:xfrm>
            <a:off x="381000" y="4572000"/>
            <a:ext cx="190500" cy="190500"/>
            <a:chOff x="0" y="0"/>
            <a:chExt cx="190500" cy="190500"/>
          </a:xfrm>
        </p:grpSpPr>
        <p:cxnSp>
          <p:nvCxnSpPr>
            <p:cNvPr id="92" name="Google Shape;92;p15"/>
            <p:cNvCxnSpPr/>
            <p:nvPr/>
          </p:nvCxnSpPr>
          <p:spPr>
            <a:xfrm>
              <a:off x="0" y="95250"/>
              <a:ext cx="190500" cy="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93" name="Google Shape;93;p15"/>
            <p:cNvCxnSpPr/>
            <p:nvPr/>
          </p:nvCxnSpPr>
          <p:spPr>
            <a:xfrm>
              <a:off x="95250" y="0"/>
              <a:ext cx="0" cy="19050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94" name="Google Shape;94;p15"/>
          <p:cNvGrpSpPr/>
          <p:nvPr/>
        </p:nvGrpSpPr>
        <p:grpSpPr>
          <a:xfrm>
            <a:off x="381000" y="476250"/>
            <a:ext cx="4762500" cy="1047825"/>
            <a:chOff x="0" y="0"/>
            <a:chExt cx="4762500" cy="1047825"/>
          </a:xfrm>
        </p:grpSpPr>
        <p:sp>
          <p:nvSpPr>
            <p:cNvPr id="95" name="Google Shape;95;p15"/>
            <p:cNvSpPr/>
            <p:nvPr/>
          </p:nvSpPr>
          <p:spPr>
            <a:xfrm>
              <a:off x="0" y="0"/>
              <a:ext cx="5715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" name="Google Shape;96;p15"/>
            <p:cNvSpPr txBox="1"/>
            <p:nvPr/>
          </p:nvSpPr>
          <p:spPr>
            <a:xfrm>
              <a:off x="0" y="190500"/>
              <a:ext cx="4762500" cy="428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6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OUR BUSINESS</a:t>
              </a:r>
              <a:endParaRPr b="1" sz="26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97" name="Google Shape;97;p15"/>
            <p:cNvSpPr txBox="1"/>
            <p:nvPr/>
          </p:nvSpPr>
          <p:spPr>
            <a:xfrm>
              <a:off x="0" y="619125"/>
              <a:ext cx="4762500" cy="428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480">
                  <a:solidFill>
                    <a:srgbClr val="A0A0A0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Bridging Everyday Streetwear with Anime Culture</a:t>
              </a:r>
              <a:endParaRPr b="0" sz="1480">
                <a:solidFill>
                  <a:srgbClr val="A0A0A0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</p:grpSp>
      <p:grpSp>
        <p:nvGrpSpPr>
          <p:cNvPr id="98" name="Google Shape;98;p15"/>
          <p:cNvGrpSpPr/>
          <p:nvPr/>
        </p:nvGrpSpPr>
        <p:grpSpPr>
          <a:xfrm>
            <a:off x="381000" y="1809750"/>
            <a:ext cx="2000100" cy="2428875"/>
            <a:chOff x="0" y="0"/>
            <a:chExt cx="2000100" cy="2428875"/>
          </a:xfrm>
        </p:grpSpPr>
        <p:sp>
          <p:nvSpPr>
            <p:cNvPr id="99" name="Google Shape;99;p15"/>
            <p:cNvSpPr txBox="1"/>
            <p:nvPr/>
          </p:nvSpPr>
          <p:spPr>
            <a:xfrm>
              <a:off x="0" y="0"/>
              <a:ext cx="2000100" cy="28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400">
                  <a:solidFill>
                    <a:srgbClr val="E53935"/>
                  </a:solidFill>
                  <a:latin typeface="Oswald"/>
                  <a:ea typeface="Oswald"/>
                  <a:cs typeface="Oswald"/>
                  <a:sym typeface="Oswald"/>
                </a:rPr>
                <a:t>THE APPAREL</a:t>
              </a:r>
              <a:endParaRPr b="1" sz="1400">
                <a:solidFill>
                  <a:srgbClr val="E53935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100" name="Google Shape;100;p15"/>
            <p:cNvSpPr txBox="1"/>
            <p:nvPr/>
          </p:nvSpPr>
          <p:spPr>
            <a:xfrm>
              <a:off x="0" y="333375"/>
              <a:ext cx="2000100" cy="2095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We offer a curated line of anime-inspired T-shirts, oversized fits, hoodies, and sweatshirts, featuring limited-edition designs.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101" name="Google Shape;101;p15"/>
          <p:cNvGrpSpPr/>
          <p:nvPr/>
        </p:nvGrpSpPr>
        <p:grpSpPr>
          <a:xfrm>
            <a:off x="2571750" y="1809750"/>
            <a:ext cx="2000100" cy="2428875"/>
            <a:chOff x="0" y="0"/>
            <a:chExt cx="2000100" cy="2428875"/>
          </a:xfrm>
        </p:grpSpPr>
        <p:sp>
          <p:nvSpPr>
            <p:cNvPr id="102" name="Google Shape;102;p15"/>
            <p:cNvSpPr txBox="1"/>
            <p:nvPr/>
          </p:nvSpPr>
          <p:spPr>
            <a:xfrm>
              <a:off x="0" y="0"/>
              <a:ext cx="2000100" cy="285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400">
                  <a:solidFill>
                    <a:srgbClr val="E53935"/>
                  </a:solidFill>
                  <a:latin typeface="Oswald"/>
                  <a:ea typeface="Oswald"/>
                  <a:cs typeface="Oswald"/>
                  <a:sym typeface="Oswald"/>
                </a:rPr>
                <a:t>COMMUNITY &amp; SALES</a:t>
              </a:r>
              <a:endParaRPr b="1" sz="1400">
                <a:solidFill>
                  <a:srgbClr val="E53935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103" name="Google Shape;103;p15"/>
            <p:cNvSpPr txBox="1"/>
            <p:nvPr/>
          </p:nvSpPr>
          <p:spPr>
            <a:xfrm>
              <a:off x="0" y="333375"/>
              <a:ext cx="2000100" cy="2095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018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Our primary target audience encompasses general clothing shoppers, dedicated anime enthusiasts, and young adults seeking distinctive casual wear.</a:t>
              </a:r>
              <a:endParaRPr b="0" sz="1018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900"/>
                </a:spcBef>
                <a:spcAft>
                  <a:spcPts val="0"/>
                </a:spcAft>
                <a:buNone/>
              </a:pPr>
              <a:r>
                <a:rPr b="0" lang="en" sz="1018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Operating as an online-first business, we will drive sales through our dedicated website, social media channels, and selected online marketplaces.</a:t>
              </a:r>
              <a:endParaRPr b="0" sz="1018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104" name="Google Shape;104;p15"/>
          <p:cNvGrpSpPr/>
          <p:nvPr/>
        </p:nvGrpSpPr>
        <p:grpSpPr>
          <a:xfrm>
            <a:off x="4762488" y="923175"/>
            <a:ext cx="4180388" cy="2381288"/>
            <a:chOff x="-275137" y="-95250"/>
            <a:chExt cx="4180388" cy="2381288"/>
          </a:xfrm>
        </p:grpSpPr>
        <p:pic>
          <p:nvPicPr>
            <p:cNvPr id="105" name="Google Shape;105;p15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0" y="0"/>
              <a:ext cx="3810000" cy="21432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6" name="Google Shape;106;p15"/>
            <p:cNvSpPr/>
            <p:nvPr/>
          </p:nvSpPr>
          <p:spPr>
            <a:xfrm>
              <a:off x="-275137" y="142838"/>
              <a:ext cx="3810000" cy="21432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107" name="Google Shape;107;p15"/>
            <p:cNvGrpSpPr/>
            <p:nvPr/>
          </p:nvGrpSpPr>
          <p:grpSpPr>
            <a:xfrm>
              <a:off x="-95250" y="-95250"/>
              <a:ext cx="190500" cy="190500"/>
              <a:chOff x="0" y="0"/>
              <a:chExt cx="190500" cy="190500"/>
            </a:xfrm>
          </p:grpSpPr>
          <p:cxnSp>
            <p:nvCxnSpPr>
              <p:cNvPr id="108" name="Google Shape;108;p15"/>
              <p:cNvCxnSpPr/>
              <p:nvPr/>
            </p:nvCxnSpPr>
            <p:spPr>
              <a:xfrm>
                <a:off x="0" y="95250"/>
                <a:ext cx="190500" cy="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09" name="Google Shape;109;p15"/>
              <p:cNvCxnSpPr/>
              <p:nvPr/>
            </p:nvCxnSpPr>
            <p:spPr>
              <a:xfrm>
                <a:off x="95250" y="0"/>
                <a:ext cx="0" cy="19050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</p:grpSp>
        <p:grpSp>
          <p:nvGrpSpPr>
            <p:cNvPr id="110" name="Google Shape;110;p15"/>
            <p:cNvGrpSpPr/>
            <p:nvPr/>
          </p:nvGrpSpPr>
          <p:grpSpPr>
            <a:xfrm>
              <a:off x="3714750" y="2047875"/>
              <a:ext cx="190500" cy="190500"/>
              <a:chOff x="0" y="0"/>
              <a:chExt cx="190500" cy="190500"/>
            </a:xfrm>
          </p:grpSpPr>
          <p:cxnSp>
            <p:nvCxnSpPr>
              <p:cNvPr id="111" name="Google Shape;111;p15"/>
              <p:cNvCxnSpPr/>
              <p:nvPr/>
            </p:nvCxnSpPr>
            <p:spPr>
              <a:xfrm>
                <a:off x="0" y="95250"/>
                <a:ext cx="190500" cy="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12" name="Google Shape;112;p15"/>
              <p:cNvCxnSpPr/>
              <p:nvPr/>
            </p:nvCxnSpPr>
            <p:spPr>
              <a:xfrm>
                <a:off x="95250" y="0"/>
                <a:ext cx="0" cy="19050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</p:grp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7" name="Google Shape;117;p16"/>
          <p:cNvGrpSpPr/>
          <p:nvPr/>
        </p:nvGrpSpPr>
        <p:grpSpPr>
          <a:xfrm>
            <a:off x="190500" y="1143000"/>
            <a:ext cx="2952750" cy="2952750"/>
            <a:chOff x="0" y="0"/>
            <a:chExt cx="2952750" cy="2952750"/>
          </a:xfrm>
        </p:grpSpPr>
        <p:pic>
          <p:nvPicPr>
            <p:cNvPr id="118" name="Google Shape;118;p16"/>
            <p:cNvPicPr preferRelativeResize="0"/>
            <p:nvPr/>
          </p:nvPicPr>
          <p:blipFill rotWithShape="1">
            <a:blip r:embed="rId3">
              <a:alphaModFix/>
            </a:blip>
            <a:srcRect b="0" l="0" r="0" t="0"/>
            <a:stretch/>
          </p:blipFill>
          <p:spPr>
            <a:xfrm>
              <a:off x="0" y="0"/>
              <a:ext cx="2857500" cy="28575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9" name="Google Shape;119;p16"/>
            <p:cNvSpPr/>
            <p:nvPr/>
          </p:nvSpPr>
          <p:spPr>
            <a:xfrm>
              <a:off x="0" y="0"/>
              <a:ext cx="2857500" cy="28575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pic>
          <p:nvPicPr>
            <p:cNvPr id="120" name="Google Shape;120;p16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90488" y="90488"/>
              <a:ext cx="2676600" cy="267660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121" name="Google Shape;121;p16"/>
            <p:cNvGrpSpPr/>
            <p:nvPr/>
          </p:nvGrpSpPr>
          <p:grpSpPr>
            <a:xfrm>
              <a:off x="2762250" y="2762250"/>
              <a:ext cx="190500" cy="190500"/>
              <a:chOff x="0" y="0"/>
              <a:chExt cx="190500" cy="190500"/>
            </a:xfrm>
          </p:grpSpPr>
          <p:cxnSp>
            <p:nvCxnSpPr>
              <p:cNvPr id="122" name="Google Shape;122;p16"/>
              <p:cNvCxnSpPr/>
              <p:nvPr/>
            </p:nvCxnSpPr>
            <p:spPr>
              <a:xfrm>
                <a:off x="0" y="95250"/>
                <a:ext cx="190500" cy="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123" name="Google Shape;123;p16"/>
              <p:cNvCxnSpPr/>
              <p:nvPr/>
            </p:nvCxnSpPr>
            <p:spPr>
              <a:xfrm>
                <a:off x="95250" y="0"/>
                <a:ext cx="0" cy="19050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</p:grpSp>
      </p:grpSp>
      <p:grpSp>
        <p:nvGrpSpPr>
          <p:cNvPr id="124" name="Google Shape;124;p16"/>
          <p:cNvGrpSpPr/>
          <p:nvPr/>
        </p:nvGrpSpPr>
        <p:grpSpPr>
          <a:xfrm>
            <a:off x="3619500" y="428625"/>
            <a:ext cx="4572000" cy="762075"/>
            <a:chOff x="0" y="0"/>
            <a:chExt cx="4572000" cy="762075"/>
          </a:xfrm>
        </p:grpSpPr>
        <p:sp>
          <p:nvSpPr>
            <p:cNvPr id="125" name="Google Shape;125;p16"/>
            <p:cNvSpPr/>
            <p:nvPr/>
          </p:nvSpPr>
          <p:spPr>
            <a:xfrm>
              <a:off x="0" y="0"/>
              <a:ext cx="5715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" name="Google Shape;126;p16"/>
            <p:cNvSpPr txBox="1"/>
            <p:nvPr/>
          </p:nvSpPr>
          <p:spPr>
            <a:xfrm>
              <a:off x="0" y="142875"/>
              <a:ext cx="4572000" cy="381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405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What Makes Us Different?</a:t>
              </a:r>
              <a:endParaRPr b="1" sz="2405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127" name="Google Shape;127;p16"/>
            <p:cNvSpPr txBox="1"/>
            <p:nvPr/>
          </p:nvSpPr>
          <p:spPr>
            <a:xfrm>
              <a:off x="0" y="523875"/>
              <a:ext cx="4572000" cy="238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480">
                  <a:solidFill>
                    <a:srgbClr val="A0A0A0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Wear Your World</a:t>
              </a:r>
              <a:endParaRPr b="0" sz="1480">
                <a:solidFill>
                  <a:srgbClr val="A0A0A0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</p:grpSp>
      <p:grpSp>
        <p:nvGrpSpPr>
          <p:cNvPr id="128" name="Google Shape;128;p16"/>
          <p:cNvGrpSpPr/>
          <p:nvPr/>
        </p:nvGrpSpPr>
        <p:grpSpPr>
          <a:xfrm>
            <a:off x="3619500" y="1428750"/>
            <a:ext cx="5095875" cy="1143075"/>
            <a:chOff x="0" y="0"/>
            <a:chExt cx="5095875" cy="1143075"/>
          </a:xfrm>
        </p:grpSpPr>
        <p:sp>
          <p:nvSpPr>
            <p:cNvPr id="129" name="Google Shape;129;p16"/>
            <p:cNvSpPr txBox="1"/>
            <p:nvPr/>
          </p:nvSpPr>
          <p:spPr>
            <a:xfrm>
              <a:off x="0" y="0"/>
              <a:ext cx="381000" cy="476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3060">
                  <a:solidFill>
                    <a:srgbClr val="333333"/>
                  </a:solidFill>
                  <a:latin typeface="Oswald"/>
                  <a:ea typeface="Oswald"/>
                  <a:cs typeface="Oswald"/>
                  <a:sym typeface="Oswald"/>
                </a:rPr>
                <a:t>"</a:t>
              </a:r>
              <a:endParaRPr b="1" sz="3060">
                <a:solidFill>
                  <a:srgbClr val="333333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130" name="Google Shape;130;p16"/>
            <p:cNvSpPr txBox="1"/>
            <p:nvPr/>
          </p:nvSpPr>
          <p:spPr>
            <a:xfrm>
              <a:off x="333375" y="95250"/>
              <a:ext cx="4762500" cy="809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1" lang="en" sz="1600">
                  <a:solidFill>
                    <a:srgbClr val="FFFFFF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Anime-inspired streetwear designed for everyday use, moving beyond conventional merchandise.</a:t>
              </a:r>
              <a:endParaRPr b="0" i="1" sz="1600">
                <a:solidFill>
                  <a:srgbClr val="FFFFFF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  <p:sp>
          <p:nvSpPr>
            <p:cNvPr id="131" name="Google Shape;131;p16"/>
            <p:cNvSpPr txBox="1"/>
            <p:nvPr/>
          </p:nvSpPr>
          <p:spPr>
            <a:xfrm>
              <a:off x="333375" y="904875"/>
              <a:ext cx="4762500" cy="238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000">
                  <a:solidFill>
                    <a:srgbClr val="E53935"/>
                  </a:solidFill>
                  <a:latin typeface="Oswald Medium"/>
                  <a:ea typeface="Oswald Medium"/>
                  <a:cs typeface="Oswald Medium"/>
                  <a:sym typeface="Oswald Medium"/>
                </a:rPr>
                <a:t>- OUR UNIQUE SELLING PROPOSITION</a:t>
              </a:r>
              <a:endParaRPr b="0" sz="1000">
                <a:solidFill>
                  <a:srgbClr val="E53935"/>
                </a:solidFill>
                <a:latin typeface="Oswald Medium"/>
                <a:ea typeface="Oswald Medium"/>
                <a:cs typeface="Oswald Medium"/>
                <a:sym typeface="Oswald Medium"/>
              </a:endParaRPr>
            </a:p>
          </p:txBody>
        </p:sp>
      </p:grpSp>
      <p:sp>
        <p:nvSpPr>
          <p:cNvPr id="132" name="Google Shape;132;p16"/>
          <p:cNvSpPr txBox="1"/>
          <p:nvPr/>
        </p:nvSpPr>
        <p:spPr>
          <a:xfrm>
            <a:off x="3619500" y="2762250"/>
            <a:ext cx="4953000" cy="1905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lang="en"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We prioritize original, distinctive artwork paired with modern streetwear silhouettes at affordable price points. Our strategy includes regular, limited-edition collections to drive urgency and maintain a strong social media identity.</a:t>
            </a:r>
            <a:endParaRPr b="0" sz="12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1125"/>
              </a:spcBef>
              <a:spcAft>
                <a:spcPts val="0"/>
              </a:spcAft>
              <a:buNone/>
            </a:pPr>
            <a:r>
              <a:rPr b="0" lang="en" sz="1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Major franchises are already proving this market's viability, as seen with recent Netflix and Crunchyroll fashion collaborations breaking into mainstream retail.</a:t>
            </a:r>
            <a:endParaRPr b="0" sz="12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descr="full metal alchemist  characters  dress as rapper " id="133" name="Google Shape;133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591250" y="241025"/>
            <a:ext cx="2330801" cy="23308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21212"/>
        </a:solidFill>
      </p:bgPr>
    </p:bg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8" name="Google Shape;138;p17"/>
          <p:cNvGrpSpPr/>
          <p:nvPr/>
        </p:nvGrpSpPr>
        <p:grpSpPr>
          <a:xfrm>
            <a:off x="8534400" y="381000"/>
            <a:ext cx="228600" cy="228600"/>
            <a:chOff x="0" y="0"/>
            <a:chExt cx="228600" cy="228600"/>
          </a:xfrm>
        </p:grpSpPr>
        <p:sp>
          <p:nvSpPr>
            <p:cNvPr id="139" name="Google Shape;139;p17"/>
            <p:cNvSpPr/>
            <p:nvPr/>
          </p:nvSpPr>
          <p:spPr>
            <a:xfrm>
              <a:off x="0" y="0"/>
              <a:ext cx="228600" cy="228600"/>
            </a:xfrm>
            <a:custGeom>
              <a:rect b="b" l="l" r="r" t="t"/>
              <a:pathLst>
                <a:path extrusionOk="0" h="120000" w="120000">
                  <a:moveTo>
                    <a:pt x="0" y="120000"/>
                  </a:moveTo>
                  <a:lnTo>
                    <a:pt x="60000" y="0"/>
                  </a:lnTo>
                  <a:lnTo>
                    <a:pt x="120000" y="120000"/>
                  </a:lnTo>
                  <a:lnTo>
                    <a:pt x="90000" y="120000"/>
                  </a:lnTo>
                  <a:lnTo>
                    <a:pt x="60000" y="60000"/>
                  </a:lnTo>
                  <a:lnTo>
                    <a:pt x="30000" y="12000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" name="Google Shape;140;p17"/>
            <p:cNvSpPr/>
            <p:nvPr/>
          </p:nvSpPr>
          <p:spPr>
            <a:xfrm>
              <a:off x="85725" y="152400"/>
              <a:ext cx="57300" cy="381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1" name="Google Shape;141;p17"/>
          <p:cNvGrpSpPr/>
          <p:nvPr/>
        </p:nvGrpSpPr>
        <p:grpSpPr>
          <a:xfrm>
            <a:off x="381000" y="4572000"/>
            <a:ext cx="190500" cy="190500"/>
            <a:chOff x="0" y="0"/>
            <a:chExt cx="190500" cy="190500"/>
          </a:xfrm>
        </p:grpSpPr>
        <p:cxnSp>
          <p:nvCxnSpPr>
            <p:cNvPr id="142" name="Google Shape;142;p17"/>
            <p:cNvCxnSpPr/>
            <p:nvPr/>
          </p:nvCxnSpPr>
          <p:spPr>
            <a:xfrm>
              <a:off x="0" y="95250"/>
              <a:ext cx="190500" cy="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143" name="Google Shape;143;p17"/>
            <p:cNvCxnSpPr/>
            <p:nvPr/>
          </p:nvCxnSpPr>
          <p:spPr>
            <a:xfrm>
              <a:off x="95250" y="0"/>
              <a:ext cx="0" cy="19050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144" name="Google Shape;144;p17"/>
          <p:cNvGrpSpPr/>
          <p:nvPr/>
        </p:nvGrpSpPr>
        <p:grpSpPr>
          <a:xfrm>
            <a:off x="381000" y="381000"/>
            <a:ext cx="7620000" cy="952425"/>
            <a:chOff x="381000" y="381000"/>
            <a:chExt cx="7620000" cy="952425"/>
          </a:xfrm>
        </p:grpSpPr>
        <p:sp>
          <p:nvSpPr>
            <p:cNvPr id="145" name="Google Shape;145;p17"/>
            <p:cNvSpPr/>
            <p:nvPr/>
          </p:nvSpPr>
          <p:spPr>
            <a:xfrm>
              <a:off x="381000" y="381000"/>
              <a:ext cx="5715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" name="Google Shape;146;p17"/>
            <p:cNvSpPr txBox="1"/>
            <p:nvPr/>
          </p:nvSpPr>
          <p:spPr>
            <a:xfrm>
              <a:off x="381000" y="571500"/>
              <a:ext cx="7620000" cy="428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6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Management &amp; Legal Format</a:t>
              </a:r>
              <a:endParaRPr b="1" sz="26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147" name="Google Shape;147;p17"/>
            <p:cNvSpPr txBox="1"/>
            <p:nvPr/>
          </p:nvSpPr>
          <p:spPr>
            <a:xfrm>
              <a:off x="381000" y="1000125"/>
              <a:ext cx="7620000" cy="33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600">
                  <a:solidFill>
                    <a:srgbClr val="A0A0A0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Scalable Operations as a Private Limited Company</a:t>
              </a:r>
              <a:endParaRPr b="0" sz="1600">
                <a:solidFill>
                  <a:srgbClr val="A0A0A0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</p:grpSp>
      <p:grpSp>
        <p:nvGrpSpPr>
          <p:cNvPr id="148" name="Google Shape;148;p17"/>
          <p:cNvGrpSpPr/>
          <p:nvPr/>
        </p:nvGrpSpPr>
        <p:grpSpPr>
          <a:xfrm>
            <a:off x="381000" y="1524000"/>
            <a:ext cx="4000650" cy="2000175"/>
            <a:chOff x="381000" y="1524000"/>
            <a:chExt cx="4000650" cy="2000175"/>
          </a:xfrm>
        </p:grpSpPr>
        <p:sp>
          <p:nvSpPr>
            <p:cNvPr id="149" name="Google Shape;149;p17"/>
            <p:cNvSpPr txBox="1"/>
            <p:nvPr/>
          </p:nvSpPr>
          <p:spPr>
            <a:xfrm>
              <a:off x="381000" y="1524000"/>
              <a:ext cx="4000500" cy="238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rPr>
                <a:t>Ltd Corporate Benefits</a:t>
              </a:r>
              <a:endParaRPr b="1" sz="1100">
                <a:solidFill>
                  <a:srgbClr val="A0A0A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50" name="Google Shape;150;p17"/>
            <p:cNvSpPr/>
            <p:nvPr/>
          </p:nvSpPr>
          <p:spPr>
            <a:xfrm>
              <a:off x="381000" y="1924050"/>
              <a:ext cx="573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" name="Google Shape;151;p17"/>
            <p:cNvSpPr txBox="1"/>
            <p:nvPr/>
          </p:nvSpPr>
          <p:spPr>
            <a:xfrm>
              <a:off x="552450" y="1857375"/>
              <a:ext cx="3829200" cy="523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Scalable Foundation: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 Establishes a highly structured, professional, and credible corporate framework built for rapid growth.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52" name="Google Shape;152;p17"/>
            <p:cNvSpPr/>
            <p:nvPr/>
          </p:nvSpPr>
          <p:spPr>
            <a:xfrm>
              <a:off x="381000" y="2495550"/>
              <a:ext cx="573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" name="Google Shape;153;p17"/>
            <p:cNvSpPr txBox="1"/>
            <p:nvPr/>
          </p:nvSpPr>
          <p:spPr>
            <a:xfrm>
              <a:off x="552450" y="2428875"/>
              <a:ext cx="3829200" cy="523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Limited Liability: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 Robust legal protection that completely safeguards personal assets from any corporate risk and liabilities.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54" name="Google Shape;154;p17"/>
            <p:cNvSpPr/>
            <p:nvPr/>
          </p:nvSpPr>
          <p:spPr>
            <a:xfrm>
              <a:off x="381000" y="3067050"/>
              <a:ext cx="573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17"/>
            <p:cNvSpPr txBox="1"/>
            <p:nvPr/>
          </p:nvSpPr>
          <p:spPr>
            <a:xfrm>
              <a:off x="552450" y="3000375"/>
              <a:ext cx="3829200" cy="523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Investment Potential: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 Unlocks massive potential to raise capital, issue shares, and attract institutional backing easily.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156" name="Google Shape;156;p17"/>
          <p:cNvGrpSpPr/>
          <p:nvPr/>
        </p:nvGrpSpPr>
        <p:grpSpPr>
          <a:xfrm>
            <a:off x="4762500" y="1524000"/>
            <a:ext cx="4000650" cy="2000175"/>
            <a:chOff x="4762500" y="1524000"/>
            <a:chExt cx="4000650" cy="2000175"/>
          </a:xfrm>
        </p:grpSpPr>
        <p:sp>
          <p:nvSpPr>
            <p:cNvPr id="157" name="Google Shape;157;p17"/>
            <p:cNvSpPr txBox="1"/>
            <p:nvPr/>
          </p:nvSpPr>
          <p:spPr>
            <a:xfrm>
              <a:off x="4762500" y="1524000"/>
              <a:ext cx="4000500" cy="238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rPr>
                <a:t>Lean Team Structure</a:t>
              </a:r>
              <a:endParaRPr b="1" sz="1100">
                <a:solidFill>
                  <a:srgbClr val="A0A0A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cxnSp>
          <p:nvCxnSpPr>
            <p:cNvPr id="158" name="Google Shape;158;p17"/>
            <p:cNvCxnSpPr/>
            <p:nvPr/>
          </p:nvCxnSpPr>
          <p:spPr>
            <a:xfrm>
              <a:off x="4810125" y="1952625"/>
              <a:ext cx="0" cy="114300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159" name="Google Shape;159;p17"/>
            <p:cNvSpPr/>
            <p:nvPr/>
          </p:nvSpPr>
          <p:spPr>
            <a:xfrm>
              <a:off x="4772025" y="1914525"/>
              <a:ext cx="76200" cy="76200"/>
            </a:xfrm>
            <a:prstGeom prst="ellipse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" name="Google Shape;160;p17"/>
            <p:cNvSpPr txBox="1"/>
            <p:nvPr/>
          </p:nvSpPr>
          <p:spPr>
            <a:xfrm>
              <a:off x="4972050" y="1857375"/>
              <a:ext cx="3791100" cy="523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Founder &amp; Director: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 Overseeing marketing campaigns, design direction, core operations, and customer service.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61" name="Google Shape;161;p17"/>
            <p:cNvSpPr/>
            <p:nvPr/>
          </p:nvSpPr>
          <p:spPr>
            <a:xfrm>
              <a:off x="4772025" y="2486025"/>
              <a:ext cx="76200" cy="76200"/>
            </a:xfrm>
            <a:prstGeom prst="ellipse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" name="Google Shape;162;p17"/>
            <p:cNvSpPr txBox="1"/>
            <p:nvPr/>
          </p:nvSpPr>
          <p:spPr>
            <a:xfrm>
              <a:off x="4972050" y="2428875"/>
              <a:ext cx="3791100" cy="523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Agile Operations: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 Managing critical internal touchpoints dynamically with a highly direct, zero-overhead management format.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sp>
          <p:nvSpPr>
            <p:cNvPr id="163" name="Google Shape;163;p17"/>
            <p:cNvSpPr/>
            <p:nvPr/>
          </p:nvSpPr>
          <p:spPr>
            <a:xfrm>
              <a:off x="4772025" y="3057525"/>
              <a:ext cx="76200" cy="76200"/>
            </a:xfrm>
            <a:prstGeom prst="ellipse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" name="Google Shape;164;p17"/>
            <p:cNvSpPr txBox="1"/>
            <p:nvPr/>
          </p:nvSpPr>
          <p:spPr>
            <a:xfrm>
              <a:off x="4972050" y="3000375"/>
              <a:ext cx="3791100" cy="523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Freelance Network: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 Utilizing highly specialized external contractors and agencies flexibly to execute specialized projects.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165" name="Google Shape;165;p17"/>
          <p:cNvGrpSpPr/>
          <p:nvPr/>
        </p:nvGrpSpPr>
        <p:grpSpPr>
          <a:xfrm>
            <a:off x="381000" y="3762375"/>
            <a:ext cx="8382000" cy="666900"/>
            <a:chOff x="381000" y="3762375"/>
            <a:chExt cx="8382000" cy="666900"/>
          </a:xfrm>
        </p:grpSpPr>
        <p:sp>
          <p:nvSpPr>
            <p:cNvPr id="166" name="Google Shape;166;p17"/>
            <p:cNvSpPr/>
            <p:nvPr/>
          </p:nvSpPr>
          <p:spPr>
            <a:xfrm>
              <a:off x="381000" y="3762375"/>
              <a:ext cx="8382000" cy="666900"/>
            </a:xfrm>
            <a:prstGeom prst="rect">
              <a:avLst/>
            </a:prstGeom>
            <a:solidFill>
              <a:srgbClr val="1E1E1E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" name="Google Shape;167;p17"/>
            <p:cNvSpPr/>
            <p:nvPr/>
          </p:nvSpPr>
          <p:spPr>
            <a:xfrm>
              <a:off x="381000" y="3762375"/>
              <a:ext cx="76200" cy="6669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" name="Google Shape;168;p17"/>
            <p:cNvSpPr txBox="1"/>
            <p:nvPr/>
          </p:nvSpPr>
          <p:spPr>
            <a:xfrm>
              <a:off x="647700" y="3762375"/>
              <a:ext cx="7829400" cy="666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IP &amp; Licensing Compliance: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 Crucially, we strictly navigate intellectual property by prioritizing original artwork and only utilizing protected anime characters, names, or logos when official commercial licenses are secured.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21212"/>
        </a:solidFill>
      </p:bgPr>
    </p:bg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3" name="Google Shape;173;p18"/>
          <p:cNvGrpSpPr/>
          <p:nvPr/>
        </p:nvGrpSpPr>
        <p:grpSpPr>
          <a:xfrm>
            <a:off x="8534400" y="381000"/>
            <a:ext cx="228600" cy="228600"/>
            <a:chOff x="0" y="0"/>
            <a:chExt cx="228600" cy="228600"/>
          </a:xfrm>
        </p:grpSpPr>
        <p:sp>
          <p:nvSpPr>
            <p:cNvPr id="174" name="Google Shape;174;p18"/>
            <p:cNvSpPr/>
            <p:nvPr/>
          </p:nvSpPr>
          <p:spPr>
            <a:xfrm>
              <a:off x="0" y="0"/>
              <a:ext cx="228600" cy="228600"/>
            </a:xfrm>
            <a:custGeom>
              <a:rect b="b" l="l" r="r" t="t"/>
              <a:pathLst>
                <a:path extrusionOk="0" h="120000" w="120000">
                  <a:moveTo>
                    <a:pt x="0" y="120000"/>
                  </a:moveTo>
                  <a:lnTo>
                    <a:pt x="60000" y="0"/>
                  </a:lnTo>
                  <a:lnTo>
                    <a:pt x="120000" y="120000"/>
                  </a:lnTo>
                  <a:lnTo>
                    <a:pt x="90000" y="120000"/>
                  </a:lnTo>
                  <a:lnTo>
                    <a:pt x="60000" y="60000"/>
                  </a:lnTo>
                  <a:lnTo>
                    <a:pt x="30000" y="12000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" name="Google Shape;175;p18"/>
            <p:cNvSpPr/>
            <p:nvPr/>
          </p:nvSpPr>
          <p:spPr>
            <a:xfrm>
              <a:off x="85725" y="152400"/>
              <a:ext cx="57300" cy="381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6" name="Google Shape;176;p18"/>
          <p:cNvGrpSpPr/>
          <p:nvPr/>
        </p:nvGrpSpPr>
        <p:grpSpPr>
          <a:xfrm>
            <a:off x="381000" y="4572000"/>
            <a:ext cx="190500" cy="190500"/>
            <a:chOff x="0" y="0"/>
            <a:chExt cx="190500" cy="190500"/>
          </a:xfrm>
        </p:grpSpPr>
        <p:cxnSp>
          <p:nvCxnSpPr>
            <p:cNvPr id="177" name="Google Shape;177;p18"/>
            <p:cNvCxnSpPr/>
            <p:nvPr/>
          </p:nvCxnSpPr>
          <p:spPr>
            <a:xfrm>
              <a:off x="0" y="95250"/>
              <a:ext cx="190500" cy="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178" name="Google Shape;178;p18"/>
            <p:cNvCxnSpPr/>
            <p:nvPr/>
          </p:nvCxnSpPr>
          <p:spPr>
            <a:xfrm>
              <a:off x="95250" y="0"/>
              <a:ext cx="0" cy="19050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179" name="Google Shape;179;p18"/>
          <p:cNvGrpSpPr/>
          <p:nvPr/>
        </p:nvGrpSpPr>
        <p:grpSpPr>
          <a:xfrm>
            <a:off x="381000" y="381000"/>
            <a:ext cx="7620000" cy="952425"/>
            <a:chOff x="0" y="0"/>
            <a:chExt cx="7620000" cy="952425"/>
          </a:xfrm>
        </p:grpSpPr>
        <p:sp>
          <p:nvSpPr>
            <p:cNvPr id="180" name="Google Shape;180;p18"/>
            <p:cNvSpPr/>
            <p:nvPr/>
          </p:nvSpPr>
          <p:spPr>
            <a:xfrm>
              <a:off x="0" y="0"/>
              <a:ext cx="5715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" name="Google Shape;181;p18"/>
            <p:cNvSpPr txBox="1"/>
            <p:nvPr/>
          </p:nvSpPr>
          <p:spPr>
            <a:xfrm>
              <a:off x="0" y="190500"/>
              <a:ext cx="7620000" cy="428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6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PESTEL Analysis</a:t>
              </a:r>
              <a:endParaRPr b="1" sz="26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182" name="Google Shape;182;p18"/>
            <p:cNvSpPr txBox="1"/>
            <p:nvPr/>
          </p:nvSpPr>
          <p:spPr>
            <a:xfrm>
              <a:off x="0" y="619125"/>
              <a:ext cx="7620000" cy="33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600">
                  <a:solidFill>
                    <a:srgbClr val="A0A0A0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Navigating Three Important External Factors</a:t>
              </a:r>
              <a:endParaRPr b="0" sz="1600">
                <a:solidFill>
                  <a:srgbClr val="A0A0A0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</p:grpSp>
      <p:grpSp>
        <p:nvGrpSpPr>
          <p:cNvPr id="183" name="Google Shape;183;p18"/>
          <p:cNvGrpSpPr/>
          <p:nvPr/>
        </p:nvGrpSpPr>
        <p:grpSpPr>
          <a:xfrm>
            <a:off x="381000" y="1619250"/>
            <a:ext cx="2667000" cy="2667000"/>
            <a:chOff x="0" y="0"/>
            <a:chExt cx="2667000" cy="2667000"/>
          </a:xfrm>
        </p:grpSpPr>
        <p:sp>
          <p:nvSpPr>
            <p:cNvPr id="184" name="Google Shape;184;p18"/>
            <p:cNvSpPr/>
            <p:nvPr/>
          </p:nvSpPr>
          <p:spPr>
            <a:xfrm>
              <a:off x="0" y="0"/>
              <a:ext cx="2667000" cy="2667000"/>
            </a:xfrm>
            <a:prstGeom prst="rect">
              <a:avLst/>
            </a:prstGeom>
            <a:solidFill>
              <a:srgbClr val="1E1E1E"/>
            </a:solidFill>
            <a:ln cap="flat" cmpd="sng" w="9525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" name="Google Shape;185;p18"/>
            <p:cNvSpPr/>
            <p:nvPr/>
          </p:nvSpPr>
          <p:spPr>
            <a:xfrm>
              <a:off x="0" y="0"/>
              <a:ext cx="190500" cy="1905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" name="Google Shape;186;p18"/>
            <p:cNvSpPr txBox="1"/>
            <p:nvPr/>
          </p:nvSpPr>
          <p:spPr>
            <a:xfrm>
              <a:off x="285750" y="142875"/>
              <a:ext cx="2190900" cy="33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4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POLITICAL &amp; LEGAL</a:t>
              </a:r>
              <a:endParaRPr b="1" sz="14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cxnSp>
          <p:nvCxnSpPr>
            <p:cNvPr id="187" name="Google Shape;187;p18"/>
            <p:cNvCxnSpPr/>
            <p:nvPr/>
          </p:nvCxnSpPr>
          <p:spPr>
            <a:xfrm>
              <a:off x="142875" y="523875"/>
              <a:ext cx="2381400" cy="0"/>
            </a:xfrm>
            <a:prstGeom prst="straightConnector1">
              <a:avLst/>
            </a:prstGeom>
            <a:solidFill>
              <a:srgbClr val="FFFFFF"/>
            </a:solidFill>
            <a:ln cap="flat" cmpd="sng" w="9525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188" name="Google Shape;188;p18"/>
            <p:cNvSpPr txBox="1"/>
            <p:nvPr/>
          </p:nvSpPr>
          <p:spPr>
            <a:xfrm>
              <a:off x="142875" y="666750"/>
              <a:ext cx="2381400" cy="1857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Strict compliance with UK online selling regulations.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90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Protection of intellectual property rights &amp; designs.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90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Alignment with official GOV.UK framework guidelines.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900"/>
                </a:spcBef>
                <a:spcAft>
                  <a:spcPts val="90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Proactive planning for future VAT obligations.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189" name="Google Shape;189;p18"/>
          <p:cNvGrpSpPr/>
          <p:nvPr/>
        </p:nvGrpSpPr>
        <p:grpSpPr>
          <a:xfrm>
            <a:off x="3238500" y="1619250"/>
            <a:ext cx="2667000" cy="2667000"/>
            <a:chOff x="0" y="0"/>
            <a:chExt cx="2667000" cy="2667000"/>
          </a:xfrm>
        </p:grpSpPr>
        <p:sp>
          <p:nvSpPr>
            <p:cNvPr id="190" name="Google Shape;190;p18"/>
            <p:cNvSpPr/>
            <p:nvPr/>
          </p:nvSpPr>
          <p:spPr>
            <a:xfrm>
              <a:off x="0" y="0"/>
              <a:ext cx="2667000" cy="2667000"/>
            </a:xfrm>
            <a:prstGeom prst="rect">
              <a:avLst/>
            </a:prstGeom>
            <a:solidFill>
              <a:srgbClr val="1E1E1E"/>
            </a:solidFill>
            <a:ln cap="flat" cmpd="sng" w="9525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" name="Google Shape;191;p18"/>
            <p:cNvSpPr/>
            <p:nvPr/>
          </p:nvSpPr>
          <p:spPr>
            <a:xfrm>
              <a:off x="0" y="0"/>
              <a:ext cx="190500" cy="1905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18"/>
            <p:cNvSpPr txBox="1"/>
            <p:nvPr/>
          </p:nvSpPr>
          <p:spPr>
            <a:xfrm>
              <a:off x="285750" y="142875"/>
              <a:ext cx="2190900" cy="33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4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ECONOMIC</a:t>
              </a:r>
              <a:endParaRPr b="1" sz="14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cxnSp>
          <p:nvCxnSpPr>
            <p:cNvPr id="193" name="Google Shape;193;p18"/>
            <p:cNvCxnSpPr/>
            <p:nvPr/>
          </p:nvCxnSpPr>
          <p:spPr>
            <a:xfrm>
              <a:off x="142875" y="523875"/>
              <a:ext cx="2381400" cy="0"/>
            </a:xfrm>
            <a:prstGeom prst="straightConnector1">
              <a:avLst/>
            </a:prstGeom>
            <a:solidFill>
              <a:srgbClr val="FFFFFF"/>
            </a:solidFill>
            <a:ln cap="flat" cmpd="sng" w="9525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194" name="Google Shape;194;p18"/>
            <p:cNvSpPr txBox="1"/>
            <p:nvPr/>
          </p:nvSpPr>
          <p:spPr>
            <a:xfrm>
              <a:off x="142875" y="666750"/>
              <a:ext cx="2381400" cy="1857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Active monitoring of clothing production costs.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90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Tracking supplier inflation and manufacturing overheads.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90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Mitigating volatile cargo and shipping rates.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900"/>
                </a:spcBef>
                <a:spcAft>
                  <a:spcPts val="90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Adapting to shifts in consumer disposable income.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195" name="Google Shape;195;p18"/>
          <p:cNvGrpSpPr/>
          <p:nvPr/>
        </p:nvGrpSpPr>
        <p:grpSpPr>
          <a:xfrm>
            <a:off x="6096000" y="1619250"/>
            <a:ext cx="2667000" cy="2667000"/>
            <a:chOff x="0" y="0"/>
            <a:chExt cx="2667000" cy="2667000"/>
          </a:xfrm>
        </p:grpSpPr>
        <p:sp>
          <p:nvSpPr>
            <p:cNvPr id="196" name="Google Shape;196;p18"/>
            <p:cNvSpPr/>
            <p:nvPr/>
          </p:nvSpPr>
          <p:spPr>
            <a:xfrm>
              <a:off x="0" y="0"/>
              <a:ext cx="2667000" cy="2667000"/>
            </a:xfrm>
            <a:prstGeom prst="rect">
              <a:avLst/>
            </a:prstGeom>
            <a:solidFill>
              <a:srgbClr val="1E1E1E"/>
            </a:solidFill>
            <a:ln cap="flat" cmpd="sng" w="9525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" name="Google Shape;197;p18"/>
            <p:cNvSpPr/>
            <p:nvPr/>
          </p:nvSpPr>
          <p:spPr>
            <a:xfrm>
              <a:off x="0" y="0"/>
              <a:ext cx="190500" cy="1905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" name="Google Shape;198;p18"/>
            <p:cNvSpPr txBox="1"/>
            <p:nvPr/>
          </p:nvSpPr>
          <p:spPr>
            <a:xfrm>
              <a:off x="285750" y="142875"/>
              <a:ext cx="2190900" cy="33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4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SOCIAL</a:t>
              </a:r>
              <a:endParaRPr b="1" sz="14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cxnSp>
          <p:nvCxnSpPr>
            <p:cNvPr id="199" name="Google Shape;199;p18"/>
            <p:cNvCxnSpPr/>
            <p:nvPr/>
          </p:nvCxnSpPr>
          <p:spPr>
            <a:xfrm>
              <a:off x="142875" y="523875"/>
              <a:ext cx="2381400" cy="0"/>
            </a:xfrm>
            <a:prstGeom prst="straightConnector1">
              <a:avLst/>
            </a:prstGeom>
            <a:solidFill>
              <a:srgbClr val="FFFFFF"/>
            </a:solidFill>
            <a:ln cap="flat" cmpd="sng" w="9525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200" name="Google Shape;200;p18"/>
            <p:cNvSpPr txBox="1"/>
            <p:nvPr/>
          </p:nvSpPr>
          <p:spPr>
            <a:xfrm>
              <a:off x="142875" y="666750"/>
              <a:ext cx="2381400" cy="1857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Capitalizing on global popularity of Japanese culture.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90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Leveraging social-media-driven streetwear fashion.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90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Meeting demand for personalized, limited-run products.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900"/>
                </a:spcBef>
                <a:spcAft>
                  <a:spcPts val="90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Inter"/>
                  <a:ea typeface="Inter"/>
                  <a:cs typeface="Inter"/>
                  <a:sym typeface="Inter"/>
                </a:rPr>
                <a:t>▪</a:t>
              </a:r>
              <a:r>
                <a:rPr b="0" lang="en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Aligning drops with lookbook and aesthetic community trends.</a:t>
              </a:r>
              <a:endParaRPr b="0" sz="11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" name="Google Shape;205;p19"/>
          <p:cNvGrpSpPr/>
          <p:nvPr/>
        </p:nvGrpSpPr>
        <p:grpSpPr>
          <a:xfrm>
            <a:off x="0" y="0"/>
            <a:ext cx="9144000" cy="5143500"/>
            <a:chOff x="0" y="0"/>
            <a:chExt cx="9144000" cy="5143500"/>
          </a:xfrm>
        </p:grpSpPr>
        <p:sp>
          <p:nvSpPr>
            <p:cNvPr id="206" name="Google Shape;206;p19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solidFill>
              <a:srgbClr val="121212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" name="Google Shape;207;p19"/>
            <p:cNvSpPr/>
            <p:nvPr/>
          </p:nvSpPr>
          <p:spPr>
            <a:xfrm>
              <a:off x="0" y="0"/>
              <a:ext cx="3238500" cy="5143500"/>
            </a:xfrm>
            <a:prstGeom prst="rect">
              <a:avLst/>
            </a:prstGeom>
            <a:solidFill>
              <a:srgbClr val="1E1E1E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" name="Google Shape;208;p19"/>
            <p:cNvSpPr/>
            <p:nvPr/>
          </p:nvSpPr>
          <p:spPr>
            <a:xfrm>
              <a:off x="3238500" y="0"/>
              <a:ext cx="19200" cy="51435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09" name="Google Shape;209;p19"/>
            <p:cNvGrpSpPr/>
            <p:nvPr/>
          </p:nvGrpSpPr>
          <p:grpSpPr>
            <a:xfrm>
              <a:off x="8534400" y="381000"/>
              <a:ext cx="228600" cy="228600"/>
              <a:chOff x="0" y="0"/>
              <a:chExt cx="228600" cy="228600"/>
            </a:xfrm>
          </p:grpSpPr>
          <p:sp>
            <p:nvSpPr>
              <p:cNvPr id="210" name="Google Shape;210;p19"/>
              <p:cNvSpPr/>
              <p:nvPr/>
            </p:nvSpPr>
            <p:spPr>
              <a:xfrm>
                <a:off x="0" y="0"/>
                <a:ext cx="228600" cy="228600"/>
              </a:xfrm>
              <a:custGeom>
                <a:rect b="b" l="l" r="r" t="t"/>
                <a:pathLst>
                  <a:path extrusionOk="0" h="120000" w="120000">
                    <a:moveTo>
                      <a:pt x="0" y="120000"/>
                    </a:moveTo>
                    <a:lnTo>
                      <a:pt x="60000" y="0"/>
                    </a:lnTo>
                    <a:lnTo>
                      <a:pt x="120000" y="120000"/>
                    </a:lnTo>
                    <a:lnTo>
                      <a:pt x="90000" y="120000"/>
                    </a:lnTo>
                    <a:lnTo>
                      <a:pt x="60000" y="60000"/>
                    </a:lnTo>
                    <a:lnTo>
                      <a:pt x="30000" y="12000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1" name="Google Shape;211;p19"/>
              <p:cNvSpPr/>
              <p:nvPr/>
            </p:nvSpPr>
            <p:spPr>
              <a:xfrm>
                <a:off x="85725" y="152400"/>
                <a:ext cx="57300" cy="381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212" name="Google Shape;212;p19"/>
            <p:cNvGrpSpPr/>
            <p:nvPr/>
          </p:nvGrpSpPr>
          <p:grpSpPr>
            <a:xfrm>
              <a:off x="381000" y="4572000"/>
              <a:ext cx="419100" cy="285900"/>
              <a:chOff x="0" y="0"/>
              <a:chExt cx="419100" cy="285900"/>
            </a:xfrm>
          </p:grpSpPr>
          <p:sp>
            <p:nvSpPr>
              <p:cNvPr id="213" name="Google Shape;213;p19"/>
              <p:cNvSpPr/>
              <p:nvPr/>
            </p:nvSpPr>
            <p:spPr>
              <a:xfrm>
                <a:off x="0" y="0"/>
                <a:ext cx="192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4" name="Google Shape;214;p19"/>
              <p:cNvSpPr/>
              <p:nvPr/>
            </p:nvSpPr>
            <p:spPr>
              <a:xfrm>
                <a:off x="38100" y="0"/>
                <a:ext cx="381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5" name="Google Shape;215;p19"/>
              <p:cNvSpPr/>
              <p:nvPr/>
            </p:nvSpPr>
            <p:spPr>
              <a:xfrm>
                <a:off x="95250" y="0"/>
                <a:ext cx="192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6" name="Google Shape;216;p19"/>
              <p:cNvSpPr/>
              <p:nvPr/>
            </p:nvSpPr>
            <p:spPr>
              <a:xfrm>
                <a:off x="133350" y="0"/>
                <a:ext cx="573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7" name="Google Shape;217;p19"/>
              <p:cNvSpPr/>
              <p:nvPr/>
            </p:nvSpPr>
            <p:spPr>
              <a:xfrm>
                <a:off x="209550" y="0"/>
                <a:ext cx="192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8" name="Google Shape;218;p19"/>
              <p:cNvSpPr/>
              <p:nvPr/>
            </p:nvSpPr>
            <p:spPr>
              <a:xfrm>
                <a:off x="247650" y="0"/>
                <a:ext cx="762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19" name="Google Shape;219;p19"/>
              <p:cNvSpPr/>
              <p:nvPr/>
            </p:nvSpPr>
            <p:spPr>
              <a:xfrm>
                <a:off x="342900" y="0"/>
                <a:ext cx="19200" cy="285900"/>
              </a:xfrm>
              <a:prstGeom prst="rect">
                <a:avLst/>
              </a:prstGeom>
              <a:solidFill>
                <a:srgbClr val="333333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pic>
            <p:nvPicPr>
              <p:cNvPr id="220" name="Google Shape;220;p19"/>
              <p:cNvPicPr preferRelativeResize="0"/>
              <p:nvPr/>
            </p:nvPicPr>
            <p:blipFill rotWithShape="1">
              <a:blip r:embed="rId3">
                <a:alphaModFix/>
              </a:blip>
              <a:srcRect b="0" l="0" r="0" t="0"/>
              <a:stretch/>
            </p:blipFill>
            <p:spPr>
              <a:xfrm>
                <a:off x="381000" y="0"/>
                <a:ext cx="38100" cy="28590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grpSp>
        <p:nvGrpSpPr>
          <p:cNvPr id="221" name="Google Shape;221;p19"/>
          <p:cNvGrpSpPr/>
          <p:nvPr/>
        </p:nvGrpSpPr>
        <p:grpSpPr>
          <a:xfrm>
            <a:off x="59950" y="1167450"/>
            <a:ext cx="2143200" cy="3810000"/>
            <a:chOff x="0" y="0"/>
            <a:chExt cx="2143200" cy="3810000"/>
          </a:xfrm>
        </p:grpSpPr>
        <p:sp>
          <p:nvSpPr>
            <p:cNvPr id="222" name="Google Shape;222;p19"/>
            <p:cNvSpPr/>
            <p:nvPr/>
          </p:nvSpPr>
          <p:spPr>
            <a:xfrm>
              <a:off x="0" y="0"/>
              <a:ext cx="2143200" cy="3810000"/>
            </a:xfrm>
            <a:prstGeom prst="rect">
              <a:avLst/>
            </a:prstGeom>
            <a:solidFill>
              <a:srgbClr val="1E1E1E"/>
            </a:solidFill>
            <a:ln cap="flat" cmpd="sng" w="9525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pic>
          <p:nvPicPr>
            <p:cNvPr id="223" name="Google Shape;223;p19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0" y="0"/>
              <a:ext cx="2143200" cy="3810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4" name="Google Shape;224;p19"/>
            <p:cNvSpPr/>
            <p:nvPr/>
          </p:nvSpPr>
          <p:spPr>
            <a:xfrm>
              <a:off x="0" y="0"/>
              <a:ext cx="2143200" cy="38100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5" name="Google Shape;225;p19"/>
          <p:cNvGrpSpPr/>
          <p:nvPr/>
        </p:nvGrpSpPr>
        <p:grpSpPr>
          <a:xfrm>
            <a:off x="3619500" y="571500"/>
            <a:ext cx="4572000" cy="1190625"/>
            <a:chOff x="0" y="0"/>
            <a:chExt cx="4572000" cy="1190625"/>
          </a:xfrm>
        </p:grpSpPr>
        <p:sp>
          <p:nvSpPr>
            <p:cNvPr id="226" name="Google Shape;226;p19"/>
            <p:cNvSpPr/>
            <p:nvPr/>
          </p:nvSpPr>
          <p:spPr>
            <a:xfrm>
              <a:off x="0" y="0"/>
              <a:ext cx="5715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" name="Google Shape;227;p19"/>
            <p:cNvSpPr txBox="1"/>
            <p:nvPr/>
          </p:nvSpPr>
          <p:spPr>
            <a:xfrm>
              <a:off x="0" y="190500"/>
              <a:ext cx="4572000" cy="428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6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Marketing Strategy</a:t>
              </a:r>
              <a:endParaRPr b="1" sz="26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228" name="Google Shape;228;p19"/>
            <p:cNvSpPr txBox="1"/>
            <p:nvPr/>
          </p:nvSpPr>
          <p:spPr>
            <a:xfrm>
              <a:off x="0" y="619125"/>
              <a:ext cx="45720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600">
                  <a:solidFill>
                    <a:srgbClr val="A0A0A0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Community-Driven Social Media Marketing</a:t>
              </a:r>
              <a:endParaRPr b="0" sz="1600">
                <a:solidFill>
                  <a:srgbClr val="A0A0A0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</p:grpSp>
      <p:grpSp>
        <p:nvGrpSpPr>
          <p:cNvPr id="229" name="Google Shape;229;p19"/>
          <p:cNvGrpSpPr/>
          <p:nvPr/>
        </p:nvGrpSpPr>
        <p:grpSpPr>
          <a:xfrm>
            <a:off x="3619500" y="1952625"/>
            <a:ext cx="4762500" cy="476400"/>
            <a:chOff x="0" y="0"/>
            <a:chExt cx="4762500" cy="476400"/>
          </a:xfrm>
        </p:grpSpPr>
        <p:sp>
          <p:nvSpPr>
            <p:cNvPr id="230" name="Google Shape;230;p19"/>
            <p:cNvSpPr/>
            <p:nvPr/>
          </p:nvSpPr>
          <p:spPr>
            <a:xfrm>
              <a:off x="0" y="57150"/>
              <a:ext cx="573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" name="Google Shape;231;p19"/>
            <p:cNvSpPr txBox="1"/>
            <p:nvPr/>
          </p:nvSpPr>
          <p:spPr>
            <a:xfrm>
              <a:off x="190500" y="0"/>
              <a:ext cx="4572000" cy="476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Primary Platforms:</a:t>
              </a:r>
              <a:r>
                <a:rPr b="0" lang="en" sz="12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 Highly visual channels, specifically TikTok, Instagram, and YouTube Shorts.</a:t>
              </a:r>
              <a:endParaRPr b="0" sz="12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232" name="Google Shape;232;p19"/>
          <p:cNvGrpSpPr/>
          <p:nvPr/>
        </p:nvGrpSpPr>
        <p:grpSpPr>
          <a:xfrm>
            <a:off x="3619500" y="2571750"/>
            <a:ext cx="4762500" cy="476400"/>
            <a:chOff x="0" y="0"/>
            <a:chExt cx="4762500" cy="476400"/>
          </a:xfrm>
        </p:grpSpPr>
        <p:sp>
          <p:nvSpPr>
            <p:cNvPr id="233" name="Google Shape;233;p19"/>
            <p:cNvSpPr/>
            <p:nvPr/>
          </p:nvSpPr>
          <p:spPr>
            <a:xfrm>
              <a:off x="0" y="57150"/>
              <a:ext cx="573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" name="Google Shape;234;p19"/>
            <p:cNvSpPr txBox="1"/>
            <p:nvPr/>
          </p:nvSpPr>
          <p:spPr>
            <a:xfrm>
              <a:off x="190500" y="0"/>
              <a:ext cx="4572000" cy="476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Content Strategy:</a:t>
              </a:r>
              <a:r>
                <a:rPr b="0" lang="en" sz="12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 Short-form videos featuring new designs, behind-the-scenes production, and styling tutorials.</a:t>
              </a:r>
              <a:endParaRPr b="0" sz="12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235" name="Google Shape;235;p19"/>
          <p:cNvGrpSpPr/>
          <p:nvPr/>
        </p:nvGrpSpPr>
        <p:grpSpPr>
          <a:xfrm>
            <a:off x="3619500" y="3190875"/>
            <a:ext cx="4762500" cy="619200"/>
            <a:chOff x="0" y="0"/>
            <a:chExt cx="4762500" cy="619200"/>
          </a:xfrm>
        </p:grpSpPr>
        <p:sp>
          <p:nvSpPr>
            <p:cNvPr id="236" name="Google Shape;236;p19"/>
            <p:cNvSpPr/>
            <p:nvPr/>
          </p:nvSpPr>
          <p:spPr>
            <a:xfrm>
              <a:off x="0" y="57150"/>
              <a:ext cx="573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" name="Google Shape;237;p19"/>
            <p:cNvSpPr txBox="1"/>
            <p:nvPr/>
          </p:nvSpPr>
          <p:spPr>
            <a:xfrm>
              <a:off x="190500" y="0"/>
              <a:ext cx="4572000" cy="619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Community Building:</a:t>
              </a:r>
              <a:r>
                <a:rPr b="0" lang="en" sz="12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 Partnering with targeted micro-influencers in anime, gaming, and streetwear, while encouraging customer-generated content.</a:t>
              </a:r>
              <a:endParaRPr b="0" sz="12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238" name="Google Shape;238;p19"/>
          <p:cNvGrpSpPr/>
          <p:nvPr/>
        </p:nvGrpSpPr>
        <p:grpSpPr>
          <a:xfrm>
            <a:off x="3619500" y="3952875"/>
            <a:ext cx="4762500" cy="476400"/>
            <a:chOff x="0" y="0"/>
            <a:chExt cx="4762500" cy="476400"/>
          </a:xfrm>
        </p:grpSpPr>
        <p:sp>
          <p:nvSpPr>
            <p:cNvPr id="239" name="Google Shape;239;p19"/>
            <p:cNvSpPr/>
            <p:nvPr/>
          </p:nvSpPr>
          <p:spPr>
            <a:xfrm>
              <a:off x="0" y="57150"/>
              <a:ext cx="573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" name="Google Shape;240;p19"/>
            <p:cNvSpPr txBox="1"/>
            <p:nvPr/>
          </p:nvSpPr>
          <p:spPr>
            <a:xfrm>
              <a:off x="190500" y="0"/>
              <a:ext cx="4572000" cy="4764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2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Growth Objective:</a:t>
              </a:r>
              <a:r>
                <a:rPr b="0" lang="en" sz="12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rPr>
                <a:t> Fostering dedicated engagement to directly drive consistent website traffic and sales.</a:t>
              </a:r>
              <a:endParaRPr b="0" sz="1200">
                <a:solidFill>
                  <a:srgbClr val="E0E0E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" name="Google Shape;245;p20"/>
          <p:cNvGrpSpPr/>
          <p:nvPr/>
        </p:nvGrpSpPr>
        <p:grpSpPr>
          <a:xfrm>
            <a:off x="8534400" y="381000"/>
            <a:ext cx="228600" cy="228600"/>
            <a:chOff x="0" y="0"/>
            <a:chExt cx="228600" cy="228600"/>
          </a:xfrm>
        </p:grpSpPr>
        <p:sp>
          <p:nvSpPr>
            <p:cNvPr id="246" name="Google Shape;246;p20"/>
            <p:cNvSpPr/>
            <p:nvPr/>
          </p:nvSpPr>
          <p:spPr>
            <a:xfrm>
              <a:off x="0" y="0"/>
              <a:ext cx="228600" cy="228600"/>
            </a:xfrm>
            <a:custGeom>
              <a:rect b="b" l="l" r="r" t="t"/>
              <a:pathLst>
                <a:path extrusionOk="0" h="120000" w="120000">
                  <a:moveTo>
                    <a:pt x="0" y="120000"/>
                  </a:moveTo>
                  <a:lnTo>
                    <a:pt x="60000" y="0"/>
                  </a:lnTo>
                  <a:lnTo>
                    <a:pt x="120000" y="120000"/>
                  </a:lnTo>
                  <a:lnTo>
                    <a:pt x="90000" y="120000"/>
                  </a:lnTo>
                  <a:lnTo>
                    <a:pt x="60000" y="60000"/>
                  </a:lnTo>
                  <a:lnTo>
                    <a:pt x="30000" y="12000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" name="Google Shape;247;p20"/>
            <p:cNvSpPr/>
            <p:nvPr/>
          </p:nvSpPr>
          <p:spPr>
            <a:xfrm>
              <a:off x="85725" y="152400"/>
              <a:ext cx="57300" cy="381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48" name="Google Shape;248;p20"/>
          <p:cNvGrpSpPr/>
          <p:nvPr/>
        </p:nvGrpSpPr>
        <p:grpSpPr>
          <a:xfrm>
            <a:off x="381000" y="4572000"/>
            <a:ext cx="190500" cy="190500"/>
            <a:chOff x="0" y="0"/>
            <a:chExt cx="190500" cy="190500"/>
          </a:xfrm>
        </p:grpSpPr>
        <p:cxnSp>
          <p:nvCxnSpPr>
            <p:cNvPr id="249" name="Google Shape;249;p20"/>
            <p:cNvCxnSpPr/>
            <p:nvPr/>
          </p:nvCxnSpPr>
          <p:spPr>
            <a:xfrm>
              <a:off x="0" y="95250"/>
              <a:ext cx="190500" cy="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50" name="Google Shape;250;p20"/>
            <p:cNvCxnSpPr/>
            <p:nvPr/>
          </p:nvCxnSpPr>
          <p:spPr>
            <a:xfrm>
              <a:off x="95250" y="0"/>
              <a:ext cx="0" cy="19050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251" name="Google Shape;251;p20"/>
          <p:cNvGrpSpPr/>
          <p:nvPr/>
        </p:nvGrpSpPr>
        <p:grpSpPr>
          <a:xfrm>
            <a:off x="381000" y="381000"/>
            <a:ext cx="7620000" cy="904800"/>
            <a:chOff x="0" y="0"/>
            <a:chExt cx="7620000" cy="904800"/>
          </a:xfrm>
        </p:grpSpPr>
        <p:sp>
          <p:nvSpPr>
            <p:cNvPr id="252" name="Google Shape;252;p20"/>
            <p:cNvSpPr/>
            <p:nvPr/>
          </p:nvSpPr>
          <p:spPr>
            <a:xfrm>
              <a:off x="0" y="0"/>
              <a:ext cx="5715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" name="Google Shape;253;p20"/>
            <p:cNvSpPr txBox="1"/>
            <p:nvPr/>
          </p:nvSpPr>
          <p:spPr>
            <a:xfrm>
              <a:off x="0" y="142875"/>
              <a:ext cx="7620000" cy="428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6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Marketing Strategy</a:t>
              </a:r>
              <a:endParaRPr b="1" sz="26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254" name="Google Shape;254;p20"/>
            <p:cNvSpPr txBox="1"/>
            <p:nvPr/>
          </p:nvSpPr>
          <p:spPr>
            <a:xfrm>
              <a:off x="0" y="571500"/>
              <a:ext cx="7620000" cy="33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400">
                  <a:solidFill>
                    <a:srgbClr val="A0A0A0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Driving Demand Through Limited-Edition Drops</a:t>
              </a:r>
              <a:endParaRPr b="0" sz="1400">
                <a:solidFill>
                  <a:srgbClr val="A0A0A0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</p:grpSp>
      <p:grpSp>
        <p:nvGrpSpPr>
          <p:cNvPr id="255" name="Google Shape;255;p20"/>
          <p:cNvGrpSpPr/>
          <p:nvPr/>
        </p:nvGrpSpPr>
        <p:grpSpPr>
          <a:xfrm>
            <a:off x="381000" y="1524000"/>
            <a:ext cx="4143375" cy="2895600"/>
            <a:chOff x="381000" y="1524000"/>
            <a:chExt cx="4143375" cy="2895600"/>
          </a:xfrm>
        </p:grpSpPr>
        <p:pic>
          <p:nvPicPr>
            <p:cNvPr id="256" name="Google Shape;256;p20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561975" y="1714500"/>
              <a:ext cx="19200" cy="2095500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257" name="Google Shape;257;p20"/>
            <p:cNvGrpSpPr/>
            <p:nvPr/>
          </p:nvGrpSpPr>
          <p:grpSpPr>
            <a:xfrm>
              <a:off x="381000" y="1524000"/>
              <a:ext cx="4143375" cy="800100"/>
              <a:chOff x="0" y="0"/>
              <a:chExt cx="4143375" cy="800100"/>
            </a:xfrm>
          </p:grpSpPr>
          <p:sp>
            <p:nvSpPr>
              <p:cNvPr id="258" name="Google Shape;258;p20"/>
              <p:cNvSpPr/>
              <p:nvPr/>
            </p:nvSpPr>
            <p:spPr>
              <a:xfrm>
                <a:off x="38100" y="38100"/>
                <a:ext cx="304800" cy="304800"/>
              </a:xfrm>
              <a:prstGeom prst="ellipse">
                <a:avLst/>
              </a:prstGeom>
              <a:solidFill>
                <a:srgbClr val="1E1E1E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59" name="Google Shape;259;p20"/>
              <p:cNvSpPr txBox="1"/>
              <p:nvPr/>
            </p:nvSpPr>
            <p:spPr>
              <a:xfrm>
                <a:off x="0" y="85725"/>
                <a:ext cx="381000" cy="22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400">
                    <a:solidFill>
                      <a:srgbClr val="E53935"/>
                    </a:solidFill>
                    <a:latin typeface="Oswald"/>
                    <a:ea typeface="Oswald"/>
                    <a:cs typeface="Oswald"/>
                    <a:sym typeface="Oswald"/>
                  </a:rPr>
                  <a:t>01</a:t>
                </a:r>
                <a:endParaRPr b="1" sz="1400">
                  <a:solidFill>
                    <a:srgbClr val="E53935"/>
                  </a:solidFill>
                  <a:latin typeface="Oswald"/>
                  <a:ea typeface="Oswald"/>
                  <a:cs typeface="Oswald"/>
                  <a:sym typeface="Oswald"/>
                </a:endParaRPr>
              </a:p>
            </p:txBody>
          </p:sp>
          <p:sp>
            <p:nvSpPr>
              <p:cNvPr id="260" name="Google Shape;260;p20"/>
              <p:cNvSpPr txBox="1"/>
              <p:nvPr/>
            </p:nvSpPr>
            <p:spPr>
              <a:xfrm>
                <a:off x="523875" y="0"/>
                <a:ext cx="3619500" cy="238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Social Acquisition</a:t>
                </a:r>
                <a:endParaRPr b="1" sz="11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261" name="Google Shape;261;p20"/>
              <p:cNvSpPr txBox="1"/>
              <p:nvPr/>
            </p:nvSpPr>
            <p:spPr>
              <a:xfrm>
                <a:off x="523875" y="228600"/>
                <a:ext cx="3619500" cy="571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0" lang="en" sz="1050">
                    <a:solidFill>
                      <a:srgbClr val="E0E0E0"/>
                    </a:solidFill>
                    <a:latin typeface="Inter"/>
                    <a:ea typeface="Inter"/>
                    <a:cs typeface="Inter"/>
                    <a:sym typeface="Inter"/>
                  </a:rPr>
                  <a:t>Direct targeted social media traffic to our primary website, capturing high-intent fashion consumers at the top of the marketing funnel.</a:t>
                </a:r>
                <a:endParaRPr b="0" sz="105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262" name="Google Shape;262;p20"/>
            <p:cNvGrpSpPr/>
            <p:nvPr/>
          </p:nvGrpSpPr>
          <p:grpSpPr>
            <a:xfrm>
              <a:off x="381000" y="2571750"/>
              <a:ext cx="4143375" cy="800100"/>
              <a:chOff x="0" y="0"/>
              <a:chExt cx="4143375" cy="800100"/>
            </a:xfrm>
          </p:grpSpPr>
          <p:sp>
            <p:nvSpPr>
              <p:cNvPr id="263" name="Google Shape;263;p20"/>
              <p:cNvSpPr/>
              <p:nvPr/>
            </p:nvSpPr>
            <p:spPr>
              <a:xfrm>
                <a:off x="38100" y="38100"/>
                <a:ext cx="304800" cy="304800"/>
              </a:xfrm>
              <a:prstGeom prst="ellipse">
                <a:avLst/>
              </a:prstGeom>
              <a:solidFill>
                <a:srgbClr val="1E1E1E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4" name="Google Shape;264;p20"/>
              <p:cNvSpPr txBox="1"/>
              <p:nvPr/>
            </p:nvSpPr>
            <p:spPr>
              <a:xfrm>
                <a:off x="0" y="85725"/>
                <a:ext cx="381000" cy="22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400">
                    <a:solidFill>
                      <a:srgbClr val="E53935"/>
                    </a:solidFill>
                    <a:latin typeface="Oswald"/>
                    <a:ea typeface="Oswald"/>
                    <a:cs typeface="Oswald"/>
                    <a:sym typeface="Oswald"/>
                  </a:rPr>
                  <a:t>02</a:t>
                </a:r>
                <a:endParaRPr b="1" sz="1400">
                  <a:solidFill>
                    <a:srgbClr val="E53935"/>
                  </a:solidFill>
                  <a:latin typeface="Oswald"/>
                  <a:ea typeface="Oswald"/>
                  <a:cs typeface="Oswald"/>
                  <a:sym typeface="Oswald"/>
                </a:endParaRPr>
              </a:p>
            </p:txBody>
          </p:sp>
          <p:sp>
            <p:nvSpPr>
              <p:cNvPr id="265" name="Google Shape;265;p20"/>
              <p:cNvSpPr txBox="1"/>
              <p:nvPr/>
            </p:nvSpPr>
            <p:spPr>
              <a:xfrm>
                <a:off x="523875" y="0"/>
                <a:ext cx="3619500" cy="238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Email Lead Capture</a:t>
                </a:r>
                <a:endParaRPr b="1" sz="11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266" name="Google Shape;266;p20"/>
              <p:cNvSpPr txBox="1"/>
              <p:nvPr/>
            </p:nvSpPr>
            <p:spPr>
              <a:xfrm>
                <a:off x="523875" y="228600"/>
                <a:ext cx="3619500" cy="571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0" lang="en" sz="1050">
                    <a:solidFill>
                      <a:srgbClr val="E0E0E0"/>
                    </a:solidFill>
                    <a:latin typeface="Inter"/>
                    <a:ea typeface="Inter"/>
                    <a:cs typeface="Inter"/>
                    <a:sym typeface="Inter"/>
                  </a:rPr>
                  <a:t>Incentivize email sign-ups by offering early, priority access to upcoming limited releases, rapidly growing an owned customer database.</a:t>
                </a:r>
                <a:endParaRPr b="0" sz="105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267" name="Google Shape;267;p20"/>
            <p:cNvGrpSpPr/>
            <p:nvPr/>
          </p:nvGrpSpPr>
          <p:grpSpPr>
            <a:xfrm>
              <a:off x="381000" y="3619500"/>
              <a:ext cx="4143375" cy="800100"/>
              <a:chOff x="0" y="0"/>
              <a:chExt cx="4143375" cy="800100"/>
            </a:xfrm>
          </p:grpSpPr>
          <p:sp>
            <p:nvSpPr>
              <p:cNvPr id="268" name="Google Shape;268;p20"/>
              <p:cNvSpPr/>
              <p:nvPr/>
            </p:nvSpPr>
            <p:spPr>
              <a:xfrm>
                <a:off x="38100" y="38100"/>
                <a:ext cx="304800" cy="304800"/>
              </a:xfrm>
              <a:prstGeom prst="ellipse">
                <a:avLst/>
              </a:prstGeom>
              <a:solidFill>
                <a:srgbClr val="1E1E1E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269" name="Google Shape;269;p20"/>
              <p:cNvSpPr txBox="1"/>
              <p:nvPr/>
            </p:nvSpPr>
            <p:spPr>
              <a:xfrm>
                <a:off x="0" y="85725"/>
                <a:ext cx="381000" cy="22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400">
                    <a:solidFill>
                      <a:srgbClr val="E53935"/>
                    </a:solidFill>
                    <a:latin typeface="Oswald"/>
                    <a:ea typeface="Oswald"/>
                    <a:cs typeface="Oswald"/>
                    <a:sym typeface="Oswald"/>
                  </a:rPr>
                  <a:t>03</a:t>
                </a:r>
                <a:endParaRPr b="1" sz="1400">
                  <a:solidFill>
                    <a:srgbClr val="E53935"/>
                  </a:solidFill>
                  <a:latin typeface="Oswald"/>
                  <a:ea typeface="Oswald"/>
                  <a:cs typeface="Oswald"/>
                  <a:sym typeface="Oswald"/>
                </a:endParaRPr>
              </a:p>
            </p:txBody>
          </p:sp>
          <p:sp>
            <p:nvSpPr>
              <p:cNvPr id="270" name="Google Shape;270;p20"/>
              <p:cNvSpPr txBox="1"/>
              <p:nvPr/>
            </p:nvSpPr>
            <p:spPr>
              <a:xfrm>
                <a:off x="523875" y="0"/>
                <a:ext cx="3619500" cy="238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Limited Drop &amp; Conversion</a:t>
                </a:r>
                <a:endParaRPr b="1" sz="11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  <p:sp>
            <p:nvSpPr>
              <p:cNvPr id="271" name="Google Shape;271;p20"/>
              <p:cNvSpPr txBox="1"/>
              <p:nvPr/>
            </p:nvSpPr>
            <p:spPr>
              <a:xfrm>
                <a:off x="523875" y="228600"/>
                <a:ext cx="3619500" cy="571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0" lang="en" sz="893">
                    <a:solidFill>
                      <a:srgbClr val="E0E0E0"/>
                    </a:solidFill>
                    <a:latin typeface="Inter"/>
                    <a:ea typeface="Inter"/>
                    <a:cs typeface="Inter"/>
                    <a:sym typeface="Inter"/>
                  </a:rPr>
                  <a:t>Execute highly-anticipated product drops (e.g., just 100 exclusive tees over a 7-day campaign), converting urgent demand and making buyers feel like exclusive community members.</a:t>
                </a:r>
                <a:endParaRPr b="0" sz="893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</p:grpSp>
      <p:grpSp>
        <p:nvGrpSpPr>
          <p:cNvPr id="272" name="Google Shape;272;p20"/>
          <p:cNvGrpSpPr/>
          <p:nvPr/>
        </p:nvGrpSpPr>
        <p:grpSpPr>
          <a:xfrm>
            <a:off x="4953000" y="1524000"/>
            <a:ext cx="3810000" cy="3238575"/>
            <a:chOff x="4953000" y="1524000"/>
            <a:chExt cx="3810000" cy="3238575"/>
          </a:xfrm>
        </p:grpSpPr>
        <p:sp>
          <p:nvSpPr>
            <p:cNvPr id="273" name="Google Shape;273;p20"/>
            <p:cNvSpPr/>
            <p:nvPr/>
          </p:nvSpPr>
          <p:spPr>
            <a:xfrm>
              <a:off x="4953000" y="1524000"/>
              <a:ext cx="3810000" cy="2857500"/>
            </a:xfrm>
            <a:prstGeom prst="roundRect">
              <a:avLst>
                <a:gd fmla="val 1333" name="adj"/>
              </a:avLst>
            </a:prstGeom>
            <a:solidFill>
              <a:srgbClr val="1E1E1E"/>
            </a:solidFill>
            <a:ln cap="flat" cmpd="sng" w="9525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pic>
          <p:nvPicPr>
            <p:cNvPr id="274" name="Google Shape;274;p20"/>
            <p:cNvPicPr preferRelativeResize="0"/>
            <p:nvPr/>
          </p:nvPicPr>
          <p:blipFill rotWithShape="1">
            <a:blip r:embed="rId5">
              <a:alphaModFix/>
            </a:blip>
            <a:srcRect b="0" l="0" r="0" t="0"/>
            <a:stretch/>
          </p:blipFill>
          <p:spPr>
            <a:xfrm>
              <a:off x="5143500" y="1666875"/>
              <a:ext cx="3429000" cy="25719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75" name="Google Shape;275;p20"/>
            <p:cNvSpPr/>
            <p:nvPr/>
          </p:nvSpPr>
          <p:spPr>
            <a:xfrm>
              <a:off x="5143500" y="1666875"/>
              <a:ext cx="3429000" cy="2571900"/>
            </a:xfrm>
            <a:prstGeom prst="rect">
              <a:avLst/>
            </a:prstGeom>
            <a:solidFill>
              <a:srgbClr val="000000">
                <a:alpha val="0"/>
              </a:srgbClr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276" name="Google Shape;276;p20"/>
            <p:cNvGrpSpPr/>
            <p:nvPr/>
          </p:nvGrpSpPr>
          <p:grpSpPr>
            <a:xfrm>
              <a:off x="5048250" y="1571625"/>
              <a:ext cx="190500" cy="190500"/>
              <a:chOff x="0" y="0"/>
              <a:chExt cx="190500" cy="190500"/>
            </a:xfrm>
          </p:grpSpPr>
          <p:cxnSp>
            <p:nvCxnSpPr>
              <p:cNvPr id="277" name="Google Shape;277;p20"/>
              <p:cNvCxnSpPr/>
              <p:nvPr/>
            </p:nvCxnSpPr>
            <p:spPr>
              <a:xfrm>
                <a:off x="0" y="95250"/>
                <a:ext cx="190500" cy="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278" name="Google Shape;278;p20"/>
              <p:cNvCxnSpPr/>
              <p:nvPr/>
            </p:nvCxnSpPr>
            <p:spPr>
              <a:xfrm>
                <a:off x="95250" y="0"/>
                <a:ext cx="0" cy="19050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</p:grpSp>
        <p:grpSp>
          <p:nvGrpSpPr>
            <p:cNvPr id="279" name="Google Shape;279;p20"/>
            <p:cNvGrpSpPr/>
            <p:nvPr/>
          </p:nvGrpSpPr>
          <p:grpSpPr>
            <a:xfrm>
              <a:off x="8477250" y="4143375"/>
              <a:ext cx="190500" cy="190500"/>
              <a:chOff x="0" y="0"/>
              <a:chExt cx="190500" cy="190500"/>
            </a:xfrm>
          </p:grpSpPr>
          <p:cxnSp>
            <p:nvCxnSpPr>
              <p:cNvPr id="280" name="Google Shape;280;p20"/>
              <p:cNvCxnSpPr/>
              <p:nvPr/>
            </p:nvCxnSpPr>
            <p:spPr>
              <a:xfrm>
                <a:off x="0" y="95250"/>
                <a:ext cx="190500" cy="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281" name="Google Shape;281;p20"/>
              <p:cNvCxnSpPr/>
              <p:nvPr/>
            </p:nvCxnSpPr>
            <p:spPr>
              <a:xfrm>
                <a:off x="95250" y="0"/>
                <a:ext cx="0" cy="19050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</p:grpSp>
        <p:sp>
          <p:nvSpPr>
            <p:cNvPr id="282" name="Google Shape;282;p20"/>
            <p:cNvSpPr txBox="1"/>
            <p:nvPr/>
          </p:nvSpPr>
          <p:spPr>
            <a:xfrm>
              <a:off x="5143500" y="4524375"/>
              <a:ext cx="3429000" cy="238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1" sz="850">
                <a:solidFill>
                  <a:srgbClr val="A0A0A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6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2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88" name="Google Shape;288;p21"/>
          <p:cNvGrpSpPr/>
          <p:nvPr/>
        </p:nvGrpSpPr>
        <p:grpSpPr>
          <a:xfrm>
            <a:off x="8534400" y="381000"/>
            <a:ext cx="228600" cy="228600"/>
            <a:chOff x="0" y="0"/>
            <a:chExt cx="228600" cy="228600"/>
          </a:xfrm>
        </p:grpSpPr>
        <p:sp>
          <p:nvSpPr>
            <p:cNvPr id="289" name="Google Shape;289;p21"/>
            <p:cNvSpPr/>
            <p:nvPr/>
          </p:nvSpPr>
          <p:spPr>
            <a:xfrm>
              <a:off x="0" y="0"/>
              <a:ext cx="228600" cy="228600"/>
            </a:xfrm>
            <a:custGeom>
              <a:rect b="b" l="l" r="r" t="t"/>
              <a:pathLst>
                <a:path extrusionOk="0" h="120000" w="120000">
                  <a:moveTo>
                    <a:pt x="0" y="120000"/>
                  </a:moveTo>
                  <a:lnTo>
                    <a:pt x="60000" y="0"/>
                  </a:lnTo>
                  <a:lnTo>
                    <a:pt x="120000" y="120000"/>
                  </a:lnTo>
                  <a:lnTo>
                    <a:pt x="90000" y="120000"/>
                  </a:lnTo>
                  <a:lnTo>
                    <a:pt x="60000" y="60000"/>
                  </a:lnTo>
                  <a:lnTo>
                    <a:pt x="30000" y="12000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" name="Google Shape;290;p21"/>
            <p:cNvSpPr/>
            <p:nvPr/>
          </p:nvSpPr>
          <p:spPr>
            <a:xfrm>
              <a:off x="85725" y="152400"/>
              <a:ext cx="57300" cy="381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91" name="Google Shape;291;p21"/>
          <p:cNvGrpSpPr/>
          <p:nvPr/>
        </p:nvGrpSpPr>
        <p:grpSpPr>
          <a:xfrm>
            <a:off x="381000" y="4572000"/>
            <a:ext cx="190500" cy="190500"/>
            <a:chOff x="0" y="0"/>
            <a:chExt cx="190500" cy="190500"/>
          </a:xfrm>
        </p:grpSpPr>
        <p:cxnSp>
          <p:nvCxnSpPr>
            <p:cNvPr id="292" name="Google Shape;292;p21"/>
            <p:cNvCxnSpPr/>
            <p:nvPr/>
          </p:nvCxnSpPr>
          <p:spPr>
            <a:xfrm>
              <a:off x="0" y="95250"/>
              <a:ext cx="190500" cy="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293" name="Google Shape;293;p21"/>
            <p:cNvCxnSpPr/>
            <p:nvPr/>
          </p:nvCxnSpPr>
          <p:spPr>
            <a:xfrm>
              <a:off x="95250" y="0"/>
              <a:ext cx="0" cy="19050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294" name="Google Shape;294;p21"/>
          <p:cNvGrpSpPr/>
          <p:nvPr/>
        </p:nvGrpSpPr>
        <p:grpSpPr>
          <a:xfrm>
            <a:off x="381000" y="381000"/>
            <a:ext cx="5715000" cy="952425"/>
            <a:chOff x="0" y="0"/>
            <a:chExt cx="5715000" cy="952425"/>
          </a:xfrm>
        </p:grpSpPr>
        <p:sp>
          <p:nvSpPr>
            <p:cNvPr id="295" name="Google Shape;295;p21"/>
            <p:cNvSpPr/>
            <p:nvPr/>
          </p:nvSpPr>
          <p:spPr>
            <a:xfrm>
              <a:off x="0" y="0"/>
              <a:ext cx="5715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" name="Google Shape;296;p21"/>
            <p:cNvSpPr txBox="1"/>
            <p:nvPr/>
          </p:nvSpPr>
          <p:spPr>
            <a:xfrm>
              <a:off x="0" y="190500"/>
              <a:ext cx="5715000" cy="428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6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Funding Requirements</a:t>
              </a:r>
              <a:endParaRPr b="1" sz="26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297" name="Google Shape;297;p21"/>
            <p:cNvSpPr txBox="1"/>
            <p:nvPr/>
          </p:nvSpPr>
          <p:spPr>
            <a:xfrm>
              <a:off x="0" y="619125"/>
              <a:ext cx="5715000" cy="33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600">
                  <a:solidFill>
                    <a:srgbClr val="A0A0A0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Initial Start-Up Capital: £20,000</a:t>
              </a:r>
              <a:endParaRPr b="0" sz="1600">
                <a:solidFill>
                  <a:srgbClr val="A0A0A0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</p:grpSp>
      <p:grpSp>
        <p:nvGrpSpPr>
          <p:cNvPr id="298" name="Google Shape;298;p21"/>
          <p:cNvGrpSpPr/>
          <p:nvPr/>
        </p:nvGrpSpPr>
        <p:grpSpPr>
          <a:xfrm>
            <a:off x="381000" y="1524000"/>
            <a:ext cx="3619500" cy="2714775"/>
            <a:chOff x="0" y="0"/>
            <a:chExt cx="3619500" cy="2714775"/>
          </a:xfrm>
        </p:grpSpPr>
        <p:grpSp>
          <p:nvGrpSpPr>
            <p:cNvPr id="299" name="Google Shape;299;p21"/>
            <p:cNvGrpSpPr/>
            <p:nvPr/>
          </p:nvGrpSpPr>
          <p:grpSpPr>
            <a:xfrm>
              <a:off x="0" y="0"/>
              <a:ext cx="3619500" cy="1428900"/>
              <a:chOff x="0" y="0"/>
              <a:chExt cx="3619500" cy="1428900"/>
            </a:xfrm>
          </p:grpSpPr>
          <p:sp>
            <p:nvSpPr>
              <p:cNvPr id="300" name="Google Shape;300;p21"/>
              <p:cNvSpPr/>
              <p:nvPr/>
            </p:nvSpPr>
            <p:spPr>
              <a:xfrm>
                <a:off x="0" y="0"/>
                <a:ext cx="3619500" cy="1428900"/>
              </a:xfrm>
              <a:prstGeom prst="rect">
                <a:avLst/>
              </a:prstGeom>
              <a:solidFill>
                <a:srgbClr val="1E1E1E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1" name="Google Shape;301;p21"/>
              <p:cNvSpPr/>
              <p:nvPr/>
            </p:nvSpPr>
            <p:spPr>
              <a:xfrm>
                <a:off x="0" y="0"/>
                <a:ext cx="38100" cy="14289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2" name="Google Shape;302;p21"/>
              <p:cNvSpPr txBox="1"/>
              <p:nvPr/>
            </p:nvSpPr>
            <p:spPr>
              <a:xfrm>
                <a:off x="190500" y="190500"/>
                <a:ext cx="3238500" cy="5238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3330">
                    <a:solidFill>
                      <a:srgbClr val="E53935"/>
                    </a:solidFill>
                    <a:latin typeface="Oswald"/>
                    <a:ea typeface="Oswald"/>
                    <a:cs typeface="Oswald"/>
                    <a:sym typeface="Oswald"/>
                  </a:rPr>
                  <a:t>£20K</a:t>
                </a:r>
                <a:endParaRPr b="1" sz="3330">
                  <a:solidFill>
                    <a:srgbClr val="E53935"/>
                  </a:solidFill>
                  <a:latin typeface="Oswald"/>
                  <a:ea typeface="Oswald"/>
                  <a:cs typeface="Oswald"/>
                  <a:sym typeface="Oswald"/>
                </a:endParaRPr>
              </a:p>
            </p:txBody>
          </p:sp>
          <p:sp>
            <p:nvSpPr>
              <p:cNvPr id="303" name="Google Shape;303;p21"/>
              <p:cNvSpPr txBox="1"/>
              <p:nvPr/>
            </p:nvSpPr>
            <p:spPr>
              <a:xfrm>
                <a:off x="190500" y="762000"/>
                <a:ext cx="3238500" cy="4764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0" lang="en" sz="1400">
                    <a:solidFill>
                      <a:srgbClr val="FFFFFF"/>
                    </a:solidFill>
                    <a:latin typeface="Inter Medium"/>
                    <a:ea typeface="Inter Medium"/>
                    <a:cs typeface="Inter Medium"/>
                    <a:sym typeface="Inter Medium"/>
                  </a:rPr>
                  <a:t>Total Capital Required</a:t>
                </a:r>
                <a:endParaRPr b="0" sz="1400">
                  <a:solidFill>
                    <a:srgbClr val="FFFFFF"/>
                  </a:solidFill>
                  <a:latin typeface="Inter Medium"/>
                  <a:ea typeface="Inter Medium"/>
                  <a:cs typeface="Inter Medium"/>
                  <a:sym typeface="Inter Medium"/>
                </a:endParaRPr>
              </a:p>
            </p:txBody>
          </p:sp>
        </p:grpSp>
        <p:sp>
          <p:nvSpPr>
            <p:cNvPr id="304" name="Google Shape;304;p21"/>
            <p:cNvSpPr txBox="1"/>
            <p:nvPr/>
          </p:nvSpPr>
          <p:spPr>
            <a:xfrm>
              <a:off x="0" y="1666875"/>
              <a:ext cx="3619500" cy="104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rPr>
                <a:t>Launching the brand requires an initial capital injection of £20,000, strategically allocated to avoid large fixed costs like physical retail space.</a:t>
              </a:r>
              <a:endParaRPr b="0" sz="1100">
                <a:solidFill>
                  <a:srgbClr val="A0A0A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</p:grpSp>
      <p:grpSp>
        <p:nvGrpSpPr>
          <p:cNvPr id="305" name="Google Shape;305;p21"/>
          <p:cNvGrpSpPr/>
          <p:nvPr/>
        </p:nvGrpSpPr>
        <p:grpSpPr>
          <a:xfrm>
            <a:off x="4476750" y="1524000"/>
            <a:ext cx="4095900" cy="2714625"/>
            <a:chOff x="0" y="0"/>
            <a:chExt cx="4095900" cy="2714625"/>
          </a:xfrm>
        </p:grpSpPr>
        <p:grpSp>
          <p:nvGrpSpPr>
            <p:cNvPr id="306" name="Google Shape;306;p21"/>
            <p:cNvGrpSpPr/>
            <p:nvPr/>
          </p:nvGrpSpPr>
          <p:grpSpPr>
            <a:xfrm>
              <a:off x="0" y="0"/>
              <a:ext cx="4095900" cy="619200"/>
              <a:chOff x="0" y="0"/>
              <a:chExt cx="4095900" cy="619200"/>
            </a:xfrm>
          </p:grpSpPr>
          <p:sp>
            <p:nvSpPr>
              <p:cNvPr id="307" name="Google Shape;307;p21"/>
              <p:cNvSpPr/>
              <p:nvPr/>
            </p:nvSpPr>
            <p:spPr>
              <a:xfrm>
                <a:off x="0" y="57150"/>
                <a:ext cx="57300" cy="573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08" name="Google Shape;308;p21"/>
              <p:cNvSpPr txBox="1"/>
              <p:nvPr/>
            </p:nvSpPr>
            <p:spPr>
              <a:xfrm>
                <a:off x="190500" y="0"/>
                <a:ext cx="3905400" cy="619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Stock and Production:</a:t>
                </a:r>
                <a:r>
                  <a:rPr b="0" lang="en" sz="1100">
                    <a:solidFill>
                      <a:srgbClr val="E0E0E0"/>
                    </a:solidFill>
                    <a:latin typeface="Inter"/>
                    <a:ea typeface="Inter"/>
                    <a:cs typeface="Inter"/>
                    <a:sym typeface="Inter"/>
                  </a:rPr>
                  <a:t> The primary investments include £6,000 for initial clothing stock and £3,000 for printing and production.</a:t>
                </a:r>
                <a:endParaRPr b="0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309" name="Google Shape;309;p21"/>
            <p:cNvGrpSpPr/>
            <p:nvPr/>
          </p:nvGrpSpPr>
          <p:grpSpPr>
            <a:xfrm>
              <a:off x="0" y="666750"/>
              <a:ext cx="4095900" cy="619200"/>
              <a:chOff x="0" y="0"/>
              <a:chExt cx="4095900" cy="619200"/>
            </a:xfrm>
          </p:grpSpPr>
          <p:sp>
            <p:nvSpPr>
              <p:cNvPr id="310" name="Google Shape;310;p21"/>
              <p:cNvSpPr/>
              <p:nvPr/>
            </p:nvSpPr>
            <p:spPr>
              <a:xfrm>
                <a:off x="0" y="57150"/>
                <a:ext cx="57300" cy="573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1" name="Google Shape;311;p21"/>
              <p:cNvSpPr txBox="1"/>
              <p:nvPr/>
            </p:nvSpPr>
            <p:spPr>
              <a:xfrm>
                <a:off x="190500" y="0"/>
                <a:ext cx="3905400" cy="619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Marketing and Setup:</a:t>
                </a:r>
                <a:r>
                  <a:rPr b="0" lang="en" sz="1100">
                    <a:solidFill>
                      <a:srgbClr val="E0E0E0"/>
                    </a:solidFill>
                    <a:latin typeface="Inter"/>
                    <a:ea typeface="Inter"/>
                    <a:cs typeface="Inter"/>
                    <a:sym typeface="Inter"/>
                  </a:rPr>
                  <a:t> Additional launch costs cover marketing and advertising (£3,000), website and e-commerce setup (£1,500).</a:t>
                </a:r>
                <a:endParaRPr b="0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312" name="Google Shape;312;p21"/>
            <p:cNvGrpSpPr/>
            <p:nvPr/>
          </p:nvGrpSpPr>
          <p:grpSpPr>
            <a:xfrm>
              <a:off x="0" y="1333500"/>
              <a:ext cx="4095900" cy="762000"/>
              <a:chOff x="0" y="0"/>
              <a:chExt cx="4095900" cy="762000"/>
            </a:xfrm>
          </p:grpSpPr>
          <p:sp>
            <p:nvSpPr>
              <p:cNvPr id="313" name="Google Shape;313;p21"/>
              <p:cNvSpPr/>
              <p:nvPr/>
            </p:nvSpPr>
            <p:spPr>
              <a:xfrm>
                <a:off x="0" y="57150"/>
                <a:ext cx="57300" cy="573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4" name="Google Shape;314;p21"/>
              <p:cNvSpPr txBox="1"/>
              <p:nvPr/>
            </p:nvSpPr>
            <p:spPr>
              <a:xfrm>
                <a:off x="190500" y="0"/>
                <a:ext cx="3905400" cy="762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Brand and Operations:</a:t>
                </a:r>
                <a:r>
                  <a:rPr b="0" lang="en" sz="1100">
                    <a:solidFill>
                      <a:srgbClr val="E0E0E0"/>
                    </a:solidFill>
                    <a:latin typeface="Inter"/>
                    <a:ea typeface="Inter"/>
                    <a:cs typeface="Inter"/>
                    <a:sym typeface="Inter"/>
                  </a:rPr>
                  <a:t> Budget covers branding (£1,000), packaging (£1,000), photography (£1,000), and legal/insurance fees (£1,000).</a:t>
                </a:r>
                <a:endParaRPr b="0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315" name="Google Shape;315;p21"/>
            <p:cNvGrpSpPr/>
            <p:nvPr/>
          </p:nvGrpSpPr>
          <p:grpSpPr>
            <a:xfrm>
              <a:off x="0" y="2143125"/>
              <a:ext cx="4095900" cy="571500"/>
              <a:chOff x="0" y="0"/>
              <a:chExt cx="4095900" cy="571500"/>
            </a:xfrm>
          </p:grpSpPr>
          <p:sp>
            <p:nvSpPr>
              <p:cNvPr id="316" name="Google Shape;316;p21"/>
              <p:cNvSpPr/>
              <p:nvPr/>
            </p:nvSpPr>
            <p:spPr>
              <a:xfrm>
                <a:off x="0" y="57150"/>
                <a:ext cx="57300" cy="573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17" name="Google Shape;317;p21"/>
              <p:cNvSpPr txBox="1"/>
              <p:nvPr/>
            </p:nvSpPr>
            <p:spPr>
              <a:xfrm>
                <a:off x="190500" y="0"/>
                <a:ext cx="3905400" cy="5715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Contingency Fund:</a:t>
                </a:r>
                <a:r>
                  <a:rPr b="0" lang="en" sz="1100">
                    <a:solidFill>
                      <a:srgbClr val="E0E0E0"/>
                    </a:solidFill>
                    <a:latin typeface="Inter"/>
                    <a:ea typeface="Inter"/>
                    <a:cs typeface="Inter"/>
                    <a:sym typeface="Inter"/>
                  </a:rPr>
                  <a:t> We have also secured a £1,500 contingency fund for unexpected launch expenses.</a:t>
                </a:r>
                <a:endParaRPr b="0" sz="110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2" name="Google Shape;322;p22"/>
          <p:cNvGrpSpPr/>
          <p:nvPr/>
        </p:nvGrpSpPr>
        <p:grpSpPr>
          <a:xfrm>
            <a:off x="0" y="0"/>
            <a:ext cx="9144000" cy="5143500"/>
            <a:chOff x="0" y="0"/>
            <a:chExt cx="9144000" cy="5143500"/>
          </a:xfrm>
        </p:grpSpPr>
        <p:sp>
          <p:nvSpPr>
            <p:cNvPr id="323" name="Google Shape;323;p22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solidFill>
              <a:srgbClr val="121212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24" name="Google Shape;324;p22"/>
            <p:cNvGrpSpPr/>
            <p:nvPr/>
          </p:nvGrpSpPr>
          <p:grpSpPr>
            <a:xfrm>
              <a:off x="8534400" y="381000"/>
              <a:ext cx="228600" cy="228600"/>
              <a:chOff x="0" y="0"/>
              <a:chExt cx="228600" cy="228600"/>
            </a:xfrm>
          </p:grpSpPr>
          <p:sp>
            <p:nvSpPr>
              <p:cNvPr id="325" name="Google Shape;325;p22"/>
              <p:cNvSpPr/>
              <p:nvPr/>
            </p:nvSpPr>
            <p:spPr>
              <a:xfrm>
                <a:off x="0" y="0"/>
                <a:ext cx="228600" cy="228600"/>
              </a:xfrm>
              <a:custGeom>
                <a:rect b="b" l="l" r="r" t="t"/>
                <a:pathLst>
                  <a:path extrusionOk="0" h="120000" w="120000">
                    <a:moveTo>
                      <a:pt x="0" y="120000"/>
                    </a:moveTo>
                    <a:lnTo>
                      <a:pt x="60000" y="0"/>
                    </a:lnTo>
                    <a:lnTo>
                      <a:pt x="120000" y="120000"/>
                    </a:lnTo>
                    <a:lnTo>
                      <a:pt x="90000" y="120000"/>
                    </a:lnTo>
                    <a:lnTo>
                      <a:pt x="60000" y="60000"/>
                    </a:lnTo>
                    <a:lnTo>
                      <a:pt x="30000" y="12000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26" name="Google Shape;326;p22"/>
              <p:cNvSpPr/>
              <p:nvPr/>
            </p:nvSpPr>
            <p:spPr>
              <a:xfrm>
                <a:off x="85725" y="152400"/>
                <a:ext cx="57300" cy="381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327" name="Google Shape;327;p22"/>
            <p:cNvGrpSpPr/>
            <p:nvPr/>
          </p:nvGrpSpPr>
          <p:grpSpPr>
            <a:xfrm>
              <a:off x="381000" y="4572000"/>
              <a:ext cx="190500" cy="190500"/>
              <a:chOff x="0" y="0"/>
              <a:chExt cx="190500" cy="190500"/>
            </a:xfrm>
          </p:grpSpPr>
          <p:cxnSp>
            <p:nvCxnSpPr>
              <p:cNvPr id="328" name="Google Shape;328;p22"/>
              <p:cNvCxnSpPr/>
              <p:nvPr/>
            </p:nvCxnSpPr>
            <p:spPr>
              <a:xfrm>
                <a:off x="0" y="95250"/>
                <a:ext cx="190500" cy="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  <p:cxnSp>
            <p:nvCxnSpPr>
              <p:cNvPr id="329" name="Google Shape;329;p22"/>
              <p:cNvCxnSpPr/>
              <p:nvPr/>
            </p:nvCxnSpPr>
            <p:spPr>
              <a:xfrm>
                <a:off x="95250" y="0"/>
                <a:ext cx="0" cy="190500"/>
              </a:xfrm>
              <a:prstGeom prst="straightConnector1">
                <a:avLst/>
              </a:prstGeom>
              <a:solidFill>
                <a:srgbClr val="FFFFFF"/>
              </a:solidFill>
              <a:ln cap="flat" cmpd="sng" w="19050">
                <a:solidFill>
                  <a:srgbClr val="E53935"/>
                </a:solidFill>
                <a:prstDash val="solid"/>
                <a:round/>
                <a:headEnd len="sm" w="sm" type="none"/>
                <a:tailEnd len="sm" w="sm" type="none"/>
              </a:ln>
            </p:spPr>
          </p:cxnSp>
        </p:grpSp>
      </p:grpSp>
      <p:grpSp>
        <p:nvGrpSpPr>
          <p:cNvPr id="330" name="Google Shape;330;p22"/>
          <p:cNvGrpSpPr/>
          <p:nvPr/>
        </p:nvGrpSpPr>
        <p:grpSpPr>
          <a:xfrm>
            <a:off x="381000" y="381000"/>
            <a:ext cx="7620000" cy="952425"/>
            <a:chOff x="0" y="0"/>
            <a:chExt cx="7620000" cy="952425"/>
          </a:xfrm>
        </p:grpSpPr>
        <p:sp>
          <p:nvSpPr>
            <p:cNvPr id="331" name="Google Shape;331;p22"/>
            <p:cNvSpPr/>
            <p:nvPr/>
          </p:nvSpPr>
          <p:spPr>
            <a:xfrm>
              <a:off x="0" y="0"/>
              <a:ext cx="5715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" name="Google Shape;332;p22"/>
            <p:cNvSpPr txBox="1"/>
            <p:nvPr/>
          </p:nvSpPr>
          <p:spPr>
            <a:xfrm>
              <a:off x="0" y="190500"/>
              <a:ext cx="7620000" cy="428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6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Allocation of Investment</a:t>
              </a:r>
              <a:endParaRPr b="1" sz="26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333" name="Google Shape;333;p22"/>
            <p:cNvSpPr txBox="1"/>
            <p:nvPr/>
          </p:nvSpPr>
          <p:spPr>
            <a:xfrm>
              <a:off x="0" y="619125"/>
              <a:ext cx="7620000" cy="33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400">
                  <a:solidFill>
                    <a:srgbClr val="A0A0A0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Strategic distribution of £20,000 launch funding</a:t>
              </a:r>
              <a:endParaRPr b="0" sz="1400">
                <a:solidFill>
                  <a:srgbClr val="A0A0A0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</p:grpSp>
      <p:grpSp>
        <p:nvGrpSpPr>
          <p:cNvPr id="334" name="Google Shape;334;p22"/>
          <p:cNvGrpSpPr/>
          <p:nvPr/>
        </p:nvGrpSpPr>
        <p:grpSpPr>
          <a:xfrm>
            <a:off x="381000" y="1524000"/>
            <a:ext cx="8382000" cy="1428900"/>
            <a:chOff x="0" y="0"/>
            <a:chExt cx="8382000" cy="1428900"/>
          </a:xfrm>
        </p:grpSpPr>
        <p:grpSp>
          <p:nvGrpSpPr>
            <p:cNvPr id="335" name="Google Shape;335;p22"/>
            <p:cNvGrpSpPr/>
            <p:nvPr/>
          </p:nvGrpSpPr>
          <p:grpSpPr>
            <a:xfrm>
              <a:off x="0" y="0"/>
              <a:ext cx="2667000" cy="1428900"/>
              <a:chOff x="0" y="0"/>
              <a:chExt cx="2667000" cy="1428900"/>
            </a:xfrm>
          </p:grpSpPr>
          <p:sp>
            <p:nvSpPr>
              <p:cNvPr id="336" name="Google Shape;336;p22"/>
              <p:cNvSpPr/>
              <p:nvPr/>
            </p:nvSpPr>
            <p:spPr>
              <a:xfrm>
                <a:off x="0" y="0"/>
                <a:ext cx="2667000" cy="1428900"/>
              </a:xfrm>
              <a:prstGeom prst="rect">
                <a:avLst/>
              </a:prstGeom>
              <a:solidFill>
                <a:srgbClr val="1E1E1E"/>
              </a:solidFill>
              <a:ln cap="flat" cmpd="sng" w="9525">
                <a:solidFill>
                  <a:srgbClr val="33333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7" name="Google Shape;337;p22"/>
              <p:cNvSpPr/>
              <p:nvPr/>
            </p:nvSpPr>
            <p:spPr>
              <a:xfrm>
                <a:off x="0" y="0"/>
                <a:ext cx="571500" cy="2667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38" name="Google Shape;338;p22"/>
              <p:cNvSpPr txBox="1"/>
              <p:nvPr/>
            </p:nvSpPr>
            <p:spPr>
              <a:xfrm>
                <a:off x="0" y="0"/>
                <a:ext cx="571500" cy="266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Oswald"/>
                    <a:ea typeface="Oswald"/>
                    <a:cs typeface="Oswald"/>
                    <a:sym typeface="Oswald"/>
                  </a:rPr>
                  <a:t>45.0%</a:t>
                </a:r>
                <a:endParaRPr/>
              </a:p>
            </p:txBody>
          </p:sp>
          <p:sp>
            <p:nvSpPr>
              <p:cNvPr id="339" name="Google Shape;339;p22"/>
              <p:cNvSpPr txBox="1"/>
              <p:nvPr/>
            </p:nvSpPr>
            <p:spPr>
              <a:xfrm>
                <a:off x="666750" y="38100"/>
                <a:ext cx="1905000" cy="22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Oswald"/>
                    <a:ea typeface="Oswald"/>
                    <a:cs typeface="Oswald"/>
                    <a:sym typeface="Oswald"/>
                  </a:rPr>
                  <a:t>STOCK &amp; PRODUCTION</a:t>
                </a:r>
                <a:endParaRPr b="1" sz="11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endParaRPr>
              </a:p>
            </p:txBody>
          </p:sp>
          <p:sp>
            <p:nvSpPr>
              <p:cNvPr id="340" name="Google Shape;340;p22"/>
              <p:cNvSpPr txBox="1"/>
              <p:nvPr/>
            </p:nvSpPr>
            <p:spPr>
              <a:xfrm>
                <a:off x="142875" y="400050"/>
                <a:ext cx="2381400" cy="93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0" lang="en" sz="1000">
                    <a:solidFill>
                      <a:srgbClr val="A0A0A0"/>
                    </a:solidFill>
                    <a:latin typeface="Inter"/>
                    <a:ea typeface="Inter"/>
                    <a:cs typeface="Inter"/>
                    <a:sym typeface="Inter"/>
                  </a:rPr>
                  <a:t>Total Allocation: </a:t>
                </a:r>
                <a:r>
                  <a:rPr b="1" lang="en" sz="10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£9,000</a:t>
                </a:r>
                <a:endParaRPr b="0" sz="100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endParaRPr>
              </a:p>
              <a:p>
                <a:pPr indent="0" lvl="0" marL="0" rtl="0" algn="l">
                  <a:spcBef>
                    <a:spcPts val="450"/>
                  </a:spcBef>
                  <a:spcAft>
                    <a:spcPts val="0"/>
                  </a:spcAft>
                  <a:buNone/>
                </a:pPr>
                <a:r>
                  <a:rPr b="0" lang="en" sz="950">
                    <a:solidFill>
                      <a:srgbClr val="E0E0E0"/>
                    </a:solidFill>
                    <a:latin typeface="Inter"/>
                    <a:ea typeface="Inter"/>
                    <a:cs typeface="Inter"/>
                    <a:sym typeface="Inter"/>
                  </a:rPr>
                  <a:t>Initial stock accounts for 30% (£6,000) and production takes 15% (£3,000) of the total capital to maximize launch impact.</a:t>
                </a:r>
                <a:endParaRPr b="0" sz="95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341" name="Google Shape;341;p22"/>
            <p:cNvGrpSpPr/>
            <p:nvPr/>
          </p:nvGrpSpPr>
          <p:grpSpPr>
            <a:xfrm>
              <a:off x="2857500" y="0"/>
              <a:ext cx="2667000" cy="1428900"/>
              <a:chOff x="0" y="0"/>
              <a:chExt cx="2667000" cy="1428900"/>
            </a:xfrm>
          </p:grpSpPr>
          <p:sp>
            <p:nvSpPr>
              <p:cNvPr id="342" name="Google Shape;342;p22"/>
              <p:cNvSpPr/>
              <p:nvPr/>
            </p:nvSpPr>
            <p:spPr>
              <a:xfrm>
                <a:off x="0" y="0"/>
                <a:ext cx="2667000" cy="1428900"/>
              </a:xfrm>
              <a:prstGeom prst="rect">
                <a:avLst/>
              </a:prstGeom>
              <a:solidFill>
                <a:srgbClr val="1E1E1E"/>
              </a:solidFill>
              <a:ln cap="flat" cmpd="sng" w="9525">
                <a:solidFill>
                  <a:srgbClr val="33333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3" name="Google Shape;343;p22"/>
              <p:cNvSpPr/>
              <p:nvPr/>
            </p:nvSpPr>
            <p:spPr>
              <a:xfrm>
                <a:off x="0" y="0"/>
                <a:ext cx="571500" cy="2667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4" name="Google Shape;344;p22"/>
              <p:cNvSpPr txBox="1"/>
              <p:nvPr/>
            </p:nvSpPr>
            <p:spPr>
              <a:xfrm>
                <a:off x="0" y="0"/>
                <a:ext cx="571500" cy="266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Oswald"/>
                    <a:ea typeface="Oswald"/>
                    <a:cs typeface="Oswald"/>
                    <a:sym typeface="Oswald"/>
                  </a:rPr>
                  <a:t>22.5%</a:t>
                </a:r>
                <a:endParaRPr/>
              </a:p>
            </p:txBody>
          </p:sp>
          <p:sp>
            <p:nvSpPr>
              <p:cNvPr id="345" name="Google Shape;345;p22"/>
              <p:cNvSpPr txBox="1"/>
              <p:nvPr/>
            </p:nvSpPr>
            <p:spPr>
              <a:xfrm>
                <a:off x="666750" y="38100"/>
                <a:ext cx="1905000" cy="22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Oswald"/>
                    <a:ea typeface="Oswald"/>
                    <a:cs typeface="Oswald"/>
                    <a:sym typeface="Oswald"/>
                  </a:rPr>
                  <a:t>MARKETING &amp; WEB</a:t>
                </a:r>
                <a:endParaRPr b="1" sz="11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endParaRPr>
              </a:p>
            </p:txBody>
          </p:sp>
          <p:sp>
            <p:nvSpPr>
              <p:cNvPr id="346" name="Google Shape;346;p22"/>
              <p:cNvSpPr txBox="1"/>
              <p:nvPr/>
            </p:nvSpPr>
            <p:spPr>
              <a:xfrm>
                <a:off x="142875" y="400050"/>
                <a:ext cx="2381400" cy="93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0" lang="en" sz="1000">
                    <a:solidFill>
                      <a:srgbClr val="A0A0A0"/>
                    </a:solidFill>
                    <a:latin typeface="Inter"/>
                    <a:ea typeface="Inter"/>
                    <a:cs typeface="Inter"/>
                    <a:sym typeface="Inter"/>
                  </a:rPr>
                  <a:t>Total Allocation: </a:t>
                </a:r>
                <a:r>
                  <a:rPr b="1" lang="en" sz="10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£4,500</a:t>
                </a:r>
                <a:endParaRPr b="0" sz="100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endParaRPr>
              </a:p>
              <a:p>
                <a:pPr indent="0" lvl="0" marL="0" rtl="0" algn="l">
                  <a:spcBef>
                    <a:spcPts val="450"/>
                  </a:spcBef>
                  <a:spcAft>
                    <a:spcPts val="0"/>
                  </a:spcAft>
                  <a:buNone/>
                </a:pPr>
                <a:r>
                  <a:rPr b="0" lang="en" sz="950">
                    <a:solidFill>
                      <a:srgbClr val="E0E0E0"/>
                    </a:solidFill>
                    <a:latin typeface="Inter"/>
                    <a:ea typeface="Inter"/>
                    <a:cs typeface="Inter"/>
                    <a:sym typeface="Inter"/>
                  </a:rPr>
                  <a:t>Marketing strategy accounts for 15% (£3,000) paired with 7.5% (£1,500) dedicated to high-performance website development.</a:t>
                </a:r>
                <a:endParaRPr b="0" sz="95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347" name="Google Shape;347;p22"/>
            <p:cNvGrpSpPr/>
            <p:nvPr/>
          </p:nvGrpSpPr>
          <p:grpSpPr>
            <a:xfrm>
              <a:off x="5715000" y="0"/>
              <a:ext cx="2667000" cy="1428900"/>
              <a:chOff x="0" y="0"/>
              <a:chExt cx="2667000" cy="1428900"/>
            </a:xfrm>
          </p:grpSpPr>
          <p:sp>
            <p:nvSpPr>
              <p:cNvPr id="348" name="Google Shape;348;p22"/>
              <p:cNvSpPr/>
              <p:nvPr/>
            </p:nvSpPr>
            <p:spPr>
              <a:xfrm>
                <a:off x="0" y="0"/>
                <a:ext cx="2667000" cy="1428900"/>
              </a:xfrm>
              <a:prstGeom prst="rect">
                <a:avLst/>
              </a:prstGeom>
              <a:solidFill>
                <a:srgbClr val="1E1E1E"/>
              </a:solidFill>
              <a:ln cap="flat" cmpd="sng" w="9525">
                <a:solidFill>
                  <a:srgbClr val="333333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49" name="Google Shape;349;p22"/>
              <p:cNvSpPr/>
              <p:nvPr/>
            </p:nvSpPr>
            <p:spPr>
              <a:xfrm>
                <a:off x="0" y="0"/>
                <a:ext cx="571500" cy="2667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0" name="Google Shape;350;p22"/>
              <p:cNvSpPr txBox="1"/>
              <p:nvPr/>
            </p:nvSpPr>
            <p:spPr>
              <a:xfrm>
                <a:off x="0" y="0"/>
                <a:ext cx="571500" cy="2667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Oswald"/>
                    <a:ea typeface="Oswald"/>
                    <a:cs typeface="Oswald"/>
                    <a:sym typeface="Oswald"/>
                  </a:rPr>
                  <a:t>32.5%</a:t>
                </a:r>
                <a:endParaRPr/>
              </a:p>
            </p:txBody>
          </p:sp>
          <p:sp>
            <p:nvSpPr>
              <p:cNvPr id="351" name="Google Shape;351;p22"/>
              <p:cNvSpPr txBox="1"/>
              <p:nvPr/>
            </p:nvSpPr>
            <p:spPr>
              <a:xfrm>
                <a:off x="666750" y="38100"/>
                <a:ext cx="1905000" cy="228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100">
                    <a:solidFill>
                      <a:srgbClr val="FFFFFF"/>
                    </a:solidFill>
                    <a:latin typeface="Oswald"/>
                    <a:ea typeface="Oswald"/>
                    <a:cs typeface="Oswald"/>
                    <a:sym typeface="Oswald"/>
                  </a:rPr>
                  <a:t>OTHER &amp; CONTINGENCY</a:t>
                </a:r>
                <a:endParaRPr b="1" sz="11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endParaRPr>
              </a:p>
            </p:txBody>
          </p:sp>
          <p:sp>
            <p:nvSpPr>
              <p:cNvPr id="352" name="Google Shape;352;p22"/>
              <p:cNvSpPr txBox="1"/>
              <p:nvPr/>
            </p:nvSpPr>
            <p:spPr>
              <a:xfrm>
                <a:off x="142875" y="400050"/>
                <a:ext cx="2381400" cy="9336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0" lang="en" sz="1000">
                    <a:solidFill>
                      <a:srgbClr val="A0A0A0"/>
                    </a:solidFill>
                    <a:latin typeface="Inter"/>
                    <a:ea typeface="Inter"/>
                    <a:cs typeface="Inter"/>
                    <a:sym typeface="Inter"/>
                  </a:rPr>
                  <a:t>Total Allocation: </a:t>
                </a:r>
                <a:r>
                  <a:rPr b="1" lang="en" sz="10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£6,500</a:t>
                </a:r>
                <a:endParaRPr b="0" sz="100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endParaRPr>
              </a:p>
              <a:p>
                <a:pPr indent="0" lvl="0" marL="0" rtl="0" algn="l">
                  <a:spcBef>
                    <a:spcPts val="450"/>
                  </a:spcBef>
                  <a:spcAft>
                    <a:spcPts val="0"/>
                  </a:spcAft>
                  <a:buNone/>
                </a:pPr>
                <a:r>
                  <a:rPr b="0" lang="en" sz="950">
                    <a:solidFill>
                      <a:srgbClr val="E0E0E0"/>
                    </a:solidFill>
                    <a:latin typeface="Inter"/>
                    <a:ea typeface="Inter"/>
                    <a:cs typeface="Inter"/>
                    <a:sym typeface="Inter"/>
                  </a:rPr>
                  <a:t>Secures a 7.5% (£1,500) contingency buffer while dedicating 25% (£5,000) toward other essential launch overheads.</a:t>
                </a:r>
                <a:endParaRPr b="0" sz="950">
                  <a:solidFill>
                    <a:srgbClr val="E0E0E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</p:grpSp>
      <p:grpSp>
        <p:nvGrpSpPr>
          <p:cNvPr id="353" name="Google Shape;353;p22"/>
          <p:cNvGrpSpPr/>
          <p:nvPr/>
        </p:nvGrpSpPr>
        <p:grpSpPr>
          <a:xfrm>
            <a:off x="381000" y="3238500"/>
            <a:ext cx="8382000" cy="952500"/>
            <a:chOff x="0" y="0"/>
            <a:chExt cx="8382000" cy="952500"/>
          </a:xfrm>
        </p:grpSpPr>
        <p:sp>
          <p:nvSpPr>
            <p:cNvPr id="354" name="Google Shape;354;p22"/>
            <p:cNvSpPr/>
            <p:nvPr/>
          </p:nvSpPr>
          <p:spPr>
            <a:xfrm>
              <a:off x="0" y="0"/>
              <a:ext cx="8382000" cy="952500"/>
            </a:xfrm>
            <a:prstGeom prst="rect">
              <a:avLst/>
            </a:prstGeom>
            <a:solidFill>
              <a:srgbClr val="1E1E1E"/>
            </a:solidFill>
            <a:ln cap="flat" cmpd="sng" w="9525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" name="Google Shape;355;p22"/>
            <p:cNvSpPr/>
            <p:nvPr/>
          </p:nvSpPr>
          <p:spPr>
            <a:xfrm>
              <a:off x="0" y="0"/>
              <a:ext cx="76200" cy="9525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" name="Google Shape;356;p22"/>
            <p:cNvSpPr txBox="1"/>
            <p:nvPr/>
          </p:nvSpPr>
          <p:spPr>
            <a:xfrm>
              <a:off x="285750" y="142875"/>
              <a:ext cx="2381400" cy="666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E53935"/>
                  </a:solidFill>
                  <a:latin typeface="Oswald Medium"/>
                  <a:ea typeface="Oswald Medium"/>
                  <a:cs typeface="Oswald Medium"/>
                  <a:sym typeface="Oswald Medium"/>
                </a:rPr>
                <a:t>POTENTIAL SOURCES</a:t>
              </a:r>
              <a:endParaRPr b="0" sz="1100">
                <a:solidFill>
                  <a:srgbClr val="E53935"/>
                </a:solidFill>
                <a:latin typeface="Oswald Medium"/>
                <a:ea typeface="Oswald Medium"/>
                <a:cs typeface="Oswald Medium"/>
                <a:sym typeface="Oswald Medium"/>
              </a:endParaRPr>
            </a:p>
            <a:p>
              <a:pPr indent="0" lvl="0" marL="0" rtl="0" algn="l">
                <a:spcBef>
                  <a:spcPts val="300"/>
                </a:spcBef>
                <a:spcAft>
                  <a:spcPts val="0"/>
                </a:spcAft>
                <a:buNone/>
              </a:pPr>
              <a:r>
                <a:rPr b="0" lang="en" sz="95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rPr>
                <a:t>Diverse capital streams identified to fulfill startup investment requirements.</a:t>
              </a:r>
              <a:endParaRPr b="0" sz="950">
                <a:solidFill>
                  <a:srgbClr val="A0A0A0"/>
                </a:solidFill>
                <a:latin typeface="Inter"/>
                <a:ea typeface="Inter"/>
                <a:cs typeface="Inter"/>
                <a:sym typeface="Inter"/>
              </a:endParaRPr>
            </a:p>
          </p:txBody>
        </p:sp>
        <p:grpSp>
          <p:nvGrpSpPr>
            <p:cNvPr id="357" name="Google Shape;357;p22"/>
            <p:cNvGrpSpPr/>
            <p:nvPr/>
          </p:nvGrpSpPr>
          <p:grpSpPr>
            <a:xfrm>
              <a:off x="2857500" y="171450"/>
              <a:ext cx="1285875" cy="666900"/>
              <a:chOff x="0" y="0"/>
              <a:chExt cx="1285875" cy="666900"/>
            </a:xfrm>
          </p:grpSpPr>
          <p:sp>
            <p:nvSpPr>
              <p:cNvPr id="358" name="Google Shape;358;p22"/>
              <p:cNvSpPr/>
              <p:nvPr/>
            </p:nvSpPr>
            <p:spPr>
              <a:xfrm>
                <a:off x="0" y="47625"/>
                <a:ext cx="57300" cy="573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59" name="Google Shape;359;p22"/>
              <p:cNvSpPr txBox="1"/>
              <p:nvPr/>
            </p:nvSpPr>
            <p:spPr>
              <a:xfrm>
                <a:off x="142875" y="0"/>
                <a:ext cx="1143000" cy="666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0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Founder Equity</a:t>
                </a:r>
                <a:endParaRPr b="1" sz="10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endParaRPr>
              </a:p>
              <a:p>
                <a:pPr indent="0" lvl="0" marL="0" rtl="0" algn="l">
                  <a:spcBef>
                    <a:spcPts val="225"/>
                  </a:spcBef>
                  <a:spcAft>
                    <a:spcPts val="0"/>
                  </a:spcAft>
                  <a:buNone/>
                </a:pPr>
                <a:r>
                  <a:rPr b="0" lang="en" sz="850">
                    <a:solidFill>
                      <a:srgbClr val="A0A0A0"/>
                    </a:solidFill>
                    <a:latin typeface="Inter"/>
                    <a:ea typeface="Inter"/>
                    <a:cs typeface="Inter"/>
                    <a:sym typeface="Inter"/>
                  </a:rPr>
                  <a:t>Direct internal capital investment.</a:t>
                </a:r>
                <a:endParaRPr b="0" sz="85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360" name="Google Shape;360;p22"/>
            <p:cNvGrpSpPr/>
            <p:nvPr/>
          </p:nvGrpSpPr>
          <p:grpSpPr>
            <a:xfrm>
              <a:off x="4191000" y="171450"/>
              <a:ext cx="1285875" cy="666900"/>
              <a:chOff x="0" y="0"/>
              <a:chExt cx="1285875" cy="666900"/>
            </a:xfrm>
          </p:grpSpPr>
          <p:sp>
            <p:nvSpPr>
              <p:cNvPr id="361" name="Google Shape;361;p22"/>
              <p:cNvSpPr/>
              <p:nvPr/>
            </p:nvSpPr>
            <p:spPr>
              <a:xfrm>
                <a:off x="0" y="47625"/>
                <a:ext cx="57300" cy="573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2" name="Google Shape;362;p22"/>
              <p:cNvSpPr txBox="1"/>
              <p:nvPr/>
            </p:nvSpPr>
            <p:spPr>
              <a:xfrm>
                <a:off x="142875" y="0"/>
                <a:ext cx="1143000" cy="666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0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Start-up Loans</a:t>
                </a:r>
                <a:endParaRPr b="1" sz="10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endParaRPr>
              </a:p>
              <a:p>
                <a:pPr indent="0" lvl="0" marL="0" rtl="0" algn="l">
                  <a:spcBef>
                    <a:spcPts val="225"/>
                  </a:spcBef>
                  <a:spcAft>
                    <a:spcPts val="0"/>
                  </a:spcAft>
                  <a:buNone/>
                </a:pPr>
                <a:r>
                  <a:rPr b="0" lang="en" sz="850">
                    <a:solidFill>
                      <a:srgbClr val="A0A0A0"/>
                    </a:solidFill>
                    <a:latin typeface="Inter"/>
                    <a:ea typeface="Inter"/>
                    <a:cs typeface="Inter"/>
                    <a:sym typeface="Inter"/>
                  </a:rPr>
                  <a:t>Government-backed commercial loans.</a:t>
                </a:r>
                <a:endParaRPr b="0" sz="85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363" name="Google Shape;363;p22"/>
            <p:cNvGrpSpPr/>
            <p:nvPr/>
          </p:nvGrpSpPr>
          <p:grpSpPr>
            <a:xfrm>
              <a:off x="5524500" y="171450"/>
              <a:ext cx="1285875" cy="666900"/>
              <a:chOff x="0" y="0"/>
              <a:chExt cx="1285875" cy="666900"/>
            </a:xfrm>
          </p:grpSpPr>
          <p:sp>
            <p:nvSpPr>
              <p:cNvPr id="364" name="Google Shape;364;p22"/>
              <p:cNvSpPr/>
              <p:nvPr/>
            </p:nvSpPr>
            <p:spPr>
              <a:xfrm>
                <a:off x="0" y="47625"/>
                <a:ext cx="57300" cy="573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5" name="Google Shape;365;p22"/>
              <p:cNvSpPr txBox="1"/>
              <p:nvPr/>
            </p:nvSpPr>
            <p:spPr>
              <a:xfrm>
                <a:off x="142875" y="0"/>
                <a:ext cx="1143000" cy="666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0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Local Enterprise</a:t>
                </a:r>
                <a:endParaRPr b="1" sz="10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endParaRPr>
              </a:p>
              <a:p>
                <a:pPr indent="0" lvl="0" marL="0" rtl="0" algn="l">
                  <a:spcBef>
                    <a:spcPts val="225"/>
                  </a:spcBef>
                  <a:spcAft>
                    <a:spcPts val="0"/>
                  </a:spcAft>
                  <a:buNone/>
                </a:pPr>
                <a:r>
                  <a:rPr b="0" lang="en" sz="850">
                    <a:solidFill>
                      <a:srgbClr val="A0A0A0"/>
                    </a:solidFill>
                    <a:latin typeface="Inter"/>
                    <a:ea typeface="Inter"/>
                    <a:cs typeface="Inter"/>
                    <a:sym typeface="Inter"/>
                  </a:rPr>
                  <a:t>Regional support funds and programs.</a:t>
                </a:r>
                <a:endParaRPr b="0" sz="85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366" name="Google Shape;366;p22"/>
            <p:cNvGrpSpPr/>
            <p:nvPr/>
          </p:nvGrpSpPr>
          <p:grpSpPr>
            <a:xfrm>
              <a:off x="6858000" y="171450"/>
              <a:ext cx="1381275" cy="666900"/>
              <a:chOff x="0" y="0"/>
              <a:chExt cx="1381275" cy="666900"/>
            </a:xfrm>
          </p:grpSpPr>
          <p:sp>
            <p:nvSpPr>
              <p:cNvPr id="367" name="Google Shape;367;p22"/>
              <p:cNvSpPr/>
              <p:nvPr/>
            </p:nvSpPr>
            <p:spPr>
              <a:xfrm>
                <a:off x="0" y="47625"/>
                <a:ext cx="57300" cy="573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68" name="Google Shape;368;p22"/>
              <p:cNvSpPr txBox="1"/>
              <p:nvPr/>
            </p:nvSpPr>
            <p:spPr>
              <a:xfrm>
                <a:off x="142875" y="0"/>
                <a:ext cx="1238400" cy="666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0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Private Investment</a:t>
                </a:r>
                <a:endParaRPr b="1" sz="10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endParaRPr>
              </a:p>
              <a:p>
                <a:pPr indent="0" lvl="0" marL="0" rtl="0" algn="l">
                  <a:spcBef>
                    <a:spcPts val="225"/>
                  </a:spcBef>
                  <a:spcAft>
                    <a:spcPts val="0"/>
                  </a:spcAft>
                  <a:buNone/>
                </a:pPr>
                <a:r>
                  <a:rPr b="0" lang="en" sz="850">
                    <a:solidFill>
                      <a:srgbClr val="A0A0A0"/>
                    </a:solidFill>
                    <a:latin typeface="Inter"/>
                    <a:ea typeface="Inter"/>
                    <a:cs typeface="Inter"/>
                    <a:sym typeface="Inter"/>
                  </a:rPr>
                  <a:t>Angel capital backing streetwear growth.</a:t>
                </a:r>
                <a:endParaRPr b="0" sz="85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2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2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74" name="Google Shape;374;p23"/>
          <p:cNvGrpSpPr/>
          <p:nvPr/>
        </p:nvGrpSpPr>
        <p:grpSpPr>
          <a:xfrm>
            <a:off x="8534400" y="381000"/>
            <a:ext cx="228600" cy="228600"/>
            <a:chOff x="0" y="0"/>
            <a:chExt cx="228600" cy="228600"/>
          </a:xfrm>
        </p:grpSpPr>
        <p:sp>
          <p:nvSpPr>
            <p:cNvPr id="375" name="Google Shape;375;p23"/>
            <p:cNvSpPr/>
            <p:nvPr/>
          </p:nvSpPr>
          <p:spPr>
            <a:xfrm>
              <a:off x="0" y="0"/>
              <a:ext cx="228600" cy="228600"/>
            </a:xfrm>
            <a:custGeom>
              <a:rect b="b" l="l" r="r" t="t"/>
              <a:pathLst>
                <a:path extrusionOk="0" h="120000" w="120000">
                  <a:moveTo>
                    <a:pt x="0" y="120000"/>
                  </a:moveTo>
                  <a:lnTo>
                    <a:pt x="60000" y="0"/>
                  </a:lnTo>
                  <a:lnTo>
                    <a:pt x="120000" y="120000"/>
                  </a:lnTo>
                  <a:lnTo>
                    <a:pt x="90000" y="120000"/>
                  </a:lnTo>
                  <a:lnTo>
                    <a:pt x="60000" y="60000"/>
                  </a:lnTo>
                  <a:lnTo>
                    <a:pt x="30000" y="12000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" name="Google Shape;376;p23"/>
            <p:cNvSpPr/>
            <p:nvPr/>
          </p:nvSpPr>
          <p:spPr>
            <a:xfrm>
              <a:off x="85725" y="152400"/>
              <a:ext cx="57300" cy="381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77" name="Google Shape;377;p23"/>
          <p:cNvGrpSpPr/>
          <p:nvPr/>
        </p:nvGrpSpPr>
        <p:grpSpPr>
          <a:xfrm>
            <a:off x="381000" y="4572000"/>
            <a:ext cx="190500" cy="190500"/>
            <a:chOff x="0" y="0"/>
            <a:chExt cx="190500" cy="190500"/>
          </a:xfrm>
        </p:grpSpPr>
        <p:cxnSp>
          <p:nvCxnSpPr>
            <p:cNvPr id="378" name="Google Shape;378;p23"/>
            <p:cNvCxnSpPr/>
            <p:nvPr/>
          </p:nvCxnSpPr>
          <p:spPr>
            <a:xfrm>
              <a:off x="0" y="95250"/>
              <a:ext cx="190500" cy="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379" name="Google Shape;379;p23"/>
            <p:cNvCxnSpPr/>
            <p:nvPr/>
          </p:nvCxnSpPr>
          <p:spPr>
            <a:xfrm>
              <a:off x="95250" y="0"/>
              <a:ext cx="0" cy="19050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380" name="Google Shape;380;p23"/>
          <p:cNvGrpSpPr/>
          <p:nvPr/>
        </p:nvGrpSpPr>
        <p:grpSpPr>
          <a:xfrm>
            <a:off x="381000" y="381000"/>
            <a:ext cx="5715000" cy="952425"/>
            <a:chOff x="0" y="0"/>
            <a:chExt cx="5715000" cy="952425"/>
          </a:xfrm>
        </p:grpSpPr>
        <p:sp>
          <p:nvSpPr>
            <p:cNvPr id="381" name="Google Shape;381;p23"/>
            <p:cNvSpPr/>
            <p:nvPr/>
          </p:nvSpPr>
          <p:spPr>
            <a:xfrm>
              <a:off x="0" y="0"/>
              <a:ext cx="571500" cy="57300"/>
            </a:xfrm>
            <a:prstGeom prst="rect">
              <a:avLst/>
            </a:prstGeom>
            <a:solidFill>
              <a:srgbClr val="E53935"/>
            </a:solidFill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" name="Google Shape;382;p23"/>
            <p:cNvSpPr txBox="1"/>
            <p:nvPr/>
          </p:nvSpPr>
          <p:spPr>
            <a:xfrm>
              <a:off x="0" y="190500"/>
              <a:ext cx="5715000" cy="428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2600">
                  <a:solidFill>
                    <a:srgbClr val="FFFFFF"/>
                  </a:solidFill>
                  <a:latin typeface="Oswald"/>
                  <a:ea typeface="Oswald"/>
                  <a:cs typeface="Oswald"/>
                  <a:sym typeface="Oswald"/>
                </a:rPr>
                <a:t>References</a:t>
              </a:r>
              <a:endParaRPr b="1" sz="2600">
                <a:solidFill>
                  <a:srgbClr val="FFFFFF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  <p:sp>
          <p:nvSpPr>
            <p:cNvPr id="383" name="Google Shape;383;p23"/>
            <p:cNvSpPr txBox="1"/>
            <p:nvPr/>
          </p:nvSpPr>
          <p:spPr>
            <a:xfrm>
              <a:off x="0" y="619125"/>
              <a:ext cx="5715000" cy="333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lang="en" sz="1600">
                  <a:solidFill>
                    <a:srgbClr val="A0A0A0"/>
                  </a:solidFill>
                  <a:latin typeface="Inter Medium"/>
                  <a:ea typeface="Inter Medium"/>
                  <a:cs typeface="Inter Medium"/>
                  <a:sym typeface="Inter Medium"/>
                </a:rPr>
                <a:t>Supporting Documentation and Legal Frameworks</a:t>
              </a:r>
              <a:endParaRPr b="0" sz="1600">
                <a:solidFill>
                  <a:srgbClr val="A0A0A0"/>
                </a:solidFill>
                <a:latin typeface="Inter Medium"/>
                <a:ea typeface="Inter Medium"/>
                <a:cs typeface="Inter Medium"/>
                <a:sym typeface="Inter Medium"/>
              </a:endParaRPr>
            </a:p>
          </p:txBody>
        </p:sp>
      </p:grpSp>
      <p:grpSp>
        <p:nvGrpSpPr>
          <p:cNvPr id="384" name="Google Shape;384;p23"/>
          <p:cNvGrpSpPr/>
          <p:nvPr/>
        </p:nvGrpSpPr>
        <p:grpSpPr>
          <a:xfrm>
            <a:off x="381000" y="1714500"/>
            <a:ext cx="3809925" cy="2000250"/>
            <a:chOff x="0" y="0"/>
            <a:chExt cx="3809925" cy="2000250"/>
          </a:xfrm>
        </p:grpSpPr>
        <p:cxnSp>
          <p:nvCxnSpPr>
            <p:cNvPr id="385" name="Google Shape;385;p23"/>
            <p:cNvCxnSpPr/>
            <p:nvPr/>
          </p:nvCxnSpPr>
          <p:spPr>
            <a:xfrm>
              <a:off x="0" y="0"/>
              <a:ext cx="0" cy="2000100"/>
            </a:xfrm>
            <a:prstGeom prst="straightConnector1">
              <a:avLst/>
            </a:prstGeom>
            <a:solidFill>
              <a:srgbClr val="FFFFFF"/>
            </a:solidFill>
            <a:ln cap="flat" cmpd="sng" w="9525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386" name="Google Shape;386;p23"/>
            <p:cNvCxnSpPr/>
            <p:nvPr/>
          </p:nvCxnSpPr>
          <p:spPr>
            <a:xfrm>
              <a:off x="0" y="0"/>
              <a:ext cx="190500" cy="0"/>
            </a:xfrm>
            <a:prstGeom prst="straightConnector1">
              <a:avLst/>
            </a:prstGeom>
            <a:solidFill>
              <a:srgbClr val="FFFFFF"/>
            </a:solidFill>
            <a:ln cap="flat" cmpd="sng" w="19050">
              <a:solidFill>
                <a:srgbClr val="E53935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387" name="Google Shape;387;p23"/>
            <p:cNvCxnSpPr/>
            <p:nvPr/>
          </p:nvCxnSpPr>
          <p:spPr>
            <a:xfrm>
              <a:off x="0" y="2000250"/>
              <a:ext cx="190500" cy="0"/>
            </a:xfrm>
            <a:prstGeom prst="straightConnector1">
              <a:avLst/>
            </a:prstGeom>
            <a:solidFill>
              <a:srgbClr val="FFFFFF"/>
            </a:solidFill>
            <a:ln cap="flat" cmpd="sng" w="9525">
              <a:solidFill>
                <a:srgbClr val="333333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388" name="Google Shape;388;p23"/>
            <p:cNvSpPr txBox="1"/>
            <p:nvPr/>
          </p:nvSpPr>
          <p:spPr>
            <a:xfrm>
              <a:off x="238125" y="95250"/>
              <a:ext cx="3571800" cy="1809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" sz="13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Strategic &amp; Legal Frameworks</a:t>
              </a:r>
              <a:endParaRPr b="1" sz="1300">
                <a:solidFill>
                  <a:srgbClr val="FFFFFF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900"/>
                </a:spcBef>
                <a:spcAft>
                  <a:spcPts val="0"/>
                </a:spcAft>
                <a:buNone/>
              </a:pPr>
              <a:r>
                <a:rPr b="0" lang="en" sz="110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rPr>
                <a:t>The operations and market strategies outlined in this business plan are strictly aligned with and validated by official UK government guidelines and verified industry trend reporting.</a:t>
              </a:r>
              <a:endParaRPr b="0" sz="1100">
                <a:solidFill>
                  <a:srgbClr val="A0A0A0"/>
                </a:solidFill>
                <a:latin typeface="Inter"/>
                <a:ea typeface="Inter"/>
                <a:cs typeface="Inter"/>
                <a:sym typeface="Inter"/>
              </a:endParaRPr>
            </a:p>
            <a:p>
              <a:pPr indent="0" lvl="0" marL="0" rtl="0" algn="l">
                <a:spcBef>
                  <a:spcPts val="1500"/>
                </a:spcBef>
                <a:spcAft>
                  <a:spcPts val="0"/>
                </a:spcAft>
                <a:buNone/>
              </a:pPr>
              <a:r>
                <a:rPr b="0" lang="en" sz="1000">
                  <a:solidFill>
                    <a:srgbClr val="E53935"/>
                  </a:solidFill>
                  <a:latin typeface="Oswald"/>
                  <a:ea typeface="Oswald"/>
                  <a:cs typeface="Oswald"/>
                  <a:sym typeface="Oswald"/>
                </a:rPr>
                <a:t>VERIFIED REGULATORY DATA</a:t>
              </a:r>
              <a:endParaRPr b="0" sz="1000">
                <a:solidFill>
                  <a:srgbClr val="E53935"/>
                </a:solidFill>
                <a:latin typeface="Oswald"/>
                <a:ea typeface="Oswald"/>
                <a:cs typeface="Oswald"/>
                <a:sym typeface="Oswald"/>
              </a:endParaRPr>
            </a:p>
          </p:txBody>
        </p:sp>
      </p:grpSp>
      <p:grpSp>
        <p:nvGrpSpPr>
          <p:cNvPr id="389" name="Google Shape;389;p23"/>
          <p:cNvGrpSpPr/>
          <p:nvPr/>
        </p:nvGrpSpPr>
        <p:grpSpPr>
          <a:xfrm>
            <a:off x="4572000" y="1714500"/>
            <a:ext cx="4191000" cy="2571750"/>
            <a:chOff x="0" y="0"/>
            <a:chExt cx="4191000" cy="2571750"/>
          </a:xfrm>
        </p:grpSpPr>
        <p:grpSp>
          <p:nvGrpSpPr>
            <p:cNvPr id="390" name="Google Shape;390;p23"/>
            <p:cNvGrpSpPr/>
            <p:nvPr/>
          </p:nvGrpSpPr>
          <p:grpSpPr>
            <a:xfrm>
              <a:off x="0" y="0"/>
              <a:ext cx="4191000" cy="762000"/>
              <a:chOff x="0" y="0"/>
              <a:chExt cx="4191000" cy="762000"/>
            </a:xfrm>
          </p:grpSpPr>
          <p:sp>
            <p:nvSpPr>
              <p:cNvPr id="391" name="Google Shape;391;p23"/>
              <p:cNvSpPr/>
              <p:nvPr/>
            </p:nvSpPr>
            <p:spPr>
              <a:xfrm>
                <a:off x="0" y="57150"/>
                <a:ext cx="57300" cy="573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2" name="Google Shape;392;p23"/>
              <p:cNvSpPr txBox="1"/>
              <p:nvPr/>
            </p:nvSpPr>
            <p:spPr>
              <a:xfrm>
                <a:off x="190500" y="0"/>
                <a:ext cx="4000500" cy="762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2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GOV.UK Online &amp; Distance Selling</a:t>
                </a:r>
                <a:endParaRPr b="1" sz="12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endParaRPr>
              </a:p>
              <a:p>
                <a:pPr indent="0" lvl="0" marL="0" rtl="0" algn="l">
                  <a:spcBef>
                    <a:spcPts val="300"/>
                  </a:spcBef>
                  <a:spcAft>
                    <a:spcPts val="0"/>
                  </a:spcAft>
                  <a:buNone/>
                </a:pPr>
                <a:r>
                  <a:rPr b="0" lang="en" sz="1050">
                    <a:solidFill>
                      <a:srgbClr val="A0A0A0"/>
                    </a:solidFill>
                    <a:latin typeface="Inter"/>
                    <a:ea typeface="Inter"/>
                    <a:cs typeface="Inter"/>
                    <a:sym typeface="Inter"/>
                  </a:rPr>
                  <a:t>Primary guidelines detailing distance selling regulations and official processes for charging VAT on consumer goods sold directly to customers.</a:t>
                </a:r>
                <a:endParaRPr b="0" sz="105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393" name="Google Shape;393;p23"/>
            <p:cNvGrpSpPr/>
            <p:nvPr/>
          </p:nvGrpSpPr>
          <p:grpSpPr>
            <a:xfrm>
              <a:off x="0" y="904875"/>
              <a:ext cx="4191000" cy="762000"/>
              <a:chOff x="0" y="0"/>
              <a:chExt cx="4191000" cy="762000"/>
            </a:xfrm>
          </p:grpSpPr>
          <p:sp>
            <p:nvSpPr>
              <p:cNvPr id="394" name="Google Shape;394;p23"/>
              <p:cNvSpPr/>
              <p:nvPr/>
            </p:nvSpPr>
            <p:spPr>
              <a:xfrm>
                <a:off x="0" y="57150"/>
                <a:ext cx="57300" cy="573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5" name="Google Shape;395;p23"/>
              <p:cNvSpPr txBox="1"/>
              <p:nvPr/>
            </p:nvSpPr>
            <p:spPr>
              <a:xfrm>
                <a:off x="190500" y="0"/>
                <a:ext cx="4000500" cy="762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2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HMRC VAT Clothing Guidance</a:t>
                </a:r>
                <a:endParaRPr b="1" sz="12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endParaRPr>
              </a:p>
              <a:p>
                <a:pPr indent="0" lvl="0" marL="0" rtl="0" algn="l">
                  <a:spcBef>
                    <a:spcPts val="300"/>
                  </a:spcBef>
                  <a:spcAft>
                    <a:spcPts val="0"/>
                  </a:spcAft>
                  <a:buNone/>
                </a:pPr>
                <a:r>
                  <a:rPr b="0" lang="en" sz="1050">
                    <a:solidFill>
                      <a:srgbClr val="A0A0A0"/>
                    </a:solidFill>
                    <a:latin typeface="Inter"/>
                    <a:ea typeface="Inter"/>
                    <a:cs typeface="Inter"/>
                    <a:sym typeface="Inter"/>
                  </a:rPr>
                  <a:t>Taxation framework references that outline specific parameters for apparel and product VAT structures to guarantee regulatory compliance.</a:t>
                </a:r>
                <a:endParaRPr b="0" sz="105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  <p:grpSp>
          <p:nvGrpSpPr>
            <p:cNvPr id="396" name="Google Shape;396;p23"/>
            <p:cNvGrpSpPr/>
            <p:nvPr/>
          </p:nvGrpSpPr>
          <p:grpSpPr>
            <a:xfrm>
              <a:off x="0" y="1809750"/>
              <a:ext cx="4191000" cy="762000"/>
              <a:chOff x="0" y="0"/>
              <a:chExt cx="4191000" cy="762000"/>
            </a:xfrm>
          </p:grpSpPr>
          <p:sp>
            <p:nvSpPr>
              <p:cNvPr id="397" name="Google Shape;397;p23"/>
              <p:cNvSpPr/>
              <p:nvPr/>
            </p:nvSpPr>
            <p:spPr>
              <a:xfrm>
                <a:off x="0" y="57150"/>
                <a:ext cx="57300" cy="57300"/>
              </a:xfrm>
              <a:prstGeom prst="rect">
                <a:avLst/>
              </a:prstGeom>
              <a:solidFill>
                <a:srgbClr val="E53935"/>
              </a:solidFill>
              <a:ln>
                <a:noFill/>
              </a:ln>
            </p:spPr>
            <p:txBody>
              <a:bodyPr anchorCtr="0" anchor="ctr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398" name="Google Shape;398;p23"/>
              <p:cNvSpPr txBox="1"/>
              <p:nvPr/>
            </p:nvSpPr>
            <p:spPr>
              <a:xfrm>
                <a:off x="190500" y="0"/>
                <a:ext cx="4000500" cy="7620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t" bIns="0" lIns="0" spcFirstLastPara="1" rIns="0" wrap="square" tIns="0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200">
                    <a:solidFill>
                      <a:srgbClr val="FFFFFF"/>
                    </a:solidFill>
                    <a:latin typeface="Inter"/>
                    <a:ea typeface="Inter"/>
                    <a:cs typeface="Inter"/>
                    <a:sym typeface="Inter"/>
                  </a:rPr>
                  <a:t>Business Insider Commercial Reports</a:t>
                </a:r>
                <a:endParaRPr b="1" sz="1200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endParaRPr>
              </a:p>
              <a:p>
                <a:pPr indent="0" lvl="0" marL="0" rtl="0" algn="l">
                  <a:spcBef>
                    <a:spcPts val="300"/>
                  </a:spcBef>
                  <a:spcAft>
                    <a:spcPts val="0"/>
                  </a:spcAft>
                  <a:buNone/>
                </a:pPr>
                <a:r>
                  <a:rPr b="0" lang="en" sz="1050">
                    <a:solidFill>
                      <a:srgbClr val="A0A0A0"/>
                    </a:solidFill>
                    <a:latin typeface="Inter"/>
                    <a:ea typeface="Inter"/>
                    <a:cs typeface="Inter"/>
                    <a:sym typeface="Inter"/>
                  </a:rPr>
                  <a:t>Market viability studies showcasing recent successful business collaborations within the global anime-inspired fashion industry.</a:t>
                </a:r>
                <a:endParaRPr b="0" sz="1050">
                  <a:solidFill>
                    <a:srgbClr val="A0A0A0"/>
                  </a:solidFill>
                  <a:latin typeface="Inter"/>
                  <a:ea typeface="Inter"/>
                  <a:cs typeface="Inter"/>
                  <a:sym typeface="Inter"/>
                </a:endParaRPr>
              </a:p>
            </p:txBody>
          </p:sp>
        </p:grpSp>
      </p:grp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