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8" userDrawn="1">
          <p15:clr>
            <a:srgbClr val="A4A3A4"/>
          </p15:clr>
        </p15:guide>
        <p15:guide id="2" pos="285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88"/>
        <p:guide pos="285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4.png"/><Relationship Id="rId8" Type="http://schemas.openxmlformats.org/officeDocument/2006/relationships/image" Target="../media/image13.png"/><Relationship Id="rId7" Type="http://schemas.openxmlformats.org/officeDocument/2006/relationships/image" Target="../media/image12.png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5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21.jpeg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image" Target="../media/image29.png"/><Relationship Id="rId8" Type="http://schemas.openxmlformats.org/officeDocument/2006/relationships/image" Target="../media/image28.png"/><Relationship Id="rId7" Type="http://schemas.openxmlformats.org/officeDocument/2006/relationships/image" Target="../media/image27.png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30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37.png"/><Relationship Id="rId7" Type="http://schemas.openxmlformats.org/officeDocument/2006/relationships/image" Target="../media/image36.png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44.jpeg"/><Relationship Id="rId8" Type="http://schemas.openxmlformats.org/officeDocument/2006/relationships/image" Target="../media/image43.png"/><Relationship Id="rId7" Type="http://schemas.openxmlformats.org/officeDocument/2006/relationships/image" Target="../media/image42.png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3" Type="http://schemas.openxmlformats.org/officeDocument/2006/relationships/image" Target="../media/image38.png"/><Relationship Id="rId2" Type="http://schemas.openxmlformats.org/officeDocument/2006/relationships/image" Target="../media/image22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image" Target="../media/image52.png"/><Relationship Id="rId8" Type="http://schemas.openxmlformats.org/officeDocument/2006/relationships/image" Target="../media/image51.png"/><Relationship Id="rId7" Type="http://schemas.openxmlformats.org/officeDocument/2006/relationships/image" Target="../media/image50.png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53.jpeg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62.png"/><Relationship Id="rId7" Type="http://schemas.openxmlformats.org/officeDocument/2006/relationships/image" Target="../media/image61.png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36.png"/><Relationship Id="rId4" Type="http://schemas.openxmlformats.org/officeDocument/2006/relationships/image" Target="../media/image69.png"/><Relationship Id="rId3" Type="http://schemas.openxmlformats.org/officeDocument/2006/relationships/image" Target="../media/image68.png"/><Relationship Id="rId2" Type="http://schemas.openxmlformats.org/officeDocument/2006/relationships/image" Target="../media/image31.png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4189958"/>
            <a:ext cx="2171700" cy="9144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100" y="4189958"/>
            <a:ext cx="2171700" cy="9144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4189958"/>
            <a:ext cx="2171700" cy="9144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6300" y="4189958"/>
            <a:ext cx="2171700" cy="914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24000" y="1753641"/>
            <a:ext cx="914400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050" b="0" i="0" u="none">
                <a:solidFill>
                  <a:srgbClr val="00F2FE"/>
                </a:solidFill>
                <a:latin typeface="JetBrains Mono"/>
              </a:rPr>
              <a:t>ACCA7031 DIGITAL FORENSICS ANALYSIS | CASE REF: QT-AI-2025-ESP</a:t>
            </a:r>
            <a:endParaRPr sz="1050" b="0" i="0" u="none">
              <a:solidFill>
                <a:srgbClr val="00F2FE"/>
              </a:solidFill>
              <a:latin typeface="JetBrains Mono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077491"/>
            <a:ext cx="9601200" cy="10075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3965"/>
              </a:lnSpc>
            </a:pPr>
            <a:r>
              <a:rPr sz="3450" b="1" i="0" u="none">
                <a:solidFill>
                  <a:srgbClr val="FFFFFF"/>
                </a:solidFill>
                <a:latin typeface="Outfit"/>
              </a:rPr>
              <a:t>Research, Analyse &amp; Investigate Cybersecurity Incidents</a:t>
            </a:r>
            <a:endParaRPr sz="3450" b="1" i="0" u="none">
              <a:solidFill>
                <a:srgbClr val="FFFFFF"/>
              </a:solidFill>
              <a:latin typeface="Outfi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524000" y="3275558"/>
            <a:ext cx="9144000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250"/>
              </a:lnSpc>
            </a:pPr>
            <a:r>
              <a:rPr sz="1500" b="0" i="0" u="none">
                <a:solidFill>
                  <a:srgbClr val="38BDF8"/>
                </a:solidFill>
                <a:latin typeface="Plus Jakarta Sans Medium"/>
              </a:rPr>
              <a:t>Comprehensive Multi-Device Forensic Assessment with Investigator Workstation &amp; Mobile Extraction Verification</a:t>
            </a:r>
            <a:endParaRPr sz="1500" b="0" i="0" u="none">
              <a:solidFill>
                <a:srgbClr val="38BDF8"/>
              </a:solidFill>
              <a:latin typeface="Plus Jakarta Sans Medium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24025" y="4389983"/>
            <a:ext cx="1771650" cy="152400"/>
          </a:xfrm>
          <a:prstGeom prst="rect">
            <a:avLst/>
          </a:prstGeom>
          <a:noFill/>
        </p:spPr>
        <p:txBody>
          <a:bodyPr wrap="square" lIns="100012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94A3B8"/>
                </a:solidFill>
                <a:latin typeface="Plus Jakarta Sans"/>
              </a:rPr>
              <a:t>TARGET ORG</a:t>
            </a:r>
            <a:endParaRPr sz="975" b="0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24025" y="4580483"/>
            <a:ext cx="1771650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FFFFFF"/>
                </a:solidFill>
                <a:latin typeface="Plus Jakarta Sans"/>
              </a:rPr>
              <a:t>Quantum Tech Ltd.</a:t>
            </a:r>
            <a:endParaRPr sz="1200" b="1" i="0" u="none">
              <a:solidFill>
                <a:srgbClr val="FFFFFF"/>
              </a:solidFill>
              <a:latin typeface="Plus Jakarta San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048125" y="4389983"/>
            <a:ext cx="1771650" cy="152400"/>
          </a:xfrm>
          <a:prstGeom prst="rect">
            <a:avLst/>
          </a:prstGeom>
          <a:noFill/>
        </p:spPr>
        <p:txBody>
          <a:bodyPr wrap="square" lIns="157162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94A3B8"/>
                </a:solidFill>
                <a:latin typeface="Plus Jakarta Sans"/>
              </a:rPr>
              <a:t>INVESTIGATOR</a:t>
            </a:r>
            <a:endParaRPr sz="975" b="0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048125" y="4580483"/>
            <a:ext cx="1771650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FFFFFF"/>
                </a:solidFill>
                <a:latin typeface="Plus Jakarta Sans"/>
              </a:rPr>
              <a:t>Abdullah Al Maruf</a:t>
            </a:r>
            <a:endParaRPr sz="1200" b="1" i="0" u="none">
              <a:solidFill>
                <a:srgbClr val="FFFFFF"/>
              </a:solidFill>
              <a:latin typeface="Plus Jakarta San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048125" y="4780508"/>
            <a:ext cx="1771650" cy="1238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94A3B8"/>
                </a:solidFill>
                <a:latin typeface="Plus Jakarta Sans"/>
              </a:rPr>
              <a:t>ID: 2526089</a:t>
            </a:r>
            <a:endParaRPr sz="825" b="0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372225" y="4389983"/>
            <a:ext cx="1771650" cy="152400"/>
          </a:xfrm>
          <a:prstGeom prst="rect">
            <a:avLst/>
          </a:prstGeom>
          <a:noFill/>
        </p:spPr>
        <p:txBody>
          <a:bodyPr wrap="square" lIns="157162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94A3B8"/>
                </a:solidFill>
                <a:latin typeface="Plus Jakarta Sans"/>
              </a:rPr>
              <a:t>PROGRAM</a:t>
            </a:r>
            <a:endParaRPr sz="975" b="0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372225" y="4580483"/>
            <a:ext cx="1771650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FFFFFF"/>
                </a:solidFill>
                <a:latin typeface="Plus Jakarta Sans"/>
              </a:rPr>
              <a:t>MSc Cyber &amp; Forensics</a:t>
            </a:r>
            <a:endParaRPr sz="1200" b="1" i="0" u="none">
              <a:solidFill>
                <a:srgbClr val="FFFFFF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696325" y="4389983"/>
            <a:ext cx="1771650" cy="152400"/>
          </a:xfrm>
          <a:prstGeom prst="rect">
            <a:avLst/>
          </a:prstGeom>
          <a:noFill/>
        </p:spPr>
        <p:txBody>
          <a:bodyPr wrap="square" lIns="157162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94A3B8"/>
                </a:solidFill>
                <a:latin typeface="Plus Jakarta Sans"/>
              </a:rPr>
              <a:t>MODULE LEADER</a:t>
            </a:r>
            <a:endParaRPr sz="975" b="0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696325" y="4580483"/>
            <a:ext cx="1771650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FFFFFF"/>
                </a:solidFill>
                <a:latin typeface="Plus Jakarta Sans"/>
              </a:rPr>
              <a:t>Dr. Mohamed Ghanem</a:t>
            </a:r>
            <a:endParaRPr sz="1200" b="1" i="0" u="none">
              <a:solidFill>
                <a:srgbClr val="FFFFFF"/>
              </a:solidFill>
              <a:latin typeface="Plus Jakarta Sans"/>
            </a:endParaRP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4025" y="4409033"/>
            <a:ext cx="100012" cy="123825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8125" y="4409033"/>
            <a:ext cx="157162" cy="123825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2225" y="4409033"/>
            <a:ext cx="157162" cy="123825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96325" y="4409033"/>
            <a:ext cx="157162" cy="1238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450" y="1181100"/>
            <a:ext cx="5429250" cy="52578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337196"/>
            <a:ext cx="5429250" cy="1821656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050" y="5743575"/>
            <a:ext cx="5000625" cy="4953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4330303"/>
            <a:ext cx="2647950" cy="9525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600" y="4330303"/>
            <a:ext cx="2647950" cy="952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1. Executive Summary &amp; Incident Scope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10850" y="500062"/>
            <a:ext cx="1085850" cy="2476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90600" y="2537221"/>
            <a:ext cx="473392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The Core Incident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23900" y="2851546"/>
            <a:ext cx="5000625" cy="11072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0" i="0" u="none">
                <a:solidFill>
                  <a:srgbClr val="CBD5E1"/>
                </a:solidFill>
                <a:latin typeface="Plus Jakarta Sans"/>
              </a:rPr>
              <a:t>Quantum Tech Ltd.'s Security Operations Center (SOC) detected unauthorized exfiltration targeting flagship AI chip design patent </a:t>
            </a:r>
            <a:r>
              <a:rPr sz="1125" b="1" i="0" u="none">
                <a:solidFill>
                  <a:srgbClr val="38BDF8"/>
                </a:solidFill>
                <a:latin typeface="Plus Jakarta Sans"/>
              </a:rPr>
              <a:t>QT-AI-2025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. Primary insider suspect </a:t>
            </a:r>
            <a:r>
              <a:rPr sz="1125" b="1" i="0" u="none">
                <a:solidFill>
                  <a:srgbClr val="FFFFFF"/>
                </a:solidFill>
                <a:latin typeface="Plus Jakarta Sans"/>
              </a:rPr>
              <a:t>Emma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(Senior R&amp;D Engineer) negotiated exfiltration with external broker </a:t>
            </a:r>
            <a:r>
              <a:rPr sz="1125" b="1" i="0" u="none">
                <a:solidFill>
                  <a:srgbClr val="FFFFFF"/>
                </a:solidFill>
                <a:latin typeface="Plus Jakarta Sans"/>
              </a:rPr>
              <a:t>Joe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and competitor rep </a:t>
            </a:r>
            <a:r>
              <a:rPr sz="1125" b="1" i="0" u="none">
                <a:solidFill>
                  <a:srgbClr val="FFFFFF"/>
                </a:solidFill>
                <a:latin typeface="Plus Jakarta Sans"/>
              </a:rPr>
              <a:t>Norman Smith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(NexGen Circuits).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762750" y="1381125"/>
            <a:ext cx="473392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Key Forensic Discoveries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3900" y="2561034"/>
            <a:ext cx="171450" cy="17145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95325" y="4530328"/>
            <a:ext cx="2247900" cy="3619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50"/>
              </a:lnSpc>
            </a:pPr>
            <a:r>
              <a:rPr sz="2850" b="1" i="0" u="none">
                <a:solidFill>
                  <a:srgbClr val="FF4B5C"/>
                </a:solidFill>
                <a:latin typeface="Outfit"/>
              </a:rPr>
              <a:t>£5.0M</a:t>
            </a:r>
            <a:endParaRPr sz="2850" b="1" i="0" u="none">
              <a:solidFill>
                <a:srgbClr val="FF4B5C"/>
              </a:solidFill>
              <a:latin typeface="Outfit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95325" y="4930378"/>
            <a:ext cx="224790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94A3B8"/>
                </a:solidFill>
                <a:latin typeface="Plus Jakarta Sans"/>
              </a:rPr>
              <a:t>OFFSHORE BRIBE OFFER</a:t>
            </a:r>
            <a:endParaRPr sz="975" b="0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476625" y="4530328"/>
            <a:ext cx="2247900" cy="3619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50"/>
              </a:lnSpc>
            </a:pPr>
            <a:r>
              <a:rPr sz="2850" b="1" i="0" u="none">
                <a:solidFill>
                  <a:srgbClr val="00F2FE"/>
                </a:solidFill>
                <a:latin typeface="Outfit"/>
              </a:rPr>
              <a:t>4 Devices</a:t>
            </a:r>
            <a:endParaRPr sz="2850" b="1" i="0" u="none">
              <a:solidFill>
                <a:srgbClr val="00F2FE"/>
              </a:solidFill>
              <a:latin typeface="Outfi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476625" y="4930378"/>
            <a:ext cx="224790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94A3B8"/>
                </a:solidFill>
                <a:latin typeface="Plus Jakarta Sans"/>
              </a:rPr>
              <a:t>FORENSICALLY SEIZED</a:t>
            </a:r>
            <a:endParaRPr sz="975" b="0" i="0" u="none">
              <a:solidFill>
                <a:srgbClr val="94A3B8"/>
              </a:solidFill>
              <a:latin typeface="Plus Jakarta Sans"/>
            </a:endParaRP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050" y="1404937"/>
            <a:ext cx="171450" cy="17145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6734175" y="1714500"/>
            <a:ext cx="4762500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Insider Exfiltration Proved: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Direct chats confirm Emma initiated sale of 'AI Neuro product' files via WhatsApp &amp; Facebook.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734175" y="2271712"/>
            <a:ext cx="4762500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Identity Masking Defeated: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Mapped alias account 'Peter Dover' and display name 'Top-up' directly to Emma's Huawei P Smart.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734175" y="2828925"/>
            <a:ext cx="4762500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Exfiltration Pipeline: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Facebook chat explicitly detailed blueprint release in 'chunks' for a £5M offshore transfer.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pic>
        <p:nvPicPr>
          <p:cNvPr id="23" name="Picture 22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050" y="1743075"/>
            <a:ext cx="142875" cy="142875"/>
          </a:xfrm>
          <a:prstGeom prst="rect">
            <a:avLst/>
          </a:prstGeom>
        </p:spPr>
      </p:pic>
      <p:pic>
        <p:nvPicPr>
          <p:cNvPr id="24" name="Picture 23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050" y="2300287"/>
            <a:ext cx="142875" cy="142875"/>
          </a:xfrm>
          <a:prstGeom prst="rect">
            <a:avLst/>
          </a:prstGeom>
        </p:spPr>
      </p:pic>
      <p:pic>
        <p:nvPicPr>
          <p:cNvPr id="25" name="Picture 2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050" y="2857500"/>
            <a:ext cx="142875" cy="14287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2. Evidence Inventory &amp; ISO/IEC 27037 Integrity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9850" y="500062"/>
            <a:ext cx="1466850" cy="2476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5300" y="1181100"/>
            <a:ext cx="11201400" cy="22145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0" i="0" u="none">
                <a:solidFill>
                  <a:srgbClr val="CBD5E1"/>
                </a:solidFill>
                <a:latin typeface="Plus Jakarta Sans"/>
              </a:rPr>
              <a:t>All evidence was isolated in Faraday enclosures, bit-stream imaged, and verified using cryptographic SHA-256 hashes under ISO/IEC 27037 &amp; ACPO principles.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95300" y="1535906"/>
            <a:ext cx="11201400" cy="3000375"/>
          </a:xfrm>
          <a:prstGeom prst="roundRect">
            <a:avLst>
              <a:gd name="adj" fmla="val 0"/>
            </a:avLst>
          </a:prstGeom>
          <a:solidFill>
            <a:srgbClr val="0F172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495300" y="1536065"/>
          <a:ext cx="11191875" cy="420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8870"/>
                <a:gridCol w="2798445"/>
                <a:gridCol w="2238375"/>
                <a:gridCol w="5036185"/>
              </a:tblGrid>
              <a:tr h="701040"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38BDF8"/>
                          </a:solidFill>
                          <a:latin typeface="Outfit SemiBold"/>
                        </a:rPr>
                        <a:t>EVD ID</a:t>
                      </a:r>
                      <a:endParaRPr sz="1010" b="0" i="0" u="none">
                        <a:solidFill>
                          <a:srgbClr val="38BDF8"/>
                        </a:solidFill>
                        <a:latin typeface="Outfit SemiBold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38BDF8"/>
                          </a:solidFill>
                          <a:latin typeface="Outfit SemiBold"/>
                        </a:rPr>
                        <a:t>Device Model &amp; Chipset</a:t>
                      </a:r>
                      <a:endParaRPr sz="1010" b="0" i="0" u="none">
                        <a:solidFill>
                          <a:srgbClr val="38BDF8"/>
                        </a:solidFill>
                        <a:latin typeface="Outfit SemiBold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38BDF8"/>
                          </a:solidFill>
                          <a:latin typeface="Outfit SemiBold"/>
                        </a:rPr>
                        <a:t>Assigned Role / Owner</a:t>
                      </a:r>
                      <a:endParaRPr sz="1010" b="0" i="0" u="none">
                        <a:solidFill>
                          <a:srgbClr val="38BDF8"/>
                        </a:solidFill>
                        <a:latin typeface="Outfit SemiBold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38BDF8"/>
                          </a:solidFill>
                          <a:latin typeface="Outfit SemiBold"/>
                        </a:rPr>
                        <a:t>Verified SHA-256 Cryptographic Hash</a:t>
                      </a:r>
                      <a:endParaRPr sz="1010" b="0" i="0" u="none">
                        <a:solidFill>
                          <a:srgbClr val="38BDF8"/>
                        </a:solidFill>
                        <a:latin typeface="Outfit SemiBold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</a:tr>
              <a:tr h="701040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EVD-01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Huawei P Smart (POT-LX1)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Android 10 | Kirin 710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FF4B5C"/>
                          </a:solidFill>
                          <a:latin typeface="Plus Jakarta Sans"/>
                        </a:rPr>
                        <a:t>Emma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Primary Suspect / Insider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25" b="0" i="0" u="none">
                          <a:solidFill>
                            <a:srgbClr val="38BDF8"/>
                          </a:solidFill>
                          <a:latin typeface="JetBrains Mono"/>
                        </a:rPr>
                        <a:t>d5193dbf8246c09fdde73be8558343985ab24a2e1c142e4d64e16e2b6507e31f</a:t>
                      </a:r>
                      <a:endParaRPr sz="825" b="0" i="0" u="none">
                        <a:solidFill>
                          <a:srgbClr val="38BDF8"/>
                        </a:solidFill>
                        <a:latin typeface="JetBrains Mono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701040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EVD-02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Samsung Galaxy A13 (SM-A137F)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Android 14 | MT6769V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FFB703"/>
                          </a:solidFill>
                          <a:latin typeface="Plus Jakarta Sans"/>
                        </a:rPr>
                        <a:t>Joe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Intermediary Broker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25" b="0" i="0" u="none">
                          <a:solidFill>
                            <a:srgbClr val="38BDF8"/>
                          </a:solidFill>
                          <a:latin typeface="JetBrains Mono"/>
                        </a:rPr>
                        <a:t>0e585c4fe8160254253be515a16ff94b7fdf8b248b67d45cfdef8753a9a3195</a:t>
                      </a:r>
                      <a:endParaRPr sz="825" b="0" i="0" u="none">
                        <a:solidFill>
                          <a:srgbClr val="38BDF8"/>
                        </a:solidFill>
                        <a:latin typeface="JetBrains Mono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01040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EVD-03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Nokia C2 2nd Edition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Android 11 | MT6739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FFB703"/>
                          </a:solidFill>
                          <a:latin typeface="Plus Jakarta Sans"/>
                        </a:rPr>
                        <a:t>Norman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Buyer Representative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25" b="0" i="0" u="none">
                          <a:solidFill>
                            <a:srgbClr val="38BDF8"/>
                          </a:solidFill>
                          <a:latin typeface="JetBrains Mono"/>
                        </a:rPr>
                        <a:t>a693656c260e339069756be8005346e97033d0ccf2f79add56cd69c9eade13ab</a:t>
                      </a:r>
                      <a:endParaRPr sz="825" b="0" i="0" u="none">
                        <a:solidFill>
                          <a:srgbClr val="38BDF8"/>
                        </a:solidFill>
                        <a:latin typeface="JetBrains Mono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701040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EVD-04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Ulefone Note 14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Android 12 | MT6761V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Triage Control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Secondary Reference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25" b="0" i="0" u="none">
                          <a:solidFill>
                            <a:srgbClr val="38BDF8"/>
                          </a:solidFill>
                          <a:latin typeface="JetBrains Mono"/>
                        </a:rPr>
                        <a:t>630724e2f8863adb9c4f7df1ab645e56c19a832d546fe7ab55b0cebf8ea7befd</a:t>
                      </a:r>
                      <a:endParaRPr sz="825" b="0" i="0" u="none">
                        <a:solidFill>
                          <a:srgbClr val="38BDF8"/>
                        </a:solidFill>
                        <a:latin typeface="JetBrains Mono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01040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E676"/>
                          </a:solidFill>
                          <a:latin typeface="Plus Jakarta Sans"/>
                        </a:rPr>
                        <a:t>EVD-EXAM</a:t>
                      </a:r>
                      <a:endParaRPr sz="1010" b="1" i="0" u="none">
                        <a:solidFill>
                          <a:srgbClr val="00E676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OPPO Reno8 T (CPH2481)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Android 14 | MT6789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E676"/>
                          </a:solidFill>
                          <a:latin typeface="Plus Jakarta Sans"/>
                        </a:rPr>
                        <a:t>Abdullah Al Maruf</a:t>
                      </a:r>
                      <a:r>
                        <a:t>
</a:t>
                      </a:r>
                      <a:r>
                        <a:rPr sz="1010" b="0" i="0" u="none">
                          <a:solidFill>
                            <a:srgbClr val="94A3B8"/>
                          </a:solidFill>
                          <a:latin typeface="Plus Jakarta Sans"/>
                        </a:rPr>
                        <a:t>Lead Examiner Workstation</a:t>
                      </a:r>
                      <a:endParaRPr sz="1010" b="0" i="0" u="none">
                        <a:solidFill>
                          <a:srgbClr val="94A3B8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25" b="0" i="0" u="none">
                          <a:solidFill>
                            <a:srgbClr val="00E676"/>
                          </a:solidFill>
                          <a:latin typeface="JetBrains Mono"/>
                        </a:rPr>
                        <a:t>Verified Advanced Logical XML/UFD Metadata Dump</a:t>
                      </a:r>
                      <a:endParaRPr sz="825" b="0" i="0" u="none">
                        <a:solidFill>
                          <a:srgbClr val="00E676"/>
                        </a:solidFill>
                        <a:latin typeface="JetBrains Mono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500062" y="2426493"/>
            <a:ext cx="111918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1619250" y="2426493"/>
            <a:ext cx="27979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ectangle 14"/>
          <p:cNvSpPr/>
          <p:nvPr/>
        </p:nvSpPr>
        <p:spPr>
          <a:xfrm>
            <a:off x="4417218" y="2426493"/>
            <a:ext cx="2238375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6655593" y="2426493"/>
            <a:ext cx="5036343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500062" y="2950368"/>
            <a:ext cx="111918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1619250" y="2950368"/>
            <a:ext cx="27979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4417218" y="2950368"/>
            <a:ext cx="2238375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6655593" y="2950368"/>
            <a:ext cx="5036343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Rectangle 20"/>
          <p:cNvSpPr/>
          <p:nvPr/>
        </p:nvSpPr>
        <p:spPr>
          <a:xfrm>
            <a:off x="500062" y="3474243"/>
            <a:ext cx="111918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1619250" y="3474243"/>
            <a:ext cx="27979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4417218" y="3474243"/>
            <a:ext cx="2238375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6655593" y="3474243"/>
            <a:ext cx="5036343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Rectangle 24"/>
          <p:cNvSpPr/>
          <p:nvPr/>
        </p:nvSpPr>
        <p:spPr>
          <a:xfrm>
            <a:off x="500062" y="3998118"/>
            <a:ext cx="111918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Rectangle 25"/>
          <p:cNvSpPr/>
          <p:nvPr/>
        </p:nvSpPr>
        <p:spPr>
          <a:xfrm flipV="1">
            <a:off x="1729740" y="4416425"/>
            <a:ext cx="2797810" cy="12001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Rectangle 26"/>
          <p:cNvSpPr/>
          <p:nvPr/>
        </p:nvSpPr>
        <p:spPr>
          <a:xfrm>
            <a:off x="4417218" y="3998118"/>
            <a:ext cx="2238375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Rectangle 27"/>
          <p:cNvSpPr/>
          <p:nvPr/>
        </p:nvSpPr>
        <p:spPr>
          <a:xfrm>
            <a:off x="6655593" y="3998118"/>
            <a:ext cx="5036343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" y="1181100"/>
            <a:ext cx="5505450" cy="4572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250" y="1181100"/>
            <a:ext cx="5505450" cy="4572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825" y="5429250"/>
            <a:ext cx="5486400" cy="3143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775" y="5429250"/>
            <a:ext cx="5486400" cy="31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2.1 Hash Verification &amp; Image Integrity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650" y="500062"/>
            <a:ext cx="1924050" cy="247650"/>
          </a:xfrm>
          <a:prstGeom prst="rect">
            <a:avLst/>
          </a:prstGeom>
        </p:spPr>
      </p:pic>
      <p:pic>
        <p:nvPicPr>
          <p:cNvPr id="12" name="Picture 11" descr="hash_pic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025" y="1591310"/>
            <a:ext cx="5635625" cy="3437255"/>
          </a:xfrm>
          <a:prstGeom prst="rect">
            <a:avLst/>
          </a:prstGeom>
        </p:spPr>
      </p:pic>
      <p:pic>
        <p:nvPicPr>
          <p:cNvPr id="13" name="Picture 12" descr="hashsam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1591310"/>
            <a:ext cx="5829300" cy="34131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1524000"/>
            <a:ext cx="6515100" cy="4572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983581"/>
            <a:ext cx="4343400" cy="2157412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4274343"/>
            <a:ext cx="4343400" cy="136207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1125" y="5864125"/>
            <a:ext cx="6496050" cy="46672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900" y="4788693"/>
            <a:ext cx="3914775" cy="6477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4.1 EVD-01: Huawei P Smart (Emma / Aliases)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29850" y="500062"/>
            <a:ext cx="1466850" cy="24765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09650" y="2183606"/>
            <a:ext cx="362902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Alias &amp; Profile Extraction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3900" y="2497931"/>
            <a:ext cx="3914775" cy="6834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0" i="0" u="none">
                <a:solidFill>
                  <a:srgbClr val="CBD5E1"/>
                </a:solidFill>
                <a:latin typeface="Plus Jakarta Sans"/>
              </a:rPr>
              <a:t>Database query of Google Messages (</a:t>
            </a:r>
            <a:r>
              <a:rPr sz="1125" b="0" i="0" u="none">
                <a:solidFill>
                  <a:srgbClr val="38BDF8"/>
                </a:solidFill>
                <a:latin typeface="Plus Jakarta Sans"/>
              </a:rPr>
              <a:t>bugle_db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) located at 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/data/data/com.google.android.apps.messaging/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mapped active identity masking: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71550" y="4474368"/>
            <a:ext cx="366712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 Key WhatsApp Transcript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3900" y="2207418"/>
            <a:ext cx="190500" cy="17145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819150" y="3258740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CBD5E1"/>
                </a:solidFill>
                <a:latin typeface="Plus Jakarta Sans"/>
              </a:rPr>
              <a:t>•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95350" y="3257550"/>
            <a:ext cx="3743325" cy="240506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Entry #3: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Joe Marsh (</a:t>
            </a:r>
            <a:r>
              <a:rPr sz="1125" b="0" i="0" u="none">
                <a:solidFill>
                  <a:srgbClr val="38BDF8"/>
                </a:solidFill>
                <a:latin typeface="Plus Jakarta Sans"/>
              </a:rPr>
              <a:t>+447476...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) — Broker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19150" y="3499246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CBD5E1"/>
                </a:solidFill>
                <a:latin typeface="Plus Jakarta Sans"/>
              </a:rPr>
              <a:t>•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895350" y="3498056"/>
            <a:ext cx="3743325" cy="221456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Entry #5: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Peter Dover — Cover Persona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19150" y="3720703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CBD5E1"/>
                </a:solidFill>
                <a:latin typeface="Plus Jakarta Sans"/>
              </a:rPr>
              <a:t>•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95350" y="3719512"/>
            <a:ext cx="3743325" cy="221456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Entry #8: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Top-up — WhatsApp Header Display Alias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900" y="4498181"/>
            <a:ext cx="152400" cy="171450"/>
          </a:xfrm>
          <a:prstGeom prst="rect">
            <a:avLst/>
          </a:prstGeom>
        </p:spPr>
      </p:pic>
      <p:pic>
        <p:nvPicPr>
          <p:cNvPr id="23" name="Picture 22" descr="Screenshot (5)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57445" y="1395730"/>
            <a:ext cx="7129780" cy="474789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3300" y="1524000"/>
            <a:ext cx="4343400" cy="4572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76450"/>
            <a:ext cx="6457950" cy="5143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2667000"/>
            <a:ext cx="6457950" cy="5143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3257550"/>
            <a:ext cx="6457950" cy="51435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3848100"/>
            <a:ext cx="6457950" cy="51435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4438650"/>
            <a:ext cx="6457950" cy="5143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5029200"/>
            <a:ext cx="6457950" cy="5143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2825" y="5619750"/>
            <a:ext cx="4324350" cy="46672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4.1 Direct Seller-Buyer Facebook Negotiation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48850" y="500062"/>
            <a:ext cx="1847850" cy="247650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62825" y="1533525"/>
            <a:ext cx="4324350" cy="408622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38175" y="2171700"/>
            <a:ext cx="6200775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94A3B8"/>
                </a:solidFill>
                <a:latin typeface="JetBrains Mono"/>
              </a:rPr>
              <a:t>Peter Dover (Emma ID: 615c05261150720)</a:t>
            </a:r>
            <a:r>
              <a:rPr sz="825" b="0" i="0" u="none">
                <a:solidFill>
                  <a:srgbClr val="94A3B8"/>
                </a:solidFill>
                <a:latin typeface="JetBrains Mono"/>
              </a:rPr>
              <a:t>31/01/2025 12:47</a:t>
            </a:r>
            <a:endParaRPr sz="825" b="0" i="0" u="none">
              <a:solidFill>
                <a:srgbClr val="94A3B8"/>
              </a:solidFill>
              <a:latin typeface="JetBrains Mono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38175" y="2343150"/>
            <a:ext cx="620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F1F5F9"/>
                </a:solidFill>
                <a:latin typeface="Plus Jakarta Sans Medium"/>
              </a:rPr>
              <a:t>"Norman, Joe told me u r ready to proceed. Lets keep this clean and quick"</a:t>
            </a:r>
            <a:endParaRPr sz="975" b="0" i="0" u="none">
              <a:solidFill>
                <a:srgbClr val="F1F5F9"/>
              </a:solidFill>
              <a:latin typeface="Plus Jakarta Sans Medium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8175" y="2762250"/>
            <a:ext cx="6200775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94A3B8"/>
                </a:solidFill>
                <a:latin typeface="JetBrains Mono"/>
              </a:rPr>
              <a:t>Norman Smith (Buyer ID: 615c4326251951)</a:t>
            </a:r>
            <a:r>
              <a:rPr sz="825" b="0" i="0" u="none">
                <a:solidFill>
                  <a:srgbClr val="94A3B8"/>
                </a:solidFill>
                <a:latin typeface="JetBrains Mono"/>
              </a:rPr>
              <a:t>31/01/2025 12:49</a:t>
            </a:r>
            <a:endParaRPr sz="825" b="0" i="0" u="none">
              <a:solidFill>
                <a:srgbClr val="94A3B8"/>
              </a:solidFill>
              <a:latin typeface="JetBrains Mono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38175" y="2933700"/>
            <a:ext cx="620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F1F5F9"/>
                </a:solidFill>
                <a:latin typeface="Plus Jakarta Sans Medium"/>
              </a:rPr>
              <a:t>"Almost. We need the Blueprint in chunks. Too risky in one go."</a:t>
            </a:r>
            <a:endParaRPr sz="975" b="0" i="0" u="none">
              <a:solidFill>
                <a:srgbClr val="F1F5F9"/>
              </a:solidFill>
              <a:latin typeface="Plus Jakarta Sans Medium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38175" y="3352800"/>
            <a:ext cx="6200775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94A3B8"/>
                </a:solidFill>
                <a:latin typeface="JetBrains Mono"/>
              </a:rPr>
              <a:t>Norman Smith</a:t>
            </a:r>
            <a:r>
              <a:rPr sz="825" b="0" i="0" u="none">
                <a:solidFill>
                  <a:srgbClr val="94A3B8"/>
                </a:solidFill>
                <a:latin typeface="JetBrains Mono"/>
              </a:rPr>
              <a:t>31/01/2025 12:51</a:t>
            </a:r>
            <a:endParaRPr sz="825" b="0" i="0" u="none">
              <a:solidFill>
                <a:srgbClr val="94A3B8"/>
              </a:solidFill>
              <a:latin typeface="JetBrains Mono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38175" y="3524250"/>
            <a:ext cx="620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F1F5F9"/>
                </a:solidFill>
                <a:latin typeface="Plus Jakarta Sans Medium"/>
              </a:rPr>
              <a:t>"Security reasons. Let's start with just the 'head'. You know what I mean."</a:t>
            </a:r>
            <a:endParaRPr sz="975" b="0" i="0" u="none">
              <a:solidFill>
                <a:srgbClr val="F1F5F9"/>
              </a:solidFill>
              <a:latin typeface="Plus Jakarta Sans Medium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38175" y="3943350"/>
            <a:ext cx="6200775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94A3B8"/>
                </a:solidFill>
                <a:latin typeface="JetBrains Mono"/>
              </a:rPr>
              <a:t>Peter Dover (Emma)</a:t>
            </a:r>
            <a:r>
              <a:rPr sz="825" b="0" i="0" u="none">
                <a:solidFill>
                  <a:srgbClr val="94A3B8"/>
                </a:solidFill>
                <a:latin typeface="JetBrains Mono"/>
              </a:rPr>
              <a:t>31/01/2025 12:51</a:t>
            </a:r>
            <a:endParaRPr sz="825" b="0" i="0" u="none">
              <a:solidFill>
                <a:srgbClr val="94A3B8"/>
              </a:solidFill>
              <a:latin typeface="JetBrains Mono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38175" y="4114800"/>
            <a:ext cx="620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F1F5F9"/>
                </a:solidFill>
                <a:latin typeface="Plus Jakarta Sans Medium"/>
              </a:rPr>
              <a:t>"I do. But once we start there is no backtracking"</a:t>
            </a:r>
            <a:endParaRPr sz="975" b="0" i="0" u="none">
              <a:solidFill>
                <a:srgbClr val="F1F5F9"/>
              </a:solidFill>
              <a:latin typeface="Plus Jakarta Sans Medium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38175" y="4533900"/>
            <a:ext cx="6200775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94A3B8"/>
                </a:solidFill>
                <a:latin typeface="JetBrains Mono"/>
              </a:rPr>
              <a:t>Norman Smith</a:t>
            </a:r>
            <a:r>
              <a:rPr sz="825" b="0" i="0" u="none">
                <a:solidFill>
                  <a:srgbClr val="94A3B8"/>
                </a:solidFill>
                <a:latin typeface="JetBrains Mono"/>
              </a:rPr>
              <a:t>31/01/2025 12:53</a:t>
            </a:r>
            <a:endParaRPr sz="825" b="0" i="0" u="none">
              <a:solidFill>
                <a:srgbClr val="94A3B8"/>
              </a:solidFill>
              <a:latin typeface="JetBrains Mono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38175" y="4705350"/>
            <a:ext cx="620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F1F5F9"/>
                </a:solidFill>
                <a:latin typeface="Plus Jakarta Sans Medium"/>
              </a:rPr>
              <a:t>"Agreed. First part releases, and 5M offshore reflects. Simple"</a:t>
            </a:r>
            <a:endParaRPr sz="975" b="0" i="0" u="none">
              <a:solidFill>
                <a:srgbClr val="F1F5F9"/>
              </a:solidFill>
              <a:latin typeface="Plus Jakarta Sans Medium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38175" y="5124450"/>
            <a:ext cx="6200775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94A3B8"/>
                </a:solidFill>
                <a:latin typeface="JetBrains Mono"/>
              </a:rPr>
              <a:t>Peter Dover (Emma)</a:t>
            </a:r>
            <a:r>
              <a:rPr sz="825" b="0" i="0" u="none">
                <a:solidFill>
                  <a:srgbClr val="94A3B8"/>
                </a:solidFill>
                <a:latin typeface="JetBrains Mono"/>
              </a:rPr>
              <a:t>31/01/2025 12:53</a:t>
            </a:r>
            <a:endParaRPr sz="825" b="0" i="0" u="none">
              <a:solidFill>
                <a:srgbClr val="94A3B8"/>
              </a:solidFill>
              <a:latin typeface="JetBrains Mono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38175" y="5295900"/>
            <a:ext cx="620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F1F5F9"/>
                </a:solidFill>
                <a:latin typeface="Plus Jakarta Sans Medium"/>
              </a:rPr>
              <a:t>"Fine. Watch ur inbox in 48 hrs. After that we are ghosts"</a:t>
            </a:r>
            <a:endParaRPr sz="975" b="0" i="0" u="none">
              <a:solidFill>
                <a:srgbClr val="F1F5F9"/>
              </a:solidFill>
              <a:latin typeface="Plus Jakarta Sans Medium"/>
            </a:endParaRPr>
          </a:p>
        </p:txBody>
      </p:sp>
      <p:pic>
        <p:nvPicPr>
          <p:cNvPr id="27" name="Picture 26" descr="Screenshot (6)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34050" y="1826260"/>
            <a:ext cx="6167755" cy="34696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1524000"/>
            <a:ext cx="6515100" cy="4572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65957"/>
            <a:ext cx="4343400" cy="3264693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4864000"/>
            <a:ext cx="4343400" cy="1289893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1125" y="5864125"/>
            <a:ext cx="6496050" cy="31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4.2 EVD-02: Samsung Galaxy A13 (Joe / Intermediary)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01250" y="500062"/>
            <a:ext cx="1695450" cy="2476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90600" y="1665982"/>
            <a:ext cx="364807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Physical Meeting Facilitation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23900" y="1980307"/>
            <a:ext cx="3914775" cy="6643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0" i="0" u="none">
                <a:solidFill>
                  <a:srgbClr val="CBD5E1"/>
                </a:solidFill>
                <a:latin typeface="Plus Jakarta Sans"/>
              </a:rPr>
              <a:t>Forensic examination established Joe's role in coordinating meetings across Europe and the UK to sell the stolen AI patent: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42975" y="5064025"/>
            <a:ext cx="3695700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Live Location Tracking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95325" y="5378350"/>
            <a:ext cx="3943350" cy="5755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Joe shared real-time Google Maps link (</a:t>
            </a:r>
            <a:r>
              <a:rPr sz="975" b="0" i="0" u="none">
                <a:solidFill>
                  <a:srgbClr val="38BDF8"/>
                </a:solidFill>
                <a:latin typeface="Plus Jakarta Sans"/>
              </a:rPr>
              <a:t>maps.app.goo.gl/CVYgvxTQ...</a:t>
            </a:r>
            <a:r>
              <a:rPr sz="975" b="0" i="0" u="none">
                <a:solidFill>
                  <a:srgbClr val="CBD5E1"/>
                </a:solidFill>
                <a:latin typeface="Plus Jakarta Sans"/>
              </a:rPr>
              <a:t>) directly with Emma on WhatsApp during German negotiations.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3900" y="1689794"/>
            <a:ext cx="171450" cy="17145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819150" y="2722066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CBD5E1"/>
                </a:solidFill>
                <a:latin typeface="Plus Jakarta Sans"/>
              </a:rPr>
              <a:t>•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95350" y="2720875"/>
            <a:ext cx="3743325" cy="461962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20/08/2024: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Hannover Airport Hotel, Germany </a:t>
            </a:r>
            <a:r>
              <a:rPr sz="1125" b="0" i="0" u="none">
                <a:solidFill>
                  <a:srgbClr val="38BDF8"/>
                </a:solidFill>
                <a:latin typeface="Plus Jakarta Sans"/>
              </a:rPr>
              <a:t>(52.3626, 9.7768)</a:t>
            </a:r>
            <a:endParaRPr sz="1125" b="0" i="0" u="none">
              <a:solidFill>
                <a:srgbClr val="38BDF8"/>
              </a:solidFill>
              <a:latin typeface="Plus Jakarta San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19150" y="3184028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CBD5E1"/>
                </a:solidFill>
                <a:latin typeface="Plus Jakarta Sans"/>
              </a:rPr>
              <a:t>•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895350" y="3182838"/>
            <a:ext cx="3743325" cy="461962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21/08/2024: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Europa-Haus Hannover photo </a:t>
            </a:r>
            <a:r>
              <a:rPr sz="1125" b="0" i="0" u="none">
                <a:solidFill>
                  <a:srgbClr val="38BDF8"/>
                </a:solidFill>
                <a:latin typeface="Plus Jakarta Sans"/>
              </a:rPr>
              <a:t>(20240821_075439.jpg)</a:t>
            </a:r>
            <a:endParaRPr sz="1125" b="0" i="0" u="none">
              <a:solidFill>
                <a:srgbClr val="38BDF8"/>
              </a:solidFill>
              <a:latin typeface="Plus Jakarta Sans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19150" y="3645991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CBD5E1"/>
                </a:solidFill>
                <a:latin typeface="Plus Jakarta Sans"/>
              </a:rPr>
              <a:t>•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95350" y="3644800"/>
            <a:ext cx="3743325" cy="442912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31/08/2024: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Physical Train Ticket CTR LH25G868 Glasgow Queen Street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19150" y="4088903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CBD5E1"/>
                </a:solidFill>
                <a:latin typeface="Plus Jakarta Sans"/>
              </a:rPr>
              <a:t>•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95350" y="4087713"/>
            <a:ext cx="3743325" cy="442912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CBD5E1"/>
                </a:solidFill>
                <a:latin typeface="Plus Jakarta Sans"/>
              </a:rPr>
              <a:t>22/11/2024: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Train ticket Wigan to Manchester Central Zone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pic>
        <p:nvPicPr>
          <p:cNvPr id="24" name="Picture 23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5325" y="5087838"/>
            <a:ext cx="152400" cy="171450"/>
          </a:xfrm>
          <a:prstGeom prst="rect">
            <a:avLst/>
          </a:prstGeom>
        </p:spPr>
      </p:pic>
      <p:pic>
        <p:nvPicPr>
          <p:cNvPr id="25" name="Picture 24" descr="hotel location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8575" y="1524000"/>
            <a:ext cx="7083425" cy="39846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450" y="1728787"/>
            <a:ext cx="5429250" cy="4572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445841"/>
            <a:ext cx="5429250" cy="17145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4293691"/>
            <a:ext cx="5429250" cy="1289893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6975" y="5824537"/>
            <a:ext cx="5410200" cy="466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5300" y="419100"/>
            <a:ext cx="11201400" cy="8286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4.3 &amp; 4.4 EVD-03 Buyer Identification &amp; EVD-04 Control Media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5300" y="1352550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63583" y="628650"/>
            <a:ext cx="1833116" cy="4000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6975" y="1738312"/>
            <a:ext cx="5410200" cy="408622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38225" y="2645866"/>
            <a:ext cx="4686300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EVD-03: Norman Smith Identified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23900" y="2960191"/>
            <a:ext cx="5000625" cy="4619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0" i="0" u="none">
                <a:solidFill>
                  <a:srgbClr val="CBD5E1"/>
                </a:solidFill>
                <a:latin typeface="Plus Jakarta Sans"/>
              </a:rPr>
              <a:t>Gallery parsing of EVD-03 (Nokia C2) yielded self-portrait </a:t>
            </a:r>
            <a:r>
              <a:rPr sz="1125" b="0" i="0" u="none">
                <a:solidFill>
                  <a:srgbClr val="38BDF8"/>
                </a:solidFill>
                <a:latin typeface="Plus Jakarta Sans"/>
              </a:rPr>
              <a:t>177.jpg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positively identifying buyer rep Norman Smith.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3900" y="3498353"/>
            <a:ext cx="5000625" cy="4619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0" i="0" u="none">
                <a:solidFill>
                  <a:srgbClr val="CBD5E1"/>
                </a:solidFill>
                <a:latin typeface="Plus Jakarta Sans"/>
              </a:rPr>
              <a:t>EXIF spatial tracking revealed international flight over Addis Ababa, Ethiopia </a:t>
            </a:r>
            <a:r>
              <a:rPr sz="1125" b="0" i="0" u="none">
                <a:solidFill>
                  <a:srgbClr val="38BDF8"/>
                </a:solidFill>
                <a:latin typeface="Plus Jakarta Sans"/>
              </a:rPr>
              <a:t>(03/08/2024)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and UK re-entry in Swansea </a:t>
            </a:r>
            <a:r>
              <a:rPr sz="1125" b="0" i="0" u="none">
                <a:solidFill>
                  <a:srgbClr val="38BDF8"/>
                </a:solidFill>
                <a:latin typeface="Plus Jakarta Sans"/>
              </a:rPr>
              <a:t>(04/09/2024)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62025" y="4493716"/>
            <a:ext cx="4762500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EVD-04: Control Media Assessment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95325" y="4808041"/>
            <a:ext cx="5029200" cy="5755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Full physical dump of Ulefone Note 14 (SHA-256: </a:t>
            </a:r>
            <a:r>
              <a:rPr sz="975" b="0" i="0" u="none">
                <a:solidFill>
                  <a:srgbClr val="38BDF8"/>
                </a:solidFill>
                <a:latin typeface="Plus Jakarta Sans"/>
              </a:rPr>
              <a:t>630724e2...</a:t>
            </a:r>
            <a:r>
              <a:rPr sz="975" b="0" i="0" u="none">
                <a:solidFill>
                  <a:srgbClr val="CBD5E1"/>
                </a:solidFill>
                <a:latin typeface="Plus Jakarta Sans"/>
              </a:rPr>
              <a:t>) yielded zero artifacts or logs related to Project QT-AI-2025. Formally categorized as a non-relevant control device.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3900" y="2669678"/>
            <a:ext cx="219075" cy="1714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325" y="4517528"/>
            <a:ext cx="171450" cy="171450"/>
          </a:xfrm>
          <a:prstGeom prst="rect">
            <a:avLst/>
          </a:prstGeom>
        </p:spPr>
      </p:pic>
      <p:pic>
        <p:nvPicPr>
          <p:cNvPr id="18" name="Picture 17" descr="uk location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60770" y="1949450"/>
            <a:ext cx="5615305" cy="363347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" y="1181100"/>
            <a:ext cx="11201400" cy="2667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5. Master Chronological Cross-Device Timeline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1250" y="500062"/>
            <a:ext cx="1695450" cy="2476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086475" y="1476375"/>
            <a:ext cx="19050" cy="2076450"/>
          </a:xfrm>
          <a:prstGeom prst="rect">
            <a:avLst/>
          </a:prstGeom>
          <a:solidFill>
            <a:srgbClr val="00F2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ounded Rectangle 7"/>
          <p:cNvSpPr/>
          <p:nvPr/>
        </p:nvSpPr>
        <p:spPr>
          <a:xfrm>
            <a:off x="6153150" y="1538287"/>
            <a:ext cx="76200" cy="76200"/>
          </a:xfrm>
          <a:prstGeom prst="roundRect">
            <a:avLst>
              <a:gd name="adj" fmla="val 50000"/>
            </a:avLst>
          </a:prstGeom>
          <a:solidFill>
            <a:srgbClr val="00F2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23925" y="1419225"/>
            <a:ext cx="10534650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38BDF8"/>
                </a:solidFill>
                <a:latin typeface="JetBrains Mono"/>
              </a:rPr>
              <a:t>03/08/2024 12:02 UTC | EVD-03 (Nokia)</a:t>
            </a:r>
            <a:endParaRPr sz="825" b="0" i="0" u="none">
              <a:solidFill>
                <a:srgbClr val="38BDF8"/>
              </a:solidFill>
              <a:latin typeface="JetBrains Mono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23925" y="1571625"/>
            <a:ext cx="10534650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0" b="1" i="0" u="none">
                <a:solidFill>
                  <a:srgbClr val="CBD5E1"/>
                </a:solidFill>
                <a:latin typeface="Plus Jakarta Sans"/>
              </a:rPr>
              <a:t>International Transit:</a:t>
            </a:r>
            <a:r>
              <a:rPr sz="1010" b="0" i="0" u="none">
                <a:solidFill>
                  <a:srgbClr val="CBD5E1"/>
                </a:solidFill>
                <a:latin typeface="Plus Jakarta Sans"/>
              </a:rPr>
              <a:t> Norman captures flight window photo over Addis Ababa, Ethiopia en route to buyer negotiations.</a:t>
            </a:r>
            <a:endParaRPr sz="1010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153150" y="1966912"/>
            <a:ext cx="76200" cy="76200"/>
          </a:xfrm>
          <a:prstGeom prst="roundRect">
            <a:avLst>
              <a:gd name="adj" fmla="val 50000"/>
            </a:avLst>
          </a:prstGeom>
          <a:solidFill>
            <a:srgbClr val="00F2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923925" y="1847850"/>
            <a:ext cx="10534650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38BDF8"/>
                </a:solidFill>
                <a:latin typeface="JetBrains Mono"/>
              </a:rPr>
              <a:t>21/08/2024 09:58 UTC | EVD-01 (Huawei)</a:t>
            </a:r>
            <a:endParaRPr sz="825" b="0" i="0" u="none">
              <a:solidFill>
                <a:srgbClr val="38BDF8"/>
              </a:solidFill>
              <a:latin typeface="JetBrains Mono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23925" y="2000250"/>
            <a:ext cx="10534650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0" b="1" i="0" u="none">
                <a:solidFill>
                  <a:srgbClr val="CBD5E1"/>
                </a:solidFill>
                <a:latin typeface="Plus Jakarta Sans"/>
              </a:rPr>
              <a:t>Initial IP Offer:</a:t>
            </a:r>
            <a:r>
              <a:rPr sz="1010" b="0" i="0" u="none">
                <a:solidFill>
                  <a:srgbClr val="CBD5E1"/>
                </a:solidFill>
                <a:latin typeface="Plus Jakarta Sans"/>
              </a:rPr>
              <a:t> Emma ("Top-up") explicitly offers stolen ABC Technologies "AI Neuro product" to Joe on WhatsApp.</a:t>
            </a:r>
            <a:endParaRPr sz="1010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153150" y="2395537"/>
            <a:ext cx="76200" cy="76200"/>
          </a:xfrm>
          <a:prstGeom prst="roundRect">
            <a:avLst>
              <a:gd name="adj" fmla="val 50000"/>
            </a:avLst>
          </a:prstGeom>
          <a:solidFill>
            <a:srgbClr val="00F2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923925" y="2276475"/>
            <a:ext cx="10534650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38BDF8"/>
                </a:solidFill>
                <a:latin typeface="JetBrains Mono"/>
              </a:rPr>
              <a:t>22/08/2024 13:14 UTC | EVD-02 (Samsung)</a:t>
            </a:r>
            <a:endParaRPr sz="825" b="0" i="0" u="none">
              <a:solidFill>
                <a:srgbClr val="38BDF8"/>
              </a:solidFill>
              <a:latin typeface="JetBrains Mono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23925" y="2428875"/>
            <a:ext cx="10534650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0" b="1" i="0" u="none">
                <a:solidFill>
                  <a:srgbClr val="CBD5E1"/>
                </a:solidFill>
                <a:latin typeface="Plus Jakarta Sans"/>
              </a:rPr>
              <a:t>Broker Travel:</a:t>
            </a:r>
            <a:r>
              <a:rPr sz="1010" b="0" i="0" u="none">
                <a:solidFill>
                  <a:srgbClr val="CBD5E1"/>
                </a:solidFill>
                <a:latin typeface="Plus Jakarta Sans"/>
              </a:rPr>
              <a:t> Joe captures Minden station photo following Hannover Airport client negotiations.</a:t>
            </a:r>
            <a:endParaRPr sz="1010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6153150" y="2824162"/>
            <a:ext cx="76200" cy="76200"/>
          </a:xfrm>
          <a:prstGeom prst="roundRect">
            <a:avLst>
              <a:gd name="adj" fmla="val 50000"/>
            </a:avLst>
          </a:prstGeom>
          <a:solidFill>
            <a:srgbClr val="00F2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923925" y="2705100"/>
            <a:ext cx="10534650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38BDF8"/>
                </a:solidFill>
                <a:latin typeface="JetBrains Mono"/>
              </a:rPr>
              <a:t>31/08/2024 20:00 UTC | EVD-02 (Samsung)</a:t>
            </a:r>
            <a:endParaRPr sz="825" b="0" i="0" u="none">
              <a:solidFill>
                <a:srgbClr val="38BDF8"/>
              </a:solidFill>
              <a:latin typeface="JetBrains Mono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23925" y="2857500"/>
            <a:ext cx="10534650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0" b="1" i="0" u="none">
                <a:solidFill>
                  <a:srgbClr val="CBD5E1"/>
                </a:solidFill>
                <a:latin typeface="Plus Jakarta Sans"/>
              </a:rPr>
              <a:t>Glasgow Negotiation:</a:t>
            </a:r>
            <a:r>
              <a:rPr sz="1010" b="0" i="0" u="none">
                <a:solidFill>
                  <a:srgbClr val="CBD5E1"/>
                </a:solidFill>
                <a:latin typeface="Plus Jakarta Sans"/>
              </a:rPr>
              <a:t> Train receipt generated for Joe traveling from Blairhill to Glasgow Queen Street.</a:t>
            </a:r>
            <a:endParaRPr sz="1010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6153150" y="3333750"/>
            <a:ext cx="76200" cy="76200"/>
          </a:xfrm>
          <a:prstGeom prst="roundRect">
            <a:avLst>
              <a:gd name="adj" fmla="val 50000"/>
            </a:avLst>
          </a:prstGeom>
          <a:solidFill>
            <a:srgbClr val="FF4B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923925" y="3133725"/>
            <a:ext cx="10534650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25" b="0" i="0" u="none">
                <a:solidFill>
                  <a:srgbClr val="FF4B5C"/>
                </a:solidFill>
                <a:latin typeface="JetBrains Mono"/>
              </a:rPr>
              <a:t>31/01/2025 12:47 - 12:53 UTC | EVD-01 (Huawei)</a:t>
            </a:r>
            <a:endParaRPr sz="825" b="0" i="0" u="none">
              <a:solidFill>
                <a:srgbClr val="FF4B5C"/>
              </a:solidFill>
              <a:latin typeface="JetBrains Mono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23925" y="3286125"/>
            <a:ext cx="10534650" cy="3238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0" b="1" i="0" u="none">
                <a:solidFill>
                  <a:srgbClr val="CBD5E1"/>
                </a:solidFill>
                <a:latin typeface="Plus Jakarta Sans"/>
              </a:rPr>
              <a:t>The £5M Deal Bypassing Broker:</a:t>
            </a:r>
            <a:r>
              <a:rPr sz="1010" b="0" i="0" u="none">
                <a:solidFill>
                  <a:srgbClr val="CBD5E1"/>
                </a:solidFill>
                <a:latin typeface="Plus Jakarta Sans"/>
              </a:rPr>
              <a:t> Emma ("Peter Dover") messages Norman Smith directly on Facebook. Agrees to deliver CAD blueprint in chunks for £5M offshore payment within 48 hours.</a:t>
            </a:r>
            <a:endParaRPr sz="1010" b="0" i="0" u="none">
              <a:solidFill>
                <a:srgbClr val="CBD5E1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" y="1181100"/>
            <a:ext cx="3606700" cy="52578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2500" y="1181100"/>
            <a:ext cx="3606849" cy="52578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9850" y="1181100"/>
            <a:ext cx="3606700" cy="52578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6. Suspect Profiling &amp; Conspiracy Matrix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6050" y="500062"/>
            <a:ext cx="1390650" cy="2476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71550" y="1381125"/>
            <a:ext cx="293042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Emma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23900" y="1695450"/>
            <a:ext cx="3178075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0" i="0" u="none">
                <a:solidFill>
                  <a:srgbClr val="FF4B5C"/>
                </a:solidFill>
                <a:latin typeface="Plus Jakarta Sans SemiBold"/>
              </a:rPr>
              <a:t>PRIMARY INSIDER THREAT</a:t>
            </a:r>
            <a:endParaRPr sz="900" b="0" i="0" u="none">
              <a:solidFill>
                <a:srgbClr val="FF4B5C"/>
              </a:solidFill>
              <a:latin typeface="Plus Jakarta Sans SemiBold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23900" y="1914525"/>
            <a:ext cx="3178075" cy="19183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Senior Engineer at Quantum Tech Ltd.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23900" y="2201614"/>
            <a:ext cx="3178075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723900" y="2354014"/>
            <a:ext cx="819150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Plus Jakarta Sans"/>
              </a:rPr>
              <a:t>Motive &amp; Role:</a:t>
            </a:r>
            <a:endParaRPr sz="900" b="1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23900" y="2506414"/>
            <a:ext cx="3178075" cy="38367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Financial gain (£5M offshore transfer). Direct exfiltration of CAD designs.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3900" y="2966293"/>
            <a:ext cx="3178075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Plus Jakarta Sans"/>
              </a:rPr>
              <a:t>Evidentiary Proof:</a:t>
            </a:r>
            <a:endParaRPr sz="900" b="1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23900" y="3109168"/>
            <a:ext cx="3178075" cy="3690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55"/>
              </a:lnSpc>
            </a:pPr>
            <a:r>
              <a:rPr sz="935" b="0" i="0" u="none">
                <a:solidFill>
                  <a:srgbClr val="CBD5E1"/>
                </a:solidFill>
                <a:latin typeface="Plus Jakarta Sans"/>
              </a:rPr>
              <a:t>WhatsApp initiation, alias 'Peter Dover', Facebook agreement to leak blueprint.</a:t>
            </a:r>
            <a:endParaRPr sz="93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768750" y="1381125"/>
            <a:ext cx="2930574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Joe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521100" y="1695450"/>
            <a:ext cx="3178224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0" i="0" u="none">
                <a:solidFill>
                  <a:srgbClr val="FFB703"/>
                </a:solidFill>
                <a:latin typeface="Plus Jakarta Sans SemiBold"/>
              </a:rPr>
              <a:t>INTERMEDIARY BROKER</a:t>
            </a:r>
            <a:endParaRPr sz="900" b="0" i="0" u="none">
              <a:solidFill>
                <a:srgbClr val="FFB703"/>
              </a:solidFill>
              <a:latin typeface="Plus Jakarta Sans SemiBold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521100" y="1914525"/>
            <a:ext cx="3178224" cy="19183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External Sales Facilitator.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521100" y="2201614"/>
            <a:ext cx="3178224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4521100" y="2354014"/>
            <a:ext cx="819150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Plus Jakarta Sans"/>
              </a:rPr>
              <a:t>Motive &amp; Role:</a:t>
            </a:r>
            <a:endParaRPr sz="900" b="1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521100" y="2506414"/>
            <a:ext cx="3178224" cy="38367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Brokerage commission fee. Facilitated physical buyer meetings.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521100" y="2966293"/>
            <a:ext cx="3178224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Plus Jakarta Sans"/>
              </a:rPr>
              <a:t>Evidentiary Proof:</a:t>
            </a:r>
            <a:endParaRPr sz="900" b="1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521100" y="3109168"/>
            <a:ext cx="3178224" cy="3690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55"/>
              </a:lnSpc>
            </a:pPr>
            <a:r>
              <a:rPr sz="935" b="0" i="0" u="none">
                <a:solidFill>
                  <a:srgbClr val="CBD5E1"/>
                </a:solidFill>
                <a:latin typeface="Plus Jakarta Sans"/>
              </a:rPr>
              <a:t>GPS logs in Hannover, train receipts in Glasgow &amp; Manchester, location sharing.</a:t>
            </a:r>
            <a:endParaRPr sz="93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632775" y="1381125"/>
            <a:ext cx="2863750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Norman Smith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8318450" y="1695450"/>
            <a:ext cx="3178075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0" i="0" u="none">
                <a:solidFill>
                  <a:srgbClr val="00F2FE"/>
                </a:solidFill>
                <a:latin typeface="Plus Jakarta Sans SemiBold"/>
              </a:rPr>
              <a:t>BUYER REPRESENTATIVE</a:t>
            </a:r>
            <a:endParaRPr sz="900" b="0" i="0" u="none">
              <a:solidFill>
                <a:srgbClr val="00F2FE"/>
              </a:solidFill>
              <a:latin typeface="Plus Jakarta Sans SemiBold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8318450" y="1914525"/>
            <a:ext cx="3178075" cy="19183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Corporate Agent (NexGen Circuits).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8318450" y="2201614"/>
            <a:ext cx="3178075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TextBox 28"/>
          <p:cNvSpPr txBox="1"/>
          <p:nvPr/>
        </p:nvSpPr>
        <p:spPr>
          <a:xfrm>
            <a:off x="8318450" y="2354014"/>
            <a:ext cx="819150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Plus Jakarta Sans"/>
              </a:rPr>
              <a:t>Motive &amp; Role:</a:t>
            </a:r>
            <a:endParaRPr sz="900" b="1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8318450" y="2506414"/>
            <a:ext cx="3178075" cy="38367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Corporate Espionage. Unlawful acquisition of patent QT-AI-2025.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8318450" y="2966293"/>
            <a:ext cx="3178075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Plus Jakarta Sans"/>
              </a:rPr>
              <a:t>Evidentiary Proof:</a:t>
            </a:r>
            <a:endParaRPr sz="900" b="1" i="0" u="none">
              <a:solidFill>
                <a:srgbClr val="94A3B8"/>
              </a:solidFill>
              <a:latin typeface="Plus Jakarta Sans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318450" y="3109168"/>
            <a:ext cx="3178075" cy="3690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55"/>
              </a:lnSpc>
            </a:pPr>
            <a:r>
              <a:rPr sz="935" b="0" i="0" u="none">
                <a:solidFill>
                  <a:srgbClr val="CBD5E1"/>
                </a:solidFill>
                <a:latin typeface="Plus Jakarta Sans"/>
              </a:rPr>
              <a:t>Self-portrait 177.jpg, direct Facebook chat explicitly offering £5M offshore payment.</a:t>
            </a:r>
            <a:endParaRPr sz="935" b="0" i="0" u="none">
              <a:solidFill>
                <a:srgbClr val="CBD5E1"/>
              </a:solidFill>
              <a:latin typeface="Plus Jakarta Sans"/>
            </a:endParaRPr>
          </a:p>
        </p:txBody>
      </p:sp>
      <p:pic>
        <p:nvPicPr>
          <p:cNvPr id="33" name="Picture 32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900" y="1404937"/>
            <a:ext cx="152400" cy="171450"/>
          </a:xfrm>
          <a:prstGeom prst="rect">
            <a:avLst/>
          </a:prstGeom>
        </p:spPr>
      </p:pic>
      <p:pic>
        <p:nvPicPr>
          <p:cNvPr id="34" name="Picture 33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1100" y="1404937"/>
            <a:ext cx="152400" cy="171450"/>
          </a:xfrm>
          <a:prstGeom prst="rect">
            <a:avLst/>
          </a:prstGeom>
        </p:spPr>
      </p:pic>
      <p:pic>
        <p:nvPicPr>
          <p:cNvPr id="35" name="Picture 34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18450" y="1404937"/>
            <a:ext cx="219075" cy="1714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" y="2424112"/>
            <a:ext cx="5429250" cy="27717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450" y="2693193"/>
            <a:ext cx="5429250" cy="22336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7. Statutory Offenses &amp; Strategic Remediation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250" y="500062"/>
            <a:ext cx="1695450" cy="2476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90600" y="2624137"/>
            <a:ext cx="473392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Recommended Criminal Charges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62750" y="2893218"/>
            <a:ext cx="4733925" cy="2190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Plus Jakarta Sans SemiBold"/>
              </a:rPr>
              <a:t>Enterprise Remediation Controls</a:t>
            </a:r>
            <a:endParaRPr sz="1350" b="0" i="0" u="none">
              <a:solidFill>
                <a:srgbClr val="F8FAFC"/>
              </a:solidFill>
              <a:latin typeface="Plus Jakarta Sans SemiBold"/>
            </a:endParaRPr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900" y="2647950"/>
            <a:ext cx="171450" cy="1714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23900" y="2938462"/>
            <a:ext cx="5000625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FF4B5C"/>
                </a:solidFill>
                <a:latin typeface="Plus Jakarta Sans"/>
              </a:rPr>
              <a:t>Computer Misuse Act 1990 (Sec 1 &amp; 3):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Unauthorized access and exfiltration of patent database QT-AI-2025.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23900" y="3476625"/>
            <a:ext cx="5000625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FF4B5C"/>
                </a:solidFill>
                <a:latin typeface="Plus Jakarta Sans"/>
              </a:rPr>
              <a:t>Fraud Act 2006 (Section 4):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Fraud by abuse of position committed by Senior R&amp;D Engineer Emma.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3900" y="4014787"/>
            <a:ext cx="5000625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FF4B5C"/>
                </a:solidFill>
                <a:latin typeface="Plus Jakarta Sans"/>
              </a:rPr>
              <a:t>Trade Secrets Regulations 2018: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Unlawful acquisition, disclosure, and monetization of proprietary CAD designs.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23900" y="4552950"/>
            <a:ext cx="5000625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FF4B5C"/>
                </a:solidFill>
                <a:latin typeface="Plus Jakarta Sans"/>
              </a:rPr>
              <a:t>Proceeds of Crime Act 2002: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Conspiracy to process £5M offshore bribe payment.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6050" y="2917031"/>
            <a:ext cx="171450" cy="17145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496050" y="3207543"/>
            <a:ext cx="5000625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00F2FE"/>
                </a:solidFill>
                <a:latin typeface="Plus Jakarta Sans"/>
              </a:rPr>
              <a:t>1. Endpoint DLP Policies: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Block unauthorized USB write actions and CAD file copy operations across all engineering endpoints.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496050" y="3745706"/>
            <a:ext cx="5000625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00F2FE"/>
                </a:solidFill>
                <a:latin typeface="Plus Jakarta Sans"/>
              </a:rPr>
              <a:t>2. SIEM &amp; User Behavior Analytics: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Enforce real-time alerting on bulk repository queries and unusual file access.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496050" y="4283868"/>
            <a:ext cx="5000625" cy="4429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45"/>
              </a:lnSpc>
            </a:pPr>
            <a:r>
              <a:rPr sz="1125" b="1" i="0" u="none">
                <a:solidFill>
                  <a:srgbClr val="00F2FE"/>
                </a:solidFill>
                <a:latin typeface="Plus Jakarta Sans"/>
              </a:rPr>
              <a:t>3. Law Enforcement Referral:</a:t>
            </a:r>
            <a:r>
              <a:rPr sz="1125" b="0" i="0" u="none">
                <a:solidFill>
                  <a:srgbClr val="CBD5E1"/>
                </a:solidFill>
                <a:latin typeface="Plus Jakarta Sans"/>
              </a:rPr>
              <a:t> Submit verified SHA-256 forensic report to law enforcement for arrest warrants and asset freezing.</a:t>
            </a:r>
            <a:endParaRPr sz="1125" b="0" i="0" u="none">
              <a:solidFill>
                <a:srgbClr val="CBD5E1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3300" y="1524000"/>
            <a:ext cx="4343400" cy="4572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2825" y="5619750"/>
            <a:ext cx="4324350" cy="4667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5300" y="419100"/>
            <a:ext cx="1120140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F8FAFC"/>
                </a:solidFill>
                <a:latin typeface="Plus Jakarta Sans"/>
              </a:rPr>
              <a:t>8. Appendix: Examiner Workstation Baseline (EVD-EXAM)</a:t>
            </a:r>
            <a:endParaRPr sz="2550" b="1" i="0" u="none">
              <a:solidFill>
                <a:srgbClr val="F8FAFC"/>
              </a:solidFill>
              <a:latin typeface="Plus Jakarta San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95300" y="942975"/>
            <a:ext cx="112014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82250" y="500062"/>
            <a:ext cx="1314450" cy="2476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95300" y="2465635"/>
            <a:ext cx="6515100" cy="38367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0"/>
              </a:lnSpc>
            </a:pPr>
            <a:r>
              <a:rPr sz="975" b="0" i="0" u="none">
                <a:solidFill>
                  <a:srgbClr val="CBD5E1"/>
                </a:solidFill>
                <a:latin typeface="Plus Jakarta Sans"/>
              </a:rPr>
              <a:t>Tool validation benchmark conducted on examiner Abdullah Al Maruf's workstation device (OPPO Reno8 T, Model CPH2481, Android 14) using Cellebrite Physical Analyzer v7.73.0.11.</a:t>
            </a:r>
            <a:endParaRPr sz="975" b="0" i="0" u="none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495300" y="2963614"/>
            <a:ext cx="6515100" cy="2190750"/>
          </a:xfrm>
          <a:prstGeom prst="roundRect">
            <a:avLst>
              <a:gd name="adj" fmla="val 0"/>
            </a:avLst>
          </a:prstGeom>
          <a:solidFill>
            <a:srgbClr val="0F172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495300" y="2963614"/>
          <a:ext cx="6505573" cy="2190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6468"/>
                <a:gridCol w="1548258"/>
                <a:gridCol w="2730847"/>
              </a:tblGrid>
              <a:tr h="365125"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38BDF8"/>
                          </a:solidFill>
                          <a:latin typeface="Outfit SemiBold"/>
                        </a:rPr>
                        <a:t>Parsed Artifact Category</a:t>
                      </a:r>
                      <a:endParaRPr sz="1010" b="0" i="0" u="none">
                        <a:solidFill>
                          <a:srgbClr val="38BDF8"/>
                        </a:solidFill>
                        <a:latin typeface="Outfit SemiBold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38BDF8"/>
                          </a:solidFill>
                          <a:latin typeface="Outfit SemiBold"/>
                        </a:rPr>
                        <a:t>Extracted Count</a:t>
                      </a:r>
                      <a:endParaRPr sz="1010" b="0" i="0" u="none">
                        <a:solidFill>
                          <a:srgbClr val="38BDF8"/>
                        </a:solidFill>
                        <a:latin typeface="Outfit SemiBold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38BDF8"/>
                          </a:solidFill>
                          <a:latin typeface="Outfit SemiBold"/>
                        </a:rPr>
                        <a:t>Forensic Scope</a:t>
                      </a:r>
                      <a:endParaRPr sz="1010" b="0" i="0" u="none">
                        <a:solidFill>
                          <a:srgbClr val="38BDF8"/>
                        </a:solidFill>
                        <a:latin typeface="Outfit SemiBold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Instant Messages</a:t>
                      </a:r>
                      <a:endParaRPr sz="1010" b="1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14,039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Decoded SMS database stores</a:t>
                      </a:r>
                      <a:endParaRPr sz="1010" b="0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Images &amp; Media</a:t>
                      </a:r>
                      <a:endParaRPr sz="1010" b="1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22,726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Thumbnails, photos &amp; EXIF</a:t>
                      </a:r>
                      <a:endParaRPr sz="1010" b="0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Contacts Database</a:t>
                      </a:r>
                      <a:endParaRPr sz="1010" b="1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539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Parsed phonebook entries</a:t>
                      </a:r>
                      <a:endParaRPr sz="1010" b="0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Calendar Entries</a:t>
                      </a:r>
                      <a:endParaRPr sz="1010" b="1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134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Schedule logs &amp; timestamps</a:t>
                      </a:r>
                      <a:endParaRPr sz="1010" b="0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GPS Locations</a:t>
                      </a:r>
                      <a:endParaRPr sz="1010" b="1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1" i="0" u="none">
                          <a:solidFill>
                            <a:srgbClr val="00F2FE"/>
                          </a:solidFill>
                          <a:latin typeface="Plus Jakarta Sans"/>
                        </a:rPr>
                        <a:t>46</a:t>
                      </a:r>
                      <a:endParaRPr sz="1010" b="1" i="0" u="none">
                        <a:solidFill>
                          <a:srgbClr val="00F2FE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10" b="0" i="0" u="none">
                          <a:solidFill>
                            <a:srgbClr val="CBD5E1"/>
                          </a:solidFill>
                          <a:latin typeface="Plus Jakarta Sans"/>
                        </a:rPr>
                        <a:t>EXIF &amp; System geotag fixes</a:t>
                      </a:r>
                      <a:endParaRPr sz="1010" b="0" i="0" u="none">
                        <a:solidFill>
                          <a:srgbClr val="CBD5E1"/>
                        </a:solidFill>
                        <a:latin typeface="Plus Jakarta Sans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2825" y="1533525"/>
            <a:ext cx="4324350" cy="408622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00062" y="3330326"/>
            <a:ext cx="22264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2726531" y="3330326"/>
            <a:ext cx="154825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4274790" y="3330326"/>
            <a:ext cx="273084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ectangle 14"/>
          <p:cNvSpPr/>
          <p:nvPr/>
        </p:nvSpPr>
        <p:spPr>
          <a:xfrm>
            <a:off x="500062" y="3692276"/>
            <a:ext cx="22264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2726531" y="3692276"/>
            <a:ext cx="154825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4274790" y="3692276"/>
            <a:ext cx="273084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500062" y="4054226"/>
            <a:ext cx="22264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2726531" y="4054226"/>
            <a:ext cx="154825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4274790" y="4054226"/>
            <a:ext cx="273084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Rectangle 20"/>
          <p:cNvSpPr/>
          <p:nvPr/>
        </p:nvSpPr>
        <p:spPr>
          <a:xfrm>
            <a:off x="500062" y="4416176"/>
            <a:ext cx="22264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2726531" y="4416176"/>
            <a:ext cx="154825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4274790" y="4416176"/>
            <a:ext cx="273084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500062" y="4778126"/>
            <a:ext cx="222646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Rectangle 24"/>
          <p:cNvSpPr/>
          <p:nvPr/>
        </p:nvSpPr>
        <p:spPr>
          <a:xfrm>
            <a:off x="2726531" y="4778126"/>
            <a:ext cx="1548258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Rectangle 25"/>
          <p:cNvSpPr/>
          <p:nvPr/>
        </p:nvSpPr>
        <p:spPr>
          <a:xfrm>
            <a:off x="4274790" y="4778126"/>
            <a:ext cx="2730847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27" name="Picture 26" descr="oppo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3260" y="1948180"/>
            <a:ext cx="5086350" cy="369697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7290</Words>
  <Application>WPS Presentation</Application>
  <PresentationFormat>On-screen Show (4:3)</PresentationFormat>
  <Paragraphs>310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7" baseType="lpstr">
      <vt:lpstr>Arial</vt:lpstr>
      <vt:lpstr>SimSun</vt:lpstr>
      <vt:lpstr>Wingdings</vt:lpstr>
      <vt:lpstr>Arial</vt:lpstr>
      <vt:lpstr>JetBrains Mono</vt:lpstr>
      <vt:lpstr>Segoe Print</vt:lpstr>
      <vt:lpstr>Outfit</vt:lpstr>
      <vt:lpstr>Plus Jakarta Sans Medium</vt:lpstr>
      <vt:lpstr>Plus Jakarta Sans</vt:lpstr>
      <vt:lpstr>Plus Jakarta Sans SemiBold</vt:lpstr>
      <vt:lpstr>Outfit SemiBold</vt:lpstr>
      <vt:lpstr>Microsoft YaHei</vt:lpstr>
      <vt:lpstr>Arial Unicode MS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generated using python-pptx</dc:description>
  <cp:lastModifiedBy>Maruf</cp:lastModifiedBy>
  <cp:revision>6</cp:revision>
  <dcterms:created xsi:type="dcterms:W3CDTF">2013-01-27T09:14:00Z</dcterms:created>
  <dcterms:modified xsi:type="dcterms:W3CDTF">2026-08-11T08:08:49Z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BAED0298BDA5495496144ECEAC44C707_12</vt:lpwstr>
  </property>
  <property fmtid="{D5CDD505-2E9C-101B-9397-08002B2CF9AE}" pid="3" name="KSOProductBuildVer">
    <vt:lpwstr>1033-12.1.0.28032</vt:lpwstr>
  </property>
</Properties>
</file>