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66" r:id="rId4"/>
    <p:sldId id="258" r:id="rId5"/>
    <p:sldId id="272" r:id="rId6"/>
    <p:sldId id="267" r:id="rId7"/>
    <p:sldId id="268" r:id="rId8"/>
    <p:sldId id="259" r:id="rId9"/>
    <p:sldId id="260" r:id="rId10"/>
    <p:sldId id="269" r:id="rId11"/>
    <p:sldId id="261" r:id="rId12"/>
    <p:sldId id="270" r:id="rId13"/>
    <p:sldId id="271" r:id="rId14"/>
    <p:sldId id="262" r:id="rId15"/>
    <p:sldId id="263" r:id="rId16"/>
    <p:sldId id="264" r:id="rId17"/>
    <p:sldId id="265"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32"/>
  </p:normalViewPr>
  <p:slideViewPr>
    <p:cSldViewPr snapToGrid="0" snapToObjects="1">
      <p:cViewPr varScale="1">
        <p:scale>
          <a:sx n="106" d="100"/>
          <a:sy n="106" d="100"/>
        </p:scale>
        <p:origin x="1800" y="1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7/14/26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7/14/26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7/14/26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7/14/26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7/14/26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7/14/26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7/14/26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vanfleetworld.co.uk/fresh-trends-for-fleet-car-and-van-ages-revealed-in-new-data/"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987315"/>
            <a:ext cx="7772400" cy="1470025"/>
          </a:xfrm>
        </p:spPr>
        <p:txBody>
          <a:bodyPr/>
          <a:lstStyle/>
          <a:p>
            <a:r>
              <a:rPr dirty="0"/>
              <a:t>Move Ease Ltd</a:t>
            </a:r>
          </a:p>
        </p:txBody>
      </p:sp>
      <p:sp>
        <p:nvSpPr>
          <p:cNvPr id="3" name="Subtitle 2"/>
          <p:cNvSpPr>
            <a:spLocks noGrp="1"/>
          </p:cNvSpPr>
          <p:nvPr>
            <p:ph type="subTitle" idx="1"/>
          </p:nvPr>
        </p:nvSpPr>
        <p:spPr>
          <a:xfrm>
            <a:off x="1371600" y="4679834"/>
            <a:ext cx="6400800" cy="1752600"/>
          </a:xfrm>
        </p:spPr>
        <p:txBody>
          <a:bodyPr>
            <a:normAutofit fontScale="70000" lnSpcReduction="20000"/>
          </a:bodyPr>
          <a:lstStyle/>
          <a:p>
            <a:r>
              <a:rPr dirty="0">
                <a:solidFill>
                  <a:schemeClr val="tx1"/>
                </a:solidFill>
              </a:rPr>
              <a:t>Business Plan Presentation</a:t>
            </a:r>
          </a:p>
          <a:p>
            <a:r>
              <a:rPr dirty="0" err="1">
                <a:solidFill>
                  <a:schemeClr val="tx1"/>
                </a:solidFill>
              </a:rPr>
              <a:t>CertHE</a:t>
            </a:r>
            <a:r>
              <a:rPr dirty="0">
                <a:solidFill>
                  <a:schemeClr val="tx1"/>
                </a:solidFill>
              </a:rPr>
              <a:t> Business Skills for the Workplace</a:t>
            </a:r>
          </a:p>
          <a:p>
            <a:r>
              <a:rPr dirty="0">
                <a:solidFill>
                  <a:schemeClr val="tx1"/>
                </a:solidFill>
              </a:rPr>
              <a:t>Enterprise &amp; Entrepreneurship (LCLM4006)</a:t>
            </a:r>
          </a:p>
          <a:p>
            <a:r>
              <a:rPr dirty="0">
                <a:solidFill>
                  <a:schemeClr val="tx1"/>
                </a:solidFill>
              </a:rPr>
              <a:t>Edwin </a:t>
            </a:r>
            <a:r>
              <a:rPr dirty="0" err="1">
                <a:solidFill>
                  <a:schemeClr val="tx1"/>
                </a:solidFill>
              </a:rPr>
              <a:t>Akaolisa</a:t>
            </a:r>
            <a:r>
              <a:rPr dirty="0">
                <a:solidFill>
                  <a:schemeClr val="tx1"/>
                </a:solidFill>
              </a:rPr>
              <a:t> | Student ID: 2508937</a:t>
            </a:r>
          </a:p>
          <a:p>
            <a:r>
              <a:rPr dirty="0">
                <a:solidFill>
                  <a:schemeClr val="tx1"/>
                </a:solidFill>
              </a:rPr>
              <a:t>Lecturer: Chung Johnny</a:t>
            </a:r>
          </a:p>
        </p:txBody>
      </p:sp>
      <p:pic>
        <p:nvPicPr>
          <p:cNvPr id="4" name="Picture 3">
            <a:extLst>
              <a:ext uri="{FF2B5EF4-FFF2-40B4-BE49-F238E27FC236}">
                <a16:creationId xmlns:a16="http://schemas.microsoft.com/office/drawing/2014/main" id="{AD2FA611-3289-664E-B31E-35DA51E3D521}"/>
              </a:ext>
            </a:extLst>
          </p:cNvPr>
          <p:cNvPicPr>
            <a:picLocks noChangeAspect="1"/>
          </p:cNvPicPr>
          <p:nvPr/>
        </p:nvPicPr>
        <p:blipFill>
          <a:blip r:embed="rId2"/>
          <a:stretch>
            <a:fillRect/>
          </a:stretch>
        </p:blipFill>
        <p:spPr>
          <a:xfrm>
            <a:off x="1118795" y="127189"/>
            <a:ext cx="7089289" cy="296093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dirty="0"/>
              <a:t>Business Overview</a:t>
            </a:r>
          </a:p>
        </p:txBody>
      </p:sp>
      <p:sp>
        <p:nvSpPr>
          <p:cNvPr id="3" name="Content Placeholder 2"/>
          <p:cNvSpPr>
            <a:spLocks noGrp="1"/>
          </p:cNvSpPr>
          <p:nvPr>
            <p:ph idx="1"/>
          </p:nvPr>
        </p:nvSpPr>
        <p:spPr>
          <a:xfrm>
            <a:off x="177502" y="1062318"/>
            <a:ext cx="8788996" cy="4525963"/>
          </a:xfrm>
        </p:spPr>
        <p:txBody>
          <a:bodyPr>
            <a:normAutofit fontScale="77500" lnSpcReduction="20000"/>
          </a:bodyPr>
          <a:lstStyle/>
          <a:p>
            <a:r>
              <a:rPr lang="en-GB" dirty="0"/>
              <a:t>Move Ease limited registered company with uk company house will operate as a transport brokerage company. </a:t>
            </a:r>
          </a:p>
          <a:p>
            <a:r>
              <a:rPr lang="en-GB" dirty="0"/>
              <a:t>The UK transport and logistics sector is one of the country’s largest and most important industries, with consistently strong demand.</a:t>
            </a:r>
          </a:p>
          <a:p>
            <a:r>
              <a:rPr lang="en-GB" dirty="0"/>
              <a:t>The demand is highly bigger than the service providers.</a:t>
            </a:r>
          </a:p>
          <a:p>
            <a:r>
              <a:rPr lang="en-GB" dirty="0"/>
              <a:t>Courier management company connecting customers with independent drivers</a:t>
            </a:r>
          </a:p>
          <a:p>
            <a:r>
              <a:rPr lang="en-GB" dirty="0"/>
              <a:t>Asset-light model: no fleet ownership</a:t>
            </a:r>
          </a:p>
          <a:p>
            <a:r>
              <a:rPr lang="en-GB" dirty="0"/>
              <a:t>Earns 15% commission on completed jobs</a:t>
            </a:r>
          </a:p>
          <a:p>
            <a:r>
              <a:rPr lang="en-GB" dirty="0"/>
              <a:t>Available all UK </a:t>
            </a:r>
            <a:br>
              <a:rPr lang="en-GB" dirty="0"/>
            </a:br>
            <a:endParaRPr lang="en-GB" dirty="0"/>
          </a:p>
          <a:p>
            <a:endParaRPr lang="en-GB" dirty="0"/>
          </a:p>
          <a:p>
            <a:pPr>
              <a:defRPr sz="2200"/>
            </a:pPr>
            <a:endParaRPr dirty="0"/>
          </a:p>
        </p:txBody>
      </p:sp>
      <p:pic>
        <p:nvPicPr>
          <p:cNvPr id="6" name="Picture 5">
            <a:extLst>
              <a:ext uri="{FF2B5EF4-FFF2-40B4-BE49-F238E27FC236}">
                <a16:creationId xmlns:a16="http://schemas.microsoft.com/office/drawing/2014/main" id="{9DC0C5BA-6741-3542-9E14-33731303A366}"/>
              </a:ext>
            </a:extLst>
          </p:cNvPr>
          <p:cNvPicPr>
            <a:picLocks noChangeAspect="1"/>
          </p:cNvPicPr>
          <p:nvPr/>
        </p:nvPicPr>
        <p:blipFill>
          <a:blip r:embed="rId2"/>
          <a:stretch>
            <a:fillRect/>
          </a:stretch>
        </p:blipFill>
        <p:spPr>
          <a:xfrm>
            <a:off x="6208295" y="4109286"/>
            <a:ext cx="2200776" cy="220077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7F3B0-720A-9E43-9BBF-7AAC461EAFE4}"/>
              </a:ext>
            </a:extLst>
          </p:cNvPr>
          <p:cNvSpPr>
            <a:spLocks noGrp="1"/>
          </p:cNvSpPr>
          <p:nvPr>
            <p:ph type="title"/>
          </p:nvPr>
        </p:nvSpPr>
        <p:spPr/>
        <p:txBody>
          <a:bodyPr/>
          <a:lstStyle/>
          <a:p>
            <a:r>
              <a:rPr lang="en-US" dirty="0"/>
              <a:t>Overview</a:t>
            </a:r>
          </a:p>
        </p:txBody>
      </p:sp>
      <p:sp>
        <p:nvSpPr>
          <p:cNvPr id="3" name="Content Placeholder 2">
            <a:extLst>
              <a:ext uri="{FF2B5EF4-FFF2-40B4-BE49-F238E27FC236}">
                <a16:creationId xmlns:a16="http://schemas.microsoft.com/office/drawing/2014/main" id="{5ECC0737-7A86-4B40-B223-65107157A691}"/>
              </a:ext>
            </a:extLst>
          </p:cNvPr>
          <p:cNvSpPr>
            <a:spLocks noGrp="1"/>
          </p:cNvSpPr>
          <p:nvPr>
            <p:ph idx="1"/>
          </p:nvPr>
        </p:nvSpPr>
        <p:spPr/>
        <p:txBody>
          <a:bodyPr>
            <a:normAutofit fontScale="70000" lnSpcReduction="20000"/>
          </a:bodyPr>
          <a:lstStyle/>
          <a:p>
            <a:pPr marL="0" indent="0">
              <a:buNone/>
            </a:pPr>
            <a:r>
              <a:rPr lang="en-GB" b="1" dirty="0"/>
              <a:t>Target Market</a:t>
            </a:r>
            <a:endParaRPr lang="en-GB" dirty="0"/>
          </a:p>
          <a:p>
            <a:r>
              <a:rPr lang="en-GB" dirty="0"/>
              <a:t>The company will target:</a:t>
            </a:r>
          </a:p>
          <a:p>
            <a:pPr lvl="0"/>
            <a:r>
              <a:rPr lang="en-GB" dirty="0"/>
              <a:t>Retail businesses.</a:t>
            </a:r>
          </a:p>
          <a:p>
            <a:pPr lvl="0"/>
            <a:r>
              <a:rPr lang="en-GB" dirty="0"/>
              <a:t>E-commerce companies.</a:t>
            </a:r>
          </a:p>
          <a:p>
            <a:pPr lvl="0"/>
            <a:r>
              <a:rPr lang="en-GB" dirty="0"/>
              <a:t>Courier Exchange</a:t>
            </a:r>
          </a:p>
          <a:p>
            <a:pPr lvl="0"/>
            <a:r>
              <a:rPr lang="en-GB" dirty="0"/>
              <a:t>Manufacturers.</a:t>
            </a:r>
          </a:p>
          <a:p>
            <a:pPr lvl="0"/>
            <a:r>
              <a:rPr lang="en-GB" dirty="0"/>
              <a:t>Construction companies.</a:t>
            </a:r>
          </a:p>
          <a:p>
            <a:pPr lvl="0"/>
            <a:r>
              <a:rPr lang="en-GB" dirty="0"/>
              <a:t>Wholesalers.</a:t>
            </a:r>
          </a:p>
          <a:p>
            <a:pPr lvl="0"/>
            <a:r>
              <a:rPr lang="en-GB" dirty="0"/>
              <a:t>Freight forwarders</a:t>
            </a:r>
          </a:p>
          <a:p>
            <a:pPr lvl="0"/>
            <a:endParaRPr lang="en-GB" dirty="0"/>
          </a:p>
          <a:p>
            <a:pPr marL="0" lvl="0" indent="0">
              <a:buNone/>
            </a:pPr>
            <a:r>
              <a:rPr lang="en-GB" dirty="0"/>
              <a:t>Move Ease will initially work with 15 drivers operating vans suitable for courier and delivery work. Drivers may be self-employed contractors, who work under agreements with Move Ease.</a:t>
            </a:r>
          </a:p>
          <a:p>
            <a:endParaRPr lang="en-US" dirty="0"/>
          </a:p>
        </p:txBody>
      </p:sp>
      <p:pic>
        <p:nvPicPr>
          <p:cNvPr id="4" name="Picture 3" descr="Fresh trends for fleet car and van ages revealed in new data">
            <a:extLst>
              <a:ext uri="{FF2B5EF4-FFF2-40B4-BE49-F238E27FC236}">
                <a16:creationId xmlns:a16="http://schemas.microsoft.com/office/drawing/2014/main" id="{1E079281-006E-3C43-9D02-0D8585C38194}"/>
              </a:ext>
            </a:extLst>
          </p:cNvPr>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68340" y="1816768"/>
            <a:ext cx="3121417" cy="2658979"/>
          </a:xfrm>
          <a:prstGeom prst="rect">
            <a:avLst/>
          </a:prstGeom>
        </p:spPr>
      </p:pic>
    </p:spTree>
    <p:extLst>
      <p:ext uri="{BB962C8B-B14F-4D97-AF65-F5344CB8AC3E}">
        <p14:creationId xmlns:p14="http://schemas.microsoft.com/office/powerpoint/2010/main" val="7978879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UNIQUE SELLING POINT (USP)</a:t>
            </a:r>
            <a:endParaRPr dirty="0"/>
          </a:p>
        </p:txBody>
      </p:sp>
      <p:sp>
        <p:nvSpPr>
          <p:cNvPr id="3" name="Content Placeholder 2"/>
          <p:cNvSpPr>
            <a:spLocks noGrp="1"/>
          </p:cNvSpPr>
          <p:nvPr>
            <p:ph idx="1"/>
          </p:nvPr>
        </p:nvSpPr>
        <p:spPr>
          <a:xfrm>
            <a:off x="457200" y="1600200"/>
            <a:ext cx="3826042" cy="4525963"/>
          </a:xfrm>
        </p:spPr>
        <p:txBody>
          <a:bodyPr>
            <a:noAutofit/>
          </a:bodyPr>
          <a:lstStyle/>
          <a:p>
            <a:pPr marL="0" indent="0">
              <a:buNone/>
              <a:defRPr sz="2200"/>
            </a:pPr>
            <a:br>
              <a:rPr sz="2200" dirty="0"/>
            </a:br>
            <a:r>
              <a:rPr sz="2200" dirty="0"/>
              <a:t>• Pays Courier Exchange subscriptions</a:t>
            </a:r>
            <a:endParaRPr lang="en-GB" sz="2200" dirty="0"/>
          </a:p>
          <a:p>
            <a:pPr marL="0" indent="0">
              <a:buNone/>
              <a:defRPr sz="2200"/>
            </a:pPr>
            <a:br>
              <a:rPr sz="2200" dirty="0"/>
            </a:br>
            <a:r>
              <a:rPr sz="2200" dirty="0"/>
              <a:t>• Finds and allocates jobs</a:t>
            </a:r>
            <a:endParaRPr lang="en-GB" sz="2200" dirty="0"/>
          </a:p>
          <a:p>
            <a:pPr marL="0" indent="0">
              <a:buNone/>
              <a:defRPr sz="2200"/>
            </a:pPr>
            <a:br>
              <a:rPr sz="2200" dirty="0"/>
            </a:br>
            <a:r>
              <a:rPr sz="2200" dirty="0"/>
              <a:t>• Saves drivers time and money</a:t>
            </a:r>
            <a:endParaRPr lang="en-GB" sz="2200" dirty="0"/>
          </a:p>
          <a:p>
            <a:pPr>
              <a:defRPr sz="2200"/>
            </a:pPr>
            <a:endParaRPr lang="en-GB" sz="2200" dirty="0"/>
          </a:p>
          <a:p>
            <a:pPr marL="0" indent="0">
              <a:buNone/>
            </a:pPr>
            <a:r>
              <a:rPr lang="en-GB" sz="2200" dirty="0"/>
              <a:t>.</a:t>
            </a:r>
          </a:p>
          <a:p>
            <a:pPr marL="0" indent="0">
              <a:buNone/>
            </a:pPr>
            <a:r>
              <a:rPr lang="en-GB" sz="2200" dirty="0"/>
              <a:t> </a:t>
            </a:r>
          </a:p>
          <a:p>
            <a:pPr>
              <a:defRPr sz="2200"/>
            </a:pPr>
            <a:endParaRPr sz="2200" dirty="0"/>
          </a:p>
        </p:txBody>
      </p:sp>
      <p:pic>
        <p:nvPicPr>
          <p:cNvPr id="4" name="Picture 3">
            <a:extLst>
              <a:ext uri="{FF2B5EF4-FFF2-40B4-BE49-F238E27FC236}">
                <a16:creationId xmlns:a16="http://schemas.microsoft.com/office/drawing/2014/main" id="{9D823109-6073-FF4A-8D93-122A8F066633}"/>
              </a:ext>
            </a:extLst>
          </p:cNvPr>
          <p:cNvPicPr>
            <a:picLocks noChangeAspect="1"/>
          </p:cNvPicPr>
          <p:nvPr/>
        </p:nvPicPr>
        <p:blipFill>
          <a:blip r:embed="rId2"/>
          <a:stretch>
            <a:fillRect/>
          </a:stretch>
        </p:blipFill>
        <p:spPr>
          <a:xfrm>
            <a:off x="4572000" y="1600201"/>
            <a:ext cx="4486702" cy="452596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85579-BA59-9742-971A-4639A5CF522F}"/>
              </a:ext>
            </a:extLst>
          </p:cNvPr>
          <p:cNvSpPr>
            <a:spLocks noGrp="1"/>
          </p:cNvSpPr>
          <p:nvPr>
            <p:ph type="title"/>
          </p:nvPr>
        </p:nvSpPr>
        <p:spPr/>
        <p:txBody>
          <a:bodyPr/>
          <a:lstStyle/>
          <a:p>
            <a:r>
              <a:rPr lang="en-GB" dirty="0"/>
              <a:t>Legal Format &amp; Management</a:t>
            </a:r>
            <a:endParaRPr lang="en-US" dirty="0"/>
          </a:p>
        </p:txBody>
      </p:sp>
      <p:sp>
        <p:nvSpPr>
          <p:cNvPr id="3" name="Content Placeholder 2">
            <a:extLst>
              <a:ext uri="{FF2B5EF4-FFF2-40B4-BE49-F238E27FC236}">
                <a16:creationId xmlns:a16="http://schemas.microsoft.com/office/drawing/2014/main" id="{3CAFDD6F-F4A0-1E43-A3BC-F3BD2CE767C9}"/>
              </a:ext>
            </a:extLst>
          </p:cNvPr>
          <p:cNvSpPr>
            <a:spLocks noGrp="1"/>
          </p:cNvSpPr>
          <p:nvPr>
            <p:ph idx="1"/>
          </p:nvPr>
        </p:nvSpPr>
        <p:spPr/>
        <p:txBody>
          <a:bodyPr>
            <a:normAutofit/>
          </a:bodyPr>
          <a:lstStyle/>
          <a:p>
            <a:r>
              <a:rPr lang="en-GB" sz="2200" dirty="0"/>
              <a:t>My business research with drivers shows that 85% of them cant afford the initial (2,000 pound) registration fee to Courier Exchange, or spending a lot of time bidding for jobs</a:t>
            </a:r>
          </a:p>
          <a:p>
            <a:pPr marL="0" indent="0">
              <a:buNone/>
            </a:pPr>
            <a:endParaRPr lang="en-GB" sz="2200" dirty="0"/>
          </a:p>
          <a:p>
            <a:r>
              <a:rPr lang="en-GB" sz="2200" dirty="0"/>
              <a:t>Move Ease feel the gap by paying, bidding, and allocating jobs to drivers and charge them 15% of any completed job</a:t>
            </a:r>
          </a:p>
          <a:p>
            <a:pPr>
              <a:defRPr sz="2200"/>
            </a:pPr>
            <a:endParaRPr lang="en-GB" sz="2200" dirty="0"/>
          </a:p>
          <a:p>
            <a:pPr>
              <a:defRPr sz="2200"/>
            </a:pPr>
            <a:r>
              <a:rPr lang="en-GB" sz="2200" dirty="0"/>
              <a:t>Legal: Private Limited Company (Ltd)</a:t>
            </a:r>
            <a:br>
              <a:rPr lang="en-GB" sz="2200" dirty="0"/>
            </a:br>
            <a:r>
              <a:rPr lang="en-GB" sz="2200" dirty="0"/>
              <a:t>Management: Director → Customer Service → Drivers</a:t>
            </a:r>
          </a:p>
          <a:p>
            <a:pPr marL="0" indent="0">
              <a:buNone/>
            </a:pPr>
            <a:endParaRPr lang="en-US" dirty="0"/>
          </a:p>
        </p:txBody>
      </p:sp>
    </p:spTree>
    <p:extLst>
      <p:ext uri="{BB962C8B-B14F-4D97-AF65-F5344CB8AC3E}">
        <p14:creationId xmlns:p14="http://schemas.microsoft.com/office/powerpoint/2010/main" val="27628969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1EA0E-3474-ED46-85BD-A79C53B83F6C}"/>
              </a:ext>
            </a:extLst>
          </p:cNvPr>
          <p:cNvSpPr>
            <a:spLocks noGrp="1"/>
          </p:cNvSpPr>
          <p:nvPr>
            <p:ph type="title"/>
          </p:nvPr>
        </p:nvSpPr>
        <p:spPr/>
        <p:txBody>
          <a:bodyPr/>
          <a:lstStyle/>
          <a:p>
            <a:r>
              <a:rPr lang="en-US" dirty="0"/>
              <a:t>PESTEL ANALYSIS</a:t>
            </a:r>
          </a:p>
        </p:txBody>
      </p:sp>
      <p:pic>
        <p:nvPicPr>
          <p:cNvPr id="3" name="Picture 2">
            <a:extLst>
              <a:ext uri="{FF2B5EF4-FFF2-40B4-BE49-F238E27FC236}">
                <a16:creationId xmlns:a16="http://schemas.microsoft.com/office/drawing/2014/main" id="{7F696F3B-2B14-3546-B013-663E3B69A5CB}"/>
              </a:ext>
            </a:extLst>
          </p:cNvPr>
          <p:cNvPicPr>
            <a:picLocks noChangeAspect="1"/>
          </p:cNvPicPr>
          <p:nvPr/>
        </p:nvPicPr>
        <p:blipFill>
          <a:blip r:embed="rId2"/>
          <a:stretch>
            <a:fillRect/>
          </a:stretch>
        </p:blipFill>
        <p:spPr>
          <a:xfrm>
            <a:off x="939800" y="1212850"/>
            <a:ext cx="7264400" cy="4432300"/>
          </a:xfrm>
          <a:prstGeom prst="rect">
            <a:avLst/>
          </a:prstGeom>
        </p:spPr>
      </p:pic>
    </p:spTree>
    <p:extLst>
      <p:ext uri="{BB962C8B-B14F-4D97-AF65-F5344CB8AC3E}">
        <p14:creationId xmlns:p14="http://schemas.microsoft.com/office/powerpoint/2010/main" val="2731081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PESTEL Analysis</a:t>
            </a:r>
          </a:p>
        </p:txBody>
      </p:sp>
      <p:sp>
        <p:nvSpPr>
          <p:cNvPr id="3" name="Content Placeholder 2"/>
          <p:cNvSpPr>
            <a:spLocks noGrp="1"/>
          </p:cNvSpPr>
          <p:nvPr>
            <p:ph idx="1"/>
          </p:nvPr>
        </p:nvSpPr>
        <p:spPr/>
        <p:txBody>
          <a:bodyPr>
            <a:normAutofit fontScale="85000" lnSpcReduction="10000"/>
          </a:bodyPr>
          <a:lstStyle/>
          <a:p>
            <a:pPr marL="0" indent="0">
              <a:buNone/>
            </a:pPr>
            <a:r>
              <a:rPr lang="en-GB" b="1" dirty="0">
                <a:effectLst>
                  <a:outerShdw blurRad="38100" dist="25400" dir="5400000" algn="ctr">
                    <a:srgbClr val="6E747A">
                      <a:alpha val="43000"/>
                    </a:srgbClr>
                  </a:outerShdw>
                </a:effectLst>
              </a:rPr>
              <a:t>Economic: </a:t>
            </a:r>
            <a:endParaRPr lang="en-GB" dirty="0"/>
          </a:p>
          <a:p>
            <a:r>
              <a:rPr lang="en-GB" dirty="0"/>
              <a:t>Inflation: According to Consumer Prices Index (CPI), the UK is currently experiencing 2.8% of inflation for the 12 months until May 2026 (National Statistics, 2026). Rising inflation increases operation costs such as fuel, Vehicle maintenance, and </a:t>
            </a:r>
          </a:p>
          <a:p>
            <a:r>
              <a:rPr lang="en-GB" dirty="0"/>
              <a:t>Insurance cost, which can reduce profit margins. In terms of economic growth, during period of economic growth, businesses and consumers tend to send more parcels, which increases demand for courier services, and increase the profit margins.</a:t>
            </a:r>
          </a:p>
        </p:txBody>
      </p:sp>
    </p:spTree>
    <p:extLst>
      <p:ext uri="{BB962C8B-B14F-4D97-AF65-F5344CB8AC3E}">
        <p14:creationId xmlns:p14="http://schemas.microsoft.com/office/powerpoint/2010/main" val="16504913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PESTEL Analysis</a:t>
            </a:r>
          </a:p>
        </p:txBody>
      </p:sp>
      <p:sp>
        <p:nvSpPr>
          <p:cNvPr id="3" name="Content Placeholder 2"/>
          <p:cNvSpPr>
            <a:spLocks noGrp="1"/>
          </p:cNvSpPr>
          <p:nvPr>
            <p:ph idx="1"/>
          </p:nvPr>
        </p:nvSpPr>
        <p:spPr/>
        <p:txBody>
          <a:bodyPr>
            <a:normAutofit fontScale="85000" lnSpcReduction="20000"/>
          </a:bodyPr>
          <a:lstStyle/>
          <a:p>
            <a:pPr marL="0" indent="0">
              <a:buNone/>
            </a:pPr>
            <a:r>
              <a:rPr lang="en-GB" b="1" dirty="0">
                <a:effectLst>
                  <a:outerShdw blurRad="38100" dist="25400" dir="5400000" algn="ctr">
                    <a:srgbClr val="6E747A">
                      <a:alpha val="43000"/>
                    </a:srgbClr>
                  </a:outerShdw>
                </a:effectLst>
              </a:rPr>
              <a:t>Technological: </a:t>
            </a:r>
            <a:endParaRPr lang="en-GB" dirty="0"/>
          </a:p>
          <a:p>
            <a:r>
              <a:rPr lang="en-GB" dirty="0"/>
              <a:t>GPS and route optimisation: Reduce delivery times, fuel costs, and improves efficiency.</a:t>
            </a:r>
          </a:p>
          <a:p>
            <a:r>
              <a:rPr lang="en-GB" dirty="0"/>
              <a:t>Mobile apps: Enable customers to book deliveries, track parcels and receive notifications.</a:t>
            </a:r>
          </a:p>
          <a:p>
            <a:pPr marL="0" indent="0">
              <a:buNone/>
            </a:pPr>
            <a:r>
              <a:rPr lang="en-GB" b="1" dirty="0">
                <a:effectLst>
                  <a:outerShdw blurRad="38100" dist="25400" dir="5400000" algn="ctr">
                    <a:srgbClr val="6E747A">
                      <a:alpha val="43000"/>
                    </a:srgbClr>
                  </a:outerShdw>
                </a:effectLst>
              </a:rPr>
              <a:t>Environmental:</a:t>
            </a:r>
            <a:endParaRPr lang="en-GB" dirty="0"/>
          </a:p>
          <a:p>
            <a:r>
              <a:rPr lang="en-GB" dirty="0"/>
              <a:t>Electric vehicles: Switching to electric delivery vans can reduce emissions and meet environmental target, but requires investment.</a:t>
            </a:r>
          </a:p>
          <a:p>
            <a:r>
              <a:rPr lang="en-GB" dirty="0"/>
              <a:t>Climate change: Extreme weather (floods, storms, snow, and heatwaves) can delay deliveries and disrupt operations.</a:t>
            </a:r>
          </a:p>
          <a:p>
            <a:pPr>
              <a:defRPr sz="2200"/>
            </a:pPr>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MARKETING STRATEGY</a:t>
            </a:r>
            <a:endParaRPr dirty="0"/>
          </a:p>
        </p:txBody>
      </p:sp>
      <p:sp>
        <p:nvSpPr>
          <p:cNvPr id="3" name="Content Placeholder 2"/>
          <p:cNvSpPr>
            <a:spLocks noGrp="1"/>
          </p:cNvSpPr>
          <p:nvPr>
            <p:ph idx="1"/>
          </p:nvPr>
        </p:nvSpPr>
        <p:spPr/>
        <p:txBody>
          <a:bodyPr>
            <a:normAutofit fontScale="92500" lnSpcReduction="20000"/>
          </a:bodyPr>
          <a:lstStyle/>
          <a:p>
            <a:pPr marL="0" indent="0">
              <a:buNone/>
            </a:pPr>
            <a:r>
              <a:rPr lang="en-GB" b="1" dirty="0"/>
              <a:t>Marketing plan</a:t>
            </a:r>
          </a:p>
          <a:p>
            <a:r>
              <a:rPr lang="en-GB" dirty="0"/>
              <a:t>The marketing strategy will focus on attracting both jobs and drivers.</a:t>
            </a:r>
          </a:p>
          <a:p>
            <a:pPr marL="0" indent="0">
              <a:buNone/>
            </a:pPr>
            <a:r>
              <a:rPr lang="en-GB" b="1" dirty="0"/>
              <a:t>Online Marketing</a:t>
            </a:r>
            <a:endParaRPr lang="en-GB" dirty="0"/>
          </a:p>
          <a:p>
            <a:r>
              <a:rPr lang="en-GB" dirty="0"/>
              <a:t>Move Ease will create a professional website explaining its services and contact information. Search engine optimisation (SEO) will be used to improve visibility on search engines.</a:t>
            </a:r>
          </a:p>
          <a:p>
            <a:r>
              <a:rPr lang="en-GB" dirty="0"/>
              <a:t>Social media platforms such as Facebook, Instagram, and LinkedIn will be used to promote services and engage with customers.</a:t>
            </a:r>
          </a:p>
          <a:p>
            <a:pPr marL="0" indent="0">
              <a:buNone/>
              <a:defRPr sz="2200"/>
            </a:pPr>
            <a:endParaRP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2417D-7420-4143-9E79-F6A61B414620}"/>
              </a:ext>
            </a:extLst>
          </p:cNvPr>
          <p:cNvSpPr>
            <a:spLocks noGrp="1"/>
          </p:cNvSpPr>
          <p:nvPr>
            <p:ph type="title"/>
          </p:nvPr>
        </p:nvSpPr>
        <p:spPr/>
        <p:txBody>
          <a:bodyPr/>
          <a:lstStyle/>
          <a:p>
            <a:r>
              <a:rPr lang="en-US" dirty="0"/>
              <a:t>MARKETING STRATEGY</a:t>
            </a:r>
          </a:p>
        </p:txBody>
      </p:sp>
      <p:sp>
        <p:nvSpPr>
          <p:cNvPr id="3" name="Content Placeholder 2">
            <a:extLst>
              <a:ext uri="{FF2B5EF4-FFF2-40B4-BE49-F238E27FC236}">
                <a16:creationId xmlns:a16="http://schemas.microsoft.com/office/drawing/2014/main" id="{1AFF377A-832A-244F-B78A-2D705169A8DB}"/>
              </a:ext>
            </a:extLst>
          </p:cNvPr>
          <p:cNvSpPr>
            <a:spLocks noGrp="1"/>
          </p:cNvSpPr>
          <p:nvPr>
            <p:ph idx="1"/>
          </p:nvPr>
        </p:nvSpPr>
        <p:spPr/>
        <p:txBody>
          <a:bodyPr>
            <a:normAutofit fontScale="92500"/>
          </a:bodyPr>
          <a:lstStyle/>
          <a:p>
            <a:pPr marL="0" indent="0">
              <a:buNone/>
            </a:pPr>
            <a:r>
              <a:rPr lang="en-GB" b="1" dirty="0"/>
              <a:t>Direct Marketing</a:t>
            </a:r>
            <a:endParaRPr lang="en-GB" dirty="0"/>
          </a:p>
          <a:p>
            <a:r>
              <a:rPr lang="en-GB" dirty="0"/>
              <a:t>Move Ease will contact local businesses directly through phone calls, emails, and networking events. Building relationships with local businesses can lead to long-term contracts.</a:t>
            </a:r>
          </a:p>
          <a:p>
            <a:pPr marL="0" indent="0">
              <a:buNone/>
            </a:pPr>
            <a:r>
              <a:rPr lang="en-GB" b="1" dirty="0"/>
              <a:t>Courier Platforms</a:t>
            </a:r>
            <a:endParaRPr lang="en-GB" dirty="0"/>
          </a:p>
          <a:p>
            <a:r>
              <a:rPr lang="en-GB" dirty="0"/>
              <a:t>Move Ease will use courier exchange platforms to access available jobs and increase business opportunities.</a:t>
            </a:r>
          </a:p>
          <a:p>
            <a:pPr marL="0" indent="0">
              <a:buNone/>
            </a:pPr>
            <a:endParaRPr lang="en-US" dirty="0"/>
          </a:p>
        </p:txBody>
      </p:sp>
    </p:spTree>
    <p:extLst>
      <p:ext uri="{BB962C8B-B14F-4D97-AF65-F5344CB8AC3E}">
        <p14:creationId xmlns:p14="http://schemas.microsoft.com/office/powerpoint/2010/main" val="7538411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Funding Requirements</a:t>
            </a:r>
          </a:p>
        </p:txBody>
      </p:sp>
      <p:sp>
        <p:nvSpPr>
          <p:cNvPr id="3" name="Content Placeholder 2"/>
          <p:cNvSpPr>
            <a:spLocks noGrp="1"/>
          </p:cNvSpPr>
          <p:nvPr>
            <p:ph idx="1"/>
          </p:nvPr>
        </p:nvSpPr>
        <p:spPr/>
        <p:txBody>
          <a:bodyPr/>
          <a:lstStyle/>
          <a:p>
            <a:pPr marL="0" indent="0">
              <a:buNone/>
              <a:defRPr sz="2200"/>
            </a:pPr>
            <a:r>
              <a:rPr dirty="0"/>
              <a:t>Seeking £</a:t>
            </a:r>
            <a:r>
              <a:rPr lang="en-GB" dirty="0"/>
              <a:t>1</a:t>
            </a:r>
            <a:r>
              <a:rPr dirty="0"/>
              <a:t>0,000</a:t>
            </a:r>
            <a:endParaRPr lang="en-GB" dirty="0"/>
          </a:p>
          <a:p>
            <a:pPr marL="0" indent="0">
              <a:buNone/>
              <a:defRPr sz="2200"/>
            </a:pPr>
            <a:br>
              <a:rPr dirty="0"/>
            </a:br>
            <a:r>
              <a:rPr dirty="0"/>
              <a:t>Allocation:</a:t>
            </a:r>
            <a:br>
              <a:rPr dirty="0"/>
            </a:br>
            <a:r>
              <a:rPr dirty="0"/>
              <a:t>• Courier platform subscriptions</a:t>
            </a:r>
            <a:br>
              <a:rPr dirty="0"/>
            </a:br>
            <a:r>
              <a:rPr dirty="0"/>
              <a:t>• Marketing</a:t>
            </a:r>
            <a:br>
              <a:rPr dirty="0"/>
            </a:br>
            <a:r>
              <a:rPr dirty="0"/>
              <a:t>• Website &amp; branding</a:t>
            </a:r>
            <a:br>
              <a:rPr dirty="0"/>
            </a:br>
            <a:r>
              <a:rPr dirty="0"/>
              <a:t>• </a:t>
            </a:r>
            <a:r>
              <a:rPr lang="en-GB" dirty="0"/>
              <a:t>Insurance</a:t>
            </a:r>
            <a:br>
              <a:rPr dirty="0"/>
            </a:br>
            <a:r>
              <a:rPr dirty="0"/>
              <a:t>• </a:t>
            </a:r>
            <a:r>
              <a:rPr lang="en-GB" dirty="0"/>
              <a:t>Salaries</a:t>
            </a:r>
            <a:endParaRPr dirty="0"/>
          </a:p>
        </p:txBody>
      </p:sp>
      <p:pic>
        <p:nvPicPr>
          <p:cNvPr id="4" name="Picture 3">
            <a:extLst>
              <a:ext uri="{FF2B5EF4-FFF2-40B4-BE49-F238E27FC236}">
                <a16:creationId xmlns:a16="http://schemas.microsoft.com/office/drawing/2014/main" id="{749D68B2-F69C-9E46-A7D0-20C08A92A41F}"/>
              </a:ext>
            </a:extLst>
          </p:cNvPr>
          <p:cNvPicPr>
            <a:picLocks noChangeAspect="1"/>
          </p:cNvPicPr>
          <p:nvPr/>
        </p:nvPicPr>
        <p:blipFill>
          <a:blip r:embed="rId2"/>
          <a:stretch>
            <a:fillRect/>
          </a:stretch>
        </p:blipFill>
        <p:spPr>
          <a:xfrm>
            <a:off x="4824663" y="1722605"/>
            <a:ext cx="3994484" cy="3994484"/>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11B84-8BCA-004F-A962-05B911B4C135}"/>
              </a:ext>
            </a:extLst>
          </p:cNvPr>
          <p:cNvSpPr>
            <a:spLocks noGrp="1"/>
          </p:cNvSpPr>
          <p:nvPr>
            <p:ph type="title"/>
          </p:nvPr>
        </p:nvSpPr>
        <p:spPr/>
        <p:txBody>
          <a:bodyPr/>
          <a:lstStyle/>
          <a:p>
            <a:r>
              <a:rPr lang="en-US" dirty="0"/>
              <a:t>FUNDINGS</a:t>
            </a:r>
          </a:p>
        </p:txBody>
      </p:sp>
      <p:sp>
        <p:nvSpPr>
          <p:cNvPr id="3" name="Content Placeholder 2">
            <a:extLst>
              <a:ext uri="{FF2B5EF4-FFF2-40B4-BE49-F238E27FC236}">
                <a16:creationId xmlns:a16="http://schemas.microsoft.com/office/drawing/2014/main" id="{BCFC5C47-2817-8F44-919B-CA0055692FF6}"/>
              </a:ext>
            </a:extLst>
          </p:cNvPr>
          <p:cNvSpPr>
            <a:spLocks noGrp="1"/>
          </p:cNvSpPr>
          <p:nvPr>
            <p:ph idx="1"/>
          </p:nvPr>
        </p:nvSpPr>
        <p:spPr/>
        <p:txBody>
          <a:bodyPr>
            <a:normAutofit fontScale="92500" lnSpcReduction="10000"/>
          </a:bodyPr>
          <a:lstStyle/>
          <a:p>
            <a:r>
              <a:rPr lang="en-GB" b="1" dirty="0"/>
              <a:t>Grant</a:t>
            </a:r>
            <a:r>
              <a:rPr lang="en-GB" dirty="0"/>
              <a:t> of 10,000 pound from (Better Business finance): Receiving a grant can demonstrate that my business idea has been assessed and considered worthwhile, which is good starting point because I don’t have to worry about repayment </a:t>
            </a:r>
          </a:p>
          <a:p>
            <a:r>
              <a:rPr lang="en-GB" b="1" dirty="0"/>
              <a:t>Government loan: (10,000 pound)</a:t>
            </a:r>
            <a:r>
              <a:rPr lang="en-GB" dirty="0"/>
              <a:t> because the interest is low and some government loan programmes also provide mentoring, training or business advice. </a:t>
            </a:r>
          </a:p>
          <a:p>
            <a:pPr marL="0" indent="0">
              <a:buNone/>
            </a:pPr>
            <a:endParaRPr lang="en-US" dirty="0"/>
          </a:p>
        </p:txBody>
      </p:sp>
    </p:spTree>
    <p:extLst>
      <p:ext uri="{BB962C8B-B14F-4D97-AF65-F5344CB8AC3E}">
        <p14:creationId xmlns:p14="http://schemas.microsoft.com/office/powerpoint/2010/main" val="2579227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AB171-5548-734A-B78F-511CCCAA4ED7}"/>
              </a:ext>
            </a:extLst>
          </p:cNvPr>
          <p:cNvSpPr>
            <a:spLocks noGrp="1"/>
          </p:cNvSpPr>
          <p:nvPr>
            <p:ph type="title"/>
          </p:nvPr>
        </p:nvSpPr>
        <p:spPr/>
        <p:txBody>
          <a:bodyPr/>
          <a:lstStyle/>
          <a:p>
            <a:r>
              <a:rPr lang="en-US" dirty="0"/>
              <a:t>FUNDINGS</a:t>
            </a:r>
          </a:p>
        </p:txBody>
      </p:sp>
      <p:pic>
        <p:nvPicPr>
          <p:cNvPr id="4" name="Content Placeholder 3">
            <a:extLst>
              <a:ext uri="{FF2B5EF4-FFF2-40B4-BE49-F238E27FC236}">
                <a16:creationId xmlns:a16="http://schemas.microsoft.com/office/drawing/2014/main" id="{A283D300-4319-1A43-959D-907E0B315CB8}"/>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1335832" y="1417638"/>
            <a:ext cx="6701263" cy="4872789"/>
          </a:xfrm>
          <a:prstGeom prst="rect">
            <a:avLst/>
          </a:prstGeom>
        </p:spPr>
      </p:pic>
    </p:spTree>
    <p:extLst>
      <p:ext uri="{BB962C8B-B14F-4D97-AF65-F5344CB8AC3E}">
        <p14:creationId xmlns:p14="http://schemas.microsoft.com/office/powerpoint/2010/main" val="40364190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dirty="0"/>
              <a:t>Financial Highlights</a:t>
            </a:r>
          </a:p>
        </p:txBody>
      </p:sp>
      <p:sp>
        <p:nvSpPr>
          <p:cNvPr id="3" name="Content Placeholder 2"/>
          <p:cNvSpPr>
            <a:spLocks noGrp="1"/>
          </p:cNvSpPr>
          <p:nvPr>
            <p:ph idx="1"/>
          </p:nvPr>
        </p:nvSpPr>
        <p:spPr/>
        <p:txBody>
          <a:bodyPr>
            <a:normAutofit/>
          </a:bodyPr>
          <a:lstStyle/>
          <a:p>
            <a:pPr>
              <a:defRPr sz="2200"/>
            </a:pPr>
            <a:r>
              <a:rPr sz="2000" dirty="0"/>
              <a:t>15 drivers</a:t>
            </a:r>
            <a:br>
              <a:rPr sz="2000" dirty="0"/>
            </a:br>
            <a:r>
              <a:rPr sz="2000" dirty="0"/>
              <a:t>3 jobs/day</a:t>
            </a:r>
            <a:br>
              <a:rPr sz="2000" dirty="0"/>
            </a:br>
            <a:r>
              <a:rPr sz="2000" dirty="0"/>
              <a:t>£120 average job</a:t>
            </a:r>
            <a:endParaRPr lang="en-GB" sz="2000" dirty="0"/>
          </a:p>
          <a:p>
            <a:pPr>
              <a:defRPr sz="2200"/>
            </a:pPr>
            <a:r>
              <a:rPr lang="en-GB" sz="2000" dirty="0"/>
              <a:t>15 drivers × 3 jobs × £120 × 22 days = £118,800 total monthly job value.</a:t>
            </a:r>
            <a:endParaRPr lang="en-GB" sz="2000" b="1" dirty="0"/>
          </a:p>
          <a:p>
            <a:pPr marL="0" indent="0">
              <a:buNone/>
            </a:pPr>
            <a:endParaRPr lang="en-GB" sz="2000" b="1" dirty="0"/>
          </a:p>
          <a:p>
            <a:pPr marL="0" indent="0">
              <a:buNone/>
            </a:pPr>
            <a:r>
              <a:rPr lang="en-GB" sz="2000" b="1" dirty="0"/>
              <a:t>Monthly Commission Income</a:t>
            </a:r>
            <a:endParaRPr lang="en-GB" sz="2000" dirty="0"/>
          </a:p>
          <a:p>
            <a:r>
              <a:rPr lang="en-GB" sz="2000" dirty="0"/>
              <a:t>£118,800 × 15% = £17,820.</a:t>
            </a:r>
          </a:p>
          <a:p>
            <a:pPr>
              <a:defRPr sz="2200"/>
            </a:pPr>
            <a:r>
              <a:rPr sz="2000" dirty="0"/>
              <a:t>Monthly commission: £17,820</a:t>
            </a:r>
            <a:br>
              <a:rPr sz="2000" dirty="0"/>
            </a:br>
            <a:r>
              <a:rPr sz="2000" dirty="0"/>
              <a:t>Annual commission: £213,840</a:t>
            </a:r>
            <a:br>
              <a:rPr sz="2000" dirty="0"/>
            </a:br>
            <a:r>
              <a:rPr sz="2000" dirty="0"/>
              <a:t>Estimated monthly profit: £7,820</a:t>
            </a:r>
            <a:endParaRPr lang="en-GB" sz="2000" dirty="0"/>
          </a:p>
          <a:p>
            <a:pPr>
              <a:defRPr sz="2200"/>
            </a:pPr>
            <a:r>
              <a:rPr lang="en-GB" sz="2000" dirty="0"/>
              <a:t>Which is 71% profit every month after running cost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GROWTH PLANS</a:t>
            </a:r>
            <a:endParaRPr dirty="0"/>
          </a:p>
        </p:txBody>
      </p:sp>
      <p:sp>
        <p:nvSpPr>
          <p:cNvPr id="3" name="Content Placeholder 2"/>
          <p:cNvSpPr>
            <a:spLocks noGrp="1"/>
          </p:cNvSpPr>
          <p:nvPr>
            <p:ph idx="1"/>
          </p:nvPr>
        </p:nvSpPr>
        <p:spPr>
          <a:xfrm>
            <a:off x="457200" y="1166018"/>
            <a:ext cx="8229600" cy="4525963"/>
          </a:xfrm>
        </p:spPr>
        <p:txBody>
          <a:bodyPr/>
          <a:lstStyle/>
          <a:p>
            <a:pPr>
              <a:buFont typeface="Wingdings" pitchFamily="2" charset="2"/>
              <a:buChar char="Ø"/>
              <a:defRPr sz="2200"/>
            </a:pPr>
            <a:r>
              <a:rPr lang="en-GB" sz="2400" dirty="0"/>
              <a:t>Year 1: 15 drivers</a:t>
            </a:r>
          </a:p>
          <a:p>
            <a:pPr>
              <a:buFont typeface="Wingdings" pitchFamily="2" charset="2"/>
              <a:buChar char="Ø"/>
              <a:defRPr sz="2200"/>
            </a:pPr>
            <a:r>
              <a:rPr lang="en-GB" sz="2400" dirty="0"/>
              <a:t>Year 2: 20 drivers</a:t>
            </a:r>
          </a:p>
          <a:p>
            <a:pPr>
              <a:buFont typeface="Wingdings" pitchFamily="2" charset="2"/>
              <a:buChar char="Ø"/>
              <a:defRPr sz="2200"/>
            </a:pPr>
            <a:r>
              <a:rPr lang="en-GB" sz="2400" dirty="0"/>
              <a:t>Year 3: 25 drivers</a:t>
            </a:r>
          </a:p>
          <a:p>
            <a:pPr>
              <a:buFont typeface="Wingdings" pitchFamily="2" charset="2"/>
              <a:buChar char="Ø"/>
              <a:defRPr sz="2200"/>
            </a:pPr>
            <a:r>
              <a:rPr lang="en-GB" sz="2400" dirty="0"/>
              <a:t>Expand partnerships and UK coverage.</a:t>
            </a:r>
          </a:p>
          <a:p>
            <a:pPr marL="0" indent="0">
              <a:buNone/>
              <a:defRPr sz="2200"/>
            </a:pPr>
            <a:endParaRPr dirty="0"/>
          </a:p>
        </p:txBody>
      </p:sp>
      <p:pic>
        <p:nvPicPr>
          <p:cNvPr id="4" name="Picture 3">
            <a:extLst>
              <a:ext uri="{FF2B5EF4-FFF2-40B4-BE49-F238E27FC236}">
                <a16:creationId xmlns:a16="http://schemas.microsoft.com/office/drawing/2014/main" id="{8AE1BE1E-867F-354C-8590-ABD783153ED6}"/>
              </a:ext>
            </a:extLst>
          </p:cNvPr>
          <p:cNvPicPr>
            <a:picLocks noChangeAspect="1"/>
          </p:cNvPicPr>
          <p:nvPr/>
        </p:nvPicPr>
        <p:blipFill>
          <a:blip r:embed="rId2"/>
          <a:stretch>
            <a:fillRect/>
          </a:stretch>
        </p:blipFill>
        <p:spPr>
          <a:xfrm>
            <a:off x="271379" y="3124534"/>
            <a:ext cx="8601242" cy="356870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4220"/>
            <a:ext cx="8229600" cy="1143000"/>
          </a:xfrm>
        </p:spPr>
        <p:txBody>
          <a:bodyPr/>
          <a:lstStyle/>
          <a:p>
            <a:r>
              <a:rPr dirty="0"/>
              <a:t>Why Invest?</a:t>
            </a:r>
          </a:p>
        </p:txBody>
      </p:sp>
      <p:sp>
        <p:nvSpPr>
          <p:cNvPr id="3" name="Content Placeholder 2"/>
          <p:cNvSpPr>
            <a:spLocks noGrp="1"/>
          </p:cNvSpPr>
          <p:nvPr>
            <p:ph idx="1"/>
          </p:nvPr>
        </p:nvSpPr>
        <p:spPr>
          <a:xfrm>
            <a:off x="457200" y="751475"/>
            <a:ext cx="8229600" cy="4525963"/>
          </a:xfrm>
        </p:spPr>
        <p:txBody>
          <a:bodyPr/>
          <a:lstStyle/>
          <a:p>
            <a:pPr>
              <a:defRPr sz="2200"/>
            </a:pPr>
            <a:r>
              <a:rPr dirty="0"/>
              <a:t>High-growth logistics sector</a:t>
            </a:r>
            <a:br>
              <a:rPr dirty="0"/>
            </a:br>
            <a:r>
              <a:rPr dirty="0"/>
              <a:t>Low operating costs</a:t>
            </a:r>
            <a:br>
              <a:rPr dirty="0"/>
            </a:br>
            <a:r>
              <a:rPr dirty="0"/>
              <a:t>Scalable commission model</a:t>
            </a:r>
            <a:br>
              <a:rPr dirty="0"/>
            </a:br>
            <a:r>
              <a:rPr dirty="0"/>
              <a:t>Strong profit potential</a:t>
            </a:r>
            <a:endParaRPr lang="en-GB" dirty="0"/>
          </a:p>
          <a:p>
            <a:pPr>
              <a:defRPr sz="2200"/>
            </a:pPr>
            <a:r>
              <a:rPr lang="en-GB" dirty="0"/>
              <a:t>With profit margin of 71% consider investing in my business proposal because you cant go wrong</a:t>
            </a:r>
          </a:p>
          <a:p>
            <a:pPr marL="0" indent="0">
              <a:buNone/>
              <a:defRPr sz="2200"/>
            </a:pPr>
            <a:r>
              <a:rPr lang="en-GB" dirty="0"/>
              <a:t>Community support: Create job opportunities for local people and protect environment with electric vehicles</a:t>
            </a:r>
          </a:p>
        </p:txBody>
      </p:sp>
      <p:pic>
        <p:nvPicPr>
          <p:cNvPr id="4" name="Picture 3">
            <a:extLst>
              <a:ext uri="{FF2B5EF4-FFF2-40B4-BE49-F238E27FC236}">
                <a16:creationId xmlns:a16="http://schemas.microsoft.com/office/drawing/2014/main" id="{EB62A781-AD59-1848-A50C-CE60A145B4AA}"/>
              </a:ext>
            </a:extLst>
          </p:cNvPr>
          <p:cNvPicPr>
            <a:picLocks noChangeAspect="1"/>
          </p:cNvPicPr>
          <p:nvPr/>
        </p:nvPicPr>
        <p:blipFill>
          <a:blip r:embed="rId2"/>
          <a:stretch>
            <a:fillRect/>
          </a:stretch>
        </p:blipFill>
        <p:spPr>
          <a:xfrm>
            <a:off x="0" y="3014457"/>
            <a:ext cx="9144000" cy="3740727"/>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Thank You</a:t>
            </a:r>
          </a:p>
        </p:txBody>
      </p:sp>
      <p:sp>
        <p:nvSpPr>
          <p:cNvPr id="3" name="Content Placeholder 2"/>
          <p:cNvSpPr>
            <a:spLocks noGrp="1"/>
          </p:cNvSpPr>
          <p:nvPr>
            <p:ph idx="1"/>
          </p:nvPr>
        </p:nvSpPr>
        <p:spPr/>
        <p:txBody>
          <a:bodyPr/>
          <a:lstStyle/>
          <a:p>
            <a:pPr marL="0" indent="0">
              <a:buNone/>
              <a:defRPr sz="2200"/>
            </a:pPr>
            <a:r>
              <a:rPr dirty="0"/>
              <a:t>Move Ease Ltd</a:t>
            </a:r>
            <a:br>
              <a:rPr dirty="0"/>
            </a:br>
            <a:r>
              <a:rPr dirty="0"/>
              <a:t>Connecting Drivers. Delivering Growth.</a:t>
            </a:r>
            <a:br>
              <a:rPr dirty="0"/>
            </a:br>
            <a:endParaRPr lang="en-GB" dirty="0"/>
          </a:p>
          <a:p>
            <a:pPr marL="0" indent="0">
              <a:buNone/>
              <a:defRPr sz="2200"/>
            </a:pPr>
            <a:r>
              <a:rPr lang="en-GB" dirty="0"/>
              <a:t>Any </a:t>
            </a:r>
            <a:r>
              <a:rPr dirty="0"/>
              <a:t>Questions?</a:t>
            </a:r>
            <a:endParaRPr lang="en-GB" dirty="0"/>
          </a:p>
          <a:p>
            <a:pPr marL="0" indent="0">
              <a:buNone/>
              <a:defRPr sz="2200"/>
            </a:pPr>
            <a:endParaRPr dirty="0"/>
          </a:p>
        </p:txBody>
      </p:sp>
      <p:pic>
        <p:nvPicPr>
          <p:cNvPr id="4" name="Picture 3">
            <a:extLst>
              <a:ext uri="{FF2B5EF4-FFF2-40B4-BE49-F238E27FC236}">
                <a16:creationId xmlns:a16="http://schemas.microsoft.com/office/drawing/2014/main" id="{0879B9D3-6DCE-814D-A01B-73ECF793DF71}"/>
              </a:ext>
            </a:extLst>
          </p:cNvPr>
          <p:cNvPicPr>
            <a:picLocks noChangeAspect="1"/>
          </p:cNvPicPr>
          <p:nvPr/>
        </p:nvPicPr>
        <p:blipFill>
          <a:blip r:embed="rId2"/>
          <a:stretch>
            <a:fillRect/>
          </a:stretch>
        </p:blipFill>
        <p:spPr>
          <a:xfrm>
            <a:off x="3898231" y="2572669"/>
            <a:ext cx="5017168" cy="4285331"/>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6267</TotalTime>
  <Words>640</Words>
  <Application>Microsoft Macintosh PowerPoint</Application>
  <PresentationFormat>On-screen Show (4:3)</PresentationFormat>
  <Paragraphs>89</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Wingdings</vt:lpstr>
      <vt:lpstr>Office Theme</vt:lpstr>
      <vt:lpstr>Move Ease Ltd</vt:lpstr>
      <vt:lpstr>Business Overview</vt:lpstr>
      <vt:lpstr>Overview</vt:lpstr>
      <vt:lpstr>UNIQUE SELLING POINT (USP)</vt:lpstr>
      <vt:lpstr>Legal Format &amp; Management</vt:lpstr>
      <vt:lpstr>PESTEL ANALYSIS</vt:lpstr>
      <vt:lpstr>PESTEL Analysis</vt:lpstr>
      <vt:lpstr>PESTEL Analysis</vt:lpstr>
      <vt:lpstr>MARKETING STRATEGY</vt:lpstr>
      <vt:lpstr>MARKETING STRATEGY</vt:lpstr>
      <vt:lpstr>Funding Requirements</vt:lpstr>
      <vt:lpstr>FUNDINGS</vt:lpstr>
      <vt:lpstr>FUNDINGS</vt:lpstr>
      <vt:lpstr>Financial Highlights</vt:lpstr>
      <vt:lpstr>GROWTH PLANS</vt:lpstr>
      <vt:lpstr>Why Invest?</vt:lpstr>
      <vt:lpstr>Thank You</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Move Ease Ltd</dc:title>
  <dc:subject/>
  <dc:creator/>
  <cp:keywords/>
  <dc:description>generated using python-pptx</dc:description>
  <cp:lastModifiedBy>Edwin Akaolisa (2508937)</cp:lastModifiedBy>
  <cp:revision>13</cp:revision>
  <dcterms:created xsi:type="dcterms:W3CDTF">2013-01-27T09:14:16Z</dcterms:created>
  <dcterms:modified xsi:type="dcterms:W3CDTF">2026-07-14T16:07:08Z</dcterms:modified>
  <cp:category/>
</cp:coreProperties>
</file>