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78" r:id="rId7"/>
    <p:sldId id="261" r:id="rId8"/>
    <p:sldId id="262" r:id="rId9"/>
    <p:sldId id="263" r:id="rId10"/>
    <p:sldId id="264" r:id="rId11"/>
    <p:sldId id="265" r:id="rId12"/>
    <p:sldId id="279" r:id="rId13"/>
    <p:sldId id="267" r:id="rId14"/>
    <p:sldId id="268" r:id="rId15"/>
    <p:sldId id="269" r:id="rId16"/>
    <p:sldId id="271" r:id="rId17"/>
    <p:sldId id="272" r:id="rId18"/>
    <p:sldId id="273" r:id="rId19"/>
    <p:sldId id="274" r:id="rId20"/>
    <p:sldId id="275" r:id="rId21"/>
    <p:sldId id="280" r:id="rId22"/>
    <p:sldId id="281" r:id="rId23"/>
    <p:sldId id="276" r:id="rId24"/>
    <p:sldId id="282" r:id="rId25"/>
  </p:sldIdLst>
  <p:sldSz cx="18288000" cy="10287000"/>
  <p:notesSz cx="6858000" cy="9144000"/>
  <p:embeddedFontLst>
    <p:embeddedFont>
      <p:font typeface="Arial Rounded MT Bold" panose="020F0704030504030204" pitchFamily="34" charset="0"/>
      <p:regular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651621"/>
    <a:srgbClr val="E8FFD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75592" autoAdjust="0"/>
  </p:normalViewPr>
  <p:slideViewPr>
    <p:cSldViewPr>
      <p:cViewPr varScale="1">
        <p:scale>
          <a:sx n="35" d="100"/>
          <a:sy n="35" d="100"/>
        </p:scale>
        <p:origin x="1416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1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9EDD7C-B22E-441F-8D03-992A1BA1F985}" type="datetimeFigureOut">
              <a:rPr lang="en-IN" smtClean="0"/>
              <a:t>28-04-2026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5B0651-B5A9-4B26-BC9D-67F1697D8F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76273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550553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585281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131324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465620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887143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435103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651254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638898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27359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068140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74310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849227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00977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450465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076661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287845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155754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20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379277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21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012214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22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1705050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23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38155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7"/>
          <p:cNvSpPr/>
          <p:nvPr/>
        </p:nvSpPr>
        <p:spPr>
          <a:xfrm flipV="1">
            <a:off x="3161569" y="2476500"/>
            <a:ext cx="11964861" cy="9525"/>
          </a:xfrm>
          <a:prstGeom prst="line">
            <a:avLst/>
          </a:prstGeom>
          <a:ln w="19050" cap="flat">
            <a:solidFill>
              <a:srgbClr val="3E5F4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2419350" y="689317"/>
            <a:ext cx="13449300" cy="32213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latin typeface="Arial" panose="020B0604020202020204" pitchFamily="34" charset="0"/>
                <a:ea typeface="League Spartan"/>
                <a:cs typeface="Arial" panose="020B0604020202020204" pitchFamily="34" charset="0"/>
                <a:sym typeface="League Spartan"/>
              </a:rPr>
              <a:t>BMIH6011</a:t>
            </a:r>
          </a:p>
          <a:p>
            <a:pPr algn="ctr">
              <a:lnSpc>
                <a:spcPct val="150000"/>
              </a:lnSpc>
            </a:pPr>
            <a:r>
              <a:rPr lang="en-US" sz="3600" b="1" dirty="0">
                <a:latin typeface="Arial" panose="020B0604020202020204" pitchFamily="34" charset="0"/>
                <a:ea typeface="League Spartan"/>
                <a:cs typeface="Arial" panose="020B0604020202020204" pitchFamily="34" charset="0"/>
                <a:sym typeface="League Spartan"/>
              </a:rPr>
              <a:t>Managing Food &amp; Beverage Operations (Placement)</a:t>
            </a:r>
          </a:p>
          <a:p>
            <a:pPr algn="ctr">
              <a:lnSpc>
                <a:spcPct val="150000"/>
              </a:lnSpc>
            </a:pPr>
            <a:endParaRPr lang="en-US" sz="3600" b="1" dirty="0">
              <a:latin typeface="Arial" panose="020B0604020202020204" pitchFamily="34" charset="0"/>
              <a:ea typeface="League Spartan"/>
              <a:cs typeface="Arial" panose="020B0604020202020204" pitchFamily="34" charset="0"/>
              <a:sym typeface="League Spartan"/>
            </a:endParaRPr>
          </a:p>
          <a:p>
            <a:pPr algn="ctr">
              <a:lnSpc>
                <a:spcPct val="150000"/>
              </a:lnSpc>
            </a:pPr>
            <a:r>
              <a:rPr lang="en-US" sz="3600" b="1" dirty="0">
                <a:latin typeface="Arial" panose="020B0604020202020204" pitchFamily="34" charset="0"/>
                <a:ea typeface="League Spartan"/>
                <a:cs typeface="Arial" panose="020B0604020202020204" pitchFamily="34" charset="0"/>
                <a:sym typeface="League Spartan"/>
              </a:rPr>
              <a:t>Presentation on Placement Experience</a:t>
            </a:r>
          </a:p>
        </p:txBody>
      </p:sp>
      <p:sp>
        <p:nvSpPr>
          <p:cNvPr id="15" name="Rectangle 14"/>
          <p:cNvSpPr/>
          <p:nvPr/>
        </p:nvSpPr>
        <p:spPr>
          <a:xfrm>
            <a:off x="6698669" y="6628020"/>
            <a:ext cx="4890660" cy="1676400"/>
          </a:xfrm>
          <a:prstGeom prst="rect">
            <a:avLst/>
          </a:prstGeom>
          <a:solidFill>
            <a:srgbClr val="E8FFD7"/>
          </a:solidFill>
          <a:ln w="5715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Ana Ivona Misu</a:t>
            </a:r>
          </a:p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2008695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056460" y="0"/>
            <a:ext cx="4231540" cy="10287000"/>
            <a:chOff x="0" y="0"/>
            <a:chExt cx="1114480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14480" cy="2709333"/>
            </a:xfrm>
            <a:custGeom>
              <a:avLst/>
              <a:gdLst/>
              <a:ahLst/>
              <a:cxnLst/>
              <a:rect l="l" t="t" r="r" b="b"/>
              <a:pathLst>
                <a:path w="1114480" h="2709333">
                  <a:moveTo>
                    <a:pt x="0" y="0"/>
                  </a:moveTo>
                  <a:lnTo>
                    <a:pt x="1114480" y="0"/>
                  </a:lnTo>
                  <a:lnTo>
                    <a:pt x="111448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3E5F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114480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5" name="Rectangle 14"/>
          <p:cNvSpPr/>
          <p:nvPr/>
        </p:nvSpPr>
        <p:spPr>
          <a:xfrm>
            <a:off x="228600" y="2705100"/>
            <a:ext cx="11706939" cy="31584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sz="5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Food and </a:t>
            </a:r>
          </a:p>
          <a:p>
            <a:pPr algn="ctr">
              <a:lnSpc>
                <a:spcPct val="200000"/>
              </a:lnSpc>
            </a:pPr>
            <a:r>
              <a:rPr lang="en-US" sz="5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Beverage Operations (Part 1)</a:t>
            </a:r>
            <a:endParaRPr lang="en-IN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Close-up of place setting">
            <a:extLst>
              <a:ext uri="{FF2B5EF4-FFF2-40B4-BE49-F238E27FC236}">
                <a16:creationId xmlns:a16="http://schemas.microsoft.com/office/drawing/2014/main" id="{5FA2D91C-E6E6-6900-AEE7-CD770679A8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1133" y="0"/>
            <a:ext cx="6846867" cy="10287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5"/>
          <p:cNvSpPr/>
          <p:nvPr/>
        </p:nvSpPr>
        <p:spPr>
          <a:xfrm flipV="1">
            <a:off x="2530736" y="1623627"/>
            <a:ext cx="12995763" cy="9525"/>
          </a:xfrm>
          <a:prstGeom prst="line">
            <a:avLst/>
          </a:prstGeom>
          <a:ln w="19050" cap="flat">
            <a:solidFill>
              <a:srgbClr val="3E5F4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6882388" y="720213"/>
            <a:ext cx="429245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sz="5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IN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994064" y="2336711"/>
            <a:ext cx="99366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(Managing Staff Allocation Under Pressure)</a:t>
            </a:r>
            <a:endParaRPr lang="en-IN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217037" y="3695700"/>
            <a:ext cx="15623163" cy="38904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Handling staff under pressure is one of the most difficult tasks in food and beverage operations (John Cousins, 2022).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Park Plaza is a promising hotel in Cardiff, making staff management under pressure a challenging task.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(Guest Reservations, 2026).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presentation highlights the roles, responsibilities, challenges and the skills that I developed while working in the hotel’s F&amp;B unit. 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2417618" y="3433972"/>
            <a:ext cx="12994927" cy="0"/>
          </a:xfrm>
          <a:prstGeom prst="line">
            <a:avLst/>
          </a:prstGeom>
          <a:ln w="19050" cap="flat">
            <a:solidFill>
              <a:srgbClr val="3E5F4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-1900005" y="234359"/>
            <a:ext cx="12268200" cy="1173361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5248542" y="1310314"/>
            <a:ext cx="7790915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And Responsibilities </a:t>
            </a:r>
          </a:p>
          <a:p>
            <a:pPr algn="ctr">
              <a:lnSpc>
                <a:spcPct val="150000"/>
              </a:lnSpc>
            </a:pPr>
            <a:r>
              <a:rPr lang="en-US" sz="4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Within The F&amp;B Department</a:t>
            </a:r>
            <a:endParaRPr lang="en-IN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1676400" y="4838700"/>
            <a:ext cx="13335000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key roles and responsibilities within the F&amp;B department include team management, time management, problem-solving and hygiene and cleanliness maintenance (Boussard, 2021). </a:t>
            </a:r>
          </a:p>
          <a:p>
            <a:pPr marL="457200" indent="-4572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department ensures high-quality safety and security standards within the food and beverage unit</a:t>
            </a:r>
          </a:p>
          <a:p>
            <a:pPr marL="457200" indent="-4572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Ensuring proper quality control measures is mandatory in terms of ensuring proper guest service.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/>
          <p:cNvSpPr/>
          <p:nvPr/>
        </p:nvSpPr>
        <p:spPr>
          <a:xfrm>
            <a:off x="2743200" y="504304"/>
            <a:ext cx="12801600" cy="19981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And Responsibilities Within The F&amp;B Department (Contd…)</a:t>
            </a:r>
            <a:endParaRPr lang="en-IN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3" name="Picture 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326" y="3695700"/>
            <a:ext cx="7000240" cy="47834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4" name="Rectangle 43"/>
          <p:cNvSpPr/>
          <p:nvPr/>
        </p:nvSpPr>
        <p:spPr>
          <a:xfrm>
            <a:off x="7864038" y="3880512"/>
            <a:ext cx="9982200" cy="38904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Guest and table management, handling queries, maintaining cleanliness, and serving food and beverages on time.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Shadowed the supervisor and the manager.</a:t>
            </a:r>
            <a:endParaRPr 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Taking on these tasks can help a person become more responsible and disciplined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(Zarezadeh </a:t>
            </a:r>
            <a:r>
              <a:rPr lang="en-US" sz="2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2022). 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8"/>
          <p:cNvGrpSpPr/>
          <p:nvPr/>
        </p:nvGrpSpPr>
        <p:grpSpPr>
          <a:xfrm>
            <a:off x="10509520" y="2618612"/>
            <a:ext cx="6787880" cy="6019800"/>
            <a:chOff x="0" y="0"/>
            <a:chExt cx="915662" cy="83124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15662" cy="831248"/>
            </a:xfrm>
            <a:custGeom>
              <a:avLst/>
              <a:gdLst/>
              <a:ahLst/>
              <a:cxnLst/>
              <a:rect l="l" t="t" r="r" b="b"/>
              <a:pathLst>
                <a:path w="915662" h="831248">
                  <a:moveTo>
                    <a:pt x="123155" y="0"/>
                  </a:moveTo>
                  <a:lnTo>
                    <a:pt x="792508" y="0"/>
                  </a:lnTo>
                  <a:cubicBezTo>
                    <a:pt x="860524" y="0"/>
                    <a:pt x="915662" y="55138"/>
                    <a:pt x="915662" y="123155"/>
                  </a:cubicBezTo>
                  <a:lnTo>
                    <a:pt x="915662" y="708093"/>
                  </a:lnTo>
                  <a:cubicBezTo>
                    <a:pt x="915662" y="776109"/>
                    <a:pt x="860524" y="831248"/>
                    <a:pt x="792508" y="831248"/>
                  </a:cubicBezTo>
                  <a:lnTo>
                    <a:pt x="123155" y="831248"/>
                  </a:lnTo>
                  <a:cubicBezTo>
                    <a:pt x="55138" y="831248"/>
                    <a:pt x="0" y="776109"/>
                    <a:pt x="0" y="708093"/>
                  </a:cubicBezTo>
                  <a:lnTo>
                    <a:pt x="0" y="123155"/>
                  </a:lnTo>
                  <a:cubicBezTo>
                    <a:pt x="0" y="55138"/>
                    <a:pt x="55138" y="0"/>
                    <a:pt x="123155" y="0"/>
                  </a:cubicBezTo>
                  <a:close/>
                </a:path>
              </a:pathLst>
            </a:custGeom>
            <a:blipFill>
              <a:blip r:embed="rId3"/>
              <a:stretch>
                <a:fillRect l="-24870" r="-27640" b="-1192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Rectangle 14"/>
          <p:cNvSpPr/>
          <p:nvPr/>
        </p:nvSpPr>
        <p:spPr>
          <a:xfrm>
            <a:off x="2753372" y="1028700"/>
            <a:ext cx="12781256" cy="97751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Supervisory Or Shift-support Experiences</a:t>
            </a:r>
            <a:endParaRPr lang="en-IN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657437" y="2746028"/>
            <a:ext cx="9324763" cy="51831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supervisory experience was moderate, as I occasionally received support from the manager.</a:t>
            </a:r>
          </a:p>
          <a:p>
            <a:pPr marL="457200" indent="-4572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experience of task allocation was also moderate because allocating staff under pressure could be difficult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the service flow and quality standards matter a lot to ensure high-quality guest service within a hotel (John Cousins, 2022). 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3418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4737044" y="730210"/>
            <a:ext cx="914077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6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Major Challenges Faced</a:t>
            </a:r>
            <a:endParaRPr lang="en-IN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32886" y="3015396"/>
            <a:ext cx="7467547" cy="48977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Rectangle 17"/>
          <p:cNvSpPr/>
          <p:nvPr/>
        </p:nvSpPr>
        <p:spPr>
          <a:xfrm>
            <a:off x="685800" y="2988182"/>
            <a:ext cx="9144000" cy="453681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Problem-solving and decision-making are the two major challenges that the F&amp;B unit faces frequently (Boussard, 2021).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was high pressure during the peak breakfast time following the rugby game between France and Wales.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917565" y="-6286500"/>
            <a:ext cx="6370435" cy="10287000"/>
            <a:chOff x="0" y="0"/>
            <a:chExt cx="1677810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77810" cy="2709333"/>
            </a:xfrm>
            <a:custGeom>
              <a:avLst/>
              <a:gdLst/>
              <a:ahLst/>
              <a:cxnLst/>
              <a:rect l="l" t="t" r="r" b="b"/>
              <a:pathLst>
                <a:path w="1677810" h="2709333">
                  <a:moveTo>
                    <a:pt x="0" y="0"/>
                  </a:moveTo>
                  <a:lnTo>
                    <a:pt x="1677810" y="0"/>
                  </a:lnTo>
                  <a:lnTo>
                    <a:pt x="167781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3E5F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677810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6" name="Rectangle 15"/>
          <p:cNvSpPr/>
          <p:nvPr/>
        </p:nvSpPr>
        <p:spPr>
          <a:xfrm>
            <a:off x="1740011" y="1055221"/>
            <a:ext cx="15878899" cy="83099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r>
              <a:rPr lang="en-US" sz="4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Approaches Taken To Mitigate The </a:t>
            </a:r>
            <a:r>
              <a:rPr lang="en-US" sz="4800" b="1" dirty="0">
                <a:solidFill>
                  <a:schemeClr val="accent3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Faced</a:t>
            </a:r>
            <a:endParaRPr lang="en-IN" sz="4800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626426" y="2857500"/>
            <a:ext cx="10651174" cy="45368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team and I have applied proper problem-solving skills, time management skills, effective planning and execution to address the challenges.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support from the team members is a precious and valuable support that one can receive (Guest Reservations, 2026).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management team at Park Plaza Cardiff has been supportive in resolving issues.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68912" y="-10391"/>
            <a:ext cx="5551462" cy="10297391"/>
            <a:chOff x="0" y="0"/>
            <a:chExt cx="1677810" cy="16764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677810" cy="1676400"/>
            </a:xfrm>
            <a:custGeom>
              <a:avLst/>
              <a:gdLst/>
              <a:ahLst/>
              <a:cxnLst/>
              <a:rect l="l" t="t" r="r" b="b"/>
              <a:pathLst>
                <a:path w="1677810" h="1676400">
                  <a:moveTo>
                    <a:pt x="0" y="0"/>
                  </a:moveTo>
                  <a:lnTo>
                    <a:pt x="1677810" y="0"/>
                  </a:lnTo>
                  <a:lnTo>
                    <a:pt x="1677810" y="1676400"/>
                  </a:lnTo>
                  <a:lnTo>
                    <a:pt x="0" y="1676400"/>
                  </a:lnTo>
                  <a:close/>
                </a:path>
              </a:pathLst>
            </a:custGeom>
            <a:solidFill>
              <a:srgbClr val="3E5F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677810" cy="171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1" name="Rectangle 30"/>
          <p:cNvSpPr/>
          <p:nvPr/>
        </p:nvSpPr>
        <p:spPr>
          <a:xfrm>
            <a:off x="1001831" y="3695700"/>
            <a:ext cx="3685624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sz="54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</a:t>
            </a:r>
          </a:p>
          <a:p>
            <a:pPr algn="ctr"/>
            <a:r>
              <a:rPr lang="en-IN" sz="54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Developed</a:t>
            </a:r>
            <a:endParaRPr lang="en-IN" sz="5400" dirty="0">
              <a:solidFill>
                <a:srgbClr val="92D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6096000" y="1943100"/>
            <a:ext cx="11658600" cy="51831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management of food and beverage operations requires a combination of soft skills and technical expertise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(Akyazi </a:t>
            </a:r>
            <a:r>
              <a:rPr lang="en-US" sz="2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2020).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experience at Park Plaza Hotel has equipped me with communication skills that promote smooth operations and high guest satisfaction.</a:t>
            </a:r>
            <a:endParaRPr 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have improved my multitasking abilities along with teamwork and collaboration.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 have learned t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 work effectively under pressure.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7"/>
          <p:cNvGrpSpPr/>
          <p:nvPr/>
        </p:nvGrpSpPr>
        <p:grpSpPr>
          <a:xfrm>
            <a:off x="13855" y="2557924"/>
            <a:ext cx="1028700" cy="4944808"/>
            <a:chOff x="0" y="0"/>
            <a:chExt cx="270933" cy="1302336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70933" cy="1302336"/>
            </a:xfrm>
            <a:custGeom>
              <a:avLst/>
              <a:gdLst/>
              <a:ahLst/>
              <a:cxnLst/>
              <a:rect l="l" t="t" r="r" b="b"/>
              <a:pathLst>
                <a:path w="270933" h="1302336">
                  <a:moveTo>
                    <a:pt x="0" y="0"/>
                  </a:moveTo>
                  <a:lnTo>
                    <a:pt x="270933" y="0"/>
                  </a:lnTo>
                  <a:lnTo>
                    <a:pt x="270933" y="1302336"/>
                  </a:lnTo>
                  <a:lnTo>
                    <a:pt x="0" y="1302336"/>
                  </a:lnTo>
                  <a:close/>
                </a:path>
              </a:pathLst>
            </a:custGeom>
            <a:solidFill>
              <a:srgbClr val="3E5F44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270933" cy="13404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0" name="Rectangle 19"/>
          <p:cNvSpPr/>
          <p:nvPr/>
        </p:nvSpPr>
        <p:spPr>
          <a:xfrm>
            <a:off x="2887639" y="1067781"/>
            <a:ext cx="1251272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IN" sz="6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Influence In Practice </a:t>
            </a:r>
            <a:endParaRPr lang="en-IN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AutoShape 2"/>
          <p:cNvSpPr/>
          <p:nvPr/>
        </p:nvSpPr>
        <p:spPr>
          <a:xfrm>
            <a:off x="4281955" y="2403738"/>
            <a:ext cx="10185111" cy="9525"/>
          </a:xfrm>
          <a:prstGeom prst="line">
            <a:avLst/>
          </a:prstGeom>
          <a:ln w="19050" cap="flat">
            <a:solidFill>
              <a:srgbClr val="3E5F4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3181620" y="3309909"/>
            <a:ext cx="11924757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Total Quality Management (TQM) focuses on continuous improvement, long-term success and customer satisfaction through involving the employees (Corporate Finance Institute, 2024).  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SERVQAL model emphasises the functional quality of a service instead of a technical one, focusing on five dimensions, such as reliability, responsiveness, assurance, empathy and tangibles (Shi and Shang, 2020).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involvement provides a structured framework for quality control, efficiency and financial stability.  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3009900" y="342900"/>
            <a:ext cx="122682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Way F&amp;B Performance Connects To Overall Hotel Operations And Guest Satisfaction</a:t>
            </a:r>
            <a:endParaRPr lang="en-IN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1807070" y="4000500"/>
            <a:ext cx="14673859" cy="27517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F&amp;B performance drives guest loyalty, hotel revenue and overall brand reputation through improving ADR and RevPAR (Rachman and Hapsari, 2024).  </a:t>
            </a:r>
          </a:p>
          <a:p>
            <a:pPr marL="285750" indent="-285750" algn="just" fontAlgn="base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guest satisfaction area, F&amp;B connects with the memorable experiences, guest loyalty and service consistency.  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580372" y="1865333"/>
            <a:ext cx="4442453" cy="9525"/>
          </a:xfrm>
          <a:prstGeom prst="line">
            <a:avLst/>
          </a:prstGeom>
          <a:ln w="19050" cap="flat">
            <a:solidFill>
              <a:srgbClr val="3E5F4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7" name="Group 17"/>
          <p:cNvGrpSpPr/>
          <p:nvPr/>
        </p:nvGrpSpPr>
        <p:grpSpPr>
          <a:xfrm>
            <a:off x="406611" y="410159"/>
            <a:ext cx="4876800" cy="4944808"/>
            <a:chOff x="0" y="0"/>
            <a:chExt cx="270933" cy="1302336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70933" cy="1302336"/>
            </a:xfrm>
            <a:custGeom>
              <a:avLst/>
              <a:gdLst/>
              <a:ahLst/>
              <a:cxnLst/>
              <a:rect l="l" t="t" r="r" b="b"/>
              <a:pathLst>
                <a:path w="270933" h="1302336">
                  <a:moveTo>
                    <a:pt x="0" y="0"/>
                  </a:moveTo>
                  <a:lnTo>
                    <a:pt x="270933" y="0"/>
                  </a:lnTo>
                  <a:lnTo>
                    <a:pt x="270933" y="1302336"/>
                  </a:lnTo>
                  <a:lnTo>
                    <a:pt x="0" y="1302336"/>
                  </a:lnTo>
                  <a:close/>
                </a:path>
              </a:pathLst>
            </a:custGeom>
            <a:solidFill>
              <a:srgbClr val="3E5F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270933" cy="13404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0" name="Rectangle 19"/>
          <p:cNvSpPr/>
          <p:nvPr/>
        </p:nvSpPr>
        <p:spPr>
          <a:xfrm>
            <a:off x="10626132" y="811570"/>
            <a:ext cx="435093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sz="6000" b="1" dirty="0">
                <a:solidFill>
                  <a:srgbClr val="000000"/>
                </a:solidFill>
                <a:latin typeface="Arial Rounded MT Bold" panose="020F0704030504030204" pitchFamily="34" charset="0"/>
              </a:rPr>
              <a:t>Conclusion</a:t>
            </a:r>
            <a:endParaRPr lang="en-IN" sz="6000" dirty="0">
              <a:latin typeface="Arial Rounded MT Bold" panose="020F0704030504030204" pitchFamily="34" charset="0"/>
            </a:endParaRP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11" y="3150038"/>
            <a:ext cx="8256128" cy="4648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" name="Rectangle 23"/>
          <p:cNvSpPr/>
          <p:nvPr/>
        </p:nvSpPr>
        <p:spPr>
          <a:xfrm>
            <a:off x="9579663" y="2882563"/>
            <a:ext cx="7664389" cy="51831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The management of F&amp;B operations under pressure needs a proactive approach for balancing staff activity with the real-time requirements. 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The issues related to guest satisfaction should be mitigated through scheduling strategies for ensuring high-quality service delivery.   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7599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486" b="-1795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516215" y="1333500"/>
            <a:ext cx="17255570" cy="5672956"/>
            <a:chOff x="0" y="0"/>
            <a:chExt cx="4544677" cy="149411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544677" cy="1494112"/>
            </a:xfrm>
            <a:custGeom>
              <a:avLst/>
              <a:gdLst/>
              <a:ahLst/>
              <a:cxnLst/>
              <a:rect l="l" t="t" r="r" b="b"/>
              <a:pathLst>
                <a:path w="4544677" h="1494112">
                  <a:moveTo>
                    <a:pt x="22882" y="0"/>
                  </a:moveTo>
                  <a:lnTo>
                    <a:pt x="4521795" y="0"/>
                  </a:lnTo>
                  <a:cubicBezTo>
                    <a:pt x="4527864" y="0"/>
                    <a:pt x="4533684" y="2411"/>
                    <a:pt x="4537975" y="6702"/>
                  </a:cubicBezTo>
                  <a:cubicBezTo>
                    <a:pt x="4542266" y="10993"/>
                    <a:pt x="4544677" y="16813"/>
                    <a:pt x="4544677" y="22882"/>
                  </a:cubicBezTo>
                  <a:lnTo>
                    <a:pt x="4544677" y="1471230"/>
                  </a:lnTo>
                  <a:cubicBezTo>
                    <a:pt x="4544677" y="1477299"/>
                    <a:pt x="4542266" y="1483119"/>
                    <a:pt x="4537975" y="1487410"/>
                  </a:cubicBezTo>
                  <a:cubicBezTo>
                    <a:pt x="4533684" y="1491701"/>
                    <a:pt x="4527864" y="1494112"/>
                    <a:pt x="4521795" y="1494112"/>
                  </a:cubicBezTo>
                  <a:lnTo>
                    <a:pt x="22882" y="1494112"/>
                  </a:lnTo>
                  <a:cubicBezTo>
                    <a:pt x="10245" y="1494112"/>
                    <a:pt x="0" y="1483867"/>
                    <a:pt x="0" y="1471230"/>
                  </a:cubicBezTo>
                  <a:lnTo>
                    <a:pt x="0" y="22882"/>
                  </a:lnTo>
                  <a:cubicBezTo>
                    <a:pt x="0" y="10245"/>
                    <a:pt x="10245" y="0"/>
                    <a:pt x="22882" y="0"/>
                  </a:cubicBezTo>
                  <a:close/>
                </a:path>
              </a:pathLst>
            </a:custGeom>
            <a:solidFill>
              <a:srgbClr val="9576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544677" cy="15417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  <p:sp>
        <p:nvSpPr>
          <p:cNvPr id="16" name="Rectangle 15"/>
          <p:cNvSpPr/>
          <p:nvPr/>
        </p:nvSpPr>
        <p:spPr>
          <a:xfrm>
            <a:off x="3432853" y="2247900"/>
            <a:ext cx="11422294" cy="31393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sz="6600" b="1" dirty="0">
                <a:solidFill>
                  <a:schemeClr val="bg2"/>
                </a:solidFill>
                <a:latin typeface="Arial Rounded MT Bold" panose="020F0704030504030204" pitchFamily="34" charset="0"/>
              </a:rPr>
              <a:t>Managing Guest </a:t>
            </a:r>
          </a:p>
          <a:p>
            <a:pPr algn="ctr">
              <a:lnSpc>
                <a:spcPct val="150000"/>
              </a:lnSpc>
            </a:pPr>
            <a:r>
              <a:rPr lang="en-IN" sz="6600" b="1" dirty="0">
                <a:solidFill>
                  <a:schemeClr val="bg2"/>
                </a:solidFill>
                <a:latin typeface="Arial Rounded MT Bold" panose="020F0704030504030204" pitchFamily="34" charset="0"/>
              </a:rPr>
              <a:t>Service Experience (Part 2)</a:t>
            </a:r>
            <a:endParaRPr lang="en-IN" sz="6600" dirty="0">
              <a:solidFill>
                <a:schemeClr val="bg2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95881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0"/>
          <p:cNvSpPr/>
          <p:nvPr/>
        </p:nvSpPr>
        <p:spPr>
          <a:xfrm>
            <a:off x="10576493" y="4453559"/>
            <a:ext cx="6689734" cy="4585508"/>
          </a:xfrm>
          <a:custGeom>
            <a:avLst/>
            <a:gdLst/>
            <a:ahLst/>
            <a:cxnLst/>
            <a:rect l="l" t="t" r="r" b="b"/>
            <a:pathLst>
              <a:path w="6689734" h="4585508">
                <a:moveTo>
                  <a:pt x="0" y="0"/>
                </a:moveTo>
                <a:lnTo>
                  <a:pt x="6689734" y="0"/>
                </a:lnTo>
                <a:lnTo>
                  <a:pt x="6689734" y="4585508"/>
                </a:lnTo>
                <a:lnTo>
                  <a:pt x="0" y="4585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696738" y="708365"/>
            <a:ext cx="5208285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6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IN" sz="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638020" y="2082682"/>
            <a:ext cx="73257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3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(Managing Major Event Arrivals)</a:t>
            </a:r>
            <a:endParaRPr lang="en-IN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516481" y="3261656"/>
            <a:ext cx="8200799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Guests are one of the most important stakeholders of a business as they influence the overall profitability of an organisation (Veloso and Gomez-Suarez, 2023). </a:t>
            </a:r>
          </a:p>
          <a:p>
            <a:pPr marL="285750" indent="-285750" algn="just" fontAlgn="base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major event arrivals is one of the most critical activities of guest management, as maintaining a high guest satisfaction rate is mandatory. </a:t>
            </a:r>
          </a:p>
          <a:p>
            <a:pPr marL="285750" indent="-285750" algn="just" fontAlgn="base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presentation provides an overview of key responsibilities within guest-facing departments, along with providing examples of guest service challenges</a:t>
            </a:r>
            <a:endParaRPr lang="en-US" sz="24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0631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9"/>
          <p:cNvSpPr/>
          <p:nvPr/>
        </p:nvSpPr>
        <p:spPr>
          <a:xfrm>
            <a:off x="0" y="5530752"/>
            <a:ext cx="18288000" cy="5872284"/>
          </a:xfrm>
          <a:custGeom>
            <a:avLst/>
            <a:gdLst/>
            <a:ahLst/>
            <a:cxnLst/>
            <a:rect l="l" t="t" r="r" b="b"/>
            <a:pathLst>
              <a:path w="18288000" h="5872284">
                <a:moveTo>
                  <a:pt x="0" y="0"/>
                </a:moveTo>
                <a:lnTo>
                  <a:pt x="18288000" y="0"/>
                </a:lnTo>
                <a:lnTo>
                  <a:pt x="18288000" y="5872284"/>
                </a:lnTo>
                <a:lnTo>
                  <a:pt x="0" y="587228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44502" b="-8878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5562600" y="486804"/>
            <a:ext cx="8571193" cy="18203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Key Responsibilities </a:t>
            </a:r>
          </a:p>
          <a:p>
            <a:pPr>
              <a:lnSpc>
                <a:spcPct val="150000"/>
              </a:lnSpc>
            </a:pPr>
            <a:r>
              <a:rPr lang="en-US" sz="4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Within Guest-Facing Departments</a:t>
            </a:r>
            <a:endParaRPr lang="en-IN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762000" y="2635085"/>
            <a:ext cx="15318917" cy="22398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guest-facing departments include front office (FO), housekeeping, leisure, events, revenue management and F&amp;B.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key responsibilities within these departments included handling guests,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organising events, and ensuring that their rooms follow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high standard. </a:t>
            </a:r>
            <a:endParaRPr lang="en-US" sz="24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18170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140553" y="3007867"/>
            <a:ext cx="15324368" cy="6198065"/>
            <a:chOff x="0" y="0"/>
            <a:chExt cx="4036047" cy="112648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036047" cy="1126489"/>
            </a:xfrm>
            <a:custGeom>
              <a:avLst/>
              <a:gdLst/>
              <a:ahLst/>
              <a:cxnLst/>
              <a:rect l="l" t="t" r="r" b="b"/>
              <a:pathLst>
                <a:path w="4036047" h="1126489">
                  <a:moveTo>
                    <a:pt x="25765" y="0"/>
                  </a:moveTo>
                  <a:lnTo>
                    <a:pt x="4010282" y="0"/>
                  </a:lnTo>
                  <a:cubicBezTo>
                    <a:pt x="4017116" y="0"/>
                    <a:pt x="4023669" y="2715"/>
                    <a:pt x="4028501" y="7547"/>
                  </a:cubicBezTo>
                  <a:cubicBezTo>
                    <a:pt x="4033333" y="12378"/>
                    <a:pt x="4036047" y="18932"/>
                    <a:pt x="4036047" y="25765"/>
                  </a:cubicBezTo>
                  <a:lnTo>
                    <a:pt x="4036047" y="1100723"/>
                  </a:lnTo>
                  <a:cubicBezTo>
                    <a:pt x="4036047" y="1107557"/>
                    <a:pt x="4033333" y="1114110"/>
                    <a:pt x="4028501" y="1118942"/>
                  </a:cubicBezTo>
                  <a:cubicBezTo>
                    <a:pt x="4023669" y="1123774"/>
                    <a:pt x="4017116" y="1126489"/>
                    <a:pt x="4010282" y="1126489"/>
                  </a:cubicBezTo>
                  <a:lnTo>
                    <a:pt x="25765" y="1126489"/>
                  </a:lnTo>
                  <a:cubicBezTo>
                    <a:pt x="18932" y="1126489"/>
                    <a:pt x="12378" y="1123774"/>
                    <a:pt x="7547" y="1118942"/>
                  </a:cubicBezTo>
                  <a:cubicBezTo>
                    <a:pt x="2715" y="1114110"/>
                    <a:pt x="0" y="1107557"/>
                    <a:pt x="0" y="1100723"/>
                  </a:cubicBezTo>
                  <a:lnTo>
                    <a:pt x="0" y="25765"/>
                  </a:lnTo>
                  <a:cubicBezTo>
                    <a:pt x="0" y="18932"/>
                    <a:pt x="2715" y="12378"/>
                    <a:pt x="7547" y="7547"/>
                  </a:cubicBezTo>
                  <a:cubicBezTo>
                    <a:pt x="12378" y="2715"/>
                    <a:pt x="18932" y="0"/>
                    <a:pt x="25765" y="0"/>
                  </a:cubicBezTo>
                  <a:close/>
                </a:path>
              </a:pathLst>
            </a:custGeom>
            <a:solidFill>
              <a:srgbClr val="9576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036047" cy="1174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41" name="Rectangle 40"/>
          <p:cNvSpPr/>
          <p:nvPr/>
        </p:nvSpPr>
        <p:spPr>
          <a:xfrm>
            <a:off x="2293580" y="2069210"/>
            <a:ext cx="1182932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Guest Service Challenges</a:t>
            </a:r>
            <a:endParaRPr lang="en-IN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Freeform 11"/>
          <p:cNvSpPr/>
          <p:nvPr/>
        </p:nvSpPr>
        <p:spPr>
          <a:xfrm>
            <a:off x="12331213" y="2728627"/>
            <a:ext cx="5242345" cy="6435914"/>
          </a:xfrm>
          <a:custGeom>
            <a:avLst/>
            <a:gdLst/>
            <a:ahLst/>
            <a:cxnLst/>
            <a:rect l="l" t="t" r="r" b="b"/>
            <a:pathLst>
              <a:path w="5242345" h="6435914">
                <a:moveTo>
                  <a:pt x="0" y="0"/>
                </a:moveTo>
                <a:lnTo>
                  <a:pt x="5242344" y="0"/>
                </a:lnTo>
                <a:lnTo>
                  <a:pt x="5242344" y="6435914"/>
                </a:lnTo>
                <a:lnTo>
                  <a:pt x="0" y="643591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3" name="Rectangle 42"/>
          <p:cNvSpPr/>
          <p:nvPr/>
        </p:nvSpPr>
        <p:spPr>
          <a:xfrm>
            <a:off x="1946506" y="4549663"/>
            <a:ext cx="9953285" cy="27938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Several examples can be given in terms of managing the guests of an event, which include arrangement challenges, creating delays in orders, chaos management and others (Hsu </a:t>
            </a:r>
            <a:r>
              <a:rPr lang="en-US" sz="2400" i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2022).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main challenge was managing the guests during busy times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Arranging the venue properly within a specific timeframe</a:t>
            </a:r>
            <a:endParaRPr lang="en-US" sz="2400" b="0" i="0" u="none" strike="noStrike" dirty="0">
              <a:solidFill>
                <a:schemeClr val="bg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82659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/>
          <p:cNvSpPr/>
          <p:nvPr/>
        </p:nvSpPr>
        <p:spPr>
          <a:xfrm>
            <a:off x="2920063" y="1672512"/>
            <a:ext cx="1408642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Addressing The Challenges To Support The Guests</a:t>
            </a:r>
            <a:endParaRPr lang="en-IN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Rectangle 52"/>
          <p:cNvSpPr/>
          <p:nvPr/>
        </p:nvSpPr>
        <p:spPr>
          <a:xfrm>
            <a:off x="1371600" y="2951442"/>
            <a:ext cx="9144000" cy="51831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collaborative approach of our team has helped to overcome the challenges. </a:t>
            </a:r>
          </a:p>
          <a:p>
            <a:pPr marL="342900" indent="-3429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planning and proper execution of the plans have played an important role in this situation (Osei </a:t>
            </a:r>
            <a:r>
              <a:rPr lang="en-US" sz="2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2020). </a:t>
            </a:r>
          </a:p>
          <a:p>
            <a:pPr marL="342900" indent="-3429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knowledge and efficiency of time management have also been utilised efficiently to manage customers. 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9006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487039" y="1875035"/>
            <a:ext cx="15334190" cy="7192521"/>
            <a:chOff x="0" y="0"/>
            <a:chExt cx="4038634" cy="189432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038634" cy="1894326"/>
            </a:xfrm>
            <a:custGeom>
              <a:avLst/>
              <a:gdLst/>
              <a:ahLst/>
              <a:cxnLst/>
              <a:rect l="l" t="t" r="r" b="b"/>
              <a:pathLst>
                <a:path w="4038634" h="1894326">
                  <a:moveTo>
                    <a:pt x="25749" y="0"/>
                  </a:moveTo>
                  <a:lnTo>
                    <a:pt x="4012886" y="0"/>
                  </a:lnTo>
                  <a:cubicBezTo>
                    <a:pt x="4027107" y="0"/>
                    <a:pt x="4038634" y="11528"/>
                    <a:pt x="4038634" y="25749"/>
                  </a:cubicBezTo>
                  <a:lnTo>
                    <a:pt x="4038634" y="1868578"/>
                  </a:lnTo>
                  <a:cubicBezTo>
                    <a:pt x="4038634" y="1882798"/>
                    <a:pt x="4027107" y="1894326"/>
                    <a:pt x="4012886" y="1894326"/>
                  </a:cubicBezTo>
                  <a:lnTo>
                    <a:pt x="25749" y="1894326"/>
                  </a:lnTo>
                  <a:cubicBezTo>
                    <a:pt x="11528" y="1894326"/>
                    <a:pt x="0" y="1882798"/>
                    <a:pt x="0" y="1868578"/>
                  </a:cubicBezTo>
                  <a:lnTo>
                    <a:pt x="0" y="25749"/>
                  </a:lnTo>
                  <a:cubicBezTo>
                    <a:pt x="0" y="11528"/>
                    <a:pt x="11528" y="0"/>
                    <a:pt x="25749" y="0"/>
                  </a:cubicBezTo>
                  <a:close/>
                </a:path>
              </a:pathLst>
            </a:custGeom>
            <a:solidFill>
              <a:srgbClr val="9576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038634" cy="19419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2" name="Freeform 22"/>
          <p:cNvSpPr/>
          <p:nvPr/>
        </p:nvSpPr>
        <p:spPr>
          <a:xfrm>
            <a:off x="2362200" y="3753186"/>
            <a:ext cx="5009014" cy="4517192"/>
          </a:xfrm>
          <a:custGeom>
            <a:avLst/>
            <a:gdLst/>
            <a:ahLst/>
            <a:cxnLst/>
            <a:rect l="l" t="t" r="r" b="b"/>
            <a:pathLst>
              <a:path w="3586185" h="3436217">
                <a:moveTo>
                  <a:pt x="0" y="0"/>
                </a:moveTo>
                <a:lnTo>
                  <a:pt x="3586185" y="0"/>
                </a:lnTo>
                <a:lnTo>
                  <a:pt x="3586185" y="3436217"/>
                </a:lnTo>
                <a:lnTo>
                  <a:pt x="0" y="34362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1815700" y="2098338"/>
            <a:ext cx="13805300" cy="9825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sz="44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Of Operational  Systems</a:t>
            </a:r>
            <a:endParaRPr lang="en-IN" sz="4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7655458" y="3746063"/>
            <a:ext cx="9144000" cy="5009833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terms of managing guests, one needs to understand the operational systems of a hotel properly (Veloso and Gomez-Suarez, 2023).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worked on the following operational systems: Booking.com and Oracle Opera.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hotel’s communication procedures involve emails, phone calls, meetings, and messages to address guest issues and coordinate with team members.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400" b="0" i="0" u="none" strike="noStrike" dirty="0">
              <a:solidFill>
                <a:schemeClr val="bg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81213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908833" y="3875943"/>
            <a:ext cx="16470331" cy="5319671"/>
            <a:chOff x="0" y="0"/>
            <a:chExt cx="1985696" cy="140106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85696" cy="1401066"/>
            </a:xfrm>
            <a:custGeom>
              <a:avLst/>
              <a:gdLst/>
              <a:ahLst/>
              <a:cxnLst/>
              <a:rect l="l" t="t" r="r" b="b"/>
              <a:pathLst>
                <a:path w="1985696" h="1401066">
                  <a:moveTo>
                    <a:pt x="52370" y="0"/>
                  </a:moveTo>
                  <a:lnTo>
                    <a:pt x="1933326" y="0"/>
                  </a:lnTo>
                  <a:cubicBezTo>
                    <a:pt x="1947215" y="0"/>
                    <a:pt x="1960536" y="5518"/>
                    <a:pt x="1970357" y="15339"/>
                  </a:cubicBezTo>
                  <a:cubicBezTo>
                    <a:pt x="1980178" y="25160"/>
                    <a:pt x="1985696" y="38480"/>
                    <a:pt x="1985696" y="52370"/>
                  </a:cubicBezTo>
                  <a:lnTo>
                    <a:pt x="1985696" y="1348696"/>
                  </a:lnTo>
                  <a:cubicBezTo>
                    <a:pt x="1985696" y="1377619"/>
                    <a:pt x="1962249" y="1401066"/>
                    <a:pt x="1933326" y="1401066"/>
                  </a:cubicBezTo>
                  <a:lnTo>
                    <a:pt x="52370" y="1401066"/>
                  </a:lnTo>
                  <a:cubicBezTo>
                    <a:pt x="23447" y="1401066"/>
                    <a:pt x="0" y="1377619"/>
                    <a:pt x="0" y="1348696"/>
                  </a:cubicBezTo>
                  <a:lnTo>
                    <a:pt x="0" y="52370"/>
                  </a:lnTo>
                  <a:cubicBezTo>
                    <a:pt x="0" y="23447"/>
                    <a:pt x="23447" y="0"/>
                    <a:pt x="52370" y="0"/>
                  </a:cubicBezTo>
                  <a:close/>
                </a:path>
              </a:pathLst>
            </a:custGeom>
            <a:solidFill>
              <a:srgbClr val="9576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1985696" cy="14486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1" name="Rectangle 30"/>
          <p:cNvSpPr/>
          <p:nvPr/>
        </p:nvSpPr>
        <p:spPr>
          <a:xfrm>
            <a:off x="6870877" y="578215"/>
            <a:ext cx="4546245" cy="212365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sz="6600" b="1" dirty="0">
                <a:solidFill>
                  <a:srgbClr val="6516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</a:t>
            </a:r>
          </a:p>
          <a:p>
            <a:pPr algn="ctr"/>
            <a:r>
              <a:rPr lang="en-IN" sz="6600" b="1" dirty="0">
                <a:solidFill>
                  <a:srgbClr val="6516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Developed</a:t>
            </a:r>
            <a:endParaRPr lang="en-IN" sz="6600" dirty="0">
              <a:solidFill>
                <a:srgbClr val="65162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1617576" y="4533900"/>
            <a:ext cx="15052843" cy="44558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Interacting with diverse international guests in high-pressure situations has enhanced my empathy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distinguish between prioritised and non-prioritised tasks. Important and less immediate duties have been distinguished properly in this context (Osei et al. 2020). 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have also strengthened my ability to make autonomous and quicker choices, which reflects my decision-making skills. </a:t>
            </a:r>
          </a:p>
          <a:p>
            <a:pPr algn="just" fontAlgn="base">
              <a:lnSpc>
                <a:spcPct val="150000"/>
              </a:lnSpc>
            </a:pPr>
            <a:endParaRPr lang="en-US" sz="2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0927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/>
          <p:cNvSpPr/>
          <p:nvPr/>
        </p:nvSpPr>
        <p:spPr>
          <a:xfrm>
            <a:off x="2932160" y="1284648"/>
            <a:ext cx="1242368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Links Between Departmental Performance </a:t>
            </a:r>
          </a:p>
          <a:p>
            <a:pPr algn="ctr">
              <a:lnSpc>
                <a:spcPct val="150000"/>
              </a:lnSpc>
            </a:pPr>
            <a:r>
              <a:rPr lang="en-US" sz="4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Overall Guest Experience Quality</a:t>
            </a:r>
            <a:endParaRPr lang="en-IN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357745" y="4754449"/>
            <a:ext cx="15544800" cy="38904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F&amp;B department, we played a key role in ensuring a smooth breakfast service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Housekeeping department, it was essential to clean and supervise the rooms to ensure a high-quality service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Arranging event spaces promptly ensured that guests were satisfied.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Front desk and spa reception handled guest inquiries, bookings, adjustments, and overall satisfaction.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733FB0E-7091-FAC2-D651-EB71C67F77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052" y="986215"/>
            <a:ext cx="3718948" cy="33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1015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476905" y="1582244"/>
            <a:ext cx="15334190" cy="7192521"/>
            <a:chOff x="0" y="0"/>
            <a:chExt cx="4038634" cy="189432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038634" cy="1894326"/>
            </a:xfrm>
            <a:custGeom>
              <a:avLst/>
              <a:gdLst/>
              <a:ahLst/>
              <a:cxnLst/>
              <a:rect l="l" t="t" r="r" b="b"/>
              <a:pathLst>
                <a:path w="4038634" h="1894326">
                  <a:moveTo>
                    <a:pt x="25749" y="0"/>
                  </a:moveTo>
                  <a:lnTo>
                    <a:pt x="4012886" y="0"/>
                  </a:lnTo>
                  <a:cubicBezTo>
                    <a:pt x="4027107" y="0"/>
                    <a:pt x="4038634" y="11528"/>
                    <a:pt x="4038634" y="25749"/>
                  </a:cubicBezTo>
                  <a:lnTo>
                    <a:pt x="4038634" y="1868578"/>
                  </a:lnTo>
                  <a:cubicBezTo>
                    <a:pt x="4038634" y="1882798"/>
                    <a:pt x="4027107" y="1894326"/>
                    <a:pt x="4012886" y="1894326"/>
                  </a:cubicBezTo>
                  <a:lnTo>
                    <a:pt x="25749" y="1894326"/>
                  </a:lnTo>
                  <a:cubicBezTo>
                    <a:pt x="11528" y="1894326"/>
                    <a:pt x="0" y="1882798"/>
                    <a:pt x="0" y="1868578"/>
                  </a:cubicBezTo>
                  <a:lnTo>
                    <a:pt x="0" y="25749"/>
                  </a:lnTo>
                  <a:cubicBezTo>
                    <a:pt x="0" y="11528"/>
                    <a:pt x="11528" y="0"/>
                    <a:pt x="25749" y="0"/>
                  </a:cubicBezTo>
                  <a:close/>
                </a:path>
              </a:pathLst>
            </a:custGeom>
            <a:solidFill>
              <a:srgbClr val="9576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038634" cy="19419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9" name="Rectangle 28"/>
          <p:cNvSpPr/>
          <p:nvPr/>
        </p:nvSpPr>
        <p:spPr>
          <a:xfrm>
            <a:off x="12020989" y="3955141"/>
            <a:ext cx="4254562" cy="216597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sz="4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</a:t>
            </a:r>
          </a:p>
          <a:p>
            <a:pPr algn="ctr">
              <a:lnSpc>
                <a:spcPct val="150000"/>
              </a:lnSpc>
            </a:pPr>
            <a:r>
              <a:rPr lang="en-IN" sz="4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Underpinning</a:t>
            </a:r>
            <a:endParaRPr lang="en-IN" sz="48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2133316" y="2496516"/>
            <a:ext cx="9144000" cy="51831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service quality model has reshaped the perceptions of guests into functional and technical quality.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Tangible outcomes such as the cleanliness of rooms and accuracy in order to maintain the menu and service standards (Kermanshachi </a:t>
            </a:r>
            <a:r>
              <a:rPr lang="en-US" sz="2800" i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US" sz="28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2022).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service delivery process is associated with the empathy, speed and a professional approach.</a:t>
            </a:r>
            <a:endParaRPr lang="en-US" sz="2800" b="0" i="0" u="none" strike="noStrike" dirty="0">
              <a:solidFill>
                <a:schemeClr val="bg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23601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9468664" y="1028700"/>
            <a:ext cx="7050797" cy="7483792"/>
            <a:chOff x="0" y="0"/>
            <a:chExt cx="3055192" cy="324281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055192" cy="3242814"/>
            </a:xfrm>
            <a:custGeom>
              <a:avLst/>
              <a:gdLst/>
              <a:ahLst/>
              <a:cxnLst/>
              <a:rect l="l" t="t" r="r" b="b"/>
              <a:pathLst>
                <a:path w="3055192" h="3242814">
                  <a:moveTo>
                    <a:pt x="2640929" y="38122"/>
                  </a:moveTo>
                  <a:cubicBezTo>
                    <a:pt x="2619230" y="13865"/>
                    <a:pt x="2588225" y="0"/>
                    <a:pt x="2197057" y="0"/>
                  </a:cubicBezTo>
                  <a:lnTo>
                    <a:pt x="528968" y="0"/>
                  </a:lnTo>
                  <a:cubicBezTo>
                    <a:pt x="465795" y="0"/>
                    <a:pt x="414584" y="51211"/>
                    <a:pt x="414584" y="114384"/>
                  </a:cubicBezTo>
                  <a:lnTo>
                    <a:pt x="414584" y="386829"/>
                  </a:lnTo>
                  <a:cubicBezTo>
                    <a:pt x="414584" y="417166"/>
                    <a:pt x="402533" y="446260"/>
                    <a:pt x="381081" y="467712"/>
                  </a:cubicBezTo>
                  <a:cubicBezTo>
                    <a:pt x="359630" y="489163"/>
                    <a:pt x="330536" y="501214"/>
                    <a:pt x="300199" y="501214"/>
                  </a:cubicBezTo>
                  <a:lnTo>
                    <a:pt x="114384" y="501214"/>
                  </a:lnTo>
                  <a:cubicBezTo>
                    <a:pt x="84047" y="501214"/>
                    <a:pt x="54953" y="513266"/>
                    <a:pt x="33502" y="534717"/>
                  </a:cubicBezTo>
                  <a:cubicBezTo>
                    <a:pt x="12051" y="556168"/>
                    <a:pt x="0" y="585262"/>
                    <a:pt x="0" y="615598"/>
                  </a:cubicBezTo>
                  <a:lnTo>
                    <a:pt x="0" y="2632040"/>
                  </a:lnTo>
                  <a:cubicBezTo>
                    <a:pt x="0" y="2660179"/>
                    <a:pt x="10372" y="2687331"/>
                    <a:pt x="29133" y="2708303"/>
                  </a:cubicBezTo>
                  <a:lnTo>
                    <a:pt x="248999" y="2954086"/>
                  </a:lnTo>
                  <a:cubicBezTo>
                    <a:pt x="270698" y="2978343"/>
                    <a:pt x="301704" y="2992207"/>
                    <a:pt x="334250" y="2992207"/>
                  </a:cubicBezTo>
                  <a:lnTo>
                    <a:pt x="587615" y="2992207"/>
                  </a:lnTo>
                  <a:cubicBezTo>
                    <a:pt x="620162" y="2992207"/>
                    <a:pt x="651168" y="3006073"/>
                    <a:pt x="672868" y="3030330"/>
                  </a:cubicBezTo>
                  <a:lnTo>
                    <a:pt x="828844" y="3204692"/>
                  </a:lnTo>
                  <a:cubicBezTo>
                    <a:pt x="850543" y="3228949"/>
                    <a:pt x="881549" y="3242814"/>
                    <a:pt x="914095" y="3242814"/>
                  </a:cubicBezTo>
                  <a:lnTo>
                    <a:pt x="2940807" y="3242814"/>
                  </a:lnTo>
                  <a:cubicBezTo>
                    <a:pt x="2971143" y="3242814"/>
                    <a:pt x="3000238" y="3230763"/>
                    <a:pt x="3021689" y="3209312"/>
                  </a:cubicBezTo>
                  <a:cubicBezTo>
                    <a:pt x="3043141" y="3187861"/>
                    <a:pt x="3055192" y="3158767"/>
                    <a:pt x="3055192" y="3128430"/>
                  </a:cubicBezTo>
                  <a:lnTo>
                    <a:pt x="3055192" y="2992207"/>
                  </a:lnTo>
                  <a:lnTo>
                    <a:pt x="3055192" y="567445"/>
                  </a:lnTo>
                  <a:cubicBezTo>
                    <a:pt x="3055192" y="524794"/>
                    <a:pt x="3039470" y="483639"/>
                    <a:pt x="3011034" y="451851"/>
                  </a:cubicBezTo>
                  <a:close/>
                </a:path>
              </a:pathLst>
            </a:custGeom>
            <a:blipFill>
              <a:blip r:embed="rId3"/>
              <a:stretch>
                <a:fillRect l="-29655" r="-2965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Rectangle 15"/>
          <p:cNvSpPr/>
          <p:nvPr/>
        </p:nvSpPr>
        <p:spPr>
          <a:xfrm>
            <a:off x="2457951" y="2095500"/>
            <a:ext cx="435093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6000" b="1" dirty="0">
                <a:solidFill>
                  <a:srgbClr val="6516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IN" sz="6000" dirty="0">
              <a:solidFill>
                <a:srgbClr val="65162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437338" y="3267099"/>
            <a:ext cx="8382000" cy="42096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complexities faced by staff working under pressure were critically addressed.  </a:t>
            </a:r>
          </a:p>
          <a:p>
            <a:pPr marL="285750" indent="-285750" algn="just" fontAlgn="base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major roles and responsibilities within departments were discussed</a:t>
            </a:r>
          </a:p>
          <a:p>
            <a:pPr marL="285750" indent="-285750" algn="just" fontAlgn="base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Factors such as maintenance of hygiene, the ability of problem solving, time management, guest handling and more were highlighted in the discussion.</a:t>
            </a:r>
            <a:endParaRPr lang="en-US" sz="24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8290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0" y="0"/>
            <a:ext cx="18288000" cy="1085139"/>
            <a:chOff x="0" y="0"/>
            <a:chExt cx="4816593" cy="73376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733765"/>
            </a:xfrm>
            <a:custGeom>
              <a:avLst/>
              <a:gdLst/>
              <a:ahLst/>
              <a:cxnLst/>
              <a:rect l="l" t="t" r="r" b="b"/>
              <a:pathLst>
                <a:path w="4816592" h="733765">
                  <a:moveTo>
                    <a:pt x="0" y="0"/>
                  </a:moveTo>
                  <a:lnTo>
                    <a:pt x="4816592" y="0"/>
                  </a:lnTo>
                  <a:lnTo>
                    <a:pt x="4816592" y="733765"/>
                  </a:lnTo>
                  <a:lnTo>
                    <a:pt x="0" y="733765"/>
                  </a:lnTo>
                  <a:close/>
                </a:path>
              </a:pathLst>
            </a:custGeom>
            <a:solidFill>
              <a:srgbClr val="9576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4816593" cy="7813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1" name="Rectangle 20"/>
          <p:cNvSpPr/>
          <p:nvPr/>
        </p:nvSpPr>
        <p:spPr>
          <a:xfrm>
            <a:off x="7130626" y="45689"/>
            <a:ext cx="402674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sz="54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IN" sz="5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381000" y="1143429"/>
            <a:ext cx="17221200" cy="89562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IN" b="1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 1</a:t>
            </a:r>
            <a:endParaRPr lang="en-IN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Akyazi, T., </a:t>
            </a:r>
            <a:r>
              <a:rPr lang="en-IN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Goti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</a:t>
            </a:r>
            <a:r>
              <a:rPr lang="en-IN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Oyarbide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</a:t>
            </a:r>
            <a:r>
              <a:rPr lang="en-IN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Alberdi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E. and </a:t>
            </a:r>
            <a:r>
              <a:rPr lang="en-IN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Bayon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F. (2020) ‘A guide for the food industry to meet the future skills requirements emerging with industry 4.0’, 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Foods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9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(4), pp. 492. Available at: https://doi.org/10.3390/foods9040492</a:t>
            </a:r>
            <a:endParaRPr lang="en-IN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Boussard, S. (2021) 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Food and beverage management in the luxury hotel industry,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1st edn. Business Expert Press.</a:t>
            </a:r>
            <a:endParaRPr lang="en-IN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Corporate Finance Institute (2024) 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Total Quality Management (TQM).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https://corporatefinanceinstitute.com/resources/management/total-quality-management-tqm/  </a:t>
            </a:r>
            <a:endParaRPr lang="en-IN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Guest Reservations (2026) 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Veloso and Gomez-Suarez, 2023.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https://www.guestreservations.com/park-plaza-cardiff/booking?utm_source=google&amp;utm_medium=cpc&amp;utm_campaign=23326102989&amp;gad_source=1&amp;gad_campaignid=23326102989&amp;gbraid=0AAAAADiMQMbw5vnVqpC5ghj4sjiJV0AhF&amp;gclid=CjwKCAjw1tLOBhAMEiwAiPkRHvXK8OiqeaPJe8HFnHzqMfJN8AaHb8_15bxeigsbVpd7O9d7y4kOBxoCbjMQAvD_BwE&amp;ctTriggered=true [Accessed on: April 7, 2026]</a:t>
            </a:r>
            <a:endParaRPr lang="en-IN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John Cousins, D.F. (2022) </a:t>
            </a:r>
            <a:r>
              <a:rPr lang="en-IN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Food and Beverage Management: For the hospitality, tourism and event industries</a:t>
            </a:r>
            <a:r>
              <a:rPr lang="en-IN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6th edn. Goodfellow Publishers Ltd.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Rachman, A. and Hapsari, A.A. (2024) 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Food and beverages retail business: Crafting service excellence &amp; guest relations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IN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Penerbit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NEM. Available at: https://books.google.com/books?hl=en&amp;lr=&amp;id=7Y8TEQAAQBAJ&amp;oi=fnd&amp;pg=PR1&amp;dq=F%26B+performance+drives+guest+loyalty,+hotel+revenue+and+overall+brand+reputation+in+the+UK&amp;ots=p7KBthfsBu&amp;sig=i1le9p0Cad5sgoeRbxfrGeMPuBE  </a:t>
            </a:r>
            <a:endParaRPr lang="en-IN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Shi, Z. and Shang, H. (2020, July) ‘A review on quality of service and </a:t>
            </a:r>
            <a:r>
              <a:rPr lang="en-IN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servqual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model’, In 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conference on human-computer interaction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(pp. 188-204). Cham: Springer International Publishing. Available at: https://doi.org/10.1007/978-3-030-50341-3_15</a:t>
            </a:r>
            <a:endParaRPr lang="en-IN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Zarezadeh, Z.Z., </a:t>
            </a:r>
            <a:r>
              <a:rPr lang="en-IN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Rastegar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R. and Xiang, Z. (2022) ‘Big data analytics and hotel guest experience: a critical analysis of the literature’, 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Journal of Contemporary Hospitality Management, 34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(6), pp. 2320-2336. Available at: https://www.emerald.com/ijchm/article-pdf/34/6/2320/773954/ijchm-10-2021-1293.pdf</a:t>
            </a:r>
          </a:p>
          <a:p>
            <a:r>
              <a:rPr lang="en-IN" b="1" i="1" dirty="0">
                <a:latin typeface="Arial" panose="020B0604020202020204" pitchFamily="34" charset="0"/>
                <a:cs typeface="Arial" panose="020B0604020202020204" pitchFamily="34" charset="0"/>
              </a:rPr>
              <a:t>Part 2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Dang, T.D. and Nguyen, M.T. (2023) ‘Systematic review and research agenda for the tourism and hospitality sector: co-creation of customer value in the digital age’,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Future Business Journal, 9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(1), pp. 1-14. Available at: https://link.springer.com/content/pdf/10.1186/s43093-023-00274-5.pdf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Hsu, M.J., Ting, H.,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Lui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T.W., Chen, S.C.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Cheah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J.H. (2022) ‘Guest editorial: Challenges and prospects of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AIoT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application in hospitality and tourism marketing’,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Journal of Hospitality and Tourism Technology, 13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(3), pp. 349-355. Available at: https://www.researchgate.net/profile/Raihana-Nira/publication/391870651_AI-Driven_Hyper-Personalization_in_Hospitality_Application_Present_and_Future_Opportunities_Challenges_and_Guest_Trust_Issues/links/682f7a3a6b5a287c3043a807/AI-Driven-Hyper-Personalization-in-Hospitality-Application-Present-and-Future-Opportunities-Challenges-and-Guest-Trust-Issues.pd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Kermanshachi, S., Nipa, T.J.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Nadiri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H. (2022) ‘Service quality assessment and enhancement using Kano model. </a:t>
            </a:r>
            <a:r>
              <a:rPr lang="en-IN" i="1" dirty="0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 one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17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(2), pp. 0264423. Available at: https://onlinelibrary.wiley.com/doi/pdf/10.1002/csr.1828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Osei, B.A.,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Ragavan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N.A. and Mensah, H.K. (2020) ‘Prospects of the fourth industrial revolution for the hospitality industry: a literature review’,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Journal of Hospitality and Tourism Technology, 11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(3), pp. 479-494. Available at: https://www.emerald.com/jhtt/article-pdf/11/3/479/1410970/jhtt-08-2019-0107.pdf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Veloso, M. and Gomez-Suarez, M. (2023) ‘Customer experience in the hotel industry: a systematic literature review and research agenda’,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Contemporary Hospitality Management, 35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(8), pp. 3006-3028. Available at: https://www.emerald.com/ijchm/article-pdf/35/8/3006/782536/ijchm-04-2022-0517.pdf</a:t>
            </a:r>
          </a:p>
        </p:txBody>
      </p:sp>
    </p:spTree>
    <p:extLst>
      <p:ext uri="{BB962C8B-B14F-4D97-AF65-F5344CB8AC3E}">
        <p14:creationId xmlns:p14="http://schemas.microsoft.com/office/powerpoint/2010/main" val="37647589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400" y="0"/>
            <a:ext cx="18313400" cy="10301288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0363200" y="8420100"/>
            <a:ext cx="5334000" cy="5334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31990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2064</Words>
  <Application>Microsoft Office PowerPoint</Application>
  <PresentationFormat>Custom</PresentationFormat>
  <Paragraphs>130</Paragraphs>
  <Slides>24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Calibri</vt:lpstr>
      <vt:lpstr>Arial Rounded MT Bold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Ana Ivona Misu</dc:creator>
  <cp:lastModifiedBy>Ana Ivona Misu (2008695)</cp:lastModifiedBy>
  <cp:revision>52</cp:revision>
  <dcterms:created xsi:type="dcterms:W3CDTF">2006-08-16T00:00:00Z</dcterms:created>
  <dcterms:modified xsi:type="dcterms:W3CDTF">2026-04-28T08:20:16Z</dcterms:modified>
  <dc:identifier>DAHGKgpopS4</dc:identifier>
</cp:coreProperties>
</file>