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388" y="1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6/5/2024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441689" y="2174457"/>
            <a:ext cx="14172314"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latin typeface="Calibri" charset="0"/>
                <a:ea typeface="Calibri" charset="0"/>
                <a:cs typeface="Calibri" charset="0"/>
              </a:rPr>
              <a:t>Cold Cube Project </a:t>
            </a:r>
          </a:p>
          <a:p>
            <a:pPr eaLnBrk="1" hangingPunct="1">
              <a:lnSpc>
                <a:spcPct val="110000"/>
              </a:lnSpc>
              <a:spcBef>
                <a:spcPct val="0"/>
              </a:spcBef>
              <a:buFontTx/>
              <a:buNone/>
            </a:pPr>
            <a:r>
              <a:rPr lang="en-GB" altLang="en-US" sz="4000" b="1" dirty="0">
                <a:latin typeface="Calibri" charset="0"/>
                <a:ea typeface="Calibri" charset="0"/>
                <a:cs typeface="Calibri" charset="0"/>
              </a:rPr>
              <a:t>Owen Williams</a:t>
            </a:r>
          </a:p>
          <a:p>
            <a:pPr eaLnBrk="1" hangingPunct="1">
              <a:lnSpc>
                <a:spcPct val="110000"/>
              </a:lnSpc>
              <a:spcBef>
                <a:spcPct val="0"/>
              </a:spcBef>
              <a:buFontTx/>
              <a:buNone/>
            </a:pPr>
            <a:r>
              <a:rPr lang="en-GB" altLang="en-US" sz="3600" dirty="0">
                <a:latin typeface="Calibri" charset="0"/>
                <a:ea typeface="Calibri" charset="0"/>
                <a:cs typeface="Calibri" charset="0"/>
              </a:rPr>
              <a:t>Supervisor: Andrew Thorn</a:t>
            </a:r>
          </a:p>
          <a:p>
            <a:pPr eaLnBrk="1" hangingPunct="1">
              <a:lnSpc>
                <a:spcPct val="110000"/>
              </a:lnSpc>
              <a:spcBef>
                <a:spcPct val="0"/>
              </a:spcBef>
              <a:buFontTx/>
              <a:buNone/>
            </a:pP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b="1" dirty="0">
                <a:latin typeface="Calibri" charset="0"/>
                <a:ea typeface="Calibri" charset="0"/>
                <a:cs typeface="Calibri" charset="0"/>
              </a:rPr>
              <a:t>University of Wales Trinity Saint David </a:t>
            </a:r>
          </a:p>
          <a:p>
            <a:pPr eaLnBrk="1" hangingPunct="1">
              <a:lnSpc>
                <a:spcPct val="110000"/>
              </a:lnSpc>
              <a:spcBef>
                <a:spcPct val="0"/>
              </a:spcBef>
              <a:buFontTx/>
              <a:buNone/>
            </a:pPr>
            <a:r>
              <a:rPr lang="en-GB" altLang="en-US" sz="3600" dirty="0">
                <a:latin typeface="Calibri" charset="0"/>
                <a:ea typeface="Calibri" charset="0"/>
                <a:cs typeface="Calibri" charset="0"/>
              </a:rPr>
              <a:t>BEng (Hons) Mechanical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Enersys energy prices are continuously rising, the aim was set to lower these by the end of 2023. Data and research of each machine was carried out, this found the nugget casters were of particular high running cost, due to the use of gas to keep molten pots at a continuous high temperature. Due to demands on the machine, running costs were high because of breakdowns, spare parts and labour costs.</a:t>
            </a:r>
          </a:p>
          <a:p>
            <a:pPr>
              <a:spcBef>
                <a:spcPct val="50000"/>
              </a:spcBef>
            </a:pPr>
            <a:r>
              <a:rPr lang="en-US" altLang="en-US" sz="2800" dirty="0"/>
              <a:t>Research found a replacement which offers the same product output, as well as the removal of molten lead, therefore improving energy bills, environmental impact, sustainability, health and safety and efficiency. </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5921763"/>
            <a:ext cx="6252443" cy="1306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Production Output and Running Costs</a:t>
            </a:r>
          </a:p>
          <a:p>
            <a:pPr>
              <a:spcBef>
                <a:spcPct val="40000"/>
              </a:spcBef>
            </a:pPr>
            <a:r>
              <a:rPr lang="en-AU" altLang="en-US" sz="2800" dirty="0"/>
              <a:t>Research was carried out on the current machines and the possible replacement to compare. Running costs were analysed, along with production output. This can be seen below.</a:t>
            </a:r>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br>
              <a:rPr lang="en-AU" altLang="en-US" sz="2800" dirty="0"/>
            </a:br>
            <a:r>
              <a:rPr lang="en-AU" altLang="en-US" sz="2800" dirty="0"/>
              <a:t>Running costs of the current nugget casters were viewed with the help of the company maintenance system </a:t>
            </a:r>
            <a:r>
              <a:rPr lang="en-AU" altLang="en-US" sz="2800" dirty="0" err="1"/>
              <a:t>eMaint</a:t>
            </a:r>
            <a:r>
              <a:rPr lang="en-AU" altLang="en-US" sz="2800" dirty="0"/>
              <a:t>.</a:t>
            </a:r>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br>
              <a:rPr lang="en-AU" altLang="en-US" sz="2800" dirty="0"/>
            </a:br>
            <a:r>
              <a:rPr lang="en-AU" altLang="en-US" sz="2000" i="1" dirty="0"/>
              <a:t>(Warren, 2023)</a:t>
            </a:r>
            <a:endParaRPr lang="en-AU" altLang="en-US" sz="2800" i="1" dirty="0"/>
          </a:p>
        </p:txBody>
      </p:sp>
      <p:sp>
        <p:nvSpPr>
          <p:cNvPr id="22" name="Text Box 10"/>
          <p:cNvSpPr txBox="1">
            <a:spLocks noChangeArrowheads="1"/>
          </p:cNvSpPr>
          <p:nvPr/>
        </p:nvSpPr>
        <p:spPr bwMode="auto">
          <a:xfrm>
            <a:off x="13642340" y="17274780"/>
            <a:ext cx="6729901" cy="9530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07000"/>
              </a:lnSpc>
              <a:spcAft>
                <a:spcPts val="800"/>
              </a:spcAft>
            </a:pPr>
            <a:r>
              <a:rPr lang="en-AU" altLang="en-US" sz="3600" b="1" dirty="0"/>
              <a:t>Acknowledgements</a:t>
            </a:r>
            <a:br>
              <a:rPr lang="en-AU" altLang="en-US" sz="3600" b="1" dirty="0"/>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Plant Manager – Timothy Gibbons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Senior Project Engineer – Paul Blandford</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Engineering Manager – Paul Herbert</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Maintenance Manager – Steve James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Controls Engineer – Morgan Peters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Process Engineers – Dave Hockey &amp; Julian O’Connell</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Production Manager – Glen Murdoch</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Health &amp; Safety Manager – Jeff Bull</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Quality Manager – Andre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Barni</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De Azevedo </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Supply Chain Manager – Jayne Gibbon</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Technical Manager – Des Williams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Sovema</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Commissioning Engineer – Michelle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Dorigotti</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spcBef>
                <a:spcPct val="50000"/>
              </a:spcBef>
            </a:pPr>
            <a:endParaRPr lang="en-AU" altLang="en-US" sz="3600" b="1" dirty="0"/>
          </a:p>
          <a:p>
            <a:pPr>
              <a:spcBef>
                <a:spcPct val="50000"/>
              </a:spcBef>
            </a:pPr>
            <a:endParaRPr lang="en-US" altLang="en-US" dirty="0"/>
          </a:p>
        </p:txBody>
      </p:sp>
      <p:sp>
        <p:nvSpPr>
          <p:cNvPr id="23" name="Text Box 11"/>
          <p:cNvSpPr txBox="1">
            <a:spLocks noChangeArrowheads="1"/>
          </p:cNvSpPr>
          <p:nvPr/>
        </p:nvSpPr>
        <p:spPr bwMode="auto">
          <a:xfrm>
            <a:off x="13679363" y="25410791"/>
            <a:ext cx="6415087" cy="2196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err="1">
                <a:ea typeface="Arial" charset="0"/>
                <a:cs typeface="Arial" charset="0"/>
              </a:rPr>
              <a:t>Sovema</a:t>
            </a:r>
            <a:r>
              <a:rPr lang="en-AU" altLang="en-US" sz="1800" dirty="0">
                <a:ea typeface="Arial" charset="0"/>
                <a:cs typeface="Arial" charset="0"/>
              </a:rPr>
              <a:t> . (2023). Cold Cube .</a:t>
            </a:r>
          </a:p>
          <a:p>
            <a:pPr marL="0" indent="0">
              <a:spcBef>
                <a:spcPct val="50000"/>
              </a:spcBef>
            </a:pPr>
            <a:r>
              <a:rPr lang="en-AU" altLang="en-US" sz="1800" dirty="0">
                <a:ea typeface="Arial" charset="0"/>
                <a:cs typeface="Arial" charset="0"/>
              </a:rPr>
              <a:t>Warren, R. (2022). Nugget Caster Data Collection . Newport: </a:t>
            </a:r>
            <a:r>
              <a:rPr lang="en-AU" altLang="en-US" sz="1800" dirty="0" err="1">
                <a:ea typeface="Arial" charset="0"/>
                <a:cs typeface="Arial" charset="0"/>
              </a:rPr>
              <a:t>eMaint</a:t>
            </a:r>
            <a:r>
              <a:rPr lang="en-AU" altLang="en-US" sz="1800" dirty="0">
                <a:ea typeface="Arial" charset="0"/>
                <a:cs typeface="Arial" charset="0"/>
              </a:rPr>
              <a:t>.</a:t>
            </a:r>
          </a:p>
        </p:txBody>
      </p:sp>
      <p:sp>
        <p:nvSpPr>
          <p:cNvPr id="24" name="Text Box 22"/>
          <p:cNvSpPr txBox="1">
            <a:spLocks noChangeArrowheads="1"/>
          </p:cNvSpPr>
          <p:nvPr/>
        </p:nvSpPr>
        <p:spPr bwMode="auto">
          <a:xfrm>
            <a:off x="14711488" y="5643754"/>
            <a:ext cx="6415087"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sz="3200" dirty="0">
                <a:latin typeface="Calibri" charset="0"/>
                <a:ea typeface="Calibri" charset="0"/>
                <a:cs typeface="Calibri" charset="0"/>
              </a:rPr>
              <a:t>University of Wales Trinity Saint David</a:t>
            </a:r>
            <a:endParaRPr lang="en-GB" sz="3200" dirty="0"/>
          </a:p>
        </p:txBody>
      </p:sp>
      <p:pic>
        <p:nvPicPr>
          <p:cNvPr id="29" name="Picture 28">
            <a:extLst>
              <a:ext uri="{FF2B5EF4-FFF2-40B4-BE49-F238E27FC236}">
                <a16:creationId xmlns:a16="http://schemas.microsoft.com/office/drawing/2014/main" id="{32FF1E1D-F6C8-380C-CA5B-14FF3FA7C30E}"/>
              </a:ext>
            </a:extLst>
          </p:cNvPr>
          <p:cNvPicPr>
            <a:picLocks noChangeAspect="1"/>
          </p:cNvPicPr>
          <p:nvPr/>
        </p:nvPicPr>
        <p:blipFill rotWithShape="1">
          <a:blip r:embed="rId4"/>
          <a:srcRect l="8584" t="2875" r="1514" b="55069"/>
          <a:stretch/>
        </p:blipFill>
        <p:spPr>
          <a:xfrm>
            <a:off x="179999" y="2085290"/>
            <a:ext cx="4073024" cy="3540431"/>
          </a:xfrm>
          <a:prstGeom prst="rect">
            <a:avLst/>
          </a:prstGeom>
        </p:spPr>
      </p:pic>
      <p:pic>
        <p:nvPicPr>
          <p:cNvPr id="34" name="Picture 33">
            <a:extLst>
              <a:ext uri="{FF2B5EF4-FFF2-40B4-BE49-F238E27FC236}">
                <a16:creationId xmlns:a16="http://schemas.microsoft.com/office/drawing/2014/main" id="{D4D59EC9-5A20-5F0A-20C0-8783719A3043}"/>
              </a:ext>
            </a:extLst>
          </p:cNvPr>
          <p:cNvPicPr>
            <a:picLocks noChangeAspect="1"/>
          </p:cNvPicPr>
          <p:nvPr/>
        </p:nvPicPr>
        <p:blipFill>
          <a:blip r:embed="rId5"/>
          <a:stretch>
            <a:fillRect/>
          </a:stretch>
        </p:blipFill>
        <p:spPr>
          <a:xfrm>
            <a:off x="514225" y="19600306"/>
            <a:ext cx="5430008" cy="1428949"/>
          </a:xfrm>
          <a:prstGeom prst="rect">
            <a:avLst/>
          </a:prstGeom>
        </p:spPr>
      </p:pic>
      <p:pic>
        <p:nvPicPr>
          <p:cNvPr id="44" name="Picture 43">
            <a:extLst>
              <a:ext uri="{FF2B5EF4-FFF2-40B4-BE49-F238E27FC236}">
                <a16:creationId xmlns:a16="http://schemas.microsoft.com/office/drawing/2014/main" id="{CB248178-070E-C59E-E4F8-2E386F2A5E38}"/>
              </a:ext>
            </a:extLst>
          </p:cNvPr>
          <p:cNvPicPr>
            <a:picLocks noChangeAspect="1"/>
          </p:cNvPicPr>
          <p:nvPr/>
        </p:nvPicPr>
        <p:blipFill>
          <a:blip r:embed="rId6"/>
          <a:stretch>
            <a:fillRect/>
          </a:stretch>
        </p:blipFill>
        <p:spPr>
          <a:xfrm>
            <a:off x="440291" y="21353983"/>
            <a:ext cx="5503941" cy="1310463"/>
          </a:xfrm>
          <a:prstGeom prst="rect">
            <a:avLst/>
          </a:prstGeom>
        </p:spPr>
      </p:pic>
      <p:pic>
        <p:nvPicPr>
          <p:cNvPr id="47" name="Picture 46">
            <a:extLst>
              <a:ext uri="{FF2B5EF4-FFF2-40B4-BE49-F238E27FC236}">
                <a16:creationId xmlns:a16="http://schemas.microsoft.com/office/drawing/2014/main" id="{975B43FC-37AB-6930-DE82-D6329D575FF0}"/>
              </a:ext>
            </a:extLst>
          </p:cNvPr>
          <p:cNvPicPr>
            <a:picLocks noChangeAspect="1"/>
          </p:cNvPicPr>
          <p:nvPr/>
        </p:nvPicPr>
        <p:blipFill>
          <a:blip r:embed="rId7"/>
          <a:stretch>
            <a:fillRect/>
          </a:stretch>
        </p:blipFill>
        <p:spPr>
          <a:xfrm>
            <a:off x="1787904" y="24404573"/>
            <a:ext cx="4172532" cy="3553321"/>
          </a:xfrm>
          <a:prstGeom prst="rect">
            <a:avLst/>
          </a:prstGeom>
        </p:spPr>
      </p:pic>
      <p:sp>
        <p:nvSpPr>
          <p:cNvPr id="48" name="TextBox 47">
            <a:extLst>
              <a:ext uri="{FF2B5EF4-FFF2-40B4-BE49-F238E27FC236}">
                <a16:creationId xmlns:a16="http://schemas.microsoft.com/office/drawing/2014/main" id="{6EFE4685-57D3-89CB-DDEF-E09D9CA81FC9}"/>
              </a:ext>
            </a:extLst>
          </p:cNvPr>
          <p:cNvSpPr txBox="1"/>
          <p:nvPr/>
        </p:nvSpPr>
        <p:spPr>
          <a:xfrm>
            <a:off x="6910957" y="6482532"/>
            <a:ext cx="6458364" cy="18928259"/>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Gas and Energy Consumption</a:t>
            </a:r>
            <a:br>
              <a:rPr lang="en-GB" sz="3600" b="1"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As stated in the introduction the current energy usage and costs is extremely high, and the Nugget Casters contribute to this massively. The below tables show the expenditure of the machines on gas alone for 2022 where a full year was considered. </a:t>
            </a:r>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Health and Safety Impact</a:t>
            </a:r>
          </a:p>
          <a:p>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Further aims were set throughout the company such as lowering the number of employees who suffer high levels of Lead in Blood. The aim is to have all employees under 15 µg/dl. The removal of molten lead reduces exposure to fumes. It also removes creation of Lead Dross, which occurs on the top layer of molten lead and therefore has to be removed manually by operators. The introduction of the Cold Cube would remove this and hopefully impact the number of operators with readings of over 15 µg/dl.  Figures below are from before the Cold Cube installation.</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p:txBody>
      </p:sp>
      <p:pic>
        <p:nvPicPr>
          <p:cNvPr id="50" name="Picture 49">
            <a:extLst>
              <a:ext uri="{FF2B5EF4-FFF2-40B4-BE49-F238E27FC236}">
                <a16:creationId xmlns:a16="http://schemas.microsoft.com/office/drawing/2014/main" id="{56BCF36F-6B40-7FBC-76F5-4DFC6D905566}"/>
              </a:ext>
            </a:extLst>
          </p:cNvPr>
          <p:cNvPicPr>
            <a:picLocks noChangeAspect="1"/>
          </p:cNvPicPr>
          <p:nvPr/>
        </p:nvPicPr>
        <p:blipFill>
          <a:blip r:embed="rId8"/>
          <a:stretch>
            <a:fillRect/>
          </a:stretch>
        </p:blipFill>
        <p:spPr>
          <a:xfrm>
            <a:off x="7378377" y="10588113"/>
            <a:ext cx="5523523" cy="1435136"/>
          </a:xfrm>
          <a:prstGeom prst="rect">
            <a:avLst/>
          </a:prstGeom>
        </p:spPr>
      </p:pic>
      <p:pic>
        <p:nvPicPr>
          <p:cNvPr id="52" name="Picture 51">
            <a:extLst>
              <a:ext uri="{FF2B5EF4-FFF2-40B4-BE49-F238E27FC236}">
                <a16:creationId xmlns:a16="http://schemas.microsoft.com/office/drawing/2014/main" id="{37A09CEE-0C87-554A-4882-505EAAD12524}"/>
              </a:ext>
            </a:extLst>
          </p:cNvPr>
          <p:cNvPicPr>
            <a:picLocks noChangeAspect="1"/>
          </p:cNvPicPr>
          <p:nvPr/>
        </p:nvPicPr>
        <p:blipFill>
          <a:blip r:embed="rId9"/>
          <a:stretch>
            <a:fillRect/>
          </a:stretch>
        </p:blipFill>
        <p:spPr>
          <a:xfrm>
            <a:off x="7125968" y="12168807"/>
            <a:ext cx="5775932" cy="3281920"/>
          </a:xfrm>
          <a:prstGeom prst="rect">
            <a:avLst/>
          </a:prstGeom>
        </p:spPr>
      </p:pic>
      <p:pic>
        <p:nvPicPr>
          <p:cNvPr id="56" name="Picture 55">
            <a:extLst>
              <a:ext uri="{FF2B5EF4-FFF2-40B4-BE49-F238E27FC236}">
                <a16:creationId xmlns:a16="http://schemas.microsoft.com/office/drawing/2014/main" id="{DB931E73-1C76-2B48-9398-0427ED6C51A1}"/>
              </a:ext>
            </a:extLst>
          </p:cNvPr>
          <p:cNvPicPr>
            <a:picLocks noChangeAspect="1"/>
          </p:cNvPicPr>
          <p:nvPr/>
        </p:nvPicPr>
        <p:blipFill>
          <a:blip r:embed="rId10"/>
          <a:stretch>
            <a:fillRect/>
          </a:stretch>
        </p:blipFill>
        <p:spPr>
          <a:xfrm>
            <a:off x="7470404" y="23510922"/>
            <a:ext cx="5087060" cy="809738"/>
          </a:xfrm>
          <a:prstGeom prst="rect">
            <a:avLst/>
          </a:prstGeom>
        </p:spPr>
      </p:pic>
      <p:pic>
        <p:nvPicPr>
          <p:cNvPr id="57" name="Picture 56">
            <a:extLst>
              <a:ext uri="{FF2B5EF4-FFF2-40B4-BE49-F238E27FC236}">
                <a16:creationId xmlns:a16="http://schemas.microsoft.com/office/drawing/2014/main" id="{EA2E8E04-FFA8-325C-9090-8A2C586967C3}"/>
              </a:ext>
            </a:extLst>
          </p:cNvPr>
          <p:cNvPicPr>
            <a:picLocks noChangeAspect="1"/>
          </p:cNvPicPr>
          <p:nvPr/>
        </p:nvPicPr>
        <p:blipFill>
          <a:blip r:embed="rId11"/>
          <a:stretch>
            <a:fillRect/>
          </a:stretch>
        </p:blipFill>
        <p:spPr>
          <a:xfrm>
            <a:off x="6344924" y="24509929"/>
            <a:ext cx="3152142" cy="2099923"/>
          </a:xfrm>
          <a:prstGeom prst="rect">
            <a:avLst/>
          </a:prstGeom>
        </p:spPr>
      </p:pic>
      <p:pic>
        <p:nvPicPr>
          <p:cNvPr id="58" name="Picture 57">
            <a:extLst>
              <a:ext uri="{FF2B5EF4-FFF2-40B4-BE49-F238E27FC236}">
                <a16:creationId xmlns:a16="http://schemas.microsoft.com/office/drawing/2014/main" id="{2971220E-B9EC-2707-A1FB-37EE64D008D0}"/>
              </a:ext>
            </a:extLst>
          </p:cNvPr>
          <p:cNvPicPr>
            <a:picLocks noChangeAspect="1"/>
          </p:cNvPicPr>
          <p:nvPr/>
        </p:nvPicPr>
        <p:blipFill>
          <a:blip r:embed="rId12"/>
          <a:stretch>
            <a:fillRect/>
          </a:stretch>
        </p:blipFill>
        <p:spPr>
          <a:xfrm>
            <a:off x="9989419" y="24534427"/>
            <a:ext cx="3216708" cy="2146011"/>
          </a:xfrm>
          <a:prstGeom prst="rect">
            <a:avLst/>
          </a:prstGeom>
        </p:spPr>
      </p:pic>
      <p:pic>
        <p:nvPicPr>
          <p:cNvPr id="59" name="Picture 58">
            <a:extLst>
              <a:ext uri="{FF2B5EF4-FFF2-40B4-BE49-F238E27FC236}">
                <a16:creationId xmlns:a16="http://schemas.microsoft.com/office/drawing/2014/main" id="{96378D00-2403-4795-7A76-DB67B12BBA70}"/>
              </a:ext>
            </a:extLst>
          </p:cNvPr>
          <p:cNvPicPr>
            <a:picLocks noChangeAspect="1"/>
          </p:cNvPicPr>
          <p:nvPr/>
        </p:nvPicPr>
        <p:blipFill>
          <a:blip r:embed="rId13"/>
          <a:stretch>
            <a:fillRect/>
          </a:stretch>
        </p:blipFill>
        <p:spPr>
          <a:xfrm>
            <a:off x="6344924" y="26740271"/>
            <a:ext cx="3152142" cy="2102799"/>
          </a:xfrm>
          <a:prstGeom prst="rect">
            <a:avLst/>
          </a:prstGeom>
        </p:spPr>
      </p:pic>
      <p:sp>
        <p:nvSpPr>
          <p:cNvPr id="60" name="TextBox 59">
            <a:extLst>
              <a:ext uri="{FF2B5EF4-FFF2-40B4-BE49-F238E27FC236}">
                <a16:creationId xmlns:a16="http://schemas.microsoft.com/office/drawing/2014/main" id="{E81E4790-ECD3-A316-20B3-840BEE3C1BA0}"/>
              </a:ext>
            </a:extLst>
          </p:cNvPr>
          <p:cNvSpPr txBox="1"/>
          <p:nvPr/>
        </p:nvSpPr>
        <p:spPr>
          <a:xfrm>
            <a:off x="13685191" y="6482532"/>
            <a:ext cx="7063865" cy="5816977"/>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Results</a:t>
            </a:r>
          </a:p>
          <a:p>
            <a:r>
              <a:rPr lang="en-GB" sz="2800" dirty="0">
                <a:latin typeface="Arial" panose="020B0604020202020204" pitchFamily="34" charset="0"/>
                <a:cs typeface="Arial" panose="020B0604020202020204" pitchFamily="34" charset="0"/>
              </a:rPr>
              <a:t>The results from the Cold Cube show that overall energy bills are reducing for Enersys Newport. Along with this the production outrate is now slightly higher with less manning power needed to run the machines.</a:t>
            </a:r>
          </a:p>
          <a:p>
            <a:r>
              <a:rPr lang="en-GB" sz="2800" dirty="0">
                <a:latin typeface="Arial" panose="020B0604020202020204" pitchFamily="34" charset="0"/>
                <a:cs typeface="Arial" panose="020B0604020202020204" pitchFamily="34" charset="0"/>
              </a:rPr>
              <a:t>The overall area and machinery is now safer to operate with less hazards and risks being identified, the removal of molten lead and lead fumes has meant that employees health has improved which can be seen by the current Lead in Blood levels</a:t>
            </a:r>
          </a:p>
        </p:txBody>
      </p:sp>
      <p:pic>
        <p:nvPicPr>
          <p:cNvPr id="62" name="Picture 61">
            <a:extLst>
              <a:ext uri="{FF2B5EF4-FFF2-40B4-BE49-F238E27FC236}">
                <a16:creationId xmlns:a16="http://schemas.microsoft.com/office/drawing/2014/main" id="{0BBBE7D3-E77C-516B-5B91-E4C76F520D18}"/>
              </a:ext>
            </a:extLst>
          </p:cNvPr>
          <p:cNvPicPr>
            <a:picLocks noChangeAspect="1"/>
          </p:cNvPicPr>
          <p:nvPr/>
        </p:nvPicPr>
        <p:blipFill>
          <a:blip r:embed="rId14"/>
          <a:stretch>
            <a:fillRect/>
          </a:stretch>
        </p:blipFill>
        <p:spPr>
          <a:xfrm>
            <a:off x="14207532" y="12295039"/>
            <a:ext cx="5077534" cy="790685"/>
          </a:xfrm>
          <a:prstGeom prst="rect">
            <a:avLst/>
          </a:prstGeom>
        </p:spPr>
      </p:pic>
      <p:sp>
        <p:nvSpPr>
          <p:cNvPr id="63" name="TextBox 62">
            <a:extLst>
              <a:ext uri="{FF2B5EF4-FFF2-40B4-BE49-F238E27FC236}">
                <a16:creationId xmlns:a16="http://schemas.microsoft.com/office/drawing/2014/main" id="{90DF829B-E6F1-5BE7-828A-9DB3BDC2A1AE}"/>
              </a:ext>
            </a:extLst>
          </p:cNvPr>
          <p:cNvSpPr txBox="1"/>
          <p:nvPr/>
        </p:nvSpPr>
        <p:spPr>
          <a:xfrm>
            <a:off x="10212559" y="27216989"/>
            <a:ext cx="2626115" cy="707886"/>
          </a:xfrm>
          <a:prstGeom prst="rect">
            <a:avLst/>
          </a:prstGeom>
          <a:noFill/>
        </p:spPr>
        <p:txBody>
          <a:bodyPr wrap="square" rtlCol="0">
            <a:spAutoFit/>
          </a:bodyPr>
          <a:lstStyle/>
          <a:p>
            <a:r>
              <a:rPr lang="en-GB" sz="2000" i="1" dirty="0"/>
              <a:t>Images of Cold Cube (</a:t>
            </a:r>
            <a:r>
              <a:rPr lang="en-GB" sz="2000" i="1" dirty="0" err="1"/>
              <a:t>Sovema</a:t>
            </a:r>
            <a:r>
              <a:rPr lang="en-GB" sz="2000" i="1" dirty="0"/>
              <a:t> 2023)</a:t>
            </a:r>
          </a:p>
        </p:txBody>
      </p:sp>
      <p:sp>
        <p:nvSpPr>
          <p:cNvPr id="64" name="TextBox 63">
            <a:extLst>
              <a:ext uri="{FF2B5EF4-FFF2-40B4-BE49-F238E27FC236}">
                <a16:creationId xmlns:a16="http://schemas.microsoft.com/office/drawing/2014/main" id="{C0427962-48C6-C1F0-6FDD-377D3AB3C471}"/>
              </a:ext>
            </a:extLst>
          </p:cNvPr>
          <p:cNvSpPr txBox="1"/>
          <p:nvPr/>
        </p:nvSpPr>
        <p:spPr>
          <a:xfrm>
            <a:off x="13685191" y="13287436"/>
            <a:ext cx="7063865" cy="409342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 </a:t>
            </a:r>
          </a:p>
          <a:p>
            <a:r>
              <a:rPr lang="en-GB" sz="2800" dirty="0">
                <a:latin typeface="Arial" panose="020B0604020202020204" pitchFamily="34" charset="0"/>
                <a:cs typeface="Arial" panose="020B0604020202020204" pitchFamily="34" charset="0"/>
              </a:rPr>
              <a:t>The overall project was a success as it achieved the aims and goals it set out with such as lowering energy costs without reducing production output. Health and Safety was also improved along with employee Lead in Blood. Extra time will be needed to see if running costs do increase due to breakdowns.</a:t>
            </a:r>
          </a:p>
        </p:txBody>
      </p:sp>
      <p:pic>
        <p:nvPicPr>
          <p:cNvPr id="65" name="Picture 64">
            <a:extLst>
              <a:ext uri="{FF2B5EF4-FFF2-40B4-BE49-F238E27FC236}">
                <a16:creationId xmlns:a16="http://schemas.microsoft.com/office/drawing/2014/main" id="{D3E8D666-73AA-42D3-E054-E422CEF779AB}"/>
              </a:ext>
            </a:extLst>
          </p:cNvPr>
          <p:cNvPicPr>
            <a:picLocks noChangeAspect="1"/>
          </p:cNvPicPr>
          <p:nvPr/>
        </p:nvPicPr>
        <p:blipFill>
          <a:blip r:embed="rId15"/>
          <a:stretch>
            <a:fillRect/>
          </a:stretch>
        </p:blipFill>
        <p:spPr>
          <a:xfrm>
            <a:off x="332851" y="29044767"/>
            <a:ext cx="1455053" cy="1087983"/>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366</TotalTime>
  <Words>623</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Owen Williams</cp:lastModifiedBy>
  <cp:revision>23</cp:revision>
  <dcterms:created xsi:type="dcterms:W3CDTF">2016-02-25T08:27:32Z</dcterms:created>
  <dcterms:modified xsi:type="dcterms:W3CDTF">2024-06-05T14:53:45Z</dcterms:modified>
</cp:coreProperties>
</file>