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8288000" cy="14003338"/>
  <p:notesSz cx="9926638" cy="14355763"/>
  <p:defaultTextStyle>
    <a:defPPr>
      <a:defRPr lang="en-US"/>
    </a:defPPr>
    <a:lvl1pPr marL="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1pPr>
    <a:lvl2pPr marL="77495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2pPr>
    <a:lvl3pPr marL="154990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3pPr>
    <a:lvl4pPr marL="232486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4pPr>
    <a:lvl5pPr marL="3099816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5pPr>
    <a:lvl6pPr marL="387477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6pPr>
    <a:lvl7pPr marL="464972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7pPr>
    <a:lvl8pPr marL="542467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8pPr>
    <a:lvl9pPr marL="619963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18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2188-9CC8-5153-22B9-98E22DFB2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291751"/>
            <a:ext cx="13716000" cy="487523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E9FFC-99AB-A8C5-29FE-C34E954FC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7354995"/>
            <a:ext cx="13716000" cy="338089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AC557-90EC-A87A-0DC3-00239AD12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E5532-577B-0383-533F-905F1B7C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26C8F-2EF5-E293-BF72-4AC9B007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48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4103-5F7A-7C76-AE78-AB1093AE5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FFB17-DF76-39B9-EC46-FF3AE3D89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6F3E8-D5E9-FDB2-FEB8-E63C77F0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5F86E-1FB0-17D8-6576-6DD112049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83DB3-A6A6-221C-9096-F182593CC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27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73E9-6056-4435-5530-9E5742076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3491112"/>
            <a:ext cx="15773400" cy="582499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AB79E-CA47-7DDD-3874-DD1983F58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9371217"/>
            <a:ext cx="15773400" cy="306322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E6856-D156-C471-DE8C-8C859A4D0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F84DE-8E4F-9721-B4DE-B8840F4E0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36462-7A3A-B6A4-1D64-E2BB8AC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87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6202B-B674-7D9D-C67B-48A5132C5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9AD14-DF06-B4A9-1BF4-A5B445B5F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E8FDB-42FB-C56F-B0EC-E59B07A88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AAF4A-6B08-096C-7EF3-273C7B971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EE4D3A-9F31-CF6A-1724-6CCAE264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AD2CC-4547-7050-7CF3-1C911BA21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47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5D660-75CB-9FEA-E53B-B3960AC1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745549"/>
            <a:ext cx="15773400" cy="270666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567A1-3A2C-AADF-418C-8A86DDEC8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3432764"/>
            <a:ext cx="7736681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00DF8-0501-6831-364E-86D8F3FCB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5115108"/>
            <a:ext cx="7736681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EBB98-EB4C-0699-3584-98CBE6712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3432764"/>
            <a:ext cx="7774782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1EEF96-9E1E-EB1C-EE7E-E6C39CF8B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5115108"/>
            <a:ext cx="7774782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D04B9B-A271-CDE1-974C-1D91499E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59BCB5-4F29-6A17-ED22-E52B09F73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31077-7C03-EC3E-11A2-A128DBF26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8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0B8AB-A2F5-3679-B500-BD6892CE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57880-A17F-4DEA-7293-6BB61D838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50E5D-DAAE-C2F5-83D0-D4D4EE742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CC83C5-CCF4-ED61-E45D-0E52B5458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33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606C0A-36CD-5F08-FC2C-63725C09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1818F9-1FDA-FB7E-EB8A-3A0D9C09E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787E6-546C-4C3E-ECC6-C8C643F5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7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0C590-71B8-B276-2383-8FA8C3762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7CD06-F64F-D254-3CE7-D41E3016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93523-C44B-10FA-A8A0-A6436F60F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BD00C4-08E4-2B31-5483-7BA8DBC81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F86B3-4C71-7C80-212D-2B78AB54D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0F8A3-E9E7-E87A-CF10-C172D95AE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77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118BA-06A2-90EB-039C-69E187FFA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9EF305-3FC3-60C2-7938-9BDDF50893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D9385-B2FA-67A8-95C6-5D88C0286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50391-BC0A-85B5-5CED-8D56DA573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EBC395-E288-C86D-6D21-7E212DB1D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92A79-3E82-544E-5187-D89D041DD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31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FD7D-91F4-F782-6855-4BE2E59D6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D04B2-097A-EB65-268F-DA9CD67B9D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F2B3A-42E2-AB9A-E6EC-9C73CB386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2D0B-6C8A-304C-D2B1-A04908FA0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3185A-F26B-6811-4D12-23C9B63C9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0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EFA366-606A-3416-37F4-FD2B2EB39D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745548"/>
            <a:ext cx="3943350" cy="11867182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A9442-B422-69FA-5B23-8C446630F6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745548"/>
            <a:ext cx="11601450" cy="1186718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CF1FD-8975-984B-F8C0-4ED59AE1E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6A9E7-648F-9B35-6C58-32EFC56A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975D7-9EE7-1812-EC6C-C4EF20E87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14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0C3E1-B376-563C-202E-3D58C997C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745549"/>
            <a:ext cx="15773400" cy="2706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116E4-2664-4DB3-1B38-4C8E06308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3727741"/>
            <a:ext cx="15773400" cy="88849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0CBA0-8A65-42A0-113B-B94B756666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9B36A-BA50-0008-EEF6-050E3A17BE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12979021"/>
            <a:ext cx="61722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5162F-7B9E-8A61-DD90-742D46D56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7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bodyim.2016.02.008" TargetMode="External"/><Relationship Id="rId2" Type="http://schemas.openxmlformats.org/officeDocument/2006/relationships/hyperlink" Target="https://doi.org/10.1186/s40337-022-00666-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d.who.int/browse11" TargetMode="External"/><Relationship Id="rId5" Type="http://schemas.openxmlformats.org/officeDocument/2006/relationships/hyperlink" Target="https://doi.org/10.1016/S0140-6736(20)30059-3" TargetMode="External"/><Relationship Id="rId4" Type="http://schemas.openxmlformats.org/officeDocument/2006/relationships/hyperlink" Target="https://www.nice.org.uk/guidance/ng69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82BD3AF-9C24-9362-2BF4-A281C9B89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9802" y="3237681"/>
            <a:ext cx="657234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6E5897BA-23B3-2E4D-3A13-121DAEDF62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578" y="1314450"/>
            <a:ext cx="5951621" cy="238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2FF9908-71A8-629E-160F-8C209E7AB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8095" y="5207719"/>
            <a:ext cx="10816389" cy="578615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0156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Psychopathological Classifications and Provisions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0F476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number: BMHP6029_BIRM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Melania Ciornei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2329516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Kennedy Obohwemu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Feeding or Eating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Disorders      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321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3408">
              <a:srgbClr val="75C4E9"/>
            </a:gs>
            <a:gs pos="0">
              <a:schemeClr val="accent1">
                <a:lumMod val="5000"/>
                <a:lumOff val="95000"/>
              </a:schemeClr>
            </a:gs>
            <a:gs pos="32000">
              <a:schemeClr val="accent5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3480026-BC6E-C4D4-AF3B-636F959E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67" y="1277185"/>
            <a:ext cx="4916698" cy="39206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E162493-1A6F-1939-F9A1-03ADC553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628" y="1772520"/>
            <a:ext cx="3850022" cy="417888"/>
          </a:xfrm>
          <a:prstGeom prst="rect">
            <a:avLst/>
          </a:prstGeom>
        </p:spPr>
      </p:pic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7DE95280-E4DD-65F4-E064-F8E5A5891D12}"/>
              </a:ext>
            </a:extLst>
          </p:cNvPr>
          <p:cNvSpPr/>
          <p:nvPr/>
        </p:nvSpPr>
        <p:spPr>
          <a:xfrm>
            <a:off x="5321665" y="1277185"/>
            <a:ext cx="12561368" cy="39206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6D4AD7A-FB57-6544-CCCE-D63827F6D361}"/>
              </a:ext>
            </a:extLst>
          </p:cNvPr>
          <p:cNvSpPr/>
          <p:nvPr/>
        </p:nvSpPr>
        <p:spPr>
          <a:xfrm>
            <a:off x="4398628" y="2236026"/>
            <a:ext cx="4192922" cy="4765643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BEFORE 20</a:t>
            </a:r>
            <a:r>
              <a:rPr lang="en-GB" sz="1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Century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Eating disorders understood as moral weakness and medical understanding was limited (Vandereycken and van Deth, 1994).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EARLY-MID 1900s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Psychiatric theories focused on personality and emotional conflicts, while treatments focus were rest cures and sedation institutionalisation (Bruch, 1978).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MID-LATE 1900s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Recognised as psychological conditions and treatment focused on psychotherapy and nutritional rehabilitation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0E08BD-FC98-0B9F-74B7-AB516139BD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7345" y="1767695"/>
            <a:ext cx="8750655" cy="52834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8DCC6B-E668-54A6-DA58-C69FD15632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0844" y="20649"/>
            <a:ext cx="12011760" cy="120997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6B19555-0501-64D1-A1EC-DC3B372F9F7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794" y="7129824"/>
            <a:ext cx="9221283" cy="6873514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373E1BB-172A-85A2-3ACE-43D498E103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0" y="7121093"/>
            <a:ext cx="4871207" cy="686159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6624B6C-FC52-80E5-8574-47502CD2E5E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5076" y="7149560"/>
            <a:ext cx="4192923" cy="6853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F62EB7-37B2-F713-4EED-C0DA2BA2C8B2}"/>
              </a:ext>
            </a:extLst>
          </p:cNvPr>
          <p:cNvSpPr txBox="1"/>
          <p:nvPr/>
        </p:nvSpPr>
        <p:spPr>
          <a:xfrm>
            <a:off x="5499087" y="1253236"/>
            <a:ext cx="12788913" cy="416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Feeding and Eating Disorders are described within the ICD-11  as persistent disturbances with high  health impact (WHO2021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4EB5C8-EB18-FE2E-8403-1E75C959C8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50656" y="2692498"/>
            <a:ext cx="786689" cy="3746402"/>
          </a:xfrm>
          <a:prstGeom prst="rect">
            <a:avLst/>
          </a:prstGeom>
        </p:spPr>
      </p:pic>
      <p:pic>
        <p:nvPicPr>
          <p:cNvPr id="14" name="Picture 13" descr="A chart showing eating disorders and eating disorders&#10;&#10;AI-generated content may be incorrect.">
            <a:extLst>
              <a:ext uri="{FF2B5EF4-FFF2-40B4-BE49-F238E27FC236}">
                <a16:creationId xmlns:a16="http://schemas.microsoft.com/office/drawing/2014/main" id="{CA54342F-22EF-EDF0-F3B4-4A3444A58F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2" y="1846846"/>
            <a:ext cx="4192922" cy="5253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070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9ECA-A0BD-D965-DFEE-A5C1E5D92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46" y="1333458"/>
            <a:ext cx="17047243" cy="852040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Ali, K., Farrer, L., Fassnacht, D.B., Gulliver, A., Bauer, S. and Griffiths, K.M. (2017) ‘Perceived barriers and facilitators towards help-seeking for eating disorders: A systematic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9–21. Available at: https://doi.org/10.1002/eat.22598.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Allen, K.L., Byrne, S.M., Oddy, W.H. and Crosby, R.D. (2022) ‘Early intervention for eating disorders: A systematic review of the evidence’,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1–18.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https://doi.org/10.1186/s40337-022-00666-y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Bruch, H. (1978)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Golden Cage: The Enigma of Anorexia Nervosa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Holland, G. and Tiggemann, M. (2016) ‘A systematic review of the impact of the use of social networking sites on body image and disordered eating outcomes’,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Body Image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pp. 100–110.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https://doi.org/10.1016/j.bodyim.2016.02.008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Lock, J. and Le Grange, D. (2019) ‘Family-based treatment: Where are we and where should we be going to improve recovery in child and adolescent eating disorders?’,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 481–487. Available at: https://doi.org/10.1002/eat.22980.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2005. (c. 9).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Act 1983. (c. 20).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Mitchison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and Mond, J. (2015) ‘Epidemiology of eating disorders, eating disordered behaviour and body image disturbance in males: A narrative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(20), pp. 1–9. Available at: https://doi.org/10.1186/s40337-015-0057-y.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Eating disorders: recognition and treatment (NG69).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https://www.nice.org.uk/guidance/ng69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Richards, K., Smith, E. and Dallos, R. (2022) ‘Recovery-oriented practice in eating disorder services: A qualitative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1–14. Available at: https://doi.org/10.1186/s40337-022-00586-x.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Treasure, J., Duarte, T.A. and Schmidt, U. (2020) ‘Eating disorders’,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395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(10227), pp. 899–911.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https://doi.org/10.1016/S0140-6736(20)30059-3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Vandereycken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W. and van Deth, R. (1994)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From Fasting Saints to Anorexic Girls: The History of Self-Starvation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Athlone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Westmoreland, P., Krantz, M.J. and Mehler, P.S. (2016) ‘Medical complications of anorexia nervosa and bulimia’,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129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30–37. Available at: https://doi.org/10.1016/j.amjmed.2015.06.031.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Feeding or eating disorders.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https://icd.who.int/browse11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151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e130eef0-b106-4be4-9041-04ed1aa09543}" enabled="1" method="Privileged" siteId="{dd29478d-624e-429e-b453-fffc969ac76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749</Words>
  <Application>Microsoft Office PowerPoint</Application>
  <PresentationFormat>Custom</PresentationFormat>
  <Paragraphs>33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Melania Ciornei</cp:lastModifiedBy>
  <cp:revision>6</cp:revision>
  <cp:lastPrinted>2026-06-29T12:11:38Z</cp:lastPrinted>
  <dcterms:created xsi:type="dcterms:W3CDTF">2026-06-28T09:46:47Z</dcterms:created>
  <dcterms:modified xsi:type="dcterms:W3CDTF">2026-06-29T12:14:27Z</dcterms:modified>
</cp:coreProperties>
</file>