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20"/>
  </p:notesMasterIdLst>
  <p:sldIdLst>
    <p:sldId id="256" r:id="rId2"/>
    <p:sldId id="266" r:id="rId3"/>
    <p:sldId id="257" r:id="rId4"/>
    <p:sldId id="260" r:id="rId5"/>
    <p:sldId id="263" r:id="rId6"/>
    <p:sldId id="261" r:id="rId7"/>
    <p:sldId id="262" r:id="rId8"/>
    <p:sldId id="273" r:id="rId9"/>
    <p:sldId id="258" r:id="rId10"/>
    <p:sldId id="259" r:id="rId11"/>
    <p:sldId id="264" r:id="rId12"/>
    <p:sldId id="265" r:id="rId13"/>
    <p:sldId id="267" r:id="rId14"/>
    <p:sldId id="271" r:id="rId15"/>
    <p:sldId id="272" r:id="rId16"/>
    <p:sldId id="268" r:id="rId17"/>
    <p:sldId id="269"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578" autoAdjust="0"/>
  </p:normalViewPr>
  <p:slideViewPr>
    <p:cSldViewPr snapToGrid="0">
      <p:cViewPr varScale="1">
        <p:scale>
          <a:sx n="78" d="100"/>
          <a:sy n="78" d="100"/>
        </p:scale>
        <p:origin x="87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CB804C-BEBC-4617-918E-A601DA9A5017}"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US"/>
        </a:p>
      </dgm:t>
    </dgm:pt>
    <dgm:pt modelId="{6B0B7B43-8FB4-4F3D-859B-C0AB96317421}">
      <dgm:prSet custT="1"/>
      <dgm:spPr/>
      <dgm:t>
        <a:bodyPr/>
        <a:lstStyle/>
        <a:p>
          <a:r>
            <a:rPr lang="en-IN" sz="1400" dirty="0">
              <a:latin typeface="Calibri" panose="020F0502020204030204" pitchFamily="34" charset="0"/>
              <a:cs typeface="Calibri" panose="020F0502020204030204" pitchFamily="34" charset="0"/>
            </a:rPr>
            <a:t>Transformational change in leadership not only changes the leadership but also changes the social system. </a:t>
          </a:r>
          <a:endParaRPr lang="en-US" sz="1400" dirty="0">
            <a:latin typeface="Calibri" panose="020F0502020204030204" pitchFamily="34" charset="0"/>
            <a:cs typeface="Calibri" panose="020F0502020204030204" pitchFamily="34" charset="0"/>
          </a:endParaRPr>
        </a:p>
      </dgm:t>
    </dgm:pt>
    <dgm:pt modelId="{51EFB336-8FC3-4E3C-8B51-E153F0BC0291}" type="parTrans" cxnId="{22CAF9AE-20A5-4F44-BDAE-EFB9FC66E73B}">
      <dgm:prSet/>
      <dgm:spPr/>
      <dgm:t>
        <a:bodyPr/>
        <a:lstStyle/>
        <a:p>
          <a:endParaRPr lang="en-US"/>
        </a:p>
      </dgm:t>
    </dgm:pt>
    <dgm:pt modelId="{D341B3A5-25EB-48EF-8273-C67D27087709}" type="sibTrans" cxnId="{22CAF9AE-20A5-4F44-BDAE-EFB9FC66E73B}">
      <dgm:prSet/>
      <dgm:spPr/>
      <dgm:t>
        <a:bodyPr/>
        <a:lstStyle/>
        <a:p>
          <a:endParaRPr lang="en-US"/>
        </a:p>
      </dgm:t>
    </dgm:pt>
    <dgm:pt modelId="{D379D1EA-518C-44A8-BC3C-2E7C0265C219}">
      <dgm:prSet custT="1"/>
      <dgm:spPr/>
      <dgm:t>
        <a:bodyPr/>
        <a:lstStyle/>
        <a:p>
          <a:r>
            <a:rPr lang="en-IN" sz="1400" dirty="0">
              <a:latin typeface="Calibri" panose="020F0502020204030204" pitchFamily="34" charset="0"/>
              <a:cs typeface="Calibri" panose="020F0502020204030204" pitchFamily="34" charset="0"/>
            </a:rPr>
            <a:t>It motivates the follower, boosts their morale and improves their performance by using various methods (</a:t>
          </a:r>
          <a:r>
            <a:rPr lang="en-IN" sz="1400" dirty="0" err="1">
              <a:latin typeface="Calibri" panose="020F0502020204030204" pitchFamily="34" charset="0"/>
              <a:cs typeface="Calibri" panose="020F0502020204030204" pitchFamily="34" charset="0"/>
            </a:rPr>
            <a:t>Ladkin</a:t>
          </a:r>
          <a:r>
            <a:rPr lang="en-IN" sz="1400" dirty="0">
              <a:latin typeface="Calibri" panose="020F0502020204030204" pitchFamily="34" charset="0"/>
              <a:cs typeface="Calibri" panose="020F0502020204030204" pitchFamily="34" charset="0"/>
            </a:rPr>
            <a:t> and Patrick, 2022). </a:t>
          </a:r>
          <a:endParaRPr lang="en-US" sz="1400" dirty="0">
            <a:latin typeface="Calibri" panose="020F0502020204030204" pitchFamily="34" charset="0"/>
            <a:cs typeface="Calibri" panose="020F0502020204030204" pitchFamily="34" charset="0"/>
          </a:endParaRPr>
        </a:p>
      </dgm:t>
    </dgm:pt>
    <dgm:pt modelId="{6AE0B0EC-1F2D-4BC8-A6E5-B6312FFB6A76}" type="parTrans" cxnId="{62194E0C-EC19-4504-ABCB-E044402C398B}">
      <dgm:prSet/>
      <dgm:spPr/>
      <dgm:t>
        <a:bodyPr/>
        <a:lstStyle/>
        <a:p>
          <a:endParaRPr lang="en-US"/>
        </a:p>
      </dgm:t>
    </dgm:pt>
    <dgm:pt modelId="{5C78DBF5-B3A7-44A2-BB3D-0B169CF0B380}" type="sibTrans" cxnId="{62194E0C-EC19-4504-ABCB-E044402C398B}">
      <dgm:prSet/>
      <dgm:spPr/>
      <dgm:t>
        <a:bodyPr/>
        <a:lstStyle/>
        <a:p>
          <a:endParaRPr lang="en-US"/>
        </a:p>
      </dgm:t>
    </dgm:pt>
    <dgm:pt modelId="{1641662C-FB1B-484F-9BC2-64B1FE43E0D7}">
      <dgm:prSet custT="1"/>
      <dgm:spPr/>
      <dgm:t>
        <a:bodyPr/>
        <a:lstStyle/>
        <a:p>
          <a:r>
            <a:rPr lang="en-IN" sz="1400" dirty="0">
              <a:latin typeface="Calibri" panose="020F0502020204030204" pitchFamily="34" charset="0"/>
              <a:cs typeface="Calibri" panose="020F0502020204030204" pitchFamily="34" charset="0"/>
            </a:rPr>
            <a:t>An ideal leader inspires people to integrate with the mission and work hard to fulfil the target</a:t>
          </a:r>
          <a:r>
            <a:rPr lang="en-IN" sz="1300" dirty="0"/>
            <a:t>. </a:t>
          </a:r>
          <a:endParaRPr lang="en-US" sz="1300" dirty="0"/>
        </a:p>
      </dgm:t>
    </dgm:pt>
    <dgm:pt modelId="{E57EB36F-1C81-47BE-9DE4-B98EDCB2C8FC}" type="parTrans" cxnId="{77BD56C0-3DE1-4E67-834F-682013ABEB2C}">
      <dgm:prSet/>
      <dgm:spPr/>
      <dgm:t>
        <a:bodyPr/>
        <a:lstStyle/>
        <a:p>
          <a:endParaRPr lang="en-US"/>
        </a:p>
      </dgm:t>
    </dgm:pt>
    <dgm:pt modelId="{498FE9B6-6092-4C06-B868-874B267E5797}" type="sibTrans" cxnId="{77BD56C0-3DE1-4E67-834F-682013ABEB2C}">
      <dgm:prSet/>
      <dgm:spPr/>
      <dgm:t>
        <a:bodyPr/>
        <a:lstStyle/>
        <a:p>
          <a:endParaRPr lang="en-US"/>
        </a:p>
      </dgm:t>
    </dgm:pt>
    <dgm:pt modelId="{B7EB6B9F-5678-4FBA-BD61-AC29D89B73BA}">
      <dgm:prSet custT="1"/>
      <dgm:spPr/>
      <dgm:t>
        <a:bodyPr/>
        <a:lstStyle/>
        <a:p>
          <a:r>
            <a:rPr lang="en-IN" sz="1400" dirty="0">
              <a:latin typeface="Calibri" panose="020F0502020204030204" pitchFamily="34" charset="0"/>
              <a:cs typeface="Calibri" panose="020F0502020204030204" pitchFamily="34" charset="0"/>
            </a:rPr>
            <a:t>This concept was introduced by James MacGregor Burns in 1978 in his descriptive research on political leaders, but this term is also used in organizational psychology.</a:t>
          </a:r>
          <a:endParaRPr lang="en-US" sz="1400" dirty="0">
            <a:latin typeface="Calibri" panose="020F0502020204030204" pitchFamily="34" charset="0"/>
            <a:cs typeface="Calibri" panose="020F0502020204030204" pitchFamily="34" charset="0"/>
          </a:endParaRPr>
        </a:p>
      </dgm:t>
    </dgm:pt>
    <dgm:pt modelId="{1054E856-89FB-4FA7-984B-FFCE1093C5B8}" type="parTrans" cxnId="{2C1C44D1-F1D1-4183-9D8B-526F963E6257}">
      <dgm:prSet/>
      <dgm:spPr/>
      <dgm:t>
        <a:bodyPr/>
        <a:lstStyle/>
        <a:p>
          <a:endParaRPr lang="en-US"/>
        </a:p>
      </dgm:t>
    </dgm:pt>
    <dgm:pt modelId="{600AABC0-4535-41F9-BEA3-CFFE53390219}" type="sibTrans" cxnId="{2C1C44D1-F1D1-4183-9D8B-526F963E6257}">
      <dgm:prSet/>
      <dgm:spPr/>
      <dgm:t>
        <a:bodyPr/>
        <a:lstStyle/>
        <a:p>
          <a:endParaRPr lang="en-US"/>
        </a:p>
      </dgm:t>
    </dgm:pt>
    <dgm:pt modelId="{36728A2B-6823-4133-8175-A12B3509EDCD}" type="pres">
      <dgm:prSet presAssocID="{DBCB804C-BEBC-4617-918E-A601DA9A5017}" presName="matrix" presStyleCnt="0">
        <dgm:presLayoutVars>
          <dgm:chMax val="1"/>
          <dgm:dir/>
          <dgm:resizeHandles val="exact"/>
        </dgm:presLayoutVars>
      </dgm:prSet>
      <dgm:spPr/>
    </dgm:pt>
    <dgm:pt modelId="{129CB251-33D8-4D26-98D7-0C477E5393FC}" type="pres">
      <dgm:prSet presAssocID="{DBCB804C-BEBC-4617-918E-A601DA9A5017}" presName="diamond" presStyleLbl="bgShp" presStyleIdx="0" presStyleCnt="1"/>
      <dgm:spPr/>
    </dgm:pt>
    <dgm:pt modelId="{D17A1A71-8F9C-41A7-9C90-CF3BA9164011}" type="pres">
      <dgm:prSet presAssocID="{DBCB804C-BEBC-4617-918E-A601DA9A5017}" presName="quad1" presStyleLbl="node1" presStyleIdx="0" presStyleCnt="4">
        <dgm:presLayoutVars>
          <dgm:chMax val="0"/>
          <dgm:chPref val="0"/>
          <dgm:bulletEnabled val="1"/>
        </dgm:presLayoutVars>
      </dgm:prSet>
      <dgm:spPr/>
    </dgm:pt>
    <dgm:pt modelId="{FAF85B2E-9846-4DC0-B19B-65D232E42B65}" type="pres">
      <dgm:prSet presAssocID="{DBCB804C-BEBC-4617-918E-A601DA9A5017}" presName="quad2" presStyleLbl="node1" presStyleIdx="1" presStyleCnt="4">
        <dgm:presLayoutVars>
          <dgm:chMax val="0"/>
          <dgm:chPref val="0"/>
          <dgm:bulletEnabled val="1"/>
        </dgm:presLayoutVars>
      </dgm:prSet>
      <dgm:spPr/>
    </dgm:pt>
    <dgm:pt modelId="{6B869C99-5B32-401F-AEA7-7B3C2D0B20BA}" type="pres">
      <dgm:prSet presAssocID="{DBCB804C-BEBC-4617-918E-A601DA9A5017}" presName="quad3" presStyleLbl="node1" presStyleIdx="2" presStyleCnt="4">
        <dgm:presLayoutVars>
          <dgm:chMax val="0"/>
          <dgm:chPref val="0"/>
          <dgm:bulletEnabled val="1"/>
        </dgm:presLayoutVars>
      </dgm:prSet>
      <dgm:spPr/>
    </dgm:pt>
    <dgm:pt modelId="{E5AFAF49-9A9A-4527-9ED6-F5D101ACB026}" type="pres">
      <dgm:prSet presAssocID="{DBCB804C-BEBC-4617-918E-A601DA9A5017}" presName="quad4" presStyleLbl="node1" presStyleIdx="3" presStyleCnt="4">
        <dgm:presLayoutVars>
          <dgm:chMax val="0"/>
          <dgm:chPref val="0"/>
          <dgm:bulletEnabled val="1"/>
        </dgm:presLayoutVars>
      </dgm:prSet>
      <dgm:spPr/>
    </dgm:pt>
  </dgm:ptLst>
  <dgm:cxnLst>
    <dgm:cxn modelId="{62194E0C-EC19-4504-ABCB-E044402C398B}" srcId="{DBCB804C-BEBC-4617-918E-A601DA9A5017}" destId="{D379D1EA-518C-44A8-BC3C-2E7C0265C219}" srcOrd="1" destOrd="0" parTransId="{6AE0B0EC-1F2D-4BC8-A6E5-B6312FFB6A76}" sibTransId="{5C78DBF5-B3A7-44A2-BB3D-0B169CF0B380}"/>
    <dgm:cxn modelId="{0079E917-8E1C-4701-B742-5125B348C5F2}" type="presOf" srcId="{6B0B7B43-8FB4-4F3D-859B-C0AB96317421}" destId="{D17A1A71-8F9C-41A7-9C90-CF3BA9164011}" srcOrd="0" destOrd="0" presId="urn:microsoft.com/office/officeart/2005/8/layout/matrix3"/>
    <dgm:cxn modelId="{86C0B918-9B9C-42F1-91E5-D2FFCD81D5B2}" type="presOf" srcId="{1641662C-FB1B-484F-9BC2-64B1FE43E0D7}" destId="{6B869C99-5B32-401F-AEA7-7B3C2D0B20BA}" srcOrd="0" destOrd="0" presId="urn:microsoft.com/office/officeart/2005/8/layout/matrix3"/>
    <dgm:cxn modelId="{0EC1F93D-AECA-4AEA-91B4-F18ED4FFA99D}" type="presOf" srcId="{B7EB6B9F-5678-4FBA-BD61-AC29D89B73BA}" destId="{E5AFAF49-9A9A-4527-9ED6-F5D101ACB026}" srcOrd="0" destOrd="0" presId="urn:microsoft.com/office/officeart/2005/8/layout/matrix3"/>
    <dgm:cxn modelId="{07425C65-7D51-4438-9312-254A9C9B0032}" type="presOf" srcId="{DBCB804C-BEBC-4617-918E-A601DA9A5017}" destId="{36728A2B-6823-4133-8175-A12B3509EDCD}" srcOrd="0" destOrd="0" presId="urn:microsoft.com/office/officeart/2005/8/layout/matrix3"/>
    <dgm:cxn modelId="{E2CC2A9F-2555-4942-877E-68FA15195E4E}" type="presOf" srcId="{D379D1EA-518C-44A8-BC3C-2E7C0265C219}" destId="{FAF85B2E-9846-4DC0-B19B-65D232E42B65}" srcOrd="0" destOrd="0" presId="urn:microsoft.com/office/officeart/2005/8/layout/matrix3"/>
    <dgm:cxn modelId="{22CAF9AE-20A5-4F44-BDAE-EFB9FC66E73B}" srcId="{DBCB804C-BEBC-4617-918E-A601DA9A5017}" destId="{6B0B7B43-8FB4-4F3D-859B-C0AB96317421}" srcOrd="0" destOrd="0" parTransId="{51EFB336-8FC3-4E3C-8B51-E153F0BC0291}" sibTransId="{D341B3A5-25EB-48EF-8273-C67D27087709}"/>
    <dgm:cxn modelId="{77BD56C0-3DE1-4E67-834F-682013ABEB2C}" srcId="{DBCB804C-BEBC-4617-918E-A601DA9A5017}" destId="{1641662C-FB1B-484F-9BC2-64B1FE43E0D7}" srcOrd="2" destOrd="0" parTransId="{E57EB36F-1C81-47BE-9DE4-B98EDCB2C8FC}" sibTransId="{498FE9B6-6092-4C06-B868-874B267E5797}"/>
    <dgm:cxn modelId="{2C1C44D1-F1D1-4183-9D8B-526F963E6257}" srcId="{DBCB804C-BEBC-4617-918E-A601DA9A5017}" destId="{B7EB6B9F-5678-4FBA-BD61-AC29D89B73BA}" srcOrd="3" destOrd="0" parTransId="{1054E856-89FB-4FA7-984B-FFCE1093C5B8}" sibTransId="{600AABC0-4535-41F9-BEA3-CFFE53390219}"/>
    <dgm:cxn modelId="{14D4C5FB-E256-4C2E-843C-DFEB7FB2847D}" type="presParOf" srcId="{36728A2B-6823-4133-8175-A12B3509EDCD}" destId="{129CB251-33D8-4D26-98D7-0C477E5393FC}" srcOrd="0" destOrd="0" presId="urn:microsoft.com/office/officeart/2005/8/layout/matrix3"/>
    <dgm:cxn modelId="{896E0F99-6EA1-4F48-95FD-64B668402FD4}" type="presParOf" srcId="{36728A2B-6823-4133-8175-A12B3509EDCD}" destId="{D17A1A71-8F9C-41A7-9C90-CF3BA9164011}" srcOrd="1" destOrd="0" presId="urn:microsoft.com/office/officeart/2005/8/layout/matrix3"/>
    <dgm:cxn modelId="{C0146333-E7D4-4C63-B4BF-CE9A75D07105}" type="presParOf" srcId="{36728A2B-6823-4133-8175-A12B3509EDCD}" destId="{FAF85B2E-9846-4DC0-B19B-65D232E42B65}" srcOrd="2" destOrd="0" presId="urn:microsoft.com/office/officeart/2005/8/layout/matrix3"/>
    <dgm:cxn modelId="{D7DAE685-1CE6-492A-B009-E70EDB199079}" type="presParOf" srcId="{36728A2B-6823-4133-8175-A12B3509EDCD}" destId="{6B869C99-5B32-401F-AEA7-7B3C2D0B20BA}" srcOrd="3" destOrd="0" presId="urn:microsoft.com/office/officeart/2005/8/layout/matrix3"/>
    <dgm:cxn modelId="{798F997F-34EA-4EE1-9A14-87D2E191B827}" type="presParOf" srcId="{36728A2B-6823-4133-8175-A12B3509EDCD}" destId="{E5AFAF49-9A9A-4527-9ED6-F5D101ACB026}"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11D469-2013-4A43-8A60-2AF5A5613602}"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18B52B9B-EFC2-482E-BDDF-F212C283B73D}">
      <dgm:prSet/>
      <dgm:spPr/>
      <dgm:t>
        <a:bodyPr/>
        <a:lstStyle/>
        <a:p>
          <a:r>
            <a:rPr lang="en-IN" dirty="0">
              <a:latin typeface="Calibri" panose="020F0502020204030204" pitchFamily="34" charset="0"/>
              <a:ea typeface="STXinwei" panose="02010800040101010101" pitchFamily="2" charset="-122"/>
              <a:cs typeface="Calibri" panose="020F0502020204030204" pitchFamily="34" charset="0"/>
            </a:rPr>
            <a:t>Leadership style shows the decision-making, style of communication and overall management approach of a leader. </a:t>
          </a:r>
          <a:endParaRPr lang="en-US" dirty="0">
            <a:latin typeface="Calibri" panose="020F0502020204030204" pitchFamily="34" charset="0"/>
            <a:ea typeface="STXinwei" panose="02010800040101010101" pitchFamily="2" charset="-122"/>
            <a:cs typeface="Calibri" panose="020F0502020204030204" pitchFamily="34" charset="0"/>
          </a:endParaRPr>
        </a:p>
      </dgm:t>
    </dgm:pt>
    <dgm:pt modelId="{CC07176F-C4E5-47BB-BC07-5A16A74C4854}" type="parTrans" cxnId="{0654C27D-C647-444D-A42F-FE859663C9F7}">
      <dgm:prSet/>
      <dgm:spPr/>
      <dgm:t>
        <a:bodyPr/>
        <a:lstStyle/>
        <a:p>
          <a:endParaRPr lang="en-US">
            <a:latin typeface="STXinwei" panose="02010800040101010101" pitchFamily="2" charset="-122"/>
            <a:ea typeface="STXinwei" panose="02010800040101010101" pitchFamily="2" charset="-122"/>
          </a:endParaRPr>
        </a:p>
      </dgm:t>
    </dgm:pt>
    <dgm:pt modelId="{BFC42D76-FD27-4D09-A27E-717F69DB0967}" type="sibTrans" cxnId="{0654C27D-C647-444D-A42F-FE859663C9F7}">
      <dgm:prSet/>
      <dgm:spPr/>
      <dgm:t>
        <a:bodyPr/>
        <a:lstStyle/>
        <a:p>
          <a:endParaRPr lang="en-US">
            <a:latin typeface="STXinwei" panose="02010800040101010101" pitchFamily="2" charset="-122"/>
            <a:ea typeface="STXinwei" panose="02010800040101010101" pitchFamily="2" charset="-122"/>
          </a:endParaRPr>
        </a:p>
      </dgm:t>
    </dgm:pt>
    <dgm:pt modelId="{BE9CA304-2179-418F-A14E-70C887AAC7AA}">
      <dgm:prSet/>
      <dgm:spPr/>
      <dgm:t>
        <a:bodyPr/>
        <a:lstStyle/>
        <a:p>
          <a:r>
            <a:rPr lang="en-IN" dirty="0">
              <a:latin typeface="Calibri" panose="020F0502020204030204" pitchFamily="34" charset="0"/>
              <a:ea typeface="STXinwei" panose="02010800040101010101" pitchFamily="2" charset="-122"/>
              <a:cs typeface="Calibri" panose="020F0502020204030204" pitchFamily="34" charset="0"/>
            </a:rPr>
            <a:t>There are multiple benefits available of a powerful leadership style, it helps to create a positive work environment. </a:t>
          </a:r>
          <a:endParaRPr lang="en-US" dirty="0">
            <a:latin typeface="Calibri" panose="020F0502020204030204" pitchFamily="34" charset="0"/>
            <a:ea typeface="STXinwei" panose="02010800040101010101" pitchFamily="2" charset="-122"/>
            <a:cs typeface="Calibri" panose="020F0502020204030204" pitchFamily="34" charset="0"/>
          </a:endParaRPr>
        </a:p>
      </dgm:t>
    </dgm:pt>
    <dgm:pt modelId="{517FC17F-C9B1-4C33-AFB6-8D4743B84D2C}" type="parTrans" cxnId="{6473BCF5-4C0A-4E5A-AC3C-15784627EBD6}">
      <dgm:prSet/>
      <dgm:spPr/>
      <dgm:t>
        <a:bodyPr/>
        <a:lstStyle/>
        <a:p>
          <a:endParaRPr lang="en-US">
            <a:latin typeface="STXinwei" panose="02010800040101010101" pitchFamily="2" charset="-122"/>
            <a:ea typeface="STXinwei" panose="02010800040101010101" pitchFamily="2" charset="-122"/>
          </a:endParaRPr>
        </a:p>
      </dgm:t>
    </dgm:pt>
    <dgm:pt modelId="{627A7CF3-2522-42DE-994D-096AB9ACEE10}" type="sibTrans" cxnId="{6473BCF5-4C0A-4E5A-AC3C-15784627EBD6}">
      <dgm:prSet/>
      <dgm:spPr/>
      <dgm:t>
        <a:bodyPr/>
        <a:lstStyle/>
        <a:p>
          <a:endParaRPr lang="en-US">
            <a:latin typeface="STXinwei" panose="02010800040101010101" pitchFamily="2" charset="-122"/>
            <a:ea typeface="STXinwei" panose="02010800040101010101" pitchFamily="2" charset="-122"/>
          </a:endParaRPr>
        </a:p>
      </dgm:t>
    </dgm:pt>
    <dgm:pt modelId="{1705EEBE-A6EC-4EDF-8571-7407A6CDAA2C}">
      <dgm:prSet/>
      <dgm:spPr/>
      <dgm:t>
        <a:bodyPr/>
        <a:lstStyle/>
        <a:p>
          <a:r>
            <a:rPr lang="en-IN" dirty="0">
              <a:latin typeface="Calibri" panose="020F0502020204030204" pitchFamily="34" charset="0"/>
              <a:ea typeface="STXinwei" panose="02010800040101010101" pitchFamily="2" charset="-122"/>
              <a:cs typeface="Calibri" panose="020F0502020204030204" pitchFamily="34" charset="0"/>
            </a:rPr>
            <a:t>Individual employees feel more valuable and supported at their job when the leader tries to increase the motivation and personal satisfaction of employees (Walsh and Arnold, 2020).</a:t>
          </a:r>
          <a:endParaRPr lang="en-US" dirty="0">
            <a:latin typeface="Calibri" panose="020F0502020204030204" pitchFamily="34" charset="0"/>
            <a:ea typeface="STXinwei" panose="02010800040101010101" pitchFamily="2" charset="-122"/>
            <a:cs typeface="Calibri" panose="020F0502020204030204" pitchFamily="34" charset="0"/>
          </a:endParaRPr>
        </a:p>
      </dgm:t>
    </dgm:pt>
    <dgm:pt modelId="{2D54170A-196D-4B0B-92DA-2CB4EE28DF3B}" type="parTrans" cxnId="{191DEBF8-7529-4264-9784-9FC753A1ED57}">
      <dgm:prSet/>
      <dgm:spPr/>
      <dgm:t>
        <a:bodyPr/>
        <a:lstStyle/>
        <a:p>
          <a:endParaRPr lang="en-US">
            <a:latin typeface="STXinwei" panose="02010800040101010101" pitchFamily="2" charset="-122"/>
            <a:ea typeface="STXinwei" panose="02010800040101010101" pitchFamily="2" charset="-122"/>
          </a:endParaRPr>
        </a:p>
      </dgm:t>
    </dgm:pt>
    <dgm:pt modelId="{582F06F9-3180-4BB0-BC5F-3900302DA34E}" type="sibTrans" cxnId="{191DEBF8-7529-4264-9784-9FC753A1ED57}">
      <dgm:prSet/>
      <dgm:spPr/>
      <dgm:t>
        <a:bodyPr/>
        <a:lstStyle/>
        <a:p>
          <a:endParaRPr lang="en-US">
            <a:latin typeface="STXinwei" panose="02010800040101010101" pitchFamily="2" charset="-122"/>
            <a:ea typeface="STXinwei" panose="02010800040101010101" pitchFamily="2" charset="-122"/>
          </a:endParaRPr>
        </a:p>
      </dgm:t>
    </dgm:pt>
    <dgm:pt modelId="{D4E0D8E1-1AD2-4B61-9890-DD0530E606B1}">
      <dgm:prSet/>
      <dgm:spPr/>
      <dgm:t>
        <a:bodyPr/>
        <a:lstStyle/>
        <a:p>
          <a:r>
            <a:rPr lang="en-IN" dirty="0">
              <a:latin typeface="Calibri" panose="020F0502020204030204" pitchFamily="34" charset="0"/>
              <a:ea typeface="STXinwei" panose="02010800040101010101" pitchFamily="2" charset="-122"/>
              <a:cs typeface="Calibri" panose="020F0502020204030204" pitchFamily="34" charset="0"/>
            </a:rPr>
            <a:t>Leadership style increases employee engagement when employees have the responsibility of their job role, they seem to be more engaged in the work. </a:t>
          </a:r>
          <a:endParaRPr lang="en-US" dirty="0">
            <a:latin typeface="Calibri" panose="020F0502020204030204" pitchFamily="34" charset="0"/>
            <a:ea typeface="STXinwei" panose="02010800040101010101" pitchFamily="2" charset="-122"/>
            <a:cs typeface="Calibri" panose="020F0502020204030204" pitchFamily="34" charset="0"/>
          </a:endParaRPr>
        </a:p>
      </dgm:t>
    </dgm:pt>
    <dgm:pt modelId="{406ED6BA-B5BB-4FF2-B645-CD43B4A77763}" type="parTrans" cxnId="{2A8AC1F3-0A59-4574-A828-41E29F83796F}">
      <dgm:prSet/>
      <dgm:spPr/>
      <dgm:t>
        <a:bodyPr/>
        <a:lstStyle/>
        <a:p>
          <a:endParaRPr lang="en-US">
            <a:latin typeface="STXinwei" panose="02010800040101010101" pitchFamily="2" charset="-122"/>
            <a:ea typeface="STXinwei" panose="02010800040101010101" pitchFamily="2" charset="-122"/>
          </a:endParaRPr>
        </a:p>
      </dgm:t>
    </dgm:pt>
    <dgm:pt modelId="{4456E9CD-7EB0-4713-83B0-DEBDB2B886DF}" type="sibTrans" cxnId="{2A8AC1F3-0A59-4574-A828-41E29F83796F}">
      <dgm:prSet/>
      <dgm:spPr/>
      <dgm:t>
        <a:bodyPr/>
        <a:lstStyle/>
        <a:p>
          <a:endParaRPr lang="en-US">
            <a:latin typeface="STXinwei" panose="02010800040101010101" pitchFamily="2" charset="-122"/>
            <a:ea typeface="STXinwei" panose="02010800040101010101" pitchFamily="2" charset="-122"/>
          </a:endParaRPr>
        </a:p>
      </dgm:t>
    </dgm:pt>
    <dgm:pt modelId="{727488D1-F2C4-4A93-8D06-12BD82B6D07B}">
      <dgm:prSet/>
      <dgm:spPr/>
      <dgm:t>
        <a:bodyPr/>
        <a:lstStyle/>
        <a:p>
          <a:r>
            <a:rPr lang="en-IN" dirty="0">
              <a:latin typeface="Calibri" panose="020F0502020204030204" pitchFamily="34" charset="0"/>
              <a:ea typeface="STXinwei" panose="02010800040101010101" pitchFamily="2" charset="-122"/>
              <a:cs typeface="Calibri" panose="020F0502020204030204" pitchFamily="34" charset="0"/>
            </a:rPr>
            <a:t>A powerful leadership style benefits every individual including the organisation and the leader also, it helps employees to become more productive (</a:t>
          </a:r>
          <a:r>
            <a:rPr lang="en-IN" dirty="0" err="1">
              <a:latin typeface="Calibri" panose="020F0502020204030204" pitchFamily="34" charset="0"/>
              <a:ea typeface="STXinwei" panose="02010800040101010101" pitchFamily="2" charset="-122"/>
              <a:cs typeface="Calibri" panose="020F0502020204030204" pitchFamily="34" charset="0"/>
            </a:rPr>
            <a:t>imd</a:t>
          </a:r>
          <a:r>
            <a:rPr lang="en-IN" dirty="0">
              <a:latin typeface="Calibri" panose="020F0502020204030204" pitchFamily="34" charset="0"/>
              <a:ea typeface="STXinwei" panose="02010800040101010101" pitchFamily="2" charset="-122"/>
              <a:cs typeface="Calibri" panose="020F0502020204030204" pitchFamily="34" charset="0"/>
            </a:rPr>
            <a:t>, 2023).</a:t>
          </a:r>
          <a:endParaRPr lang="en-US" dirty="0">
            <a:latin typeface="Calibri" panose="020F0502020204030204" pitchFamily="34" charset="0"/>
            <a:ea typeface="STXinwei" panose="02010800040101010101" pitchFamily="2" charset="-122"/>
            <a:cs typeface="Calibri" panose="020F0502020204030204" pitchFamily="34" charset="0"/>
          </a:endParaRPr>
        </a:p>
      </dgm:t>
    </dgm:pt>
    <dgm:pt modelId="{A772D7DF-005F-47D4-B9D8-D2929DDC15C8}" type="parTrans" cxnId="{2A0E25A7-6582-426E-AF63-619E5B1AD0CD}">
      <dgm:prSet/>
      <dgm:spPr/>
      <dgm:t>
        <a:bodyPr/>
        <a:lstStyle/>
        <a:p>
          <a:endParaRPr lang="en-US">
            <a:latin typeface="STXinwei" panose="02010800040101010101" pitchFamily="2" charset="-122"/>
            <a:ea typeface="STXinwei" panose="02010800040101010101" pitchFamily="2" charset="-122"/>
          </a:endParaRPr>
        </a:p>
      </dgm:t>
    </dgm:pt>
    <dgm:pt modelId="{6788A3FF-CD0C-42B4-AAD7-F252DC0E8EB6}" type="sibTrans" cxnId="{2A0E25A7-6582-426E-AF63-619E5B1AD0CD}">
      <dgm:prSet/>
      <dgm:spPr/>
      <dgm:t>
        <a:bodyPr/>
        <a:lstStyle/>
        <a:p>
          <a:endParaRPr lang="en-US">
            <a:latin typeface="STXinwei" panose="02010800040101010101" pitchFamily="2" charset="-122"/>
            <a:ea typeface="STXinwei" panose="02010800040101010101" pitchFamily="2" charset="-122"/>
          </a:endParaRPr>
        </a:p>
      </dgm:t>
    </dgm:pt>
    <dgm:pt modelId="{EB91EFE0-BBD7-4BC5-94E4-BD650F7A5088}" type="pres">
      <dgm:prSet presAssocID="{0B11D469-2013-4A43-8A60-2AF5A5613602}" presName="root" presStyleCnt="0">
        <dgm:presLayoutVars>
          <dgm:dir/>
          <dgm:resizeHandles val="exact"/>
        </dgm:presLayoutVars>
      </dgm:prSet>
      <dgm:spPr/>
    </dgm:pt>
    <dgm:pt modelId="{270090C0-D250-45B8-98AF-9B56FF66B456}" type="pres">
      <dgm:prSet presAssocID="{18B52B9B-EFC2-482E-BDDF-F212C283B73D}" presName="compNode" presStyleCnt="0"/>
      <dgm:spPr/>
    </dgm:pt>
    <dgm:pt modelId="{5076F025-2546-472C-B030-9CED1E0E0A89}" type="pres">
      <dgm:prSet presAssocID="{18B52B9B-EFC2-482E-BDDF-F212C283B73D}" presName="bgRect" presStyleLbl="bgShp" presStyleIdx="0" presStyleCnt="5"/>
      <dgm:spPr/>
    </dgm:pt>
    <dgm:pt modelId="{3B54FD4A-C21E-4A81-B71A-CF6B2BD16A2D}" type="pres">
      <dgm:prSet presAssocID="{18B52B9B-EFC2-482E-BDDF-F212C283B73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537F9087-AF31-4409-9144-0F7F4D12E6D5}" type="pres">
      <dgm:prSet presAssocID="{18B52B9B-EFC2-482E-BDDF-F212C283B73D}" presName="spaceRect" presStyleCnt="0"/>
      <dgm:spPr/>
    </dgm:pt>
    <dgm:pt modelId="{946A107C-1E46-41F5-B890-CCFE7916A753}" type="pres">
      <dgm:prSet presAssocID="{18B52B9B-EFC2-482E-BDDF-F212C283B73D}" presName="parTx" presStyleLbl="revTx" presStyleIdx="0" presStyleCnt="5">
        <dgm:presLayoutVars>
          <dgm:chMax val="0"/>
          <dgm:chPref val="0"/>
        </dgm:presLayoutVars>
      </dgm:prSet>
      <dgm:spPr/>
    </dgm:pt>
    <dgm:pt modelId="{2D0D49AB-B604-4CA3-A421-450021E65EBD}" type="pres">
      <dgm:prSet presAssocID="{BFC42D76-FD27-4D09-A27E-717F69DB0967}" presName="sibTrans" presStyleCnt="0"/>
      <dgm:spPr/>
    </dgm:pt>
    <dgm:pt modelId="{8C92ED5E-F628-48B4-8B8D-CCB080048349}" type="pres">
      <dgm:prSet presAssocID="{BE9CA304-2179-418F-A14E-70C887AAC7AA}" presName="compNode" presStyleCnt="0"/>
      <dgm:spPr/>
    </dgm:pt>
    <dgm:pt modelId="{8456EB6E-2EDE-4B40-ABED-7C9BBBF15255}" type="pres">
      <dgm:prSet presAssocID="{BE9CA304-2179-418F-A14E-70C887AAC7AA}" presName="bgRect" presStyleLbl="bgShp" presStyleIdx="1" presStyleCnt="5"/>
      <dgm:spPr/>
    </dgm:pt>
    <dgm:pt modelId="{2AAFFA9D-0AA0-4401-889E-64E9405F38B5}" type="pres">
      <dgm:prSet presAssocID="{BE9CA304-2179-418F-A14E-70C887AAC7A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6845A0D2-F76F-47E3-A4E1-3C653FB005FA}" type="pres">
      <dgm:prSet presAssocID="{BE9CA304-2179-418F-A14E-70C887AAC7AA}" presName="spaceRect" presStyleCnt="0"/>
      <dgm:spPr/>
    </dgm:pt>
    <dgm:pt modelId="{F549173A-E15F-4FC7-B11E-F77BC6074479}" type="pres">
      <dgm:prSet presAssocID="{BE9CA304-2179-418F-A14E-70C887AAC7AA}" presName="parTx" presStyleLbl="revTx" presStyleIdx="1" presStyleCnt="5">
        <dgm:presLayoutVars>
          <dgm:chMax val="0"/>
          <dgm:chPref val="0"/>
        </dgm:presLayoutVars>
      </dgm:prSet>
      <dgm:spPr/>
    </dgm:pt>
    <dgm:pt modelId="{C1AD17A7-624D-4BCA-8D56-EB021B8A4766}" type="pres">
      <dgm:prSet presAssocID="{627A7CF3-2522-42DE-994D-096AB9ACEE10}" presName="sibTrans" presStyleCnt="0"/>
      <dgm:spPr/>
    </dgm:pt>
    <dgm:pt modelId="{0B71A35A-6576-4E8C-B60D-547B5C38D367}" type="pres">
      <dgm:prSet presAssocID="{1705EEBE-A6EC-4EDF-8571-7407A6CDAA2C}" presName="compNode" presStyleCnt="0"/>
      <dgm:spPr/>
    </dgm:pt>
    <dgm:pt modelId="{06202BA7-2B97-4BF4-83C0-C6F78F3F4117}" type="pres">
      <dgm:prSet presAssocID="{1705EEBE-A6EC-4EDF-8571-7407A6CDAA2C}" presName="bgRect" presStyleLbl="bgShp" presStyleIdx="2" presStyleCnt="5"/>
      <dgm:spPr/>
    </dgm:pt>
    <dgm:pt modelId="{E411B3D4-6621-47EC-8EEF-434EEB935DFE}" type="pres">
      <dgm:prSet presAssocID="{1705EEBE-A6EC-4EDF-8571-7407A6CDAA2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ptain"/>
        </a:ext>
      </dgm:extLst>
    </dgm:pt>
    <dgm:pt modelId="{844A118C-1F45-4D0F-BC6B-D1B7809C2BA6}" type="pres">
      <dgm:prSet presAssocID="{1705EEBE-A6EC-4EDF-8571-7407A6CDAA2C}" presName="spaceRect" presStyleCnt="0"/>
      <dgm:spPr/>
    </dgm:pt>
    <dgm:pt modelId="{2A6AE6D1-2926-4056-A824-694BBE80CDF0}" type="pres">
      <dgm:prSet presAssocID="{1705EEBE-A6EC-4EDF-8571-7407A6CDAA2C}" presName="parTx" presStyleLbl="revTx" presStyleIdx="2" presStyleCnt="5" custLinFactNeighborX="0" custLinFactNeighborY="-1895">
        <dgm:presLayoutVars>
          <dgm:chMax val="0"/>
          <dgm:chPref val="0"/>
        </dgm:presLayoutVars>
      </dgm:prSet>
      <dgm:spPr/>
    </dgm:pt>
    <dgm:pt modelId="{C9F07A8E-FE04-48DF-A1D6-4D85C58A12A1}" type="pres">
      <dgm:prSet presAssocID="{582F06F9-3180-4BB0-BC5F-3900302DA34E}" presName="sibTrans" presStyleCnt="0"/>
      <dgm:spPr/>
    </dgm:pt>
    <dgm:pt modelId="{D95F9135-B699-4DBE-9407-719FE973AB6F}" type="pres">
      <dgm:prSet presAssocID="{D4E0D8E1-1AD2-4B61-9890-DD0530E606B1}" presName="compNode" presStyleCnt="0"/>
      <dgm:spPr/>
    </dgm:pt>
    <dgm:pt modelId="{89170118-68BC-418F-9E6D-AC2C5BA61FF5}" type="pres">
      <dgm:prSet presAssocID="{D4E0D8E1-1AD2-4B61-9890-DD0530E606B1}" presName="bgRect" presStyleLbl="bgShp" presStyleIdx="3" presStyleCnt="5"/>
      <dgm:spPr/>
    </dgm:pt>
    <dgm:pt modelId="{8BCE36DA-6349-40FE-89A9-FA2A1AE4CAF6}" type="pres">
      <dgm:prSet presAssocID="{D4E0D8E1-1AD2-4B61-9890-DD0530E606B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of People"/>
        </a:ext>
      </dgm:extLst>
    </dgm:pt>
    <dgm:pt modelId="{EF115E86-4655-4ED9-9DEC-491357C1CCF9}" type="pres">
      <dgm:prSet presAssocID="{D4E0D8E1-1AD2-4B61-9890-DD0530E606B1}" presName="spaceRect" presStyleCnt="0"/>
      <dgm:spPr/>
    </dgm:pt>
    <dgm:pt modelId="{A49CEDEB-78BF-427F-BB93-B8BBC68CC271}" type="pres">
      <dgm:prSet presAssocID="{D4E0D8E1-1AD2-4B61-9890-DD0530E606B1}" presName="parTx" presStyleLbl="revTx" presStyleIdx="3" presStyleCnt="5">
        <dgm:presLayoutVars>
          <dgm:chMax val="0"/>
          <dgm:chPref val="0"/>
        </dgm:presLayoutVars>
      </dgm:prSet>
      <dgm:spPr/>
    </dgm:pt>
    <dgm:pt modelId="{85575915-9AE0-4C97-A041-5BF491FB4A30}" type="pres">
      <dgm:prSet presAssocID="{4456E9CD-7EB0-4713-83B0-DEBDB2B886DF}" presName="sibTrans" presStyleCnt="0"/>
      <dgm:spPr/>
    </dgm:pt>
    <dgm:pt modelId="{5B6E1FFA-6E95-4340-8B2A-8EB028C36DF1}" type="pres">
      <dgm:prSet presAssocID="{727488D1-F2C4-4A93-8D06-12BD82B6D07B}" presName="compNode" presStyleCnt="0"/>
      <dgm:spPr/>
    </dgm:pt>
    <dgm:pt modelId="{0B33C38E-5250-4403-9625-CB194A8F21AB}" type="pres">
      <dgm:prSet presAssocID="{727488D1-F2C4-4A93-8D06-12BD82B6D07B}" presName="bgRect" presStyleLbl="bgShp" presStyleIdx="4" presStyleCnt="5"/>
      <dgm:spPr/>
    </dgm:pt>
    <dgm:pt modelId="{C960A69F-EB7A-475F-AF34-9030C4F16FF2}" type="pres">
      <dgm:prSet presAssocID="{727488D1-F2C4-4A93-8D06-12BD82B6D07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ocial Network"/>
        </a:ext>
      </dgm:extLst>
    </dgm:pt>
    <dgm:pt modelId="{B356FEA0-BB4B-467C-ACD6-6E3314DC5D7F}" type="pres">
      <dgm:prSet presAssocID="{727488D1-F2C4-4A93-8D06-12BD82B6D07B}" presName="spaceRect" presStyleCnt="0"/>
      <dgm:spPr/>
    </dgm:pt>
    <dgm:pt modelId="{012AD443-382C-4CEB-AF54-FD5F5948824A}" type="pres">
      <dgm:prSet presAssocID="{727488D1-F2C4-4A93-8D06-12BD82B6D07B}" presName="parTx" presStyleLbl="revTx" presStyleIdx="4" presStyleCnt="5">
        <dgm:presLayoutVars>
          <dgm:chMax val="0"/>
          <dgm:chPref val="0"/>
        </dgm:presLayoutVars>
      </dgm:prSet>
      <dgm:spPr/>
    </dgm:pt>
  </dgm:ptLst>
  <dgm:cxnLst>
    <dgm:cxn modelId="{946B8610-FBD5-45F4-A97F-47B89619B3B5}" type="presOf" srcId="{BE9CA304-2179-418F-A14E-70C887AAC7AA}" destId="{F549173A-E15F-4FC7-B11E-F77BC6074479}" srcOrd="0" destOrd="0" presId="urn:microsoft.com/office/officeart/2018/2/layout/IconVerticalSolidList"/>
    <dgm:cxn modelId="{A4CB4C16-9B9F-4E72-BA38-C0BE1D02AE5A}" type="presOf" srcId="{D4E0D8E1-1AD2-4B61-9890-DD0530E606B1}" destId="{A49CEDEB-78BF-427F-BB93-B8BBC68CC271}" srcOrd="0" destOrd="0" presId="urn:microsoft.com/office/officeart/2018/2/layout/IconVerticalSolidList"/>
    <dgm:cxn modelId="{B5CA055D-37AB-484F-96C0-47C5A9727BD2}" type="presOf" srcId="{1705EEBE-A6EC-4EDF-8571-7407A6CDAA2C}" destId="{2A6AE6D1-2926-4056-A824-694BBE80CDF0}" srcOrd="0" destOrd="0" presId="urn:microsoft.com/office/officeart/2018/2/layout/IconVerticalSolidList"/>
    <dgm:cxn modelId="{0654C27D-C647-444D-A42F-FE859663C9F7}" srcId="{0B11D469-2013-4A43-8A60-2AF5A5613602}" destId="{18B52B9B-EFC2-482E-BDDF-F212C283B73D}" srcOrd="0" destOrd="0" parTransId="{CC07176F-C4E5-47BB-BC07-5A16A74C4854}" sibTransId="{BFC42D76-FD27-4D09-A27E-717F69DB0967}"/>
    <dgm:cxn modelId="{514A2795-E5D7-4F8C-B1A2-6FF6915F63D2}" type="presOf" srcId="{0B11D469-2013-4A43-8A60-2AF5A5613602}" destId="{EB91EFE0-BBD7-4BC5-94E4-BD650F7A5088}" srcOrd="0" destOrd="0" presId="urn:microsoft.com/office/officeart/2018/2/layout/IconVerticalSolidList"/>
    <dgm:cxn modelId="{2A0E25A7-6582-426E-AF63-619E5B1AD0CD}" srcId="{0B11D469-2013-4A43-8A60-2AF5A5613602}" destId="{727488D1-F2C4-4A93-8D06-12BD82B6D07B}" srcOrd="4" destOrd="0" parTransId="{A772D7DF-005F-47D4-B9D8-D2929DDC15C8}" sibTransId="{6788A3FF-CD0C-42B4-AAD7-F252DC0E8EB6}"/>
    <dgm:cxn modelId="{5F70EFAB-965B-4939-8979-B7777C0DC9DE}" type="presOf" srcId="{727488D1-F2C4-4A93-8D06-12BD82B6D07B}" destId="{012AD443-382C-4CEB-AF54-FD5F5948824A}" srcOrd="0" destOrd="0" presId="urn:microsoft.com/office/officeart/2018/2/layout/IconVerticalSolidList"/>
    <dgm:cxn modelId="{75C3DEB5-00FD-475A-8342-342BE42EDEEF}" type="presOf" srcId="{18B52B9B-EFC2-482E-BDDF-F212C283B73D}" destId="{946A107C-1E46-41F5-B890-CCFE7916A753}" srcOrd="0" destOrd="0" presId="urn:microsoft.com/office/officeart/2018/2/layout/IconVerticalSolidList"/>
    <dgm:cxn modelId="{2A8AC1F3-0A59-4574-A828-41E29F83796F}" srcId="{0B11D469-2013-4A43-8A60-2AF5A5613602}" destId="{D4E0D8E1-1AD2-4B61-9890-DD0530E606B1}" srcOrd="3" destOrd="0" parTransId="{406ED6BA-B5BB-4FF2-B645-CD43B4A77763}" sibTransId="{4456E9CD-7EB0-4713-83B0-DEBDB2B886DF}"/>
    <dgm:cxn modelId="{6473BCF5-4C0A-4E5A-AC3C-15784627EBD6}" srcId="{0B11D469-2013-4A43-8A60-2AF5A5613602}" destId="{BE9CA304-2179-418F-A14E-70C887AAC7AA}" srcOrd="1" destOrd="0" parTransId="{517FC17F-C9B1-4C33-AFB6-8D4743B84D2C}" sibTransId="{627A7CF3-2522-42DE-994D-096AB9ACEE10}"/>
    <dgm:cxn modelId="{191DEBF8-7529-4264-9784-9FC753A1ED57}" srcId="{0B11D469-2013-4A43-8A60-2AF5A5613602}" destId="{1705EEBE-A6EC-4EDF-8571-7407A6CDAA2C}" srcOrd="2" destOrd="0" parTransId="{2D54170A-196D-4B0B-92DA-2CB4EE28DF3B}" sibTransId="{582F06F9-3180-4BB0-BC5F-3900302DA34E}"/>
    <dgm:cxn modelId="{A1EB20D3-9E0A-4024-B9C8-F6CAED2C3465}" type="presParOf" srcId="{EB91EFE0-BBD7-4BC5-94E4-BD650F7A5088}" destId="{270090C0-D250-45B8-98AF-9B56FF66B456}" srcOrd="0" destOrd="0" presId="urn:microsoft.com/office/officeart/2018/2/layout/IconVerticalSolidList"/>
    <dgm:cxn modelId="{28D70C6F-F2EE-4960-80B9-8E5606917C92}" type="presParOf" srcId="{270090C0-D250-45B8-98AF-9B56FF66B456}" destId="{5076F025-2546-472C-B030-9CED1E0E0A89}" srcOrd="0" destOrd="0" presId="urn:microsoft.com/office/officeart/2018/2/layout/IconVerticalSolidList"/>
    <dgm:cxn modelId="{610505BB-B0EA-42B6-81C5-3F14C9D9955D}" type="presParOf" srcId="{270090C0-D250-45B8-98AF-9B56FF66B456}" destId="{3B54FD4A-C21E-4A81-B71A-CF6B2BD16A2D}" srcOrd="1" destOrd="0" presId="urn:microsoft.com/office/officeart/2018/2/layout/IconVerticalSolidList"/>
    <dgm:cxn modelId="{C32F3728-0DE0-4B82-98AD-FB9DEFFB1939}" type="presParOf" srcId="{270090C0-D250-45B8-98AF-9B56FF66B456}" destId="{537F9087-AF31-4409-9144-0F7F4D12E6D5}" srcOrd="2" destOrd="0" presId="urn:microsoft.com/office/officeart/2018/2/layout/IconVerticalSolidList"/>
    <dgm:cxn modelId="{6AF93F78-47E6-4AE3-ADDF-8B6823C54726}" type="presParOf" srcId="{270090C0-D250-45B8-98AF-9B56FF66B456}" destId="{946A107C-1E46-41F5-B890-CCFE7916A753}" srcOrd="3" destOrd="0" presId="urn:microsoft.com/office/officeart/2018/2/layout/IconVerticalSolidList"/>
    <dgm:cxn modelId="{D47A0E6B-2A86-433F-A66D-F9B8F7DCDBC7}" type="presParOf" srcId="{EB91EFE0-BBD7-4BC5-94E4-BD650F7A5088}" destId="{2D0D49AB-B604-4CA3-A421-450021E65EBD}" srcOrd="1" destOrd="0" presId="urn:microsoft.com/office/officeart/2018/2/layout/IconVerticalSolidList"/>
    <dgm:cxn modelId="{803DA329-B384-47FC-A0D7-4DA405F28225}" type="presParOf" srcId="{EB91EFE0-BBD7-4BC5-94E4-BD650F7A5088}" destId="{8C92ED5E-F628-48B4-8B8D-CCB080048349}" srcOrd="2" destOrd="0" presId="urn:microsoft.com/office/officeart/2018/2/layout/IconVerticalSolidList"/>
    <dgm:cxn modelId="{DC281B2D-793B-4D35-A711-A25499AF4394}" type="presParOf" srcId="{8C92ED5E-F628-48B4-8B8D-CCB080048349}" destId="{8456EB6E-2EDE-4B40-ABED-7C9BBBF15255}" srcOrd="0" destOrd="0" presId="urn:microsoft.com/office/officeart/2018/2/layout/IconVerticalSolidList"/>
    <dgm:cxn modelId="{A5856744-07B7-42DC-804B-3FD8A43E4DCE}" type="presParOf" srcId="{8C92ED5E-F628-48B4-8B8D-CCB080048349}" destId="{2AAFFA9D-0AA0-4401-889E-64E9405F38B5}" srcOrd="1" destOrd="0" presId="urn:microsoft.com/office/officeart/2018/2/layout/IconVerticalSolidList"/>
    <dgm:cxn modelId="{5F36A67B-24FE-4386-B933-25F6D09662FB}" type="presParOf" srcId="{8C92ED5E-F628-48B4-8B8D-CCB080048349}" destId="{6845A0D2-F76F-47E3-A4E1-3C653FB005FA}" srcOrd="2" destOrd="0" presId="urn:microsoft.com/office/officeart/2018/2/layout/IconVerticalSolidList"/>
    <dgm:cxn modelId="{6F54937C-E190-4C15-8CA6-AD0E8B060767}" type="presParOf" srcId="{8C92ED5E-F628-48B4-8B8D-CCB080048349}" destId="{F549173A-E15F-4FC7-B11E-F77BC6074479}" srcOrd="3" destOrd="0" presId="urn:microsoft.com/office/officeart/2018/2/layout/IconVerticalSolidList"/>
    <dgm:cxn modelId="{BD575877-17E1-4066-B702-7E9FAD51A6C7}" type="presParOf" srcId="{EB91EFE0-BBD7-4BC5-94E4-BD650F7A5088}" destId="{C1AD17A7-624D-4BCA-8D56-EB021B8A4766}" srcOrd="3" destOrd="0" presId="urn:microsoft.com/office/officeart/2018/2/layout/IconVerticalSolidList"/>
    <dgm:cxn modelId="{62EE4356-975B-4FF1-9065-9606189C34F7}" type="presParOf" srcId="{EB91EFE0-BBD7-4BC5-94E4-BD650F7A5088}" destId="{0B71A35A-6576-4E8C-B60D-547B5C38D367}" srcOrd="4" destOrd="0" presId="urn:microsoft.com/office/officeart/2018/2/layout/IconVerticalSolidList"/>
    <dgm:cxn modelId="{7027B056-9511-4982-B8CD-C90B9D772864}" type="presParOf" srcId="{0B71A35A-6576-4E8C-B60D-547B5C38D367}" destId="{06202BA7-2B97-4BF4-83C0-C6F78F3F4117}" srcOrd="0" destOrd="0" presId="urn:microsoft.com/office/officeart/2018/2/layout/IconVerticalSolidList"/>
    <dgm:cxn modelId="{5A562F5E-A040-43F6-8024-E057FA94CB0B}" type="presParOf" srcId="{0B71A35A-6576-4E8C-B60D-547B5C38D367}" destId="{E411B3D4-6621-47EC-8EEF-434EEB935DFE}" srcOrd="1" destOrd="0" presId="urn:microsoft.com/office/officeart/2018/2/layout/IconVerticalSolidList"/>
    <dgm:cxn modelId="{F995CDA7-2674-4D1E-830B-FF68C5EF188A}" type="presParOf" srcId="{0B71A35A-6576-4E8C-B60D-547B5C38D367}" destId="{844A118C-1F45-4D0F-BC6B-D1B7809C2BA6}" srcOrd="2" destOrd="0" presId="urn:microsoft.com/office/officeart/2018/2/layout/IconVerticalSolidList"/>
    <dgm:cxn modelId="{0FF902AC-96E6-4345-ADEE-255A544CBFB4}" type="presParOf" srcId="{0B71A35A-6576-4E8C-B60D-547B5C38D367}" destId="{2A6AE6D1-2926-4056-A824-694BBE80CDF0}" srcOrd="3" destOrd="0" presId="urn:microsoft.com/office/officeart/2018/2/layout/IconVerticalSolidList"/>
    <dgm:cxn modelId="{C14603BB-FF9B-4C8D-90DD-45F1E45374FB}" type="presParOf" srcId="{EB91EFE0-BBD7-4BC5-94E4-BD650F7A5088}" destId="{C9F07A8E-FE04-48DF-A1D6-4D85C58A12A1}" srcOrd="5" destOrd="0" presId="urn:microsoft.com/office/officeart/2018/2/layout/IconVerticalSolidList"/>
    <dgm:cxn modelId="{1BEC75DF-B7D8-41B0-B799-A820EF7EEBBC}" type="presParOf" srcId="{EB91EFE0-BBD7-4BC5-94E4-BD650F7A5088}" destId="{D95F9135-B699-4DBE-9407-719FE973AB6F}" srcOrd="6" destOrd="0" presId="urn:microsoft.com/office/officeart/2018/2/layout/IconVerticalSolidList"/>
    <dgm:cxn modelId="{43579719-E53C-47D5-BADD-0C75FA51BC25}" type="presParOf" srcId="{D95F9135-B699-4DBE-9407-719FE973AB6F}" destId="{89170118-68BC-418F-9E6D-AC2C5BA61FF5}" srcOrd="0" destOrd="0" presId="urn:microsoft.com/office/officeart/2018/2/layout/IconVerticalSolidList"/>
    <dgm:cxn modelId="{1D20B7EA-996E-44AE-8ACA-F62EF23868A5}" type="presParOf" srcId="{D95F9135-B699-4DBE-9407-719FE973AB6F}" destId="{8BCE36DA-6349-40FE-89A9-FA2A1AE4CAF6}" srcOrd="1" destOrd="0" presId="urn:microsoft.com/office/officeart/2018/2/layout/IconVerticalSolidList"/>
    <dgm:cxn modelId="{03FB9294-8BC0-4524-A753-63166E681B04}" type="presParOf" srcId="{D95F9135-B699-4DBE-9407-719FE973AB6F}" destId="{EF115E86-4655-4ED9-9DEC-491357C1CCF9}" srcOrd="2" destOrd="0" presId="urn:microsoft.com/office/officeart/2018/2/layout/IconVerticalSolidList"/>
    <dgm:cxn modelId="{FD2D5CC9-1C77-412B-A78E-4D7E6DA389E7}" type="presParOf" srcId="{D95F9135-B699-4DBE-9407-719FE973AB6F}" destId="{A49CEDEB-78BF-427F-BB93-B8BBC68CC271}" srcOrd="3" destOrd="0" presId="urn:microsoft.com/office/officeart/2018/2/layout/IconVerticalSolidList"/>
    <dgm:cxn modelId="{99AF0A6F-A164-4C60-BF0A-ABFBB3A30E08}" type="presParOf" srcId="{EB91EFE0-BBD7-4BC5-94E4-BD650F7A5088}" destId="{85575915-9AE0-4C97-A041-5BF491FB4A30}" srcOrd="7" destOrd="0" presId="urn:microsoft.com/office/officeart/2018/2/layout/IconVerticalSolidList"/>
    <dgm:cxn modelId="{B3CE6385-334B-434C-9E92-E1EBE0D27D3B}" type="presParOf" srcId="{EB91EFE0-BBD7-4BC5-94E4-BD650F7A5088}" destId="{5B6E1FFA-6E95-4340-8B2A-8EB028C36DF1}" srcOrd="8" destOrd="0" presId="urn:microsoft.com/office/officeart/2018/2/layout/IconVerticalSolidList"/>
    <dgm:cxn modelId="{C9703080-219D-46B1-AD62-3FE69CA0F8C3}" type="presParOf" srcId="{5B6E1FFA-6E95-4340-8B2A-8EB028C36DF1}" destId="{0B33C38E-5250-4403-9625-CB194A8F21AB}" srcOrd="0" destOrd="0" presId="urn:microsoft.com/office/officeart/2018/2/layout/IconVerticalSolidList"/>
    <dgm:cxn modelId="{F5EFD750-0392-4D0C-AD08-94EA349C7938}" type="presParOf" srcId="{5B6E1FFA-6E95-4340-8B2A-8EB028C36DF1}" destId="{C960A69F-EB7A-475F-AF34-9030C4F16FF2}" srcOrd="1" destOrd="0" presId="urn:microsoft.com/office/officeart/2018/2/layout/IconVerticalSolidList"/>
    <dgm:cxn modelId="{0AD15A2B-81D2-4AAF-BDE0-49C0474BD07E}" type="presParOf" srcId="{5B6E1FFA-6E95-4340-8B2A-8EB028C36DF1}" destId="{B356FEA0-BB4B-467C-ACD6-6E3314DC5D7F}" srcOrd="2" destOrd="0" presId="urn:microsoft.com/office/officeart/2018/2/layout/IconVerticalSolidList"/>
    <dgm:cxn modelId="{2DFD8D38-0DE2-4473-A36A-F4CBC51E6FDD}" type="presParOf" srcId="{5B6E1FFA-6E95-4340-8B2A-8EB028C36DF1}" destId="{012AD443-382C-4CEB-AF54-FD5F5948824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F34531-FB7C-4DF7-85B7-36549BF342A7}"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13681462-0114-4E4B-9C48-25A49305B7B6}">
      <dgm:prSet/>
      <dgm:spPr/>
      <dgm:t>
        <a:bodyPr/>
        <a:lstStyle/>
        <a:p>
          <a:r>
            <a:rPr lang="en-IN" dirty="0">
              <a:latin typeface="Calibri" panose="020F0502020204030204" pitchFamily="34" charset="0"/>
              <a:cs typeface="Calibri" panose="020F0502020204030204" pitchFamily="34" charset="0"/>
            </a:rPr>
            <a:t>The various leadership and management styles have been highlighted in this presentation. </a:t>
          </a:r>
          <a:endParaRPr lang="en-US" dirty="0">
            <a:latin typeface="Calibri" panose="020F0502020204030204" pitchFamily="34" charset="0"/>
            <a:cs typeface="Calibri" panose="020F0502020204030204" pitchFamily="34" charset="0"/>
          </a:endParaRPr>
        </a:p>
      </dgm:t>
    </dgm:pt>
    <dgm:pt modelId="{4426882E-3515-4129-8013-1A5E4E45AF3C}" type="parTrans" cxnId="{AD876DEE-B2E1-4135-9658-F8C77F70ED04}">
      <dgm:prSet/>
      <dgm:spPr/>
      <dgm:t>
        <a:bodyPr/>
        <a:lstStyle/>
        <a:p>
          <a:endParaRPr lang="en-US"/>
        </a:p>
      </dgm:t>
    </dgm:pt>
    <dgm:pt modelId="{47B4C062-9467-4B70-86A3-764097018413}" type="sibTrans" cxnId="{AD876DEE-B2E1-4135-9658-F8C77F70ED04}">
      <dgm:prSet/>
      <dgm:spPr/>
      <dgm:t>
        <a:bodyPr/>
        <a:lstStyle/>
        <a:p>
          <a:endParaRPr lang="en-US"/>
        </a:p>
      </dgm:t>
    </dgm:pt>
    <dgm:pt modelId="{B16A8C27-3B7C-4202-8A70-CE60095B7CE5}">
      <dgm:prSet/>
      <dgm:spPr/>
      <dgm:t>
        <a:bodyPr/>
        <a:lstStyle/>
        <a:p>
          <a:r>
            <a:rPr lang="en-IN" dirty="0">
              <a:latin typeface="Calibri" panose="020F0502020204030204" pitchFamily="34" charset="0"/>
              <a:cs typeface="Calibri" panose="020F0502020204030204" pitchFamily="34" charset="0"/>
            </a:rPr>
            <a:t>A few benefits of leadership styles along with their principles have been incorporated into this presentation. </a:t>
          </a:r>
          <a:endParaRPr lang="en-US" dirty="0">
            <a:latin typeface="Calibri" panose="020F0502020204030204" pitchFamily="34" charset="0"/>
            <a:cs typeface="Calibri" panose="020F0502020204030204" pitchFamily="34" charset="0"/>
          </a:endParaRPr>
        </a:p>
      </dgm:t>
    </dgm:pt>
    <dgm:pt modelId="{712A5554-834C-4BF4-A9E0-C7B190CAC72A}" type="parTrans" cxnId="{E0EB3067-3A34-485E-A7A1-8DEE6FAD227B}">
      <dgm:prSet/>
      <dgm:spPr/>
      <dgm:t>
        <a:bodyPr/>
        <a:lstStyle/>
        <a:p>
          <a:endParaRPr lang="en-US"/>
        </a:p>
      </dgm:t>
    </dgm:pt>
    <dgm:pt modelId="{B3835202-44E4-468F-BD89-231FF7BA8931}" type="sibTrans" cxnId="{E0EB3067-3A34-485E-A7A1-8DEE6FAD227B}">
      <dgm:prSet/>
      <dgm:spPr/>
      <dgm:t>
        <a:bodyPr/>
        <a:lstStyle/>
        <a:p>
          <a:endParaRPr lang="en-US"/>
        </a:p>
      </dgm:t>
    </dgm:pt>
    <dgm:pt modelId="{8B212225-66FF-4F0A-A1D1-C87C03A5325F}">
      <dgm:prSet/>
      <dgm:spPr/>
      <dgm:t>
        <a:bodyPr/>
        <a:lstStyle/>
        <a:p>
          <a:r>
            <a:rPr lang="en-IN" dirty="0">
              <a:latin typeface="Calibri" panose="020F0502020204030204" pitchFamily="34" charset="0"/>
              <a:cs typeface="Calibri" panose="020F0502020204030204" pitchFamily="34" charset="0"/>
            </a:rPr>
            <a:t>Several perspectives on leadership and the transformational as well as transactional leadership styles have also been highlighted in this presentation. </a:t>
          </a:r>
          <a:endParaRPr lang="en-US" dirty="0">
            <a:latin typeface="Calibri" panose="020F0502020204030204" pitchFamily="34" charset="0"/>
            <a:cs typeface="Calibri" panose="020F0502020204030204" pitchFamily="34" charset="0"/>
          </a:endParaRPr>
        </a:p>
      </dgm:t>
    </dgm:pt>
    <dgm:pt modelId="{3E82DA8D-2E6A-4593-8FDD-A75EB2B33C07}" type="parTrans" cxnId="{17DD3CB8-DA21-4712-AC9F-59A21C517421}">
      <dgm:prSet/>
      <dgm:spPr/>
      <dgm:t>
        <a:bodyPr/>
        <a:lstStyle/>
        <a:p>
          <a:endParaRPr lang="en-US"/>
        </a:p>
      </dgm:t>
    </dgm:pt>
    <dgm:pt modelId="{8F9811CB-9A69-4197-82AE-001DA32403D7}" type="sibTrans" cxnId="{17DD3CB8-DA21-4712-AC9F-59A21C517421}">
      <dgm:prSet/>
      <dgm:spPr/>
      <dgm:t>
        <a:bodyPr/>
        <a:lstStyle/>
        <a:p>
          <a:endParaRPr lang="en-US"/>
        </a:p>
      </dgm:t>
    </dgm:pt>
    <dgm:pt modelId="{F91B2D6D-EEA3-493E-9CD9-FB53067E342E}">
      <dgm:prSet/>
      <dgm:spPr/>
      <dgm:t>
        <a:bodyPr/>
        <a:lstStyle/>
        <a:p>
          <a:r>
            <a:rPr lang="en-IN">
              <a:latin typeface="Calibri" panose="020F0502020204030204" pitchFamily="34" charset="0"/>
              <a:cs typeface="Calibri" panose="020F0502020204030204" pitchFamily="34" charset="0"/>
            </a:rPr>
            <a:t>Various attributes of leadership such as self-confidence and innovativeness have also been demonstrated here</a:t>
          </a:r>
          <a:r>
            <a:rPr lang="en-IN"/>
            <a:t>. </a:t>
          </a:r>
          <a:endParaRPr lang="en-US"/>
        </a:p>
      </dgm:t>
    </dgm:pt>
    <dgm:pt modelId="{6A872BB9-555D-439A-A9CA-C6AB6DB15867}" type="parTrans" cxnId="{A500E385-76AC-42DF-9AC5-DBD745DB8EFB}">
      <dgm:prSet/>
      <dgm:spPr/>
      <dgm:t>
        <a:bodyPr/>
        <a:lstStyle/>
        <a:p>
          <a:endParaRPr lang="en-US"/>
        </a:p>
      </dgm:t>
    </dgm:pt>
    <dgm:pt modelId="{EF64DA4A-AEAE-4794-9E3F-AB19E4973176}" type="sibTrans" cxnId="{A500E385-76AC-42DF-9AC5-DBD745DB8EFB}">
      <dgm:prSet/>
      <dgm:spPr/>
      <dgm:t>
        <a:bodyPr/>
        <a:lstStyle/>
        <a:p>
          <a:endParaRPr lang="en-US"/>
        </a:p>
      </dgm:t>
    </dgm:pt>
    <dgm:pt modelId="{6EFF0216-53ED-47C8-BA03-0F3DD4E6CAFA}">
      <dgm:prSet/>
      <dgm:spPr/>
      <dgm:t>
        <a:bodyPr/>
        <a:lstStyle/>
        <a:p>
          <a:r>
            <a:rPr lang="en-IN" dirty="0">
              <a:latin typeface="Calibri" panose="020F0502020204030204" pitchFamily="34" charset="0"/>
              <a:cs typeface="Calibri" panose="020F0502020204030204" pitchFamily="34" charset="0"/>
            </a:rPr>
            <a:t>The leadership and management qualities of Jack Welch along with the challenges and an evaluation of his leadership style have been elaborated in the end part of this presentation</a:t>
          </a:r>
          <a:r>
            <a:rPr lang="en-IN" dirty="0"/>
            <a:t>.</a:t>
          </a:r>
          <a:endParaRPr lang="en-US" dirty="0"/>
        </a:p>
      </dgm:t>
    </dgm:pt>
    <dgm:pt modelId="{0733ED93-1882-4B3F-99E0-36C88D508964}" type="parTrans" cxnId="{109AEAA6-3E06-43B4-A6A9-6DF77467C445}">
      <dgm:prSet/>
      <dgm:spPr/>
      <dgm:t>
        <a:bodyPr/>
        <a:lstStyle/>
        <a:p>
          <a:endParaRPr lang="en-US"/>
        </a:p>
      </dgm:t>
    </dgm:pt>
    <dgm:pt modelId="{9E953DFF-BA0F-49C7-8F24-5B5333DA8064}" type="sibTrans" cxnId="{109AEAA6-3E06-43B4-A6A9-6DF77467C445}">
      <dgm:prSet/>
      <dgm:spPr/>
      <dgm:t>
        <a:bodyPr/>
        <a:lstStyle/>
        <a:p>
          <a:endParaRPr lang="en-US"/>
        </a:p>
      </dgm:t>
    </dgm:pt>
    <dgm:pt modelId="{3458A495-B3AE-47B7-8A90-C9C7F582EC2F}" type="pres">
      <dgm:prSet presAssocID="{5DF34531-FB7C-4DF7-85B7-36549BF342A7}" presName="outerComposite" presStyleCnt="0">
        <dgm:presLayoutVars>
          <dgm:chMax val="5"/>
          <dgm:dir/>
          <dgm:resizeHandles val="exact"/>
        </dgm:presLayoutVars>
      </dgm:prSet>
      <dgm:spPr/>
    </dgm:pt>
    <dgm:pt modelId="{D0D55E06-A320-42B8-A05A-6D5124AEB456}" type="pres">
      <dgm:prSet presAssocID="{5DF34531-FB7C-4DF7-85B7-36549BF342A7}" presName="dummyMaxCanvas" presStyleCnt="0">
        <dgm:presLayoutVars/>
      </dgm:prSet>
      <dgm:spPr/>
    </dgm:pt>
    <dgm:pt modelId="{994E46E3-B69A-4F90-89D8-649323658B80}" type="pres">
      <dgm:prSet presAssocID="{5DF34531-FB7C-4DF7-85B7-36549BF342A7}" presName="FiveNodes_1" presStyleLbl="node1" presStyleIdx="0" presStyleCnt="5" custLinFactY="9872" custLinFactNeighborX="8694" custLinFactNeighborY="100000">
        <dgm:presLayoutVars>
          <dgm:bulletEnabled val="1"/>
        </dgm:presLayoutVars>
      </dgm:prSet>
      <dgm:spPr/>
    </dgm:pt>
    <dgm:pt modelId="{F183E332-2B44-4EF0-9A50-B13771E97AB5}" type="pres">
      <dgm:prSet presAssocID="{5DF34531-FB7C-4DF7-85B7-36549BF342A7}" presName="FiveNodes_2" presStyleLbl="node1" presStyleIdx="1" presStyleCnt="5" custLinFactY="10559" custLinFactNeighborX="8842" custLinFactNeighborY="100000">
        <dgm:presLayoutVars>
          <dgm:bulletEnabled val="1"/>
        </dgm:presLayoutVars>
      </dgm:prSet>
      <dgm:spPr/>
    </dgm:pt>
    <dgm:pt modelId="{8F89548C-29EA-4815-AC47-AB2E85805BAC}" type="pres">
      <dgm:prSet presAssocID="{5DF34531-FB7C-4DF7-85B7-36549BF342A7}" presName="FiveNodes_3" presStyleLbl="node1" presStyleIdx="2" presStyleCnt="5" custLinFactY="-100000" custLinFactNeighborX="-13262" custLinFactNeighborY="-117906">
        <dgm:presLayoutVars>
          <dgm:bulletEnabled val="1"/>
        </dgm:presLayoutVars>
      </dgm:prSet>
      <dgm:spPr/>
    </dgm:pt>
    <dgm:pt modelId="{C531F839-56C5-4081-8A44-AAE3B6523C6D}" type="pres">
      <dgm:prSet presAssocID="{5DF34531-FB7C-4DF7-85B7-36549BF342A7}" presName="FiveNodes_4" presStyleLbl="node1" presStyleIdx="3" presStyleCnt="5">
        <dgm:presLayoutVars>
          <dgm:bulletEnabled val="1"/>
        </dgm:presLayoutVars>
      </dgm:prSet>
      <dgm:spPr/>
    </dgm:pt>
    <dgm:pt modelId="{C201DA29-E4D2-494E-88A5-D95EE85BCA17}" type="pres">
      <dgm:prSet presAssocID="{5DF34531-FB7C-4DF7-85B7-36549BF342A7}" presName="FiveNodes_5" presStyleLbl="node1" presStyleIdx="4" presStyleCnt="5">
        <dgm:presLayoutVars>
          <dgm:bulletEnabled val="1"/>
        </dgm:presLayoutVars>
      </dgm:prSet>
      <dgm:spPr/>
    </dgm:pt>
    <dgm:pt modelId="{24D2AC9E-9EF2-4899-BCB2-FC1FCDD6C483}" type="pres">
      <dgm:prSet presAssocID="{5DF34531-FB7C-4DF7-85B7-36549BF342A7}" presName="FiveConn_1-2" presStyleLbl="fgAccFollowNode1" presStyleIdx="0" presStyleCnt="4">
        <dgm:presLayoutVars>
          <dgm:bulletEnabled val="1"/>
        </dgm:presLayoutVars>
      </dgm:prSet>
      <dgm:spPr/>
    </dgm:pt>
    <dgm:pt modelId="{4EE85E9D-1AAB-4B20-AA8E-4B3DA56F714A}" type="pres">
      <dgm:prSet presAssocID="{5DF34531-FB7C-4DF7-85B7-36549BF342A7}" presName="FiveConn_2-3" presStyleLbl="fgAccFollowNode1" presStyleIdx="1" presStyleCnt="4">
        <dgm:presLayoutVars>
          <dgm:bulletEnabled val="1"/>
        </dgm:presLayoutVars>
      </dgm:prSet>
      <dgm:spPr/>
    </dgm:pt>
    <dgm:pt modelId="{FCA40E30-780A-421C-B321-F250FA9BA8E3}" type="pres">
      <dgm:prSet presAssocID="{5DF34531-FB7C-4DF7-85B7-36549BF342A7}" presName="FiveConn_3-4" presStyleLbl="fgAccFollowNode1" presStyleIdx="2" presStyleCnt="4">
        <dgm:presLayoutVars>
          <dgm:bulletEnabled val="1"/>
        </dgm:presLayoutVars>
      </dgm:prSet>
      <dgm:spPr/>
    </dgm:pt>
    <dgm:pt modelId="{027205B7-6393-4EAC-BEE1-00F8EB751F13}" type="pres">
      <dgm:prSet presAssocID="{5DF34531-FB7C-4DF7-85B7-36549BF342A7}" presName="FiveConn_4-5" presStyleLbl="fgAccFollowNode1" presStyleIdx="3" presStyleCnt="4">
        <dgm:presLayoutVars>
          <dgm:bulletEnabled val="1"/>
        </dgm:presLayoutVars>
      </dgm:prSet>
      <dgm:spPr/>
    </dgm:pt>
    <dgm:pt modelId="{708604EB-C6AE-4511-A9EE-48B83B3FA1C4}" type="pres">
      <dgm:prSet presAssocID="{5DF34531-FB7C-4DF7-85B7-36549BF342A7}" presName="FiveNodes_1_text" presStyleLbl="node1" presStyleIdx="4" presStyleCnt="5">
        <dgm:presLayoutVars>
          <dgm:bulletEnabled val="1"/>
        </dgm:presLayoutVars>
      </dgm:prSet>
      <dgm:spPr/>
    </dgm:pt>
    <dgm:pt modelId="{D92244BE-F20C-48B7-9AC3-A67D8D477C4B}" type="pres">
      <dgm:prSet presAssocID="{5DF34531-FB7C-4DF7-85B7-36549BF342A7}" presName="FiveNodes_2_text" presStyleLbl="node1" presStyleIdx="4" presStyleCnt="5">
        <dgm:presLayoutVars>
          <dgm:bulletEnabled val="1"/>
        </dgm:presLayoutVars>
      </dgm:prSet>
      <dgm:spPr/>
    </dgm:pt>
    <dgm:pt modelId="{6C4B61CD-6196-446A-8FA5-99C23926E0F1}" type="pres">
      <dgm:prSet presAssocID="{5DF34531-FB7C-4DF7-85B7-36549BF342A7}" presName="FiveNodes_3_text" presStyleLbl="node1" presStyleIdx="4" presStyleCnt="5">
        <dgm:presLayoutVars>
          <dgm:bulletEnabled val="1"/>
        </dgm:presLayoutVars>
      </dgm:prSet>
      <dgm:spPr/>
    </dgm:pt>
    <dgm:pt modelId="{D08743E6-A0B9-4F19-A3D9-613DF54F2BF4}" type="pres">
      <dgm:prSet presAssocID="{5DF34531-FB7C-4DF7-85B7-36549BF342A7}" presName="FiveNodes_4_text" presStyleLbl="node1" presStyleIdx="4" presStyleCnt="5">
        <dgm:presLayoutVars>
          <dgm:bulletEnabled val="1"/>
        </dgm:presLayoutVars>
      </dgm:prSet>
      <dgm:spPr/>
    </dgm:pt>
    <dgm:pt modelId="{09825114-47F7-4BEF-ACFF-AC73A93660D2}" type="pres">
      <dgm:prSet presAssocID="{5DF34531-FB7C-4DF7-85B7-36549BF342A7}" presName="FiveNodes_5_text" presStyleLbl="node1" presStyleIdx="4" presStyleCnt="5">
        <dgm:presLayoutVars>
          <dgm:bulletEnabled val="1"/>
        </dgm:presLayoutVars>
      </dgm:prSet>
      <dgm:spPr/>
    </dgm:pt>
  </dgm:ptLst>
  <dgm:cxnLst>
    <dgm:cxn modelId="{56F7FE28-9FB3-4A52-81FA-6F2950D07951}" type="presOf" srcId="{47B4C062-9467-4B70-86A3-764097018413}" destId="{24D2AC9E-9EF2-4899-BCB2-FC1FCDD6C483}" srcOrd="0" destOrd="0" presId="urn:microsoft.com/office/officeart/2005/8/layout/vProcess5"/>
    <dgm:cxn modelId="{B5708B2A-1FE1-402D-B3B1-74C8D2717A66}" type="presOf" srcId="{6EFF0216-53ED-47C8-BA03-0F3DD4E6CAFA}" destId="{09825114-47F7-4BEF-ACFF-AC73A93660D2}" srcOrd="1" destOrd="0" presId="urn:microsoft.com/office/officeart/2005/8/layout/vProcess5"/>
    <dgm:cxn modelId="{114C4246-FD7D-4B71-99D5-DD0E5DB78194}" type="presOf" srcId="{F91B2D6D-EEA3-493E-9CD9-FB53067E342E}" destId="{D08743E6-A0B9-4F19-A3D9-613DF54F2BF4}" srcOrd="1" destOrd="0" presId="urn:microsoft.com/office/officeart/2005/8/layout/vProcess5"/>
    <dgm:cxn modelId="{E0EB3067-3A34-485E-A7A1-8DEE6FAD227B}" srcId="{5DF34531-FB7C-4DF7-85B7-36549BF342A7}" destId="{B16A8C27-3B7C-4202-8A70-CE60095B7CE5}" srcOrd="1" destOrd="0" parTransId="{712A5554-834C-4BF4-A9E0-C7B190CAC72A}" sibTransId="{B3835202-44E4-468F-BD89-231FF7BA8931}"/>
    <dgm:cxn modelId="{A7D87A70-6955-4D03-86BC-69023DF2D3B0}" type="presOf" srcId="{F91B2D6D-EEA3-493E-9CD9-FB53067E342E}" destId="{C531F839-56C5-4081-8A44-AAE3B6523C6D}" srcOrd="0" destOrd="0" presId="urn:microsoft.com/office/officeart/2005/8/layout/vProcess5"/>
    <dgm:cxn modelId="{35B03D52-66AB-4292-BAF3-B52093698FFF}" type="presOf" srcId="{8B212225-66FF-4F0A-A1D1-C87C03A5325F}" destId="{8F89548C-29EA-4815-AC47-AB2E85805BAC}" srcOrd="0" destOrd="0" presId="urn:microsoft.com/office/officeart/2005/8/layout/vProcess5"/>
    <dgm:cxn modelId="{283B8680-98D4-4619-84B3-7665273ABF28}" type="presOf" srcId="{B16A8C27-3B7C-4202-8A70-CE60095B7CE5}" destId="{F183E332-2B44-4EF0-9A50-B13771E97AB5}" srcOrd="0" destOrd="0" presId="urn:microsoft.com/office/officeart/2005/8/layout/vProcess5"/>
    <dgm:cxn modelId="{A500E385-76AC-42DF-9AC5-DBD745DB8EFB}" srcId="{5DF34531-FB7C-4DF7-85B7-36549BF342A7}" destId="{F91B2D6D-EEA3-493E-9CD9-FB53067E342E}" srcOrd="3" destOrd="0" parTransId="{6A872BB9-555D-439A-A9CA-C6AB6DB15867}" sibTransId="{EF64DA4A-AEAE-4794-9E3F-AB19E4973176}"/>
    <dgm:cxn modelId="{24D5E491-A7E4-475A-AE8C-A603A344F962}" type="presOf" srcId="{8B212225-66FF-4F0A-A1D1-C87C03A5325F}" destId="{6C4B61CD-6196-446A-8FA5-99C23926E0F1}" srcOrd="1" destOrd="0" presId="urn:microsoft.com/office/officeart/2005/8/layout/vProcess5"/>
    <dgm:cxn modelId="{109AEAA6-3E06-43B4-A6A9-6DF77467C445}" srcId="{5DF34531-FB7C-4DF7-85B7-36549BF342A7}" destId="{6EFF0216-53ED-47C8-BA03-0F3DD4E6CAFA}" srcOrd="4" destOrd="0" parTransId="{0733ED93-1882-4B3F-99E0-36C88D508964}" sibTransId="{9E953DFF-BA0F-49C7-8F24-5B5333DA8064}"/>
    <dgm:cxn modelId="{F62DC1AF-AE7D-4142-8D3F-CBC090199E0F}" type="presOf" srcId="{6EFF0216-53ED-47C8-BA03-0F3DD4E6CAFA}" destId="{C201DA29-E4D2-494E-88A5-D95EE85BCA17}" srcOrd="0" destOrd="0" presId="urn:microsoft.com/office/officeart/2005/8/layout/vProcess5"/>
    <dgm:cxn modelId="{78FD67B0-36EB-45E9-B530-3ECEB9690B60}" type="presOf" srcId="{13681462-0114-4E4B-9C48-25A49305B7B6}" destId="{708604EB-C6AE-4511-A9EE-48B83B3FA1C4}" srcOrd="1" destOrd="0" presId="urn:microsoft.com/office/officeart/2005/8/layout/vProcess5"/>
    <dgm:cxn modelId="{17DD3CB8-DA21-4712-AC9F-59A21C517421}" srcId="{5DF34531-FB7C-4DF7-85B7-36549BF342A7}" destId="{8B212225-66FF-4F0A-A1D1-C87C03A5325F}" srcOrd="2" destOrd="0" parTransId="{3E82DA8D-2E6A-4593-8FDD-A75EB2B33C07}" sibTransId="{8F9811CB-9A69-4197-82AE-001DA32403D7}"/>
    <dgm:cxn modelId="{ECE856BD-4124-413A-9205-20B7A344B5B8}" type="presOf" srcId="{B16A8C27-3B7C-4202-8A70-CE60095B7CE5}" destId="{D92244BE-F20C-48B7-9AC3-A67D8D477C4B}" srcOrd="1" destOrd="0" presId="urn:microsoft.com/office/officeart/2005/8/layout/vProcess5"/>
    <dgm:cxn modelId="{96B2ACDA-6BE5-4CF4-A613-4E4B95C93543}" type="presOf" srcId="{B3835202-44E4-468F-BD89-231FF7BA8931}" destId="{4EE85E9D-1AAB-4B20-AA8E-4B3DA56F714A}" srcOrd="0" destOrd="0" presId="urn:microsoft.com/office/officeart/2005/8/layout/vProcess5"/>
    <dgm:cxn modelId="{AD876DEE-B2E1-4135-9658-F8C77F70ED04}" srcId="{5DF34531-FB7C-4DF7-85B7-36549BF342A7}" destId="{13681462-0114-4E4B-9C48-25A49305B7B6}" srcOrd="0" destOrd="0" parTransId="{4426882E-3515-4129-8013-1A5E4E45AF3C}" sibTransId="{47B4C062-9467-4B70-86A3-764097018413}"/>
    <dgm:cxn modelId="{615977F1-114C-463D-A11A-CBB99B6339FD}" type="presOf" srcId="{EF64DA4A-AEAE-4794-9E3F-AB19E4973176}" destId="{027205B7-6393-4EAC-BEE1-00F8EB751F13}" srcOrd="0" destOrd="0" presId="urn:microsoft.com/office/officeart/2005/8/layout/vProcess5"/>
    <dgm:cxn modelId="{1CCFBEF2-E928-4BA5-BDB2-D39BB156A500}" type="presOf" srcId="{13681462-0114-4E4B-9C48-25A49305B7B6}" destId="{994E46E3-B69A-4F90-89D8-649323658B80}" srcOrd="0" destOrd="0" presId="urn:microsoft.com/office/officeart/2005/8/layout/vProcess5"/>
    <dgm:cxn modelId="{635019F6-F890-4B5E-96EB-C2DECC2C2108}" type="presOf" srcId="{8F9811CB-9A69-4197-82AE-001DA32403D7}" destId="{FCA40E30-780A-421C-B321-F250FA9BA8E3}" srcOrd="0" destOrd="0" presId="urn:microsoft.com/office/officeart/2005/8/layout/vProcess5"/>
    <dgm:cxn modelId="{5C70EFF6-0C00-49CD-BC5F-F9EF5E113A83}" type="presOf" srcId="{5DF34531-FB7C-4DF7-85B7-36549BF342A7}" destId="{3458A495-B3AE-47B7-8A90-C9C7F582EC2F}" srcOrd="0" destOrd="0" presId="urn:microsoft.com/office/officeart/2005/8/layout/vProcess5"/>
    <dgm:cxn modelId="{3A7A57FE-69BD-43D1-B5FF-6AC64E445C48}" type="presParOf" srcId="{3458A495-B3AE-47B7-8A90-C9C7F582EC2F}" destId="{D0D55E06-A320-42B8-A05A-6D5124AEB456}" srcOrd="0" destOrd="0" presId="urn:microsoft.com/office/officeart/2005/8/layout/vProcess5"/>
    <dgm:cxn modelId="{C914558E-AF2F-4B4B-BADC-FD69C23949FA}" type="presParOf" srcId="{3458A495-B3AE-47B7-8A90-C9C7F582EC2F}" destId="{994E46E3-B69A-4F90-89D8-649323658B80}" srcOrd="1" destOrd="0" presId="urn:microsoft.com/office/officeart/2005/8/layout/vProcess5"/>
    <dgm:cxn modelId="{5CA63A53-9B86-4EAC-8F6E-F77552A16D77}" type="presParOf" srcId="{3458A495-B3AE-47B7-8A90-C9C7F582EC2F}" destId="{F183E332-2B44-4EF0-9A50-B13771E97AB5}" srcOrd="2" destOrd="0" presId="urn:microsoft.com/office/officeart/2005/8/layout/vProcess5"/>
    <dgm:cxn modelId="{E3DB0415-04CE-44E8-A239-A740C93FB5B4}" type="presParOf" srcId="{3458A495-B3AE-47B7-8A90-C9C7F582EC2F}" destId="{8F89548C-29EA-4815-AC47-AB2E85805BAC}" srcOrd="3" destOrd="0" presId="urn:microsoft.com/office/officeart/2005/8/layout/vProcess5"/>
    <dgm:cxn modelId="{3DD343E6-7DE3-4AC5-8CF4-5F16417CF747}" type="presParOf" srcId="{3458A495-B3AE-47B7-8A90-C9C7F582EC2F}" destId="{C531F839-56C5-4081-8A44-AAE3B6523C6D}" srcOrd="4" destOrd="0" presId="urn:microsoft.com/office/officeart/2005/8/layout/vProcess5"/>
    <dgm:cxn modelId="{546A481D-43A9-436C-9710-214258AE90EA}" type="presParOf" srcId="{3458A495-B3AE-47B7-8A90-C9C7F582EC2F}" destId="{C201DA29-E4D2-494E-88A5-D95EE85BCA17}" srcOrd="5" destOrd="0" presId="urn:microsoft.com/office/officeart/2005/8/layout/vProcess5"/>
    <dgm:cxn modelId="{DE0B599F-04BE-4DE2-BB84-2CA2DFBF49C2}" type="presParOf" srcId="{3458A495-B3AE-47B7-8A90-C9C7F582EC2F}" destId="{24D2AC9E-9EF2-4899-BCB2-FC1FCDD6C483}" srcOrd="6" destOrd="0" presId="urn:microsoft.com/office/officeart/2005/8/layout/vProcess5"/>
    <dgm:cxn modelId="{D3C717B7-B68D-4E4F-8AF7-8BA1DE2C2489}" type="presParOf" srcId="{3458A495-B3AE-47B7-8A90-C9C7F582EC2F}" destId="{4EE85E9D-1AAB-4B20-AA8E-4B3DA56F714A}" srcOrd="7" destOrd="0" presId="urn:microsoft.com/office/officeart/2005/8/layout/vProcess5"/>
    <dgm:cxn modelId="{DD938FA9-BAF9-4657-BA1F-8D89A769E637}" type="presParOf" srcId="{3458A495-B3AE-47B7-8A90-C9C7F582EC2F}" destId="{FCA40E30-780A-421C-B321-F250FA9BA8E3}" srcOrd="8" destOrd="0" presId="urn:microsoft.com/office/officeart/2005/8/layout/vProcess5"/>
    <dgm:cxn modelId="{FCFA1FE4-6661-4F49-BA03-E022DDEBE15E}" type="presParOf" srcId="{3458A495-B3AE-47B7-8A90-C9C7F582EC2F}" destId="{027205B7-6393-4EAC-BEE1-00F8EB751F13}" srcOrd="9" destOrd="0" presId="urn:microsoft.com/office/officeart/2005/8/layout/vProcess5"/>
    <dgm:cxn modelId="{0A3F7AE3-F44F-4668-BCE3-0E59D950E434}" type="presParOf" srcId="{3458A495-B3AE-47B7-8A90-C9C7F582EC2F}" destId="{708604EB-C6AE-4511-A9EE-48B83B3FA1C4}" srcOrd="10" destOrd="0" presId="urn:microsoft.com/office/officeart/2005/8/layout/vProcess5"/>
    <dgm:cxn modelId="{BC2DEB92-591C-4D10-824E-99EDA6180019}" type="presParOf" srcId="{3458A495-B3AE-47B7-8A90-C9C7F582EC2F}" destId="{D92244BE-F20C-48B7-9AC3-A67D8D477C4B}" srcOrd="11" destOrd="0" presId="urn:microsoft.com/office/officeart/2005/8/layout/vProcess5"/>
    <dgm:cxn modelId="{D83FF73B-6E7A-4684-94FF-5C1180F99EF7}" type="presParOf" srcId="{3458A495-B3AE-47B7-8A90-C9C7F582EC2F}" destId="{6C4B61CD-6196-446A-8FA5-99C23926E0F1}" srcOrd="12" destOrd="0" presId="urn:microsoft.com/office/officeart/2005/8/layout/vProcess5"/>
    <dgm:cxn modelId="{BC8CF96B-5A38-4AD8-899D-97405946F2A1}" type="presParOf" srcId="{3458A495-B3AE-47B7-8A90-C9C7F582EC2F}" destId="{D08743E6-A0B9-4F19-A3D9-613DF54F2BF4}" srcOrd="13" destOrd="0" presId="urn:microsoft.com/office/officeart/2005/8/layout/vProcess5"/>
    <dgm:cxn modelId="{403758D6-D0B5-4D18-92A5-B34B8FECABB1}" type="presParOf" srcId="{3458A495-B3AE-47B7-8A90-C9C7F582EC2F}" destId="{09825114-47F7-4BEF-ACFF-AC73A93660D2}"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AC1714-649A-4F29-9373-13ED9BDA8DB5}" type="doc">
      <dgm:prSet loTypeId="urn:microsoft.com/office/officeart/2005/8/layout/vList2" loCatId="list" qsTypeId="urn:microsoft.com/office/officeart/2005/8/quickstyle/simple3" qsCatId="simple" csTypeId="urn:microsoft.com/office/officeart/2005/8/colors/colorful5" csCatId="colorful" phldr="1"/>
      <dgm:spPr/>
      <dgm:t>
        <a:bodyPr/>
        <a:lstStyle/>
        <a:p>
          <a:endParaRPr lang="en-US"/>
        </a:p>
      </dgm:t>
    </dgm:pt>
    <dgm:pt modelId="{AF045B03-2A08-4D61-B1DB-651256C8995D}">
      <dgm:prSet/>
      <dgm:spPr/>
      <dgm:t>
        <a:bodyPr/>
        <a:lstStyle/>
        <a:p>
          <a:r>
            <a:rPr lang="en-IN" dirty="0" err="1"/>
            <a:t>businessleadershiptoday</a:t>
          </a:r>
          <a:r>
            <a:rPr lang="en-IN" dirty="0"/>
            <a:t>, (2023). 7 Important Leadership Qualities. [Online] Available at: https://businessleadershiptoday.com/what-are-7-important-leadership-qualities/#:~:text=Seven%20important%20leadership%20qualities%20that,that%20result%20in%20exceptional%20performance. [Accessed 16 June 2023].</a:t>
          </a:r>
          <a:endParaRPr lang="en-US" dirty="0"/>
        </a:p>
      </dgm:t>
    </dgm:pt>
    <dgm:pt modelId="{A07FDC99-1A79-4F34-B571-1F294DC3FDA4}" type="parTrans" cxnId="{B51B826E-EB03-41CC-B675-7D4DF49E9223}">
      <dgm:prSet/>
      <dgm:spPr/>
      <dgm:t>
        <a:bodyPr/>
        <a:lstStyle/>
        <a:p>
          <a:endParaRPr lang="en-US"/>
        </a:p>
      </dgm:t>
    </dgm:pt>
    <dgm:pt modelId="{729D4590-4117-4514-A1B7-62B573E93374}" type="sibTrans" cxnId="{B51B826E-EB03-41CC-B675-7D4DF49E9223}">
      <dgm:prSet/>
      <dgm:spPr/>
      <dgm:t>
        <a:bodyPr/>
        <a:lstStyle/>
        <a:p>
          <a:endParaRPr lang="en-US"/>
        </a:p>
      </dgm:t>
    </dgm:pt>
    <dgm:pt modelId="{F08FE85F-222F-4D74-9351-B4B600CE9C68}">
      <dgm:prSet/>
      <dgm:spPr/>
      <dgm:t>
        <a:bodyPr/>
        <a:lstStyle/>
        <a:p>
          <a:r>
            <a:rPr lang="en-US" dirty="0" err="1"/>
            <a:t>forbes</a:t>
          </a:r>
          <a:r>
            <a:rPr lang="en-US" dirty="0"/>
            <a:t>, (2023). 10 Unique Perspectives On How To Be An Effective Leader (Part 3). [Online] Available at: https://www.forbes.com/sites/brentgleeson/2016/11/27/10-unique-perspectives-on-how-to-be-an-effective-leader-part-3/?sh=1c5817cce660 [Accessed 01 June 2023].</a:t>
          </a:r>
        </a:p>
      </dgm:t>
    </dgm:pt>
    <dgm:pt modelId="{4DDA0D4A-6493-48FB-AB3D-3EAA241AC69B}" type="parTrans" cxnId="{14EEB389-1888-4127-A6E9-623777E98831}">
      <dgm:prSet/>
      <dgm:spPr/>
      <dgm:t>
        <a:bodyPr/>
        <a:lstStyle/>
        <a:p>
          <a:endParaRPr lang="en-US"/>
        </a:p>
      </dgm:t>
    </dgm:pt>
    <dgm:pt modelId="{92DB12B1-7D09-447F-93EF-10CE90F23F69}" type="sibTrans" cxnId="{14EEB389-1888-4127-A6E9-623777E98831}">
      <dgm:prSet/>
      <dgm:spPr/>
      <dgm:t>
        <a:bodyPr/>
        <a:lstStyle/>
        <a:p>
          <a:endParaRPr lang="en-US"/>
        </a:p>
      </dgm:t>
    </dgm:pt>
    <dgm:pt modelId="{0C909ECF-ED77-4D3B-BFC1-9B8D01B192E0}">
      <dgm:prSet/>
      <dgm:spPr/>
      <dgm:t>
        <a:bodyPr/>
        <a:lstStyle/>
        <a:p>
          <a:r>
            <a:rPr lang="en-US" dirty="0" err="1"/>
            <a:t>Harahap</a:t>
          </a:r>
          <a:r>
            <a:rPr lang="en-US" dirty="0"/>
            <a:t>, V.A., (2023). Healthy Principal Leadership Concepts. MUDABBIR (JOURNAL RESEARCH AND EDUCATION STUDIES), 3(1), pp.60-65.</a:t>
          </a:r>
        </a:p>
      </dgm:t>
    </dgm:pt>
    <dgm:pt modelId="{ECDA0EE7-B95A-4044-AB8E-B3FDA62085B7}" type="parTrans" cxnId="{BDB8B24F-B9ED-4DE3-B4D5-DB3E4B595676}">
      <dgm:prSet/>
      <dgm:spPr/>
      <dgm:t>
        <a:bodyPr/>
        <a:lstStyle/>
        <a:p>
          <a:endParaRPr lang="en-US"/>
        </a:p>
      </dgm:t>
    </dgm:pt>
    <dgm:pt modelId="{FFC32737-D104-4FC5-B77C-BA33DD735117}" type="sibTrans" cxnId="{BDB8B24F-B9ED-4DE3-B4D5-DB3E4B595676}">
      <dgm:prSet/>
      <dgm:spPr/>
      <dgm:t>
        <a:bodyPr/>
        <a:lstStyle/>
        <a:p>
          <a:endParaRPr lang="en-US"/>
        </a:p>
      </dgm:t>
    </dgm:pt>
    <dgm:pt modelId="{4EA88EC0-E352-4D2D-A0C9-DE97C9DAF47E}">
      <dgm:prSet/>
      <dgm:spPr/>
      <dgm:t>
        <a:bodyPr/>
        <a:lstStyle/>
        <a:p>
          <a:r>
            <a:rPr lang="en-IN" dirty="0" err="1"/>
            <a:t>imd</a:t>
          </a:r>
          <a:r>
            <a:rPr lang="en-IN" dirty="0"/>
            <a:t>, (2023). The 6 most common leadership styles &amp; how to find yours. [Online] Available at: https://www.imd.org/reflections/leadership-styles/ [Accessed 19 June 2023].</a:t>
          </a:r>
          <a:endParaRPr lang="en-US" dirty="0"/>
        </a:p>
      </dgm:t>
    </dgm:pt>
    <dgm:pt modelId="{56B446E6-E4F6-49A0-9A15-2D4670F97B9D}" type="parTrans" cxnId="{FCE5409E-882A-4B14-BBC1-4D38E240D13A}">
      <dgm:prSet/>
      <dgm:spPr/>
      <dgm:t>
        <a:bodyPr/>
        <a:lstStyle/>
        <a:p>
          <a:endParaRPr lang="en-US"/>
        </a:p>
      </dgm:t>
    </dgm:pt>
    <dgm:pt modelId="{26E189BB-F80A-4790-89D8-ABD70696F7F1}" type="sibTrans" cxnId="{FCE5409E-882A-4B14-BBC1-4D38E240D13A}">
      <dgm:prSet/>
      <dgm:spPr/>
      <dgm:t>
        <a:bodyPr/>
        <a:lstStyle/>
        <a:p>
          <a:endParaRPr lang="en-US"/>
        </a:p>
      </dgm:t>
    </dgm:pt>
    <dgm:pt modelId="{38FDD1AC-431C-4E80-B728-6BD70F540D6C}">
      <dgm:prSet/>
      <dgm:spPr/>
      <dgm:t>
        <a:bodyPr/>
        <a:lstStyle/>
        <a:p>
          <a:r>
            <a:rPr lang="en-US" dirty="0"/>
            <a:t>Jakobsen, M.L., Kjeldsen, A.M. and </a:t>
          </a:r>
          <a:r>
            <a:rPr lang="en-US" dirty="0" err="1"/>
            <a:t>Pallesen</a:t>
          </a:r>
          <a:r>
            <a:rPr lang="en-US" dirty="0"/>
            <a:t>, T., (2023). Distributed leadership and performance‐related employee outcomes in public sector organizations. Public administration, 101(2), pp.500-521.</a:t>
          </a:r>
        </a:p>
      </dgm:t>
    </dgm:pt>
    <dgm:pt modelId="{8C419CD3-0C35-41A7-A49B-E64C495F7487}" type="parTrans" cxnId="{9E0916EE-3941-4C8C-B25B-F78B3F322482}">
      <dgm:prSet/>
      <dgm:spPr/>
      <dgm:t>
        <a:bodyPr/>
        <a:lstStyle/>
        <a:p>
          <a:endParaRPr lang="en-US"/>
        </a:p>
      </dgm:t>
    </dgm:pt>
    <dgm:pt modelId="{8B26B4B3-284E-4C08-89FE-E44C60C3912A}" type="sibTrans" cxnId="{9E0916EE-3941-4C8C-B25B-F78B3F322482}">
      <dgm:prSet/>
      <dgm:spPr/>
      <dgm:t>
        <a:bodyPr/>
        <a:lstStyle/>
        <a:p>
          <a:endParaRPr lang="en-US"/>
        </a:p>
      </dgm:t>
    </dgm:pt>
    <dgm:pt modelId="{D9CD6819-371D-444B-8F1A-67AE9661E851}">
      <dgm:prSet/>
      <dgm:spPr/>
      <dgm:t>
        <a:bodyPr/>
        <a:lstStyle/>
        <a:p>
          <a:r>
            <a:rPr lang="en-US" dirty="0" err="1"/>
            <a:t>Ladkin</a:t>
          </a:r>
          <a:r>
            <a:rPr lang="en-US" dirty="0"/>
            <a:t>, D. and Patrick, C.B., (2022). Whiteness in leadership theorizing: A critical analysis of race in Bass’ transformational leadership theory. Leadership, 18(2), pp.205-223.</a:t>
          </a:r>
        </a:p>
      </dgm:t>
    </dgm:pt>
    <dgm:pt modelId="{3798641E-850F-43C0-A8CD-D4FD64850555}" type="parTrans" cxnId="{A58F1CCB-ED89-4A1A-B2F0-4A4B8BB20D49}">
      <dgm:prSet/>
      <dgm:spPr/>
      <dgm:t>
        <a:bodyPr/>
        <a:lstStyle/>
        <a:p>
          <a:endParaRPr lang="en-US"/>
        </a:p>
      </dgm:t>
    </dgm:pt>
    <dgm:pt modelId="{A1C6B9BC-8B84-4EEE-A8DF-B93DA70C17CD}" type="sibTrans" cxnId="{A58F1CCB-ED89-4A1A-B2F0-4A4B8BB20D49}">
      <dgm:prSet/>
      <dgm:spPr/>
      <dgm:t>
        <a:bodyPr/>
        <a:lstStyle/>
        <a:p>
          <a:endParaRPr lang="en-US"/>
        </a:p>
      </dgm:t>
    </dgm:pt>
    <dgm:pt modelId="{4BE81EAE-8EE2-414B-BDE6-310C343EC70F}">
      <dgm:prSet/>
      <dgm:spPr/>
      <dgm:t>
        <a:bodyPr/>
        <a:lstStyle/>
        <a:p>
          <a:r>
            <a:rPr lang="en-US" dirty="0" err="1"/>
            <a:t>mckinsey</a:t>
          </a:r>
          <a:r>
            <a:rPr lang="en-US" dirty="0"/>
            <a:t>, 2022. What is leadership?. [Online] Available at: https://www.mckinsey.com/featured-insights/mckinsey-explainers/what-is-leadership [Accessed 21 June 2023].</a:t>
          </a:r>
        </a:p>
      </dgm:t>
    </dgm:pt>
    <dgm:pt modelId="{E1FF21F9-BF2F-4963-83CB-8D71728FABC3}" type="parTrans" cxnId="{BE0DB617-5457-439C-A9F8-F90F45B36A42}">
      <dgm:prSet/>
      <dgm:spPr/>
      <dgm:t>
        <a:bodyPr/>
        <a:lstStyle/>
        <a:p>
          <a:endParaRPr lang="en-US"/>
        </a:p>
      </dgm:t>
    </dgm:pt>
    <dgm:pt modelId="{F93813C0-F95C-4E7C-AAC5-A46F3607FAB4}" type="sibTrans" cxnId="{BE0DB617-5457-439C-A9F8-F90F45B36A42}">
      <dgm:prSet/>
      <dgm:spPr/>
      <dgm:t>
        <a:bodyPr/>
        <a:lstStyle/>
        <a:p>
          <a:endParaRPr lang="en-US"/>
        </a:p>
      </dgm:t>
    </dgm:pt>
    <dgm:pt modelId="{8820683D-2C32-4AA4-8BA3-115F5753CED6}">
      <dgm:prSet/>
      <dgm:spPr/>
      <dgm:t>
        <a:bodyPr/>
        <a:lstStyle/>
        <a:p>
          <a:r>
            <a:rPr lang="en-US" dirty="0" err="1"/>
            <a:t>Nurlina</a:t>
          </a:r>
          <a:r>
            <a:rPr lang="en-US" dirty="0"/>
            <a:t>, N., (2022). Examining Linkage Between Transactional Leadership, Organizational Culture, Commitment and Compensation on Work Satisfaction and Performance. Golden Ratio of Human Resource Management, 2(2), pp.108-122.</a:t>
          </a:r>
        </a:p>
      </dgm:t>
    </dgm:pt>
    <dgm:pt modelId="{AD5FF426-FF66-4131-8263-EBAA86BECC1E}" type="parTrans" cxnId="{069A64C1-7B19-49CF-8433-D4264DB09899}">
      <dgm:prSet/>
      <dgm:spPr/>
      <dgm:t>
        <a:bodyPr/>
        <a:lstStyle/>
        <a:p>
          <a:endParaRPr lang="en-US"/>
        </a:p>
      </dgm:t>
    </dgm:pt>
    <dgm:pt modelId="{0A5F7901-B509-4A61-ADAE-AFCABEE9EC4D}" type="sibTrans" cxnId="{069A64C1-7B19-49CF-8433-D4264DB09899}">
      <dgm:prSet/>
      <dgm:spPr/>
      <dgm:t>
        <a:bodyPr/>
        <a:lstStyle/>
        <a:p>
          <a:endParaRPr lang="en-US"/>
        </a:p>
      </dgm:t>
    </dgm:pt>
    <dgm:pt modelId="{305DC5E0-BC74-4019-84A5-F65E527B5C41}">
      <dgm:prSet/>
      <dgm:spPr/>
      <dgm:t>
        <a:bodyPr/>
        <a:lstStyle/>
        <a:p>
          <a:r>
            <a:rPr lang="en-US" dirty="0" err="1"/>
            <a:t>performyard</a:t>
          </a:r>
          <a:r>
            <a:rPr lang="en-US" dirty="0"/>
            <a:t>, 2023. Does the Jack Welch Management Style Work in 2023?. [Online] Available at: https://www.performyard.com/articles/jack-welch-management-style [Accessed 21 June 2023].</a:t>
          </a:r>
        </a:p>
      </dgm:t>
    </dgm:pt>
    <dgm:pt modelId="{C30A66EB-BCC8-40D1-8FAE-D3C74600C517}" type="parTrans" cxnId="{E33878CE-A5AA-4BEB-88A7-2EBFF7D31763}">
      <dgm:prSet/>
      <dgm:spPr/>
      <dgm:t>
        <a:bodyPr/>
        <a:lstStyle/>
        <a:p>
          <a:endParaRPr lang="en-US"/>
        </a:p>
      </dgm:t>
    </dgm:pt>
    <dgm:pt modelId="{FD7AFFE5-AABB-4301-95C9-64DF580D8D34}" type="sibTrans" cxnId="{E33878CE-A5AA-4BEB-88A7-2EBFF7D31763}">
      <dgm:prSet/>
      <dgm:spPr/>
      <dgm:t>
        <a:bodyPr/>
        <a:lstStyle/>
        <a:p>
          <a:endParaRPr lang="en-US"/>
        </a:p>
      </dgm:t>
    </dgm:pt>
    <dgm:pt modelId="{B78D420F-59DD-423B-8E83-C12AC7A68B0E}">
      <dgm:prSet/>
      <dgm:spPr/>
      <dgm:t>
        <a:bodyPr/>
        <a:lstStyle/>
        <a:p>
          <a:r>
            <a:rPr lang="en-IN" dirty="0"/>
            <a:t>Walsh, M.M. and Arnold, K.A., (2020). The bright and dark sides of employee mindfulness: Leadership style and employee well‐being. </a:t>
          </a:r>
          <a:r>
            <a:rPr lang="en-IN" i="1" dirty="0"/>
            <a:t>Stress and Health</a:t>
          </a:r>
          <a:r>
            <a:rPr lang="en-IN" dirty="0"/>
            <a:t>, </a:t>
          </a:r>
          <a:r>
            <a:rPr lang="en-IN" i="1" dirty="0"/>
            <a:t>36</a:t>
          </a:r>
          <a:r>
            <a:rPr lang="en-IN" dirty="0"/>
            <a:t>(3), pp.287-298.</a:t>
          </a:r>
          <a:endParaRPr lang="en-US" dirty="0"/>
        </a:p>
      </dgm:t>
    </dgm:pt>
    <dgm:pt modelId="{2D8D7A7D-D77F-4851-A02B-B089F55053A7}" type="parTrans" cxnId="{0624A526-B79C-4CD1-9185-6F6CB476ABE2}">
      <dgm:prSet/>
      <dgm:spPr/>
      <dgm:t>
        <a:bodyPr/>
        <a:lstStyle/>
        <a:p>
          <a:endParaRPr lang="en-US"/>
        </a:p>
      </dgm:t>
    </dgm:pt>
    <dgm:pt modelId="{9F48643C-50D7-4F07-8468-63F9C3F0FFEA}" type="sibTrans" cxnId="{0624A526-B79C-4CD1-9185-6F6CB476ABE2}">
      <dgm:prSet/>
      <dgm:spPr/>
      <dgm:t>
        <a:bodyPr/>
        <a:lstStyle/>
        <a:p>
          <a:endParaRPr lang="en-US"/>
        </a:p>
      </dgm:t>
    </dgm:pt>
    <dgm:pt modelId="{C8B8B78D-46D2-47E1-995F-90D7D83FB816}">
      <dgm:prSet/>
      <dgm:spPr/>
      <dgm:t>
        <a:bodyPr/>
        <a:lstStyle/>
        <a:p>
          <a:r>
            <a:rPr lang="en-US" dirty="0"/>
            <a:t>"Leadership styles at GE and Canon: Jack Welch and Fujio Mitarai's differing approaches", 2006, </a:t>
          </a:r>
          <a:r>
            <a:rPr lang="en-US" i="1" dirty="0"/>
            <a:t>Strategic Direction, </a:t>
          </a:r>
          <a:r>
            <a:rPr lang="en-US" dirty="0"/>
            <a:t>vol. 22, no. 11, pp. 15. </a:t>
          </a:r>
        </a:p>
      </dgm:t>
    </dgm:pt>
    <dgm:pt modelId="{C92D6E46-785A-4A22-8A55-0573CD446F69}" type="parTrans" cxnId="{A0048739-1DC6-4CCC-9363-6302A55AE62D}">
      <dgm:prSet/>
      <dgm:spPr/>
      <dgm:t>
        <a:bodyPr/>
        <a:lstStyle/>
        <a:p>
          <a:endParaRPr lang="en-GB"/>
        </a:p>
      </dgm:t>
    </dgm:pt>
    <dgm:pt modelId="{A00CE511-3492-42A2-A60F-81595437057D}" type="sibTrans" cxnId="{A0048739-1DC6-4CCC-9363-6302A55AE62D}">
      <dgm:prSet/>
      <dgm:spPr/>
      <dgm:t>
        <a:bodyPr/>
        <a:lstStyle/>
        <a:p>
          <a:endParaRPr lang="en-GB"/>
        </a:p>
      </dgm:t>
    </dgm:pt>
    <dgm:pt modelId="{2320A679-11C1-4E38-AB44-C72C7D4AA665}">
      <dgm:prSet/>
      <dgm:spPr/>
      <dgm:t>
        <a:bodyPr/>
        <a:lstStyle/>
        <a:p>
          <a:r>
            <a:rPr lang="en-US" dirty="0" err="1"/>
            <a:t>Amanchukwu</a:t>
          </a:r>
          <a:r>
            <a:rPr lang="en-US" dirty="0"/>
            <a:t>, R.N., Stanley, G.J. and </a:t>
          </a:r>
          <a:r>
            <a:rPr lang="en-US" dirty="0" err="1"/>
            <a:t>Ololube</a:t>
          </a:r>
          <a:r>
            <a:rPr lang="en-US" dirty="0"/>
            <a:t>, N.P., 2015. A review of leadership theories, principles and styles and their relevance to educational management. </a:t>
          </a:r>
          <a:r>
            <a:rPr lang="en-US" i="1" dirty="0"/>
            <a:t>Management</a:t>
          </a:r>
          <a:r>
            <a:rPr lang="en-US" dirty="0"/>
            <a:t>, </a:t>
          </a:r>
          <a:r>
            <a:rPr lang="en-US" i="1" dirty="0"/>
            <a:t>5</a:t>
          </a:r>
          <a:r>
            <a:rPr lang="en-US" dirty="0"/>
            <a:t>(1), pp.6-14.</a:t>
          </a:r>
        </a:p>
      </dgm:t>
    </dgm:pt>
    <dgm:pt modelId="{A51AAAB7-7DB2-46D5-B605-182E0E45C0A3}" type="parTrans" cxnId="{ED7613CC-3938-41C6-A1AC-59EBBAAAF52B}">
      <dgm:prSet/>
      <dgm:spPr/>
      <dgm:t>
        <a:bodyPr/>
        <a:lstStyle/>
        <a:p>
          <a:endParaRPr lang="en-GB"/>
        </a:p>
      </dgm:t>
    </dgm:pt>
    <dgm:pt modelId="{DD42857A-4981-4E86-97A7-26A4DAA6B559}" type="sibTrans" cxnId="{ED7613CC-3938-41C6-A1AC-59EBBAAAF52B}">
      <dgm:prSet/>
      <dgm:spPr/>
      <dgm:t>
        <a:bodyPr/>
        <a:lstStyle/>
        <a:p>
          <a:endParaRPr lang="en-GB"/>
        </a:p>
      </dgm:t>
    </dgm:pt>
    <dgm:pt modelId="{4C070915-80B2-472F-9B8E-4BBE2585F1AB}">
      <dgm:prSet/>
      <dgm:spPr/>
      <dgm:t>
        <a:bodyPr/>
        <a:lstStyle/>
        <a:p>
          <a:r>
            <a:rPr lang="en-US" dirty="0" err="1"/>
            <a:t>O’Boyle,T</a:t>
          </a:r>
          <a:r>
            <a:rPr lang="en-US" dirty="0"/>
            <a:t>.(1998) “At Any Cost: Jack Welch, General Electric, and the Pursuit of Profit” , Alfred A. Knopf</a:t>
          </a:r>
        </a:p>
      </dgm:t>
    </dgm:pt>
    <dgm:pt modelId="{6B87E8E3-DE70-4F90-9613-809D328181D6}" type="parTrans" cxnId="{E3BF478B-F7D5-4BCF-A4D9-2418430D885A}">
      <dgm:prSet/>
      <dgm:spPr/>
      <dgm:t>
        <a:bodyPr/>
        <a:lstStyle/>
        <a:p>
          <a:endParaRPr lang="en-GB"/>
        </a:p>
      </dgm:t>
    </dgm:pt>
    <dgm:pt modelId="{3DD36F46-80E9-40A7-BC60-6D885B5A94EE}" type="sibTrans" cxnId="{E3BF478B-F7D5-4BCF-A4D9-2418430D885A}">
      <dgm:prSet/>
      <dgm:spPr/>
      <dgm:t>
        <a:bodyPr/>
        <a:lstStyle/>
        <a:p>
          <a:endParaRPr lang="en-GB"/>
        </a:p>
      </dgm:t>
    </dgm:pt>
    <dgm:pt modelId="{4F14818B-EB59-4387-B0BE-A51F4CF49262}" type="pres">
      <dgm:prSet presAssocID="{27AC1714-649A-4F29-9373-13ED9BDA8DB5}" presName="linear" presStyleCnt="0">
        <dgm:presLayoutVars>
          <dgm:animLvl val="lvl"/>
          <dgm:resizeHandles val="exact"/>
        </dgm:presLayoutVars>
      </dgm:prSet>
      <dgm:spPr/>
    </dgm:pt>
    <dgm:pt modelId="{E7019E69-DBFF-491A-AB87-04CE2963600E}" type="pres">
      <dgm:prSet presAssocID="{AF045B03-2A08-4D61-B1DB-651256C8995D}" presName="parentText" presStyleLbl="node1" presStyleIdx="0" presStyleCnt="13" custLinFactY="1200576" custLinFactNeighborY="1300000">
        <dgm:presLayoutVars>
          <dgm:chMax val="0"/>
          <dgm:bulletEnabled val="1"/>
        </dgm:presLayoutVars>
      </dgm:prSet>
      <dgm:spPr/>
    </dgm:pt>
    <dgm:pt modelId="{110A0B99-8F74-4602-8097-839A08070C06}" type="pres">
      <dgm:prSet presAssocID="{729D4590-4117-4514-A1B7-62B573E93374}" presName="spacer" presStyleCnt="0"/>
      <dgm:spPr/>
    </dgm:pt>
    <dgm:pt modelId="{F2CE1DA2-4088-4883-9A26-B92648C15548}" type="pres">
      <dgm:prSet presAssocID="{F08FE85F-222F-4D74-9351-B4B600CE9C68}" presName="parentText" presStyleLbl="node1" presStyleIdx="1" presStyleCnt="13" custLinFactY="21687" custLinFactNeighborX="-193" custLinFactNeighborY="100000">
        <dgm:presLayoutVars>
          <dgm:chMax val="0"/>
          <dgm:bulletEnabled val="1"/>
        </dgm:presLayoutVars>
      </dgm:prSet>
      <dgm:spPr/>
    </dgm:pt>
    <dgm:pt modelId="{DF810C4A-A22D-441B-A312-E00E3323DC67}" type="pres">
      <dgm:prSet presAssocID="{92DB12B1-7D09-447F-93EF-10CE90F23F69}" presName="spacer" presStyleCnt="0"/>
      <dgm:spPr/>
    </dgm:pt>
    <dgm:pt modelId="{CC9D2DC9-C4BE-4AF2-955A-EC243F3A6AF6}" type="pres">
      <dgm:prSet presAssocID="{0C909ECF-ED77-4D3B-BFC1-9B8D01B192E0}" presName="parentText" presStyleLbl="node1" presStyleIdx="2" presStyleCnt="13" custLinFactY="12533" custLinFactNeighborX="-97" custLinFactNeighborY="100000">
        <dgm:presLayoutVars>
          <dgm:chMax val="0"/>
          <dgm:bulletEnabled val="1"/>
        </dgm:presLayoutVars>
      </dgm:prSet>
      <dgm:spPr/>
    </dgm:pt>
    <dgm:pt modelId="{C18905AA-CF56-4E94-9743-F7E675320B4A}" type="pres">
      <dgm:prSet presAssocID="{FFC32737-D104-4FC5-B77C-BA33DD735117}" presName="spacer" presStyleCnt="0"/>
      <dgm:spPr/>
    </dgm:pt>
    <dgm:pt modelId="{928ACB3E-7D18-46CD-AA4E-A5A2A47B8DA8}" type="pres">
      <dgm:prSet presAssocID="{4EA88EC0-E352-4D2D-A0C9-DE97C9DAF47E}" presName="parentText" presStyleLbl="node1" presStyleIdx="3" presStyleCnt="13" custLinFactY="6447" custLinFactNeighborX="-193" custLinFactNeighborY="100000">
        <dgm:presLayoutVars>
          <dgm:chMax val="0"/>
          <dgm:bulletEnabled val="1"/>
        </dgm:presLayoutVars>
      </dgm:prSet>
      <dgm:spPr/>
    </dgm:pt>
    <dgm:pt modelId="{695DF54C-A32A-46D9-A4B4-90362D548403}" type="pres">
      <dgm:prSet presAssocID="{26E189BB-F80A-4790-89D8-ABD70696F7F1}" presName="spacer" presStyleCnt="0"/>
      <dgm:spPr/>
    </dgm:pt>
    <dgm:pt modelId="{5AE4E8DE-5FCF-4F19-B32F-030D9848F4DE}" type="pres">
      <dgm:prSet presAssocID="{38FDD1AC-431C-4E80-B728-6BD70F540D6C}" presName="parentText" presStyleLbl="node1" presStyleIdx="4" presStyleCnt="13" custLinFactNeighborX="-193" custLinFactNeighborY="68276">
        <dgm:presLayoutVars>
          <dgm:chMax val="0"/>
          <dgm:bulletEnabled val="1"/>
        </dgm:presLayoutVars>
      </dgm:prSet>
      <dgm:spPr/>
    </dgm:pt>
    <dgm:pt modelId="{FCF42C87-1C59-416E-84C5-03E98869984A}" type="pres">
      <dgm:prSet presAssocID="{8B26B4B3-284E-4C08-89FE-E44C60C3912A}" presName="spacer" presStyleCnt="0"/>
      <dgm:spPr/>
    </dgm:pt>
    <dgm:pt modelId="{FE461D0D-DA6D-4A7E-9D41-B89BBEDB860F}" type="pres">
      <dgm:prSet presAssocID="{D9CD6819-371D-444B-8F1A-67AE9661E851}" presName="parentText" presStyleLbl="node1" presStyleIdx="5" presStyleCnt="13" custLinFactY="100000" custLinFactNeighborX="-290" custLinFactNeighborY="120899">
        <dgm:presLayoutVars>
          <dgm:chMax val="0"/>
          <dgm:bulletEnabled val="1"/>
        </dgm:presLayoutVars>
      </dgm:prSet>
      <dgm:spPr/>
    </dgm:pt>
    <dgm:pt modelId="{30E912B4-8FAE-4961-9561-85598E320027}" type="pres">
      <dgm:prSet presAssocID="{A1C6B9BC-8B84-4EEE-A8DF-B93DA70C17CD}" presName="spacer" presStyleCnt="0"/>
      <dgm:spPr/>
    </dgm:pt>
    <dgm:pt modelId="{CF7D6E5F-DDE7-4A36-A576-8E58BC4E1687}" type="pres">
      <dgm:prSet presAssocID="{4BE81EAE-8EE2-414B-BDE6-310C343EC70F}" presName="parentText" presStyleLbl="node1" presStyleIdx="6" presStyleCnt="13" custLinFactY="86683" custLinFactNeighborY="100000">
        <dgm:presLayoutVars>
          <dgm:chMax val="0"/>
          <dgm:bulletEnabled val="1"/>
        </dgm:presLayoutVars>
      </dgm:prSet>
      <dgm:spPr/>
    </dgm:pt>
    <dgm:pt modelId="{3053F7E9-6EE2-4CF4-B15C-1512E0EC79CD}" type="pres">
      <dgm:prSet presAssocID="{F93813C0-F95C-4E7C-AAC5-A46F3607FAB4}" presName="spacer" presStyleCnt="0"/>
      <dgm:spPr/>
    </dgm:pt>
    <dgm:pt modelId="{28D557F4-6767-4243-861A-8095ACCF0F6E}" type="pres">
      <dgm:prSet presAssocID="{8820683D-2C32-4AA4-8BA3-115F5753CED6}" presName="parentText" presStyleLbl="node1" presStyleIdx="7" presStyleCnt="13" custLinFactY="81740" custLinFactNeighborX="-193" custLinFactNeighborY="100000">
        <dgm:presLayoutVars>
          <dgm:chMax val="0"/>
          <dgm:bulletEnabled val="1"/>
        </dgm:presLayoutVars>
      </dgm:prSet>
      <dgm:spPr/>
    </dgm:pt>
    <dgm:pt modelId="{6EB6A8D4-0D4A-40A9-AEAD-EC66DE693006}" type="pres">
      <dgm:prSet presAssocID="{0A5F7901-B509-4A61-ADAE-AFCABEE9EC4D}" presName="spacer" presStyleCnt="0"/>
      <dgm:spPr/>
    </dgm:pt>
    <dgm:pt modelId="{3822E9C5-3E2B-4594-A09E-7C19FC7A63EA}" type="pres">
      <dgm:prSet presAssocID="{305DC5E0-BC74-4019-84A5-F65E527B5C41}" presName="parentText" presStyleLbl="node1" presStyleIdx="8" presStyleCnt="13" custLinFactY="81676" custLinFactNeighborX="97" custLinFactNeighborY="100000">
        <dgm:presLayoutVars>
          <dgm:chMax val="0"/>
          <dgm:bulletEnabled val="1"/>
        </dgm:presLayoutVars>
      </dgm:prSet>
      <dgm:spPr/>
    </dgm:pt>
    <dgm:pt modelId="{45A5C7E7-3AC5-43F5-ADB2-F9010CDA16D5}" type="pres">
      <dgm:prSet presAssocID="{FD7AFFE5-AABB-4301-95C9-64DF580D8D34}" presName="spacer" presStyleCnt="0"/>
      <dgm:spPr/>
    </dgm:pt>
    <dgm:pt modelId="{961E644C-12BE-4E12-8F45-25DB29822F69}" type="pres">
      <dgm:prSet presAssocID="{B78D420F-59DD-423B-8E83-C12AC7A68B0E}" presName="parentText" presStyleLbl="node1" presStyleIdx="9" presStyleCnt="13" custLinFactY="201954" custLinFactNeighborY="300000">
        <dgm:presLayoutVars>
          <dgm:chMax val="0"/>
          <dgm:bulletEnabled val="1"/>
        </dgm:presLayoutVars>
      </dgm:prSet>
      <dgm:spPr/>
    </dgm:pt>
    <dgm:pt modelId="{5DA806F9-BBB7-46E8-9D98-60A1F771569A}" type="pres">
      <dgm:prSet presAssocID="{9F48643C-50D7-4F07-8468-63F9C3F0FFEA}" presName="spacer" presStyleCnt="0"/>
      <dgm:spPr/>
    </dgm:pt>
    <dgm:pt modelId="{CC6951E4-064E-40F8-90DB-7FB60228339E}" type="pres">
      <dgm:prSet presAssocID="{C8B8B78D-46D2-47E1-995F-90D7D83FB816}" presName="parentText" presStyleLbl="node1" presStyleIdx="10" presStyleCnt="13" custLinFactY="-493694" custLinFactNeighborX="193" custLinFactNeighborY="-500000">
        <dgm:presLayoutVars>
          <dgm:chMax val="0"/>
          <dgm:bulletEnabled val="1"/>
        </dgm:presLayoutVars>
      </dgm:prSet>
      <dgm:spPr/>
    </dgm:pt>
    <dgm:pt modelId="{C7523228-0279-4C59-A684-8DDB18E8ABDC}" type="pres">
      <dgm:prSet presAssocID="{A00CE511-3492-42A2-A60F-81595437057D}" presName="spacer" presStyleCnt="0"/>
      <dgm:spPr/>
    </dgm:pt>
    <dgm:pt modelId="{DD279F7C-5D45-4FD8-82AD-D0E37F1554D5}" type="pres">
      <dgm:prSet presAssocID="{2320A679-11C1-4E38-AB44-C72C7D4AA665}" presName="parentText" presStyleLbl="node1" presStyleIdx="11" presStyleCnt="13" custLinFactY="-1057849" custLinFactNeighborY="-1100000">
        <dgm:presLayoutVars>
          <dgm:chMax val="0"/>
          <dgm:bulletEnabled val="1"/>
        </dgm:presLayoutVars>
      </dgm:prSet>
      <dgm:spPr/>
    </dgm:pt>
    <dgm:pt modelId="{41598F66-BEA8-4958-9F73-8AD904BF3EC5}" type="pres">
      <dgm:prSet presAssocID="{DD42857A-4981-4E86-97A7-26A4DAA6B559}" presName="spacer" presStyleCnt="0"/>
      <dgm:spPr/>
    </dgm:pt>
    <dgm:pt modelId="{73BF5D77-9157-4179-9837-3A19DE6A0044}" type="pres">
      <dgm:prSet presAssocID="{4C070915-80B2-472F-9B8E-4BBE2585F1AB}" presName="parentText" presStyleLbl="node1" presStyleIdx="12" presStyleCnt="13" custScaleY="141546" custLinFactY="-223268" custLinFactNeighborX="-97" custLinFactNeighborY="-300000">
        <dgm:presLayoutVars>
          <dgm:chMax val="0"/>
          <dgm:bulletEnabled val="1"/>
        </dgm:presLayoutVars>
      </dgm:prSet>
      <dgm:spPr/>
    </dgm:pt>
  </dgm:ptLst>
  <dgm:cxnLst>
    <dgm:cxn modelId="{6ABA3F15-1CD2-4230-8593-A6AD5C0348EA}" type="presOf" srcId="{2320A679-11C1-4E38-AB44-C72C7D4AA665}" destId="{DD279F7C-5D45-4FD8-82AD-D0E37F1554D5}" srcOrd="0" destOrd="0" presId="urn:microsoft.com/office/officeart/2005/8/layout/vList2"/>
    <dgm:cxn modelId="{BE0DB617-5457-439C-A9F8-F90F45B36A42}" srcId="{27AC1714-649A-4F29-9373-13ED9BDA8DB5}" destId="{4BE81EAE-8EE2-414B-BDE6-310C343EC70F}" srcOrd="6" destOrd="0" parTransId="{E1FF21F9-BF2F-4963-83CB-8D71728FABC3}" sibTransId="{F93813C0-F95C-4E7C-AAC5-A46F3607FAB4}"/>
    <dgm:cxn modelId="{0B14D91E-3D68-4248-8B7A-6BF39C427678}" type="presOf" srcId="{F08FE85F-222F-4D74-9351-B4B600CE9C68}" destId="{F2CE1DA2-4088-4883-9A26-B92648C15548}" srcOrd="0" destOrd="0" presId="urn:microsoft.com/office/officeart/2005/8/layout/vList2"/>
    <dgm:cxn modelId="{483ADE1F-BFAC-49BB-AF71-946B138CC6E1}" type="presOf" srcId="{4EA88EC0-E352-4D2D-A0C9-DE97C9DAF47E}" destId="{928ACB3E-7D18-46CD-AA4E-A5A2A47B8DA8}" srcOrd="0" destOrd="0" presId="urn:microsoft.com/office/officeart/2005/8/layout/vList2"/>
    <dgm:cxn modelId="{0624A526-B79C-4CD1-9185-6F6CB476ABE2}" srcId="{27AC1714-649A-4F29-9373-13ED9BDA8DB5}" destId="{B78D420F-59DD-423B-8E83-C12AC7A68B0E}" srcOrd="9" destOrd="0" parTransId="{2D8D7A7D-D77F-4851-A02B-B089F55053A7}" sibTransId="{9F48643C-50D7-4F07-8468-63F9C3F0FFEA}"/>
    <dgm:cxn modelId="{A0048739-1DC6-4CCC-9363-6302A55AE62D}" srcId="{27AC1714-649A-4F29-9373-13ED9BDA8DB5}" destId="{C8B8B78D-46D2-47E1-995F-90D7D83FB816}" srcOrd="10" destOrd="0" parTransId="{C92D6E46-785A-4A22-8A55-0573CD446F69}" sibTransId="{A00CE511-3492-42A2-A60F-81595437057D}"/>
    <dgm:cxn modelId="{527BD640-2BD5-4862-B2BD-9972EF4ED829}" type="presOf" srcId="{38FDD1AC-431C-4E80-B728-6BD70F540D6C}" destId="{5AE4E8DE-5FCF-4F19-B32F-030D9848F4DE}" srcOrd="0" destOrd="0" presId="urn:microsoft.com/office/officeart/2005/8/layout/vList2"/>
    <dgm:cxn modelId="{0C863443-AD49-473E-9710-06BCBCFEC06A}" type="presOf" srcId="{B78D420F-59DD-423B-8E83-C12AC7A68B0E}" destId="{961E644C-12BE-4E12-8F45-25DB29822F69}" srcOrd="0" destOrd="0" presId="urn:microsoft.com/office/officeart/2005/8/layout/vList2"/>
    <dgm:cxn modelId="{DC584B4C-9E07-4F69-BC02-B556A43ACF1D}" type="presOf" srcId="{8820683D-2C32-4AA4-8BA3-115F5753CED6}" destId="{28D557F4-6767-4243-861A-8095ACCF0F6E}" srcOrd="0" destOrd="0" presId="urn:microsoft.com/office/officeart/2005/8/layout/vList2"/>
    <dgm:cxn modelId="{B51B826E-EB03-41CC-B675-7D4DF49E9223}" srcId="{27AC1714-649A-4F29-9373-13ED9BDA8DB5}" destId="{AF045B03-2A08-4D61-B1DB-651256C8995D}" srcOrd="0" destOrd="0" parTransId="{A07FDC99-1A79-4F34-B571-1F294DC3FDA4}" sibTransId="{729D4590-4117-4514-A1B7-62B573E93374}"/>
    <dgm:cxn modelId="{BDB8B24F-B9ED-4DE3-B4D5-DB3E4B595676}" srcId="{27AC1714-649A-4F29-9373-13ED9BDA8DB5}" destId="{0C909ECF-ED77-4D3B-BFC1-9B8D01B192E0}" srcOrd="2" destOrd="0" parTransId="{ECDA0EE7-B95A-4044-AB8E-B3FDA62085B7}" sibTransId="{FFC32737-D104-4FC5-B77C-BA33DD735117}"/>
    <dgm:cxn modelId="{A91BB877-8DBE-47E8-909D-D4CFE24063ED}" type="presOf" srcId="{D9CD6819-371D-444B-8F1A-67AE9661E851}" destId="{FE461D0D-DA6D-4A7E-9D41-B89BBEDB860F}" srcOrd="0" destOrd="0" presId="urn:microsoft.com/office/officeart/2005/8/layout/vList2"/>
    <dgm:cxn modelId="{14EEB389-1888-4127-A6E9-623777E98831}" srcId="{27AC1714-649A-4F29-9373-13ED9BDA8DB5}" destId="{F08FE85F-222F-4D74-9351-B4B600CE9C68}" srcOrd="1" destOrd="0" parTransId="{4DDA0D4A-6493-48FB-AB3D-3EAA241AC69B}" sibTransId="{92DB12B1-7D09-447F-93EF-10CE90F23F69}"/>
    <dgm:cxn modelId="{E3BF478B-F7D5-4BCF-A4D9-2418430D885A}" srcId="{27AC1714-649A-4F29-9373-13ED9BDA8DB5}" destId="{4C070915-80B2-472F-9B8E-4BBE2585F1AB}" srcOrd="12" destOrd="0" parTransId="{6B87E8E3-DE70-4F90-9613-809D328181D6}" sibTransId="{3DD36F46-80E9-40A7-BC60-6D885B5A94EE}"/>
    <dgm:cxn modelId="{47E37195-C7FB-4EE4-BECE-CBB113CE8B1F}" type="presOf" srcId="{C8B8B78D-46D2-47E1-995F-90D7D83FB816}" destId="{CC6951E4-064E-40F8-90DB-7FB60228339E}" srcOrd="0" destOrd="0" presId="urn:microsoft.com/office/officeart/2005/8/layout/vList2"/>
    <dgm:cxn modelId="{FCE5409E-882A-4B14-BBC1-4D38E240D13A}" srcId="{27AC1714-649A-4F29-9373-13ED9BDA8DB5}" destId="{4EA88EC0-E352-4D2D-A0C9-DE97C9DAF47E}" srcOrd="3" destOrd="0" parTransId="{56B446E6-E4F6-49A0-9A15-2D4670F97B9D}" sibTransId="{26E189BB-F80A-4790-89D8-ABD70696F7F1}"/>
    <dgm:cxn modelId="{5B0180AA-BA9B-4DCD-BFF4-D72B5F5F4BCC}" type="presOf" srcId="{4C070915-80B2-472F-9B8E-4BBE2585F1AB}" destId="{73BF5D77-9157-4179-9837-3A19DE6A0044}" srcOrd="0" destOrd="0" presId="urn:microsoft.com/office/officeart/2005/8/layout/vList2"/>
    <dgm:cxn modelId="{069A64C1-7B19-49CF-8433-D4264DB09899}" srcId="{27AC1714-649A-4F29-9373-13ED9BDA8DB5}" destId="{8820683D-2C32-4AA4-8BA3-115F5753CED6}" srcOrd="7" destOrd="0" parTransId="{AD5FF426-FF66-4131-8263-EBAA86BECC1E}" sibTransId="{0A5F7901-B509-4A61-ADAE-AFCABEE9EC4D}"/>
    <dgm:cxn modelId="{11BCC0C2-C9F8-4937-9491-3F341A9086BE}" type="presOf" srcId="{4BE81EAE-8EE2-414B-BDE6-310C343EC70F}" destId="{CF7D6E5F-DDE7-4A36-A576-8E58BC4E1687}" srcOrd="0" destOrd="0" presId="urn:microsoft.com/office/officeart/2005/8/layout/vList2"/>
    <dgm:cxn modelId="{A58F1CCB-ED89-4A1A-B2F0-4A4B8BB20D49}" srcId="{27AC1714-649A-4F29-9373-13ED9BDA8DB5}" destId="{D9CD6819-371D-444B-8F1A-67AE9661E851}" srcOrd="5" destOrd="0" parTransId="{3798641E-850F-43C0-A8CD-D4FD64850555}" sibTransId="{A1C6B9BC-8B84-4EEE-A8DF-B93DA70C17CD}"/>
    <dgm:cxn modelId="{ED7613CC-3938-41C6-A1AC-59EBBAAAF52B}" srcId="{27AC1714-649A-4F29-9373-13ED9BDA8DB5}" destId="{2320A679-11C1-4E38-AB44-C72C7D4AA665}" srcOrd="11" destOrd="0" parTransId="{A51AAAB7-7DB2-46D5-B605-182E0E45C0A3}" sibTransId="{DD42857A-4981-4E86-97A7-26A4DAA6B559}"/>
    <dgm:cxn modelId="{E33878CE-A5AA-4BEB-88A7-2EBFF7D31763}" srcId="{27AC1714-649A-4F29-9373-13ED9BDA8DB5}" destId="{305DC5E0-BC74-4019-84A5-F65E527B5C41}" srcOrd="8" destOrd="0" parTransId="{C30A66EB-BCC8-40D1-8FAE-D3C74600C517}" sibTransId="{FD7AFFE5-AABB-4301-95C9-64DF580D8D34}"/>
    <dgm:cxn modelId="{CBB2ACD6-3D21-4C57-BB23-89ACD1DCC99F}" type="presOf" srcId="{27AC1714-649A-4F29-9373-13ED9BDA8DB5}" destId="{4F14818B-EB59-4387-B0BE-A51F4CF49262}" srcOrd="0" destOrd="0" presId="urn:microsoft.com/office/officeart/2005/8/layout/vList2"/>
    <dgm:cxn modelId="{E79567E3-462A-4729-B072-B7191E5DB6BD}" type="presOf" srcId="{AF045B03-2A08-4D61-B1DB-651256C8995D}" destId="{E7019E69-DBFF-491A-AB87-04CE2963600E}" srcOrd="0" destOrd="0" presId="urn:microsoft.com/office/officeart/2005/8/layout/vList2"/>
    <dgm:cxn modelId="{E76CA9E8-10AC-44EE-BCF1-DF1BC7FD722B}" type="presOf" srcId="{305DC5E0-BC74-4019-84A5-F65E527B5C41}" destId="{3822E9C5-3E2B-4594-A09E-7C19FC7A63EA}" srcOrd="0" destOrd="0" presId="urn:microsoft.com/office/officeart/2005/8/layout/vList2"/>
    <dgm:cxn modelId="{970D11E9-EFEF-4F74-A90C-1C40B966B4EC}" type="presOf" srcId="{0C909ECF-ED77-4D3B-BFC1-9B8D01B192E0}" destId="{CC9D2DC9-C4BE-4AF2-955A-EC243F3A6AF6}" srcOrd="0" destOrd="0" presId="urn:microsoft.com/office/officeart/2005/8/layout/vList2"/>
    <dgm:cxn modelId="{9E0916EE-3941-4C8C-B25B-F78B3F322482}" srcId="{27AC1714-649A-4F29-9373-13ED9BDA8DB5}" destId="{38FDD1AC-431C-4E80-B728-6BD70F540D6C}" srcOrd="4" destOrd="0" parTransId="{8C419CD3-0C35-41A7-A49B-E64C495F7487}" sibTransId="{8B26B4B3-284E-4C08-89FE-E44C60C3912A}"/>
    <dgm:cxn modelId="{38357FBE-B2CC-4708-9909-FC9A6B5F5348}" type="presParOf" srcId="{4F14818B-EB59-4387-B0BE-A51F4CF49262}" destId="{E7019E69-DBFF-491A-AB87-04CE2963600E}" srcOrd="0" destOrd="0" presId="urn:microsoft.com/office/officeart/2005/8/layout/vList2"/>
    <dgm:cxn modelId="{07BF2FC7-11AC-48D0-90A8-B077B233A997}" type="presParOf" srcId="{4F14818B-EB59-4387-B0BE-A51F4CF49262}" destId="{110A0B99-8F74-4602-8097-839A08070C06}" srcOrd="1" destOrd="0" presId="urn:microsoft.com/office/officeart/2005/8/layout/vList2"/>
    <dgm:cxn modelId="{E0AED91A-42D0-482D-98F0-86150DC55A8B}" type="presParOf" srcId="{4F14818B-EB59-4387-B0BE-A51F4CF49262}" destId="{F2CE1DA2-4088-4883-9A26-B92648C15548}" srcOrd="2" destOrd="0" presId="urn:microsoft.com/office/officeart/2005/8/layout/vList2"/>
    <dgm:cxn modelId="{F5C2A5F6-7F12-45EF-B2A4-FCE6510781CF}" type="presParOf" srcId="{4F14818B-EB59-4387-B0BE-A51F4CF49262}" destId="{DF810C4A-A22D-441B-A312-E00E3323DC67}" srcOrd="3" destOrd="0" presId="urn:microsoft.com/office/officeart/2005/8/layout/vList2"/>
    <dgm:cxn modelId="{28FBA45D-6B14-4DC8-921A-CDC7D567DFC4}" type="presParOf" srcId="{4F14818B-EB59-4387-B0BE-A51F4CF49262}" destId="{CC9D2DC9-C4BE-4AF2-955A-EC243F3A6AF6}" srcOrd="4" destOrd="0" presId="urn:microsoft.com/office/officeart/2005/8/layout/vList2"/>
    <dgm:cxn modelId="{33776F40-F5C7-467E-A358-F9B7EA55B208}" type="presParOf" srcId="{4F14818B-EB59-4387-B0BE-A51F4CF49262}" destId="{C18905AA-CF56-4E94-9743-F7E675320B4A}" srcOrd="5" destOrd="0" presId="urn:microsoft.com/office/officeart/2005/8/layout/vList2"/>
    <dgm:cxn modelId="{D4B4A85B-7E3A-482C-8403-D61F75F68850}" type="presParOf" srcId="{4F14818B-EB59-4387-B0BE-A51F4CF49262}" destId="{928ACB3E-7D18-46CD-AA4E-A5A2A47B8DA8}" srcOrd="6" destOrd="0" presId="urn:microsoft.com/office/officeart/2005/8/layout/vList2"/>
    <dgm:cxn modelId="{C91B4440-2AFD-44CA-A7FF-72B0DAB098C1}" type="presParOf" srcId="{4F14818B-EB59-4387-B0BE-A51F4CF49262}" destId="{695DF54C-A32A-46D9-A4B4-90362D548403}" srcOrd="7" destOrd="0" presId="urn:microsoft.com/office/officeart/2005/8/layout/vList2"/>
    <dgm:cxn modelId="{59492736-F4A2-4F6E-92D7-8C7E5BFA7836}" type="presParOf" srcId="{4F14818B-EB59-4387-B0BE-A51F4CF49262}" destId="{5AE4E8DE-5FCF-4F19-B32F-030D9848F4DE}" srcOrd="8" destOrd="0" presId="urn:microsoft.com/office/officeart/2005/8/layout/vList2"/>
    <dgm:cxn modelId="{68A07FFB-64F5-43F2-AFD9-D8445A7218B6}" type="presParOf" srcId="{4F14818B-EB59-4387-B0BE-A51F4CF49262}" destId="{FCF42C87-1C59-416E-84C5-03E98869984A}" srcOrd="9" destOrd="0" presId="urn:microsoft.com/office/officeart/2005/8/layout/vList2"/>
    <dgm:cxn modelId="{B16BF290-48BE-4706-8629-082B56C625B7}" type="presParOf" srcId="{4F14818B-EB59-4387-B0BE-A51F4CF49262}" destId="{FE461D0D-DA6D-4A7E-9D41-B89BBEDB860F}" srcOrd="10" destOrd="0" presId="urn:microsoft.com/office/officeart/2005/8/layout/vList2"/>
    <dgm:cxn modelId="{F9D43A6A-7169-4E21-ABA5-55F3E968DD4F}" type="presParOf" srcId="{4F14818B-EB59-4387-B0BE-A51F4CF49262}" destId="{30E912B4-8FAE-4961-9561-85598E320027}" srcOrd="11" destOrd="0" presId="urn:microsoft.com/office/officeart/2005/8/layout/vList2"/>
    <dgm:cxn modelId="{41459C19-995C-4C0F-8DD1-31FB1A263D61}" type="presParOf" srcId="{4F14818B-EB59-4387-B0BE-A51F4CF49262}" destId="{CF7D6E5F-DDE7-4A36-A576-8E58BC4E1687}" srcOrd="12" destOrd="0" presId="urn:microsoft.com/office/officeart/2005/8/layout/vList2"/>
    <dgm:cxn modelId="{C7FB9381-FA3F-4C39-85D2-6F18E3D94277}" type="presParOf" srcId="{4F14818B-EB59-4387-B0BE-A51F4CF49262}" destId="{3053F7E9-6EE2-4CF4-B15C-1512E0EC79CD}" srcOrd="13" destOrd="0" presId="urn:microsoft.com/office/officeart/2005/8/layout/vList2"/>
    <dgm:cxn modelId="{900877A7-8378-452F-90AC-A41B92438099}" type="presParOf" srcId="{4F14818B-EB59-4387-B0BE-A51F4CF49262}" destId="{28D557F4-6767-4243-861A-8095ACCF0F6E}" srcOrd="14" destOrd="0" presId="urn:microsoft.com/office/officeart/2005/8/layout/vList2"/>
    <dgm:cxn modelId="{74B7CEE9-C7ED-42A8-9A9C-BA43FA17F54E}" type="presParOf" srcId="{4F14818B-EB59-4387-B0BE-A51F4CF49262}" destId="{6EB6A8D4-0D4A-40A9-AEAD-EC66DE693006}" srcOrd="15" destOrd="0" presId="urn:microsoft.com/office/officeart/2005/8/layout/vList2"/>
    <dgm:cxn modelId="{FFEDFD29-983B-4ADC-B0C1-746AD5A2F7BF}" type="presParOf" srcId="{4F14818B-EB59-4387-B0BE-A51F4CF49262}" destId="{3822E9C5-3E2B-4594-A09E-7C19FC7A63EA}" srcOrd="16" destOrd="0" presId="urn:microsoft.com/office/officeart/2005/8/layout/vList2"/>
    <dgm:cxn modelId="{D86E9C45-93D3-4045-9A09-BB93C6C0E6C5}" type="presParOf" srcId="{4F14818B-EB59-4387-B0BE-A51F4CF49262}" destId="{45A5C7E7-3AC5-43F5-ADB2-F9010CDA16D5}" srcOrd="17" destOrd="0" presId="urn:microsoft.com/office/officeart/2005/8/layout/vList2"/>
    <dgm:cxn modelId="{E6314C8B-8AF5-4D6C-9C01-8CC6837D79DB}" type="presParOf" srcId="{4F14818B-EB59-4387-B0BE-A51F4CF49262}" destId="{961E644C-12BE-4E12-8F45-25DB29822F69}" srcOrd="18" destOrd="0" presId="urn:microsoft.com/office/officeart/2005/8/layout/vList2"/>
    <dgm:cxn modelId="{026F9C64-BA2B-4300-AE55-FE8E705D791A}" type="presParOf" srcId="{4F14818B-EB59-4387-B0BE-A51F4CF49262}" destId="{5DA806F9-BBB7-46E8-9D98-60A1F771569A}" srcOrd="19" destOrd="0" presId="urn:microsoft.com/office/officeart/2005/8/layout/vList2"/>
    <dgm:cxn modelId="{DB025500-3C85-4AEB-A281-53CD288CF720}" type="presParOf" srcId="{4F14818B-EB59-4387-B0BE-A51F4CF49262}" destId="{CC6951E4-064E-40F8-90DB-7FB60228339E}" srcOrd="20" destOrd="0" presId="urn:microsoft.com/office/officeart/2005/8/layout/vList2"/>
    <dgm:cxn modelId="{BB72B313-4E32-4B31-A2B2-AADA85AF05BA}" type="presParOf" srcId="{4F14818B-EB59-4387-B0BE-A51F4CF49262}" destId="{C7523228-0279-4C59-A684-8DDB18E8ABDC}" srcOrd="21" destOrd="0" presId="urn:microsoft.com/office/officeart/2005/8/layout/vList2"/>
    <dgm:cxn modelId="{5D7F3017-2178-4F49-A291-D78726DEE34E}" type="presParOf" srcId="{4F14818B-EB59-4387-B0BE-A51F4CF49262}" destId="{DD279F7C-5D45-4FD8-82AD-D0E37F1554D5}" srcOrd="22" destOrd="0" presId="urn:microsoft.com/office/officeart/2005/8/layout/vList2"/>
    <dgm:cxn modelId="{DBCD9267-2FFB-4A61-AC3C-B7B8EFE3D187}" type="presParOf" srcId="{4F14818B-EB59-4387-B0BE-A51F4CF49262}" destId="{41598F66-BEA8-4958-9F73-8AD904BF3EC5}" srcOrd="23" destOrd="0" presId="urn:microsoft.com/office/officeart/2005/8/layout/vList2"/>
    <dgm:cxn modelId="{4EF01DC6-286F-4661-8287-9890AC112586}" type="presParOf" srcId="{4F14818B-EB59-4387-B0BE-A51F4CF49262}" destId="{73BF5D77-9157-4179-9837-3A19DE6A0044}" srcOrd="2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9CB251-33D8-4D26-98D7-0C477E5393FC}">
      <dsp:nvSpPr>
        <dsp:cNvPr id="0" name=""/>
        <dsp:cNvSpPr/>
      </dsp:nvSpPr>
      <dsp:spPr>
        <a:xfrm>
          <a:off x="323160" y="0"/>
          <a:ext cx="5140700" cy="514070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7A1A71-8F9C-41A7-9C90-CF3BA9164011}">
      <dsp:nvSpPr>
        <dsp:cNvPr id="0" name=""/>
        <dsp:cNvSpPr/>
      </dsp:nvSpPr>
      <dsp:spPr>
        <a:xfrm>
          <a:off x="811526" y="488366"/>
          <a:ext cx="2004873" cy="200487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dirty="0">
              <a:latin typeface="Calibri" panose="020F0502020204030204" pitchFamily="34" charset="0"/>
              <a:cs typeface="Calibri" panose="020F0502020204030204" pitchFamily="34" charset="0"/>
            </a:rPr>
            <a:t>Transformational change in leadership not only changes the leadership but also changes the social system. </a:t>
          </a:r>
          <a:endParaRPr lang="en-US" sz="1400" kern="1200" dirty="0">
            <a:latin typeface="Calibri" panose="020F0502020204030204" pitchFamily="34" charset="0"/>
            <a:cs typeface="Calibri" panose="020F0502020204030204" pitchFamily="34" charset="0"/>
          </a:endParaRPr>
        </a:p>
      </dsp:txBody>
      <dsp:txXfrm>
        <a:off x="909396" y="586236"/>
        <a:ext cx="1809133" cy="1809133"/>
      </dsp:txXfrm>
    </dsp:sp>
    <dsp:sp modelId="{FAF85B2E-9846-4DC0-B19B-65D232E42B65}">
      <dsp:nvSpPr>
        <dsp:cNvPr id="0" name=""/>
        <dsp:cNvSpPr/>
      </dsp:nvSpPr>
      <dsp:spPr>
        <a:xfrm>
          <a:off x="2970620" y="488366"/>
          <a:ext cx="2004873" cy="200487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dirty="0">
              <a:latin typeface="Calibri" panose="020F0502020204030204" pitchFamily="34" charset="0"/>
              <a:cs typeface="Calibri" panose="020F0502020204030204" pitchFamily="34" charset="0"/>
            </a:rPr>
            <a:t>It motivates the follower, boosts their morale and improves their performance by using various methods (</a:t>
          </a:r>
          <a:r>
            <a:rPr lang="en-IN" sz="1400" kern="1200" dirty="0" err="1">
              <a:latin typeface="Calibri" panose="020F0502020204030204" pitchFamily="34" charset="0"/>
              <a:cs typeface="Calibri" panose="020F0502020204030204" pitchFamily="34" charset="0"/>
            </a:rPr>
            <a:t>Ladkin</a:t>
          </a:r>
          <a:r>
            <a:rPr lang="en-IN" sz="1400" kern="1200" dirty="0">
              <a:latin typeface="Calibri" panose="020F0502020204030204" pitchFamily="34" charset="0"/>
              <a:cs typeface="Calibri" panose="020F0502020204030204" pitchFamily="34" charset="0"/>
            </a:rPr>
            <a:t> and Patrick, 2022). </a:t>
          </a:r>
          <a:endParaRPr lang="en-US" sz="1400" kern="1200" dirty="0">
            <a:latin typeface="Calibri" panose="020F0502020204030204" pitchFamily="34" charset="0"/>
            <a:cs typeface="Calibri" panose="020F0502020204030204" pitchFamily="34" charset="0"/>
          </a:endParaRPr>
        </a:p>
      </dsp:txBody>
      <dsp:txXfrm>
        <a:off x="3068490" y="586236"/>
        <a:ext cx="1809133" cy="1809133"/>
      </dsp:txXfrm>
    </dsp:sp>
    <dsp:sp modelId="{6B869C99-5B32-401F-AEA7-7B3C2D0B20BA}">
      <dsp:nvSpPr>
        <dsp:cNvPr id="0" name=""/>
        <dsp:cNvSpPr/>
      </dsp:nvSpPr>
      <dsp:spPr>
        <a:xfrm>
          <a:off x="811526" y="2647460"/>
          <a:ext cx="2004873" cy="200487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dirty="0">
              <a:latin typeface="Calibri" panose="020F0502020204030204" pitchFamily="34" charset="0"/>
              <a:cs typeface="Calibri" panose="020F0502020204030204" pitchFamily="34" charset="0"/>
            </a:rPr>
            <a:t>An ideal leader inspires people to integrate with the mission and work hard to fulfil the target</a:t>
          </a:r>
          <a:r>
            <a:rPr lang="en-IN" sz="1300" kern="1200" dirty="0"/>
            <a:t>. </a:t>
          </a:r>
          <a:endParaRPr lang="en-US" sz="1300" kern="1200" dirty="0"/>
        </a:p>
      </dsp:txBody>
      <dsp:txXfrm>
        <a:off x="909396" y="2745330"/>
        <a:ext cx="1809133" cy="1809133"/>
      </dsp:txXfrm>
    </dsp:sp>
    <dsp:sp modelId="{E5AFAF49-9A9A-4527-9ED6-F5D101ACB026}">
      <dsp:nvSpPr>
        <dsp:cNvPr id="0" name=""/>
        <dsp:cNvSpPr/>
      </dsp:nvSpPr>
      <dsp:spPr>
        <a:xfrm>
          <a:off x="2970620" y="2647460"/>
          <a:ext cx="2004873" cy="200487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dirty="0">
              <a:latin typeface="Calibri" panose="020F0502020204030204" pitchFamily="34" charset="0"/>
              <a:cs typeface="Calibri" panose="020F0502020204030204" pitchFamily="34" charset="0"/>
            </a:rPr>
            <a:t>This concept was introduced by James MacGregor Burns in 1978 in his descriptive research on political leaders, but this term is also used in organizational psychology.</a:t>
          </a:r>
          <a:endParaRPr lang="en-US" sz="1400" kern="1200" dirty="0">
            <a:latin typeface="Calibri" panose="020F0502020204030204" pitchFamily="34" charset="0"/>
            <a:cs typeface="Calibri" panose="020F0502020204030204" pitchFamily="34" charset="0"/>
          </a:endParaRPr>
        </a:p>
      </dsp:txBody>
      <dsp:txXfrm>
        <a:off x="3068490" y="2745330"/>
        <a:ext cx="1809133" cy="18091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76F025-2546-472C-B030-9CED1E0E0A89}">
      <dsp:nvSpPr>
        <dsp:cNvPr id="0" name=""/>
        <dsp:cNvSpPr/>
      </dsp:nvSpPr>
      <dsp:spPr>
        <a:xfrm>
          <a:off x="0" y="4234"/>
          <a:ext cx="6332009" cy="9018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54FD4A-C21E-4A81-B71A-CF6B2BD16A2D}">
      <dsp:nvSpPr>
        <dsp:cNvPr id="0" name=""/>
        <dsp:cNvSpPr/>
      </dsp:nvSpPr>
      <dsp:spPr>
        <a:xfrm>
          <a:off x="272814" y="207154"/>
          <a:ext cx="496026" cy="4960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6A107C-1E46-41F5-B890-CCFE7916A753}">
      <dsp:nvSpPr>
        <dsp:cNvPr id="0" name=""/>
        <dsp:cNvSpPr/>
      </dsp:nvSpPr>
      <dsp:spPr>
        <a:xfrm>
          <a:off x="1041656" y="4234"/>
          <a:ext cx="5290353" cy="901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448" tIns="95448" rIns="95448" bIns="95448" numCol="1" spcCol="1270" anchor="ctr" anchorCtr="0">
          <a:noAutofit/>
        </a:bodyPr>
        <a:lstStyle/>
        <a:p>
          <a:pPr marL="0" lvl="0" indent="0" algn="l" defTabSz="711200">
            <a:lnSpc>
              <a:spcPct val="90000"/>
            </a:lnSpc>
            <a:spcBef>
              <a:spcPct val="0"/>
            </a:spcBef>
            <a:spcAft>
              <a:spcPct val="35000"/>
            </a:spcAft>
            <a:buNone/>
          </a:pPr>
          <a:r>
            <a:rPr lang="en-IN" sz="1600" kern="1200" dirty="0">
              <a:latin typeface="Calibri" panose="020F0502020204030204" pitchFamily="34" charset="0"/>
              <a:ea typeface="STXinwei" panose="02010800040101010101" pitchFamily="2" charset="-122"/>
              <a:cs typeface="Calibri" panose="020F0502020204030204" pitchFamily="34" charset="0"/>
            </a:rPr>
            <a:t>Leadership style shows the decision-making, style of communication and overall management approach of a leader. </a:t>
          </a:r>
          <a:endParaRPr lang="en-US" sz="1600" kern="1200" dirty="0">
            <a:latin typeface="Calibri" panose="020F0502020204030204" pitchFamily="34" charset="0"/>
            <a:ea typeface="STXinwei" panose="02010800040101010101" pitchFamily="2" charset="-122"/>
            <a:cs typeface="Calibri" panose="020F0502020204030204" pitchFamily="34" charset="0"/>
          </a:endParaRPr>
        </a:p>
      </dsp:txBody>
      <dsp:txXfrm>
        <a:off x="1041656" y="4234"/>
        <a:ext cx="5290353" cy="901867"/>
      </dsp:txXfrm>
    </dsp:sp>
    <dsp:sp modelId="{8456EB6E-2EDE-4B40-ABED-7C9BBBF15255}">
      <dsp:nvSpPr>
        <dsp:cNvPr id="0" name=""/>
        <dsp:cNvSpPr/>
      </dsp:nvSpPr>
      <dsp:spPr>
        <a:xfrm>
          <a:off x="0" y="1131568"/>
          <a:ext cx="6332009" cy="9018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AFFA9D-0AA0-4401-889E-64E9405F38B5}">
      <dsp:nvSpPr>
        <dsp:cNvPr id="0" name=""/>
        <dsp:cNvSpPr/>
      </dsp:nvSpPr>
      <dsp:spPr>
        <a:xfrm>
          <a:off x="272814" y="1334488"/>
          <a:ext cx="496026" cy="4960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49173A-E15F-4FC7-B11E-F77BC6074479}">
      <dsp:nvSpPr>
        <dsp:cNvPr id="0" name=""/>
        <dsp:cNvSpPr/>
      </dsp:nvSpPr>
      <dsp:spPr>
        <a:xfrm>
          <a:off x="1041656" y="1131568"/>
          <a:ext cx="5290353" cy="901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448" tIns="95448" rIns="95448" bIns="95448" numCol="1" spcCol="1270" anchor="ctr" anchorCtr="0">
          <a:noAutofit/>
        </a:bodyPr>
        <a:lstStyle/>
        <a:p>
          <a:pPr marL="0" lvl="0" indent="0" algn="l" defTabSz="711200">
            <a:lnSpc>
              <a:spcPct val="90000"/>
            </a:lnSpc>
            <a:spcBef>
              <a:spcPct val="0"/>
            </a:spcBef>
            <a:spcAft>
              <a:spcPct val="35000"/>
            </a:spcAft>
            <a:buNone/>
          </a:pPr>
          <a:r>
            <a:rPr lang="en-IN" sz="1600" kern="1200" dirty="0">
              <a:latin typeface="Calibri" panose="020F0502020204030204" pitchFamily="34" charset="0"/>
              <a:ea typeface="STXinwei" panose="02010800040101010101" pitchFamily="2" charset="-122"/>
              <a:cs typeface="Calibri" panose="020F0502020204030204" pitchFamily="34" charset="0"/>
            </a:rPr>
            <a:t>There are multiple benefits available of a powerful leadership style, it helps to create a positive work environment. </a:t>
          </a:r>
          <a:endParaRPr lang="en-US" sz="1600" kern="1200" dirty="0">
            <a:latin typeface="Calibri" panose="020F0502020204030204" pitchFamily="34" charset="0"/>
            <a:ea typeface="STXinwei" panose="02010800040101010101" pitchFamily="2" charset="-122"/>
            <a:cs typeface="Calibri" panose="020F0502020204030204" pitchFamily="34" charset="0"/>
          </a:endParaRPr>
        </a:p>
      </dsp:txBody>
      <dsp:txXfrm>
        <a:off x="1041656" y="1131568"/>
        <a:ext cx="5290353" cy="901867"/>
      </dsp:txXfrm>
    </dsp:sp>
    <dsp:sp modelId="{06202BA7-2B97-4BF4-83C0-C6F78F3F4117}">
      <dsp:nvSpPr>
        <dsp:cNvPr id="0" name=""/>
        <dsp:cNvSpPr/>
      </dsp:nvSpPr>
      <dsp:spPr>
        <a:xfrm>
          <a:off x="0" y="2258901"/>
          <a:ext cx="6332009" cy="9018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11B3D4-6621-47EC-8EEF-434EEB935DFE}">
      <dsp:nvSpPr>
        <dsp:cNvPr id="0" name=""/>
        <dsp:cNvSpPr/>
      </dsp:nvSpPr>
      <dsp:spPr>
        <a:xfrm>
          <a:off x="272814" y="2461822"/>
          <a:ext cx="496026" cy="4960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6AE6D1-2926-4056-A824-694BBE80CDF0}">
      <dsp:nvSpPr>
        <dsp:cNvPr id="0" name=""/>
        <dsp:cNvSpPr/>
      </dsp:nvSpPr>
      <dsp:spPr>
        <a:xfrm>
          <a:off x="1041656" y="2241811"/>
          <a:ext cx="5290353" cy="901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448" tIns="95448" rIns="95448" bIns="95448" numCol="1" spcCol="1270" anchor="ctr" anchorCtr="0">
          <a:noAutofit/>
        </a:bodyPr>
        <a:lstStyle/>
        <a:p>
          <a:pPr marL="0" lvl="0" indent="0" algn="l" defTabSz="711200">
            <a:lnSpc>
              <a:spcPct val="90000"/>
            </a:lnSpc>
            <a:spcBef>
              <a:spcPct val="0"/>
            </a:spcBef>
            <a:spcAft>
              <a:spcPct val="35000"/>
            </a:spcAft>
            <a:buNone/>
          </a:pPr>
          <a:r>
            <a:rPr lang="en-IN" sz="1600" kern="1200" dirty="0">
              <a:latin typeface="Calibri" panose="020F0502020204030204" pitchFamily="34" charset="0"/>
              <a:ea typeface="STXinwei" panose="02010800040101010101" pitchFamily="2" charset="-122"/>
              <a:cs typeface="Calibri" panose="020F0502020204030204" pitchFamily="34" charset="0"/>
            </a:rPr>
            <a:t>Individual employees feel more valuable and supported at their job when the leader tries to increase the motivation and personal satisfaction of employees (Walsh and Arnold, 2020).</a:t>
          </a:r>
          <a:endParaRPr lang="en-US" sz="1600" kern="1200" dirty="0">
            <a:latin typeface="Calibri" panose="020F0502020204030204" pitchFamily="34" charset="0"/>
            <a:ea typeface="STXinwei" panose="02010800040101010101" pitchFamily="2" charset="-122"/>
            <a:cs typeface="Calibri" panose="020F0502020204030204" pitchFamily="34" charset="0"/>
          </a:endParaRPr>
        </a:p>
      </dsp:txBody>
      <dsp:txXfrm>
        <a:off x="1041656" y="2241811"/>
        <a:ext cx="5290353" cy="901867"/>
      </dsp:txXfrm>
    </dsp:sp>
    <dsp:sp modelId="{89170118-68BC-418F-9E6D-AC2C5BA61FF5}">
      <dsp:nvSpPr>
        <dsp:cNvPr id="0" name=""/>
        <dsp:cNvSpPr/>
      </dsp:nvSpPr>
      <dsp:spPr>
        <a:xfrm>
          <a:off x="0" y="3386235"/>
          <a:ext cx="6332009" cy="9018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CE36DA-6349-40FE-89A9-FA2A1AE4CAF6}">
      <dsp:nvSpPr>
        <dsp:cNvPr id="0" name=""/>
        <dsp:cNvSpPr/>
      </dsp:nvSpPr>
      <dsp:spPr>
        <a:xfrm>
          <a:off x="272814" y="3589155"/>
          <a:ext cx="496026" cy="4960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9CEDEB-78BF-427F-BB93-B8BBC68CC271}">
      <dsp:nvSpPr>
        <dsp:cNvPr id="0" name=""/>
        <dsp:cNvSpPr/>
      </dsp:nvSpPr>
      <dsp:spPr>
        <a:xfrm>
          <a:off x="1041656" y="3386235"/>
          <a:ext cx="5290353" cy="901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448" tIns="95448" rIns="95448" bIns="95448" numCol="1" spcCol="1270" anchor="ctr" anchorCtr="0">
          <a:noAutofit/>
        </a:bodyPr>
        <a:lstStyle/>
        <a:p>
          <a:pPr marL="0" lvl="0" indent="0" algn="l" defTabSz="711200">
            <a:lnSpc>
              <a:spcPct val="90000"/>
            </a:lnSpc>
            <a:spcBef>
              <a:spcPct val="0"/>
            </a:spcBef>
            <a:spcAft>
              <a:spcPct val="35000"/>
            </a:spcAft>
            <a:buNone/>
          </a:pPr>
          <a:r>
            <a:rPr lang="en-IN" sz="1600" kern="1200" dirty="0">
              <a:latin typeface="Calibri" panose="020F0502020204030204" pitchFamily="34" charset="0"/>
              <a:ea typeface="STXinwei" panose="02010800040101010101" pitchFamily="2" charset="-122"/>
              <a:cs typeface="Calibri" panose="020F0502020204030204" pitchFamily="34" charset="0"/>
            </a:rPr>
            <a:t>Leadership style increases employee engagement when employees have the responsibility of their job role, they seem to be more engaged in the work. </a:t>
          </a:r>
          <a:endParaRPr lang="en-US" sz="1600" kern="1200" dirty="0">
            <a:latin typeface="Calibri" panose="020F0502020204030204" pitchFamily="34" charset="0"/>
            <a:ea typeface="STXinwei" panose="02010800040101010101" pitchFamily="2" charset="-122"/>
            <a:cs typeface="Calibri" panose="020F0502020204030204" pitchFamily="34" charset="0"/>
          </a:endParaRPr>
        </a:p>
      </dsp:txBody>
      <dsp:txXfrm>
        <a:off x="1041656" y="3386235"/>
        <a:ext cx="5290353" cy="901867"/>
      </dsp:txXfrm>
    </dsp:sp>
    <dsp:sp modelId="{0B33C38E-5250-4403-9625-CB194A8F21AB}">
      <dsp:nvSpPr>
        <dsp:cNvPr id="0" name=""/>
        <dsp:cNvSpPr/>
      </dsp:nvSpPr>
      <dsp:spPr>
        <a:xfrm>
          <a:off x="0" y="4513569"/>
          <a:ext cx="6332009" cy="9018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60A69F-EB7A-475F-AF34-9030C4F16FF2}">
      <dsp:nvSpPr>
        <dsp:cNvPr id="0" name=""/>
        <dsp:cNvSpPr/>
      </dsp:nvSpPr>
      <dsp:spPr>
        <a:xfrm>
          <a:off x="272814" y="4716489"/>
          <a:ext cx="496026" cy="4960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2AD443-382C-4CEB-AF54-FD5F5948824A}">
      <dsp:nvSpPr>
        <dsp:cNvPr id="0" name=""/>
        <dsp:cNvSpPr/>
      </dsp:nvSpPr>
      <dsp:spPr>
        <a:xfrm>
          <a:off x="1041656" y="4513569"/>
          <a:ext cx="5290353" cy="901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448" tIns="95448" rIns="95448" bIns="95448" numCol="1" spcCol="1270" anchor="ctr" anchorCtr="0">
          <a:noAutofit/>
        </a:bodyPr>
        <a:lstStyle/>
        <a:p>
          <a:pPr marL="0" lvl="0" indent="0" algn="l" defTabSz="711200">
            <a:lnSpc>
              <a:spcPct val="90000"/>
            </a:lnSpc>
            <a:spcBef>
              <a:spcPct val="0"/>
            </a:spcBef>
            <a:spcAft>
              <a:spcPct val="35000"/>
            </a:spcAft>
            <a:buNone/>
          </a:pPr>
          <a:r>
            <a:rPr lang="en-IN" sz="1600" kern="1200" dirty="0">
              <a:latin typeface="Calibri" panose="020F0502020204030204" pitchFamily="34" charset="0"/>
              <a:ea typeface="STXinwei" panose="02010800040101010101" pitchFamily="2" charset="-122"/>
              <a:cs typeface="Calibri" panose="020F0502020204030204" pitchFamily="34" charset="0"/>
            </a:rPr>
            <a:t>A powerful leadership style benefits every individual including the organisation and the leader also, it helps employees to become more productive (</a:t>
          </a:r>
          <a:r>
            <a:rPr lang="en-IN" sz="1600" kern="1200" dirty="0" err="1">
              <a:latin typeface="Calibri" panose="020F0502020204030204" pitchFamily="34" charset="0"/>
              <a:ea typeface="STXinwei" panose="02010800040101010101" pitchFamily="2" charset="-122"/>
              <a:cs typeface="Calibri" panose="020F0502020204030204" pitchFamily="34" charset="0"/>
            </a:rPr>
            <a:t>imd</a:t>
          </a:r>
          <a:r>
            <a:rPr lang="en-IN" sz="1600" kern="1200" dirty="0">
              <a:latin typeface="Calibri" panose="020F0502020204030204" pitchFamily="34" charset="0"/>
              <a:ea typeface="STXinwei" panose="02010800040101010101" pitchFamily="2" charset="-122"/>
              <a:cs typeface="Calibri" panose="020F0502020204030204" pitchFamily="34" charset="0"/>
            </a:rPr>
            <a:t>, 2023).</a:t>
          </a:r>
          <a:endParaRPr lang="en-US" sz="1600" kern="1200" dirty="0">
            <a:latin typeface="Calibri" panose="020F0502020204030204" pitchFamily="34" charset="0"/>
            <a:ea typeface="STXinwei" panose="02010800040101010101" pitchFamily="2" charset="-122"/>
            <a:cs typeface="Calibri" panose="020F0502020204030204" pitchFamily="34" charset="0"/>
          </a:endParaRPr>
        </a:p>
      </dsp:txBody>
      <dsp:txXfrm>
        <a:off x="1041656" y="4513569"/>
        <a:ext cx="5290353" cy="9018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4E46E3-B69A-4F90-89D8-649323658B80}">
      <dsp:nvSpPr>
        <dsp:cNvPr id="0" name=""/>
        <dsp:cNvSpPr/>
      </dsp:nvSpPr>
      <dsp:spPr>
        <a:xfrm>
          <a:off x="671859" y="619127"/>
          <a:ext cx="7727854" cy="56349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kern="1200" dirty="0">
              <a:latin typeface="Calibri" panose="020F0502020204030204" pitchFamily="34" charset="0"/>
              <a:cs typeface="Calibri" panose="020F0502020204030204" pitchFamily="34" charset="0"/>
            </a:rPr>
            <a:t>The various leadership and management styles have been highlighted in this presentation. </a:t>
          </a:r>
          <a:endParaRPr lang="en-US" sz="1400" kern="1200" dirty="0">
            <a:latin typeface="Calibri" panose="020F0502020204030204" pitchFamily="34" charset="0"/>
            <a:cs typeface="Calibri" panose="020F0502020204030204" pitchFamily="34" charset="0"/>
          </a:endParaRPr>
        </a:p>
      </dsp:txBody>
      <dsp:txXfrm>
        <a:off x="688363" y="635631"/>
        <a:ext cx="7053866" cy="530491"/>
      </dsp:txXfrm>
    </dsp:sp>
    <dsp:sp modelId="{F183E332-2B44-4EF0-9A50-B13771E97AB5}">
      <dsp:nvSpPr>
        <dsp:cNvPr id="0" name=""/>
        <dsp:cNvSpPr/>
      </dsp:nvSpPr>
      <dsp:spPr>
        <a:xfrm>
          <a:off x="1260376" y="1264761"/>
          <a:ext cx="7727854" cy="56349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kern="1200" dirty="0">
              <a:latin typeface="Calibri" panose="020F0502020204030204" pitchFamily="34" charset="0"/>
              <a:cs typeface="Calibri" panose="020F0502020204030204" pitchFamily="34" charset="0"/>
            </a:rPr>
            <a:t>A few benefits of leadership styles along with their principles have been incorporated into this presentation. </a:t>
          </a:r>
          <a:endParaRPr lang="en-US" sz="1400" kern="1200" dirty="0">
            <a:latin typeface="Calibri" panose="020F0502020204030204" pitchFamily="34" charset="0"/>
            <a:cs typeface="Calibri" panose="020F0502020204030204" pitchFamily="34" charset="0"/>
          </a:endParaRPr>
        </a:p>
      </dsp:txBody>
      <dsp:txXfrm>
        <a:off x="1276880" y="1281265"/>
        <a:ext cx="6751492" cy="530491"/>
      </dsp:txXfrm>
    </dsp:sp>
    <dsp:sp modelId="{8F89548C-29EA-4815-AC47-AB2E85805BAC}">
      <dsp:nvSpPr>
        <dsp:cNvPr id="0" name=""/>
        <dsp:cNvSpPr/>
      </dsp:nvSpPr>
      <dsp:spPr>
        <a:xfrm>
          <a:off x="129292" y="55627"/>
          <a:ext cx="7727854" cy="56349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kern="1200" dirty="0">
              <a:latin typeface="Calibri" panose="020F0502020204030204" pitchFamily="34" charset="0"/>
              <a:cs typeface="Calibri" panose="020F0502020204030204" pitchFamily="34" charset="0"/>
            </a:rPr>
            <a:t>Several perspectives on leadership and the transformational as well as transactional leadership styles have also been highlighted in this presentation. </a:t>
          </a:r>
          <a:endParaRPr lang="en-US" sz="1400" kern="1200" dirty="0">
            <a:latin typeface="Calibri" panose="020F0502020204030204" pitchFamily="34" charset="0"/>
            <a:cs typeface="Calibri" panose="020F0502020204030204" pitchFamily="34" charset="0"/>
          </a:endParaRPr>
        </a:p>
      </dsp:txBody>
      <dsp:txXfrm>
        <a:off x="145796" y="72131"/>
        <a:ext cx="6751492" cy="530490"/>
      </dsp:txXfrm>
    </dsp:sp>
    <dsp:sp modelId="{C531F839-56C5-4081-8A44-AAE3B6523C6D}">
      <dsp:nvSpPr>
        <dsp:cNvPr id="0" name=""/>
        <dsp:cNvSpPr/>
      </dsp:nvSpPr>
      <dsp:spPr>
        <a:xfrm>
          <a:off x="1731240" y="1925288"/>
          <a:ext cx="7727854" cy="56349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kern="1200">
              <a:latin typeface="Calibri" panose="020F0502020204030204" pitchFamily="34" charset="0"/>
              <a:cs typeface="Calibri" panose="020F0502020204030204" pitchFamily="34" charset="0"/>
            </a:rPr>
            <a:t>Various attributes of leadership such as self-confidence and innovativeness have also been demonstrated here</a:t>
          </a:r>
          <a:r>
            <a:rPr lang="en-IN" sz="1400" kern="1200"/>
            <a:t>. </a:t>
          </a:r>
          <a:endParaRPr lang="en-US" sz="1400" kern="1200"/>
        </a:p>
      </dsp:txBody>
      <dsp:txXfrm>
        <a:off x="1747744" y="1941792"/>
        <a:ext cx="6751492" cy="530490"/>
      </dsp:txXfrm>
    </dsp:sp>
    <dsp:sp modelId="{C201DA29-E4D2-494E-88A5-D95EE85BCA17}">
      <dsp:nvSpPr>
        <dsp:cNvPr id="0" name=""/>
        <dsp:cNvSpPr/>
      </dsp:nvSpPr>
      <dsp:spPr>
        <a:xfrm>
          <a:off x="2308320" y="2567051"/>
          <a:ext cx="7727854" cy="563499"/>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kern="1200" dirty="0">
              <a:latin typeface="Calibri" panose="020F0502020204030204" pitchFamily="34" charset="0"/>
              <a:cs typeface="Calibri" panose="020F0502020204030204" pitchFamily="34" charset="0"/>
            </a:rPr>
            <a:t>The leadership and management qualities of Jack Welch along with the challenges and an evaluation of his leadership style have been elaborated in the end part of this presentation</a:t>
          </a:r>
          <a:r>
            <a:rPr lang="en-IN" sz="1400" kern="1200" dirty="0"/>
            <a:t>.</a:t>
          </a:r>
          <a:endParaRPr lang="en-US" sz="1400" kern="1200" dirty="0"/>
        </a:p>
      </dsp:txBody>
      <dsp:txXfrm>
        <a:off x="2324824" y="2583555"/>
        <a:ext cx="6751492" cy="530490"/>
      </dsp:txXfrm>
    </dsp:sp>
    <dsp:sp modelId="{24D2AC9E-9EF2-4899-BCB2-FC1FCDD6C483}">
      <dsp:nvSpPr>
        <dsp:cNvPr id="0" name=""/>
        <dsp:cNvSpPr/>
      </dsp:nvSpPr>
      <dsp:spPr>
        <a:xfrm>
          <a:off x="7361580" y="411667"/>
          <a:ext cx="366274" cy="36627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7443992" y="411667"/>
        <a:ext cx="201450" cy="275621"/>
      </dsp:txXfrm>
    </dsp:sp>
    <dsp:sp modelId="{4EE85E9D-1AAB-4B20-AA8E-4B3DA56F714A}">
      <dsp:nvSpPr>
        <dsp:cNvPr id="0" name=""/>
        <dsp:cNvSpPr/>
      </dsp:nvSpPr>
      <dsp:spPr>
        <a:xfrm>
          <a:off x="7938660" y="1053430"/>
          <a:ext cx="366274" cy="366274"/>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8021072" y="1053430"/>
        <a:ext cx="201450" cy="275621"/>
      </dsp:txXfrm>
    </dsp:sp>
    <dsp:sp modelId="{FCA40E30-780A-421C-B321-F250FA9BA8E3}">
      <dsp:nvSpPr>
        <dsp:cNvPr id="0" name=""/>
        <dsp:cNvSpPr/>
      </dsp:nvSpPr>
      <dsp:spPr>
        <a:xfrm>
          <a:off x="8515740" y="1685801"/>
          <a:ext cx="366274" cy="366274"/>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8598152" y="1685801"/>
        <a:ext cx="201450" cy="275621"/>
      </dsp:txXfrm>
    </dsp:sp>
    <dsp:sp modelId="{027205B7-6393-4EAC-BEE1-00F8EB751F13}">
      <dsp:nvSpPr>
        <dsp:cNvPr id="0" name=""/>
        <dsp:cNvSpPr/>
      </dsp:nvSpPr>
      <dsp:spPr>
        <a:xfrm>
          <a:off x="9092820" y="2333825"/>
          <a:ext cx="366274" cy="366274"/>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9175232" y="2333825"/>
        <a:ext cx="201450" cy="2756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019E69-DBFF-491A-AB87-04CE2963600E}">
      <dsp:nvSpPr>
        <dsp:cNvPr id="0" name=""/>
        <dsp:cNvSpPr/>
      </dsp:nvSpPr>
      <dsp:spPr>
        <a:xfrm>
          <a:off x="0" y="5162060"/>
          <a:ext cx="10165822" cy="39780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IN" sz="1000" kern="1200" dirty="0" err="1"/>
            <a:t>businessleadershiptoday</a:t>
          </a:r>
          <a:r>
            <a:rPr lang="en-IN" sz="1000" kern="1200" dirty="0"/>
            <a:t>, (2023). 7 Important Leadership Qualities. [Online] Available at: https://businessleadershiptoday.com/what-are-7-important-leadership-qualities/#:~:text=Seven%20important%20leadership%20qualities%20that,that%20result%20in%20exceptional%20performance. [Accessed 16 June 2023].</a:t>
          </a:r>
          <a:endParaRPr lang="en-US" sz="1000" kern="1200" dirty="0"/>
        </a:p>
      </dsp:txBody>
      <dsp:txXfrm>
        <a:off x="19419" y="5181479"/>
        <a:ext cx="10126984" cy="358962"/>
      </dsp:txXfrm>
    </dsp:sp>
    <dsp:sp modelId="{F2CE1DA2-4088-4883-9A26-B92648C15548}">
      <dsp:nvSpPr>
        <dsp:cNvPr id="0" name=""/>
        <dsp:cNvSpPr/>
      </dsp:nvSpPr>
      <dsp:spPr>
        <a:xfrm>
          <a:off x="0" y="553440"/>
          <a:ext cx="10165822" cy="397800"/>
        </a:xfrm>
        <a:prstGeom prst="roundRect">
          <a:avLst/>
        </a:prstGeom>
        <a:gradFill rotWithShape="0">
          <a:gsLst>
            <a:gs pos="0">
              <a:schemeClr val="accent5">
                <a:hueOff val="-124678"/>
                <a:satOff val="27"/>
                <a:lumOff val="-572"/>
                <a:alphaOff val="0"/>
                <a:lumMod val="110000"/>
                <a:satMod val="105000"/>
                <a:tint val="67000"/>
              </a:schemeClr>
            </a:gs>
            <a:gs pos="50000">
              <a:schemeClr val="accent5">
                <a:hueOff val="-124678"/>
                <a:satOff val="27"/>
                <a:lumOff val="-572"/>
                <a:alphaOff val="0"/>
                <a:lumMod val="105000"/>
                <a:satMod val="103000"/>
                <a:tint val="73000"/>
              </a:schemeClr>
            </a:gs>
            <a:gs pos="100000">
              <a:schemeClr val="accent5">
                <a:hueOff val="-124678"/>
                <a:satOff val="27"/>
                <a:lumOff val="-57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dirty="0" err="1"/>
            <a:t>forbes</a:t>
          </a:r>
          <a:r>
            <a:rPr lang="en-US" sz="1000" kern="1200" dirty="0"/>
            <a:t>, (2023). 10 Unique Perspectives On How To Be An Effective Leader (Part 3). [Online] Available at: https://www.forbes.com/sites/brentgleeson/2016/11/27/10-unique-perspectives-on-how-to-be-an-effective-leader-part-3/?sh=1c5817cce660 [Accessed 01 June 2023].</a:t>
          </a:r>
        </a:p>
      </dsp:txBody>
      <dsp:txXfrm>
        <a:off x="19419" y="572859"/>
        <a:ext cx="10126984" cy="358962"/>
      </dsp:txXfrm>
    </dsp:sp>
    <dsp:sp modelId="{CC9D2DC9-C4BE-4AF2-955A-EC243F3A6AF6}">
      <dsp:nvSpPr>
        <dsp:cNvPr id="0" name=""/>
        <dsp:cNvSpPr/>
      </dsp:nvSpPr>
      <dsp:spPr>
        <a:xfrm>
          <a:off x="0" y="943625"/>
          <a:ext cx="10165822" cy="397800"/>
        </a:xfrm>
        <a:prstGeom prst="roundRect">
          <a:avLst/>
        </a:prstGeom>
        <a:gradFill rotWithShape="0">
          <a:gsLst>
            <a:gs pos="0">
              <a:schemeClr val="accent5">
                <a:hueOff val="-249356"/>
                <a:satOff val="53"/>
                <a:lumOff val="-1144"/>
                <a:alphaOff val="0"/>
                <a:lumMod val="110000"/>
                <a:satMod val="105000"/>
                <a:tint val="67000"/>
              </a:schemeClr>
            </a:gs>
            <a:gs pos="50000">
              <a:schemeClr val="accent5">
                <a:hueOff val="-249356"/>
                <a:satOff val="53"/>
                <a:lumOff val="-1144"/>
                <a:alphaOff val="0"/>
                <a:lumMod val="105000"/>
                <a:satMod val="103000"/>
                <a:tint val="73000"/>
              </a:schemeClr>
            </a:gs>
            <a:gs pos="100000">
              <a:schemeClr val="accent5">
                <a:hueOff val="-249356"/>
                <a:satOff val="53"/>
                <a:lumOff val="-114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dirty="0" err="1"/>
            <a:t>Harahap</a:t>
          </a:r>
          <a:r>
            <a:rPr lang="en-US" sz="1000" kern="1200" dirty="0"/>
            <a:t>, V.A., (2023). Healthy Principal Leadership Concepts. MUDABBIR (JOURNAL RESEARCH AND EDUCATION STUDIES), 3(1), pp.60-65.</a:t>
          </a:r>
        </a:p>
      </dsp:txBody>
      <dsp:txXfrm>
        <a:off x="19419" y="963044"/>
        <a:ext cx="10126984" cy="358962"/>
      </dsp:txXfrm>
    </dsp:sp>
    <dsp:sp modelId="{928ACB3E-7D18-46CD-AA4E-A5A2A47B8DA8}">
      <dsp:nvSpPr>
        <dsp:cNvPr id="0" name=""/>
        <dsp:cNvSpPr/>
      </dsp:nvSpPr>
      <dsp:spPr>
        <a:xfrm>
          <a:off x="0" y="1346015"/>
          <a:ext cx="10165822" cy="397800"/>
        </a:xfrm>
        <a:prstGeom prst="roundRect">
          <a:avLst/>
        </a:prstGeom>
        <a:gradFill rotWithShape="0">
          <a:gsLst>
            <a:gs pos="0">
              <a:schemeClr val="accent5">
                <a:hueOff val="-374033"/>
                <a:satOff val="80"/>
                <a:lumOff val="-1716"/>
                <a:alphaOff val="0"/>
                <a:lumMod val="110000"/>
                <a:satMod val="105000"/>
                <a:tint val="67000"/>
              </a:schemeClr>
            </a:gs>
            <a:gs pos="50000">
              <a:schemeClr val="accent5">
                <a:hueOff val="-374033"/>
                <a:satOff val="80"/>
                <a:lumOff val="-1716"/>
                <a:alphaOff val="0"/>
                <a:lumMod val="105000"/>
                <a:satMod val="103000"/>
                <a:tint val="73000"/>
              </a:schemeClr>
            </a:gs>
            <a:gs pos="100000">
              <a:schemeClr val="accent5">
                <a:hueOff val="-374033"/>
                <a:satOff val="80"/>
                <a:lumOff val="-171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IN" sz="1000" kern="1200" dirty="0" err="1"/>
            <a:t>imd</a:t>
          </a:r>
          <a:r>
            <a:rPr lang="en-IN" sz="1000" kern="1200" dirty="0"/>
            <a:t>, (2023). The 6 most common leadership styles &amp; how to find yours. [Online] Available at: https://www.imd.org/reflections/leadership-styles/ [Accessed 19 June 2023].</a:t>
          </a:r>
          <a:endParaRPr lang="en-US" sz="1000" kern="1200" dirty="0"/>
        </a:p>
      </dsp:txBody>
      <dsp:txXfrm>
        <a:off x="19419" y="1365434"/>
        <a:ext cx="10126984" cy="358962"/>
      </dsp:txXfrm>
    </dsp:sp>
    <dsp:sp modelId="{5AE4E8DE-5FCF-4F19-B32F-030D9848F4DE}">
      <dsp:nvSpPr>
        <dsp:cNvPr id="0" name=""/>
        <dsp:cNvSpPr/>
      </dsp:nvSpPr>
      <dsp:spPr>
        <a:xfrm>
          <a:off x="0" y="1737832"/>
          <a:ext cx="10165822" cy="397800"/>
        </a:xfrm>
        <a:prstGeom prst="roundRect">
          <a:avLst/>
        </a:prstGeom>
        <a:gradFill rotWithShape="0">
          <a:gsLst>
            <a:gs pos="0">
              <a:schemeClr val="accent5">
                <a:hueOff val="-498711"/>
                <a:satOff val="107"/>
                <a:lumOff val="-2288"/>
                <a:alphaOff val="0"/>
                <a:lumMod val="110000"/>
                <a:satMod val="105000"/>
                <a:tint val="67000"/>
              </a:schemeClr>
            </a:gs>
            <a:gs pos="50000">
              <a:schemeClr val="accent5">
                <a:hueOff val="-498711"/>
                <a:satOff val="107"/>
                <a:lumOff val="-2288"/>
                <a:alphaOff val="0"/>
                <a:lumMod val="105000"/>
                <a:satMod val="103000"/>
                <a:tint val="73000"/>
              </a:schemeClr>
            </a:gs>
            <a:gs pos="100000">
              <a:schemeClr val="accent5">
                <a:hueOff val="-498711"/>
                <a:satOff val="107"/>
                <a:lumOff val="-228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dirty="0"/>
            <a:t>Jakobsen, M.L., Kjeldsen, A.M. and </a:t>
          </a:r>
          <a:r>
            <a:rPr lang="en-US" sz="1000" kern="1200" dirty="0" err="1"/>
            <a:t>Pallesen</a:t>
          </a:r>
          <a:r>
            <a:rPr lang="en-US" sz="1000" kern="1200" dirty="0"/>
            <a:t>, T., (2023). Distributed leadership and performance‐related employee outcomes in public sector organizations. Public administration, 101(2), pp.500-521.</a:t>
          </a:r>
        </a:p>
      </dsp:txBody>
      <dsp:txXfrm>
        <a:off x="19419" y="1757251"/>
        <a:ext cx="10126984" cy="358962"/>
      </dsp:txXfrm>
    </dsp:sp>
    <dsp:sp modelId="{FE461D0D-DA6D-4A7E-9D41-B89BBEDB860F}">
      <dsp:nvSpPr>
        <dsp:cNvPr id="0" name=""/>
        <dsp:cNvSpPr/>
      </dsp:nvSpPr>
      <dsp:spPr>
        <a:xfrm>
          <a:off x="0" y="2577388"/>
          <a:ext cx="10165822" cy="397800"/>
        </a:xfrm>
        <a:prstGeom prst="roundRect">
          <a:avLst/>
        </a:prstGeom>
        <a:gradFill rotWithShape="0">
          <a:gsLst>
            <a:gs pos="0">
              <a:schemeClr val="accent5">
                <a:hueOff val="-623389"/>
                <a:satOff val="133"/>
                <a:lumOff val="-2860"/>
                <a:alphaOff val="0"/>
                <a:lumMod val="110000"/>
                <a:satMod val="105000"/>
                <a:tint val="67000"/>
              </a:schemeClr>
            </a:gs>
            <a:gs pos="50000">
              <a:schemeClr val="accent5">
                <a:hueOff val="-623389"/>
                <a:satOff val="133"/>
                <a:lumOff val="-2860"/>
                <a:alphaOff val="0"/>
                <a:lumMod val="105000"/>
                <a:satMod val="103000"/>
                <a:tint val="73000"/>
              </a:schemeClr>
            </a:gs>
            <a:gs pos="100000">
              <a:schemeClr val="accent5">
                <a:hueOff val="-623389"/>
                <a:satOff val="133"/>
                <a:lumOff val="-286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dirty="0" err="1"/>
            <a:t>Ladkin</a:t>
          </a:r>
          <a:r>
            <a:rPr lang="en-US" sz="1000" kern="1200" dirty="0"/>
            <a:t>, D. and Patrick, C.B., (2022). Whiteness in leadership theorizing: A critical analysis of race in Bass’ transformational leadership theory. Leadership, 18(2), pp.205-223.</a:t>
          </a:r>
        </a:p>
      </dsp:txBody>
      <dsp:txXfrm>
        <a:off x="19419" y="2596807"/>
        <a:ext cx="10126984" cy="358962"/>
      </dsp:txXfrm>
    </dsp:sp>
    <dsp:sp modelId="{CF7D6E5F-DDE7-4A36-A576-8E58BC4E1687}">
      <dsp:nvSpPr>
        <dsp:cNvPr id="0" name=""/>
        <dsp:cNvSpPr/>
      </dsp:nvSpPr>
      <dsp:spPr>
        <a:xfrm>
          <a:off x="0" y="2944994"/>
          <a:ext cx="10165822" cy="397800"/>
        </a:xfrm>
        <a:prstGeom prst="roundRect">
          <a:avLst/>
        </a:prstGeom>
        <a:gradFill rotWithShape="0">
          <a:gsLst>
            <a:gs pos="0">
              <a:schemeClr val="accent5">
                <a:hueOff val="-748067"/>
                <a:satOff val="160"/>
                <a:lumOff val="-3431"/>
                <a:alphaOff val="0"/>
                <a:lumMod val="110000"/>
                <a:satMod val="105000"/>
                <a:tint val="67000"/>
              </a:schemeClr>
            </a:gs>
            <a:gs pos="50000">
              <a:schemeClr val="accent5">
                <a:hueOff val="-748067"/>
                <a:satOff val="160"/>
                <a:lumOff val="-3431"/>
                <a:alphaOff val="0"/>
                <a:lumMod val="105000"/>
                <a:satMod val="103000"/>
                <a:tint val="73000"/>
              </a:schemeClr>
            </a:gs>
            <a:gs pos="100000">
              <a:schemeClr val="accent5">
                <a:hueOff val="-748067"/>
                <a:satOff val="160"/>
                <a:lumOff val="-343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dirty="0" err="1"/>
            <a:t>mckinsey</a:t>
          </a:r>
          <a:r>
            <a:rPr lang="en-US" sz="1000" kern="1200" dirty="0"/>
            <a:t>, 2022. What is leadership?. [Online] Available at: https://www.mckinsey.com/featured-insights/mckinsey-explainers/what-is-leadership [Accessed 21 June 2023].</a:t>
          </a:r>
        </a:p>
      </dsp:txBody>
      <dsp:txXfrm>
        <a:off x="19419" y="2964413"/>
        <a:ext cx="10126984" cy="358962"/>
      </dsp:txXfrm>
    </dsp:sp>
    <dsp:sp modelId="{28D557F4-6767-4243-861A-8095ACCF0F6E}">
      <dsp:nvSpPr>
        <dsp:cNvPr id="0" name=""/>
        <dsp:cNvSpPr/>
      </dsp:nvSpPr>
      <dsp:spPr>
        <a:xfrm>
          <a:off x="0" y="3351931"/>
          <a:ext cx="10165822" cy="397800"/>
        </a:xfrm>
        <a:prstGeom prst="roundRect">
          <a:avLst/>
        </a:prstGeom>
        <a:gradFill rotWithShape="0">
          <a:gsLst>
            <a:gs pos="0">
              <a:schemeClr val="accent5">
                <a:hueOff val="-872745"/>
                <a:satOff val="187"/>
                <a:lumOff val="-4003"/>
                <a:alphaOff val="0"/>
                <a:lumMod val="110000"/>
                <a:satMod val="105000"/>
                <a:tint val="67000"/>
              </a:schemeClr>
            </a:gs>
            <a:gs pos="50000">
              <a:schemeClr val="accent5">
                <a:hueOff val="-872745"/>
                <a:satOff val="187"/>
                <a:lumOff val="-4003"/>
                <a:alphaOff val="0"/>
                <a:lumMod val="105000"/>
                <a:satMod val="103000"/>
                <a:tint val="73000"/>
              </a:schemeClr>
            </a:gs>
            <a:gs pos="100000">
              <a:schemeClr val="accent5">
                <a:hueOff val="-872745"/>
                <a:satOff val="187"/>
                <a:lumOff val="-400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dirty="0" err="1"/>
            <a:t>Nurlina</a:t>
          </a:r>
          <a:r>
            <a:rPr lang="en-US" sz="1000" kern="1200" dirty="0"/>
            <a:t>, N., (2022). Examining Linkage Between Transactional Leadership, Organizational Culture, Commitment and Compensation on Work Satisfaction and Performance. Golden Ratio of Human Resource Management, 2(2), pp.108-122.</a:t>
          </a:r>
        </a:p>
      </dsp:txBody>
      <dsp:txXfrm>
        <a:off x="19419" y="3371350"/>
        <a:ext cx="10126984" cy="358962"/>
      </dsp:txXfrm>
    </dsp:sp>
    <dsp:sp modelId="{3822E9C5-3E2B-4594-A09E-7C19FC7A63EA}">
      <dsp:nvSpPr>
        <dsp:cNvPr id="0" name=""/>
        <dsp:cNvSpPr/>
      </dsp:nvSpPr>
      <dsp:spPr>
        <a:xfrm>
          <a:off x="0" y="3778276"/>
          <a:ext cx="10165822" cy="397800"/>
        </a:xfrm>
        <a:prstGeom prst="roundRect">
          <a:avLst/>
        </a:prstGeom>
        <a:gradFill rotWithShape="0">
          <a:gsLst>
            <a:gs pos="0">
              <a:schemeClr val="accent5">
                <a:hueOff val="-997423"/>
                <a:satOff val="213"/>
                <a:lumOff val="-4575"/>
                <a:alphaOff val="0"/>
                <a:lumMod val="110000"/>
                <a:satMod val="105000"/>
                <a:tint val="67000"/>
              </a:schemeClr>
            </a:gs>
            <a:gs pos="50000">
              <a:schemeClr val="accent5">
                <a:hueOff val="-997423"/>
                <a:satOff val="213"/>
                <a:lumOff val="-4575"/>
                <a:alphaOff val="0"/>
                <a:lumMod val="105000"/>
                <a:satMod val="103000"/>
                <a:tint val="73000"/>
              </a:schemeClr>
            </a:gs>
            <a:gs pos="100000">
              <a:schemeClr val="accent5">
                <a:hueOff val="-997423"/>
                <a:satOff val="213"/>
                <a:lumOff val="-457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dirty="0" err="1"/>
            <a:t>performyard</a:t>
          </a:r>
          <a:r>
            <a:rPr lang="en-US" sz="1000" kern="1200" dirty="0"/>
            <a:t>, 2023. Does the Jack Welch Management Style Work in 2023?. [Online] Available at: https://www.performyard.com/articles/jack-welch-management-style [Accessed 21 June 2023].</a:t>
          </a:r>
        </a:p>
      </dsp:txBody>
      <dsp:txXfrm>
        <a:off x="19419" y="3797695"/>
        <a:ext cx="10126984" cy="358962"/>
      </dsp:txXfrm>
    </dsp:sp>
    <dsp:sp modelId="{961E644C-12BE-4E12-8F45-25DB29822F69}">
      <dsp:nvSpPr>
        <dsp:cNvPr id="0" name=""/>
        <dsp:cNvSpPr/>
      </dsp:nvSpPr>
      <dsp:spPr>
        <a:xfrm>
          <a:off x="0" y="4740942"/>
          <a:ext cx="10165822" cy="397800"/>
        </a:xfrm>
        <a:prstGeom prst="roundRect">
          <a:avLst/>
        </a:prstGeom>
        <a:gradFill rotWithShape="0">
          <a:gsLst>
            <a:gs pos="0">
              <a:schemeClr val="accent5">
                <a:hueOff val="-1122100"/>
                <a:satOff val="240"/>
                <a:lumOff val="-5147"/>
                <a:alphaOff val="0"/>
                <a:lumMod val="110000"/>
                <a:satMod val="105000"/>
                <a:tint val="67000"/>
              </a:schemeClr>
            </a:gs>
            <a:gs pos="50000">
              <a:schemeClr val="accent5">
                <a:hueOff val="-1122100"/>
                <a:satOff val="240"/>
                <a:lumOff val="-5147"/>
                <a:alphaOff val="0"/>
                <a:lumMod val="105000"/>
                <a:satMod val="103000"/>
                <a:tint val="73000"/>
              </a:schemeClr>
            </a:gs>
            <a:gs pos="100000">
              <a:schemeClr val="accent5">
                <a:hueOff val="-1122100"/>
                <a:satOff val="240"/>
                <a:lumOff val="-514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IN" sz="1000" kern="1200" dirty="0"/>
            <a:t>Walsh, M.M. and Arnold, K.A., (2020). The bright and dark sides of employee mindfulness: Leadership style and employee well‐being. </a:t>
          </a:r>
          <a:r>
            <a:rPr lang="en-IN" sz="1000" i="1" kern="1200" dirty="0"/>
            <a:t>Stress and Health</a:t>
          </a:r>
          <a:r>
            <a:rPr lang="en-IN" sz="1000" kern="1200" dirty="0"/>
            <a:t>, </a:t>
          </a:r>
          <a:r>
            <a:rPr lang="en-IN" sz="1000" i="1" kern="1200" dirty="0"/>
            <a:t>36</a:t>
          </a:r>
          <a:r>
            <a:rPr lang="en-IN" sz="1000" kern="1200" dirty="0"/>
            <a:t>(3), pp.287-298.</a:t>
          </a:r>
          <a:endParaRPr lang="en-US" sz="1000" kern="1200" dirty="0"/>
        </a:p>
      </dsp:txBody>
      <dsp:txXfrm>
        <a:off x="19419" y="4760361"/>
        <a:ext cx="10126984" cy="358962"/>
      </dsp:txXfrm>
    </dsp:sp>
    <dsp:sp modelId="{CC6951E4-064E-40F8-90DB-7FB60228339E}">
      <dsp:nvSpPr>
        <dsp:cNvPr id="0" name=""/>
        <dsp:cNvSpPr/>
      </dsp:nvSpPr>
      <dsp:spPr>
        <a:xfrm>
          <a:off x="0" y="2169854"/>
          <a:ext cx="10165822" cy="397800"/>
        </a:xfrm>
        <a:prstGeom prst="roundRect">
          <a:avLst/>
        </a:prstGeom>
        <a:gradFill rotWithShape="0">
          <a:gsLst>
            <a:gs pos="0">
              <a:schemeClr val="accent5">
                <a:hueOff val="-1246778"/>
                <a:satOff val="267"/>
                <a:lumOff val="-5719"/>
                <a:alphaOff val="0"/>
                <a:lumMod val="110000"/>
                <a:satMod val="105000"/>
                <a:tint val="67000"/>
              </a:schemeClr>
            </a:gs>
            <a:gs pos="50000">
              <a:schemeClr val="accent5">
                <a:hueOff val="-1246778"/>
                <a:satOff val="267"/>
                <a:lumOff val="-5719"/>
                <a:alphaOff val="0"/>
                <a:lumMod val="105000"/>
                <a:satMod val="103000"/>
                <a:tint val="73000"/>
              </a:schemeClr>
            </a:gs>
            <a:gs pos="100000">
              <a:schemeClr val="accent5">
                <a:hueOff val="-1246778"/>
                <a:satOff val="267"/>
                <a:lumOff val="-571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dirty="0"/>
            <a:t>"Leadership styles at GE and Canon: Jack Welch and Fujio Mitarai's differing approaches", 2006, </a:t>
          </a:r>
          <a:r>
            <a:rPr lang="en-US" sz="1000" i="1" kern="1200" dirty="0"/>
            <a:t>Strategic Direction, </a:t>
          </a:r>
          <a:r>
            <a:rPr lang="en-US" sz="1000" kern="1200" dirty="0"/>
            <a:t>vol. 22, no. 11, pp. 15. </a:t>
          </a:r>
        </a:p>
      </dsp:txBody>
      <dsp:txXfrm>
        <a:off x="19419" y="2189273"/>
        <a:ext cx="10126984" cy="358962"/>
      </dsp:txXfrm>
    </dsp:sp>
    <dsp:sp modelId="{DD279F7C-5D45-4FD8-82AD-D0E37F1554D5}">
      <dsp:nvSpPr>
        <dsp:cNvPr id="0" name=""/>
        <dsp:cNvSpPr/>
      </dsp:nvSpPr>
      <dsp:spPr>
        <a:xfrm>
          <a:off x="0" y="179446"/>
          <a:ext cx="10165822" cy="397800"/>
        </a:xfrm>
        <a:prstGeom prst="roundRect">
          <a:avLst/>
        </a:prstGeom>
        <a:gradFill rotWithShape="0">
          <a:gsLst>
            <a:gs pos="0">
              <a:schemeClr val="accent5">
                <a:hueOff val="-1371456"/>
                <a:satOff val="293"/>
                <a:lumOff val="-6291"/>
                <a:alphaOff val="0"/>
                <a:lumMod val="110000"/>
                <a:satMod val="105000"/>
                <a:tint val="67000"/>
              </a:schemeClr>
            </a:gs>
            <a:gs pos="50000">
              <a:schemeClr val="accent5">
                <a:hueOff val="-1371456"/>
                <a:satOff val="293"/>
                <a:lumOff val="-6291"/>
                <a:alphaOff val="0"/>
                <a:lumMod val="105000"/>
                <a:satMod val="103000"/>
                <a:tint val="73000"/>
              </a:schemeClr>
            </a:gs>
            <a:gs pos="100000">
              <a:schemeClr val="accent5">
                <a:hueOff val="-1371456"/>
                <a:satOff val="293"/>
                <a:lumOff val="-629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dirty="0" err="1"/>
            <a:t>Amanchukwu</a:t>
          </a:r>
          <a:r>
            <a:rPr lang="en-US" sz="1000" kern="1200" dirty="0"/>
            <a:t>, R.N., Stanley, G.J. and </a:t>
          </a:r>
          <a:r>
            <a:rPr lang="en-US" sz="1000" kern="1200" dirty="0" err="1"/>
            <a:t>Ololube</a:t>
          </a:r>
          <a:r>
            <a:rPr lang="en-US" sz="1000" kern="1200" dirty="0"/>
            <a:t>, N.P., 2015. A review of leadership theories, principles and styles and their relevance to educational management. </a:t>
          </a:r>
          <a:r>
            <a:rPr lang="en-US" sz="1000" i="1" kern="1200" dirty="0"/>
            <a:t>Management</a:t>
          </a:r>
          <a:r>
            <a:rPr lang="en-US" sz="1000" kern="1200" dirty="0"/>
            <a:t>, </a:t>
          </a:r>
          <a:r>
            <a:rPr lang="en-US" sz="1000" i="1" kern="1200" dirty="0"/>
            <a:t>5</a:t>
          </a:r>
          <a:r>
            <a:rPr lang="en-US" sz="1000" kern="1200" dirty="0"/>
            <a:t>(1), pp.6-14.</a:t>
          </a:r>
        </a:p>
      </dsp:txBody>
      <dsp:txXfrm>
        <a:off x="19419" y="198865"/>
        <a:ext cx="10126984" cy="358962"/>
      </dsp:txXfrm>
    </dsp:sp>
    <dsp:sp modelId="{73BF5D77-9157-4179-9837-3A19DE6A0044}">
      <dsp:nvSpPr>
        <dsp:cNvPr id="0" name=""/>
        <dsp:cNvSpPr/>
      </dsp:nvSpPr>
      <dsp:spPr>
        <a:xfrm>
          <a:off x="0" y="4156409"/>
          <a:ext cx="10165822" cy="563069"/>
        </a:xfrm>
        <a:prstGeom prst="roundRect">
          <a:avLst/>
        </a:prstGeom>
        <a:gradFill rotWithShape="0">
          <a:gsLst>
            <a:gs pos="0">
              <a:schemeClr val="accent5">
                <a:hueOff val="-1496134"/>
                <a:satOff val="320"/>
                <a:lumOff val="-6863"/>
                <a:alphaOff val="0"/>
                <a:lumMod val="110000"/>
                <a:satMod val="105000"/>
                <a:tint val="67000"/>
              </a:schemeClr>
            </a:gs>
            <a:gs pos="50000">
              <a:schemeClr val="accent5">
                <a:hueOff val="-1496134"/>
                <a:satOff val="320"/>
                <a:lumOff val="-6863"/>
                <a:alphaOff val="0"/>
                <a:lumMod val="105000"/>
                <a:satMod val="103000"/>
                <a:tint val="73000"/>
              </a:schemeClr>
            </a:gs>
            <a:gs pos="100000">
              <a:schemeClr val="accent5">
                <a:hueOff val="-1496134"/>
                <a:satOff val="320"/>
                <a:lumOff val="-686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dirty="0" err="1"/>
            <a:t>O’Boyle,T</a:t>
          </a:r>
          <a:r>
            <a:rPr lang="en-US" sz="1000" kern="1200" dirty="0"/>
            <a:t>.(1998) “At Any Cost: Jack Welch, General Electric, and the Pursuit of Profit” , Alfred A. Knopf</a:t>
          </a:r>
        </a:p>
      </dsp:txBody>
      <dsp:txXfrm>
        <a:off x="27487" y="4183896"/>
        <a:ext cx="10110848" cy="508095"/>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A05B8E-6E17-417A-A8B9-B5FF4A4AECB1}" type="datetimeFigureOut">
              <a:rPr lang="en-US" smtClean="0"/>
              <a:t>7/26/2023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47C132-EA04-4F09-BAE6-38C645F7C659}" type="slidenum">
              <a:rPr lang="en-US" smtClean="0"/>
              <a:t>‹#›</a:t>
            </a:fld>
            <a:endParaRPr lang="en-US"/>
          </a:p>
        </p:txBody>
      </p:sp>
    </p:spTree>
    <p:extLst>
      <p:ext uri="{BB962C8B-B14F-4D97-AF65-F5344CB8AC3E}">
        <p14:creationId xmlns:p14="http://schemas.microsoft.com/office/powerpoint/2010/main" val="17380587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200000"/>
              </a:lnSpc>
              <a:spcBef>
                <a:spcPts val="1200"/>
              </a:spcBef>
              <a:spcAft>
                <a:spcPts val="0"/>
              </a:spcAft>
              <a:buClrTx/>
              <a:buSzTx/>
              <a:buFontTx/>
              <a:buNone/>
              <a:tabLst/>
              <a:defRPr/>
            </a:pPr>
            <a:r>
              <a:rPr lang="en-GB" sz="18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Jack Welch is an American business leader and former Chief Executive Officer (CEO) of General Electric Corporation (GE). He is widely regarded as one of the most influential leaders in the history of business, renowned for his innovative leadership style and </a:t>
            </a:r>
            <a:r>
              <a:rPr lang="en-US" sz="18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profound influence on GE's growth and success</a:t>
            </a:r>
            <a:r>
              <a:rPr lang="en-GB" sz="18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Welch's approach to leadership was characterized by a relentless pursuit of cost reduction, a short-term focus on results, and an unwavering commitment to competitiveness. Jack Welch was renowned for his charisma, effective communication, and ability to motivate and inspire others. Welch's commitment to efficiency and performance was matched only by his commitment to accountability and results. His leadership style has been highly beneficial to General Electric, as it has enabled the company to experience significant growth and increased market position. Additionally, Welch's leadership has fostered an urgency and high-performance culture, encouraging employees to surpass expectations and foster innovation. At the same time, Welch’s leadership style had its limits. One of those limits was a culture of competition within GE. Welch’s “rank and yank” system drove performance but also reduced collaboration, destroyed trust, and created a fear-based culture. Welch also tended to prioritize short-term financial results over long-term sustainability. This led to underinvestment in R&amp;D and a possible lack of innovation. His leadership style was also criticized for its lack of emphasis on fostering creativity and for limiting employee autonomy.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200000"/>
              </a:lnSpc>
              <a:spcBef>
                <a:spcPts val="120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200000"/>
              </a:lnSpc>
              <a:spcBef>
                <a:spcPts val="120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200000"/>
              </a:lnSpc>
              <a:spcBef>
                <a:spcPts val="1200"/>
              </a:spcBef>
            </a:pPr>
            <a:endPar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547C132-EA04-4F09-BAE6-38C645F7C659}" type="slidenum">
              <a:rPr lang="en-US" smtClean="0"/>
              <a:t>3</a:t>
            </a:fld>
            <a:endParaRPr lang="en-US"/>
          </a:p>
        </p:txBody>
      </p:sp>
    </p:spTree>
    <p:extLst>
      <p:ext uri="{BB962C8B-B14F-4D97-AF65-F5344CB8AC3E}">
        <p14:creationId xmlns:p14="http://schemas.microsoft.com/office/powerpoint/2010/main" val="942058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Leadership perspective</a:t>
            </a:r>
          </a:p>
          <a:p>
            <a:pPr algn="just">
              <a:lnSpc>
                <a:spcPct val="200000"/>
              </a:lnSpc>
              <a:spcAft>
                <a:spcPts val="800"/>
              </a:spcAft>
            </a:pP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For the execution of the plan efficient leadership is required and there are some key qualities that a leader should have to lead the team. A leader must have the ability to recognise talent and to educate, delegate and motivate his team members (Jakobsen et al., 2023). He must have a clear vision, enthusiasm and charisma. To complete a mission efficient team-making is important and he should know the art of making a team of trusted advisors. He should have dedication, and passion towards his mission and to achieve the target he must create an example and step out of his comfort zone. Apart from these qualities being caring and compassionate is also very important (Forbes, 2023).</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547C132-EA04-4F09-BAE6-38C645F7C659}" type="slidenum">
              <a:rPr lang="en-US" smtClean="0"/>
              <a:t>4</a:t>
            </a:fld>
            <a:endParaRPr lang="en-US"/>
          </a:p>
        </p:txBody>
      </p:sp>
    </p:spTree>
    <p:extLst>
      <p:ext uri="{BB962C8B-B14F-4D97-AF65-F5344CB8AC3E}">
        <p14:creationId xmlns:p14="http://schemas.microsoft.com/office/powerpoint/2010/main" val="40197940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Transactional leadership</a:t>
            </a:r>
          </a:p>
          <a:p>
            <a:pPr algn="just">
              <a:lnSpc>
                <a:spcPct val="200000"/>
              </a:lnSpc>
              <a:spcAft>
                <a:spcPts val="800"/>
              </a:spcAft>
            </a:pP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Transactional leadership is a style of leadership that depends on the exchange of transactions. It relies on reward and punishment to fulfil the optimal job target from the workers (</a:t>
            </a:r>
            <a:r>
              <a:rPr lang="en-IN"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Nurlina</a:t>
            </a: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 2022). This model believes that individuals cannot be motivated until they have a well-defined structure of instruction and supervision. This theory involves three approaches contingency which involves reinforcement theory and motivation based on incentives, rewards and punishment. Active management involves active monitoring by leadership by anticipating an issue and taking correct action to solve the problem. In passive management, leadership stay away from the team and only intervene when team members fail to perform. In this system the instructions are direct, work structure is rigid which gives stability, and improves efficiency but it lacks creativity which often demotivates the workers.</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547C132-EA04-4F09-BAE6-38C645F7C659}" type="slidenum">
              <a:rPr lang="en-US" smtClean="0"/>
              <a:t>5</a:t>
            </a:fld>
            <a:endParaRPr lang="en-US"/>
          </a:p>
        </p:txBody>
      </p:sp>
    </p:spTree>
    <p:extLst>
      <p:ext uri="{BB962C8B-B14F-4D97-AF65-F5344CB8AC3E}">
        <p14:creationId xmlns:p14="http://schemas.microsoft.com/office/powerpoint/2010/main" val="1194979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Leadership transformation</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Transformational change in leadership not only changes the leadership but also changes the social system. It motivates the follower, </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boosts their morale and improves their performance</a:t>
            </a: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 using various methods (</a:t>
            </a:r>
            <a:r>
              <a:rPr lang="en-IN"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Ladkin</a:t>
            </a: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and Patrick, 2022). an ideal leader inspires people to integrate with the mission and work hard to fulfil the target. This concept was introduced by James MacGregor Burns in 1978 in his descriptive research on political leaders but this term is also used in organizational psychology.</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547C132-EA04-4F09-BAE6-38C645F7C659}" type="slidenum">
              <a:rPr lang="en-US" smtClean="0"/>
              <a:t>6</a:t>
            </a:fld>
            <a:endParaRPr lang="en-US"/>
          </a:p>
        </p:txBody>
      </p:sp>
    </p:spTree>
    <p:extLst>
      <p:ext uri="{BB962C8B-B14F-4D97-AF65-F5344CB8AC3E}">
        <p14:creationId xmlns:p14="http://schemas.microsoft.com/office/powerpoint/2010/main" val="559532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US" sz="1800" b="1" i="0" u="sng" dirty="0">
                <a:effectLst/>
                <a:latin typeface="Times New Roman" panose="02020603050405020304" pitchFamily="18" charset="0"/>
                <a:ea typeface="Times New Roman" panose="02020603050405020304" pitchFamily="18" charset="0"/>
                <a:cs typeface="Times New Roman" panose="02020603050405020304" pitchFamily="18" charset="0"/>
              </a:rPr>
              <a:t>Individual element</a:t>
            </a:r>
            <a:endParaRPr lang="en-US" sz="1800" b="1" i="1" u="sng"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For effective leadership, a leader must keep open all the channels of communication between him and his followers. It not just gives the followers a sense of comfort and respect but also establishes a relationship of trust between the leader and them.</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Bef>
                <a:spcPts val="200"/>
              </a:spcBef>
            </a:pPr>
            <a:r>
              <a:rPr lang="en-US" sz="1800" b="1" i="1" u="sng" dirty="0">
                <a:effectLst/>
                <a:latin typeface="Times New Roman" panose="02020603050405020304" pitchFamily="18" charset="0"/>
                <a:ea typeface="Times New Roman" panose="02020603050405020304" pitchFamily="18" charset="0"/>
                <a:cs typeface="Times New Roman" panose="02020603050405020304" pitchFamily="18" charset="0"/>
              </a:rPr>
              <a:t>Intellectual stimulation</a:t>
            </a:r>
          </a:p>
          <a:p>
            <a:pPr algn="just">
              <a:lnSpc>
                <a:spcPct val="200000"/>
              </a:lnSpc>
              <a:spcAft>
                <a:spcPts val="800"/>
              </a:spcAft>
            </a:pP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 leader must stimulate his follower by giving them motivation and challenges because challenges are the opportunity to learn new things. For gaining new experience out of the box thinking is important, pushing the followers to face the hardship and succeed.</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Bef>
                <a:spcPts val="200"/>
              </a:spcBef>
            </a:pPr>
            <a:r>
              <a:rPr lang="en-US" sz="1800" b="1" i="1" u="sng" dirty="0">
                <a:effectLst/>
                <a:latin typeface="Times New Roman" panose="02020603050405020304" pitchFamily="18" charset="0"/>
                <a:ea typeface="Times New Roman" panose="02020603050405020304" pitchFamily="18" charset="0"/>
                <a:cs typeface="Times New Roman" panose="02020603050405020304" pitchFamily="18" charset="0"/>
              </a:rPr>
              <a:t>Motivation</a:t>
            </a:r>
          </a:p>
          <a:p>
            <a:pPr algn="just">
              <a:lnSpc>
                <a:spcPct val="200000"/>
              </a:lnSpc>
              <a:spcAft>
                <a:spcPts val="800"/>
              </a:spcAft>
            </a:pP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It depends on that to what extent a leader can motivate his follower to fulfil a challenging task. An effective leader always </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sets examples in front of his followers to inspire them. After getting inspired by the leader, they</a:t>
            </a: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 dedicate themselves to the work to achieve the target.</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Bef>
                <a:spcPts val="200"/>
              </a:spcBef>
            </a:pPr>
            <a:r>
              <a:rPr lang="en-US" sz="1800" b="1" i="1" u="sng" dirty="0">
                <a:effectLst/>
                <a:latin typeface="Times New Roman" panose="02020603050405020304" pitchFamily="18" charset="0"/>
                <a:ea typeface="Times New Roman" panose="02020603050405020304" pitchFamily="18" charset="0"/>
                <a:cs typeface="Times New Roman" panose="02020603050405020304" pitchFamily="18" charset="0"/>
              </a:rPr>
              <a:t>Inspiration</a:t>
            </a:r>
          </a:p>
          <a:p>
            <a:pPr algn="just">
              <a:lnSpc>
                <a:spcPct val="200000"/>
              </a:lnSpc>
              <a:spcAft>
                <a:spcPts val="800"/>
              </a:spcAft>
            </a:pP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An ideal leader always set an example for others which positively influences the follower, and they also try to follow the same.</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547C132-EA04-4F09-BAE6-38C645F7C659}" type="slidenum">
              <a:rPr lang="en-US" smtClean="0"/>
              <a:t>7</a:t>
            </a:fld>
            <a:endParaRPr lang="en-US"/>
          </a:p>
        </p:txBody>
      </p:sp>
    </p:spTree>
    <p:extLst>
      <p:ext uri="{BB962C8B-B14F-4D97-AF65-F5344CB8AC3E}">
        <p14:creationId xmlns:p14="http://schemas.microsoft.com/office/powerpoint/2010/main" val="21607650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FF0000"/>
                </a:solidFill>
                <a:effectLst/>
                <a:latin typeface="Calibri" panose="020F0502020204030204" pitchFamily="34" charset="0"/>
                <a:ea typeface="Times New Roman" panose="02020603050405020304" pitchFamily="18" charset="0"/>
              </a:rPr>
              <a:t>Leadership trait theory </a:t>
            </a:r>
            <a:r>
              <a:rPr lang="en-GB" sz="1800" dirty="0">
                <a:effectLst/>
                <a:latin typeface="Calibri" panose="020F0502020204030204" pitchFamily="34" charset="0"/>
                <a:ea typeface="Times New Roman" panose="02020603050405020304" pitchFamily="18" charset="0"/>
              </a:rPr>
              <a:t>is a prominent approach that examines the inherent qualities and characteristics possessed by effective leaders. According to this theory, certain inherent traits are shared by successful leaders, which differentiates them from non-leaders. These traits include intelligence, self-confidence, determination, integrity, sociability, and emotional intelligence.</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The strengths of leadership trait theory lie in its focus on identifying specific traits that contribute to leadership effectiveness. It provides a framework for assessing and selecting potential leaders based on their individual characteristics, which can be valuable for organizations in making informed leadership decisions. However, leadership trait theory has faced criticism as well. One major criticism is the lack of consistency in trait patterns among successful leaders. Different leaders may possess different combinations of traits, making it difficult to establish a definitive set of traits that consistently lead to effective leadership. Furthermore, this theory neglects the influence of situational factors and context on leadership effectiveness. It fails to account for the impact of the environment, organizational culture, and followers' characteristics on leadership outcomes.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FF0000"/>
                </a:solidFill>
                <a:effectLst/>
                <a:latin typeface="Calibri" panose="020F0502020204030204" pitchFamily="34" charset="0"/>
                <a:ea typeface="Times New Roman" panose="02020603050405020304" pitchFamily="18" charset="0"/>
              </a:rPr>
              <a:t>Leadership contingency theory </a:t>
            </a:r>
            <a:r>
              <a:rPr lang="en-GB" sz="1800" dirty="0">
                <a:effectLst/>
                <a:latin typeface="Calibri" panose="020F0502020204030204" pitchFamily="34" charset="0"/>
                <a:ea typeface="Times New Roman" panose="02020603050405020304" pitchFamily="18" charset="0"/>
              </a:rPr>
              <a:t>is a prominent leadership approach that posits the effectiveness of a leader is contingent upon the interaction between their leadership style and the specific situational context in which they operate. This theory suggests that there is no one-size-fits-all approach to leadership, and the most effective leadership style will vary depending on the circumstances.</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Strengths of leadership contingency theory include its recognition of the importance of context in shaping leadership effectiveness. It emphasizes that different situations call for different leadership approaches, allowing leaders to adapt their behaviour and decision-making to suit the needs of the moment. Furthermore, contingency theory encourages leaders to be more sensitive and responsive to the needs of their followers and the demands of the situation. However, leadership contingency theory has faced criticism as well. One major criticism is the challenge of accurately identifying the most appropriate leadership style for a given situation. The situational factors involved can be complex and dynamic, making it difficult to determine the best fit.</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Another critique is the limited attention given to the traits and characteristics of the leader. Contingency theory tends to focus more on situational factors, potentially overlooking the impact of inherent leadership traits on leadership effectiveness.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FF0000"/>
                </a:solidFill>
                <a:effectLst/>
                <a:latin typeface="Calibri" panose="020F0502020204030204" pitchFamily="34" charset="0"/>
                <a:ea typeface="Times New Roman" panose="02020603050405020304" pitchFamily="18" charset="0"/>
              </a:rPr>
              <a:t>Management by Objectives </a:t>
            </a:r>
            <a:r>
              <a:rPr lang="en-GB" sz="1800" dirty="0">
                <a:effectLst/>
                <a:latin typeface="Calibri" panose="020F0502020204030204" pitchFamily="34" charset="0"/>
                <a:ea typeface="Times New Roman" panose="02020603050405020304" pitchFamily="18" charset="0"/>
              </a:rPr>
              <a:t>(MBO) is a management theory that emphasizes setting clear and measurable objectives for employees and aligning them with organizational goals. The MBO process involves defining specific objectives, creating action plans to achieve them, and regularly reviewing progress and performance.</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The strengths of MBO lie in its focus on goal alignment and clarity. By setting specific and measurable objectives, MBO provides a clear direction for employees and helps them understand their roles in contributing to organizational success. MBO also promotes communication and collaboration within the organization. The process of setting objectives and action plans involves dialogue between managers and employees, fostering a sense of ownership and commitment to achieving the goals.</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However, MBO has faced criticism over the years. One major criticism is the potential for an overemphasis on short-term results. In pursuit of meeting specific objectives, employees might prioritize immediate gains at the expense of long-term strategic planning or ethical considerations.</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Another critique is that MBO may lead to a narrow focus on measurable objectives, neglecting other important aspects of job performance, such as creativity, teamwork, and customer satisfaction. This narrow focus can result in overlooking essential but intangible contributions that employees make to the organization.</a:t>
            </a:r>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547C132-EA04-4F09-BAE6-38C645F7C659}" type="slidenum">
              <a:rPr lang="en-US" smtClean="0"/>
              <a:t>8</a:t>
            </a:fld>
            <a:endParaRPr lang="en-US"/>
          </a:p>
        </p:txBody>
      </p:sp>
    </p:spTree>
    <p:extLst>
      <p:ext uri="{BB962C8B-B14F-4D97-AF65-F5344CB8AC3E}">
        <p14:creationId xmlns:p14="http://schemas.microsoft.com/office/powerpoint/2010/main" val="27713266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Benefits of the leadership style</a:t>
            </a:r>
            <a:endPar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Strategies and actions of a leader in controlling and impacting their team to achieve the common goal for an organisation are known as a leadership style. Leadership style shows the decision-making, style of communication and overall management approach of a leader. Autocratic, democratic, transformational, and servant leadership are just a few examples of the many different leadership philosophies. There are multiple benefits available of a powerful leadership style, it helps to create a positive work environment. A leader gets the trust of team members, respect and collaboration from team members when he tries to create a positive work environment. The individual employees feel more valuable and supported at their job when the leader tries to increase the motivation and personal satisfaction of employees (Walsh and Arnold, 2020). A positive work environment allows open communication and feedback, further leading to a better problem-solving and decision-making process. Leadership style increases employee engagement when employees have the responsibility of their job role, they seem to be more engaged in the work. A strong leadership style promotes the development of employees, leaders who let their employees participate in training programs and provide mentorship. It helps the employees to develop their skills and also benefits the organisation. They became more loyal to the company and it decreases the chances of leaving the company. Leadership style also promotes productivity and effective decision-making. A powerful leadership style benefits every individual including the organisation and the leader also, it helps employees to become more productive (IMD, 2023).</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547C132-EA04-4F09-BAE6-38C645F7C659}" type="slidenum">
              <a:rPr lang="en-US" smtClean="0"/>
              <a:t>9</a:t>
            </a:fld>
            <a:endParaRPr lang="en-US"/>
          </a:p>
        </p:txBody>
      </p:sp>
    </p:spTree>
    <p:extLst>
      <p:ext uri="{BB962C8B-B14F-4D97-AF65-F5344CB8AC3E}">
        <p14:creationId xmlns:p14="http://schemas.microsoft.com/office/powerpoint/2010/main" val="7029451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Principles of leadership</a:t>
            </a:r>
            <a:endPar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A series of deeded and guided principles are to be followed by a leader to get a successful career in leadership, these principles are known as principles of leadership. Some key principles of leadership are integrity, admitting mistakes, vision, developing skills, accountability, empathy, adaptability and collaboration (</a:t>
            </a:r>
            <a:r>
              <a:rPr lang="en-IN"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businessleadershiptoday</a:t>
            </a: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Lead by example: </a:t>
            </a: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Successful leader shows their teammates the way they should behave. A good leader should encourage their team members, successful organisation has friendly leaders who help their team members and promotes their vision and show them to work procedure to work together. A good leader always shows their team example of any work so the team has a model of work to follow. </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Admit mistakes: </a:t>
            </a: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 Leader should always acknowledge their mistake; it helps others to relate to a leader. Mistakes shows leader were wrong and they correct it which helps other to understand how to acknowledgement our mistake and correct it with the help of others for the betterment of the organisation.</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Develop skills: </a:t>
            </a: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Becoming a good leader needs to find out the skills which are required to learn and develop, by learning those skills a leader gets the upper hand while leading a team. A good leader gets defined by his behaviours and skills which is also the reason they should always develop their skills; a leader also promotes the development of team members. </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200000"/>
              </a:lnSpc>
              <a:spcAft>
                <a:spcPts val="800"/>
              </a:spcAft>
            </a:pPr>
            <a:r>
              <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Work together to achieve more: </a:t>
            </a: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collaborating with others to work together and produce more efficiently. A great leader knows the importance of working together in a team which ultimately helps them to achieve the desired goal.</a:t>
            </a:r>
            <a:endPar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547C132-EA04-4F09-BAE6-38C645F7C659}" type="slidenum">
              <a:rPr lang="en-US" smtClean="0"/>
              <a:t>10</a:t>
            </a:fld>
            <a:endParaRPr lang="en-US"/>
          </a:p>
        </p:txBody>
      </p:sp>
    </p:spTree>
    <p:extLst>
      <p:ext uri="{BB962C8B-B14F-4D97-AF65-F5344CB8AC3E}">
        <p14:creationId xmlns:p14="http://schemas.microsoft.com/office/powerpoint/2010/main" val="1662993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200"/>
              </a:spcBef>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Attributes of Leadership</a:t>
            </a:r>
          </a:p>
          <a:p>
            <a:pPr algn="just">
              <a:lnSpc>
                <a:spcPct val="200000"/>
              </a:lnSpc>
              <a:spcAft>
                <a:spcPts val="800"/>
              </a:spcAf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Leadership is a collection of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behaviours</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used to assist people regulate their collective administration, implementing innovative ideas and constantly renewing a business sector. Effective leaders always consider the work in any situation will not certainly work every time. Leadership techniques must speculate each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organisation’s</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stage of development and context. </a:t>
            </a:r>
          </a:p>
          <a:p>
            <a:pPr algn="just">
              <a:lnSpc>
                <a:spcPct val="200000"/>
              </a:lnSpc>
              <a:spcAft>
                <a:spcPts val="800"/>
              </a:spcAft>
            </a:pPr>
            <a:r>
              <a:rPr lang="en-IN" sz="1800" i="1" u="sng" kern="100" dirty="0">
                <a:effectLst/>
                <a:latin typeface="Times New Roman" panose="02020603050405020304" pitchFamily="18" charset="0"/>
                <a:ea typeface="Times New Roman" panose="02020603050405020304" pitchFamily="18" charset="0"/>
                <a:cs typeface="Times New Roman" panose="02020603050405020304" pitchFamily="18" charset="0"/>
              </a:rPr>
              <a:t>Innovative:</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An ingenious leader is not an inventive brilliance with thought-producing ideas but allows others to develop their imagination. Innovative persons are always creating new thoughts and implementation techniques. Their listing power is very nice and also, they motivate people to think big. Additionally, innovation is a differentiation between a follower and a leader (McKinsey, 2022).</a:t>
            </a:r>
          </a:p>
          <a:p>
            <a:pPr algn="just">
              <a:lnSpc>
                <a:spcPct val="200000"/>
              </a:lnSpc>
              <a:spcAft>
                <a:spcPts val="800"/>
              </a:spcAft>
            </a:pPr>
            <a:r>
              <a:rPr lang="en-IN" sz="1800" i="1" u="sng" kern="100" dirty="0">
                <a:effectLst/>
                <a:latin typeface="Times New Roman" panose="02020603050405020304" pitchFamily="18" charset="0"/>
                <a:ea typeface="Times New Roman" panose="02020603050405020304" pitchFamily="18" charset="0"/>
                <a:cs typeface="Times New Roman" panose="02020603050405020304" pitchFamily="18" charset="0"/>
              </a:rPr>
              <a:t>Self-Confidence: </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Self-confidence is one of the most crucial characteristics that is noticed in true leaders. This attribute is found numerously in a true leader. Leaders are always aware of their leadership attributes and competencies. They have a perception of self-esteem, self-confidence, and, most significantly, the conviction that they can generate a distinctiveness. </a:t>
            </a:r>
          </a:p>
          <a:p>
            <a:endParaRPr lang="en-US" dirty="0"/>
          </a:p>
        </p:txBody>
      </p:sp>
      <p:sp>
        <p:nvSpPr>
          <p:cNvPr id="4" name="Slide Number Placeholder 3"/>
          <p:cNvSpPr>
            <a:spLocks noGrp="1"/>
          </p:cNvSpPr>
          <p:nvPr>
            <p:ph type="sldNum" sz="quarter" idx="5"/>
          </p:nvPr>
        </p:nvSpPr>
        <p:spPr/>
        <p:txBody>
          <a:bodyPr/>
          <a:lstStyle/>
          <a:p>
            <a:fld id="{A547C132-EA04-4F09-BAE6-38C645F7C659}" type="slidenum">
              <a:rPr lang="en-US" smtClean="0"/>
              <a:t>11</a:t>
            </a:fld>
            <a:endParaRPr lang="en-US"/>
          </a:p>
        </p:txBody>
      </p:sp>
    </p:spTree>
    <p:extLst>
      <p:ext uri="{BB962C8B-B14F-4D97-AF65-F5344CB8AC3E}">
        <p14:creationId xmlns:p14="http://schemas.microsoft.com/office/powerpoint/2010/main" val="15164938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Jack Welch's Leadership qualities</a:t>
            </a:r>
          </a:p>
          <a:p>
            <a:pPr algn="just">
              <a:lnSpc>
                <a:spcPct val="200000"/>
              </a:lnSpc>
              <a:spcAft>
                <a:spcPts val="800"/>
              </a:spcAf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John Francis Welch Jr was a Chairman and CEO of General Electric Company for 20 years. According to him, people dislike change and describing to them the alteration after the change is the most significant part of leadership. According to him, there are several leadership protocols or qualities, and anyone can chase these rules for being a successful leader. </a:t>
            </a:r>
          </a:p>
          <a:p>
            <a:pPr algn="just">
              <a:lnSpc>
                <a:spcPct val="200000"/>
              </a:lnSpc>
              <a:spcAft>
                <a:spcPts val="800"/>
              </a:spcAft>
            </a:pPr>
            <a:r>
              <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Leaders utilise every moment to learn:</a:t>
            </a: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Anyone can’t always win, but if we focus to learn from our failures and continue to improve, then we all win in every aspect of our life and also achieve a big goal. Anyone wants to achieve their targets, so that is the reason induvial people have unique visions to knock their goals. A true leader motivates other people to grip their perception. </a:t>
            </a:r>
          </a:p>
          <a:p>
            <a:pPr algn="just">
              <a:lnSpc>
                <a:spcPct val="200000"/>
              </a:lnSpc>
              <a:spcAft>
                <a:spcPts val="800"/>
              </a:spcAft>
            </a:pPr>
            <a:r>
              <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Leaders percolate positive energy:</a:t>
            </a: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It is very crucial to be as honest and open with all people so they give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favour</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to you. This creates authentic conversations that efficiently move the organization forward. Leaders should be optimistic. They have skills like showing hope for anything to others. During bad times, leaders should have positive energy otherwise people lose their hopes and also, they cannot move forward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Harahap</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2023).</a:t>
            </a:r>
          </a:p>
          <a:p>
            <a:endParaRPr lang="en-US" dirty="0"/>
          </a:p>
        </p:txBody>
      </p:sp>
      <p:sp>
        <p:nvSpPr>
          <p:cNvPr id="4" name="Slide Number Placeholder 3"/>
          <p:cNvSpPr>
            <a:spLocks noGrp="1"/>
          </p:cNvSpPr>
          <p:nvPr>
            <p:ph type="sldNum" sz="quarter" idx="5"/>
          </p:nvPr>
        </p:nvSpPr>
        <p:spPr/>
        <p:txBody>
          <a:bodyPr/>
          <a:lstStyle/>
          <a:p>
            <a:fld id="{A547C132-EA04-4F09-BAE6-38C645F7C659}" type="slidenum">
              <a:rPr lang="en-US" smtClean="0"/>
              <a:t>12</a:t>
            </a:fld>
            <a:endParaRPr lang="en-US"/>
          </a:p>
        </p:txBody>
      </p:sp>
    </p:spTree>
    <p:extLst>
      <p:ext uri="{BB962C8B-B14F-4D97-AF65-F5344CB8AC3E}">
        <p14:creationId xmlns:p14="http://schemas.microsoft.com/office/powerpoint/2010/main" val="38929882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Jack Welch's management qualities</a:t>
            </a:r>
          </a:p>
          <a:p>
            <a:pPr algn="just">
              <a:lnSpc>
                <a:spcPct val="200000"/>
              </a:lnSpc>
              <a:spcAft>
                <a:spcPts val="800"/>
              </a:spcAf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Welch indicates managers with abundant illustrations of what not to do. That said, various characteristics of Welch's management style can inspire. Ultimately, GE was capaciously flourishing for 20 years under his rule and was continuously expatiated about 20 years after the rule ended. Here are various management styles or qualities that were designed by Jack Welch. The qualities are still taking inspiration from in 2023. </a:t>
            </a:r>
          </a:p>
          <a:p>
            <a:pPr algn="just">
              <a:lnSpc>
                <a:spcPct val="200000"/>
              </a:lnSpc>
              <a:spcAft>
                <a:spcPts val="800"/>
              </a:spcAft>
            </a:pPr>
            <a:r>
              <a:rPr lang="en-IN"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Boundaryless Behaviour:</a:t>
            </a:r>
            <a:r>
              <a:rPr lang="en-IN"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Welch’s imagination eliminated distinction and barricades between foreign and domestic functions. He proposed his all styles from group levels that support a hierarchy. This level includes terms like "salaried", "hourly", and "management". Welch introduced everyone to working jointly as equals. This technique is even more applicable today in wealth that is deeply focused on change and revolution. Stimulating boundaryless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behaviour</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among the employees means more than substituting the company handbook. It can tend by example by structuring teams and looking for advice from people with various functions in the commercial sector (</a:t>
            </a:r>
            <a:r>
              <a:rPr lang="en-US" sz="1800" kern="100" dirty="0" err="1">
                <a:effectLst/>
                <a:latin typeface="Times New Roman" panose="02020603050405020304" pitchFamily="18" charset="0"/>
                <a:ea typeface="Times New Roman" panose="02020603050405020304" pitchFamily="18" charset="0"/>
                <a:cs typeface="Times New Roman" panose="02020603050405020304" pitchFamily="18" charset="0"/>
              </a:rPr>
              <a:t>performyard</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 2023).  </a:t>
            </a:r>
          </a:p>
          <a:p>
            <a:endParaRPr lang="en-US" dirty="0"/>
          </a:p>
        </p:txBody>
      </p:sp>
      <p:sp>
        <p:nvSpPr>
          <p:cNvPr id="4" name="Slide Number Placeholder 3"/>
          <p:cNvSpPr>
            <a:spLocks noGrp="1"/>
          </p:cNvSpPr>
          <p:nvPr>
            <p:ph type="sldNum" sz="quarter" idx="5"/>
          </p:nvPr>
        </p:nvSpPr>
        <p:spPr/>
        <p:txBody>
          <a:bodyPr/>
          <a:lstStyle/>
          <a:p>
            <a:fld id="{A547C132-EA04-4F09-BAE6-38C645F7C659}" type="slidenum">
              <a:rPr lang="en-US" smtClean="0"/>
              <a:t>13</a:t>
            </a:fld>
            <a:endParaRPr lang="en-US"/>
          </a:p>
        </p:txBody>
      </p:sp>
    </p:spTree>
    <p:extLst>
      <p:ext uri="{BB962C8B-B14F-4D97-AF65-F5344CB8AC3E}">
        <p14:creationId xmlns:p14="http://schemas.microsoft.com/office/powerpoint/2010/main" val="31589428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Cultural Disruption and Resistance to Change: One of the major challenges of Welch's leadership style was the disruption it caused to the existing organizational culture at GE. Welch implemented a series of radical changes, including extensive downsizing, restructuring, and the introduction of a performance-driven culture.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While aimed at driving efficiency and competitiveness, these changes were met with resistance from employees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accustomed to a more traditional and hierarchical work environment. The rapid pace and magnitude of the changes often led to employee dissatisfaction, disengagement, and resistance to new initiatives.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Negative Impacts of the "Rank and Yank" System: Welch's controversial “Rank and Yank" performance evaluation system, which involved the annual review and subsequent firing of the lowest-performing employees, presented significant challenges. While this system aimed to foster a high-performance culture, it also created an atmosphere of fear and unhealthy competition. Employees were often focused on self-preservation rather than collaboration, stifling teamwork and hindering knowledge sharing. The constant fear of termination also negatively impacted employee morale and well-being, leading to increased organisational stress levels. This approach also led to decreased collaboration, eroded trust among employees, and stifled creativity. The intense pressure to outperform peers hindered teamwork and discouraged risk-taking, ultimately dampening employee morale.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Short-Term Focus and Neglect of Long-Term Strategies: Another significant challenge of Welch's leadership style was his strong emphasis on short-term financial goals, particularly the obsession with meeting or exceeding quarterly earnings targets. This short-term focus often overshadowed long-term strategic planning and investments. Welch's relentless pursuit of short-term financial gains sometimes compromised the development of sustainable growth strategies and innovation. Neglecting long-term strategies posed challenges in adapting to market changes and staying ahead of competitors, ultimately limiting GE's ability to maintain its competitive edge in the long run.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Lack of Diversity and Inclusion: Welch's leadership style also faced challenges related to diversity and inclusion. During his tenure, the leadership team at GE consisted primarily of white males, limiting the representation of diverse perspectives and experiences. The lack of diversity at the leadership level created challenges in understanding and addressing the needs of a diverse customer base and hindered the organization's ability to foster an inclusive and equitable work environment. This limitation had implications for talent acquisition, employee engagement, and the company's overall reputation.</a:t>
            </a:r>
          </a:p>
        </p:txBody>
      </p:sp>
      <p:sp>
        <p:nvSpPr>
          <p:cNvPr id="4" name="Slide Number Placeholder 3"/>
          <p:cNvSpPr>
            <a:spLocks noGrp="1"/>
          </p:cNvSpPr>
          <p:nvPr>
            <p:ph type="sldNum" sz="quarter" idx="5"/>
          </p:nvPr>
        </p:nvSpPr>
        <p:spPr/>
        <p:txBody>
          <a:bodyPr/>
          <a:lstStyle/>
          <a:p>
            <a:fld id="{A547C132-EA04-4F09-BAE6-38C645F7C659}" type="slidenum">
              <a:rPr lang="en-US" smtClean="0"/>
              <a:t>14</a:t>
            </a:fld>
            <a:endParaRPr lang="en-US"/>
          </a:p>
        </p:txBody>
      </p:sp>
    </p:spTree>
    <p:extLst>
      <p:ext uri="{BB962C8B-B14F-4D97-AF65-F5344CB8AC3E}">
        <p14:creationId xmlns:p14="http://schemas.microsoft.com/office/powerpoint/2010/main" val="1697177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1000"/>
              </a:spcAft>
            </a:pPr>
            <a:r>
              <a:rPr lang="en-US" sz="1800" dirty="0">
                <a:effectLst/>
                <a:latin typeface="Times New Roman" panose="02020603050405020304" pitchFamily="18" charset="0"/>
                <a:ea typeface="Calibri" panose="020F0502020204030204" pitchFamily="34" charset="0"/>
                <a:cs typeface="Cordia New" panose="020B0304020202020204" pitchFamily="34" charset="-34"/>
              </a:rPr>
              <a:t>One of the 20th century's most prosperous corporate leaders is usually considered as being Jack Welch. The market valuation of the firm increased by more than 4,000% from 1981 to 2001 when he served as CEO of General Electric (GE) (Swanson, et al., 2020). Welch was renowned for having a charming and strict leadership style that was both distinctive and unconventional. Some of the best leadership qualities are elaborated on in the below section:</a:t>
            </a:r>
            <a:endParaRPr lang="en-GB" sz="1800" dirty="0">
              <a:effectLst/>
              <a:latin typeface="Times New Roman" panose="02020603050405020304" pitchFamily="18" charset="0"/>
              <a:ea typeface="Calibri" panose="020F0502020204030204" pitchFamily="34" charset="0"/>
              <a:cs typeface="Cordia New" panose="020B0304020202020204" pitchFamily="34" charset="-34"/>
            </a:endParaRPr>
          </a:p>
          <a:p>
            <a:pPr algn="just">
              <a:lnSpc>
                <a:spcPct val="200000"/>
              </a:lnSpc>
              <a:spcAft>
                <a:spcPts val="1000"/>
              </a:spcAft>
            </a:pPr>
            <a:r>
              <a:rPr lang="en-US" sz="1800" b="1" i="1" u="sng" dirty="0">
                <a:effectLst/>
                <a:latin typeface="Times New Roman" panose="02020603050405020304" pitchFamily="18" charset="0"/>
                <a:ea typeface="Calibri" panose="020F0502020204030204" pitchFamily="34" charset="0"/>
                <a:cs typeface="Cordia New" panose="020B0304020202020204" pitchFamily="34" charset="-34"/>
              </a:rPr>
              <a:t>Focus on </a:t>
            </a:r>
            <a:r>
              <a:rPr lang="en-US" sz="1800" b="1" i="1" u="sng" dirty="0" err="1">
                <a:effectLst/>
                <a:latin typeface="Times New Roman" panose="02020603050405020304" pitchFamily="18" charset="0"/>
                <a:ea typeface="Calibri" panose="020F0502020204030204" pitchFamily="34" charset="0"/>
                <a:cs typeface="Cordia New" panose="020B0304020202020204" pitchFamily="34" charset="-34"/>
              </a:rPr>
              <a:t>decentralisation</a:t>
            </a:r>
            <a:r>
              <a:rPr lang="en-US" sz="1800" b="1" i="1" u="sng" dirty="0">
                <a:effectLst/>
                <a:latin typeface="Times New Roman" panose="02020603050405020304" pitchFamily="18" charset="0"/>
                <a:ea typeface="Calibri" panose="020F0502020204030204" pitchFamily="34" charset="0"/>
                <a:cs typeface="Cordia New" panose="020B0304020202020204" pitchFamily="34" charset="-34"/>
              </a:rPr>
              <a:t>-</a:t>
            </a:r>
            <a:r>
              <a:rPr lang="en-US" sz="1800" dirty="0">
                <a:effectLst/>
                <a:latin typeface="Times New Roman" panose="02020603050405020304" pitchFamily="18" charset="0"/>
                <a:ea typeface="Calibri" panose="020F0502020204030204" pitchFamily="34" charset="0"/>
                <a:cs typeface="Cordia New" panose="020B0304020202020204" pitchFamily="34" charset="-34"/>
              </a:rPr>
              <a:t> Welch's emphasis on decentralization and the elimination of silos across various business divisions was one of his main leadership tenets (Swanson, et al., 2020). He thought his managers would be more imaginative and driven if he gave them the freedom to determine decisions and take charge of their companies. The success of GE may be attributed in large part to Welch's decentralization policy, which gave the business the flexibility to adapt fast to shifting market conditions and seize new possibilities (Swanson, et al., 2020). Employees were given the freedom to take responsibility for their work and come up with new ideas, which contributed to the development of an innovative and creative culture within the business.</a:t>
            </a:r>
            <a:endParaRPr lang="en-GB" sz="1800" dirty="0">
              <a:effectLst/>
              <a:latin typeface="Times New Roman" panose="02020603050405020304" pitchFamily="18" charset="0"/>
              <a:ea typeface="Calibri" panose="020F0502020204030204" pitchFamily="34" charset="0"/>
              <a:cs typeface="Cordia New" panose="020B0304020202020204" pitchFamily="34" charset="-34"/>
            </a:endParaRPr>
          </a:p>
          <a:p>
            <a:pPr algn="just">
              <a:lnSpc>
                <a:spcPct val="200000"/>
              </a:lnSpc>
              <a:spcAft>
                <a:spcPts val="1000"/>
              </a:spcAft>
            </a:pPr>
            <a:r>
              <a:rPr lang="en-US" sz="1800" b="1" i="1" u="sng" dirty="0">
                <a:effectLst/>
                <a:latin typeface="Times New Roman" panose="02020603050405020304" pitchFamily="18" charset="0"/>
                <a:ea typeface="Calibri" panose="020F0502020204030204" pitchFamily="34" charset="0"/>
                <a:cs typeface="Cordia New" panose="020B0304020202020204" pitchFamily="34" charset="-34"/>
              </a:rPr>
              <a:t>A better performance management system-</a:t>
            </a:r>
            <a:r>
              <a:rPr lang="en-US" sz="1800" dirty="0">
                <a:effectLst/>
                <a:latin typeface="Times New Roman" panose="02020603050405020304" pitchFamily="18" charset="0"/>
                <a:ea typeface="Calibri" panose="020F0502020204030204" pitchFamily="34" charset="0"/>
                <a:cs typeface="Cordia New" panose="020B0304020202020204" pitchFamily="34" charset="-34"/>
              </a:rPr>
              <a:t> The performance management system that Welch put in place to find and advance the top employees within the organization is another thing for which he was renowned (Bush, et al., 2019). GE could have been able to accomplish its objectives, in his opinion, if the appropriate individuals were placed in the appropriate positions. Based on a strict and open approach, Welch's system for performance management contributed to the development of an organizational culture that values accountability and performance. According to the "rank and yank" theory, which was the foundation of the system, the business would identify and distinguish between the top performers and average performers (Bush, et al., 2019). As a result, there was an increase in employee motivation to deliver their best work in an increasingly competitive and dynamic workplace.</a:t>
            </a:r>
          </a:p>
          <a:p>
            <a:pPr algn="just">
              <a:lnSpc>
                <a:spcPct val="200000"/>
              </a:lnSpc>
              <a:spcAft>
                <a:spcPts val="1000"/>
              </a:spcAft>
            </a:pPr>
            <a:r>
              <a:rPr lang="en-US" sz="1800" b="1" i="1" u="sng" dirty="0">
                <a:effectLst/>
                <a:latin typeface="Times New Roman" panose="02020603050405020304" pitchFamily="18" charset="0"/>
                <a:ea typeface="Calibri" panose="020F0502020204030204" pitchFamily="34" charset="0"/>
                <a:cs typeface="Cordia New" panose="020B0304020202020204" pitchFamily="34" charset="-34"/>
              </a:rPr>
              <a:t>Efficiency to handle controversies-</a:t>
            </a:r>
            <a:r>
              <a:rPr lang="en-US" sz="1800" dirty="0">
                <a:effectLst/>
                <a:latin typeface="Times New Roman" panose="02020603050405020304" pitchFamily="18" charset="0"/>
                <a:ea typeface="Calibri" panose="020F0502020204030204" pitchFamily="34" charset="0"/>
                <a:cs typeface="Cordia New" panose="020B0304020202020204" pitchFamily="34" charset="-34"/>
              </a:rPr>
              <a:t> Welch faced criticism for his high-pressure management style and his divisive leadership style (Bush, 2020). Some employees perceived his leadership style to be overly demanding and to have fostered a climate of intimidation and fear. Welch's followers countered that his strategy was essential to motivate performance and produce results. He thought that he could </a:t>
            </a:r>
            <a:r>
              <a:rPr lang="en-US" sz="1800" dirty="0" err="1">
                <a:effectLst/>
                <a:latin typeface="Times New Roman" panose="02020603050405020304" pitchFamily="18" charset="0"/>
                <a:ea typeface="Calibri" panose="020F0502020204030204" pitchFamily="34" charset="0"/>
                <a:cs typeface="Cordia New" panose="020B0304020202020204" pitchFamily="34" charset="-34"/>
              </a:rPr>
              <a:t>instil</a:t>
            </a:r>
            <a:r>
              <a:rPr lang="en-US" sz="1800" dirty="0">
                <a:effectLst/>
                <a:latin typeface="Times New Roman" panose="02020603050405020304" pitchFamily="18" charset="0"/>
                <a:ea typeface="Calibri" panose="020F0502020204030204" pitchFamily="34" charset="0"/>
                <a:cs typeface="Cordia New" panose="020B0304020202020204" pitchFamily="34" charset="-34"/>
              </a:rPr>
              <a:t> a culture of accomplishment and responsibility within the business by having very high standards and demanding perfection.</a:t>
            </a:r>
            <a:endParaRPr lang="en-GB" sz="1800" dirty="0">
              <a:effectLst/>
              <a:latin typeface="Times New Roman" panose="02020603050405020304" pitchFamily="18" charset="0"/>
              <a:ea typeface="Calibri" panose="020F0502020204030204" pitchFamily="34" charset="0"/>
              <a:cs typeface="Cordia New" panose="020B0304020202020204" pitchFamily="34" charset="-34"/>
            </a:endParaRPr>
          </a:p>
          <a:p>
            <a:pPr algn="just">
              <a:lnSpc>
                <a:spcPct val="200000"/>
              </a:lnSpc>
              <a:spcAft>
                <a:spcPts val="1000"/>
              </a:spcAft>
            </a:pPr>
            <a:r>
              <a:rPr lang="en-US" sz="1800" b="1" i="1" u="sng" dirty="0">
                <a:effectLst/>
                <a:latin typeface="Times New Roman" panose="02020603050405020304" pitchFamily="18" charset="0"/>
                <a:ea typeface="Calibri" panose="020F0502020204030204" pitchFamily="34" charset="0"/>
                <a:cs typeface="Cordia New" panose="020B0304020202020204" pitchFamily="34" charset="-34"/>
              </a:rPr>
              <a:t>Emphasis on the value of the shareholders-</a:t>
            </a:r>
            <a:r>
              <a:rPr lang="en-US" sz="1800" dirty="0">
                <a:effectLst/>
                <a:latin typeface="Times New Roman" panose="02020603050405020304" pitchFamily="18" charset="0"/>
                <a:ea typeface="Calibri" panose="020F0502020204030204" pitchFamily="34" charset="0"/>
                <a:cs typeface="Cordia New" panose="020B0304020202020204" pitchFamily="34" charset="-34"/>
              </a:rPr>
              <a:t> Welch was also renowned for placing a strong emphasis on financial performance and shareholder value (Bush, 2020). He adopted numerous significant efforts to accomplish this objective since he believed that a CEO's fundamental duty was to give value to shareholders. He disposed of non-core operations, cut down on debt, and concentrated on high-growth markets including energy and medical technology. GE's stock price soared by more than 400% under Welch's leadership as a result of this highly effective strategy. </a:t>
            </a:r>
            <a:endParaRPr lang="en-GB" sz="1800" dirty="0">
              <a:effectLst/>
              <a:latin typeface="Times New Roman" panose="02020603050405020304" pitchFamily="18" charset="0"/>
              <a:ea typeface="Calibri" panose="020F0502020204030204" pitchFamily="34" charset="0"/>
              <a:cs typeface="Cordia New" panose="020B0304020202020204" pitchFamily="34" charset="-34"/>
            </a:endParaRPr>
          </a:p>
          <a:p>
            <a:pPr algn="just">
              <a:lnSpc>
                <a:spcPct val="200000"/>
              </a:lnSpc>
              <a:spcAft>
                <a:spcPts val="1000"/>
              </a:spcAft>
            </a:pPr>
            <a:r>
              <a:rPr lang="en-US" sz="1800" b="1" i="1" u="sng" dirty="0">
                <a:effectLst/>
                <a:latin typeface="Times New Roman" panose="02020603050405020304" pitchFamily="18" charset="0"/>
                <a:ea typeface="Calibri" panose="020F0502020204030204" pitchFamily="34" charset="0"/>
                <a:cs typeface="Cordia New" panose="020B0304020202020204" pitchFamily="34" charset="-34"/>
              </a:rPr>
              <a:t>A Unique and Unorthodox way of management style-</a:t>
            </a:r>
            <a:r>
              <a:rPr lang="en-US" sz="1800" dirty="0">
                <a:effectLst/>
                <a:latin typeface="Times New Roman" panose="02020603050405020304" pitchFamily="18" charset="0"/>
                <a:ea typeface="Calibri" panose="020F0502020204030204" pitchFamily="34" charset="0"/>
                <a:cs typeface="Cordia New" panose="020B0304020202020204" pitchFamily="34" charset="-34"/>
              </a:rPr>
              <a:t> Despite having a distinctive and unconventional leadership style, Jack Welch was quite successful at motivating employees and getting things done (Weiss, et al., 2019). His emphasis on </a:t>
            </a:r>
            <a:r>
              <a:rPr lang="en-US" sz="1800" dirty="0" err="1">
                <a:effectLst/>
                <a:latin typeface="Times New Roman" panose="02020603050405020304" pitchFamily="18" charset="0"/>
                <a:ea typeface="Calibri" panose="020F0502020204030204" pitchFamily="34" charset="0"/>
                <a:cs typeface="Cordia New" panose="020B0304020202020204" pitchFamily="34" charset="-34"/>
              </a:rPr>
              <a:t>decentralisation</a:t>
            </a:r>
            <a:r>
              <a:rPr lang="en-US" sz="1800" dirty="0">
                <a:effectLst/>
                <a:latin typeface="Times New Roman" panose="02020603050405020304" pitchFamily="18" charset="0"/>
                <a:ea typeface="Calibri" panose="020F0502020204030204" pitchFamily="34" charset="0"/>
                <a:cs typeface="Cordia New" panose="020B0304020202020204" pitchFamily="34" charset="-34"/>
              </a:rPr>
              <a:t>, the dismantling of silos between different divisions in the company, and his system for performance oversight all contributed to the development of a performance-driven culture within the </a:t>
            </a:r>
            <a:r>
              <a:rPr lang="en-US" sz="1800" dirty="0" err="1">
                <a:effectLst/>
                <a:latin typeface="Times New Roman" panose="02020603050405020304" pitchFamily="18" charset="0"/>
                <a:ea typeface="Calibri" panose="020F0502020204030204" pitchFamily="34" charset="0"/>
                <a:cs typeface="Cordia New" panose="020B0304020202020204" pitchFamily="34" charset="-34"/>
              </a:rPr>
              <a:t>organisation</a:t>
            </a:r>
            <a:r>
              <a:rPr lang="en-US" sz="1800" dirty="0">
                <a:effectLst/>
                <a:latin typeface="Times New Roman" panose="02020603050405020304" pitchFamily="18" charset="0"/>
                <a:ea typeface="Calibri" panose="020F0502020204030204" pitchFamily="34" charset="0"/>
                <a:cs typeface="Cordia New" panose="020B0304020202020204" pitchFamily="34" charset="-34"/>
              </a:rPr>
              <a:t>. Although some may disagree with his leadership style, there is no doubt that he had a huge impact on GE and that he is remembered as one of the most prosperous entrepreneurs of the 20th century. Welch's focus on the benefit of shareholders and economic growth helped GE become a number of the most valued and prosperous corporations in the world (Weiss, et al., 2019).</a:t>
            </a:r>
            <a:endParaRPr lang="en-GB" sz="1800" dirty="0">
              <a:effectLst/>
              <a:latin typeface="Times New Roman" panose="02020603050405020304" pitchFamily="18" charset="0"/>
              <a:ea typeface="Calibri" panose="020F0502020204030204" pitchFamily="34" charset="0"/>
              <a:cs typeface="Cordia New" panose="020B0304020202020204" pitchFamily="34" charset="-34"/>
            </a:endParaRPr>
          </a:p>
          <a:p>
            <a:endParaRPr lang="en-GB" dirty="0"/>
          </a:p>
        </p:txBody>
      </p:sp>
      <p:sp>
        <p:nvSpPr>
          <p:cNvPr id="4" name="Slide Number Placeholder 3"/>
          <p:cNvSpPr>
            <a:spLocks noGrp="1"/>
          </p:cNvSpPr>
          <p:nvPr>
            <p:ph type="sldNum" sz="quarter" idx="5"/>
          </p:nvPr>
        </p:nvSpPr>
        <p:spPr/>
        <p:txBody>
          <a:bodyPr/>
          <a:lstStyle/>
          <a:p>
            <a:fld id="{A547C132-EA04-4F09-BAE6-38C645F7C659}" type="slidenum">
              <a:rPr lang="en-US" smtClean="0"/>
              <a:t>15</a:t>
            </a:fld>
            <a:endParaRPr lang="en-US"/>
          </a:p>
        </p:txBody>
      </p:sp>
    </p:spTree>
    <p:extLst>
      <p:ext uri="{BB962C8B-B14F-4D97-AF65-F5344CB8AC3E}">
        <p14:creationId xmlns:p14="http://schemas.microsoft.com/office/powerpoint/2010/main" val="36483658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0" dirty="0">
                <a:effectLst/>
                <a:latin typeface="Calibri" panose="020F0502020204030204" pitchFamily="34" charset="0"/>
                <a:ea typeface="Times New Roman" panose="02020603050405020304" pitchFamily="18" charset="0"/>
                <a:cs typeface="Calibri" panose="020F0502020204030204" pitchFamily="34" charset="0"/>
              </a:rPr>
              <a:t>Jack Welch's leadership style at General Electric left an undeniable mark on the company and the business world. His aggressive approach, characterized by cost-cutting measures, a focus on short-term results, and a relentless pursuit of competitiveness, brought numerous benefits to General Electric. Under Welch's leadership, GE experienced significant growth, improved financial performance, and a culture of accountability and high performance.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0" dirty="0">
                <a:effectLst/>
                <a:latin typeface="Calibri" panose="020F0502020204030204" pitchFamily="34" charset="0"/>
                <a:ea typeface="Times New Roman" panose="02020603050405020304" pitchFamily="18" charset="0"/>
                <a:cs typeface="Calibri" panose="020F0502020204030204" pitchFamily="34" charset="0"/>
              </a:rPr>
              <a:t>However, Welch's leadership style also had its limitations and challenges. The cutthroat culture, the potential neglect of long-term sustainability, and the limited emphasis on nurturing innovation and creativity presented obstacles for GE. These challenges underscore the importance of striking a balance between short-term performance and long-term sustainability, fostering a collaborative and innovative work environment, and ensuring effective talent development and succession planning.</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0" dirty="0">
                <a:effectLst/>
                <a:latin typeface="Calibri" panose="020F0502020204030204" pitchFamily="34" charset="0"/>
                <a:ea typeface="Times New Roman" panose="02020603050405020304" pitchFamily="18" charset="0"/>
                <a:cs typeface="Calibri" panose="020F0502020204030204" pitchFamily="34" charset="0"/>
              </a:rPr>
              <a:t>While Jack Welch's leadership style may have faced limitations and challenges, his tenure at General Electric undoubtedly had a profound impact on the company's success and established him as one of the most influential corporate leaders of his time. The lessons learned from Welch's leadership style continue to inform discussions on effective leadership and the complexities of driving organizational growth and sustainability.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547C132-EA04-4F09-BAE6-38C645F7C659}" type="slidenum">
              <a:rPr lang="en-US" smtClean="0"/>
              <a:t>16</a:t>
            </a:fld>
            <a:endParaRPr lang="en-US"/>
          </a:p>
        </p:txBody>
      </p:sp>
    </p:spTree>
    <p:extLst>
      <p:ext uri="{BB962C8B-B14F-4D97-AF65-F5344CB8AC3E}">
        <p14:creationId xmlns:p14="http://schemas.microsoft.com/office/powerpoint/2010/main" val="19581269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2000" b="1" dirty="0"/>
          </a:p>
        </p:txBody>
      </p:sp>
      <p:sp>
        <p:nvSpPr>
          <p:cNvPr id="4" name="Slide Number Placeholder 3"/>
          <p:cNvSpPr>
            <a:spLocks noGrp="1"/>
          </p:cNvSpPr>
          <p:nvPr>
            <p:ph type="sldNum" sz="quarter" idx="5"/>
          </p:nvPr>
        </p:nvSpPr>
        <p:spPr/>
        <p:txBody>
          <a:bodyPr/>
          <a:lstStyle/>
          <a:p>
            <a:fld id="{A547C132-EA04-4F09-BAE6-38C645F7C659}" type="slidenum">
              <a:rPr lang="en-US" smtClean="0"/>
              <a:t>17</a:t>
            </a:fld>
            <a:endParaRPr lang="en-US"/>
          </a:p>
        </p:txBody>
      </p:sp>
    </p:spTree>
    <p:extLst>
      <p:ext uri="{BB962C8B-B14F-4D97-AF65-F5344CB8AC3E}">
        <p14:creationId xmlns:p14="http://schemas.microsoft.com/office/powerpoint/2010/main" val="4262142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56FB-E05E-443F-88A1-CFC90638997C}"/>
              </a:ext>
            </a:extLst>
          </p:cNvPr>
          <p:cNvSpPr>
            <a:spLocks noGrp="1"/>
          </p:cNvSpPr>
          <p:nvPr>
            <p:ph type="ctrTitle"/>
          </p:nvPr>
        </p:nvSpPr>
        <p:spPr>
          <a:xfrm>
            <a:off x="1084727" y="1597961"/>
            <a:ext cx="9144000" cy="3162300"/>
          </a:xfrm>
        </p:spPr>
        <p:txBody>
          <a:bodyPr anchor="b">
            <a:normAutofit/>
          </a:bodyPr>
          <a:lstStyle>
            <a:lvl1pPr algn="l">
              <a:defRPr sz="3200"/>
            </a:lvl1pPr>
          </a:lstStyle>
          <a:p>
            <a:r>
              <a:rPr lang="en-US" dirty="0"/>
              <a:t>Click to edit Master title style</a:t>
            </a:r>
          </a:p>
        </p:txBody>
      </p:sp>
      <p:sp>
        <p:nvSpPr>
          <p:cNvPr id="3" name="Subtitle 2">
            <a:extLst>
              <a:ext uri="{FF2B5EF4-FFF2-40B4-BE49-F238E27FC236}">
                <a16:creationId xmlns:a16="http://schemas.microsoft.com/office/drawing/2014/main" id="{3C5DA97A-281B-4A77-9D2C-C5E6A860E645}"/>
              </a:ext>
            </a:extLst>
          </p:cNvPr>
          <p:cNvSpPr>
            <a:spLocks noGrp="1"/>
          </p:cNvSpPr>
          <p:nvPr>
            <p:ph type="subTitle" idx="1"/>
          </p:nvPr>
        </p:nvSpPr>
        <p:spPr>
          <a:xfrm>
            <a:off x="1084727" y="4902488"/>
            <a:ext cx="9144000" cy="985075"/>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FD7BAE-E194-4223-BB4E-5E487863F5BE}"/>
              </a:ext>
            </a:extLst>
          </p:cNvPr>
          <p:cNvSpPr>
            <a:spLocks noGrp="1"/>
          </p:cNvSpPr>
          <p:nvPr>
            <p:ph type="dt" sz="half" idx="10"/>
          </p:nvPr>
        </p:nvSpPr>
        <p:spPr/>
        <p:txBody>
          <a:bodyPr/>
          <a:lstStyle/>
          <a:p>
            <a:fld id="{8C28A28C-4C6A-46EA-90C0-4EE0B89CC5C7}" type="datetimeFigureOut">
              <a:rPr lang="en-US" smtClean="0"/>
              <a:t>7/26/2023</a:t>
            </a:fld>
            <a:endParaRPr lang="en-US" dirty="0"/>
          </a:p>
        </p:txBody>
      </p:sp>
      <p:sp>
        <p:nvSpPr>
          <p:cNvPr id="5" name="Footer Placeholder 4">
            <a:extLst>
              <a:ext uri="{FF2B5EF4-FFF2-40B4-BE49-F238E27FC236}">
                <a16:creationId xmlns:a16="http://schemas.microsoft.com/office/drawing/2014/main" id="{9721F6C9-7279-4DF8-9462-3EFEFA03FB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457072-0A38-49AD-8D0D-0E42DD488E4F}"/>
              </a:ext>
            </a:extLst>
          </p:cNvPr>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3739904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8199-C6CF-4DFF-A750-435F06CC74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2F2D5EB-F993-411F-9DBA-971321FC0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A5D216-27F9-4078-8349-ABC9F614A5E7}"/>
              </a:ext>
            </a:extLst>
          </p:cNvPr>
          <p:cNvSpPr>
            <a:spLocks noGrp="1"/>
          </p:cNvSpPr>
          <p:nvPr>
            <p:ph type="dt" sz="half" idx="10"/>
          </p:nvPr>
        </p:nvSpPr>
        <p:spPr/>
        <p:txBody>
          <a:bodyPr/>
          <a:lstStyle/>
          <a:p>
            <a:fld id="{8C28A28C-4C6A-46EA-90C0-4EE0B89CC5C7}" type="datetimeFigureOut">
              <a:rPr lang="en-US" smtClean="0"/>
              <a:t>7/26/2023</a:t>
            </a:fld>
            <a:endParaRPr lang="en-US"/>
          </a:p>
        </p:txBody>
      </p:sp>
      <p:sp>
        <p:nvSpPr>
          <p:cNvPr id="5" name="Footer Placeholder 4">
            <a:extLst>
              <a:ext uri="{FF2B5EF4-FFF2-40B4-BE49-F238E27FC236}">
                <a16:creationId xmlns:a16="http://schemas.microsoft.com/office/drawing/2014/main" id="{4384F8A8-FBA7-4F25-ADEA-AF346495D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609F8-5897-4724-8FA6-3EFDE8F2DD7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0615957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C0F0C-7BA8-490D-B4C9-CCE145DCD19A}"/>
              </a:ext>
            </a:extLst>
          </p:cNvPr>
          <p:cNvSpPr>
            <a:spLocks noGrp="1"/>
          </p:cNvSpPr>
          <p:nvPr>
            <p:ph type="title"/>
          </p:nvPr>
        </p:nvSpPr>
        <p:spPr>
          <a:xfrm>
            <a:off x="1084726" y="1709738"/>
            <a:ext cx="9143999" cy="3050523"/>
          </a:xfrm>
        </p:spPr>
        <p:txBody>
          <a:bodyPr anchor="b">
            <a:normAutofit/>
          </a:bodyPr>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84290E61-B837-4BE4-9BC7-6AF706BCCA42}"/>
              </a:ext>
            </a:extLst>
          </p:cNvPr>
          <p:cNvSpPr>
            <a:spLocks noGrp="1"/>
          </p:cNvSpPr>
          <p:nvPr>
            <p:ph type="body" idx="1"/>
          </p:nvPr>
        </p:nvSpPr>
        <p:spPr>
          <a:xfrm>
            <a:off x="1084726" y="4902488"/>
            <a:ext cx="9143999" cy="985075"/>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52E15F-E46D-44C6-9FB9-07B0BC545AEF}"/>
              </a:ext>
            </a:extLst>
          </p:cNvPr>
          <p:cNvSpPr>
            <a:spLocks noGrp="1"/>
          </p:cNvSpPr>
          <p:nvPr>
            <p:ph type="dt" sz="half" idx="10"/>
          </p:nvPr>
        </p:nvSpPr>
        <p:spPr/>
        <p:txBody>
          <a:bodyPr/>
          <a:lstStyle/>
          <a:p>
            <a:fld id="{8C28A28C-4C6A-46EA-90C0-4EE0B89CC5C7}" type="datetimeFigureOut">
              <a:rPr lang="en-US" smtClean="0"/>
              <a:t>7/26/2023</a:t>
            </a:fld>
            <a:endParaRPr lang="en-US"/>
          </a:p>
        </p:txBody>
      </p:sp>
      <p:sp>
        <p:nvSpPr>
          <p:cNvPr id="5" name="Footer Placeholder 4">
            <a:extLst>
              <a:ext uri="{FF2B5EF4-FFF2-40B4-BE49-F238E27FC236}">
                <a16:creationId xmlns:a16="http://schemas.microsoft.com/office/drawing/2014/main" id="{2EBF6955-3667-4857-B35A-9E12F79886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14B309-D15E-4FA1-9B8D-8C1F3B56C37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064412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19AB-91F9-4F80-9B5D-2E6FE925F0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19F334-D0CF-4DFD-BAA9-3ECD639B1F1E}"/>
              </a:ext>
            </a:extLst>
          </p:cNvPr>
          <p:cNvSpPr>
            <a:spLocks noGrp="1"/>
          </p:cNvSpPr>
          <p:nvPr>
            <p:ph sz="half" idx="1"/>
          </p:nvPr>
        </p:nvSpPr>
        <p:spPr>
          <a:xfrm>
            <a:off x="1077362" y="2227809"/>
            <a:ext cx="4942438" cy="3949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5E0B5D-4613-4DA7-BA20-58B19BE8A496}"/>
              </a:ext>
            </a:extLst>
          </p:cNvPr>
          <p:cNvSpPr>
            <a:spLocks noGrp="1"/>
          </p:cNvSpPr>
          <p:nvPr>
            <p:ph sz="half" idx="2"/>
          </p:nvPr>
        </p:nvSpPr>
        <p:spPr>
          <a:xfrm>
            <a:off x="6172200" y="2227809"/>
            <a:ext cx="4855265" cy="3949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F311AB-0603-424D-BC42-0CEAB3562BA4}"/>
              </a:ext>
            </a:extLst>
          </p:cNvPr>
          <p:cNvSpPr>
            <a:spLocks noGrp="1"/>
          </p:cNvSpPr>
          <p:nvPr>
            <p:ph type="dt" sz="half" idx="10"/>
          </p:nvPr>
        </p:nvSpPr>
        <p:spPr/>
        <p:txBody>
          <a:bodyPr/>
          <a:lstStyle/>
          <a:p>
            <a:fld id="{8C28A28C-4C6A-46EA-90C0-4EE0B89CC5C7}" type="datetimeFigureOut">
              <a:rPr lang="en-US" smtClean="0"/>
              <a:t>7/26/2023</a:t>
            </a:fld>
            <a:endParaRPr lang="en-US"/>
          </a:p>
        </p:txBody>
      </p:sp>
      <p:sp>
        <p:nvSpPr>
          <p:cNvPr id="6" name="Footer Placeholder 5">
            <a:extLst>
              <a:ext uri="{FF2B5EF4-FFF2-40B4-BE49-F238E27FC236}">
                <a16:creationId xmlns:a16="http://schemas.microsoft.com/office/drawing/2014/main" id="{7A3AA2AC-0C5F-4835-BE47-D780C29890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6C54C0-DFDA-4778-9EE8-5E5C30E05412}"/>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065296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3603-5B09-4916-8324-A6BDAB4E060E}"/>
              </a:ext>
            </a:extLst>
          </p:cNvPr>
          <p:cNvSpPr>
            <a:spLocks noGrp="1"/>
          </p:cNvSpPr>
          <p:nvPr>
            <p:ph type="title"/>
          </p:nvPr>
        </p:nvSpPr>
        <p:spPr>
          <a:xfrm>
            <a:off x="1084726" y="365125"/>
            <a:ext cx="9942739"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074073C-C15B-4218-9B84-6758955176E7}"/>
              </a:ext>
            </a:extLst>
          </p:cNvPr>
          <p:cNvSpPr>
            <a:spLocks noGrp="1"/>
          </p:cNvSpPr>
          <p:nvPr>
            <p:ph type="body" idx="1"/>
          </p:nvPr>
        </p:nvSpPr>
        <p:spPr>
          <a:xfrm>
            <a:off x="1084725" y="1681163"/>
            <a:ext cx="4912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116D27-36F6-440B-A9BE-8B9499047CEF}"/>
              </a:ext>
            </a:extLst>
          </p:cNvPr>
          <p:cNvSpPr>
            <a:spLocks noGrp="1"/>
          </p:cNvSpPr>
          <p:nvPr>
            <p:ph sz="half" idx="2"/>
          </p:nvPr>
        </p:nvSpPr>
        <p:spPr>
          <a:xfrm>
            <a:off x="1084726" y="2505075"/>
            <a:ext cx="4912849"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C12010D-7AC4-4A70-A211-6A29274119DB}"/>
              </a:ext>
            </a:extLst>
          </p:cNvPr>
          <p:cNvSpPr>
            <a:spLocks noGrp="1"/>
          </p:cNvSpPr>
          <p:nvPr>
            <p:ph type="body" sz="quarter" idx="3"/>
          </p:nvPr>
        </p:nvSpPr>
        <p:spPr>
          <a:xfrm>
            <a:off x="6172200" y="1681163"/>
            <a:ext cx="485526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AE85B5-3350-49A4-86A1-E5DAED491624}"/>
              </a:ext>
            </a:extLst>
          </p:cNvPr>
          <p:cNvSpPr>
            <a:spLocks noGrp="1"/>
          </p:cNvSpPr>
          <p:nvPr>
            <p:ph sz="quarter" idx="4"/>
          </p:nvPr>
        </p:nvSpPr>
        <p:spPr>
          <a:xfrm>
            <a:off x="6172200" y="2505075"/>
            <a:ext cx="485526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73E874-D08B-4D81-B82D-5DF242E4A1AA}"/>
              </a:ext>
            </a:extLst>
          </p:cNvPr>
          <p:cNvSpPr>
            <a:spLocks noGrp="1"/>
          </p:cNvSpPr>
          <p:nvPr>
            <p:ph type="dt" sz="half" idx="10"/>
          </p:nvPr>
        </p:nvSpPr>
        <p:spPr/>
        <p:txBody>
          <a:bodyPr/>
          <a:lstStyle/>
          <a:p>
            <a:fld id="{8C28A28C-4C6A-46EA-90C0-4EE0B89CC5C7}" type="datetimeFigureOut">
              <a:rPr lang="en-US" smtClean="0"/>
              <a:t>7/26/2023</a:t>
            </a:fld>
            <a:endParaRPr lang="en-US"/>
          </a:p>
        </p:txBody>
      </p:sp>
      <p:sp>
        <p:nvSpPr>
          <p:cNvPr id="8" name="Footer Placeholder 7">
            <a:extLst>
              <a:ext uri="{FF2B5EF4-FFF2-40B4-BE49-F238E27FC236}">
                <a16:creationId xmlns:a16="http://schemas.microsoft.com/office/drawing/2014/main" id="{AE174067-0FFA-41C3-A3A6-E8907CC32D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947985-FBC0-4118-8877-2E327F637DF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021051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0282-3DE7-4AB9-83AC-AFEDD22AF3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1A7436C-706A-443F-86CD-4444C82818B2}"/>
              </a:ext>
            </a:extLst>
          </p:cNvPr>
          <p:cNvSpPr>
            <a:spLocks noGrp="1"/>
          </p:cNvSpPr>
          <p:nvPr>
            <p:ph type="dt" sz="half" idx="10"/>
          </p:nvPr>
        </p:nvSpPr>
        <p:spPr/>
        <p:txBody>
          <a:bodyPr/>
          <a:lstStyle/>
          <a:p>
            <a:fld id="{8C28A28C-4C6A-46EA-90C0-4EE0B89CC5C7}" type="datetimeFigureOut">
              <a:rPr lang="en-US" smtClean="0"/>
              <a:t>7/26/2023</a:t>
            </a:fld>
            <a:endParaRPr lang="en-US"/>
          </a:p>
        </p:txBody>
      </p:sp>
      <p:sp>
        <p:nvSpPr>
          <p:cNvPr id="4" name="Footer Placeholder 3">
            <a:extLst>
              <a:ext uri="{FF2B5EF4-FFF2-40B4-BE49-F238E27FC236}">
                <a16:creationId xmlns:a16="http://schemas.microsoft.com/office/drawing/2014/main" id="{09B53292-7EA5-45D0-957F-636A44FC06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76F59D-34BB-462C-B506-040B9E982FCB}"/>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037361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E55245-AB52-41B4-9B28-55E6527DA2F8}"/>
              </a:ext>
            </a:extLst>
          </p:cNvPr>
          <p:cNvSpPr>
            <a:spLocks noGrp="1"/>
          </p:cNvSpPr>
          <p:nvPr>
            <p:ph type="dt" sz="half" idx="10"/>
          </p:nvPr>
        </p:nvSpPr>
        <p:spPr/>
        <p:txBody>
          <a:bodyPr/>
          <a:lstStyle/>
          <a:p>
            <a:fld id="{8C28A28C-4C6A-46EA-90C0-4EE0B89CC5C7}" type="datetimeFigureOut">
              <a:rPr lang="en-US" smtClean="0"/>
              <a:t>7/26/2023</a:t>
            </a:fld>
            <a:endParaRPr lang="en-US"/>
          </a:p>
        </p:txBody>
      </p:sp>
      <p:sp>
        <p:nvSpPr>
          <p:cNvPr id="3" name="Footer Placeholder 2">
            <a:extLst>
              <a:ext uri="{FF2B5EF4-FFF2-40B4-BE49-F238E27FC236}">
                <a16:creationId xmlns:a16="http://schemas.microsoft.com/office/drawing/2014/main" id="{CA73B8AE-58B0-4FDF-8430-9D8D3DD537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9E4D91-8619-43C1-841B-B5F47DE0173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704601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DA660-DF93-4947-B93F-BF118D3B5F80}"/>
              </a:ext>
            </a:extLst>
          </p:cNvPr>
          <p:cNvSpPr>
            <a:spLocks noGrp="1"/>
          </p:cNvSpPr>
          <p:nvPr>
            <p:ph type="title"/>
          </p:nvPr>
        </p:nvSpPr>
        <p:spPr>
          <a:xfrm>
            <a:off x="1084727" y="457200"/>
            <a:ext cx="3687298"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2F0292E-B3E1-4FD6-A7FA-C165BAC21C28}"/>
              </a:ext>
            </a:extLst>
          </p:cNvPr>
          <p:cNvSpPr>
            <a:spLocks noGrp="1"/>
          </p:cNvSpPr>
          <p:nvPr>
            <p:ph idx="1"/>
          </p:nvPr>
        </p:nvSpPr>
        <p:spPr>
          <a:xfrm>
            <a:off x="5183188" y="987425"/>
            <a:ext cx="5844277"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EFB0ECC-817B-4A71-AFB5-FC60A2BC3ABC}"/>
              </a:ext>
            </a:extLst>
          </p:cNvPr>
          <p:cNvSpPr>
            <a:spLocks noGrp="1"/>
          </p:cNvSpPr>
          <p:nvPr>
            <p:ph type="body" sz="half" idx="2"/>
          </p:nvPr>
        </p:nvSpPr>
        <p:spPr>
          <a:xfrm>
            <a:off x="1084727" y="2253343"/>
            <a:ext cx="3687298" cy="3615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788E0B-6135-4F59-A35A-2CA1A8BA4ED2}"/>
              </a:ext>
            </a:extLst>
          </p:cNvPr>
          <p:cNvSpPr>
            <a:spLocks noGrp="1"/>
          </p:cNvSpPr>
          <p:nvPr>
            <p:ph type="dt" sz="half" idx="10"/>
          </p:nvPr>
        </p:nvSpPr>
        <p:spPr/>
        <p:txBody>
          <a:bodyPr/>
          <a:lstStyle/>
          <a:p>
            <a:fld id="{8C28A28C-4C6A-46EA-90C0-4EE0B89CC5C7}" type="datetimeFigureOut">
              <a:rPr lang="en-US" smtClean="0"/>
              <a:t>7/26/2023</a:t>
            </a:fld>
            <a:endParaRPr lang="en-US"/>
          </a:p>
        </p:txBody>
      </p:sp>
      <p:sp>
        <p:nvSpPr>
          <p:cNvPr id="6" name="Footer Placeholder 5">
            <a:extLst>
              <a:ext uri="{FF2B5EF4-FFF2-40B4-BE49-F238E27FC236}">
                <a16:creationId xmlns:a16="http://schemas.microsoft.com/office/drawing/2014/main" id="{FD0DEF36-4037-4E6D-988F-CC8E3F11C6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5C0D2D-D878-4723-A002-5A601EFB48A0}"/>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258580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59D5-B8A1-4C9C-A61F-E082A44330BB}"/>
              </a:ext>
            </a:extLst>
          </p:cNvPr>
          <p:cNvSpPr>
            <a:spLocks noGrp="1"/>
          </p:cNvSpPr>
          <p:nvPr>
            <p:ph type="title"/>
          </p:nvPr>
        </p:nvSpPr>
        <p:spPr>
          <a:xfrm>
            <a:off x="1084727" y="720433"/>
            <a:ext cx="3687298" cy="1587337"/>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4CB4F5F-E6E7-45C3-B35C-80F81FB1A5E8}"/>
              </a:ext>
            </a:extLst>
          </p:cNvPr>
          <p:cNvSpPr>
            <a:spLocks noGrp="1"/>
          </p:cNvSpPr>
          <p:nvPr>
            <p:ph type="pic" idx="1"/>
          </p:nvPr>
        </p:nvSpPr>
        <p:spPr>
          <a:xfrm>
            <a:off x="5183188" y="987425"/>
            <a:ext cx="58277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633AB7-4F8E-4A9F-AC15-89E6A6E00347}"/>
              </a:ext>
            </a:extLst>
          </p:cNvPr>
          <p:cNvSpPr>
            <a:spLocks noGrp="1"/>
          </p:cNvSpPr>
          <p:nvPr>
            <p:ph type="body" sz="half" idx="2"/>
          </p:nvPr>
        </p:nvSpPr>
        <p:spPr>
          <a:xfrm>
            <a:off x="1084727" y="2449286"/>
            <a:ext cx="3687298" cy="3419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074B526-866D-4E11-A7F9-081BD4EDF484}"/>
              </a:ext>
            </a:extLst>
          </p:cNvPr>
          <p:cNvSpPr>
            <a:spLocks noGrp="1"/>
          </p:cNvSpPr>
          <p:nvPr>
            <p:ph type="dt" sz="half" idx="10"/>
          </p:nvPr>
        </p:nvSpPr>
        <p:spPr/>
        <p:txBody>
          <a:bodyPr/>
          <a:lstStyle/>
          <a:p>
            <a:fld id="{8C28A28C-4C6A-46EA-90C0-4EE0B89CC5C7}" type="datetimeFigureOut">
              <a:rPr lang="en-US" smtClean="0"/>
              <a:t>7/26/2023</a:t>
            </a:fld>
            <a:endParaRPr lang="en-US"/>
          </a:p>
        </p:txBody>
      </p:sp>
      <p:sp>
        <p:nvSpPr>
          <p:cNvPr id="6" name="Footer Placeholder 5">
            <a:extLst>
              <a:ext uri="{FF2B5EF4-FFF2-40B4-BE49-F238E27FC236}">
                <a16:creationId xmlns:a16="http://schemas.microsoft.com/office/drawing/2014/main" id="{CD758BF8-E962-4367-8495-62438FDD48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C20AE1-C97D-4E6C-9DB2-B2904C2CF247}"/>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689161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9E81-5CFF-4A28-B9C8-5D54E51DF202}"/>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58A4CC8-DCB0-4E94-98A7-236E3D1866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D1F802-21C2-44B2-A419-55469D826571}"/>
              </a:ext>
            </a:extLst>
          </p:cNvPr>
          <p:cNvSpPr>
            <a:spLocks noGrp="1"/>
          </p:cNvSpPr>
          <p:nvPr>
            <p:ph type="dt" sz="half" idx="10"/>
          </p:nvPr>
        </p:nvSpPr>
        <p:spPr/>
        <p:txBody>
          <a:bodyPr/>
          <a:lstStyle/>
          <a:p>
            <a:fld id="{8C28A28C-4C6A-46EA-90C0-4EE0B89CC5C7}" type="datetimeFigureOut">
              <a:rPr lang="en-US" smtClean="0"/>
              <a:t>7/26/2023</a:t>
            </a:fld>
            <a:endParaRPr lang="en-US"/>
          </a:p>
        </p:txBody>
      </p:sp>
      <p:sp>
        <p:nvSpPr>
          <p:cNvPr id="5" name="Footer Placeholder 4">
            <a:extLst>
              <a:ext uri="{FF2B5EF4-FFF2-40B4-BE49-F238E27FC236}">
                <a16:creationId xmlns:a16="http://schemas.microsoft.com/office/drawing/2014/main" id="{84BDB709-08FF-4C4A-8670-4CCA9146F9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395375-1CC8-4950-8439-877451C4266D}"/>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838799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8BDF0-A155-454D-B3E2-AD15D0905A62}"/>
              </a:ext>
            </a:extLst>
          </p:cNvPr>
          <p:cNvSpPr>
            <a:spLocks noGrp="1"/>
          </p:cNvSpPr>
          <p:nvPr>
            <p:ph type="title" orient="vert"/>
          </p:nvPr>
        </p:nvSpPr>
        <p:spPr>
          <a:xfrm>
            <a:off x="9073242" y="827313"/>
            <a:ext cx="2280557" cy="506185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7244E0D-96EC-4B35-BA5C-5DAFCC7281AE}"/>
              </a:ext>
            </a:extLst>
          </p:cNvPr>
          <p:cNvSpPr>
            <a:spLocks noGrp="1"/>
          </p:cNvSpPr>
          <p:nvPr>
            <p:ph type="body" orient="vert" idx="1"/>
          </p:nvPr>
        </p:nvSpPr>
        <p:spPr>
          <a:xfrm>
            <a:off x="838200" y="827313"/>
            <a:ext cx="8115300" cy="506185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3ADC4E-9FB1-439F-B0FB-47F47B3421A7}"/>
              </a:ext>
            </a:extLst>
          </p:cNvPr>
          <p:cNvSpPr>
            <a:spLocks noGrp="1"/>
          </p:cNvSpPr>
          <p:nvPr>
            <p:ph type="dt" sz="half" idx="10"/>
          </p:nvPr>
        </p:nvSpPr>
        <p:spPr/>
        <p:txBody>
          <a:bodyPr/>
          <a:lstStyle/>
          <a:p>
            <a:fld id="{8C28A28C-4C6A-46EA-90C0-4EE0B89CC5C7}" type="datetimeFigureOut">
              <a:rPr lang="en-US" smtClean="0"/>
              <a:t>7/26/2023</a:t>
            </a:fld>
            <a:endParaRPr lang="en-US"/>
          </a:p>
        </p:txBody>
      </p:sp>
      <p:sp>
        <p:nvSpPr>
          <p:cNvPr id="5" name="Footer Placeholder 4">
            <a:extLst>
              <a:ext uri="{FF2B5EF4-FFF2-40B4-BE49-F238E27FC236}">
                <a16:creationId xmlns:a16="http://schemas.microsoft.com/office/drawing/2014/main" id="{637EE406-061A-4440-BA75-3B684FC84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6D93CF-F5F3-4897-A51E-47D577FDD344}"/>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797045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7000"/>
            <a:lum/>
          </a:blip>
          <a:srcRect/>
          <a:stretch>
            <a:fillRect/>
          </a:stretch>
        </a:blip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E192E3E-68A9-4F36-936C-1C8D0B9EF132}"/>
              </a:ext>
            </a:extLst>
          </p:cNvPr>
          <p:cNvSpPr/>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3F214EB0-7E6D-4536-9350-5CB688B56F26}"/>
              </a:ext>
            </a:extLst>
          </p:cNvPr>
          <p:cNvSpPr>
            <a:spLocks noGrp="1"/>
          </p:cNvSpPr>
          <p:nvPr>
            <p:ph type="title"/>
          </p:nvPr>
        </p:nvSpPr>
        <p:spPr>
          <a:xfrm>
            <a:off x="1077362" y="720434"/>
            <a:ext cx="9950103" cy="150737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ABF5455E-4725-4924-BF7D-2E1FC9E391F8}"/>
              </a:ext>
            </a:extLst>
          </p:cNvPr>
          <p:cNvSpPr>
            <a:spLocks noGrp="1"/>
          </p:cNvSpPr>
          <p:nvPr>
            <p:ph type="body" idx="1"/>
          </p:nvPr>
        </p:nvSpPr>
        <p:spPr>
          <a:xfrm>
            <a:off x="1077362" y="2427316"/>
            <a:ext cx="9950103" cy="351351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2CAD9D9-1A1D-4438-9F3D-E5E58FD72F1F}"/>
              </a:ext>
            </a:extLst>
          </p:cNvPr>
          <p:cNvSpPr>
            <a:spLocks noGrp="1"/>
          </p:cNvSpPr>
          <p:nvPr>
            <p:ph type="dt" sz="half" idx="2"/>
          </p:nvPr>
        </p:nvSpPr>
        <p:spPr>
          <a:xfrm>
            <a:off x="9243751" y="6356350"/>
            <a:ext cx="2296603" cy="365125"/>
          </a:xfrm>
          <a:prstGeom prst="rect">
            <a:avLst/>
          </a:prstGeom>
        </p:spPr>
        <p:txBody>
          <a:bodyPr vert="horz" lIns="91440" tIns="45720" rIns="91440" bIns="45720" rtlCol="0" anchor="ctr"/>
          <a:lstStyle>
            <a:lvl1pPr algn="r">
              <a:defRPr sz="900">
                <a:solidFill>
                  <a:schemeClr val="bg1"/>
                </a:solidFill>
              </a:defRPr>
            </a:lvl1pPr>
          </a:lstStyle>
          <a:p>
            <a:fld id="{8C28A28C-4C6A-46EA-90C0-4EE0B89CC5C7}" type="datetimeFigureOut">
              <a:rPr lang="en-US" smtClean="0"/>
              <a:pPr/>
              <a:t>7/26/2023</a:t>
            </a:fld>
            <a:endParaRPr lang="en-US" dirty="0"/>
          </a:p>
        </p:txBody>
      </p:sp>
      <p:sp>
        <p:nvSpPr>
          <p:cNvPr id="5" name="Footer Placeholder 4">
            <a:extLst>
              <a:ext uri="{FF2B5EF4-FFF2-40B4-BE49-F238E27FC236}">
                <a16:creationId xmlns:a16="http://schemas.microsoft.com/office/drawing/2014/main" id="{AE80A827-D7BF-4CA4-8C29-5AE54ADA4787}"/>
              </a:ext>
            </a:extLst>
          </p:cNvPr>
          <p:cNvSpPr>
            <a:spLocks noGrp="1"/>
          </p:cNvSpPr>
          <p:nvPr>
            <p:ph type="ftr" sz="quarter" idx="3"/>
          </p:nvPr>
        </p:nvSpPr>
        <p:spPr>
          <a:xfrm rot="5400000">
            <a:off x="-1610380" y="1926575"/>
            <a:ext cx="3830351"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06717188-1DE1-4DA5-8161-21179E4ADEAE}"/>
              </a:ext>
            </a:extLst>
          </p:cNvPr>
          <p:cNvSpPr>
            <a:spLocks noGrp="1"/>
          </p:cNvSpPr>
          <p:nvPr>
            <p:ph type="sldNum" sz="quarter" idx="4"/>
          </p:nvPr>
        </p:nvSpPr>
        <p:spPr>
          <a:xfrm>
            <a:off x="11540355" y="6356350"/>
            <a:ext cx="410973" cy="365125"/>
          </a:xfrm>
          <a:prstGeom prst="rect">
            <a:avLst/>
          </a:prstGeom>
        </p:spPr>
        <p:txBody>
          <a:bodyPr vert="horz" lIns="91440" tIns="45720" rIns="91440" bIns="45720" rtlCol="0" anchor="ctr"/>
          <a:lstStyle>
            <a:lvl1pPr algn="r">
              <a:defRPr sz="900">
                <a:solidFill>
                  <a:schemeClr val="bg1"/>
                </a:solidFill>
              </a:defRPr>
            </a:lvl1p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232359012"/>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110000"/>
        </a:lnSpc>
        <a:spcBef>
          <a:spcPct val="0"/>
        </a:spcBef>
        <a:buNone/>
        <a:defRPr sz="3200" b="1" kern="120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94360"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15.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4.jpeg"/><Relationship Id="rId7" Type="http://schemas.openxmlformats.org/officeDocument/2006/relationships/diagramColors" Target="../diagrams/colors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B9D084-AD47-F3A6-87D9-C15C0E5F151A}"/>
              </a:ext>
            </a:extLst>
          </p:cNvPr>
          <p:cNvSpPr>
            <a:spLocks noGrp="1"/>
          </p:cNvSpPr>
          <p:nvPr>
            <p:ph type="ctrTitle"/>
          </p:nvPr>
        </p:nvSpPr>
        <p:spPr>
          <a:xfrm>
            <a:off x="404261" y="713098"/>
            <a:ext cx="5436703" cy="1558871"/>
          </a:xfrm>
        </p:spPr>
        <p:txBody>
          <a:bodyPr vert="horz" lIns="91440" tIns="45720" rIns="91440" bIns="45720" rtlCol="0" anchor="b">
            <a:normAutofit/>
          </a:bodyPr>
          <a:lstStyle/>
          <a:p>
            <a:r>
              <a:rPr lang="en-US" sz="4400" b="1" kern="1200" dirty="0">
                <a:solidFill>
                  <a:schemeClr val="tx1"/>
                </a:solidFill>
                <a:effectLst/>
                <a:latin typeface="Arial Black" panose="020B0A04020102020204" pitchFamily="34" charset="0"/>
              </a:rPr>
              <a:t>Leadership and Management</a:t>
            </a:r>
          </a:p>
        </p:txBody>
      </p:sp>
      <p:sp>
        <p:nvSpPr>
          <p:cNvPr id="3" name="Subtitle 2">
            <a:extLst>
              <a:ext uri="{FF2B5EF4-FFF2-40B4-BE49-F238E27FC236}">
                <a16:creationId xmlns:a16="http://schemas.microsoft.com/office/drawing/2014/main" id="{C30A40BA-BBA3-C0E3-5146-B805695123DF}"/>
              </a:ext>
            </a:extLst>
          </p:cNvPr>
          <p:cNvSpPr>
            <a:spLocks noGrp="1"/>
          </p:cNvSpPr>
          <p:nvPr>
            <p:ph type="subTitle" idx="1"/>
          </p:nvPr>
        </p:nvSpPr>
        <p:spPr>
          <a:xfrm>
            <a:off x="539822" y="2948244"/>
            <a:ext cx="4654347" cy="2023119"/>
          </a:xfrm>
        </p:spPr>
        <p:txBody>
          <a:bodyPr vert="horz" lIns="91440" tIns="45720" rIns="91440" bIns="45720" rtlCol="0">
            <a:normAutofit/>
          </a:bodyPr>
          <a:lstStyle/>
          <a:p>
            <a:pPr marL="0" indent="0">
              <a:buNone/>
            </a:pPr>
            <a:r>
              <a:rPr lang="en-US" sz="1600" dirty="0">
                <a:latin typeface="Calibri" panose="020F0502020204030204" pitchFamily="34" charset="0"/>
                <a:cs typeface="Calibri" panose="020F0502020204030204" pitchFamily="34" charset="0"/>
              </a:rPr>
              <a:t>Student Name and ID:</a:t>
            </a:r>
          </a:p>
          <a:p>
            <a:pPr marL="180000">
              <a:spcBef>
                <a:spcPts val="0"/>
              </a:spcBef>
              <a:spcAft>
                <a:spcPts val="0"/>
              </a:spcAft>
            </a:pPr>
            <a:r>
              <a:rPr lang="en-US" sz="1600" spc="-20" dirty="0">
                <a:latin typeface="Calibri" panose="020F0502020204030204" pitchFamily="34" charset="0"/>
                <a:cs typeface="Calibri" panose="020F0502020204030204" pitchFamily="34" charset="0"/>
              </a:rPr>
              <a:t>Anastasia </a:t>
            </a:r>
            <a:r>
              <a:rPr lang="en-US" sz="1600" spc="-20" dirty="0" err="1">
                <a:latin typeface="Calibri" panose="020F0502020204030204" pitchFamily="34" charset="0"/>
                <a:cs typeface="Calibri" panose="020F0502020204030204" pitchFamily="34" charset="0"/>
              </a:rPr>
              <a:t>Ursu</a:t>
            </a:r>
            <a:r>
              <a:rPr lang="en-US" sz="1600" spc="-20" dirty="0">
                <a:latin typeface="Calibri" panose="020F0502020204030204" pitchFamily="34" charset="0"/>
                <a:cs typeface="Calibri" panose="020F0502020204030204" pitchFamily="34" charset="0"/>
              </a:rPr>
              <a:t> (2024744)</a:t>
            </a:r>
          </a:p>
          <a:p>
            <a:pPr marL="180000">
              <a:spcBef>
                <a:spcPts val="0"/>
              </a:spcBef>
              <a:spcAft>
                <a:spcPts val="0"/>
              </a:spcAft>
            </a:pPr>
            <a:r>
              <a:rPr lang="en-US" sz="1600" spc="-20" dirty="0">
                <a:latin typeface="Calibri" panose="020F0502020204030204" pitchFamily="34" charset="0"/>
                <a:cs typeface="Calibri" panose="020F0502020204030204" pitchFamily="34" charset="0"/>
              </a:rPr>
              <a:t>Constantin </a:t>
            </a:r>
            <a:r>
              <a:rPr lang="en-US" sz="1600" spc="-20" dirty="0" err="1">
                <a:latin typeface="Calibri" panose="020F0502020204030204" pitchFamily="34" charset="0"/>
                <a:cs typeface="Calibri" panose="020F0502020204030204" pitchFamily="34" charset="0"/>
              </a:rPr>
              <a:t>Patrascu</a:t>
            </a:r>
            <a:r>
              <a:rPr lang="en-US" sz="1600" spc="-20" dirty="0">
                <a:latin typeface="Calibri" panose="020F0502020204030204" pitchFamily="34" charset="0"/>
                <a:cs typeface="Calibri" panose="020F0502020204030204" pitchFamily="34" charset="0"/>
              </a:rPr>
              <a:t> (2022567)</a:t>
            </a:r>
          </a:p>
          <a:p>
            <a:pPr marL="180000">
              <a:spcBef>
                <a:spcPts val="0"/>
              </a:spcBef>
              <a:spcAft>
                <a:spcPts val="0"/>
              </a:spcAft>
            </a:pPr>
            <a:r>
              <a:rPr lang="en-US" sz="1600" spc="-20" dirty="0">
                <a:latin typeface="Calibri" panose="020F0502020204030204" pitchFamily="34" charset="0"/>
                <a:cs typeface="Calibri" panose="020F0502020204030204" pitchFamily="34" charset="0"/>
              </a:rPr>
              <a:t>Sebastiana </a:t>
            </a:r>
            <a:r>
              <a:rPr lang="en-US" sz="1600" spc="-20" dirty="0" err="1">
                <a:latin typeface="Calibri" panose="020F0502020204030204" pitchFamily="34" charset="0"/>
                <a:cs typeface="Calibri" panose="020F0502020204030204" pitchFamily="34" charset="0"/>
              </a:rPr>
              <a:t>Frasinescu</a:t>
            </a:r>
            <a:r>
              <a:rPr lang="en-US" sz="1600" spc="-20" dirty="0">
                <a:latin typeface="Calibri" panose="020F0502020204030204" pitchFamily="34" charset="0"/>
                <a:cs typeface="Calibri" panose="020F0502020204030204" pitchFamily="34" charset="0"/>
              </a:rPr>
              <a:t> (2021070)</a:t>
            </a:r>
          </a:p>
          <a:p>
            <a:pPr marL="180000">
              <a:spcBef>
                <a:spcPts val="0"/>
              </a:spcBef>
              <a:spcAft>
                <a:spcPts val="0"/>
              </a:spcAft>
            </a:pPr>
            <a:r>
              <a:rPr lang="en-US" sz="1600" spc="-20" dirty="0">
                <a:latin typeface="Calibri" panose="020F0502020204030204" pitchFamily="34" charset="0"/>
                <a:cs typeface="Calibri" panose="020F0502020204030204" pitchFamily="34" charset="0"/>
              </a:rPr>
              <a:t>Stefan Gheorghe (2024473)</a:t>
            </a:r>
          </a:p>
          <a:p>
            <a:pPr marL="180000">
              <a:spcBef>
                <a:spcPts val="0"/>
              </a:spcBef>
              <a:spcAft>
                <a:spcPts val="0"/>
              </a:spcAft>
            </a:pPr>
            <a:r>
              <a:rPr lang="en-US" sz="1600" spc="-20" dirty="0">
                <a:latin typeface="Calibri" panose="020F0502020204030204" pitchFamily="34" charset="0"/>
                <a:cs typeface="Calibri" panose="020F0502020204030204" pitchFamily="34" charset="0"/>
              </a:rPr>
              <a:t>Valentina Simona </a:t>
            </a:r>
            <a:r>
              <a:rPr lang="en-US" sz="1600" spc="-20" dirty="0" err="1">
                <a:latin typeface="Calibri" panose="020F0502020204030204" pitchFamily="34" charset="0"/>
                <a:cs typeface="Calibri" panose="020F0502020204030204" pitchFamily="34" charset="0"/>
              </a:rPr>
              <a:t>Duroiu</a:t>
            </a:r>
            <a:r>
              <a:rPr lang="en-US" sz="1600" spc="-20" dirty="0">
                <a:latin typeface="Calibri" panose="020F0502020204030204" pitchFamily="34" charset="0"/>
                <a:cs typeface="Calibri" panose="020F0502020204030204" pitchFamily="34" charset="0"/>
              </a:rPr>
              <a:t> (2021942)</a:t>
            </a:r>
          </a:p>
          <a:p>
            <a:pPr marL="0" indent="0">
              <a:buNone/>
            </a:pPr>
            <a:endParaRPr lang="en-US" dirty="0"/>
          </a:p>
        </p:txBody>
      </p:sp>
      <p:sp>
        <p:nvSpPr>
          <p:cNvPr id="15" name="Freeform: Shape 14">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colorful dots in a circle&#10;&#10;Description automatically generated">
            <a:extLst>
              <a:ext uri="{FF2B5EF4-FFF2-40B4-BE49-F238E27FC236}">
                <a16:creationId xmlns:a16="http://schemas.microsoft.com/office/drawing/2014/main" id="{567A81AD-55D5-07FD-D42B-4E3010C24F48}"/>
              </a:ext>
            </a:extLst>
          </p:cNvPr>
          <p:cNvPicPr>
            <a:picLocks noChangeAspect="1"/>
          </p:cNvPicPr>
          <p:nvPr/>
        </p:nvPicPr>
        <p:blipFill rotWithShape="1">
          <a:blip r:embed="rId2"/>
          <a:srcRect t="27015" b="18155"/>
          <a:stretch/>
        </p:blipFill>
        <p:spPr>
          <a:xfrm>
            <a:off x="5307292" y="1833314"/>
            <a:ext cx="6359150" cy="3138050"/>
          </a:xfrm>
          <a:prstGeom prst="rect">
            <a:avLst/>
          </a:prstGeom>
        </p:spPr>
      </p:pic>
      <p:sp>
        <p:nvSpPr>
          <p:cNvPr id="6" name="TextBox 5">
            <a:extLst>
              <a:ext uri="{FF2B5EF4-FFF2-40B4-BE49-F238E27FC236}">
                <a16:creationId xmlns:a16="http://schemas.microsoft.com/office/drawing/2014/main" id="{C9A6B063-7EA2-5060-80B1-7B36463B1E26}"/>
              </a:ext>
            </a:extLst>
          </p:cNvPr>
          <p:cNvSpPr txBox="1"/>
          <p:nvPr/>
        </p:nvSpPr>
        <p:spPr>
          <a:xfrm>
            <a:off x="539823" y="5299129"/>
            <a:ext cx="9737889" cy="1231106"/>
          </a:xfrm>
          <a:prstGeom prst="rect">
            <a:avLst/>
          </a:prstGeom>
          <a:noFill/>
        </p:spPr>
        <p:txBody>
          <a:bodyPr wrap="square" rtlCol="0">
            <a:spAutoFit/>
          </a:bodyPr>
          <a:lstStyle/>
          <a:p>
            <a:pPr algn="ctr">
              <a:spcBef>
                <a:spcPts val="600"/>
              </a:spcBef>
              <a:spcAft>
                <a:spcPts val="600"/>
              </a:spcAft>
            </a:pPr>
            <a:r>
              <a:rPr lang="en-US" b="1" kern="200" spc="100" dirty="0">
                <a:solidFill>
                  <a:schemeClr val="tx1"/>
                </a:solidFill>
                <a:latin typeface="Calibri" panose="020F0502020204030204" pitchFamily="34" charset="0"/>
                <a:cs typeface="Calibri" panose="020F0502020204030204" pitchFamily="34" charset="0"/>
              </a:rPr>
              <a:t>Lecturer:</a:t>
            </a:r>
            <a:r>
              <a:rPr lang="en-US" b="1" kern="200" spc="100" dirty="0">
                <a:solidFill>
                  <a:schemeClr val="tx1"/>
                </a:solidFill>
                <a:latin typeface="+mn-lt"/>
              </a:rPr>
              <a:t> </a:t>
            </a:r>
            <a:r>
              <a:rPr lang="en-US" kern="200" cap="none" spc="100" dirty="0" err="1">
                <a:solidFill>
                  <a:schemeClr val="tx1"/>
                </a:solidFill>
                <a:latin typeface="Calibri" panose="020F0502020204030204" pitchFamily="34" charset="0"/>
                <a:cs typeface="Calibri" panose="020F0502020204030204" pitchFamily="34" charset="0"/>
              </a:rPr>
              <a:t>Dr.Mushfiqur</a:t>
            </a:r>
            <a:r>
              <a:rPr lang="en-US" kern="200" cap="none" spc="100" dirty="0">
                <a:solidFill>
                  <a:schemeClr val="tx1"/>
                </a:solidFill>
                <a:latin typeface="Calibri" panose="020F0502020204030204" pitchFamily="34" charset="0"/>
                <a:cs typeface="Calibri" panose="020F0502020204030204" pitchFamily="34" charset="0"/>
              </a:rPr>
              <a:t> Rahman</a:t>
            </a:r>
          </a:p>
          <a:p>
            <a:pPr algn="ctr">
              <a:spcBef>
                <a:spcPts val="600"/>
              </a:spcBef>
              <a:spcAft>
                <a:spcPts val="600"/>
              </a:spcAft>
            </a:pPr>
            <a:r>
              <a:rPr lang="en-US" b="1" kern="200" spc="100" dirty="0">
                <a:solidFill>
                  <a:schemeClr val="tx1"/>
                </a:solidFill>
                <a:latin typeface="Calibri" panose="020F0502020204030204" pitchFamily="34" charset="0"/>
                <a:cs typeface="Calibri" panose="020F0502020204030204" pitchFamily="34" charset="0"/>
              </a:rPr>
              <a:t>Module name: </a:t>
            </a:r>
            <a:r>
              <a:rPr lang="en-US" b="1" kern="200" spc="100" dirty="0">
                <a:latin typeface="Calibri" panose="020F0502020204030204" pitchFamily="34" charset="0"/>
                <a:cs typeface="Calibri" panose="020F0502020204030204" pitchFamily="34" charset="0"/>
              </a:rPr>
              <a:t>Leadership and Management Theory and Practice</a:t>
            </a:r>
            <a:r>
              <a:rPr lang="en-US" kern="200" cap="none" spc="100" dirty="0">
                <a:solidFill>
                  <a:schemeClr val="tx1"/>
                </a:solidFill>
                <a:latin typeface="Calibri" panose="020F0502020204030204" pitchFamily="34" charset="0"/>
                <a:cs typeface="Calibri" panose="020F0502020204030204" pitchFamily="34" charset="0"/>
              </a:rPr>
              <a:t> </a:t>
            </a:r>
            <a:r>
              <a:rPr lang="en-US" kern="200" spc="100" dirty="0">
                <a:solidFill>
                  <a:schemeClr val="tx1"/>
                </a:solidFill>
                <a:latin typeface="Calibri" panose="020F0502020204030204" pitchFamily="34" charset="0"/>
                <a:cs typeface="Calibri" panose="020F0502020204030204" pitchFamily="34" charset="0"/>
              </a:rPr>
              <a:t>(LCBB 6003)</a:t>
            </a:r>
          </a:p>
          <a:p>
            <a:pPr algn="ctr">
              <a:spcBef>
                <a:spcPts val="600"/>
              </a:spcBef>
              <a:spcAft>
                <a:spcPts val="600"/>
              </a:spcAft>
            </a:pPr>
            <a:r>
              <a:rPr lang="en-US" kern="200" spc="100" dirty="0">
                <a:solidFill>
                  <a:schemeClr val="tx1"/>
                </a:solidFill>
                <a:latin typeface="Calibri" panose="020F0502020204030204" pitchFamily="34" charset="0"/>
                <a:cs typeface="Calibri" panose="020F0502020204030204" pitchFamily="34" charset="0"/>
              </a:rPr>
              <a:t>University of </a:t>
            </a:r>
            <a:r>
              <a:rPr lang="en-US" kern="200" spc="100" dirty="0">
                <a:latin typeface="Calibri" panose="020F0502020204030204" pitchFamily="34" charset="0"/>
                <a:cs typeface="Calibri" panose="020F0502020204030204" pitchFamily="34" charset="0"/>
              </a:rPr>
              <a:t>W</a:t>
            </a:r>
            <a:r>
              <a:rPr lang="en-US" kern="200" spc="100" dirty="0">
                <a:solidFill>
                  <a:schemeClr val="tx1"/>
                </a:solidFill>
                <a:latin typeface="Calibri" panose="020F0502020204030204" pitchFamily="34" charset="0"/>
                <a:cs typeface="Calibri" panose="020F0502020204030204" pitchFamily="34" charset="0"/>
              </a:rPr>
              <a:t>ales </a:t>
            </a:r>
            <a:r>
              <a:rPr lang="en-US" kern="200" spc="100" dirty="0">
                <a:latin typeface="Calibri" panose="020F0502020204030204" pitchFamily="34" charset="0"/>
                <a:cs typeface="Calibri" panose="020F0502020204030204" pitchFamily="34" charset="0"/>
              </a:rPr>
              <a:t>T</a:t>
            </a:r>
            <a:r>
              <a:rPr lang="en-US" kern="200" spc="100" dirty="0">
                <a:solidFill>
                  <a:schemeClr val="tx1"/>
                </a:solidFill>
                <a:latin typeface="Calibri" panose="020F0502020204030204" pitchFamily="34" charset="0"/>
                <a:cs typeface="Calibri" panose="020F0502020204030204" pitchFamily="34" charset="0"/>
              </a:rPr>
              <a:t>rinity Saint David</a:t>
            </a:r>
          </a:p>
        </p:txBody>
      </p:sp>
    </p:spTree>
    <p:extLst>
      <p:ext uri="{BB962C8B-B14F-4D97-AF65-F5344CB8AC3E}">
        <p14:creationId xmlns:p14="http://schemas.microsoft.com/office/powerpoint/2010/main" val="38667908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0901EA4-6CA0-4A64-939C-F76E88D15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00E39-105E-CC2C-770C-9770649A7EC2}"/>
              </a:ext>
            </a:extLst>
          </p:cNvPr>
          <p:cNvSpPr>
            <a:spLocks noGrp="1"/>
          </p:cNvSpPr>
          <p:nvPr>
            <p:ph type="title"/>
          </p:nvPr>
        </p:nvSpPr>
        <p:spPr>
          <a:xfrm>
            <a:off x="736115" y="333054"/>
            <a:ext cx="4906347" cy="604759"/>
          </a:xfrm>
        </p:spPr>
        <p:txBody>
          <a:bodyPr>
            <a:normAutofit fontScale="90000"/>
          </a:bodyPr>
          <a:lstStyle/>
          <a:p>
            <a:r>
              <a:rPr lang="en-US" sz="3600" dirty="0">
                <a:latin typeface="Calibri" panose="020F0502020204030204" pitchFamily="34" charset="0"/>
                <a:cs typeface="Calibri" panose="020F0502020204030204" pitchFamily="34" charset="0"/>
              </a:rPr>
              <a:t>Table of Contents</a:t>
            </a:r>
          </a:p>
        </p:txBody>
      </p:sp>
      <p:sp>
        <p:nvSpPr>
          <p:cNvPr id="22" name="Content Placeholder 2">
            <a:extLst>
              <a:ext uri="{FF2B5EF4-FFF2-40B4-BE49-F238E27FC236}">
                <a16:creationId xmlns:a16="http://schemas.microsoft.com/office/drawing/2014/main" id="{5A1570B2-C6A6-81B7-08F7-DAE70AD209DC}"/>
              </a:ext>
            </a:extLst>
          </p:cNvPr>
          <p:cNvSpPr>
            <a:spLocks noGrp="1"/>
          </p:cNvSpPr>
          <p:nvPr>
            <p:ph idx="1"/>
          </p:nvPr>
        </p:nvSpPr>
        <p:spPr>
          <a:xfrm>
            <a:off x="406013" y="1221855"/>
            <a:ext cx="6123863" cy="5375665"/>
          </a:xfrm>
        </p:spPr>
        <p:txBody>
          <a:bodyPr>
            <a:normAutofit fontScale="92500"/>
          </a:bodyPr>
          <a:lstStyle/>
          <a:p>
            <a:pPr marL="0" indent="0">
              <a:lnSpc>
                <a:spcPct val="110000"/>
              </a:lnSpc>
              <a:buNone/>
            </a:pPr>
            <a:r>
              <a:rPr lang="en-US" sz="1400" b="1" dirty="0">
                <a:latin typeface="Calibri" panose="020F0502020204030204" pitchFamily="34" charset="0"/>
                <a:cs typeface="Calibri" panose="020F0502020204030204" pitchFamily="34" charset="0"/>
              </a:rPr>
              <a:t>Introduction	                                                      ………………………………. Stefan Gheorghe</a:t>
            </a:r>
          </a:p>
          <a:p>
            <a:pPr marL="0" indent="0">
              <a:lnSpc>
                <a:spcPct val="110000"/>
              </a:lnSpc>
              <a:buNone/>
            </a:pPr>
            <a:r>
              <a:rPr lang="en-US" sz="1400" b="1" dirty="0">
                <a:latin typeface="Calibri" panose="020F0502020204030204" pitchFamily="34" charset="0"/>
                <a:cs typeface="Calibri" panose="020F0502020204030204" pitchFamily="34" charset="0"/>
              </a:rPr>
              <a:t>Leadership perspective        …………………………………………………...Constantin </a:t>
            </a:r>
            <a:r>
              <a:rPr lang="en-US" sz="1400" b="1" dirty="0" err="1">
                <a:latin typeface="Calibri" panose="020F0502020204030204" pitchFamily="34" charset="0"/>
                <a:cs typeface="Calibri" panose="020F0502020204030204" pitchFamily="34" charset="0"/>
              </a:rPr>
              <a:t>Patrascu</a:t>
            </a:r>
            <a:endParaRPr lang="en-US" sz="1400" b="1" dirty="0">
              <a:latin typeface="Calibri" panose="020F0502020204030204" pitchFamily="34" charset="0"/>
              <a:cs typeface="Calibri" panose="020F0502020204030204" pitchFamily="34" charset="0"/>
            </a:endParaRPr>
          </a:p>
          <a:p>
            <a:pPr marL="0" indent="0">
              <a:lnSpc>
                <a:spcPct val="110000"/>
              </a:lnSpc>
              <a:buNone/>
            </a:pPr>
            <a:r>
              <a:rPr lang="en-US" sz="1400" b="1" dirty="0">
                <a:latin typeface="Calibri" panose="020F0502020204030204" pitchFamily="34" charset="0"/>
                <a:cs typeface="Calibri" panose="020F0502020204030204" pitchFamily="34" charset="0"/>
              </a:rPr>
              <a:t>Transactional leadership    .…………………………………………………….Constantin </a:t>
            </a:r>
            <a:r>
              <a:rPr lang="en-US" sz="1400" b="1" dirty="0" err="1">
                <a:latin typeface="Calibri" panose="020F0502020204030204" pitchFamily="34" charset="0"/>
                <a:cs typeface="Calibri" panose="020F0502020204030204" pitchFamily="34" charset="0"/>
              </a:rPr>
              <a:t>Patrascu</a:t>
            </a:r>
            <a:endParaRPr lang="en-US" sz="1400" b="1" dirty="0">
              <a:latin typeface="Calibri" panose="020F0502020204030204" pitchFamily="34" charset="0"/>
              <a:cs typeface="Calibri" panose="020F0502020204030204" pitchFamily="34" charset="0"/>
            </a:endParaRPr>
          </a:p>
          <a:p>
            <a:pPr marL="0" indent="0">
              <a:lnSpc>
                <a:spcPct val="110000"/>
              </a:lnSpc>
              <a:buNone/>
            </a:pPr>
            <a:r>
              <a:rPr lang="en-US" sz="1400" b="1" dirty="0">
                <a:latin typeface="Calibri" panose="020F0502020204030204" pitchFamily="34" charset="0"/>
                <a:cs typeface="Calibri" panose="020F0502020204030204" pitchFamily="34" charset="0"/>
              </a:rPr>
              <a:t>Leadership transformation …………………………………………………… Constantin </a:t>
            </a:r>
            <a:r>
              <a:rPr lang="en-US" sz="1400" b="1" dirty="0" err="1">
                <a:latin typeface="Calibri" panose="020F0502020204030204" pitchFamily="34" charset="0"/>
                <a:cs typeface="Calibri" panose="020F0502020204030204" pitchFamily="34" charset="0"/>
              </a:rPr>
              <a:t>Patrascu</a:t>
            </a:r>
            <a:endParaRPr lang="en-US" sz="1400" b="1" dirty="0">
              <a:latin typeface="Calibri" panose="020F0502020204030204" pitchFamily="34" charset="0"/>
              <a:cs typeface="Calibri" panose="020F0502020204030204" pitchFamily="34" charset="0"/>
            </a:endParaRPr>
          </a:p>
          <a:p>
            <a:pPr marL="0" indent="0">
              <a:lnSpc>
                <a:spcPct val="110000"/>
              </a:lnSpc>
              <a:buNone/>
            </a:pPr>
            <a:r>
              <a:rPr lang="en-US" sz="1400" b="1" dirty="0">
                <a:latin typeface="Calibri" panose="020F0502020204030204" pitchFamily="34" charset="0"/>
                <a:cs typeface="Calibri" panose="020F0502020204030204" pitchFamily="34" charset="0"/>
              </a:rPr>
              <a:t>Elements of transformational leadership  ………………………….…..Constantin </a:t>
            </a:r>
            <a:r>
              <a:rPr lang="en-US" sz="1400" b="1" dirty="0" err="1">
                <a:latin typeface="Calibri" panose="020F0502020204030204" pitchFamily="34" charset="0"/>
                <a:cs typeface="Calibri" panose="020F0502020204030204" pitchFamily="34" charset="0"/>
              </a:rPr>
              <a:t>Patrascu</a:t>
            </a:r>
            <a:endParaRPr lang="en-US" sz="1400" b="1" dirty="0">
              <a:latin typeface="Calibri" panose="020F0502020204030204" pitchFamily="34" charset="0"/>
              <a:cs typeface="Calibri" panose="020F0502020204030204" pitchFamily="34" charset="0"/>
            </a:endParaRPr>
          </a:p>
          <a:p>
            <a:pPr marL="0" indent="0">
              <a:lnSpc>
                <a:spcPct val="110000"/>
              </a:lnSpc>
              <a:buNone/>
            </a:pPr>
            <a:r>
              <a:rPr lang="en-US" sz="1400" b="1" dirty="0">
                <a:latin typeface="Calibri" panose="020F0502020204030204" pitchFamily="34" charset="0"/>
                <a:cs typeface="Calibri" panose="020F0502020204030204" pitchFamily="34" charset="0"/>
              </a:rPr>
              <a:t>Other Leadership and Management Theories     …………………………. Stefan Gheorghe</a:t>
            </a:r>
          </a:p>
          <a:p>
            <a:pPr marL="0" indent="0">
              <a:lnSpc>
                <a:spcPct val="110000"/>
              </a:lnSpc>
              <a:buNone/>
            </a:pPr>
            <a:r>
              <a:rPr lang="en-US" sz="1400" b="1" dirty="0">
                <a:latin typeface="Calibri" panose="020F0502020204030204" pitchFamily="34" charset="0"/>
                <a:cs typeface="Calibri" panose="020F0502020204030204" pitchFamily="34" charset="0"/>
              </a:rPr>
              <a:t>Benefits of the leadership style    …………………………………….Valentina Simona </a:t>
            </a:r>
            <a:r>
              <a:rPr lang="en-US" sz="1400" b="1" dirty="0" err="1">
                <a:latin typeface="Calibri" panose="020F0502020204030204" pitchFamily="34" charset="0"/>
                <a:cs typeface="Calibri" panose="020F0502020204030204" pitchFamily="34" charset="0"/>
              </a:rPr>
              <a:t>Duroiu</a:t>
            </a:r>
            <a:endParaRPr lang="en-US" sz="1400" b="1" dirty="0">
              <a:latin typeface="Calibri" panose="020F0502020204030204" pitchFamily="34" charset="0"/>
              <a:cs typeface="Calibri" panose="020F0502020204030204" pitchFamily="34" charset="0"/>
            </a:endParaRPr>
          </a:p>
          <a:p>
            <a:pPr marL="0" indent="0">
              <a:lnSpc>
                <a:spcPct val="110000"/>
              </a:lnSpc>
              <a:buNone/>
            </a:pPr>
            <a:r>
              <a:rPr lang="en-US" sz="1400" b="1" dirty="0">
                <a:latin typeface="Calibri" panose="020F0502020204030204" pitchFamily="34" charset="0"/>
                <a:cs typeface="Calibri" panose="020F0502020204030204" pitchFamily="34" charset="0"/>
              </a:rPr>
              <a:t>Principles of Leadership	  …………………………………….......  Valentina Simona </a:t>
            </a:r>
            <a:r>
              <a:rPr lang="en-US" sz="1400" b="1" dirty="0" err="1">
                <a:latin typeface="Calibri" panose="020F0502020204030204" pitchFamily="34" charset="0"/>
                <a:cs typeface="Calibri" panose="020F0502020204030204" pitchFamily="34" charset="0"/>
              </a:rPr>
              <a:t>Duroiu</a:t>
            </a:r>
            <a:endParaRPr lang="en-US" sz="1400" b="1" dirty="0">
              <a:latin typeface="Calibri" panose="020F0502020204030204" pitchFamily="34" charset="0"/>
              <a:cs typeface="Calibri" panose="020F0502020204030204" pitchFamily="34" charset="0"/>
            </a:endParaRPr>
          </a:p>
          <a:p>
            <a:pPr marL="0" indent="0">
              <a:lnSpc>
                <a:spcPct val="110000"/>
              </a:lnSpc>
              <a:buNone/>
            </a:pPr>
            <a:r>
              <a:rPr lang="en-US" sz="1400" b="1" dirty="0">
                <a:latin typeface="Calibri" panose="020F0502020204030204" pitchFamily="34" charset="0"/>
                <a:cs typeface="Calibri" panose="020F0502020204030204" pitchFamily="34" charset="0"/>
              </a:rPr>
              <a:t>Attributes of Leadership	 ………………………….………………………………….Anastasia </a:t>
            </a:r>
            <a:r>
              <a:rPr lang="en-US" sz="1400" b="1" dirty="0" err="1">
                <a:latin typeface="Calibri" panose="020F0502020204030204" pitchFamily="34" charset="0"/>
                <a:cs typeface="Calibri" panose="020F0502020204030204" pitchFamily="34" charset="0"/>
              </a:rPr>
              <a:t>Ursu</a:t>
            </a:r>
            <a:endParaRPr lang="en-US" sz="1400" b="1" dirty="0">
              <a:latin typeface="Calibri" panose="020F0502020204030204" pitchFamily="34" charset="0"/>
              <a:cs typeface="Calibri" panose="020F0502020204030204" pitchFamily="34" charset="0"/>
            </a:endParaRPr>
          </a:p>
          <a:p>
            <a:pPr marL="0" indent="0">
              <a:lnSpc>
                <a:spcPct val="110000"/>
              </a:lnSpc>
              <a:buNone/>
            </a:pPr>
            <a:r>
              <a:rPr lang="en-US" sz="1400" b="1" dirty="0">
                <a:latin typeface="Calibri" panose="020F0502020204030204" pitchFamily="34" charset="0"/>
                <a:cs typeface="Calibri" panose="020F0502020204030204" pitchFamily="34" charset="0"/>
              </a:rPr>
              <a:t>Jack Welch’s Leadership Qualities       ………………………………………………Anastasia </a:t>
            </a:r>
            <a:r>
              <a:rPr lang="en-US" sz="1400" b="1" dirty="0" err="1">
                <a:latin typeface="Calibri" panose="020F0502020204030204" pitchFamily="34" charset="0"/>
                <a:cs typeface="Calibri" panose="020F0502020204030204" pitchFamily="34" charset="0"/>
              </a:rPr>
              <a:t>Ursu</a:t>
            </a:r>
            <a:endParaRPr lang="en-US" sz="1400" b="1" dirty="0">
              <a:latin typeface="Calibri" panose="020F0502020204030204" pitchFamily="34" charset="0"/>
              <a:cs typeface="Calibri" panose="020F0502020204030204" pitchFamily="34" charset="0"/>
            </a:endParaRPr>
          </a:p>
          <a:p>
            <a:pPr marL="0" indent="0">
              <a:lnSpc>
                <a:spcPct val="110000"/>
              </a:lnSpc>
              <a:buNone/>
            </a:pPr>
            <a:r>
              <a:rPr lang="en-US" sz="1400" b="1" dirty="0">
                <a:latin typeface="Calibri" panose="020F0502020204030204" pitchFamily="34" charset="0"/>
                <a:cs typeface="Calibri" panose="020F0502020204030204" pitchFamily="34" charset="0"/>
              </a:rPr>
              <a:t>Jack Welch’s Management Qualities         ……………………………............ Anastasia </a:t>
            </a:r>
            <a:r>
              <a:rPr lang="en-US" sz="1400" b="1" dirty="0" err="1">
                <a:latin typeface="Calibri" panose="020F0502020204030204" pitchFamily="34" charset="0"/>
                <a:cs typeface="Calibri" panose="020F0502020204030204" pitchFamily="34" charset="0"/>
              </a:rPr>
              <a:t>Ursu</a:t>
            </a:r>
            <a:endParaRPr lang="en-US" sz="1400" b="1" dirty="0">
              <a:latin typeface="Calibri" panose="020F0502020204030204" pitchFamily="34" charset="0"/>
              <a:cs typeface="Calibri" panose="020F0502020204030204" pitchFamily="34" charset="0"/>
            </a:endParaRPr>
          </a:p>
          <a:p>
            <a:pPr marL="0" indent="0">
              <a:lnSpc>
                <a:spcPct val="110000"/>
              </a:lnSpc>
              <a:buNone/>
            </a:pPr>
            <a:r>
              <a:rPr lang="en-US" sz="1400" b="1" dirty="0">
                <a:latin typeface="Calibri" panose="020F0502020204030204" pitchFamily="34" charset="0"/>
                <a:cs typeface="Calibri" panose="020F0502020204030204" pitchFamily="34" charset="0"/>
              </a:rPr>
              <a:t>Challenges of Welch’s Leadership       ……………………………………………Stefan Gheorghe</a:t>
            </a:r>
          </a:p>
          <a:p>
            <a:pPr marL="0" indent="0">
              <a:lnSpc>
                <a:spcPct val="110000"/>
              </a:lnSpc>
              <a:buNone/>
            </a:pPr>
            <a:r>
              <a:rPr lang="en-US" sz="1400" b="1" dirty="0">
                <a:latin typeface="Calibri" panose="020F0502020204030204" pitchFamily="34" charset="0"/>
                <a:cs typeface="Calibri" panose="020F0502020204030204" pitchFamily="34" charset="0"/>
              </a:rPr>
              <a:t>Evaluating the Leadership of Jack Welch   …………………………….Sebastiana </a:t>
            </a:r>
            <a:r>
              <a:rPr lang="en-US" sz="1400" b="1" dirty="0" err="1">
                <a:latin typeface="Calibri" panose="020F0502020204030204" pitchFamily="34" charset="0"/>
                <a:cs typeface="Calibri" panose="020F0502020204030204" pitchFamily="34" charset="0"/>
              </a:rPr>
              <a:t>Frasinescu</a:t>
            </a:r>
            <a:endParaRPr lang="en-US" sz="1400" b="1" dirty="0">
              <a:latin typeface="Calibri" panose="020F0502020204030204" pitchFamily="34" charset="0"/>
              <a:cs typeface="Calibri" panose="020F0502020204030204" pitchFamily="34" charset="0"/>
            </a:endParaRPr>
          </a:p>
          <a:p>
            <a:pPr marL="0" indent="0">
              <a:lnSpc>
                <a:spcPct val="110000"/>
              </a:lnSpc>
              <a:buNone/>
            </a:pPr>
            <a:r>
              <a:rPr lang="en-US" sz="1400" b="1" dirty="0">
                <a:latin typeface="Calibri" panose="020F0502020204030204" pitchFamily="34" charset="0"/>
                <a:cs typeface="Calibri" panose="020F0502020204030204" pitchFamily="34" charset="0"/>
              </a:rPr>
              <a:t>Conclusion              ……….…………….…………………………………………………Stefan Gheorghe</a:t>
            </a:r>
          </a:p>
          <a:p>
            <a:pPr marL="0" indent="0">
              <a:lnSpc>
                <a:spcPct val="110000"/>
              </a:lnSpc>
              <a:buNone/>
            </a:pPr>
            <a:r>
              <a:rPr lang="en-US" sz="1400" b="1" dirty="0">
                <a:latin typeface="Calibri" panose="020F0502020204030204" pitchFamily="34" charset="0"/>
                <a:cs typeface="Calibri" panose="020F0502020204030204" pitchFamily="34" charset="0"/>
              </a:rPr>
              <a:t>References	</a:t>
            </a:r>
          </a:p>
          <a:p>
            <a:pPr marL="0" indent="0">
              <a:lnSpc>
                <a:spcPct val="110000"/>
              </a:lnSpc>
              <a:buNone/>
            </a:pPr>
            <a:endParaRPr lang="en-US" sz="1000" dirty="0"/>
          </a:p>
        </p:txBody>
      </p:sp>
      <p:sp>
        <p:nvSpPr>
          <p:cNvPr id="29" name="Freeform: Shape 28">
            <a:extLst>
              <a:ext uri="{FF2B5EF4-FFF2-40B4-BE49-F238E27FC236}">
                <a16:creationId xmlns:a16="http://schemas.microsoft.com/office/drawing/2014/main" id="{7E3B2BA1-50FC-4574-838F-AB0B5B93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3268" y="3431554"/>
            <a:ext cx="3488732" cy="3432751"/>
          </a:xfrm>
          <a:custGeom>
            <a:avLst/>
            <a:gdLst>
              <a:gd name="connsiteX0" fmla="*/ 3488731 w 3488732"/>
              <a:gd name="connsiteY0" fmla="*/ 0 h 3432751"/>
              <a:gd name="connsiteX1" fmla="*/ 3488732 w 3488732"/>
              <a:gd name="connsiteY1" fmla="*/ 0 h 3432751"/>
              <a:gd name="connsiteX2" fmla="*/ 3488732 w 3488732"/>
              <a:gd name="connsiteY2" fmla="*/ 3432751 h 3432751"/>
              <a:gd name="connsiteX3" fmla="*/ 0 w 3488732"/>
              <a:gd name="connsiteY3" fmla="*/ 3432751 h 3432751"/>
              <a:gd name="connsiteX4" fmla="*/ 0 w 3488732"/>
              <a:gd name="connsiteY4" fmla="*/ 3431630 h 3432751"/>
              <a:gd name="connsiteX5" fmla="*/ 80 w 3488732"/>
              <a:gd name="connsiteY5" fmla="*/ 3431628 h 3432751"/>
              <a:gd name="connsiteX6" fmla="*/ 7516 w 3488732"/>
              <a:gd name="connsiteY6" fmla="*/ 3431628 h 3432751"/>
              <a:gd name="connsiteX7" fmla="*/ 7516 w 3488732"/>
              <a:gd name="connsiteY7" fmla="*/ 3431443 h 3432751"/>
              <a:gd name="connsiteX8" fmla="*/ 179530 w 3488732"/>
              <a:gd name="connsiteY8" fmla="*/ 3427154 h 3432751"/>
              <a:gd name="connsiteX9" fmla="*/ 3484471 w 3488732"/>
              <a:gd name="connsiteY9" fmla="*/ 162232 h 3432751"/>
              <a:gd name="connsiteX10" fmla="*/ 3488328 w 3488732"/>
              <a:gd name="connsiteY10" fmla="*/ 6924 h 3432751"/>
              <a:gd name="connsiteX11" fmla="*/ 3488731 w 3488732"/>
              <a:gd name="connsiteY11" fmla="*/ 6924 h 3432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88732" h="3432751">
                <a:moveTo>
                  <a:pt x="3488731" y="0"/>
                </a:moveTo>
                <a:lnTo>
                  <a:pt x="3488732" y="0"/>
                </a:lnTo>
                <a:lnTo>
                  <a:pt x="3488732" y="3432751"/>
                </a:lnTo>
                <a:lnTo>
                  <a:pt x="0" y="3432751"/>
                </a:lnTo>
                <a:lnTo>
                  <a:pt x="0" y="3431630"/>
                </a:lnTo>
                <a:lnTo>
                  <a:pt x="80" y="3431628"/>
                </a:lnTo>
                <a:lnTo>
                  <a:pt x="7516" y="3431628"/>
                </a:lnTo>
                <a:lnTo>
                  <a:pt x="7516" y="3431443"/>
                </a:lnTo>
                <a:lnTo>
                  <a:pt x="179530" y="3427154"/>
                </a:lnTo>
                <a:cubicBezTo>
                  <a:pt x="1965266" y="3337873"/>
                  <a:pt x="3396747" y="1924247"/>
                  <a:pt x="3484471" y="162232"/>
                </a:cubicBezTo>
                <a:lnTo>
                  <a:pt x="3488328" y="6924"/>
                </a:lnTo>
                <a:lnTo>
                  <a:pt x="3488731" y="6924"/>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6A142438-6321-473A-00C7-87BFB0727D3C}"/>
              </a:ext>
            </a:extLst>
          </p:cNvPr>
          <p:cNvPicPr>
            <a:picLocks noChangeAspect="1"/>
          </p:cNvPicPr>
          <p:nvPr/>
        </p:nvPicPr>
        <p:blipFill rotWithShape="1">
          <a:blip r:embed="rId2"/>
          <a:srcRect l="9093" r="40091" b="1"/>
          <a:stretch/>
        </p:blipFill>
        <p:spPr>
          <a:xfrm>
            <a:off x="6967018" y="10"/>
            <a:ext cx="5224982" cy="6863174"/>
          </a:xfrm>
          <a:custGeom>
            <a:avLst/>
            <a:gdLst/>
            <a:ahLst/>
            <a:cxnLst/>
            <a:rect l="l" t="t" r="r" b="b"/>
            <a:pathLst>
              <a:path w="5224982" h="6846790">
                <a:moveTo>
                  <a:pt x="0" y="0"/>
                </a:moveTo>
                <a:lnTo>
                  <a:pt x="5224981" y="0"/>
                </a:lnTo>
                <a:lnTo>
                  <a:pt x="5224981" y="3414038"/>
                </a:lnTo>
                <a:lnTo>
                  <a:pt x="5224982" y="3414038"/>
                </a:lnTo>
                <a:lnTo>
                  <a:pt x="5224981" y="3414080"/>
                </a:lnTo>
                <a:lnTo>
                  <a:pt x="5224981" y="3430264"/>
                </a:lnTo>
                <a:lnTo>
                  <a:pt x="5224578" y="3430264"/>
                </a:lnTo>
                <a:lnTo>
                  <a:pt x="5220721" y="3585201"/>
                </a:lnTo>
                <a:cubicBezTo>
                  <a:pt x="5132997" y="5343007"/>
                  <a:pt x="3701516" y="6753257"/>
                  <a:pt x="1915780" y="6842324"/>
                </a:cubicBezTo>
                <a:lnTo>
                  <a:pt x="1743766" y="6846603"/>
                </a:lnTo>
                <a:lnTo>
                  <a:pt x="1743766" y="6846788"/>
                </a:lnTo>
                <a:lnTo>
                  <a:pt x="1736330" y="6846788"/>
                </a:lnTo>
                <a:lnTo>
                  <a:pt x="1736250" y="6846790"/>
                </a:lnTo>
                <a:lnTo>
                  <a:pt x="1736250" y="6846788"/>
                </a:lnTo>
                <a:lnTo>
                  <a:pt x="0" y="6846788"/>
                </a:lnTo>
                <a:close/>
              </a:path>
            </a:pathLst>
          </a:custGeom>
        </p:spPr>
      </p:pic>
    </p:spTree>
    <p:extLst>
      <p:ext uri="{BB962C8B-B14F-4D97-AF65-F5344CB8AC3E}">
        <p14:creationId xmlns:p14="http://schemas.microsoft.com/office/powerpoint/2010/main" val="2747311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0901EA4-6CA0-4A64-939C-F76E88D15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17ABE-73BF-7A9B-9D9D-BE3C54DA8029}"/>
              </a:ext>
            </a:extLst>
          </p:cNvPr>
          <p:cNvSpPr>
            <a:spLocks noGrp="1"/>
          </p:cNvSpPr>
          <p:nvPr>
            <p:ph type="title"/>
          </p:nvPr>
        </p:nvSpPr>
        <p:spPr>
          <a:xfrm>
            <a:off x="707732" y="587829"/>
            <a:ext cx="5224982" cy="788485"/>
          </a:xfrm>
        </p:spPr>
        <p:txBody>
          <a:bodyPr>
            <a:normAutofit/>
          </a:bodyPr>
          <a:lstStyle/>
          <a:p>
            <a:r>
              <a:rPr lang="en-US" sz="4000" dirty="0">
                <a:latin typeface="Calibri" panose="020F0502020204030204" pitchFamily="34" charset="0"/>
                <a:cs typeface="Calibri" panose="020F0502020204030204" pitchFamily="34" charset="0"/>
              </a:rPr>
              <a:t>Introduction</a:t>
            </a:r>
          </a:p>
        </p:txBody>
      </p:sp>
      <p:sp>
        <p:nvSpPr>
          <p:cNvPr id="3" name="Content Placeholder 2">
            <a:extLst>
              <a:ext uri="{FF2B5EF4-FFF2-40B4-BE49-F238E27FC236}">
                <a16:creationId xmlns:a16="http://schemas.microsoft.com/office/drawing/2014/main" id="{E83A7BCA-8CA3-5A1F-C4C6-15CD2D8E82B8}"/>
              </a:ext>
            </a:extLst>
          </p:cNvPr>
          <p:cNvSpPr>
            <a:spLocks noGrp="1"/>
          </p:cNvSpPr>
          <p:nvPr>
            <p:ph idx="1"/>
          </p:nvPr>
        </p:nvSpPr>
        <p:spPr>
          <a:xfrm>
            <a:off x="555614" y="1590670"/>
            <a:ext cx="6110657" cy="4397175"/>
          </a:xfrm>
        </p:spPr>
        <p:txBody>
          <a:bodyPr>
            <a:normAutofit/>
          </a:bodyPr>
          <a:lstStyle/>
          <a:p>
            <a:pPr>
              <a:lnSpc>
                <a:spcPct val="110000"/>
              </a:lnSpc>
            </a:pPr>
            <a:r>
              <a:rPr lang="en-IN" sz="1400" kern="100" dirty="0">
                <a:effectLst/>
                <a:latin typeface="Calibri" panose="020F0502020204030204" pitchFamily="34" charset="0"/>
                <a:ea typeface="STXinwei" panose="020B0503020204020204" pitchFamily="2" charset="-122"/>
                <a:cs typeface="Calibri" panose="020F0502020204030204" pitchFamily="34" charset="0"/>
              </a:rPr>
              <a:t>This presentation will discuss, in turn, </a:t>
            </a:r>
            <a:r>
              <a:rPr lang="en-IN" sz="1400" kern="100" dirty="0">
                <a:latin typeface="Calibri" panose="020F0502020204030204" pitchFamily="34" charset="0"/>
                <a:ea typeface="STXinwei" panose="020B0503020204020204" pitchFamily="2" charset="-122"/>
                <a:cs typeface="Calibri" panose="020F0502020204030204" pitchFamily="34" charset="0"/>
              </a:rPr>
              <a:t>the leadership perspectives and t</a:t>
            </a:r>
            <a:r>
              <a:rPr lang="en-IN" sz="1400" kern="100" dirty="0">
                <a:effectLst/>
                <a:latin typeface="Calibri" panose="020F0502020204030204" pitchFamily="34" charset="0"/>
                <a:ea typeface="STXinwei" panose="020B0503020204020204" pitchFamily="2" charset="-122"/>
                <a:cs typeface="Calibri" panose="020F0502020204030204" pitchFamily="34" charset="0"/>
              </a:rPr>
              <a:t>he attributes and various factors of leadership, the benefits of leadership and its principles. </a:t>
            </a:r>
            <a:r>
              <a:rPr lang="en-GB" sz="1400" kern="0" dirty="0">
                <a:latin typeface="Calibri" panose="020F0502020204030204" pitchFamily="34" charset="0"/>
                <a:ea typeface="STXinwei" panose="020B0503020204020204" pitchFamily="2" charset="-122"/>
                <a:cs typeface="Calibri" panose="020F0502020204030204" pitchFamily="34" charset="0"/>
              </a:rPr>
              <a:t>We will also briefly review some well-known Leadership Theories and one Management Theory.</a:t>
            </a:r>
            <a:endParaRPr lang="en-IN" sz="1400" kern="100" dirty="0">
              <a:effectLst/>
              <a:latin typeface="Calibri" panose="020F0502020204030204" pitchFamily="34" charset="0"/>
              <a:ea typeface="STXinwei" panose="020B0503020204020204" pitchFamily="2" charset="-122"/>
              <a:cs typeface="Calibri" panose="020F0502020204030204" pitchFamily="34" charset="0"/>
            </a:endParaRPr>
          </a:p>
          <a:p>
            <a:pPr>
              <a:lnSpc>
                <a:spcPct val="110000"/>
              </a:lnSpc>
            </a:pPr>
            <a:r>
              <a:rPr lang="en-GB" sz="1400" kern="0" dirty="0">
                <a:effectLst/>
                <a:latin typeface="Calibri" panose="020F0502020204030204" pitchFamily="34" charset="0"/>
                <a:ea typeface="Times New Roman" panose="02020603050405020304" pitchFamily="18" charset="0"/>
                <a:cs typeface="Calibri" panose="020F0502020204030204" pitchFamily="34" charset="0"/>
              </a:rPr>
              <a:t>We will provide a summary of Welch’s leadership and management style, outlining its attributes and characteristics, and the </a:t>
            </a:r>
            <a:r>
              <a:rPr lang="en-GB" sz="1400" kern="0" dirty="0">
                <a:latin typeface="Calibri" panose="020F0502020204030204" pitchFamily="34" charset="0"/>
                <a:ea typeface="Times New Roman" panose="02020603050405020304" pitchFamily="18" charset="0"/>
                <a:cs typeface="Calibri" panose="020F0502020204030204" pitchFamily="34" charset="0"/>
              </a:rPr>
              <a:t>challenges</a:t>
            </a:r>
            <a:r>
              <a:rPr lang="en-GB" sz="1400" kern="0" dirty="0">
                <a:effectLst/>
                <a:latin typeface="Calibri" panose="020F0502020204030204" pitchFamily="34" charset="0"/>
                <a:ea typeface="Times New Roman" panose="02020603050405020304" pitchFamily="18" charset="0"/>
                <a:cs typeface="Calibri" panose="020F0502020204030204" pitchFamily="34" charset="0"/>
              </a:rPr>
              <a:t> associated with Welch’s approach. </a:t>
            </a:r>
          </a:p>
          <a:p>
            <a:pPr>
              <a:lnSpc>
                <a:spcPct val="110000"/>
              </a:lnSpc>
            </a:pPr>
            <a:r>
              <a:rPr lang="en-GB" sz="1400" kern="0" dirty="0">
                <a:latin typeface="Calibri" panose="020F0502020204030204" pitchFamily="34" charset="0"/>
                <a:ea typeface="STXinwei" panose="020B0503020204020204" pitchFamily="2" charset="-122"/>
                <a:cs typeface="Calibri" panose="020F0502020204030204" pitchFamily="34" charset="0"/>
              </a:rPr>
              <a:t>Finally, we will evaluate Welch’s Leadership style and end with a brief conclusion.</a:t>
            </a:r>
            <a:endParaRPr lang="en-IN" sz="1400" kern="100" dirty="0">
              <a:effectLst/>
              <a:latin typeface="Calibri" panose="020F0502020204030204" pitchFamily="34" charset="0"/>
              <a:ea typeface="STXinwei" panose="020B0503020204020204" pitchFamily="2" charset="-122"/>
              <a:cs typeface="Calibri" panose="020F0502020204030204" pitchFamily="34" charset="0"/>
            </a:endParaRPr>
          </a:p>
          <a:p>
            <a:pPr>
              <a:lnSpc>
                <a:spcPct val="110000"/>
              </a:lnSpc>
            </a:pPr>
            <a:r>
              <a:rPr lang="en-IN" sz="1600" b="1" kern="100" dirty="0">
                <a:latin typeface="Calibri" panose="020F0502020204030204" pitchFamily="34" charset="0"/>
                <a:ea typeface="STXinwei" panose="020B0503020204020204" pitchFamily="2" charset="-122"/>
                <a:cs typeface="Calibri" panose="020F0502020204030204" pitchFamily="34" charset="0"/>
              </a:rPr>
              <a:t>Who is Jack Welch?      </a:t>
            </a:r>
          </a:p>
          <a:p>
            <a:pPr>
              <a:lnSpc>
                <a:spcPct val="110000"/>
              </a:lnSpc>
              <a:buFont typeface="Wingdings" panose="05000000000000000000" pitchFamily="2" charset="2"/>
              <a:buChar char="Ø"/>
            </a:pPr>
            <a:r>
              <a:rPr lang="en-IN" sz="1400" kern="100" dirty="0">
                <a:latin typeface="Calibri" panose="020F0502020204030204" pitchFamily="34" charset="0"/>
                <a:ea typeface="STXinwei" panose="020B0503020204020204" pitchFamily="2" charset="-122"/>
                <a:cs typeface="Calibri" panose="020F0502020204030204" pitchFamily="34" charset="0"/>
              </a:rPr>
              <a:t>most influential leader in the history of business  </a:t>
            </a:r>
          </a:p>
          <a:p>
            <a:pPr>
              <a:lnSpc>
                <a:spcPct val="110000"/>
              </a:lnSpc>
              <a:buFont typeface="Wingdings" panose="05000000000000000000" pitchFamily="2" charset="2"/>
              <a:buChar char="Ø"/>
            </a:pPr>
            <a:r>
              <a:rPr lang="en-IN" sz="1400" kern="100" dirty="0">
                <a:latin typeface="Calibri" panose="020F0502020204030204" pitchFamily="34" charset="0"/>
                <a:ea typeface="STXinwei" panose="020B0503020204020204" pitchFamily="2" charset="-122"/>
                <a:cs typeface="Calibri" panose="020F0502020204030204" pitchFamily="34" charset="0"/>
              </a:rPr>
              <a:t>innovative leadership style</a:t>
            </a:r>
          </a:p>
          <a:p>
            <a:pPr>
              <a:lnSpc>
                <a:spcPct val="110000"/>
              </a:lnSpc>
              <a:buFont typeface="Wingdings" panose="05000000000000000000" pitchFamily="2" charset="2"/>
              <a:buChar char="Ø"/>
            </a:pPr>
            <a:r>
              <a:rPr lang="en-IN" sz="1400" kern="100" dirty="0">
                <a:latin typeface="Calibri" panose="020F0502020204030204" pitchFamily="34" charset="0"/>
                <a:ea typeface="STXinwei" panose="020B0503020204020204" pitchFamily="2" charset="-122"/>
                <a:cs typeface="Calibri" panose="020F0502020204030204" pitchFamily="34" charset="0"/>
              </a:rPr>
              <a:t>charismatic, effective communication skills, ability to motivate and inspire</a:t>
            </a:r>
          </a:p>
          <a:p>
            <a:pPr>
              <a:lnSpc>
                <a:spcPct val="110000"/>
              </a:lnSpc>
              <a:buFont typeface="Wingdings" panose="05000000000000000000" pitchFamily="2" charset="2"/>
              <a:buChar char="Ø"/>
            </a:pPr>
            <a:r>
              <a:rPr lang="en-IN" sz="1400" kern="100" dirty="0">
                <a:latin typeface="Calibri" panose="020F0502020204030204" pitchFamily="34" charset="0"/>
                <a:ea typeface="STXinwei" panose="020B0503020204020204" pitchFamily="2" charset="-122"/>
                <a:cs typeface="Calibri" panose="020F0502020204030204" pitchFamily="34" charset="0"/>
              </a:rPr>
              <a:t>challenges of his leadership style</a:t>
            </a:r>
          </a:p>
          <a:p>
            <a:pPr>
              <a:lnSpc>
                <a:spcPct val="110000"/>
              </a:lnSpc>
              <a:buFont typeface="Wingdings" panose="05000000000000000000" pitchFamily="2" charset="2"/>
              <a:buChar char="Ø"/>
            </a:pPr>
            <a:endParaRPr lang="en-IN" sz="1400" kern="100" dirty="0">
              <a:effectLst/>
              <a:latin typeface="Calibri" panose="020F0502020204030204" pitchFamily="34" charset="0"/>
              <a:ea typeface="STXinwei" panose="020B0503020204020204" pitchFamily="2" charset="-122"/>
              <a:cs typeface="Calibri" panose="020F0502020204030204" pitchFamily="34" charset="0"/>
            </a:endParaRPr>
          </a:p>
          <a:p>
            <a:pPr marL="445770" lvl="1" indent="-171450">
              <a:lnSpc>
                <a:spcPct val="110000"/>
              </a:lnSpc>
              <a:buFont typeface="Arial" panose="020B0604020202020204" pitchFamily="34" charset="0"/>
              <a:buChar char="•"/>
            </a:pPr>
            <a:endParaRPr lang="en-IN" sz="1200" kern="100" dirty="0">
              <a:effectLst/>
              <a:latin typeface="Calibri" panose="020F0502020204030204" pitchFamily="34" charset="0"/>
              <a:ea typeface="STXinwei" panose="020B0503020204020204" pitchFamily="2" charset="-122"/>
              <a:cs typeface="Calibri" panose="020F0502020204030204" pitchFamily="34" charset="0"/>
            </a:endParaRPr>
          </a:p>
        </p:txBody>
      </p:sp>
      <p:sp>
        <p:nvSpPr>
          <p:cNvPr id="18" name="Freeform: Shape 17">
            <a:extLst>
              <a:ext uri="{FF2B5EF4-FFF2-40B4-BE49-F238E27FC236}">
                <a16:creationId xmlns:a16="http://schemas.microsoft.com/office/drawing/2014/main" id="{7E3B2BA1-50FC-4574-838F-AB0B5B93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3268" y="3431554"/>
            <a:ext cx="3488732" cy="3432751"/>
          </a:xfrm>
          <a:custGeom>
            <a:avLst/>
            <a:gdLst>
              <a:gd name="connsiteX0" fmla="*/ 3488731 w 3488732"/>
              <a:gd name="connsiteY0" fmla="*/ 0 h 3432751"/>
              <a:gd name="connsiteX1" fmla="*/ 3488732 w 3488732"/>
              <a:gd name="connsiteY1" fmla="*/ 0 h 3432751"/>
              <a:gd name="connsiteX2" fmla="*/ 3488732 w 3488732"/>
              <a:gd name="connsiteY2" fmla="*/ 3432751 h 3432751"/>
              <a:gd name="connsiteX3" fmla="*/ 0 w 3488732"/>
              <a:gd name="connsiteY3" fmla="*/ 3432751 h 3432751"/>
              <a:gd name="connsiteX4" fmla="*/ 0 w 3488732"/>
              <a:gd name="connsiteY4" fmla="*/ 3431630 h 3432751"/>
              <a:gd name="connsiteX5" fmla="*/ 80 w 3488732"/>
              <a:gd name="connsiteY5" fmla="*/ 3431628 h 3432751"/>
              <a:gd name="connsiteX6" fmla="*/ 7516 w 3488732"/>
              <a:gd name="connsiteY6" fmla="*/ 3431628 h 3432751"/>
              <a:gd name="connsiteX7" fmla="*/ 7516 w 3488732"/>
              <a:gd name="connsiteY7" fmla="*/ 3431443 h 3432751"/>
              <a:gd name="connsiteX8" fmla="*/ 179530 w 3488732"/>
              <a:gd name="connsiteY8" fmla="*/ 3427154 h 3432751"/>
              <a:gd name="connsiteX9" fmla="*/ 3484471 w 3488732"/>
              <a:gd name="connsiteY9" fmla="*/ 162232 h 3432751"/>
              <a:gd name="connsiteX10" fmla="*/ 3488328 w 3488732"/>
              <a:gd name="connsiteY10" fmla="*/ 6924 h 3432751"/>
              <a:gd name="connsiteX11" fmla="*/ 3488731 w 3488732"/>
              <a:gd name="connsiteY11" fmla="*/ 6924 h 3432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88732" h="3432751">
                <a:moveTo>
                  <a:pt x="3488731" y="0"/>
                </a:moveTo>
                <a:lnTo>
                  <a:pt x="3488732" y="0"/>
                </a:lnTo>
                <a:lnTo>
                  <a:pt x="3488732" y="3432751"/>
                </a:lnTo>
                <a:lnTo>
                  <a:pt x="0" y="3432751"/>
                </a:lnTo>
                <a:lnTo>
                  <a:pt x="0" y="3431630"/>
                </a:lnTo>
                <a:lnTo>
                  <a:pt x="80" y="3431628"/>
                </a:lnTo>
                <a:lnTo>
                  <a:pt x="7516" y="3431628"/>
                </a:lnTo>
                <a:lnTo>
                  <a:pt x="7516" y="3431443"/>
                </a:lnTo>
                <a:lnTo>
                  <a:pt x="179530" y="3427154"/>
                </a:lnTo>
                <a:cubicBezTo>
                  <a:pt x="1965266" y="3337873"/>
                  <a:pt x="3396747" y="1924247"/>
                  <a:pt x="3484471" y="162232"/>
                </a:cubicBezTo>
                <a:lnTo>
                  <a:pt x="3488328" y="6924"/>
                </a:lnTo>
                <a:lnTo>
                  <a:pt x="3488731" y="6924"/>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One in a crowd">
            <a:extLst>
              <a:ext uri="{FF2B5EF4-FFF2-40B4-BE49-F238E27FC236}">
                <a16:creationId xmlns:a16="http://schemas.microsoft.com/office/drawing/2014/main" id="{5E4C9AE7-5419-011B-89A8-98EB64975F30}"/>
              </a:ext>
            </a:extLst>
          </p:cNvPr>
          <p:cNvPicPr>
            <a:picLocks noChangeAspect="1"/>
          </p:cNvPicPr>
          <p:nvPr/>
        </p:nvPicPr>
        <p:blipFill rotWithShape="1">
          <a:blip r:embed="rId3"/>
          <a:srcRect l="25809" r="17092" b="-1"/>
          <a:stretch/>
        </p:blipFill>
        <p:spPr>
          <a:xfrm>
            <a:off x="6967018" y="10"/>
            <a:ext cx="5224982" cy="6863174"/>
          </a:xfrm>
          <a:custGeom>
            <a:avLst/>
            <a:gdLst/>
            <a:ahLst/>
            <a:cxnLst/>
            <a:rect l="l" t="t" r="r" b="b"/>
            <a:pathLst>
              <a:path w="5224982" h="6846790">
                <a:moveTo>
                  <a:pt x="0" y="0"/>
                </a:moveTo>
                <a:lnTo>
                  <a:pt x="5224981" y="0"/>
                </a:lnTo>
                <a:lnTo>
                  <a:pt x="5224981" y="3414038"/>
                </a:lnTo>
                <a:lnTo>
                  <a:pt x="5224982" y="3414038"/>
                </a:lnTo>
                <a:lnTo>
                  <a:pt x="5224981" y="3414080"/>
                </a:lnTo>
                <a:lnTo>
                  <a:pt x="5224981" y="3430264"/>
                </a:lnTo>
                <a:lnTo>
                  <a:pt x="5224578" y="3430264"/>
                </a:lnTo>
                <a:lnTo>
                  <a:pt x="5220721" y="3585201"/>
                </a:lnTo>
                <a:cubicBezTo>
                  <a:pt x="5132997" y="5343007"/>
                  <a:pt x="3701516" y="6753257"/>
                  <a:pt x="1915780" y="6842324"/>
                </a:cubicBezTo>
                <a:lnTo>
                  <a:pt x="1743766" y="6846603"/>
                </a:lnTo>
                <a:lnTo>
                  <a:pt x="1743766" y="6846788"/>
                </a:lnTo>
                <a:lnTo>
                  <a:pt x="1736330" y="6846788"/>
                </a:lnTo>
                <a:lnTo>
                  <a:pt x="1736250" y="6846790"/>
                </a:lnTo>
                <a:lnTo>
                  <a:pt x="1736250" y="6846788"/>
                </a:lnTo>
                <a:lnTo>
                  <a:pt x="0" y="6846788"/>
                </a:lnTo>
                <a:close/>
              </a:path>
            </a:pathLst>
          </a:custGeom>
        </p:spPr>
      </p:pic>
    </p:spTree>
    <p:extLst>
      <p:ext uri="{BB962C8B-B14F-4D97-AF65-F5344CB8AC3E}">
        <p14:creationId xmlns:p14="http://schemas.microsoft.com/office/powerpoint/2010/main" val="289705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78">
            <a:extLst>
              <a:ext uri="{FF2B5EF4-FFF2-40B4-BE49-F238E27FC236}">
                <a16:creationId xmlns:a16="http://schemas.microsoft.com/office/drawing/2014/main" id="{737C03B3-7F8E-434B-AB3E-2367CAE612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70AF2-0511-C60C-CC38-36FDF284489A}"/>
              </a:ext>
            </a:extLst>
          </p:cNvPr>
          <p:cNvSpPr>
            <a:spLocks noGrp="1"/>
          </p:cNvSpPr>
          <p:nvPr>
            <p:ph type="title"/>
          </p:nvPr>
        </p:nvSpPr>
        <p:spPr>
          <a:xfrm>
            <a:off x="1077363" y="928688"/>
            <a:ext cx="2934800" cy="1786088"/>
          </a:xfrm>
        </p:spPr>
        <p:txBody>
          <a:bodyPr anchor="t">
            <a:normAutofit/>
          </a:bodyPr>
          <a:lstStyle/>
          <a:p>
            <a:r>
              <a:rPr lang="en-US" sz="4000" dirty="0">
                <a:latin typeface="Calibri" panose="020F0502020204030204" pitchFamily="34" charset="0"/>
                <a:cs typeface="Calibri" panose="020F0502020204030204" pitchFamily="34" charset="0"/>
              </a:rPr>
              <a:t>Leadership Perspectives</a:t>
            </a:r>
          </a:p>
        </p:txBody>
      </p:sp>
      <p:sp>
        <p:nvSpPr>
          <p:cNvPr id="3" name="Content Placeholder 2">
            <a:extLst>
              <a:ext uri="{FF2B5EF4-FFF2-40B4-BE49-F238E27FC236}">
                <a16:creationId xmlns:a16="http://schemas.microsoft.com/office/drawing/2014/main" id="{787CFF8C-5987-2325-B8A6-D77ED4E5AC4F}"/>
              </a:ext>
            </a:extLst>
          </p:cNvPr>
          <p:cNvSpPr>
            <a:spLocks noGrp="1"/>
          </p:cNvSpPr>
          <p:nvPr>
            <p:ph idx="1"/>
          </p:nvPr>
        </p:nvSpPr>
        <p:spPr>
          <a:xfrm>
            <a:off x="4364610" y="928688"/>
            <a:ext cx="6750027" cy="2389547"/>
          </a:xfrm>
        </p:spPr>
        <p:txBody>
          <a:bodyPr>
            <a:normAutofit/>
          </a:bodyPr>
          <a:lstStyle/>
          <a:p>
            <a:pPr>
              <a:lnSpc>
                <a:spcPct val="110000"/>
              </a:lnSpc>
            </a:pPr>
            <a:r>
              <a:rPr lang="en-IN" sz="1400" kern="100" dirty="0">
                <a:effectLst/>
                <a:latin typeface="Calibri" panose="020F0502020204030204" pitchFamily="34" charset="0"/>
                <a:ea typeface="STXinwei" panose="02010800040101010101" pitchFamily="2" charset="-122"/>
                <a:cs typeface="Calibri" panose="020F0502020204030204" pitchFamily="34" charset="0"/>
              </a:rPr>
              <a:t>A leader must have the ability to recognize talent and to educate, delegate and motivate his team members (Jakobsen et al., 2023). </a:t>
            </a:r>
          </a:p>
          <a:p>
            <a:pPr>
              <a:lnSpc>
                <a:spcPct val="110000"/>
              </a:lnSpc>
            </a:pPr>
            <a:r>
              <a:rPr lang="en-IN" sz="1400" kern="100" dirty="0">
                <a:effectLst/>
                <a:latin typeface="Calibri" panose="020F0502020204030204" pitchFamily="34" charset="0"/>
                <a:ea typeface="STXinwei" panose="02010800040101010101" pitchFamily="2" charset="-122"/>
                <a:cs typeface="Calibri" panose="020F0502020204030204" pitchFamily="34" charset="0"/>
              </a:rPr>
              <a:t>To complete a mission efficient team-making is important and he should know the art of making a team of trusted advisors. </a:t>
            </a:r>
          </a:p>
          <a:p>
            <a:pPr>
              <a:lnSpc>
                <a:spcPct val="110000"/>
              </a:lnSpc>
            </a:pPr>
            <a:r>
              <a:rPr lang="en-IN" sz="1400" kern="100" dirty="0">
                <a:effectLst/>
                <a:latin typeface="Calibri" panose="020F0502020204030204" pitchFamily="34" charset="0"/>
                <a:ea typeface="STXinwei" panose="02010800040101010101" pitchFamily="2" charset="-122"/>
                <a:cs typeface="Calibri" panose="020F0502020204030204" pitchFamily="34" charset="0"/>
              </a:rPr>
              <a:t>He should have dedication, and passion towards his mission and to achieve the target he must create an example and step out of his comfort zone. </a:t>
            </a:r>
          </a:p>
          <a:p>
            <a:pPr>
              <a:lnSpc>
                <a:spcPct val="110000"/>
              </a:lnSpc>
            </a:pPr>
            <a:r>
              <a:rPr lang="en-IN" sz="1400" kern="100" dirty="0">
                <a:effectLst/>
                <a:latin typeface="Calibri" panose="020F0502020204030204" pitchFamily="34" charset="0"/>
                <a:ea typeface="STXinwei" panose="02010800040101010101" pitchFamily="2" charset="-122"/>
                <a:cs typeface="Calibri" panose="020F0502020204030204" pitchFamily="34" charset="0"/>
              </a:rPr>
              <a:t>Apart from these qualities being caring and compassionate is also very important (Forbes, 2023).</a:t>
            </a:r>
            <a:endParaRPr lang="en-US" sz="1400" kern="100" dirty="0">
              <a:effectLst/>
              <a:latin typeface="Calibri" panose="020F0502020204030204" pitchFamily="34" charset="0"/>
              <a:ea typeface="STXinwei" panose="02010800040101010101" pitchFamily="2" charset="-122"/>
              <a:cs typeface="Calibri" panose="020F0502020204030204" pitchFamily="34" charset="0"/>
            </a:endParaRPr>
          </a:p>
          <a:p>
            <a:pPr>
              <a:lnSpc>
                <a:spcPct val="110000"/>
              </a:lnSpc>
            </a:pPr>
            <a:endParaRPr lang="en-US" sz="1000" dirty="0">
              <a:latin typeface="STXinwei" panose="02010800040101010101" pitchFamily="2" charset="-122"/>
              <a:ea typeface="STXinwei" panose="02010800040101010101" pitchFamily="2" charset="-122"/>
            </a:endParaRPr>
          </a:p>
        </p:txBody>
      </p:sp>
      <p:sp>
        <p:nvSpPr>
          <p:cNvPr id="3087" name="Rectangle 3080">
            <a:extLst>
              <a:ext uri="{FF2B5EF4-FFF2-40B4-BE49-F238E27FC236}">
                <a16:creationId xmlns:a16="http://schemas.microsoft.com/office/drawing/2014/main" id="{F24FE85A-D882-4F43-A4F7-8311CA2DB8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3439948"/>
            <a:ext cx="12192002" cy="341772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8" name="Rectangle 34">
            <a:extLst>
              <a:ext uri="{FF2B5EF4-FFF2-40B4-BE49-F238E27FC236}">
                <a16:creationId xmlns:a16="http://schemas.microsoft.com/office/drawing/2014/main" id="{F35342D2-E4EF-458A-84FA-4E8B5F366A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00" y="3405873"/>
            <a:ext cx="3417721" cy="3485877"/>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5" name="Freeform: Shape 3084">
            <a:extLst>
              <a:ext uri="{FF2B5EF4-FFF2-40B4-BE49-F238E27FC236}">
                <a16:creationId xmlns:a16="http://schemas.microsoft.com/office/drawing/2014/main" id="{126F3A4B-7C6A-4302-B312-6142412ABF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223903" y="3439950"/>
            <a:ext cx="6963551" cy="3417723"/>
          </a:xfrm>
          <a:custGeom>
            <a:avLst/>
            <a:gdLst>
              <a:gd name="connsiteX0" fmla="*/ 3423466 w 3423466"/>
              <a:gd name="connsiteY0" fmla="*/ 0 h 1718483"/>
              <a:gd name="connsiteX1" fmla="*/ 1710280 w 3423466"/>
              <a:gd name="connsiteY1" fmla="*/ 0 h 1718483"/>
              <a:gd name="connsiteX2" fmla="*/ 1710280 w 3423466"/>
              <a:gd name="connsiteY2" fmla="*/ 1 h 1718483"/>
              <a:gd name="connsiteX3" fmla="*/ 0 w 3423466"/>
              <a:gd name="connsiteY3" fmla="*/ 1 h 1718483"/>
              <a:gd name="connsiteX4" fmla="*/ 1538022 w 3423466"/>
              <a:gd name="connsiteY4" fmla="*/ 1709611 h 1718483"/>
              <a:gd name="connsiteX5" fmla="*/ 1710280 w 3423466"/>
              <a:gd name="connsiteY5" fmla="*/ 1718336 h 1718483"/>
              <a:gd name="connsiteX6" fmla="*/ 1710280 w 3423466"/>
              <a:gd name="connsiteY6" fmla="*/ 1718482 h 1718483"/>
              <a:gd name="connsiteX7" fmla="*/ 1711723 w 3423466"/>
              <a:gd name="connsiteY7" fmla="*/ 1718409 h 1718483"/>
              <a:gd name="connsiteX8" fmla="*/ 1713186 w 3423466"/>
              <a:gd name="connsiteY8" fmla="*/ 1718483 h 1718483"/>
              <a:gd name="connsiteX9" fmla="*/ 1713186 w 3423466"/>
              <a:gd name="connsiteY9" fmla="*/ 1718335 h 1718483"/>
              <a:gd name="connsiteX10" fmla="*/ 1885444 w 3423466"/>
              <a:gd name="connsiteY10" fmla="*/ 1709610 h 1718483"/>
              <a:gd name="connsiteX11" fmla="*/ 3423466 w 3423466"/>
              <a:gd name="connsiteY11" fmla="*/ 0 h 1718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23466" h="1718483">
                <a:moveTo>
                  <a:pt x="3423466" y="0"/>
                </a:moveTo>
                <a:lnTo>
                  <a:pt x="1710280" y="0"/>
                </a:lnTo>
                <a:lnTo>
                  <a:pt x="1710280" y="1"/>
                </a:lnTo>
                <a:lnTo>
                  <a:pt x="0" y="1"/>
                </a:lnTo>
                <a:cubicBezTo>
                  <a:pt x="0" y="889774"/>
                  <a:pt x="674138" y="1621607"/>
                  <a:pt x="1538022" y="1709611"/>
                </a:cubicBezTo>
                <a:lnTo>
                  <a:pt x="1710280" y="1718336"/>
                </a:lnTo>
                <a:lnTo>
                  <a:pt x="1710280" y="1718482"/>
                </a:lnTo>
                <a:lnTo>
                  <a:pt x="1711723" y="1718409"/>
                </a:lnTo>
                <a:lnTo>
                  <a:pt x="1713186" y="1718483"/>
                </a:lnTo>
                <a:lnTo>
                  <a:pt x="1713186" y="1718335"/>
                </a:lnTo>
                <a:lnTo>
                  <a:pt x="1885444" y="1709610"/>
                </a:lnTo>
                <a:cubicBezTo>
                  <a:pt x="2749328" y="1621606"/>
                  <a:pt x="3423466" y="889773"/>
                  <a:pt x="342346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pic>
        <p:nvPicPr>
          <p:cNvPr id="3074" name="Picture 2" descr="PPT - Leadership PowerPoint Presentation, free download - ID:1357761">
            <a:extLst>
              <a:ext uri="{FF2B5EF4-FFF2-40B4-BE49-F238E27FC236}">
                <a16:creationId xmlns:a16="http://schemas.microsoft.com/office/drawing/2014/main" id="{CD479D7C-0804-1498-7229-8F6783029DB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33613" y="4283765"/>
            <a:ext cx="4558380" cy="257390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6627C74-D07B-A744-BC49-6F58ACB90812}"/>
              </a:ext>
            </a:extLst>
          </p:cNvPr>
          <p:cNvSpPr txBox="1"/>
          <p:nvPr/>
        </p:nvSpPr>
        <p:spPr>
          <a:xfrm>
            <a:off x="7740445" y="4037216"/>
            <a:ext cx="6100916" cy="246221"/>
          </a:xfrm>
          <a:prstGeom prst="rect">
            <a:avLst/>
          </a:prstGeom>
          <a:noFill/>
        </p:spPr>
        <p:txBody>
          <a:bodyPr wrap="square">
            <a:spAutoFit/>
          </a:bodyPr>
          <a:lstStyle/>
          <a:p>
            <a:r>
              <a:rPr lang="en-IN" sz="1000" kern="100" dirty="0">
                <a:effectLst/>
                <a:latin typeface="STXinwei" panose="02010800040101010101" pitchFamily="2" charset="-122"/>
                <a:ea typeface="STXinwei" panose="02010800040101010101" pitchFamily="2" charset="-122"/>
                <a:cs typeface="Times New Roman" panose="02020603050405020304" pitchFamily="18" charset="0"/>
              </a:rPr>
              <a:t>Source: (Forbes, 2023)</a:t>
            </a:r>
            <a:endParaRPr lang="en-US" sz="1000" dirty="0"/>
          </a:p>
        </p:txBody>
      </p:sp>
    </p:spTree>
    <p:extLst>
      <p:ext uri="{BB962C8B-B14F-4D97-AF65-F5344CB8AC3E}">
        <p14:creationId xmlns:p14="http://schemas.microsoft.com/office/powerpoint/2010/main" val="3174283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6614ED-4314-4B99-95F4-88E870379B95}"/>
              </a:ext>
            </a:extLst>
          </p:cNvPr>
          <p:cNvSpPr>
            <a:spLocks noGrp="1"/>
          </p:cNvSpPr>
          <p:nvPr>
            <p:ph idx="1"/>
          </p:nvPr>
        </p:nvSpPr>
        <p:spPr>
          <a:xfrm>
            <a:off x="1077364" y="1354813"/>
            <a:ext cx="4968173" cy="4420727"/>
          </a:xfrm>
        </p:spPr>
        <p:txBody>
          <a:bodyPr>
            <a:normAutofit/>
          </a:bodyPr>
          <a:lstStyle/>
          <a:p>
            <a:pPr>
              <a:lnSpc>
                <a:spcPct val="110000"/>
              </a:lnSpc>
            </a:pPr>
            <a:r>
              <a:rPr lang="en-IN" sz="1400" kern="100" dirty="0">
                <a:effectLst/>
                <a:latin typeface="Calibri" panose="020F0502020204030204" pitchFamily="34" charset="0"/>
                <a:ea typeface="STXinwei" panose="02010800040101010101" pitchFamily="2" charset="-122"/>
                <a:cs typeface="Calibri" panose="020F0502020204030204" pitchFamily="34" charset="0"/>
              </a:rPr>
              <a:t>Transactional leadership is a style of leadership that depends on the exchange of transactions (</a:t>
            </a:r>
            <a:r>
              <a:rPr lang="en-IN" sz="1400" kern="100" dirty="0" err="1">
                <a:effectLst/>
                <a:latin typeface="Calibri" panose="020F0502020204030204" pitchFamily="34" charset="0"/>
                <a:ea typeface="STXinwei" panose="02010800040101010101" pitchFamily="2" charset="-122"/>
                <a:cs typeface="Calibri" panose="020F0502020204030204" pitchFamily="34" charset="0"/>
              </a:rPr>
              <a:t>Nurlina</a:t>
            </a:r>
            <a:r>
              <a:rPr lang="en-IN" sz="1400" kern="100" dirty="0">
                <a:effectLst/>
                <a:latin typeface="Calibri" panose="020F0502020204030204" pitchFamily="34" charset="0"/>
                <a:ea typeface="STXinwei" panose="02010800040101010101" pitchFamily="2" charset="-122"/>
                <a:cs typeface="Calibri" panose="020F0502020204030204" pitchFamily="34" charset="0"/>
              </a:rPr>
              <a:t>, 2022). </a:t>
            </a:r>
          </a:p>
          <a:p>
            <a:pPr>
              <a:lnSpc>
                <a:spcPct val="110000"/>
              </a:lnSpc>
            </a:pPr>
            <a:r>
              <a:rPr lang="en-IN" sz="1400" kern="100" dirty="0">
                <a:effectLst/>
                <a:latin typeface="Calibri" panose="020F0502020204030204" pitchFamily="34" charset="0"/>
                <a:ea typeface="STXinwei" panose="02010800040101010101" pitchFamily="2" charset="-122"/>
                <a:cs typeface="Calibri" panose="020F0502020204030204" pitchFamily="34" charset="0"/>
              </a:rPr>
              <a:t>This model believes that individuals cannot be motivated until they have a well-defined structure of instruction and supervision. </a:t>
            </a:r>
          </a:p>
          <a:p>
            <a:pPr>
              <a:lnSpc>
                <a:spcPct val="110000"/>
              </a:lnSpc>
            </a:pPr>
            <a:r>
              <a:rPr lang="en-IN" sz="1400" kern="100" dirty="0">
                <a:effectLst/>
                <a:latin typeface="Calibri" panose="020F0502020204030204" pitchFamily="34" charset="0"/>
                <a:ea typeface="STXinwei" panose="02010800040101010101" pitchFamily="2" charset="-122"/>
                <a:cs typeface="Calibri" panose="020F0502020204030204" pitchFamily="34" charset="0"/>
              </a:rPr>
              <a:t>This theory involves three approaches contingency which involves reinforcement theory and motivation based on incentives, rewards, and punishment. </a:t>
            </a:r>
          </a:p>
          <a:p>
            <a:pPr>
              <a:lnSpc>
                <a:spcPct val="110000"/>
              </a:lnSpc>
            </a:pPr>
            <a:r>
              <a:rPr lang="en-IN" sz="1400" kern="100" dirty="0">
                <a:effectLst/>
                <a:latin typeface="Calibri" panose="020F0502020204030204" pitchFamily="34" charset="0"/>
                <a:ea typeface="STXinwei" panose="02010800040101010101" pitchFamily="2" charset="-122"/>
                <a:cs typeface="Calibri" panose="020F0502020204030204" pitchFamily="34" charset="0"/>
              </a:rPr>
              <a:t>Active management involves active monitoring by leadership by anticipating an issue and taking corrective action to solve the problem. </a:t>
            </a:r>
          </a:p>
          <a:p>
            <a:pPr>
              <a:lnSpc>
                <a:spcPct val="110000"/>
              </a:lnSpc>
            </a:pPr>
            <a:r>
              <a:rPr lang="en-IN" sz="1400" kern="100" dirty="0">
                <a:effectLst/>
                <a:latin typeface="Calibri" panose="020F0502020204030204" pitchFamily="34" charset="0"/>
                <a:ea typeface="STXinwei" panose="02010800040101010101" pitchFamily="2" charset="-122"/>
                <a:cs typeface="Calibri" panose="020F0502020204030204" pitchFamily="34" charset="0"/>
              </a:rPr>
              <a:t>In passive management, leadership stays away from the team and only intervenes when team members fail to perform. </a:t>
            </a:r>
            <a:endParaRPr lang="en-US" sz="1400" dirty="0">
              <a:latin typeface="Calibri" panose="020F0502020204030204" pitchFamily="34" charset="0"/>
              <a:ea typeface="STXinwei" panose="02010800040101010101" pitchFamily="2" charset="-122"/>
              <a:cs typeface="Calibri" panose="020F0502020204030204" pitchFamily="34" charset="0"/>
            </a:endParaRPr>
          </a:p>
        </p:txBody>
      </p:sp>
      <p:sp>
        <p:nvSpPr>
          <p:cNvPr id="6153" name="Freeform: Shape 6152">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55" name="Freeform: Shape 6154">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146" name="Picture 2" descr="Benefits Of Transactional Leadership / transformational leadership ...">
            <a:extLst>
              <a:ext uri="{FF2B5EF4-FFF2-40B4-BE49-F238E27FC236}">
                <a16:creationId xmlns:a16="http://schemas.microsoft.com/office/drawing/2014/main" id="{AF11845D-3DED-DCED-B546-BDF5C2149AC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46464" y="1082458"/>
            <a:ext cx="4788861" cy="469308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BEE1D23-3A2F-E039-3D33-44F20F996230}"/>
              </a:ext>
            </a:extLst>
          </p:cNvPr>
          <p:cNvSpPr txBox="1"/>
          <p:nvPr/>
        </p:nvSpPr>
        <p:spPr>
          <a:xfrm>
            <a:off x="7737987" y="5817578"/>
            <a:ext cx="6096000" cy="261610"/>
          </a:xfrm>
          <a:prstGeom prst="rect">
            <a:avLst/>
          </a:prstGeom>
          <a:noFill/>
        </p:spPr>
        <p:txBody>
          <a:bodyPr wrap="square">
            <a:spAutoFit/>
          </a:bodyPr>
          <a:lstStyle/>
          <a:p>
            <a:r>
              <a:rPr lang="en-IN" sz="1050" kern="100" dirty="0">
                <a:effectLst/>
                <a:latin typeface="STXinwei" panose="02010800040101010101" pitchFamily="2" charset="-122"/>
                <a:ea typeface="STXinwei" panose="02010800040101010101" pitchFamily="2" charset="-122"/>
                <a:cs typeface="Times New Roman" panose="02020603050405020304" pitchFamily="18" charset="0"/>
              </a:rPr>
              <a:t>Source: (</a:t>
            </a:r>
            <a:r>
              <a:rPr lang="en-IN" sz="1050" kern="100" dirty="0" err="1">
                <a:effectLst/>
                <a:latin typeface="STXinwei" panose="02010800040101010101" pitchFamily="2" charset="-122"/>
                <a:ea typeface="STXinwei" panose="02010800040101010101" pitchFamily="2" charset="-122"/>
                <a:cs typeface="Times New Roman" panose="02020603050405020304" pitchFamily="18" charset="0"/>
              </a:rPr>
              <a:t>Nurlina</a:t>
            </a:r>
            <a:r>
              <a:rPr lang="en-IN" sz="1050" kern="100" dirty="0">
                <a:effectLst/>
                <a:latin typeface="STXinwei" panose="02010800040101010101" pitchFamily="2" charset="-122"/>
                <a:ea typeface="STXinwei" panose="02010800040101010101" pitchFamily="2" charset="-122"/>
                <a:cs typeface="Times New Roman" panose="02020603050405020304" pitchFamily="18" charset="0"/>
              </a:rPr>
              <a:t>, 2022)</a:t>
            </a:r>
            <a:endParaRPr lang="en-US" sz="1050" dirty="0"/>
          </a:p>
        </p:txBody>
      </p:sp>
    </p:spTree>
    <p:extLst>
      <p:ext uri="{BB962C8B-B14F-4D97-AF65-F5344CB8AC3E}">
        <p14:creationId xmlns:p14="http://schemas.microsoft.com/office/powerpoint/2010/main" val="2618803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929C1E-D8F4-4A72-B3A3-525B158CC2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EDA90A-114F-E62B-484A-FD435999707E}"/>
              </a:ext>
            </a:extLst>
          </p:cNvPr>
          <p:cNvSpPr>
            <a:spLocks noGrp="1"/>
          </p:cNvSpPr>
          <p:nvPr>
            <p:ph type="title"/>
          </p:nvPr>
        </p:nvSpPr>
        <p:spPr>
          <a:xfrm>
            <a:off x="858569" y="2274217"/>
            <a:ext cx="3854833" cy="1635310"/>
          </a:xfrm>
        </p:spPr>
        <p:txBody>
          <a:bodyPr anchor="b">
            <a:normAutofit/>
          </a:bodyPr>
          <a:lstStyle/>
          <a:p>
            <a:pPr algn="ctr"/>
            <a:r>
              <a:rPr lang="en-US" sz="4000" dirty="0">
                <a:latin typeface="Calibri" panose="020F0502020204030204" pitchFamily="34" charset="0"/>
                <a:cs typeface="Calibri" panose="020F0502020204030204" pitchFamily="34" charset="0"/>
              </a:rPr>
              <a:t>Leadership Transformation</a:t>
            </a:r>
          </a:p>
        </p:txBody>
      </p:sp>
      <p:sp>
        <p:nvSpPr>
          <p:cNvPr id="11" name="Freeform: Shape 10">
            <a:extLst>
              <a:ext uri="{FF2B5EF4-FFF2-40B4-BE49-F238E27FC236}">
                <a16:creationId xmlns:a16="http://schemas.microsoft.com/office/drawing/2014/main" id="{4688C57F-18E6-4B7B-896C-59DF442738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22FD690A-5EF4-CE1F-5652-204390DDE381}"/>
              </a:ext>
            </a:extLst>
          </p:cNvPr>
          <p:cNvGraphicFramePr>
            <a:graphicFrameLocks noGrp="1"/>
          </p:cNvGraphicFramePr>
          <p:nvPr>
            <p:ph idx="1"/>
            <p:extLst>
              <p:ext uri="{D42A27DB-BD31-4B8C-83A1-F6EECF244321}">
                <p14:modId xmlns:p14="http://schemas.microsoft.com/office/powerpoint/2010/main" val="3089010922"/>
              </p:ext>
            </p:extLst>
          </p:nvPr>
        </p:nvGraphicFramePr>
        <p:xfrm>
          <a:off x="5190565" y="809625"/>
          <a:ext cx="5787020" cy="5140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6049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9A512D-4504-C3F4-00CF-1068518F7A46}"/>
              </a:ext>
            </a:extLst>
          </p:cNvPr>
          <p:cNvSpPr>
            <a:spLocks noGrp="1"/>
          </p:cNvSpPr>
          <p:nvPr>
            <p:ph type="title"/>
          </p:nvPr>
        </p:nvSpPr>
        <p:spPr>
          <a:xfrm>
            <a:off x="5723294" y="430350"/>
            <a:ext cx="4572770" cy="2234190"/>
          </a:xfrm>
        </p:spPr>
        <p:txBody>
          <a:bodyPr>
            <a:normAutofit/>
          </a:bodyPr>
          <a:lstStyle/>
          <a:p>
            <a:pPr>
              <a:lnSpc>
                <a:spcPct val="100000"/>
              </a:lnSpc>
            </a:pPr>
            <a:r>
              <a:rPr lang="en-US" sz="4000" dirty="0">
                <a:latin typeface="Calibri" panose="020F0502020204030204" pitchFamily="34" charset="0"/>
                <a:cs typeface="Calibri" panose="020F0502020204030204" pitchFamily="34" charset="0"/>
              </a:rPr>
              <a:t>Four Elements of Transformational Leadership</a:t>
            </a:r>
          </a:p>
        </p:txBody>
      </p:sp>
      <p:sp>
        <p:nvSpPr>
          <p:cNvPr id="3" name="Content Placeholder 2">
            <a:extLst>
              <a:ext uri="{FF2B5EF4-FFF2-40B4-BE49-F238E27FC236}">
                <a16:creationId xmlns:a16="http://schemas.microsoft.com/office/drawing/2014/main" id="{3DC06366-9AEC-9F49-08E2-E8A00FF49A26}"/>
              </a:ext>
            </a:extLst>
          </p:cNvPr>
          <p:cNvSpPr>
            <a:spLocks noGrp="1"/>
          </p:cNvSpPr>
          <p:nvPr>
            <p:ph idx="1"/>
          </p:nvPr>
        </p:nvSpPr>
        <p:spPr>
          <a:xfrm>
            <a:off x="931238" y="855842"/>
            <a:ext cx="4388782" cy="6021385"/>
          </a:xfrm>
        </p:spPr>
        <p:txBody>
          <a:bodyPr>
            <a:normAutofit/>
          </a:bodyPr>
          <a:lstStyle/>
          <a:p>
            <a:pPr>
              <a:lnSpc>
                <a:spcPct val="110000"/>
              </a:lnSpc>
              <a:buFont typeface="Courier New" panose="02070309020205020404" pitchFamily="49" charset="0"/>
              <a:buChar char="o"/>
            </a:pPr>
            <a:endParaRPr lang="en-US" sz="1600" b="1" dirty="0">
              <a:latin typeface="Calibri" panose="020F0502020204030204" pitchFamily="34" charset="0"/>
              <a:ea typeface="STXinwei" panose="02010800040101010101" pitchFamily="2" charset="-122"/>
              <a:cs typeface="Calibri" panose="020F0502020204030204" pitchFamily="34" charset="0"/>
            </a:endParaRPr>
          </a:p>
          <a:p>
            <a:pPr>
              <a:lnSpc>
                <a:spcPct val="110000"/>
              </a:lnSpc>
              <a:buFont typeface="Courier New" panose="02070309020205020404" pitchFamily="49" charset="0"/>
              <a:buChar char="o"/>
            </a:pPr>
            <a:endParaRPr lang="en-US" sz="1600" b="1" dirty="0">
              <a:latin typeface="Calibri" panose="020F0502020204030204" pitchFamily="34" charset="0"/>
              <a:ea typeface="STXinwei" panose="02010800040101010101" pitchFamily="2" charset="-122"/>
              <a:cs typeface="Calibri" panose="020F0502020204030204" pitchFamily="34" charset="0"/>
            </a:endParaRPr>
          </a:p>
          <a:p>
            <a:pPr>
              <a:lnSpc>
                <a:spcPct val="110000"/>
              </a:lnSpc>
              <a:buFont typeface="Courier New" panose="02070309020205020404" pitchFamily="49" charset="0"/>
              <a:buChar char="o"/>
            </a:pPr>
            <a:endParaRPr lang="en-US" sz="1600" b="1" dirty="0">
              <a:latin typeface="Calibri" panose="020F0502020204030204" pitchFamily="34" charset="0"/>
              <a:ea typeface="STXinwei" panose="02010800040101010101" pitchFamily="2" charset="-122"/>
              <a:cs typeface="Calibri" panose="020F0502020204030204" pitchFamily="34" charset="0"/>
            </a:endParaRPr>
          </a:p>
          <a:p>
            <a:pPr>
              <a:lnSpc>
                <a:spcPct val="110000"/>
              </a:lnSpc>
              <a:buFont typeface="Courier New" panose="02070309020205020404" pitchFamily="49" charset="0"/>
              <a:buChar char="o"/>
            </a:pPr>
            <a:r>
              <a:rPr lang="en-US" sz="1600" b="1" dirty="0">
                <a:latin typeface="Calibri" panose="020F0502020204030204" pitchFamily="34" charset="0"/>
                <a:ea typeface="STXinwei" panose="02010800040101010101" pitchFamily="2" charset="-122"/>
                <a:cs typeface="Calibri" panose="020F0502020204030204" pitchFamily="34" charset="0"/>
              </a:rPr>
              <a:t>Individual element</a:t>
            </a:r>
          </a:p>
          <a:p>
            <a:pPr>
              <a:lnSpc>
                <a:spcPct val="110000"/>
              </a:lnSpc>
              <a:buFont typeface="Courier New" panose="02070309020205020404" pitchFamily="49" charset="0"/>
              <a:buChar char="o"/>
            </a:pPr>
            <a:endParaRPr lang="en-US" sz="1600" b="1" dirty="0">
              <a:latin typeface="Calibri" panose="020F0502020204030204" pitchFamily="34" charset="0"/>
              <a:ea typeface="STXinwei" panose="02010800040101010101" pitchFamily="2" charset="-122"/>
              <a:cs typeface="Calibri" panose="020F0502020204030204" pitchFamily="34" charset="0"/>
            </a:endParaRPr>
          </a:p>
          <a:p>
            <a:pPr>
              <a:lnSpc>
                <a:spcPct val="110000"/>
              </a:lnSpc>
              <a:buFont typeface="Courier New" panose="02070309020205020404" pitchFamily="49" charset="0"/>
              <a:buChar char="o"/>
            </a:pPr>
            <a:r>
              <a:rPr lang="en-US" sz="1600" b="1" dirty="0">
                <a:latin typeface="Calibri" panose="020F0502020204030204" pitchFamily="34" charset="0"/>
                <a:ea typeface="STXinwei" panose="02010800040101010101" pitchFamily="2" charset="-122"/>
                <a:cs typeface="Calibri" panose="020F0502020204030204" pitchFamily="34" charset="0"/>
              </a:rPr>
              <a:t>Intellectual stimulation</a:t>
            </a:r>
          </a:p>
          <a:p>
            <a:pPr>
              <a:lnSpc>
                <a:spcPct val="110000"/>
              </a:lnSpc>
              <a:buFont typeface="Courier New" panose="02070309020205020404" pitchFamily="49" charset="0"/>
              <a:buChar char="o"/>
            </a:pPr>
            <a:endParaRPr lang="en-US" sz="1600" b="1" dirty="0">
              <a:latin typeface="Calibri" panose="020F0502020204030204" pitchFamily="34" charset="0"/>
              <a:ea typeface="STXinwei" panose="02010800040101010101" pitchFamily="2" charset="-122"/>
              <a:cs typeface="Calibri" panose="020F0502020204030204" pitchFamily="34" charset="0"/>
            </a:endParaRPr>
          </a:p>
          <a:p>
            <a:pPr>
              <a:lnSpc>
                <a:spcPct val="110000"/>
              </a:lnSpc>
              <a:buFont typeface="Courier New" panose="02070309020205020404" pitchFamily="49" charset="0"/>
              <a:buChar char="o"/>
            </a:pPr>
            <a:r>
              <a:rPr lang="en-US" sz="1600" b="1" dirty="0">
                <a:latin typeface="Calibri" panose="020F0502020204030204" pitchFamily="34" charset="0"/>
                <a:ea typeface="STXinwei" panose="02010800040101010101" pitchFamily="2" charset="-122"/>
                <a:cs typeface="Calibri" panose="020F0502020204030204" pitchFamily="34" charset="0"/>
              </a:rPr>
              <a:t>Motivation</a:t>
            </a:r>
          </a:p>
          <a:p>
            <a:pPr>
              <a:lnSpc>
                <a:spcPct val="110000"/>
              </a:lnSpc>
              <a:buFont typeface="Courier New" panose="02070309020205020404" pitchFamily="49" charset="0"/>
              <a:buChar char="o"/>
            </a:pPr>
            <a:endParaRPr lang="en-US" sz="1400" dirty="0">
              <a:latin typeface="Calibri" panose="020F0502020204030204" pitchFamily="34" charset="0"/>
              <a:ea typeface="STXinwei" panose="02010800040101010101" pitchFamily="2" charset="-122"/>
              <a:cs typeface="Calibri" panose="020F0502020204030204" pitchFamily="34" charset="0"/>
            </a:endParaRPr>
          </a:p>
          <a:p>
            <a:pPr>
              <a:lnSpc>
                <a:spcPct val="110000"/>
              </a:lnSpc>
              <a:buFont typeface="Courier New" panose="02070309020205020404" pitchFamily="49" charset="0"/>
              <a:buChar char="o"/>
            </a:pPr>
            <a:r>
              <a:rPr lang="en-US" sz="1600" b="1" dirty="0">
                <a:latin typeface="Calibri" panose="020F0502020204030204" pitchFamily="34" charset="0"/>
                <a:ea typeface="STXinwei" panose="02010800040101010101" pitchFamily="2" charset="-122"/>
                <a:cs typeface="Calibri" panose="020F0502020204030204" pitchFamily="34" charset="0"/>
              </a:rPr>
              <a:t>Inspiration</a:t>
            </a:r>
          </a:p>
          <a:p>
            <a:pPr marL="0" indent="0">
              <a:lnSpc>
                <a:spcPct val="110000"/>
              </a:lnSpc>
              <a:buNone/>
            </a:pPr>
            <a:endParaRPr lang="en-US" sz="900" dirty="0">
              <a:latin typeface="STXinwei" panose="02010800040101010101" pitchFamily="2" charset="-122"/>
              <a:ea typeface="STXinwei" panose="02010800040101010101" pitchFamily="2" charset="-122"/>
            </a:endParaRPr>
          </a:p>
        </p:txBody>
      </p:sp>
      <p:sp>
        <p:nvSpPr>
          <p:cNvPr id="11" name="Freeform: Shape 10">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Transformational Leadership: How to Inspire and Motivate">
            <a:extLst>
              <a:ext uri="{FF2B5EF4-FFF2-40B4-BE49-F238E27FC236}">
                <a16:creationId xmlns:a16="http://schemas.microsoft.com/office/drawing/2014/main" id="{7DC1238E-7D44-053D-6C6A-E30D77EDEB5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801555" y="2664540"/>
            <a:ext cx="5241759" cy="34945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0298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A1951E2-8F97-4C6F-9735-8234E367F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1B422D-797B-7FB8-07BC-B2870FCCD727}"/>
              </a:ext>
            </a:extLst>
          </p:cNvPr>
          <p:cNvSpPr>
            <a:spLocks noGrp="1"/>
          </p:cNvSpPr>
          <p:nvPr>
            <p:ph type="title"/>
          </p:nvPr>
        </p:nvSpPr>
        <p:spPr>
          <a:xfrm>
            <a:off x="1077362" y="447676"/>
            <a:ext cx="10037276" cy="885824"/>
          </a:xfrm>
        </p:spPr>
        <p:txBody>
          <a:bodyPr anchor="ctr">
            <a:normAutofit/>
          </a:bodyPr>
          <a:lstStyle/>
          <a:p>
            <a:pPr algn="ctr"/>
            <a:r>
              <a:rPr lang="en-IN" sz="4000" b="1" dirty="0">
                <a:effectLst/>
                <a:latin typeface="Calibri" panose="020F0502020204030204" pitchFamily="34" charset="0"/>
                <a:ea typeface="Calibri" panose="020F0502020204030204" pitchFamily="34" charset="0"/>
                <a:cs typeface="Times New Roman" panose="02020603050405020304" pitchFamily="18" charset="0"/>
              </a:rPr>
              <a:t>Other Leadership and Management Theories</a:t>
            </a:r>
            <a:endParaRPr lang="en-GB" sz="4000" dirty="0"/>
          </a:p>
        </p:txBody>
      </p:sp>
      <p:sp>
        <p:nvSpPr>
          <p:cNvPr id="11" name="Rectangle 10">
            <a:extLst>
              <a:ext uri="{FF2B5EF4-FFF2-40B4-BE49-F238E27FC236}">
                <a16:creationId xmlns:a16="http://schemas.microsoft.com/office/drawing/2014/main" id="{02FF53E3-0DDC-4270-9698-6F5D68343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08339"/>
            <a:ext cx="12192000" cy="514966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58229ED0-A2B8-CC45-A720-3D432DBFDE12}"/>
              </a:ext>
            </a:extLst>
          </p:cNvPr>
          <p:cNvGraphicFramePr>
            <a:graphicFrameLocks noGrp="1"/>
          </p:cNvGraphicFramePr>
          <p:nvPr>
            <p:ph idx="1"/>
            <p:extLst>
              <p:ext uri="{D42A27DB-BD31-4B8C-83A1-F6EECF244321}">
                <p14:modId xmlns:p14="http://schemas.microsoft.com/office/powerpoint/2010/main" val="1657511041"/>
              </p:ext>
            </p:extLst>
          </p:nvPr>
        </p:nvGraphicFramePr>
        <p:xfrm>
          <a:off x="476162" y="1484748"/>
          <a:ext cx="11239676" cy="4970004"/>
        </p:xfrm>
        <a:graphic>
          <a:graphicData uri="http://schemas.openxmlformats.org/drawingml/2006/table">
            <a:tbl>
              <a:tblPr firstRow="1" bandRow="1">
                <a:tableStyleId>{7DF18680-E054-41AD-8BC1-D1AEF772440D}</a:tableStyleId>
              </a:tblPr>
              <a:tblGrid>
                <a:gridCol w="1931074">
                  <a:extLst>
                    <a:ext uri="{9D8B030D-6E8A-4147-A177-3AD203B41FA5}">
                      <a16:colId xmlns:a16="http://schemas.microsoft.com/office/drawing/2014/main" val="3425636853"/>
                    </a:ext>
                  </a:extLst>
                </a:gridCol>
                <a:gridCol w="3406582">
                  <a:extLst>
                    <a:ext uri="{9D8B030D-6E8A-4147-A177-3AD203B41FA5}">
                      <a16:colId xmlns:a16="http://schemas.microsoft.com/office/drawing/2014/main" val="206426950"/>
                    </a:ext>
                  </a:extLst>
                </a:gridCol>
                <a:gridCol w="3059803">
                  <a:extLst>
                    <a:ext uri="{9D8B030D-6E8A-4147-A177-3AD203B41FA5}">
                      <a16:colId xmlns:a16="http://schemas.microsoft.com/office/drawing/2014/main" val="2617595398"/>
                    </a:ext>
                  </a:extLst>
                </a:gridCol>
                <a:gridCol w="2842217">
                  <a:extLst>
                    <a:ext uri="{9D8B030D-6E8A-4147-A177-3AD203B41FA5}">
                      <a16:colId xmlns:a16="http://schemas.microsoft.com/office/drawing/2014/main" val="3322479293"/>
                    </a:ext>
                  </a:extLst>
                </a:gridCol>
              </a:tblGrid>
              <a:tr h="652356">
                <a:tc>
                  <a:txBody>
                    <a:bodyPr/>
                    <a:lstStyle/>
                    <a:p>
                      <a:endParaRPr lang="en-GB" sz="1600" dirty="0">
                        <a:latin typeface="Calibri" panose="020F0502020204030204" pitchFamily="34" charset="0"/>
                        <a:cs typeface="Calibri" panose="020F0502020204030204" pitchFamily="34" charset="0"/>
                      </a:endParaRPr>
                    </a:p>
                  </a:txBody>
                  <a:tcPr marL="87937" marR="87937" marT="43968" marB="43968"/>
                </a:tc>
                <a:tc>
                  <a:txBody>
                    <a:bodyPr/>
                    <a:lstStyle/>
                    <a:p>
                      <a:r>
                        <a:rPr lang="en-US" sz="1600" dirty="0">
                          <a:latin typeface="Calibri" panose="020F0502020204030204" pitchFamily="34" charset="0"/>
                          <a:cs typeface="Calibri" panose="020F0502020204030204" pitchFamily="34" charset="0"/>
                        </a:rPr>
                        <a:t>What does the Theory say? </a:t>
                      </a:r>
                      <a:endParaRPr lang="en-GB" sz="1600" dirty="0">
                        <a:latin typeface="Calibri" panose="020F0502020204030204" pitchFamily="34" charset="0"/>
                        <a:cs typeface="Calibri" panose="020F0502020204030204" pitchFamily="34" charset="0"/>
                      </a:endParaRPr>
                    </a:p>
                  </a:txBody>
                  <a:tcPr marL="87937" marR="87937" marT="43968" marB="43968"/>
                </a:tc>
                <a:tc>
                  <a:txBody>
                    <a:bodyPr/>
                    <a:lstStyle/>
                    <a:p>
                      <a:r>
                        <a:rPr lang="en-US" sz="1600">
                          <a:latin typeface="Calibri" panose="020F0502020204030204" pitchFamily="34" charset="0"/>
                          <a:cs typeface="Calibri" panose="020F0502020204030204" pitchFamily="34" charset="0"/>
                        </a:rPr>
                        <a:t>What are its strengths?</a:t>
                      </a:r>
                      <a:endParaRPr lang="en-GB" sz="1600">
                        <a:latin typeface="Calibri" panose="020F0502020204030204" pitchFamily="34" charset="0"/>
                        <a:cs typeface="Calibri" panose="020F0502020204030204" pitchFamily="34" charset="0"/>
                      </a:endParaRPr>
                    </a:p>
                  </a:txBody>
                  <a:tcPr marL="87937" marR="87937" marT="43968" marB="43968"/>
                </a:tc>
                <a:tc>
                  <a:txBody>
                    <a:bodyPr/>
                    <a:lstStyle/>
                    <a:p>
                      <a:r>
                        <a:rPr lang="en-US" sz="1600">
                          <a:latin typeface="Calibri" panose="020F0502020204030204" pitchFamily="34" charset="0"/>
                          <a:cs typeface="Calibri" panose="020F0502020204030204" pitchFamily="34" charset="0"/>
                        </a:rPr>
                        <a:t>What are the criticisms of the Theory?</a:t>
                      </a:r>
                      <a:endParaRPr lang="en-GB" sz="1600">
                        <a:latin typeface="Calibri" panose="020F0502020204030204" pitchFamily="34" charset="0"/>
                        <a:cs typeface="Calibri" panose="020F0502020204030204" pitchFamily="34" charset="0"/>
                      </a:endParaRPr>
                    </a:p>
                  </a:txBody>
                  <a:tcPr marL="87937" marR="87937" marT="43968" marB="43968"/>
                </a:tc>
                <a:extLst>
                  <a:ext uri="{0D108BD9-81ED-4DB2-BD59-A6C34878D82A}">
                    <a16:rowId xmlns:a16="http://schemas.microsoft.com/office/drawing/2014/main" val="2123545152"/>
                  </a:ext>
                </a:extLst>
              </a:tr>
              <a:tr h="1326723">
                <a:tc>
                  <a:txBody>
                    <a:bodyPr/>
                    <a:lstStyle/>
                    <a:p>
                      <a:pPr algn="l"/>
                      <a:r>
                        <a:rPr lang="en-US" sz="1600" dirty="0">
                          <a:latin typeface="Calibri" panose="020F0502020204030204" pitchFamily="34" charset="0"/>
                          <a:cs typeface="Calibri" panose="020F0502020204030204" pitchFamily="34" charset="0"/>
                        </a:rPr>
                        <a:t>Leadership Trait Theory</a:t>
                      </a:r>
                      <a:endParaRPr lang="en-GB" sz="1600" dirty="0">
                        <a:latin typeface="Calibri" panose="020F0502020204030204" pitchFamily="34" charset="0"/>
                        <a:cs typeface="Calibri" panose="020F0502020204030204" pitchFamily="34" charset="0"/>
                      </a:endParaRPr>
                    </a:p>
                  </a:txBody>
                  <a:tcPr marL="87937" marR="87937" marT="43968" marB="43968"/>
                </a:tc>
                <a:tc>
                  <a:txBody>
                    <a:bodyPr/>
                    <a:lstStyle/>
                    <a:p>
                      <a:r>
                        <a:rPr lang="en-GB" sz="1400" kern="1200" dirty="0">
                          <a:solidFill>
                            <a:schemeClr val="dk1"/>
                          </a:solidFill>
                          <a:effectLst/>
                          <a:latin typeface="Calibri" panose="020F0502020204030204" pitchFamily="34" charset="0"/>
                          <a:ea typeface="+mn-ea"/>
                          <a:cs typeface="Calibri" panose="020F0502020204030204" pitchFamily="34" charset="0"/>
                        </a:rPr>
                        <a:t>It examines the inherent qualities and characteristics possessed by effective leaders. According to this, certain inherent traits are shared by successful leaders, which differentiates them from non-leaders</a:t>
                      </a:r>
                      <a:endParaRPr lang="en-GB" sz="1200" dirty="0">
                        <a:latin typeface="Calibri" panose="020F0502020204030204" pitchFamily="34" charset="0"/>
                        <a:cs typeface="Calibri" panose="020F0502020204030204" pitchFamily="34" charset="0"/>
                      </a:endParaRPr>
                    </a:p>
                  </a:txBody>
                  <a:tcPr marL="87937" marR="87937" marT="43968" marB="43968"/>
                </a:tc>
                <a:tc>
                  <a:txBody>
                    <a:bodyPr/>
                    <a:lstStyle/>
                    <a:p>
                      <a:r>
                        <a:rPr lang="en-GB" sz="1400" kern="1200" dirty="0">
                          <a:solidFill>
                            <a:schemeClr val="dk1"/>
                          </a:solidFill>
                          <a:effectLst/>
                          <a:latin typeface="Calibri" panose="020F0502020204030204" pitchFamily="34" charset="0"/>
                          <a:ea typeface="+mn-ea"/>
                          <a:cs typeface="Calibri" panose="020F0502020204030204" pitchFamily="34" charset="0"/>
                        </a:rPr>
                        <a:t>It focuses on identifying specific traits that contribute to leadership effectiveness. It provides a framework for assessing and selecting potential leaders based on their individual characteristics</a:t>
                      </a:r>
                      <a:endParaRPr lang="en-GB" sz="1200" dirty="0">
                        <a:latin typeface="Calibri" panose="020F0502020204030204" pitchFamily="34" charset="0"/>
                        <a:cs typeface="Calibri" panose="020F0502020204030204" pitchFamily="34" charset="0"/>
                      </a:endParaRPr>
                    </a:p>
                  </a:txBody>
                  <a:tcPr marL="87937" marR="87937" marT="43968" marB="43968"/>
                </a:tc>
                <a:tc>
                  <a:txBody>
                    <a:bodyPr/>
                    <a:lstStyle/>
                    <a:p>
                      <a:r>
                        <a:rPr lang="en-GB" sz="1400" kern="1200" dirty="0">
                          <a:solidFill>
                            <a:schemeClr val="dk1"/>
                          </a:solidFill>
                          <a:effectLst/>
                          <a:latin typeface="Calibri" panose="020F0502020204030204" pitchFamily="34" charset="0"/>
                          <a:ea typeface="+mn-ea"/>
                          <a:cs typeface="Calibri" panose="020F0502020204030204" pitchFamily="34" charset="0"/>
                        </a:rPr>
                        <a:t>The lack of consistency in trait patterns among successful leaders. It neglects the influence of situational factors and context on leadership effectiveness</a:t>
                      </a:r>
                      <a:endParaRPr lang="en-GB" sz="1200" dirty="0">
                        <a:latin typeface="Calibri" panose="020F0502020204030204" pitchFamily="34" charset="0"/>
                        <a:cs typeface="Calibri" panose="020F0502020204030204" pitchFamily="34" charset="0"/>
                      </a:endParaRPr>
                    </a:p>
                  </a:txBody>
                  <a:tcPr marL="87937" marR="87937" marT="43968" marB="43968"/>
                </a:tc>
                <a:extLst>
                  <a:ext uri="{0D108BD9-81ED-4DB2-BD59-A6C34878D82A}">
                    <a16:rowId xmlns:a16="http://schemas.microsoft.com/office/drawing/2014/main" val="963982872"/>
                  </a:ext>
                </a:extLst>
              </a:tr>
              <a:tr h="1326723">
                <a:tc>
                  <a:txBody>
                    <a:bodyPr/>
                    <a:lstStyle/>
                    <a:p>
                      <a:pPr algn="l"/>
                      <a:r>
                        <a:rPr lang="en-US" sz="1600" dirty="0">
                          <a:latin typeface="Calibri" panose="020F0502020204030204" pitchFamily="34" charset="0"/>
                          <a:cs typeface="Calibri" panose="020F0502020204030204" pitchFamily="34" charset="0"/>
                        </a:rPr>
                        <a:t>Leadership Contingency Theory</a:t>
                      </a:r>
                      <a:endParaRPr lang="en-GB" sz="1600" dirty="0">
                        <a:latin typeface="Calibri" panose="020F0502020204030204" pitchFamily="34" charset="0"/>
                        <a:cs typeface="Calibri" panose="020F0502020204030204" pitchFamily="34" charset="0"/>
                      </a:endParaRPr>
                    </a:p>
                  </a:txBody>
                  <a:tcPr marL="87937" marR="87937" marT="43968" marB="43968"/>
                </a:tc>
                <a:tc>
                  <a:txBody>
                    <a:bodyPr/>
                    <a:lstStyle/>
                    <a:p>
                      <a:r>
                        <a:rPr lang="en-GB" sz="1400" kern="1200" dirty="0">
                          <a:solidFill>
                            <a:schemeClr val="dk1"/>
                          </a:solidFill>
                          <a:effectLst/>
                          <a:latin typeface="Calibri" panose="020F0502020204030204" pitchFamily="34" charset="0"/>
                          <a:ea typeface="+mn-ea"/>
                          <a:cs typeface="Calibri" panose="020F0502020204030204" pitchFamily="34" charset="0"/>
                        </a:rPr>
                        <a:t>It posits the effectiveness of a leader is contingent upon the interaction between their leadership style and the specific situational context in which they operate</a:t>
                      </a:r>
                      <a:endParaRPr lang="en-GB" sz="1200" dirty="0">
                        <a:latin typeface="Calibri" panose="020F0502020204030204" pitchFamily="34" charset="0"/>
                        <a:cs typeface="Calibri" panose="020F0502020204030204" pitchFamily="34" charset="0"/>
                      </a:endParaRPr>
                    </a:p>
                  </a:txBody>
                  <a:tcPr marL="87937" marR="87937" marT="43968" marB="43968"/>
                </a:tc>
                <a:tc>
                  <a:txBody>
                    <a:bodyPr/>
                    <a:lstStyle/>
                    <a:p>
                      <a:r>
                        <a:rPr lang="en-GB" sz="1400" kern="1200" dirty="0">
                          <a:solidFill>
                            <a:schemeClr val="dk1"/>
                          </a:solidFill>
                          <a:effectLst/>
                          <a:latin typeface="Calibri" panose="020F0502020204030204" pitchFamily="34" charset="0"/>
                          <a:ea typeface="+mn-ea"/>
                          <a:cs typeface="Calibri" panose="020F0502020204030204" pitchFamily="34" charset="0"/>
                        </a:rPr>
                        <a:t>It encourages leaders to be more sensitive and responsive to the needs of their followers and the demands of the situation. It recognises the importance of context in shaping leadership effectiveness.</a:t>
                      </a:r>
                      <a:endParaRPr lang="en-GB" sz="1200" dirty="0">
                        <a:latin typeface="Calibri" panose="020F0502020204030204" pitchFamily="34" charset="0"/>
                        <a:cs typeface="Calibri" panose="020F0502020204030204" pitchFamily="34" charset="0"/>
                      </a:endParaRPr>
                    </a:p>
                  </a:txBody>
                  <a:tcPr marL="87937" marR="87937" marT="43968" marB="43968"/>
                </a:tc>
                <a:tc>
                  <a:txBody>
                    <a:bodyPr/>
                    <a:lstStyle/>
                    <a:p>
                      <a:r>
                        <a:rPr lang="en-GB" sz="1400" kern="1200" dirty="0">
                          <a:solidFill>
                            <a:schemeClr val="dk1"/>
                          </a:solidFill>
                          <a:effectLst/>
                          <a:latin typeface="Calibri" panose="020F0502020204030204" pitchFamily="34" charset="0"/>
                          <a:ea typeface="+mn-ea"/>
                          <a:cs typeface="Calibri" panose="020F0502020204030204" pitchFamily="34" charset="0"/>
                        </a:rPr>
                        <a:t>The challenge of accurately identifying the most appropriate leadership style for a given situation. It doesn’t give much attention to the traits and characteristics of the leaders.</a:t>
                      </a:r>
                      <a:endParaRPr lang="en-GB" sz="1200" dirty="0">
                        <a:latin typeface="Calibri" panose="020F0502020204030204" pitchFamily="34" charset="0"/>
                        <a:cs typeface="Calibri" panose="020F0502020204030204" pitchFamily="34" charset="0"/>
                      </a:endParaRPr>
                    </a:p>
                  </a:txBody>
                  <a:tcPr marL="87937" marR="87937" marT="43968" marB="43968"/>
                </a:tc>
                <a:extLst>
                  <a:ext uri="{0D108BD9-81ED-4DB2-BD59-A6C34878D82A}">
                    <a16:rowId xmlns:a16="http://schemas.microsoft.com/office/drawing/2014/main" val="1676451191"/>
                  </a:ext>
                </a:extLst>
              </a:tr>
              <a:tr h="1533631">
                <a:tc>
                  <a:txBody>
                    <a:bodyPr/>
                    <a:lstStyle/>
                    <a:p>
                      <a:pPr algn="l"/>
                      <a:r>
                        <a:rPr lang="en-US" sz="1600" dirty="0">
                          <a:latin typeface="Calibri" panose="020F0502020204030204" pitchFamily="34" charset="0"/>
                          <a:cs typeface="Calibri" panose="020F0502020204030204" pitchFamily="34" charset="0"/>
                        </a:rPr>
                        <a:t>Management by Objectives (MBO)</a:t>
                      </a:r>
                      <a:endParaRPr lang="en-GB" sz="1600" dirty="0">
                        <a:latin typeface="Calibri" panose="020F0502020204030204" pitchFamily="34" charset="0"/>
                        <a:cs typeface="Calibri" panose="020F0502020204030204" pitchFamily="34" charset="0"/>
                      </a:endParaRPr>
                    </a:p>
                  </a:txBody>
                  <a:tcPr marL="87937" marR="87937" marT="43968" marB="43968"/>
                </a:tc>
                <a:tc>
                  <a:txBody>
                    <a:bodyPr/>
                    <a:lstStyle/>
                    <a:p>
                      <a:r>
                        <a:rPr lang="en-GB" sz="1400" b="0" i="0" kern="1200" dirty="0">
                          <a:solidFill>
                            <a:schemeClr val="dk1"/>
                          </a:solidFill>
                          <a:effectLst/>
                          <a:latin typeface="Calibri" panose="020F0502020204030204" pitchFamily="34" charset="0"/>
                          <a:ea typeface="+mn-ea"/>
                          <a:cs typeface="Calibri" panose="020F0502020204030204" pitchFamily="34" charset="0"/>
                        </a:rPr>
                        <a:t>Is a management theory that emphasizes setting clear and measurable objectives for employees and aligning them with organizational goals. The process involves defining specific objectives, creating action plans, and reviewing progress and performance</a:t>
                      </a:r>
                      <a:endParaRPr lang="en-GB" sz="1200" b="0" i="0" dirty="0">
                        <a:latin typeface="Calibri" panose="020F0502020204030204" pitchFamily="34" charset="0"/>
                        <a:cs typeface="Calibri" panose="020F0502020204030204" pitchFamily="34" charset="0"/>
                      </a:endParaRPr>
                    </a:p>
                  </a:txBody>
                  <a:tcPr marL="87937" marR="87937" marT="43968" marB="43968"/>
                </a:tc>
                <a:tc>
                  <a:txBody>
                    <a:bodyPr/>
                    <a:lstStyle/>
                    <a:p>
                      <a:r>
                        <a:rPr lang="en-GB" sz="1400" kern="1200" dirty="0">
                          <a:solidFill>
                            <a:schemeClr val="dk1"/>
                          </a:solidFill>
                          <a:effectLst/>
                          <a:latin typeface="Calibri" panose="020F0502020204030204" pitchFamily="34" charset="0"/>
                          <a:ea typeface="+mn-ea"/>
                          <a:cs typeface="Calibri" panose="020F0502020204030204" pitchFamily="34" charset="0"/>
                        </a:rPr>
                        <a:t>Its major strength lies in its focus on goal alignment and clarity. It also promotes communication and collaboration within the organization</a:t>
                      </a:r>
                      <a:endParaRPr lang="en-GB" sz="1200" dirty="0">
                        <a:latin typeface="Calibri" panose="020F0502020204030204" pitchFamily="34" charset="0"/>
                        <a:cs typeface="Calibri" panose="020F0502020204030204" pitchFamily="34" charset="0"/>
                      </a:endParaRPr>
                    </a:p>
                  </a:txBody>
                  <a:tcPr marL="87937" marR="87937" marT="43968" marB="43968"/>
                </a:tc>
                <a:tc>
                  <a:txBody>
                    <a:bodyPr/>
                    <a:lstStyle/>
                    <a:p>
                      <a:r>
                        <a:rPr lang="en-GB" sz="1400" kern="1200" dirty="0">
                          <a:solidFill>
                            <a:schemeClr val="dk1"/>
                          </a:solidFill>
                          <a:effectLst/>
                          <a:latin typeface="Calibri" panose="020F0502020204030204" pitchFamily="34" charset="0"/>
                          <a:ea typeface="+mn-ea"/>
                          <a:cs typeface="Calibri" panose="020F0502020204030204" pitchFamily="34" charset="0"/>
                        </a:rPr>
                        <a:t>The potential for an overemphasis on short-term results. </a:t>
                      </a:r>
                    </a:p>
                    <a:p>
                      <a:r>
                        <a:rPr lang="en-GB" sz="1400" kern="1200" dirty="0">
                          <a:solidFill>
                            <a:schemeClr val="dk1"/>
                          </a:solidFill>
                          <a:effectLst/>
                          <a:latin typeface="Calibri" panose="020F0502020204030204" pitchFamily="34" charset="0"/>
                          <a:ea typeface="+mn-ea"/>
                          <a:cs typeface="Calibri" panose="020F0502020204030204" pitchFamily="34" charset="0"/>
                        </a:rPr>
                        <a:t>It may lead to a narrow focus on measurable objectives, neglecting other important aspects of job performance</a:t>
                      </a:r>
                      <a:endParaRPr lang="en-GB" sz="1200" dirty="0">
                        <a:latin typeface="Calibri" panose="020F0502020204030204" pitchFamily="34" charset="0"/>
                        <a:cs typeface="Calibri" panose="020F0502020204030204" pitchFamily="34" charset="0"/>
                      </a:endParaRPr>
                    </a:p>
                  </a:txBody>
                  <a:tcPr marL="87937" marR="87937" marT="43968" marB="43968"/>
                </a:tc>
                <a:extLst>
                  <a:ext uri="{0D108BD9-81ED-4DB2-BD59-A6C34878D82A}">
                    <a16:rowId xmlns:a16="http://schemas.microsoft.com/office/drawing/2014/main" val="277128020"/>
                  </a:ext>
                </a:extLst>
              </a:tr>
            </a:tbl>
          </a:graphicData>
        </a:graphic>
      </p:graphicFrame>
      <p:sp>
        <p:nvSpPr>
          <p:cNvPr id="3" name="TextBox 2">
            <a:extLst>
              <a:ext uri="{FF2B5EF4-FFF2-40B4-BE49-F238E27FC236}">
                <a16:creationId xmlns:a16="http://schemas.microsoft.com/office/drawing/2014/main" id="{F25CAB2D-A2F9-4FA7-93F9-165373652D5A}"/>
              </a:ext>
            </a:extLst>
          </p:cNvPr>
          <p:cNvSpPr txBox="1"/>
          <p:nvPr/>
        </p:nvSpPr>
        <p:spPr>
          <a:xfrm>
            <a:off x="8652387" y="6454753"/>
            <a:ext cx="2920180" cy="276999"/>
          </a:xfrm>
          <a:prstGeom prst="rect">
            <a:avLst/>
          </a:prstGeom>
          <a:noFill/>
        </p:spPr>
        <p:txBody>
          <a:bodyPr wrap="square" rtlCol="0">
            <a:spAutoFit/>
          </a:bodyPr>
          <a:lstStyle/>
          <a:p>
            <a:pPr algn="r"/>
            <a:r>
              <a:rPr lang="en-US" sz="1200" dirty="0">
                <a:latin typeface="Calibri" panose="020F0502020204030204" pitchFamily="34" charset="0"/>
                <a:cs typeface="Calibri" panose="020F0502020204030204" pitchFamily="34" charset="0"/>
              </a:rPr>
              <a:t>(</a:t>
            </a:r>
            <a:r>
              <a:rPr lang="en-US" sz="1200" dirty="0" err="1">
                <a:latin typeface="Calibri" panose="020F0502020204030204" pitchFamily="34" charset="0"/>
                <a:cs typeface="Calibri" panose="020F0502020204030204" pitchFamily="34" charset="0"/>
              </a:rPr>
              <a:t>Amanchukwu</a:t>
            </a:r>
            <a:r>
              <a:rPr lang="en-US" sz="1200" dirty="0">
                <a:latin typeface="Calibri" panose="020F0502020204030204" pitchFamily="34" charset="0"/>
                <a:cs typeface="Calibri" panose="020F0502020204030204" pitchFamily="34" charset="0"/>
              </a:rPr>
              <a:t> </a:t>
            </a:r>
            <a:r>
              <a:rPr lang="en-US" sz="1200" dirty="0" err="1">
                <a:latin typeface="Calibri" panose="020F0502020204030204" pitchFamily="34" charset="0"/>
                <a:cs typeface="Calibri" panose="020F0502020204030204" pitchFamily="34" charset="0"/>
              </a:rPr>
              <a:t>et.all</a:t>
            </a:r>
            <a:r>
              <a:rPr lang="en-US" sz="1200" dirty="0">
                <a:latin typeface="Calibri" panose="020F0502020204030204" pitchFamily="34" charset="0"/>
                <a:cs typeface="Calibri" panose="020F0502020204030204" pitchFamily="34" charset="0"/>
              </a:rPr>
              <a:t>, 2015)</a:t>
            </a:r>
            <a:endParaRPr lang="en-GB" sz="1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02294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06204E07-6F63-4D3E-B413-652FC095AB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0C5CF0-899B-192B-465E-DF919A511A62}"/>
              </a:ext>
            </a:extLst>
          </p:cNvPr>
          <p:cNvSpPr>
            <a:spLocks noGrp="1"/>
          </p:cNvSpPr>
          <p:nvPr>
            <p:ph type="title"/>
          </p:nvPr>
        </p:nvSpPr>
        <p:spPr>
          <a:xfrm>
            <a:off x="737118" y="1134179"/>
            <a:ext cx="3509611" cy="4024887"/>
          </a:xfrm>
        </p:spPr>
        <p:txBody>
          <a:bodyPr anchor="t">
            <a:normAutofit/>
          </a:bodyPr>
          <a:lstStyle/>
          <a:p>
            <a:br>
              <a:rPr lang="en-US" sz="3600" dirty="0">
                <a:latin typeface="Calibri" panose="020F0502020204030204" pitchFamily="34" charset="0"/>
                <a:cs typeface="Calibri" panose="020F0502020204030204" pitchFamily="34" charset="0"/>
              </a:rPr>
            </a:br>
            <a:r>
              <a:rPr lang="en-US" sz="3600" dirty="0">
                <a:latin typeface="Calibri" panose="020F0502020204030204" pitchFamily="34" charset="0"/>
                <a:cs typeface="Calibri" panose="020F0502020204030204" pitchFamily="34" charset="0"/>
              </a:rPr>
              <a:t>Benefits of the</a:t>
            </a:r>
            <a:br>
              <a:rPr lang="en-US" sz="3600" dirty="0">
                <a:latin typeface="Calibri" panose="020F0502020204030204" pitchFamily="34" charset="0"/>
                <a:cs typeface="Calibri" panose="020F0502020204030204" pitchFamily="34" charset="0"/>
              </a:rPr>
            </a:br>
            <a:r>
              <a:rPr lang="en-US" sz="3600" dirty="0">
                <a:latin typeface="Calibri" panose="020F0502020204030204" pitchFamily="34" charset="0"/>
                <a:cs typeface="Calibri" panose="020F0502020204030204" pitchFamily="34" charset="0"/>
              </a:rPr>
              <a:t>Leadership Style</a:t>
            </a:r>
          </a:p>
        </p:txBody>
      </p:sp>
      <p:sp>
        <p:nvSpPr>
          <p:cNvPr id="19" name="Freeform: Shape 11">
            <a:extLst>
              <a:ext uri="{FF2B5EF4-FFF2-40B4-BE49-F238E27FC236}">
                <a16:creationId xmlns:a16="http://schemas.microsoft.com/office/drawing/2014/main" id="{1A2C2B4C-DD5B-4BFB-A18E-0E2FA0125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840CDDA8-34AE-6178-3CE3-D0C9FE48738D}"/>
              </a:ext>
            </a:extLst>
          </p:cNvPr>
          <p:cNvGraphicFramePr>
            <a:graphicFrameLocks noGrp="1"/>
          </p:cNvGraphicFramePr>
          <p:nvPr>
            <p:ph idx="1"/>
            <p:extLst>
              <p:ext uri="{D42A27DB-BD31-4B8C-83A1-F6EECF244321}">
                <p14:modId xmlns:p14="http://schemas.microsoft.com/office/powerpoint/2010/main" val="4051888882"/>
              </p:ext>
            </p:extLst>
          </p:nvPr>
        </p:nvGraphicFramePr>
        <p:xfrm>
          <a:off x="4668782" y="775855"/>
          <a:ext cx="6332010" cy="54196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290634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BA6F33-95E9-42EC-D7D2-9B44182F1F9F}"/>
              </a:ext>
            </a:extLst>
          </p:cNvPr>
          <p:cNvSpPr>
            <a:spLocks noGrp="1"/>
          </p:cNvSpPr>
          <p:nvPr>
            <p:ph type="title"/>
          </p:nvPr>
        </p:nvSpPr>
        <p:spPr>
          <a:xfrm>
            <a:off x="1077363" y="720435"/>
            <a:ext cx="4455689" cy="1523057"/>
          </a:xfrm>
        </p:spPr>
        <p:txBody>
          <a:bodyPr>
            <a:normAutofit/>
          </a:bodyPr>
          <a:lstStyle/>
          <a:p>
            <a:pPr algn="ctr"/>
            <a:r>
              <a:rPr lang="en-US" sz="4000" dirty="0">
                <a:latin typeface="Calibri" panose="020F0502020204030204" pitchFamily="34" charset="0"/>
                <a:cs typeface="Calibri" panose="020F0502020204030204" pitchFamily="34" charset="0"/>
              </a:rPr>
              <a:t>Principles of Leadership</a:t>
            </a:r>
          </a:p>
        </p:txBody>
      </p:sp>
      <p:sp>
        <p:nvSpPr>
          <p:cNvPr id="3" name="Content Placeholder 2">
            <a:extLst>
              <a:ext uri="{FF2B5EF4-FFF2-40B4-BE49-F238E27FC236}">
                <a16:creationId xmlns:a16="http://schemas.microsoft.com/office/drawing/2014/main" id="{C113664A-9E18-423B-8B78-377C6503EEB8}"/>
              </a:ext>
            </a:extLst>
          </p:cNvPr>
          <p:cNvSpPr>
            <a:spLocks noGrp="1"/>
          </p:cNvSpPr>
          <p:nvPr>
            <p:ph idx="1"/>
          </p:nvPr>
        </p:nvSpPr>
        <p:spPr>
          <a:xfrm>
            <a:off x="669303" y="2427315"/>
            <a:ext cx="5196921" cy="4246862"/>
          </a:xfrm>
        </p:spPr>
        <p:txBody>
          <a:bodyPr>
            <a:normAutofit/>
          </a:bodyPr>
          <a:lstStyle/>
          <a:p>
            <a:pPr>
              <a:lnSpc>
                <a:spcPct val="110000"/>
              </a:lnSpc>
              <a:spcAft>
                <a:spcPts val="800"/>
              </a:spcAft>
            </a:pPr>
            <a:r>
              <a:rPr lang="en-IN" sz="1400" b="1" kern="100" dirty="0">
                <a:effectLst/>
                <a:latin typeface="Calibri" panose="020F0502020204030204" pitchFamily="34" charset="0"/>
                <a:ea typeface="STXinwei" panose="02010800040101010101" pitchFamily="2" charset="-122"/>
                <a:cs typeface="Calibri" panose="020F0502020204030204" pitchFamily="34" charset="0"/>
              </a:rPr>
              <a:t>Lead by example: </a:t>
            </a:r>
            <a:r>
              <a:rPr lang="en-IN" sz="1400" kern="100" dirty="0">
                <a:effectLst/>
                <a:latin typeface="Calibri" panose="020F0502020204030204" pitchFamily="34" charset="0"/>
                <a:ea typeface="STXinwei" panose="02010800040101010101" pitchFamily="2" charset="-122"/>
                <a:cs typeface="Calibri" panose="020F0502020204030204" pitchFamily="34" charset="0"/>
              </a:rPr>
              <a:t>A successful organization has friendly leaders who help their team members</a:t>
            </a:r>
            <a:r>
              <a:rPr lang="en-US" sz="1400" kern="100" dirty="0">
                <a:effectLst/>
                <a:latin typeface="Calibri" panose="020F0502020204030204" pitchFamily="34" charset="0"/>
                <a:ea typeface="STXinwei" panose="02010800040101010101" pitchFamily="2" charset="-122"/>
                <a:cs typeface="Calibri" panose="020F0502020204030204" pitchFamily="34" charset="0"/>
              </a:rPr>
              <a:t>, promote their vision, and show them the </a:t>
            </a:r>
            <a:r>
              <a:rPr lang="en-IN" sz="1400" kern="100" dirty="0">
                <a:effectLst/>
                <a:latin typeface="Calibri" panose="020F0502020204030204" pitchFamily="34" charset="0"/>
                <a:ea typeface="STXinwei" panose="02010800040101010101" pitchFamily="2" charset="-122"/>
                <a:cs typeface="Calibri" panose="020F0502020204030204" pitchFamily="34" charset="0"/>
              </a:rPr>
              <a:t>work procedure to work together. </a:t>
            </a:r>
            <a:endParaRPr lang="en-US" sz="1400" kern="100" dirty="0">
              <a:effectLst/>
              <a:latin typeface="Calibri" panose="020F0502020204030204" pitchFamily="34" charset="0"/>
              <a:ea typeface="STXinwei" panose="02010800040101010101" pitchFamily="2" charset="-122"/>
              <a:cs typeface="Calibri" panose="020F0502020204030204" pitchFamily="34" charset="0"/>
            </a:endParaRPr>
          </a:p>
          <a:p>
            <a:pPr>
              <a:lnSpc>
                <a:spcPct val="110000"/>
              </a:lnSpc>
              <a:spcAft>
                <a:spcPts val="800"/>
              </a:spcAft>
            </a:pPr>
            <a:r>
              <a:rPr lang="en-IN" sz="1400" b="1" kern="100" dirty="0">
                <a:effectLst/>
                <a:latin typeface="Calibri" panose="020F0502020204030204" pitchFamily="34" charset="0"/>
                <a:ea typeface="STXinwei" panose="02010800040101010101" pitchFamily="2" charset="-122"/>
                <a:cs typeface="Calibri" panose="020F0502020204030204" pitchFamily="34" charset="0"/>
              </a:rPr>
              <a:t>Admit mistakes: </a:t>
            </a:r>
            <a:r>
              <a:rPr lang="en-IN" sz="1400" kern="100" dirty="0">
                <a:effectLst/>
                <a:latin typeface="Calibri" panose="020F0502020204030204" pitchFamily="34" charset="0"/>
                <a:ea typeface="STXinwei" panose="02010800040101010101" pitchFamily="2" charset="-122"/>
                <a:cs typeface="Calibri" panose="020F0502020204030204" pitchFamily="34" charset="0"/>
              </a:rPr>
              <a:t> Mistakes show a leader was wrong and they correct it which helps others understand how to acknowledge mistakes and correct them with the help of others for the betterment of the organization.</a:t>
            </a:r>
            <a:endParaRPr lang="en-US" sz="1400" kern="100" dirty="0">
              <a:effectLst/>
              <a:latin typeface="Calibri" panose="020F0502020204030204" pitchFamily="34" charset="0"/>
              <a:ea typeface="STXinwei" panose="02010800040101010101" pitchFamily="2" charset="-122"/>
              <a:cs typeface="Calibri" panose="020F0502020204030204" pitchFamily="34" charset="0"/>
            </a:endParaRPr>
          </a:p>
          <a:p>
            <a:pPr>
              <a:lnSpc>
                <a:spcPct val="110000"/>
              </a:lnSpc>
              <a:spcAft>
                <a:spcPts val="800"/>
              </a:spcAft>
            </a:pPr>
            <a:r>
              <a:rPr lang="en-IN" sz="1400" b="1" kern="100" dirty="0">
                <a:effectLst/>
                <a:latin typeface="Calibri" panose="020F0502020204030204" pitchFamily="34" charset="0"/>
                <a:ea typeface="STXinwei" panose="02010800040101010101" pitchFamily="2" charset="-122"/>
                <a:cs typeface="Calibri" panose="020F0502020204030204" pitchFamily="34" charset="0"/>
              </a:rPr>
              <a:t>Develop skills: </a:t>
            </a:r>
            <a:r>
              <a:rPr lang="en-IN" sz="1400" kern="100" dirty="0">
                <a:effectLst/>
                <a:latin typeface="Calibri" panose="020F0502020204030204" pitchFamily="34" charset="0"/>
                <a:ea typeface="STXinwei" panose="02010800040101010101" pitchFamily="2" charset="-122"/>
                <a:cs typeface="Calibri" panose="020F0502020204030204" pitchFamily="34" charset="0"/>
              </a:rPr>
              <a:t>A good leader gets defined by his behaviour and skills, which is why they should always develop their skills. </a:t>
            </a:r>
            <a:endParaRPr lang="en-US" sz="1400" kern="100" dirty="0">
              <a:effectLst/>
              <a:latin typeface="Calibri" panose="020F0502020204030204" pitchFamily="34" charset="0"/>
              <a:ea typeface="STXinwei" panose="02010800040101010101" pitchFamily="2" charset="-122"/>
              <a:cs typeface="Calibri" panose="020F0502020204030204" pitchFamily="34" charset="0"/>
            </a:endParaRPr>
          </a:p>
          <a:p>
            <a:pPr>
              <a:lnSpc>
                <a:spcPct val="110000"/>
              </a:lnSpc>
            </a:pPr>
            <a:r>
              <a:rPr lang="en-IN" sz="1400" b="1" kern="100" dirty="0">
                <a:effectLst/>
                <a:latin typeface="Calibri" panose="020F0502020204030204" pitchFamily="34" charset="0"/>
                <a:ea typeface="STXinwei" panose="02010800040101010101" pitchFamily="2" charset="-122"/>
                <a:cs typeface="Calibri" panose="020F0502020204030204" pitchFamily="34" charset="0"/>
              </a:rPr>
              <a:t>Work together to achieve more: </a:t>
            </a:r>
            <a:r>
              <a:rPr lang="en-IN" sz="1400" kern="100" dirty="0">
                <a:effectLst/>
                <a:latin typeface="Calibri" panose="020F0502020204030204" pitchFamily="34" charset="0"/>
                <a:ea typeface="STXinwei" panose="02010800040101010101" pitchFamily="2" charset="-122"/>
                <a:cs typeface="Calibri" panose="020F0502020204030204" pitchFamily="34" charset="0"/>
              </a:rPr>
              <a:t>A great leader knows the importance of working together in a team which ultimately helps them to achieve the desired goal.</a:t>
            </a:r>
            <a:endParaRPr lang="en-US" sz="1400" dirty="0">
              <a:latin typeface="Calibri" panose="020F0502020204030204" pitchFamily="34" charset="0"/>
              <a:ea typeface="STXinwei" panose="02010800040101010101" pitchFamily="2" charset="-122"/>
              <a:cs typeface="Calibri" panose="020F0502020204030204" pitchFamily="34" charset="0"/>
            </a:endParaRPr>
          </a:p>
        </p:txBody>
      </p:sp>
      <p:sp>
        <p:nvSpPr>
          <p:cNvPr id="11" name="Freeform: Shape 10">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Production management courses in india, benefits of leadership, life ...">
            <a:extLst>
              <a:ext uri="{FF2B5EF4-FFF2-40B4-BE49-F238E27FC236}">
                <a16:creationId xmlns:a16="http://schemas.microsoft.com/office/drawing/2014/main" id="{7CC6DDDA-07B9-76A6-C866-080CD48B54E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46464" y="1268026"/>
            <a:ext cx="4788861" cy="432194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405A9AB-B027-41A0-90A4-A43E4D49BC1F}"/>
              </a:ext>
            </a:extLst>
          </p:cNvPr>
          <p:cNvSpPr txBox="1"/>
          <p:nvPr/>
        </p:nvSpPr>
        <p:spPr>
          <a:xfrm>
            <a:off x="7787148" y="5940830"/>
            <a:ext cx="6096000" cy="261610"/>
          </a:xfrm>
          <a:prstGeom prst="rect">
            <a:avLst/>
          </a:prstGeom>
          <a:noFill/>
        </p:spPr>
        <p:txBody>
          <a:bodyPr wrap="square">
            <a:spAutoFit/>
          </a:bodyPr>
          <a:lstStyle/>
          <a:p>
            <a:r>
              <a:rPr lang="en-IN" sz="1050" kern="100" dirty="0">
                <a:effectLst/>
                <a:latin typeface="STXinwei" panose="02010800040101010101" pitchFamily="2" charset="-122"/>
                <a:ea typeface="STXinwei" panose="02010800040101010101" pitchFamily="2" charset="-122"/>
                <a:cs typeface="Times New Roman" panose="02020603050405020304" pitchFamily="18" charset="0"/>
              </a:rPr>
              <a:t>Source: (Jakobsen et al., 2023)</a:t>
            </a:r>
            <a:endParaRPr lang="en-US" sz="1050" dirty="0"/>
          </a:p>
        </p:txBody>
      </p:sp>
    </p:spTree>
    <p:extLst>
      <p:ext uri="{BB962C8B-B14F-4D97-AF65-F5344CB8AC3E}">
        <p14:creationId xmlns:p14="http://schemas.microsoft.com/office/powerpoint/2010/main" val="19545169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30901EA4-6CA0-4A64-939C-F76E88D15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AE04F7-2E01-E80D-5F2C-2497D5B84725}"/>
              </a:ext>
            </a:extLst>
          </p:cNvPr>
          <p:cNvSpPr>
            <a:spLocks noGrp="1"/>
          </p:cNvSpPr>
          <p:nvPr>
            <p:ph type="title"/>
          </p:nvPr>
        </p:nvSpPr>
        <p:spPr>
          <a:xfrm>
            <a:off x="558887" y="475860"/>
            <a:ext cx="6187145" cy="867748"/>
          </a:xfrm>
        </p:spPr>
        <p:txBody>
          <a:bodyPr>
            <a:normAutofit/>
          </a:bodyPr>
          <a:lstStyle/>
          <a:p>
            <a:r>
              <a:rPr lang="en-US" sz="4000" dirty="0">
                <a:latin typeface="Calibri" panose="020F0502020204030204" pitchFamily="34" charset="0"/>
                <a:cs typeface="Calibri" panose="020F0502020204030204" pitchFamily="34" charset="0"/>
              </a:rPr>
              <a:t>Attributes of Leadership</a:t>
            </a:r>
          </a:p>
        </p:txBody>
      </p:sp>
      <p:sp>
        <p:nvSpPr>
          <p:cNvPr id="3" name="Content Placeholder 2">
            <a:extLst>
              <a:ext uri="{FF2B5EF4-FFF2-40B4-BE49-F238E27FC236}">
                <a16:creationId xmlns:a16="http://schemas.microsoft.com/office/drawing/2014/main" id="{FBA74ECB-73D1-94D3-064A-A6A2D401FD45}"/>
              </a:ext>
            </a:extLst>
          </p:cNvPr>
          <p:cNvSpPr>
            <a:spLocks noGrp="1"/>
          </p:cNvSpPr>
          <p:nvPr>
            <p:ph idx="1"/>
          </p:nvPr>
        </p:nvSpPr>
        <p:spPr>
          <a:xfrm>
            <a:off x="373224" y="1558213"/>
            <a:ext cx="6593794" cy="5038376"/>
          </a:xfrm>
        </p:spPr>
        <p:txBody>
          <a:bodyPr>
            <a:normAutofit fontScale="25000" lnSpcReduction="20000"/>
          </a:bodyPr>
          <a:lstStyle/>
          <a:p>
            <a:pPr marL="0" indent="0">
              <a:lnSpc>
                <a:spcPct val="100000"/>
              </a:lnSpc>
              <a:spcAft>
                <a:spcPts val="800"/>
              </a:spcAft>
              <a:buNone/>
            </a:pPr>
            <a:r>
              <a:rPr lang="en-US" sz="5600" kern="100" dirty="0">
                <a:effectLst/>
                <a:latin typeface="Calibri" panose="020F0502020204030204" pitchFamily="34" charset="0"/>
                <a:ea typeface="STXinwei" panose="02010800040101010101" pitchFamily="2" charset="-122"/>
                <a:cs typeface="Calibri" panose="020F0502020204030204" pitchFamily="34" charset="0"/>
              </a:rPr>
              <a:t>Leadership techniques must speculate each organization’s stage of development and context. </a:t>
            </a:r>
          </a:p>
          <a:p>
            <a:pPr>
              <a:lnSpc>
                <a:spcPct val="100000"/>
              </a:lnSpc>
              <a:spcAft>
                <a:spcPts val="800"/>
              </a:spcAft>
              <a:buFont typeface="Wingdings" panose="05000000000000000000" pitchFamily="2" charset="2"/>
              <a:buChar char="v"/>
            </a:pPr>
            <a:r>
              <a:rPr lang="en-IN" sz="6400" b="1" i="1" u="sng" kern="100" dirty="0">
                <a:effectLst/>
                <a:latin typeface="Calibri" panose="020F0502020204030204" pitchFamily="34" charset="0"/>
                <a:ea typeface="STXinwei" panose="02010800040101010101" pitchFamily="2" charset="-122"/>
                <a:cs typeface="Calibri" panose="020F0502020204030204" pitchFamily="34" charset="0"/>
              </a:rPr>
              <a:t>Innovative:</a:t>
            </a:r>
            <a:r>
              <a:rPr lang="en-US" sz="6400" b="1" kern="100" dirty="0">
                <a:effectLst/>
                <a:latin typeface="Calibri" panose="020F0502020204030204" pitchFamily="34" charset="0"/>
                <a:ea typeface="STXinwei" panose="02010800040101010101" pitchFamily="2" charset="-122"/>
                <a:cs typeface="Calibri" panose="020F0502020204030204" pitchFamily="34" charset="0"/>
              </a:rPr>
              <a:t> </a:t>
            </a:r>
          </a:p>
          <a:p>
            <a:pPr>
              <a:lnSpc>
                <a:spcPct val="100000"/>
              </a:lnSpc>
              <a:spcAft>
                <a:spcPts val="800"/>
              </a:spcAft>
            </a:pPr>
            <a:r>
              <a:rPr lang="en-US" sz="5600" kern="100" dirty="0">
                <a:effectLst/>
                <a:latin typeface="Calibri" panose="020F0502020204030204" pitchFamily="34" charset="0"/>
                <a:ea typeface="STXinwei" panose="02010800040101010101" pitchFamily="2" charset="-122"/>
                <a:cs typeface="Calibri" panose="020F0502020204030204" pitchFamily="34" charset="0"/>
              </a:rPr>
              <a:t>An ingenious leader is not an inventive brilliance with thought-producing ideas but allows others to develop their imagination.</a:t>
            </a:r>
          </a:p>
          <a:p>
            <a:pPr>
              <a:lnSpc>
                <a:spcPct val="100000"/>
              </a:lnSpc>
              <a:spcAft>
                <a:spcPts val="800"/>
              </a:spcAft>
            </a:pPr>
            <a:r>
              <a:rPr lang="en-US" sz="5600" kern="100" dirty="0">
                <a:effectLst/>
                <a:latin typeface="Calibri" panose="020F0502020204030204" pitchFamily="34" charset="0"/>
                <a:ea typeface="STXinwei" panose="02010800040101010101" pitchFamily="2" charset="-122"/>
                <a:cs typeface="Calibri" panose="020F0502020204030204" pitchFamily="34" charset="0"/>
              </a:rPr>
              <a:t>Innovative persons are always creating new thoughts and implementation techniques. </a:t>
            </a:r>
          </a:p>
          <a:p>
            <a:pPr>
              <a:lnSpc>
                <a:spcPct val="100000"/>
              </a:lnSpc>
              <a:spcAft>
                <a:spcPts val="800"/>
              </a:spcAft>
            </a:pPr>
            <a:r>
              <a:rPr lang="en-US" sz="5600" kern="100" dirty="0">
                <a:effectLst/>
                <a:latin typeface="Calibri" panose="020F0502020204030204" pitchFamily="34" charset="0"/>
                <a:ea typeface="STXinwei" panose="02010800040101010101" pitchFamily="2" charset="-122"/>
                <a:cs typeface="Calibri" panose="020F0502020204030204" pitchFamily="34" charset="0"/>
              </a:rPr>
              <a:t>Their listing power is very nice and also,</a:t>
            </a:r>
            <a:r>
              <a:rPr lang="en-US" sz="5600" kern="100" dirty="0">
                <a:latin typeface="Calibri" panose="020F0502020204030204" pitchFamily="34" charset="0"/>
                <a:ea typeface="STXinwei" panose="02010800040101010101" pitchFamily="2" charset="-122"/>
                <a:cs typeface="Calibri" panose="020F0502020204030204" pitchFamily="34" charset="0"/>
              </a:rPr>
              <a:t> </a:t>
            </a:r>
            <a:r>
              <a:rPr lang="en-US" sz="5600" kern="100" dirty="0">
                <a:effectLst/>
                <a:latin typeface="Calibri" panose="020F0502020204030204" pitchFamily="34" charset="0"/>
                <a:ea typeface="STXinwei" panose="02010800040101010101" pitchFamily="2" charset="-122"/>
                <a:cs typeface="Calibri" panose="020F0502020204030204" pitchFamily="34" charset="0"/>
              </a:rPr>
              <a:t>they motivate people to think big (McKinsey, 2022).</a:t>
            </a:r>
          </a:p>
          <a:p>
            <a:pPr>
              <a:lnSpc>
                <a:spcPct val="100000"/>
              </a:lnSpc>
              <a:spcAft>
                <a:spcPts val="800"/>
              </a:spcAft>
              <a:buFont typeface="Wingdings" panose="05000000000000000000" pitchFamily="2" charset="2"/>
              <a:buChar char="v"/>
            </a:pPr>
            <a:r>
              <a:rPr lang="en-IN" sz="6400" b="1" i="1" u="sng" kern="100" dirty="0">
                <a:effectLst/>
                <a:latin typeface="Calibri" panose="020F0502020204030204" pitchFamily="34" charset="0"/>
                <a:ea typeface="STXinwei" panose="02010800040101010101" pitchFamily="2" charset="-122"/>
                <a:cs typeface="Calibri" panose="020F0502020204030204" pitchFamily="34" charset="0"/>
              </a:rPr>
              <a:t>Self-Confidence: </a:t>
            </a:r>
            <a:r>
              <a:rPr lang="en-US" sz="6400" b="1" kern="100" dirty="0">
                <a:effectLst/>
                <a:latin typeface="Calibri" panose="020F0502020204030204" pitchFamily="34" charset="0"/>
                <a:ea typeface="STXinwei" panose="02010800040101010101" pitchFamily="2" charset="-122"/>
                <a:cs typeface="Calibri" panose="020F0502020204030204" pitchFamily="34" charset="0"/>
              </a:rPr>
              <a:t> </a:t>
            </a:r>
          </a:p>
          <a:p>
            <a:pPr>
              <a:lnSpc>
                <a:spcPct val="100000"/>
              </a:lnSpc>
              <a:spcAft>
                <a:spcPts val="800"/>
              </a:spcAft>
            </a:pPr>
            <a:r>
              <a:rPr lang="en-US" sz="5600" kern="100" dirty="0">
                <a:effectLst/>
                <a:latin typeface="Calibri" panose="020F0502020204030204" pitchFamily="34" charset="0"/>
                <a:ea typeface="STXinwei" panose="02010800040101010101" pitchFamily="2" charset="-122"/>
                <a:cs typeface="Calibri" panose="020F0502020204030204" pitchFamily="34" charset="0"/>
              </a:rPr>
              <a:t>Self-confidence is one of the most crucial characteristics that is noticed in true leaders. </a:t>
            </a:r>
          </a:p>
          <a:p>
            <a:pPr>
              <a:lnSpc>
                <a:spcPct val="100000"/>
              </a:lnSpc>
              <a:spcAft>
                <a:spcPts val="800"/>
              </a:spcAft>
            </a:pPr>
            <a:r>
              <a:rPr lang="en-US" sz="5600" kern="100" dirty="0">
                <a:effectLst/>
                <a:latin typeface="Calibri" panose="020F0502020204030204" pitchFamily="34" charset="0"/>
                <a:ea typeface="STXinwei" panose="02010800040101010101" pitchFamily="2" charset="-122"/>
                <a:cs typeface="Calibri" panose="020F0502020204030204" pitchFamily="34" charset="0"/>
              </a:rPr>
              <a:t>Leaders are always aware of their leadership attributes and competencies. </a:t>
            </a:r>
          </a:p>
          <a:p>
            <a:pPr>
              <a:lnSpc>
                <a:spcPct val="100000"/>
              </a:lnSpc>
              <a:spcAft>
                <a:spcPts val="800"/>
              </a:spcAft>
            </a:pPr>
            <a:r>
              <a:rPr lang="en-US" sz="5600" kern="100" dirty="0">
                <a:effectLst/>
                <a:latin typeface="Calibri" panose="020F0502020204030204" pitchFamily="34" charset="0"/>
                <a:ea typeface="STXinwei" panose="02010800040101010101" pitchFamily="2" charset="-122"/>
                <a:cs typeface="Calibri" panose="020F0502020204030204" pitchFamily="34" charset="0"/>
              </a:rPr>
              <a:t>They have a perception of self-esteem, self-confidence, and, most significantly, the conviction that they can generate a distinctiveness. </a:t>
            </a:r>
          </a:p>
          <a:p>
            <a:pPr>
              <a:lnSpc>
                <a:spcPct val="100000"/>
              </a:lnSpc>
            </a:pPr>
            <a:endParaRPr lang="en-US" sz="1050" dirty="0">
              <a:latin typeface="STXinwei" panose="02010800040101010101" pitchFamily="2" charset="-122"/>
              <a:ea typeface="STXinwei" panose="02010800040101010101" pitchFamily="2" charset="-122"/>
            </a:endParaRPr>
          </a:p>
        </p:txBody>
      </p:sp>
      <p:sp>
        <p:nvSpPr>
          <p:cNvPr id="20" name="Freeform: Shape 10">
            <a:extLst>
              <a:ext uri="{FF2B5EF4-FFF2-40B4-BE49-F238E27FC236}">
                <a16:creationId xmlns:a16="http://schemas.microsoft.com/office/drawing/2014/main" id="{7E3B2BA1-50FC-4574-838F-AB0B5B93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3268" y="3431554"/>
            <a:ext cx="3488732" cy="3432751"/>
          </a:xfrm>
          <a:custGeom>
            <a:avLst/>
            <a:gdLst>
              <a:gd name="connsiteX0" fmla="*/ 3488731 w 3488732"/>
              <a:gd name="connsiteY0" fmla="*/ 0 h 3432751"/>
              <a:gd name="connsiteX1" fmla="*/ 3488732 w 3488732"/>
              <a:gd name="connsiteY1" fmla="*/ 0 h 3432751"/>
              <a:gd name="connsiteX2" fmla="*/ 3488732 w 3488732"/>
              <a:gd name="connsiteY2" fmla="*/ 3432751 h 3432751"/>
              <a:gd name="connsiteX3" fmla="*/ 0 w 3488732"/>
              <a:gd name="connsiteY3" fmla="*/ 3432751 h 3432751"/>
              <a:gd name="connsiteX4" fmla="*/ 0 w 3488732"/>
              <a:gd name="connsiteY4" fmla="*/ 3431630 h 3432751"/>
              <a:gd name="connsiteX5" fmla="*/ 80 w 3488732"/>
              <a:gd name="connsiteY5" fmla="*/ 3431628 h 3432751"/>
              <a:gd name="connsiteX6" fmla="*/ 7516 w 3488732"/>
              <a:gd name="connsiteY6" fmla="*/ 3431628 h 3432751"/>
              <a:gd name="connsiteX7" fmla="*/ 7516 w 3488732"/>
              <a:gd name="connsiteY7" fmla="*/ 3431443 h 3432751"/>
              <a:gd name="connsiteX8" fmla="*/ 179530 w 3488732"/>
              <a:gd name="connsiteY8" fmla="*/ 3427154 h 3432751"/>
              <a:gd name="connsiteX9" fmla="*/ 3484471 w 3488732"/>
              <a:gd name="connsiteY9" fmla="*/ 162232 h 3432751"/>
              <a:gd name="connsiteX10" fmla="*/ 3488328 w 3488732"/>
              <a:gd name="connsiteY10" fmla="*/ 6924 h 3432751"/>
              <a:gd name="connsiteX11" fmla="*/ 3488731 w 3488732"/>
              <a:gd name="connsiteY11" fmla="*/ 6924 h 3432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88732" h="3432751">
                <a:moveTo>
                  <a:pt x="3488731" y="0"/>
                </a:moveTo>
                <a:lnTo>
                  <a:pt x="3488732" y="0"/>
                </a:lnTo>
                <a:lnTo>
                  <a:pt x="3488732" y="3432751"/>
                </a:lnTo>
                <a:lnTo>
                  <a:pt x="0" y="3432751"/>
                </a:lnTo>
                <a:lnTo>
                  <a:pt x="0" y="3431630"/>
                </a:lnTo>
                <a:lnTo>
                  <a:pt x="80" y="3431628"/>
                </a:lnTo>
                <a:lnTo>
                  <a:pt x="7516" y="3431628"/>
                </a:lnTo>
                <a:lnTo>
                  <a:pt x="7516" y="3431443"/>
                </a:lnTo>
                <a:lnTo>
                  <a:pt x="179530" y="3427154"/>
                </a:lnTo>
                <a:cubicBezTo>
                  <a:pt x="1965266" y="3337873"/>
                  <a:pt x="3396747" y="1924247"/>
                  <a:pt x="3484471" y="162232"/>
                </a:cubicBezTo>
                <a:lnTo>
                  <a:pt x="3488328" y="6924"/>
                </a:lnTo>
                <a:lnTo>
                  <a:pt x="3488731" y="6924"/>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4" descr="3D spheres connected with a red line">
            <a:extLst>
              <a:ext uri="{FF2B5EF4-FFF2-40B4-BE49-F238E27FC236}">
                <a16:creationId xmlns:a16="http://schemas.microsoft.com/office/drawing/2014/main" id="{35E60964-6950-62CF-FF8F-AF56C0CD7653}"/>
              </a:ext>
            </a:extLst>
          </p:cNvPr>
          <p:cNvPicPr>
            <a:picLocks noChangeAspect="1"/>
          </p:cNvPicPr>
          <p:nvPr/>
        </p:nvPicPr>
        <p:blipFill rotWithShape="1">
          <a:blip r:embed="rId3"/>
          <a:srcRect l="24394" r="18507" b="-1"/>
          <a:stretch/>
        </p:blipFill>
        <p:spPr>
          <a:xfrm>
            <a:off x="6967018" y="10"/>
            <a:ext cx="5224982" cy="6863174"/>
          </a:xfrm>
          <a:custGeom>
            <a:avLst/>
            <a:gdLst/>
            <a:ahLst/>
            <a:cxnLst/>
            <a:rect l="l" t="t" r="r" b="b"/>
            <a:pathLst>
              <a:path w="5224982" h="6846790">
                <a:moveTo>
                  <a:pt x="0" y="0"/>
                </a:moveTo>
                <a:lnTo>
                  <a:pt x="5224981" y="0"/>
                </a:lnTo>
                <a:lnTo>
                  <a:pt x="5224981" y="3414038"/>
                </a:lnTo>
                <a:lnTo>
                  <a:pt x="5224982" y="3414038"/>
                </a:lnTo>
                <a:lnTo>
                  <a:pt x="5224981" y="3414080"/>
                </a:lnTo>
                <a:lnTo>
                  <a:pt x="5224981" y="3430264"/>
                </a:lnTo>
                <a:lnTo>
                  <a:pt x="5224578" y="3430264"/>
                </a:lnTo>
                <a:lnTo>
                  <a:pt x="5220721" y="3585201"/>
                </a:lnTo>
                <a:cubicBezTo>
                  <a:pt x="5132997" y="5343007"/>
                  <a:pt x="3701516" y="6753257"/>
                  <a:pt x="1915780" y="6842324"/>
                </a:cubicBezTo>
                <a:lnTo>
                  <a:pt x="1743766" y="6846603"/>
                </a:lnTo>
                <a:lnTo>
                  <a:pt x="1743766" y="6846788"/>
                </a:lnTo>
                <a:lnTo>
                  <a:pt x="1736330" y="6846788"/>
                </a:lnTo>
                <a:lnTo>
                  <a:pt x="1736250" y="6846790"/>
                </a:lnTo>
                <a:lnTo>
                  <a:pt x="1736250" y="6846788"/>
                </a:lnTo>
                <a:lnTo>
                  <a:pt x="0" y="6846788"/>
                </a:lnTo>
                <a:close/>
              </a:path>
            </a:pathLst>
          </a:custGeom>
        </p:spPr>
      </p:pic>
    </p:spTree>
    <p:extLst>
      <p:ext uri="{BB962C8B-B14F-4D97-AF65-F5344CB8AC3E}">
        <p14:creationId xmlns:p14="http://schemas.microsoft.com/office/powerpoint/2010/main" val="18405697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FF3597-294D-4BCC-9A3B-F73618BFB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9803EB-17FA-A321-3322-C6F2E3A48F23}"/>
              </a:ext>
            </a:extLst>
          </p:cNvPr>
          <p:cNvSpPr>
            <a:spLocks noGrp="1"/>
          </p:cNvSpPr>
          <p:nvPr>
            <p:ph type="title"/>
          </p:nvPr>
        </p:nvSpPr>
        <p:spPr>
          <a:xfrm>
            <a:off x="980085" y="409150"/>
            <a:ext cx="7444069" cy="1526654"/>
          </a:xfrm>
        </p:spPr>
        <p:txBody>
          <a:bodyPr>
            <a:normAutofit/>
          </a:bodyPr>
          <a:lstStyle/>
          <a:p>
            <a:r>
              <a:rPr lang="en-US" sz="4000" dirty="0">
                <a:latin typeface="Calibri" panose="020F0502020204030204" pitchFamily="34" charset="0"/>
                <a:cs typeface="Calibri" panose="020F0502020204030204" pitchFamily="34" charset="0"/>
              </a:rPr>
              <a:t>Jack Welch’s Leadership Qualities</a:t>
            </a:r>
          </a:p>
        </p:txBody>
      </p:sp>
      <p:sp>
        <p:nvSpPr>
          <p:cNvPr id="3" name="Content Placeholder 2">
            <a:extLst>
              <a:ext uri="{FF2B5EF4-FFF2-40B4-BE49-F238E27FC236}">
                <a16:creationId xmlns:a16="http://schemas.microsoft.com/office/drawing/2014/main" id="{C860204B-F8C0-8856-AAFD-311B3346A351}"/>
              </a:ext>
            </a:extLst>
          </p:cNvPr>
          <p:cNvSpPr>
            <a:spLocks noGrp="1"/>
          </p:cNvSpPr>
          <p:nvPr>
            <p:ph idx="1"/>
          </p:nvPr>
        </p:nvSpPr>
        <p:spPr>
          <a:xfrm>
            <a:off x="1077361" y="2427316"/>
            <a:ext cx="7064690" cy="3681654"/>
          </a:xfrm>
        </p:spPr>
        <p:txBody>
          <a:bodyPr>
            <a:normAutofit/>
          </a:bodyPr>
          <a:lstStyle/>
          <a:p>
            <a:pPr>
              <a:lnSpc>
                <a:spcPct val="110000"/>
              </a:lnSpc>
              <a:spcAft>
                <a:spcPts val="800"/>
              </a:spcAft>
            </a:pPr>
            <a:r>
              <a:rPr lang="en-IN" sz="1600" b="1" kern="100" dirty="0">
                <a:effectLst/>
                <a:latin typeface="Calibri" panose="020F0502020204030204" pitchFamily="34" charset="0"/>
                <a:ea typeface="STXinwei" panose="02010800040101010101" pitchFamily="2" charset="-122"/>
                <a:cs typeface="Calibri" panose="020F0502020204030204" pitchFamily="34" charset="0"/>
              </a:rPr>
              <a:t>Leaders utilize every moment to learn</a:t>
            </a:r>
            <a:r>
              <a:rPr lang="en-IN" sz="1400" b="1" kern="100" dirty="0">
                <a:effectLst/>
                <a:latin typeface="Calibri" panose="020F0502020204030204" pitchFamily="34" charset="0"/>
                <a:ea typeface="STXinwei" panose="02010800040101010101" pitchFamily="2" charset="-122"/>
                <a:cs typeface="Calibri" panose="020F0502020204030204" pitchFamily="34" charset="0"/>
              </a:rPr>
              <a:t>:</a:t>
            </a:r>
            <a:r>
              <a:rPr lang="en-IN" sz="1400" kern="100" dirty="0">
                <a:effectLst/>
                <a:latin typeface="Calibri" panose="020F0502020204030204" pitchFamily="34" charset="0"/>
                <a:ea typeface="STXinwei" panose="02010800040101010101" pitchFamily="2" charset="-122"/>
                <a:cs typeface="Calibri" panose="020F0502020204030204" pitchFamily="34" charset="0"/>
              </a:rPr>
              <a:t> </a:t>
            </a:r>
          </a:p>
          <a:p>
            <a:pPr>
              <a:lnSpc>
                <a:spcPct val="110000"/>
              </a:lnSpc>
              <a:spcAft>
                <a:spcPts val="800"/>
              </a:spcAft>
            </a:pPr>
            <a:r>
              <a:rPr lang="en-US" sz="1400" kern="100" dirty="0">
                <a:effectLst/>
                <a:latin typeface="Calibri" panose="020F0502020204030204" pitchFamily="34" charset="0"/>
                <a:ea typeface="STXinwei" panose="02010800040101010101" pitchFamily="2" charset="-122"/>
                <a:cs typeface="Calibri" panose="020F0502020204030204" pitchFamily="34" charset="0"/>
              </a:rPr>
              <a:t>Every leader must have the spirit to accept defeat and improve oneself for future situations. </a:t>
            </a:r>
          </a:p>
          <a:p>
            <a:pPr>
              <a:lnSpc>
                <a:spcPct val="110000"/>
              </a:lnSpc>
              <a:spcAft>
                <a:spcPts val="800"/>
              </a:spcAft>
            </a:pPr>
            <a:r>
              <a:rPr lang="en-US" sz="1400" kern="100" dirty="0">
                <a:effectLst/>
                <a:latin typeface="Calibri" panose="020F0502020204030204" pitchFamily="34" charset="0"/>
                <a:ea typeface="STXinwei" panose="02010800040101010101" pitchFamily="2" charset="-122"/>
                <a:cs typeface="Calibri" panose="020F0502020204030204" pitchFamily="34" charset="0"/>
              </a:rPr>
              <a:t>A true leader motivates other people to grip their perception. </a:t>
            </a:r>
          </a:p>
          <a:p>
            <a:pPr>
              <a:lnSpc>
                <a:spcPct val="110000"/>
              </a:lnSpc>
              <a:spcAft>
                <a:spcPts val="800"/>
              </a:spcAft>
            </a:pPr>
            <a:r>
              <a:rPr lang="en-IN" sz="1600" b="1" kern="100" dirty="0">
                <a:effectLst/>
                <a:latin typeface="Calibri" panose="020F0502020204030204" pitchFamily="34" charset="0"/>
                <a:ea typeface="STXinwei" panose="02010800040101010101" pitchFamily="2" charset="-122"/>
                <a:cs typeface="Calibri" panose="020F0502020204030204" pitchFamily="34" charset="0"/>
              </a:rPr>
              <a:t>Leaders percolate positive energy:</a:t>
            </a:r>
            <a:r>
              <a:rPr lang="en-IN" sz="1600" kern="100" dirty="0">
                <a:effectLst/>
                <a:latin typeface="Calibri" panose="020F0502020204030204" pitchFamily="34" charset="0"/>
                <a:ea typeface="STXinwei" panose="02010800040101010101" pitchFamily="2" charset="-122"/>
                <a:cs typeface="Calibri" panose="020F0502020204030204" pitchFamily="34" charset="0"/>
              </a:rPr>
              <a:t> </a:t>
            </a:r>
          </a:p>
          <a:p>
            <a:pPr>
              <a:lnSpc>
                <a:spcPct val="110000"/>
              </a:lnSpc>
              <a:spcAft>
                <a:spcPts val="800"/>
              </a:spcAft>
            </a:pPr>
            <a:r>
              <a:rPr lang="en-US" sz="1400" kern="100" dirty="0">
                <a:effectLst/>
                <a:latin typeface="Calibri" panose="020F0502020204030204" pitchFamily="34" charset="0"/>
                <a:ea typeface="STXinwei" panose="02010800040101010101" pitchFamily="2" charset="-122"/>
                <a:cs typeface="Calibri" panose="020F0502020204030204" pitchFamily="34" charset="0"/>
              </a:rPr>
              <a:t>This creates authentic conversations that efficiently move the organization forward. Leaders should be optimistic. </a:t>
            </a:r>
          </a:p>
          <a:p>
            <a:pPr>
              <a:lnSpc>
                <a:spcPct val="110000"/>
              </a:lnSpc>
              <a:spcAft>
                <a:spcPts val="800"/>
              </a:spcAft>
            </a:pPr>
            <a:r>
              <a:rPr lang="en-US" sz="1400" kern="100" dirty="0">
                <a:effectLst/>
                <a:latin typeface="Calibri" panose="020F0502020204030204" pitchFamily="34" charset="0"/>
                <a:ea typeface="STXinwei" panose="02010800040101010101" pitchFamily="2" charset="-122"/>
                <a:cs typeface="Calibri" panose="020F0502020204030204" pitchFamily="34" charset="0"/>
              </a:rPr>
              <a:t>They have skills like showing hope for anything to others and leaders should have positive energy (</a:t>
            </a:r>
            <a:r>
              <a:rPr lang="en-US" sz="1400" kern="100" dirty="0" err="1">
                <a:effectLst/>
                <a:latin typeface="Calibri" panose="020F0502020204030204" pitchFamily="34" charset="0"/>
                <a:ea typeface="STXinwei" panose="02010800040101010101" pitchFamily="2" charset="-122"/>
                <a:cs typeface="Calibri" panose="020F0502020204030204" pitchFamily="34" charset="0"/>
              </a:rPr>
              <a:t>Harahap</a:t>
            </a:r>
            <a:r>
              <a:rPr lang="en-US" sz="1400" kern="100" dirty="0">
                <a:effectLst/>
                <a:latin typeface="Calibri" panose="020F0502020204030204" pitchFamily="34" charset="0"/>
                <a:ea typeface="STXinwei" panose="02010800040101010101" pitchFamily="2" charset="-122"/>
                <a:cs typeface="Calibri" panose="020F0502020204030204" pitchFamily="34" charset="0"/>
              </a:rPr>
              <a:t>, 2023).</a:t>
            </a:r>
          </a:p>
          <a:p>
            <a:pPr>
              <a:lnSpc>
                <a:spcPct val="110000"/>
              </a:lnSpc>
            </a:pPr>
            <a:endParaRPr lang="en-US" sz="1400" dirty="0">
              <a:latin typeface="STXinwei" panose="02010800040101010101" pitchFamily="2" charset="-122"/>
              <a:ea typeface="STXinwei" panose="02010800040101010101" pitchFamily="2" charset="-122"/>
            </a:endParaRPr>
          </a:p>
        </p:txBody>
      </p:sp>
      <p:sp>
        <p:nvSpPr>
          <p:cNvPr id="11" name="Rectangle 10">
            <a:extLst>
              <a:ext uri="{FF2B5EF4-FFF2-40B4-BE49-F238E27FC236}">
                <a16:creationId xmlns:a16="http://schemas.microsoft.com/office/drawing/2014/main" id="{FA95A814-33CD-4A6C-8F2B-378289DBB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696640" y="-148"/>
            <a:ext cx="3495360" cy="340144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E579214A-A9B1-4E84-BF32-CA24669E0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695889" y="-5385"/>
            <a:ext cx="3496111" cy="3401447"/>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pic>
        <p:nvPicPr>
          <p:cNvPr id="5" name="Picture 4" descr="One in a crowd">
            <a:extLst>
              <a:ext uri="{FF2B5EF4-FFF2-40B4-BE49-F238E27FC236}">
                <a16:creationId xmlns:a16="http://schemas.microsoft.com/office/drawing/2014/main" id="{76E4FAD1-027F-C178-1CD7-1FD326AAEED6}"/>
              </a:ext>
            </a:extLst>
          </p:cNvPr>
          <p:cNvPicPr>
            <a:picLocks noChangeAspect="1"/>
          </p:cNvPicPr>
          <p:nvPr/>
        </p:nvPicPr>
        <p:blipFill rotWithShape="1">
          <a:blip r:embed="rId3"/>
          <a:srcRect l="16225" r="8036" b="2"/>
          <a:stretch/>
        </p:blipFill>
        <p:spPr>
          <a:xfrm>
            <a:off x="8695889" y="3456702"/>
            <a:ext cx="3496111" cy="3461938"/>
          </a:xfrm>
          <a:prstGeom prst="rect">
            <a:avLst/>
          </a:prstGeom>
        </p:spPr>
      </p:pic>
      <p:sp>
        <p:nvSpPr>
          <p:cNvPr id="6" name="TextBox 5">
            <a:extLst>
              <a:ext uri="{FF2B5EF4-FFF2-40B4-BE49-F238E27FC236}">
                <a16:creationId xmlns:a16="http://schemas.microsoft.com/office/drawing/2014/main" id="{A5528A1C-B08F-9FDC-39C8-A7567C6FFCB8}"/>
              </a:ext>
            </a:extLst>
          </p:cNvPr>
          <p:cNvSpPr txBox="1"/>
          <p:nvPr/>
        </p:nvSpPr>
        <p:spPr>
          <a:xfrm>
            <a:off x="9517626" y="3129216"/>
            <a:ext cx="6096000" cy="261610"/>
          </a:xfrm>
          <a:prstGeom prst="rect">
            <a:avLst/>
          </a:prstGeom>
          <a:noFill/>
        </p:spPr>
        <p:txBody>
          <a:bodyPr wrap="square">
            <a:spAutoFit/>
          </a:bodyPr>
          <a:lstStyle/>
          <a:p>
            <a:r>
              <a:rPr lang="en-US" sz="1050" kern="100" dirty="0">
                <a:effectLst/>
                <a:latin typeface="STXinwei" panose="02010800040101010101" pitchFamily="2" charset="-122"/>
                <a:ea typeface="STXinwei" panose="02010800040101010101" pitchFamily="2" charset="-122"/>
                <a:cs typeface="Times New Roman" panose="02020603050405020304" pitchFamily="18" charset="0"/>
              </a:rPr>
              <a:t>Source: (</a:t>
            </a:r>
            <a:r>
              <a:rPr lang="en-US" sz="1050" kern="100" dirty="0" err="1">
                <a:latin typeface="STXinwei" panose="02010800040101010101" pitchFamily="2" charset="-122"/>
                <a:ea typeface="STXinwei" panose="02010800040101010101" pitchFamily="2" charset="-122"/>
                <a:cs typeface="Times New Roman" panose="02020603050405020304" pitchFamily="18" charset="0"/>
              </a:rPr>
              <a:t>P</a:t>
            </a:r>
            <a:r>
              <a:rPr lang="en-US" sz="1050" kern="100" dirty="0" err="1">
                <a:effectLst/>
                <a:latin typeface="STXinwei" panose="02010800040101010101" pitchFamily="2" charset="-122"/>
                <a:ea typeface="STXinwei" panose="02010800040101010101" pitchFamily="2" charset="-122"/>
                <a:cs typeface="Times New Roman" panose="02020603050405020304" pitchFamily="18" charset="0"/>
              </a:rPr>
              <a:t>erformyard</a:t>
            </a:r>
            <a:r>
              <a:rPr lang="en-US" sz="1050" kern="100" dirty="0">
                <a:effectLst/>
                <a:latin typeface="STXinwei" panose="02010800040101010101" pitchFamily="2" charset="-122"/>
                <a:ea typeface="STXinwei" panose="02010800040101010101" pitchFamily="2" charset="-122"/>
                <a:cs typeface="Times New Roman" panose="02020603050405020304" pitchFamily="18" charset="0"/>
              </a:rPr>
              <a:t>, 2023)</a:t>
            </a:r>
            <a:endParaRPr lang="en-US" sz="1050" dirty="0"/>
          </a:p>
        </p:txBody>
      </p:sp>
    </p:spTree>
    <p:extLst>
      <p:ext uri="{BB962C8B-B14F-4D97-AF65-F5344CB8AC3E}">
        <p14:creationId xmlns:p14="http://schemas.microsoft.com/office/powerpoint/2010/main" val="32860972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901EA4-6CA0-4A64-939C-F76E88D15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EA99EA-1145-728E-BD66-5A878C7F7BBF}"/>
              </a:ext>
            </a:extLst>
          </p:cNvPr>
          <p:cNvSpPr>
            <a:spLocks noGrp="1"/>
          </p:cNvSpPr>
          <p:nvPr>
            <p:ph type="title"/>
          </p:nvPr>
        </p:nvSpPr>
        <p:spPr>
          <a:xfrm>
            <a:off x="707731" y="720436"/>
            <a:ext cx="5603356" cy="1490920"/>
          </a:xfrm>
        </p:spPr>
        <p:txBody>
          <a:bodyPr>
            <a:normAutofit/>
          </a:bodyPr>
          <a:lstStyle/>
          <a:p>
            <a:r>
              <a:rPr lang="en-US" sz="4000" dirty="0">
                <a:latin typeface="Calibri" panose="020F0502020204030204" pitchFamily="34" charset="0"/>
                <a:cs typeface="Calibri" panose="020F0502020204030204" pitchFamily="34" charset="0"/>
              </a:rPr>
              <a:t>Jack Welch’s Management Qualities</a:t>
            </a:r>
          </a:p>
        </p:txBody>
      </p:sp>
      <p:sp>
        <p:nvSpPr>
          <p:cNvPr id="3" name="Content Placeholder 2">
            <a:extLst>
              <a:ext uri="{FF2B5EF4-FFF2-40B4-BE49-F238E27FC236}">
                <a16:creationId xmlns:a16="http://schemas.microsoft.com/office/drawing/2014/main" id="{CD4B7631-DA25-8E5F-13F8-2450510EBC73}"/>
              </a:ext>
            </a:extLst>
          </p:cNvPr>
          <p:cNvSpPr>
            <a:spLocks noGrp="1"/>
          </p:cNvSpPr>
          <p:nvPr>
            <p:ph idx="1"/>
          </p:nvPr>
        </p:nvSpPr>
        <p:spPr>
          <a:xfrm>
            <a:off x="707731" y="2450968"/>
            <a:ext cx="5972987" cy="3791212"/>
          </a:xfrm>
        </p:spPr>
        <p:txBody>
          <a:bodyPr>
            <a:normAutofit/>
          </a:bodyPr>
          <a:lstStyle/>
          <a:p>
            <a:pPr>
              <a:lnSpc>
                <a:spcPct val="110000"/>
              </a:lnSpc>
            </a:pPr>
            <a:r>
              <a:rPr lang="en-US" sz="1400" kern="100" dirty="0">
                <a:effectLst/>
                <a:latin typeface="Calibri" panose="020F0502020204030204" pitchFamily="34" charset="0"/>
                <a:ea typeface="STXinwei" panose="02010800040101010101" pitchFamily="2" charset="-122"/>
                <a:cs typeface="Calibri" panose="020F0502020204030204" pitchFamily="34" charset="0"/>
              </a:rPr>
              <a:t>Welch’s imagination eliminated distinction and barricades between foreign and domestic functions. </a:t>
            </a:r>
          </a:p>
          <a:p>
            <a:pPr>
              <a:lnSpc>
                <a:spcPct val="110000"/>
              </a:lnSpc>
            </a:pPr>
            <a:r>
              <a:rPr lang="en-US" sz="1400" kern="100" dirty="0">
                <a:effectLst/>
                <a:latin typeface="Calibri" panose="020F0502020204030204" pitchFamily="34" charset="0"/>
                <a:ea typeface="STXinwei" panose="02010800040101010101" pitchFamily="2" charset="-122"/>
                <a:cs typeface="Calibri" panose="020F0502020204030204" pitchFamily="34" charset="0"/>
              </a:rPr>
              <a:t>Welch introduced everyone to working jointly as equals. </a:t>
            </a:r>
          </a:p>
          <a:p>
            <a:pPr>
              <a:lnSpc>
                <a:spcPct val="110000"/>
              </a:lnSpc>
            </a:pPr>
            <a:r>
              <a:rPr lang="en-US" sz="1400" kern="100" dirty="0">
                <a:effectLst/>
                <a:latin typeface="Calibri" panose="020F0502020204030204" pitchFamily="34" charset="0"/>
                <a:ea typeface="STXinwei" panose="02010800040101010101" pitchFamily="2" charset="-122"/>
                <a:cs typeface="Calibri" panose="020F0502020204030204" pitchFamily="34" charset="0"/>
              </a:rPr>
              <a:t>Stimulating boundaryless </a:t>
            </a:r>
            <a:r>
              <a:rPr lang="en-US" sz="1400" kern="100" dirty="0" err="1">
                <a:effectLst/>
                <a:latin typeface="Calibri" panose="020F0502020204030204" pitchFamily="34" charset="0"/>
                <a:ea typeface="STXinwei" panose="02010800040101010101" pitchFamily="2" charset="-122"/>
                <a:cs typeface="Calibri" panose="020F0502020204030204" pitchFamily="34" charset="0"/>
              </a:rPr>
              <a:t>behaviour</a:t>
            </a:r>
            <a:r>
              <a:rPr lang="en-US" sz="1400" kern="100" dirty="0">
                <a:effectLst/>
                <a:latin typeface="Calibri" panose="020F0502020204030204" pitchFamily="34" charset="0"/>
                <a:ea typeface="STXinwei" panose="02010800040101010101" pitchFamily="2" charset="-122"/>
                <a:cs typeface="Calibri" panose="020F0502020204030204" pitchFamily="34" charset="0"/>
              </a:rPr>
              <a:t> among the employees means more than substituting the company handbook. </a:t>
            </a:r>
          </a:p>
          <a:p>
            <a:pPr>
              <a:lnSpc>
                <a:spcPct val="110000"/>
              </a:lnSpc>
            </a:pPr>
            <a:r>
              <a:rPr lang="en-US" sz="1400" kern="100" dirty="0">
                <a:effectLst/>
                <a:latin typeface="Calibri" panose="020F0502020204030204" pitchFamily="34" charset="0"/>
                <a:ea typeface="STXinwei" panose="02010800040101010101" pitchFamily="2" charset="-122"/>
                <a:cs typeface="Calibri" panose="020F0502020204030204" pitchFamily="34" charset="0"/>
              </a:rPr>
              <a:t>It can tend by example by structuring teams and looking for advice from people who have various types of functions in the commercial sector (</a:t>
            </a:r>
            <a:r>
              <a:rPr lang="en-US" sz="1400" kern="100" dirty="0" err="1">
                <a:latin typeface="Calibri" panose="020F0502020204030204" pitchFamily="34" charset="0"/>
                <a:ea typeface="STXinwei" panose="02010800040101010101" pitchFamily="2" charset="-122"/>
                <a:cs typeface="Calibri" panose="020F0502020204030204" pitchFamily="34" charset="0"/>
              </a:rPr>
              <a:t>P</a:t>
            </a:r>
            <a:r>
              <a:rPr lang="en-US" sz="1400" kern="100" dirty="0" err="1">
                <a:effectLst/>
                <a:latin typeface="Calibri" panose="020F0502020204030204" pitchFamily="34" charset="0"/>
                <a:ea typeface="STXinwei" panose="02010800040101010101" pitchFamily="2" charset="-122"/>
                <a:cs typeface="Calibri" panose="020F0502020204030204" pitchFamily="34" charset="0"/>
              </a:rPr>
              <a:t>erformyard</a:t>
            </a:r>
            <a:r>
              <a:rPr lang="en-US" sz="1400" kern="100" dirty="0">
                <a:effectLst/>
                <a:latin typeface="Calibri" panose="020F0502020204030204" pitchFamily="34" charset="0"/>
                <a:ea typeface="STXinwei" panose="02010800040101010101" pitchFamily="2" charset="-122"/>
                <a:cs typeface="Calibri" panose="020F0502020204030204" pitchFamily="34" charset="0"/>
              </a:rPr>
              <a:t>, 2023).  </a:t>
            </a:r>
          </a:p>
          <a:p>
            <a:pPr>
              <a:lnSpc>
                <a:spcPct val="110000"/>
              </a:lnSpc>
            </a:pPr>
            <a:endParaRPr lang="en-US" sz="1500" dirty="0">
              <a:latin typeface="STXinwei" panose="02010800040101010101" pitchFamily="2" charset="-122"/>
              <a:ea typeface="STXinwei" panose="02010800040101010101" pitchFamily="2" charset="-122"/>
            </a:endParaRPr>
          </a:p>
        </p:txBody>
      </p:sp>
      <p:sp>
        <p:nvSpPr>
          <p:cNvPr id="11" name="Freeform: Shape 10">
            <a:extLst>
              <a:ext uri="{FF2B5EF4-FFF2-40B4-BE49-F238E27FC236}">
                <a16:creationId xmlns:a16="http://schemas.microsoft.com/office/drawing/2014/main" id="{7E3B2BA1-50FC-4574-838F-AB0B5B93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3268" y="3431554"/>
            <a:ext cx="3488732" cy="3432751"/>
          </a:xfrm>
          <a:custGeom>
            <a:avLst/>
            <a:gdLst>
              <a:gd name="connsiteX0" fmla="*/ 3488731 w 3488732"/>
              <a:gd name="connsiteY0" fmla="*/ 0 h 3432751"/>
              <a:gd name="connsiteX1" fmla="*/ 3488732 w 3488732"/>
              <a:gd name="connsiteY1" fmla="*/ 0 h 3432751"/>
              <a:gd name="connsiteX2" fmla="*/ 3488732 w 3488732"/>
              <a:gd name="connsiteY2" fmla="*/ 3432751 h 3432751"/>
              <a:gd name="connsiteX3" fmla="*/ 0 w 3488732"/>
              <a:gd name="connsiteY3" fmla="*/ 3432751 h 3432751"/>
              <a:gd name="connsiteX4" fmla="*/ 0 w 3488732"/>
              <a:gd name="connsiteY4" fmla="*/ 3431630 h 3432751"/>
              <a:gd name="connsiteX5" fmla="*/ 80 w 3488732"/>
              <a:gd name="connsiteY5" fmla="*/ 3431628 h 3432751"/>
              <a:gd name="connsiteX6" fmla="*/ 7516 w 3488732"/>
              <a:gd name="connsiteY6" fmla="*/ 3431628 h 3432751"/>
              <a:gd name="connsiteX7" fmla="*/ 7516 w 3488732"/>
              <a:gd name="connsiteY7" fmla="*/ 3431443 h 3432751"/>
              <a:gd name="connsiteX8" fmla="*/ 179530 w 3488732"/>
              <a:gd name="connsiteY8" fmla="*/ 3427154 h 3432751"/>
              <a:gd name="connsiteX9" fmla="*/ 3484471 w 3488732"/>
              <a:gd name="connsiteY9" fmla="*/ 162232 h 3432751"/>
              <a:gd name="connsiteX10" fmla="*/ 3488328 w 3488732"/>
              <a:gd name="connsiteY10" fmla="*/ 6924 h 3432751"/>
              <a:gd name="connsiteX11" fmla="*/ 3488731 w 3488732"/>
              <a:gd name="connsiteY11" fmla="*/ 6924 h 3432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88732" h="3432751">
                <a:moveTo>
                  <a:pt x="3488731" y="0"/>
                </a:moveTo>
                <a:lnTo>
                  <a:pt x="3488732" y="0"/>
                </a:lnTo>
                <a:lnTo>
                  <a:pt x="3488732" y="3432751"/>
                </a:lnTo>
                <a:lnTo>
                  <a:pt x="0" y="3432751"/>
                </a:lnTo>
                <a:lnTo>
                  <a:pt x="0" y="3431630"/>
                </a:lnTo>
                <a:lnTo>
                  <a:pt x="80" y="3431628"/>
                </a:lnTo>
                <a:lnTo>
                  <a:pt x="7516" y="3431628"/>
                </a:lnTo>
                <a:lnTo>
                  <a:pt x="7516" y="3431443"/>
                </a:lnTo>
                <a:lnTo>
                  <a:pt x="179530" y="3427154"/>
                </a:lnTo>
                <a:cubicBezTo>
                  <a:pt x="1965266" y="3337873"/>
                  <a:pt x="3396747" y="1924247"/>
                  <a:pt x="3484471" y="162232"/>
                </a:cubicBezTo>
                <a:lnTo>
                  <a:pt x="3488328" y="6924"/>
                </a:lnTo>
                <a:lnTo>
                  <a:pt x="3488731" y="6924"/>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Working space background">
            <a:extLst>
              <a:ext uri="{FF2B5EF4-FFF2-40B4-BE49-F238E27FC236}">
                <a16:creationId xmlns:a16="http://schemas.microsoft.com/office/drawing/2014/main" id="{62D807FF-908E-8EC2-B8EB-B532C4BFBB99}"/>
              </a:ext>
            </a:extLst>
          </p:cNvPr>
          <p:cNvPicPr>
            <a:picLocks noChangeAspect="1"/>
          </p:cNvPicPr>
          <p:nvPr/>
        </p:nvPicPr>
        <p:blipFill rotWithShape="1">
          <a:blip r:embed="rId3"/>
          <a:srcRect l="49182" r="1" b="1"/>
          <a:stretch/>
        </p:blipFill>
        <p:spPr>
          <a:xfrm>
            <a:off x="6967018" y="10"/>
            <a:ext cx="5224982" cy="6863174"/>
          </a:xfrm>
          <a:custGeom>
            <a:avLst/>
            <a:gdLst/>
            <a:ahLst/>
            <a:cxnLst/>
            <a:rect l="l" t="t" r="r" b="b"/>
            <a:pathLst>
              <a:path w="5224982" h="6846790">
                <a:moveTo>
                  <a:pt x="0" y="0"/>
                </a:moveTo>
                <a:lnTo>
                  <a:pt x="5224981" y="0"/>
                </a:lnTo>
                <a:lnTo>
                  <a:pt x="5224981" y="3414038"/>
                </a:lnTo>
                <a:lnTo>
                  <a:pt x="5224982" y="3414038"/>
                </a:lnTo>
                <a:lnTo>
                  <a:pt x="5224981" y="3414080"/>
                </a:lnTo>
                <a:lnTo>
                  <a:pt x="5224981" y="3430264"/>
                </a:lnTo>
                <a:lnTo>
                  <a:pt x="5224578" y="3430264"/>
                </a:lnTo>
                <a:lnTo>
                  <a:pt x="5220721" y="3585201"/>
                </a:lnTo>
                <a:cubicBezTo>
                  <a:pt x="5132997" y="5343007"/>
                  <a:pt x="3701516" y="6753257"/>
                  <a:pt x="1915780" y="6842324"/>
                </a:cubicBezTo>
                <a:lnTo>
                  <a:pt x="1743766" y="6846603"/>
                </a:lnTo>
                <a:lnTo>
                  <a:pt x="1743766" y="6846788"/>
                </a:lnTo>
                <a:lnTo>
                  <a:pt x="1736330" y="6846788"/>
                </a:lnTo>
                <a:lnTo>
                  <a:pt x="1736250" y="6846790"/>
                </a:lnTo>
                <a:lnTo>
                  <a:pt x="1736250" y="6846788"/>
                </a:lnTo>
                <a:lnTo>
                  <a:pt x="0" y="6846788"/>
                </a:lnTo>
                <a:close/>
              </a:path>
            </a:pathLst>
          </a:custGeom>
        </p:spPr>
      </p:pic>
    </p:spTree>
    <p:extLst>
      <p:ext uri="{BB962C8B-B14F-4D97-AF65-F5344CB8AC3E}">
        <p14:creationId xmlns:p14="http://schemas.microsoft.com/office/powerpoint/2010/main" val="4075211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A1766D0-745A-4921-A68E-56642A650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77BC71-9871-3EAE-776E-A89C823AD434}"/>
              </a:ext>
            </a:extLst>
          </p:cNvPr>
          <p:cNvSpPr>
            <a:spLocks noGrp="1"/>
          </p:cNvSpPr>
          <p:nvPr>
            <p:ph type="title"/>
          </p:nvPr>
        </p:nvSpPr>
        <p:spPr>
          <a:xfrm>
            <a:off x="983627" y="751458"/>
            <a:ext cx="7122091" cy="942646"/>
          </a:xfrm>
        </p:spPr>
        <p:txBody>
          <a:bodyPr>
            <a:normAutofit/>
          </a:bodyPr>
          <a:lstStyle/>
          <a:p>
            <a:r>
              <a:rPr lang="en-GB" b="1" kern="100" dirty="0">
                <a:effectLst/>
                <a:latin typeface="Calibri" panose="020F0502020204030204" pitchFamily="34" charset="0"/>
                <a:ea typeface="Calibri" panose="020F0502020204030204" pitchFamily="34" charset="0"/>
                <a:cs typeface="Times New Roman" panose="02020603050405020304" pitchFamily="18" charset="0"/>
              </a:rPr>
              <a:t>Challenges of Welch’s Leadership Style</a:t>
            </a:r>
            <a:endParaRPr lang="en-GB" dirty="0"/>
          </a:p>
        </p:txBody>
      </p:sp>
      <p:sp>
        <p:nvSpPr>
          <p:cNvPr id="3" name="Content Placeholder 2">
            <a:extLst>
              <a:ext uri="{FF2B5EF4-FFF2-40B4-BE49-F238E27FC236}">
                <a16:creationId xmlns:a16="http://schemas.microsoft.com/office/drawing/2014/main" id="{A2B97EA4-1780-7854-FFB4-16AAB539BEE5}"/>
              </a:ext>
            </a:extLst>
          </p:cNvPr>
          <p:cNvSpPr>
            <a:spLocks noGrp="1"/>
          </p:cNvSpPr>
          <p:nvPr>
            <p:ph idx="1"/>
          </p:nvPr>
        </p:nvSpPr>
        <p:spPr>
          <a:xfrm>
            <a:off x="983626" y="2166059"/>
            <a:ext cx="7566937" cy="4371444"/>
          </a:xfrm>
        </p:spPr>
        <p:txBody>
          <a:bodyPr>
            <a:normAutofit/>
          </a:bodyPr>
          <a:lstStyle/>
          <a:p>
            <a:pPr algn="just"/>
            <a:r>
              <a:rPr lang="en-GB" sz="1600" b="1" dirty="0">
                <a:effectLst/>
                <a:latin typeface="Calibri" panose="020F0502020204030204" pitchFamily="34" charset="0"/>
                <a:ea typeface="Calibri" panose="020F0502020204030204" pitchFamily="34" charset="0"/>
                <a:cs typeface="Times New Roman" panose="02020603050405020304" pitchFamily="18" charset="0"/>
              </a:rPr>
              <a:t>Cultural Disruption and Resistance to Change</a:t>
            </a:r>
          </a:p>
          <a:p>
            <a:pPr>
              <a:buFont typeface="Wingdings" panose="05000000000000000000" pitchFamily="2" charset="2"/>
              <a:buChar char="v"/>
            </a:pPr>
            <a:r>
              <a:rPr lang="en-GB" sz="1400" b="0" dirty="0">
                <a:effectLst/>
                <a:latin typeface="Calibri" panose="020F0502020204030204" pitchFamily="34" charset="0"/>
                <a:ea typeface="Calibri" panose="020F0502020204030204" pitchFamily="34" charset="0"/>
                <a:cs typeface="Times New Roman" panose="02020603050405020304" pitchFamily="18" charset="0"/>
              </a:rPr>
              <a:t>Radical changes: extensive downsizing, restructuring, performance-driven culture</a:t>
            </a:r>
          </a:p>
          <a:p>
            <a:pPr algn="just"/>
            <a:r>
              <a:rPr lang="en-GB" sz="1600" b="1" dirty="0">
                <a:effectLst/>
                <a:latin typeface="Calibri" panose="020F0502020204030204" pitchFamily="34" charset="0"/>
                <a:ea typeface="Calibri" panose="020F0502020204030204" pitchFamily="34" charset="0"/>
                <a:cs typeface="Times New Roman" panose="02020603050405020304" pitchFamily="18" charset="0"/>
              </a:rPr>
              <a:t>Negative Impacts of the "Rank and Yank" System</a:t>
            </a:r>
          </a:p>
          <a:p>
            <a:pPr>
              <a:buFont typeface="Wingdings" panose="05000000000000000000" pitchFamily="2" charset="2"/>
              <a:buChar char="v"/>
            </a:pPr>
            <a:r>
              <a:rPr lang="en-GB" sz="1400" dirty="0">
                <a:latin typeface="Calibri" panose="020F0502020204030204" pitchFamily="34" charset="0"/>
                <a:ea typeface="Calibri" panose="020F0502020204030204" pitchFamily="34" charset="0"/>
                <a:cs typeface="Times New Roman" panose="02020603050405020304" pitchFamily="18" charset="0"/>
              </a:rPr>
              <a:t>unhealthy competition, self-preservation, low morale, decreased collaboration, eroded trust </a:t>
            </a:r>
          </a:p>
          <a:p>
            <a:pPr algn="just"/>
            <a:r>
              <a:rPr lang="en-GB" sz="1600" b="1" dirty="0">
                <a:effectLst/>
                <a:latin typeface="Calibri" panose="020F0502020204030204" pitchFamily="34" charset="0"/>
                <a:ea typeface="Calibri" panose="020F0502020204030204" pitchFamily="34" charset="0"/>
                <a:cs typeface="Times New Roman" panose="02020603050405020304" pitchFamily="18" charset="0"/>
              </a:rPr>
              <a:t>Short-Term Focus and Neglect of Long-Term Strategies</a:t>
            </a:r>
          </a:p>
          <a:p>
            <a:pPr algn="just">
              <a:buFont typeface="Wingdings" panose="05000000000000000000" pitchFamily="2" charset="2"/>
              <a:buChar char="v"/>
            </a:pPr>
            <a:r>
              <a:rPr lang="en-GB" sz="1400" dirty="0">
                <a:latin typeface="Calibri" panose="020F0502020204030204" pitchFamily="34" charset="0"/>
                <a:ea typeface="Calibri" panose="020F0502020204030204" pitchFamily="34" charset="0"/>
                <a:cs typeface="Times New Roman" panose="02020603050405020304" pitchFamily="18" charset="0"/>
              </a:rPr>
              <a:t>Obsession with quarterly earnings targets</a:t>
            </a:r>
          </a:p>
          <a:p>
            <a:pPr algn="just">
              <a:buFont typeface="Wingdings" panose="05000000000000000000" pitchFamily="2" charset="2"/>
              <a:buChar char="v"/>
            </a:pPr>
            <a:r>
              <a:rPr lang="en-GB" sz="1400" dirty="0">
                <a:effectLst/>
                <a:latin typeface="Calibri" panose="020F0502020204030204" pitchFamily="34" charset="0"/>
                <a:ea typeface="Calibri" panose="020F0502020204030204" pitchFamily="34" charset="0"/>
                <a:cs typeface="Times New Roman" panose="02020603050405020304" pitchFamily="18" charset="0"/>
              </a:rPr>
              <a:t>Challenges in adapting to market chan</a:t>
            </a:r>
            <a:r>
              <a:rPr lang="en-GB" sz="1400" dirty="0">
                <a:latin typeface="Calibri" panose="020F0502020204030204" pitchFamily="34" charset="0"/>
                <a:ea typeface="Calibri" panose="020F0502020204030204" pitchFamily="34" charset="0"/>
                <a:cs typeface="Times New Roman" panose="02020603050405020304" pitchFamily="18" charset="0"/>
              </a:rPr>
              <a:t>ges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600" b="1" dirty="0">
                <a:effectLst/>
                <a:latin typeface="Calibri" panose="020F0502020204030204" pitchFamily="34" charset="0"/>
                <a:ea typeface="Calibri" panose="020F0502020204030204" pitchFamily="34" charset="0"/>
                <a:cs typeface="Times New Roman" panose="02020603050405020304" pitchFamily="18" charset="0"/>
              </a:rPr>
              <a:t>Lack of Diversity and Inclusion</a:t>
            </a:r>
          </a:p>
          <a:p>
            <a:pPr algn="just">
              <a:buFont typeface="Wingdings" panose="05000000000000000000" pitchFamily="2" charset="2"/>
              <a:buChar char="v"/>
            </a:pPr>
            <a:r>
              <a:rPr lang="en-GB" sz="1400" dirty="0">
                <a:latin typeface="Calibri" panose="020F0502020204030204" pitchFamily="34" charset="0"/>
                <a:ea typeface="Calibri" panose="020F0502020204030204" pitchFamily="34" charset="0"/>
                <a:cs typeface="Times New Roman" panose="02020603050405020304" pitchFamily="18" charset="0"/>
              </a:rPr>
              <a:t>Limited representation of diverse perspectives, misunderstanding of a diverse customer base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a:latin typeface="Calibri" panose="020F0502020204030204" pitchFamily="34" charset="0"/>
                <a:ea typeface="Calibri" panose="020F0502020204030204" pitchFamily="34" charset="0"/>
                <a:cs typeface="Times New Roman" panose="02020603050405020304" pitchFamily="18" charset="0"/>
              </a:rPr>
              <a:t>						(</a:t>
            </a:r>
            <a:r>
              <a:rPr lang="en-GB" sz="1200" dirty="0">
                <a:latin typeface="Calibri" panose="020F0502020204030204" pitchFamily="34" charset="0"/>
                <a:ea typeface="Calibri" panose="020F0502020204030204" pitchFamily="34" charset="0"/>
                <a:cs typeface="Times New Roman" panose="02020603050405020304" pitchFamily="18" charset="0"/>
              </a:rPr>
              <a:t>O’Boyle, 1998)</a:t>
            </a:r>
            <a:r>
              <a:rPr lang="en-GB" sz="1400" dirty="0">
                <a:latin typeface="Calibri" panose="020F0502020204030204" pitchFamily="34" charset="0"/>
                <a:ea typeface="Calibri" panose="020F0502020204030204" pitchFamily="34" charset="0"/>
                <a:cs typeface="Times New Roman" panose="02020603050405020304" pitchFamily="18" charset="0"/>
              </a:rPr>
              <a:t>			</a:t>
            </a:r>
          </a:p>
        </p:txBody>
      </p:sp>
      <p:sp>
        <p:nvSpPr>
          <p:cNvPr id="12" name="Freeform: Shape 11">
            <a:extLst>
              <a:ext uri="{FF2B5EF4-FFF2-40B4-BE49-F238E27FC236}">
                <a16:creationId xmlns:a16="http://schemas.microsoft.com/office/drawing/2014/main" id="{583F1E3F-D7BF-4DB5-8016-70B9E385E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D0D3E7A-8DF6-4A78-A03C-86AD69746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7088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ead with Gears">
            <a:extLst>
              <a:ext uri="{FF2B5EF4-FFF2-40B4-BE49-F238E27FC236}">
                <a16:creationId xmlns:a16="http://schemas.microsoft.com/office/drawing/2014/main" id="{AB0F4EC2-ADBB-DD27-FAF4-F8E83F6CB64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55652" y="1201392"/>
            <a:ext cx="4371444" cy="4371444"/>
          </a:xfrm>
          <a:prstGeom prst="rect">
            <a:avLst/>
          </a:prstGeom>
        </p:spPr>
      </p:pic>
    </p:spTree>
    <p:extLst>
      <p:ext uri="{BB962C8B-B14F-4D97-AF65-F5344CB8AC3E}">
        <p14:creationId xmlns:p14="http://schemas.microsoft.com/office/powerpoint/2010/main" val="33513601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Rectangle 14">
            <a:extLst>
              <a:ext uri="{FF2B5EF4-FFF2-40B4-BE49-F238E27FC236}">
                <a16:creationId xmlns:a16="http://schemas.microsoft.com/office/drawing/2014/main" id="{998D6E90-577B-4973-B60A-2700290E6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225115B-9D11-EC66-10C4-4CF575338BFF}"/>
              </a:ext>
            </a:extLst>
          </p:cNvPr>
          <p:cNvSpPr>
            <a:spLocks noGrp="1"/>
          </p:cNvSpPr>
          <p:nvPr>
            <p:ph type="title"/>
          </p:nvPr>
        </p:nvSpPr>
        <p:spPr>
          <a:xfrm>
            <a:off x="455606" y="920949"/>
            <a:ext cx="6280576" cy="844614"/>
          </a:xfrm>
        </p:spPr>
        <p:txBody>
          <a:bodyPr vert="horz" lIns="91440" tIns="45720" rIns="91440" bIns="45720" rtlCol="0" anchor="t">
            <a:normAutofit/>
          </a:bodyPr>
          <a:lstStyle/>
          <a:p>
            <a:r>
              <a:rPr lang="en-US" sz="2400" dirty="0"/>
              <a:t>Evaluating the Leadership of Jack Welch</a:t>
            </a:r>
          </a:p>
        </p:txBody>
      </p:sp>
      <p:sp>
        <p:nvSpPr>
          <p:cNvPr id="17" name="Freeform: Shape 16">
            <a:extLst>
              <a:ext uri="{FF2B5EF4-FFF2-40B4-BE49-F238E27FC236}">
                <a16:creationId xmlns:a16="http://schemas.microsoft.com/office/drawing/2014/main" id="{3FA95682-BEE6-4B33-BA34-7E7BE4978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Content Placeholder 7" descr="A diagram of good leader&#10;&#10;Description automatically generated">
            <a:extLst>
              <a:ext uri="{FF2B5EF4-FFF2-40B4-BE49-F238E27FC236}">
                <a16:creationId xmlns:a16="http://schemas.microsoft.com/office/drawing/2014/main" id="{CDC58C53-4BF5-D1A9-6962-161C7C0E08F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674045" y="1058793"/>
            <a:ext cx="5000212" cy="4794205"/>
          </a:xfrm>
          <a:prstGeom prst="rect">
            <a:avLst/>
          </a:prstGeom>
        </p:spPr>
      </p:pic>
      <p:sp>
        <p:nvSpPr>
          <p:cNvPr id="10" name="TextBox 9">
            <a:extLst>
              <a:ext uri="{FF2B5EF4-FFF2-40B4-BE49-F238E27FC236}">
                <a16:creationId xmlns:a16="http://schemas.microsoft.com/office/drawing/2014/main" id="{AF85EAA5-D966-71F2-1EC6-0E3F7E059F5A}"/>
              </a:ext>
            </a:extLst>
          </p:cNvPr>
          <p:cNvSpPr txBox="1"/>
          <p:nvPr/>
        </p:nvSpPr>
        <p:spPr>
          <a:xfrm>
            <a:off x="517743" y="2256592"/>
            <a:ext cx="6156302" cy="3785652"/>
          </a:xfrm>
          <a:prstGeom prst="rect">
            <a:avLst/>
          </a:prstGeom>
          <a:noFill/>
        </p:spPr>
        <p:txBody>
          <a:bodyPr wrap="square" rtlCol="0">
            <a:spAutoFit/>
          </a:bodyPr>
          <a:lstStyle/>
          <a:p>
            <a:pPr marL="285750" indent="-285750">
              <a:buFont typeface="Arial" panose="020B0604020202020204" pitchFamily="34" charset="0"/>
              <a:buChar char="•"/>
            </a:pPr>
            <a:r>
              <a:rPr lang="en-US" sz="1400" dirty="0">
                <a:latin typeface="Calibri" panose="020F0502020204030204" pitchFamily="34" charset="0"/>
                <a:cs typeface="Calibri" panose="020F0502020204030204" pitchFamily="34" charset="0"/>
              </a:rPr>
              <a:t>One of the 20</a:t>
            </a:r>
            <a:r>
              <a:rPr lang="en-US" sz="1400" baseline="30000" dirty="0">
                <a:latin typeface="Calibri" panose="020F0502020204030204" pitchFamily="34" charset="0"/>
                <a:cs typeface="Calibri" panose="020F0502020204030204" pitchFamily="34" charset="0"/>
              </a:rPr>
              <a:t>th</a:t>
            </a:r>
            <a:r>
              <a:rPr lang="en-US" sz="1400" dirty="0">
                <a:latin typeface="Calibri" panose="020F0502020204030204" pitchFamily="34" charset="0"/>
                <a:cs typeface="Calibri" panose="020F0502020204030204" pitchFamily="34" charset="0"/>
              </a:rPr>
              <a:t> century’s most prosperous corporate leaders is usually considered as being Jack Welch.</a:t>
            </a:r>
          </a:p>
          <a:p>
            <a:pPr marL="285750" indent="-285750">
              <a:buFont typeface="Arial" panose="020B0604020202020204" pitchFamily="34" charset="0"/>
              <a:buChar char="•"/>
            </a:pPr>
            <a:endParaRPr lang="en-US" sz="1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The market valuation of the firm increased by more than 4000% from 1981 to 2001 when he served as CEO of General Electric (GE) (Swanson, et.al., 2020).</a:t>
            </a:r>
          </a:p>
          <a:p>
            <a:pPr marL="285750" indent="-285750">
              <a:buFont typeface="Arial" panose="020B0604020202020204" pitchFamily="34" charset="0"/>
              <a:buChar char="•"/>
            </a:pPr>
            <a:endParaRPr lang="en-GB" sz="1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Focus on decentralisation </a:t>
            </a:r>
          </a:p>
          <a:p>
            <a:pPr marL="285750" indent="-285750">
              <a:buFont typeface="Arial" panose="020B0604020202020204" pitchFamily="34" charset="0"/>
              <a:buChar char="•"/>
            </a:pPr>
            <a:endParaRPr lang="en-GB" sz="1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A better performance management system  </a:t>
            </a:r>
            <a:r>
              <a:rPr lang="en-US" sz="1400" kern="0" dirty="0">
                <a:effectLst/>
                <a:latin typeface="Calibri" panose="020F0502020204030204" pitchFamily="34" charset="0"/>
                <a:ea typeface="Calibri" panose="020F0502020204030204" pitchFamily="34" charset="0"/>
                <a:cs typeface="Calibri" panose="020F0502020204030204" pitchFamily="34" charset="0"/>
              </a:rPr>
              <a:t>(Bush, et al., 2019)</a:t>
            </a:r>
            <a:endParaRPr lang="en-GB" sz="1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sz="1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Efficiency in handling controversy       </a:t>
            </a:r>
          </a:p>
          <a:p>
            <a:pPr marL="285750" indent="-285750">
              <a:buFont typeface="Arial" panose="020B0604020202020204" pitchFamily="34" charset="0"/>
              <a:buChar char="•"/>
            </a:pPr>
            <a:endParaRPr lang="en-GB" sz="1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Emphasis on the value of the shareholders</a:t>
            </a:r>
          </a:p>
          <a:p>
            <a:pPr marL="285750" indent="-285750">
              <a:buFont typeface="Arial" panose="020B0604020202020204" pitchFamily="34" charset="0"/>
              <a:buChar char="•"/>
            </a:pPr>
            <a:endParaRPr lang="en-GB" sz="1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1400" dirty="0">
                <a:latin typeface="Calibri" panose="020F0502020204030204" pitchFamily="34" charset="0"/>
                <a:cs typeface="Calibri" panose="020F0502020204030204" pitchFamily="34" charset="0"/>
              </a:rPr>
              <a:t>A unique and unorthodox way of management style</a:t>
            </a:r>
            <a:r>
              <a:rPr lang="en-GB" sz="1400" b="1" dirty="0">
                <a:latin typeface="Calibri" panose="020F0502020204030204" pitchFamily="34" charset="0"/>
                <a:cs typeface="Calibri" panose="020F0502020204030204" pitchFamily="34" charset="0"/>
              </a:rPr>
              <a:t>  </a:t>
            </a:r>
            <a:r>
              <a:rPr lang="en-US" sz="1400" kern="0" dirty="0">
                <a:effectLst/>
                <a:latin typeface="Calibri" panose="020F0502020204030204" pitchFamily="34" charset="0"/>
                <a:ea typeface="Calibri" panose="020F0502020204030204" pitchFamily="34" charset="0"/>
                <a:cs typeface="Calibri" panose="020F0502020204030204" pitchFamily="34" charset="0"/>
              </a:rPr>
              <a:t>(Weiss, et al., 2019)</a:t>
            </a:r>
            <a:endParaRPr lang="en-GB" sz="1200" b="1"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sz="1400" b="1"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sz="14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981499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A1951E2-8F97-4C6F-9735-8234E367F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10C3F-097A-EC10-E964-EF7CC9C3A8BD}"/>
              </a:ext>
            </a:extLst>
          </p:cNvPr>
          <p:cNvSpPr>
            <a:spLocks noGrp="1"/>
          </p:cNvSpPr>
          <p:nvPr>
            <p:ph type="title"/>
          </p:nvPr>
        </p:nvSpPr>
        <p:spPr>
          <a:xfrm>
            <a:off x="1077362" y="447676"/>
            <a:ext cx="10037276" cy="885824"/>
          </a:xfrm>
        </p:spPr>
        <p:txBody>
          <a:bodyPr anchor="ctr">
            <a:normAutofit/>
          </a:bodyPr>
          <a:lstStyle/>
          <a:p>
            <a:pPr algn="ctr"/>
            <a:r>
              <a:rPr lang="en-US" sz="3600" dirty="0">
                <a:latin typeface="Calibri" panose="020F0502020204030204" pitchFamily="34" charset="0"/>
                <a:cs typeface="Calibri" panose="020F0502020204030204" pitchFamily="34" charset="0"/>
              </a:rPr>
              <a:t>Conclusion</a:t>
            </a:r>
          </a:p>
        </p:txBody>
      </p:sp>
      <p:sp>
        <p:nvSpPr>
          <p:cNvPr id="18" name="Rectangle 17">
            <a:extLst>
              <a:ext uri="{FF2B5EF4-FFF2-40B4-BE49-F238E27FC236}">
                <a16:creationId xmlns:a16="http://schemas.microsoft.com/office/drawing/2014/main" id="{02FF53E3-0DDC-4270-9698-6F5D68343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08339"/>
            <a:ext cx="12192000" cy="514966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86B999C7-29F7-1250-7E04-EC376EADCA2D}"/>
              </a:ext>
            </a:extLst>
          </p:cNvPr>
          <p:cNvGraphicFramePr>
            <a:graphicFrameLocks noGrp="1"/>
          </p:cNvGraphicFramePr>
          <p:nvPr>
            <p:ph idx="1"/>
            <p:extLst>
              <p:ext uri="{D42A27DB-BD31-4B8C-83A1-F6EECF244321}">
                <p14:modId xmlns:p14="http://schemas.microsoft.com/office/powerpoint/2010/main" val="2709519125"/>
              </p:ext>
            </p:extLst>
          </p:nvPr>
        </p:nvGraphicFramePr>
        <p:xfrm>
          <a:off x="1077913" y="2809875"/>
          <a:ext cx="10036175" cy="31305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2053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bg>
      <p:bgPr>
        <a:blipFill>
          <a:blip r:embed="rId3">
            <a:alphaModFix amt="7000"/>
          </a:blip>
          <a:tile tx="0" ty="0" sx="100000" sy="100000" flip="none" algn="tl"/>
        </a:blip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5A929C1E-D8F4-4A72-B3A3-525B158CC2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3CC7E7-BCB4-2A10-71B9-FDA74851EE15}"/>
              </a:ext>
            </a:extLst>
          </p:cNvPr>
          <p:cNvSpPr>
            <a:spLocks noGrp="1"/>
          </p:cNvSpPr>
          <p:nvPr>
            <p:ph type="title"/>
          </p:nvPr>
        </p:nvSpPr>
        <p:spPr>
          <a:xfrm>
            <a:off x="690448" y="278683"/>
            <a:ext cx="3266037" cy="641537"/>
          </a:xfrm>
        </p:spPr>
        <p:txBody>
          <a:bodyPr anchor="b">
            <a:normAutofit/>
          </a:bodyPr>
          <a:lstStyle/>
          <a:p>
            <a:r>
              <a:rPr lang="en-US" sz="2800" dirty="0"/>
              <a:t>References</a:t>
            </a:r>
          </a:p>
        </p:txBody>
      </p:sp>
      <p:sp>
        <p:nvSpPr>
          <p:cNvPr id="16" name="Freeform: Shape 10">
            <a:extLst>
              <a:ext uri="{FF2B5EF4-FFF2-40B4-BE49-F238E27FC236}">
                <a16:creationId xmlns:a16="http://schemas.microsoft.com/office/drawing/2014/main" id="{4688C57F-18E6-4B7B-896C-59DF442738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7" name="Content Placeholder 2">
            <a:extLst>
              <a:ext uri="{FF2B5EF4-FFF2-40B4-BE49-F238E27FC236}">
                <a16:creationId xmlns:a16="http://schemas.microsoft.com/office/drawing/2014/main" id="{6640DCDF-E2CE-57FC-E480-C0D3FA9FB9B3}"/>
              </a:ext>
            </a:extLst>
          </p:cNvPr>
          <p:cNvGraphicFramePr>
            <a:graphicFrameLocks noGrp="1"/>
          </p:cNvGraphicFramePr>
          <p:nvPr>
            <p:ph idx="1"/>
            <p:extLst>
              <p:ext uri="{D42A27DB-BD31-4B8C-83A1-F6EECF244321}">
                <p14:modId xmlns:p14="http://schemas.microsoft.com/office/powerpoint/2010/main" val="3043808078"/>
              </p:ext>
            </p:extLst>
          </p:nvPr>
        </p:nvGraphicFramePr>
        <p:xfrm>
          <a:off x="811764" y="1019456"/>
          <a:ext cx="10165822" cy="57058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964359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E192E3E-68A9-4F36-936C-1C8D0B9EF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8B5E4EA8-E8AF-4DE2-81FD-338A059AC3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969CF78C-A541-179A-81A1-D66B381D41B9}"/>
              </a:ext>
            </a:extLst>
          </p:cNvPr>
          <p:cNvPicPr>
            <a:picLocks noChangeAspect="1"/>
          </p:cNvPicPr>
          <p:nvPr/>
        </p:nvPicPr>
        <p:blipFill rotWithShape="1">
          <a:blip r:embed="rId2"/>
          <a:srcRect b="6250"/>
          <a:stretch/>
        </p:blipFill>
        <p:spPr>
          <a:xfrm>
            <a:off x="20" y="-4237"/>
            <a:ext cx="12191979" cy="6857990"/>
          </a:xfrm>
          <a:prstGeom prst="rect">
            <a:avLst/>
          </a:prstGeom>
        </p:spPr>
      </p:pic>
      <p:sp>
        <p:nvSpPr>
          <p:cNvPr id="13" name="Rectangle 12">
            <a:extLst>
              <a:ext uri="{FF2B5EF4-FFF2-40B4-BE49-F238E27FC236}">
                <a16:creationId xmlns:a16="http://schemas.microsoft.com/office/drawing/2014/main" id="{B1F2A19A-CC19-4AE7-A29C-C80120466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83874"/>
            <a:ext cx="12191999" cy="4705352"/>
          </a:xfrm>
          <a:prstGeom prst="rect">
            <a:avLst/>
          </a:prstGeom>
          <a:gradFill flip="none" rotWithShape="1">
            <a:gsLst>
              <a:gs pos="45000">
                <a:srgbClr val="000000">
                  <a:alpha val="35000"/>
                </a:srgbClr>
              </a:gs>
              <a:gs pos="55000">
                <a:srgbClr val="000000">
                  <a:alpha val="35000"/>
                </a:srgbClr>
              </a:gs>
              <a:gs pos="25000">
                <a:srgbClr val="000000">
                  <a:alpha val="20000"/>
                </a:srgbClr>
              </a:gs>
              <a:gs pos="0">
                <a:srgbClr val="000000">
                  <a:alpha val="0"/>
                </a:srgbClr>
              </a:gs>
              <a:gs pos="100000">
                <a:srgbClr val="000000">
                  <a:alpha val="0"/>
                </a:srgbClr>
              </a:gs>
              <a:gs pos="75000">
                <a:srgbClr val="000000">
                  <a:alpha val="20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400F012-71B2-EA62-9B0C-E50F040A80BA}"/>
              </a:ext>
            </a:extLst>
          </p:cNvPr>
          <p:cNvSpPr>
            <a:spLocks noGrp="1"/>
          </p:cNvSpPr>
          <p:nvPr>
            <p:ph type="title"/>
          </p:nvPr>
        </p:nvSpPr>
        <p:spPr>
          <a:xfrm>
            <a:off x="1013688" y="2899975"/>
            <a:ext cx="4177744" cy="1711354"/>
          </a:xfrm>
        </p:spPr>
        <p:txBody>
          <a:bodyPr vert="horz" lIns="91440" tIns="45720" rIns="91440" bIns="45720" rtlCol="0" anchor="b">
            <a:normAutofit fontScale="90000"/>
          </a:bodyPr>
          <a:lstStyle/>
          <a:p>
            <a:pPr algn="ctr"/>
            <a:r>
              <a:rPr lang="en-US" sz="7300" b="1" kern="1200" dirty="0">
                <a:solidFill>
                  <a:srgbClr val="FFFFFF"/>
                </a:solidFill>
                <a:effectLst/>
                <a:latin typeface="Calibri" panose="020F0502020204030204" pitchFamily="34" charset="0"/>
                <a:cs typeface="Calibri" panose="020F0502020204030204" pitchFamily="34" charset="0"/>
              </a:rPr>
              <a:t>Questions</a:t>
            </a:r>
            <a:br>
              <a:rPr lang="en-US" b="1" kern="1200" dirty="0">
                <a:solidFill>
                  <a:srgbClr val="FFFFFF"/>
                </a:solidFill>
                <a:effectLst/>
                <a:latin typeface="+mj-lt"/>
                <a:ea typeface="+mj-ea"/>
                <a:cs typeface="+mj-cs"/>
              </a:rPr>
            </a:br>
            <a:endParaRPr lang="en-US" b="1" kern="1200" dirty="0">
              <a:solidFill>
                <a:srgbClr val="FFFFFF"/>
              </a:solidFill>
              <a:effectLst/>
              <a:latin typeface="+mj-lt"/>
              <a:ea typeface="+mj-ea"/>
              <a:cs typeface="+mj-cs"/>
            </a:endParaRPr>
          </a:p>
        </p:txBody>
      </p:sp>
    </p:spTree>
    <p:extLst>
      <p:ext uri="{BB962C8B-B14F-4D97-AF65-F5344CB8AC3E}">
        <p14:creationId xmlns:p14="http://schemas.microsoft.com/office/powerpoint/2010/main" val="2729999727"/>
      </p:ext>
    </p:extLst>
  </p:cSld>
  <p:clrMapOvr>
    <a:masterClrMapping/>
  </p:clrMapOvr>
</p:sld>
</file>

<file path=ppt/theme/theme1.xml><?xml version="1.0" encoding="utf-8"?>
<a:theme xmlns:a="http://schemas.openxmlformats.org/drawingml/2006/main" name="BlocksVTI">
  <a:themeElements>
    <a:clrScheme name="AnalogousFromLightSeedLeftStep">
      <a:dk1>
        <a:srgbClr val="000000"/>
      </a:dk1>
      <a:lt1>
        <a:srgbClr val="FFFFFF"/>
      </a:lt1>
      <a:dk2>
        <a:srgbClr val="41243F"/>
      </a:dk2>
      <a:lt2>
        <a:srgbClr val="E2E8E7"/>
      </a:lt2>
      <a:accent1>
        <a:srgbClr val="C6969B"/>
      </a:accent1>
      <a:accent2>
        <a:srgbClr val="BA7F9D"/>
      </a:accent2>
      <a:accent3>
        <a:srgbClr val="C492C1"/>
      </a:accent3>
      <a:accent4>
        <a:srgbClr val="A57FBA"/>
      </a:accent4>
      <a:accent5>
        <a:srgbClr val="A196C6"/>
      </a:accent5>
      <a:accent6>
        <a:srgbClr val="7F8ABA"/>
      </a:accent6>
      <a:hlink>
        <a:srgbClr val="568E88"/>
      </a:hlink>
      <a:folHlink>
        <a:srgbClr val="7F7F7F"/>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sVTI" id="{31656FE6-20D8-4105-85EA-706EC9332BE9}" vid="{039DFFC9-9B25-4063-9235-B287A446F5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550</TotalTime>
  <Words>6123</Words>
  <Application>Microsoft Office PowerPoint</Application>
  <PresentationFormat>Widescreen</PresentationFormat>
  <Paragraphs>234</Paragraphs>
  <Slides>18</Slides>
  <Notes>15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18</vt:i4>
      </vt:variant>
    </vt:vector>
  </HeadingPairs>
  <TitlesOfParts>
    <vt:vector size="28" baseType="lpstr">
      <vt:lpstr>STXinwei</vt:lpstr>
      <vt:lpstr>Arial</vt:lpstr>
      <vt:lpstr>Arial Black</vt:lpstr>
      <vt:lpstr>Avenir Next LT Pro</vt:lpstr>
      <vt:lpstr>Avenir Next LT Pro Light</vt:lpstr>
      <vt:lpstr>Calibri</vt:lpstr>
      <vt:lpstr>Courier New</vt:lpstr>
      <vt:lpstr>Times New Roman</vt:lpstr>
      <vt:lpstr>Wingdings</vt:lpstr>
      <vt:lpstr>BlocksVTI</vt:lpstr>
      <vt:lpstr>Leadership and Management</vt:lpstr>
      <vt:lpstr>Table of Contents</vt:lpstr>
      <vt:lpstr>Introduction</vt:lpstr>
      <vt:lpstr>Leadership Perspectives</vt:lpstr>
      <vt:lpstr>PowerPoint Presentation</vt:lpstr>
      <vt:lpstr>Leadership Transformation</vt:lpstr>
      <vt:lpstr>Four Elements of Transformational Leadership</vt:lpstr>
      <vt:lpstr>Other Leadership and Management Theories</vt:lpstr>
      <vt:lpstr> Benefits of the Leadership Style</vt:lpstr>
      <vt:lpstr>Principles of Leadership</vt:lpstr>
      <vt:lpstr>Attributes of Leadership</vt:lpstr>
      <vt:lpstr>Jack Welch’s Leadership Qualities</vt:lpstr>
      <vt:lpstr>Jack Welch’s Management Qualities</vt:lpstr>
      <vt:lpstr>Challenges of Welch’s Leadership Style</vt:lpstr>
      <vt:lpstr>Evaluating the Leadership of Jack Welch</vt:lpstr>
      <vt:lpstr>Conclusion</vt:lpstr>
      <vt:lpstr>References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dc:title>
  <dc:creator>x y</dc:creator>
  <cp:lastModifiedBy>Stefan Gheorghe (2024473)</cp:lastModifiedBy>
  <cp:revision>71</cp:revision>
  <dcterms:created xsi:type="dcterms:W3CDTF">2023-07-03T15:30:09Z</dcterms:created>
  <dcterms:modified xsi:type="dcterms:W3CDTF">2023-07-26T05:56:56Z</dcterms:modified>
</cp:coreProperties>
</file>