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7"/>
  </p:notesMasterIdLst>
  <p:sldIdLst>
    <p:sldId id="266" r:id="rId5"/>
    <p:sldId id="267" r:id="rId6"/>
    <p:sldId id="268" r:id="rId7"/>
    <p:sldId id="269" r:id="rId8"/>
    <p:sldId id="270" r:id="rId9"/>
    <p:sldId id="272" r:id="rId10"/>
    <p:sldId id="273" r:id="rId11"/>
    <p:sldId id="274" r:id="rId12"/>
    <p:sldId id="264" r:id="rId13"/>
    <p:sldId id="271" r:id="rId14"/>
    <p:sldId id="275" r:id="rId15"/>
    <p:sldId id="276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7"/>
    <p:restoredTop sz="79870" autoAdjust="0"/>
  </p:normalViewPr>
  <p:slideViewPr>
    <p:cSldViewPr snapToGrid="0">
      <p:cViewPr varScale="1">
        <p:scale>
          <a:sx n="68" d="100"/>
          <a:sy n="68" d="100"/>
        </p:scale>
        <p:origin x="1234" y="2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A66D3C-F73B-FB4C-A50E-0EDD27EA6A0D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A171F3-1783-9F4D-A6EE-BF424774FF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5147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52" name="Google Shape;52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cy-GB" sz="1800" kern="100" dirty="0">
                <a:effectLst/>
                <a:latin typeface="Marr Sans Regular"/>
                <a:ea typeface="Marr Sans Regular"/>
                <a:cs typeface="Marr Sans Regular"/>
              </a:rPr>
              <a:t>Bore da, diolch am fy ngwahodd i i gyflwyno heddiw. Heddiw bydda i’n cyflwyno am dau beth wahanol. Bydda i’n dechrau gyda Media Cymru, dyma’r prosiect ble dw i’n gweithio ar hyn o bryd. A wedyn os oes digon o amser gweddill, bydda i’n siarad ychydig bach am y sefyllfa’r ieithoedd lleiafrifol yn America Lladin.</a:t>
            </a:r>
          </a:p>
          <a:p>
            <a:endParaRPr lang="cy-GB" sz="1800" kern="100" dirty="0">
              <a:effectLst/>
              <a:latin typeface="Marr Sans Regular"/>
              <a:ea typeface="Marr Sans Regular"/>
              <a:cs typeface="Marr Sans Regular"/>
            </a:endParaRPr>
          </a:p>
          <a:p>
            <a:r>
              <a:rPr lang="cy-GB" sz="1800" kern="100" dirty="0">
                <a:effectLst/>
                <a:latin typeface="Marr Sans Regular"/>
                <a:ea typeface="Marr Sans Regular"/>
                <a:cs typeface="Marr Sans Regular"/>
              </a:rPr>
              <a:t>‘Da ni'n mynd i rannu ychydig o wybodaeth hefo chi heddiw am y Ganolfan i’r Economi Greadigol a'r rhaglenni rydyn ni'n eu rhedeg sydd efallai yn mynd i fod o diddordeb i chi, eich cydweithwyr a'ch myfyrwyr.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g2432842f611_0_3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  <p:txBody>
          <a:bodyPr/>
          <a:lstStyle/>
          <a:p>
            <a:endParaRPr lang="en-GB"/>
          </a:p>
        </p:txBody>
      </p:sp>
      <p:sp>
        <p:nvSpPr>
          <p:cNvPr id="106" name="Google Shape;106;g2432842f611_0_3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r>
              <a:rPr lang="cy-GB" sz="1800" kern="100" dirty="0">
                <a:effectLst/>
                <a:latin typeface="Marr Sans Regular"/>
                <a:ea typeface="Marr Sans Regular"/>
                <a:cs typeface="Marr Sans Regular"/>
              </a:rPr>
              <a:t>Fel y gallwch weld o'r strwythur yma, rydyn ni wedi ein lleoli yng Ngholeg y Celfyddydau, y Dyniaethau a'r Gwyddorau Cymdeithasol a'n hysgol gartref yw JOMEC. Mae gennym ni 21 aelod o staff ac rydyn ni wedi ein lleoli yn bennaf yn sbarc|spark, ond mae gennym hefyd le ‘industry facing’ yn Tramshed Tech. Rhaglenni 'da ni'n rhedeg a wedi rhedeg drwy'r Ganolfan yw Caerdydd Creadigol, Clwstwr a Media Cymru.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kern="100" dirty="0">
                <a:effectLst/>
                <a:latin typeface="Marr Sans Regular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kern="100" dirty="0">
                <a:effectLst/>
                <a:latin typeface="Marr Sans Regular"/>
                <a:ea typeface="Marr Sans Regular"/>
                <a:cs typeface="Marr Sans Regular"/>
              </a:rPr>
              <a:t>Sefydlwyd y Ganolfan yn 2014 gan yr Athro Justin Lewis a'r Athro Ian Hargreaves i fynd i’r afael â diffyg gweithgarwch cydgysylltiedig yn y diwydiannau creadigol a oedd ar dwf ar draws Prifddinas-Ranbarth Caerdydd a hefyd i wneud ymchwil o fewn yr economi greadigol a’i chyfraniad – i’r economi, i gymdeithas ac yn ddiwylliannol.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kern="100" dirty="0">
                <a:effectLst/>
                <a:latin typeface="Marr Sans Regular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1800" kern="100" dirty="0">
                <a:effectLst/>
                <a:latin typeface="Marr Sans Regular"/>
                <a:ea typeface="Marr Sans Regular"/>
                <a:cs typeface="Marr Sans Regular"/>
              </a:rPr>
              <a:t>Rydyn ni'n diffinio'r economi greadigol fel unrhyw un sy’n gwneud swydd greadigol – gallai hyn fod o fewn be mae DCMS, sef yr Adran Cyfryngau, Diwylliant a Chwaraeon, yn ei ddiffinio fel y diwydiannau creadigol, felly Actio, Llenyddiaeth, Dylunio neu ‘da ni hefyd yn cyfri pobl sy'n gweithio mewn swydd greadigol - ym maes dylunio neu farchnata - mewn sefydliad nad yw’n cael ei ystryried yn greadigol. e.e. dylunydd graffeg sy'n gweithio i Admiral.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 sz="1800" kern="100" dirty="0">
                <a:effectLst/>
                <a:latin typeface="Marr Sans Regular"/>
                <a:ea typeface="Marr Sans Regular"/>
                <a:cs typeface="Marr Sans Regular"/>
              </a:rPr>
              <a:t>Mae is-bennawd yr ganolfan yn tynnu sylw at ein tri maes gwaith – sef ARLOESEDD, YMCHWIL ac YMGYSYLLTU. 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A171F3-1783-9F4D-A6EE-BF424774FF8F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73674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A171F3-1783-9F4D-A6EE-BF424774FF8F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79983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A171F3-1783-9F4D-A6EE-BF424774FF8F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198618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6D47BD-CCF4-C24F-82B2-5BE4619633F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253321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516106-652E-EB45-FC25-66FEF10F43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D436BA3-15B8-D1CE-603B-8675139AD1F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0F0597D-EDAB-3370-B40C-6804412C2ED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C8073B-8438-E274-7873-AC2457E68A6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6D47BD-CCF4-C24F-82B2-5BE4619633F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677971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542E06-69F8-A169-7497-5F189E5C27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F0EECDC-F0CB-DFF7-DFD4-7DD1FBB2BA6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E305C8-C797-3A60-CC54-578827A8777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059F73-AF07-32F0-4181-3172D320CA3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6D47BD-CCF4-C24F-82B2-5BE4619633F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860093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A171F3-1783-9F4D-A6EE-BF424774FF8F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307757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A171F3-1783-9F4D-A6EE-BF424774FF8F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299519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542E06-69F8-A169-7497-5F189E5C27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F0EECDC-F0CB-DFF7-DFD4-7DD1FBB2BA6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4E305C8-C797-3A60-CC54-578827A8777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059F73-AF07-32F0-4181-3172D320CA3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6D47BD-CCF4-C24F-82B2-5BE4619633F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98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CE5BB7-C2B7-7387-AA5A-326D991101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7AC92C0-2C68-2C1F-6E69-970E37B2CFC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6BD492F-5BB2-50E6-E0B5-042C6E6924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B9D6F46-BC17-DC1E-6C49-E723D7C4A06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6D47BD-CCF4-C24F-82B2-5BE4619633F4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54205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B5E4E0-B7BE-1491-DC98-CAEFDB566F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04057C-4AB8-6786-E260-12245B15578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CE66A9-114D-3F6D-D051-6419C7BF9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3F546-372D-3240-BEA8-BE8CB200C726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349DA9-8F39-E0D1-F366-1B9C086F31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7EBA53-F45E-1456-E2EC-4D330EEBA5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A16A5-7FEF-DE44-AED7-251721D0B1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2403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92DC38-94AF-FE82-4098-7E6EC026A6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4CC052-B4A9-804C-36F7-B600C23124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DBC98D-0ABC-5809-FF06-238594604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3F546-372D-3240-BEA8-BE8CB200C726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7ABC6E-6BCB-38F7-8EC6-78CF0E2533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BD3C7A-BE5F-DBC1-CAC7-9BA7A46F3E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A16A5-7FEF-DE44-AED7-251721D0B1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07126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18EEBF-C89E-1685-6B18-72803BAA69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5A4A8A-EA1D-24A4-D6F1-64591A2F31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DA9145-297F-E28B-8E20-A3D12D7777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3F546-372D-3240-BEA8-BE8CB200C726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314E00-9B9D-A709-DBD6-9E27886301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841E14-DA95-A5E3-DFE2-4E7503197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A16A5-7FEF-DE44-AED7-251721D0B1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540813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B50FE5-9CDB-AAB7-ADD8-0318EC9527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4CEA39-5821-5BD3-66D9-B70BC6D81CD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6048A92-1E18-C13A-B771-4B20E95FA3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40565B-2743-0B34-1AB0-BA1604CF98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3F546-372D-3240-BEA8-BE8CB200C726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2C6325-F4BA-7B76-3E88-6A49A53299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D2F5E7-BA08-DCC2-9C54-B1FDE21047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A16A5-7FEF-DE44-AED7-251721D0B1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55037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4F539F-2430-4311-C8F1-FA47D4FE8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BD3D38-C81A-64E4-69BB-9BA4345ADE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5CE841-97D5-3A31-9E56-9375D2622E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90E44C6-2689-83AD-174A-B721EC44606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C4480D-9655-BCB0-EE41-D857905C393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AB12D2B-405D-C0FA-3273-CFE1960B2A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3F546-372D-3240-BEA8-BE8CB200C726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DD47040-DDFF-4A7C-98D3-BDEFB018B9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025930-C571-00C0-1AEA-F204169937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A16A5-7FEF-DE44-AED7-251721D0B1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44682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F2C15A-DDB2-4082-3368-165727F58D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39BCAF-C98E-FBB9-C2CA-CFB1D777B3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3F546-372D-3240-BEA8-BE8CB200C726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2AF12D3-0A75-D58E-6C84-027F3C142E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1A752E-9EB7-C996-9977-5E26AF2896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A16A5-7FEF-DE44-AED7-251721D0B1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82349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7908E71-18AA-FF9C-047C-28FE5F1953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3F546-372D-3240-BEA8-BE8CB200C726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F26DBEF-AF5A-88BC-FA99-6B6FD39E42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B7A815F-16B1-E83A-EB19-DC5C55CFFE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A16A5-7FEF-DE44-AED7-251721D0B1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05325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3DF18-9251-04F2-BD28-9334F2BB8F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CB1EF1-C540-1A70-FF33-1B5E1C1435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3CAA8D7-EAD3-5646-2234-B693AC98E3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867871-9C2E-5E44-3EBA-E4B32FD706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3F546-372D-3240-BEA8-BE8CB200C726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D0BB73-18A4-B5E7-6C07-6B70206C32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C965E58-1F45-19E2-E003-5D4EAD8292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A16A5-7FEF-DE44-AED7-251721D0B1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675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B3BC1-DDE8-0078-3366-D06E8BAB68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A8D7F0B-ED16-959E-70E1-C5E5F6628B5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A32CBE-5823-54C9-AE53-9D1BD35DCC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41C1A0-C714-FD13-437A-69A168A344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3F546-372D-3240-BEA8-BE8CB200C726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8382B37-6FC4-8E9A-13B2-4AA1B530BE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1E596A-96D6-3F32-4D27-BE869A5907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A16A5-7FEF-DE44-AED7-251721D0B1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88901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E6C57E-365D-2D58-6F77-308BE1D026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02AA74-7129-9370-812E-8CA2B0AC9B4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4FAD0B-885C-5A55-63C1-77D4D2F65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3F546-372D-3240-BEA8-BE8CB200C726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7527AF-2A5D-6F34-618A-AD2DCC57C1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F4519F-3597-4E30-3229-C1A427731E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A16A5-7FEF-DE44-AED7-251721D0B1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29892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2E20A2A-4B3D-2195-E32E-BBA7DDDDBA9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BA14D75-DDE9-5166-87A2-BDC0B270C3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017E8D-AE22-635F-B37C-A8E0019B7C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3F546-372D-3240-BEA8-BE8CB200C726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BF1103-A0A6-26AB-DFFB-781D69716C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076DDB-6775-6E01-B798-8D230FB55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2A16A5-7FEF-DE44-AED7-251721D0B1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56882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>
            <a:spLocks noGrp="1"/>
          </p:cNvSpPr>
          <p:nvPr>
            <p:ph type="title"/>
          </p:nvPr>
        </p:nvSpPr>
        <p:spPr>
          <a:xfrm>
            <a:off x="415600" y="593367"/>
            <a:ext cx="11360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" name="Google Shape;18;p4"/>
          <p:cNvSpPr txBox="1">
            <a:spLocks noGrp="1"/>
          </p:cNvSpPr>
          <p:nvPr>
            <p:ph type="body" idx="1"/>
          </p:nvPr>
        </p:nvSpPr>
        <p:spPr>
          <a:xfrm>
            <a:off x="415600" y="1536633"/>
            <a:ext cx="11360800" cy="455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rmAutofit/>
          </a:bodyPr>
          <a:lstStyle>
            <a:lvl1pPr marL="609585" lvl="0" indent="-457189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marL="1219170" lvl="1" indent="-423323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marL="1828754" lvl="2" indent="-423323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marL="2438339" lvl="3" indent="-423323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marL="3047924" lvl="4" indent="-423323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marL="3657509" lvl="5" indent="-423323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marL="4267093" lvl="6" indent="-423323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marL="4876678" lvl="7" indent="-423323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marL="5486263" lvl="8" indent="-423323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9" name="Google Shape;19;p4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fld id="{00000000-1234-1234-1234-123412341234}" type="slidenum">
              <a:rPr lang="en" smtClean="0"/>
              <a:pPr/>
              <a:t>‹#›</a:t>
            </a:fld>
            <a:endParaRPr lang="en"/>
          </a:p>
        </p:txBody>
      </p:sp>
    </p:spTree>
    <p:extLst>
      <p:ext uri="{BB962C8B-B14F-4D97-AF65-F5344CB8AC3E}">
        <p14:creationId xmlns:p14="http://schemas.microsoft.com/office/powerpoint/2010/main" val="12572375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4DD276C-483A-3366-B6C4-00A7412EEF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80E081-B156-66A6-FA87-C076E261AF5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CCF04B-47FF-D107-707E-D72ACA04F5E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33F546-372D-3240-BEA8-BE8CB200C726}" type="datetimeFigureOut">
              <a:rPr lang="en-US" smtClean="0"/>
              <a:t>3/16/2026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8B3A68-D04E-AB72-5B04-1A8D52EF860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9F7306-B149-1FDC-2D8B-DACCC4F1586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2A16A5-7FEF-DE44-AED7-251721D0B1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94312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hyperlink" Target="https://eur03.safelinks.protection.outlook.com/?url=http%3A%2F%2Fwww.media.cymru%2F&amp;data=05%7C01%7Cmcleodk1%40cardiff.ac.uk%7C20803f3a30c7491598c508dabc1acdbb%7Cbdb74b3095684856bdbf06759778fcbc%7C1%7C0%7C638029120546334499%7CUnknown%7CTWFpbGZsb3d8eyJWIjoiMC4wLjAwMDAiLCJQIjoiV2luMzIiLCJBTiI6Ik1haWwiLCJXVCI6Mn0%3D%7C3000%7C%7C%7C&amp;sdata=jQe3ZA4dwADbDOBiI40Bd%2B8t%2B2FZeWavsctwlwXdvBg%3D&amp;reserved=0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e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jpe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3.png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emf"/><Relationship Id="rId4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0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media.cymru/cym/lansio-arolwg-gweithlu-sgrin-cymru-2026/" TargetMode="External"/><Relationship Id="rId3" Type="http://schemas.openxmlformats.org/officeDocument/2006/relationships/image" Target="../media/image20.emf"/><Relationship Id="rId7" Type="http://schemas.openxmlformats.org/officeDocument/2006/relationships/hyperlink" Target="https://creativeatlas.cymru/?locale=cy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marlenkomorowski.fra1.qualtrics.com/jfe/form/SV_encTT65kkaOxrtc?Q_Language=CY" TargetMode="External"/><Relationship Id="rId5" Type="http://schemas.openxmlformats.org/officeDocument/2006/relationships/hyperlink" Target="https://media.cymru/cym/research/deall-y-diwydiant-cymhariaeth-ar-draws-dinasoedd-o-sector-y-cyfryngau-yn-2023/" TargetMode="External"/><Relationship Id="rId4" Type="http://schemas.openxmlformats.org/officeDocument/2006/relationships/hyperlink" Target="https://media.cymru/cym/research/sector-y-cyfryngau-ym-mhrifddinas-ranbarth-caerdydd-yn-2021-industry-insights-cardiff-capital-regions-media-sector-in-2021/" TargetMode="External"/><Relationship Id="rId9" Type="http://schemas.openxmlformats.org/officeDocument/2006/relationships/hyperlink" Target="https://media.cymru/cym/research/arolwg-gweithlu-sgrin-cymru/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0.emf"/><Relationship Id="rId7" Type="http://schemas.openxmlformats.org/officeDocument/2006/relationships/image" Target="../media/image28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ypod.cymru/about/llais-welsh-translation-and-lip-sync-for-video-production/" TargetMode="External"/><Relationship Id="rId5" Type="http://schemas.openxmlformats.org/officeDocument/2006/relationships/hyperlink" Target="https://www.walesinteractive.com/deadreset" TargetMode="External"/><Relationship Id="rId4" Type="http://schemas.openxmlformats.org/officeDocument/2006/relationships/hyperlink" Target="https://www.s4c.cymru/cy/y-wasg/post/y-deis-cwis-adloniannol-newydd-i-s4c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red and white sign with black background&#10;&#10;Description automatically generated">
            <a:extLst>
              <a:ext uri="{FF2B5EF4-FFF2-40B4-BE49-F238E27FC236}">
                <a16:creationId xmlns:a16="http://schemas.microsoft.com/office/drawing/2014/main" id="{4EBA5731-8126-4B5C-1E6F-F9C30D54E4CF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0789" y="5422231"/>
            <a:ext cx="3415584" cy="1221071"/>
          </a:xfrm>
          <a:prstGeom prst="rect">
            <a:avLst/>
          </a:prstGeom>
        </p:spPr>
      </p:pic>
      <p:pic>
        <p:nvPicPr>
          <p:cNvPr id="1026" name="Picture 2" descr="Image">
            <a:hlinkClick r:id="rId4" tooltip="https://eur03.safelinks.protection.outlook.com/?url=http%3A%2F%2Fwww.media.cymru%2F&amp;data=05%7C01%7Cmcleodk1%40cardiff.ac.uk%7C20803f3a30c7491598c508dabc1acdbb%7Cbdb74b3095684856bdbf06759778fcbc%7C1%7C0%7C638029120546334499%7CUnknown%7CTWFpbGZsb3d8eyJWIjoiMC4wLjAwMDAiLCJQIjoiV2luMzIiLCJBTiI6Ik1haWwiLCJXVCI6Mn0%3D%7C3000%7C%7C%7C&amp;sdata=jQe3ZA4dwADbDOBiI40Bd%2B8t%2B2FZeWavsctwlwXdvBg%3D&amp;reserved=0"/>
            <a:extLst>
              <a:ext uri="{FF2B5EF4-FFF2-40B4-BE49-F238E27FC236}">
                <a16:creationId xmlns:a16="http://schemas.microsoft.com/office/drawing/2014/main" id="{3204AF2F-002D-E949-A6D4-7F771ED1B8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4293011" y="552875"/>
            <a:ext cx="3605977" cy="1973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16CC741-B058-DB52-183C-C7A4AABB87A2}"/>
              </a:ext>
            </a:extLst>
          </p:cNvPr>
          <p:cNvSpPr txBox="1"/>
          <p:nvPr/>
        </p:nvSpPr>
        <p:spPr>
          <a:xfrm>
            <a:off x="7053901" y="5057599"/>
            <a:ext cx="4787310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2B6171"/>
                </a:solidFill>
                <a:effectLst/>
                <a:latin typeface="Inter" panose="02000503000000020004" pitchFamily="2" charset="0"/>
                <a:ea typeface="Inter" panose="02000503000000020004" pitchFamily="2" charset="0"/>
              </a:rPr>
              <a:t>Dr Enrique Uribe-</a:t>
            </a:r>
            <a:r>
              <a:rPr kumimoji="0" lang="en-US" altLang="en-US" sz="2400" b="1" i="0" u="none" strike="noStrike" cap="none" normalizeH="0" baseline="0" dirty="0" err="1">
                <a:ln>
                  <a:noFill/>
                </a:ln>
                <a:solidFill>
                  <a:srgbClr val="2B6171"/>
                </a:solidFill>
                <a:effectLst/>
                <a:latin typeface="Inter" panose="02000503000000020004" pitchFamily="2" charset="0"/>
                <a:ea typeface="Inter" panose="02000503000000020004" pitchFamily="2" charset="0"/>
              </a:rPr>
              <a:t>Jongbloed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Inter" panose="02000503000000020004" pitchFamily="2" charset="0"/>
              <a:ea typeface="Inter" panose="02000503000000020004" pitchFamily="2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rgbClr val="1B1B1B"/>
                </a:solidFill>
                <a:effectLst/>
                <a:latin typeface="Inter" panose="02000503000000020004" pitchFamily="2" charset="0"/>
                <a:ea typeface="Inter" panose="02000503000000020004" pitchFamily="2" charset="0"/>
              </a:rPr>
              <a:t>Cy</a:t>
            </a:r>
            <a:r>
              <a:rPr lang="en-US" altLang="en-US" sz="2400" dirty="0" err="1">
                <a:solidFill>
                  <a:srgbClr val="1B1B1B"/>
                </a:solidFill>
                <a:latin typeface="Inter" panose="02000503000000020004" pitchFamily="2" charset="0"/>
                <a:ea typeface="Inter" panose="02000503000000020004" pitchFamily="2" charset="0"/>
              </a:rPr>
              <a:t>mrawd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1B1B1B"/>
                </a:solidFill>
                <a:effectLst/>
                <a:latin typeface="Inter" panose="02000503000000020004" pitchFamily="2" charset="0"/>
                <a:ea typeface="Inter" panose="02000503000000020004" pitchFamily="2" charset="0"/>
              </a:rPr>
              <a:t> 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rgbClr val="1B1B1B"/>
                </a:solidFill>
                <a:effectLst/>
                <a:latin typeface="Inter" panose="02000503000000020004" pitchFamily="2" charset="0"/>
                <a:ea typeface="Inter" panose="02000503000000020004" pitchFamily="2" charset="0"/>
              </a:rPr>
              <a:t>Ymchwil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rgbClr val="1B1B1B"/>
              </a:solidFill>
              <a:effectLst/>
              <a:latin typeface="Inter" panose="02000503000000020004" pitchFamily="2" charset="0"/>
              <a:ea typeface="Inter" panose="02000503000000020004" pitchFamily="2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rgbClr val="1B1B1B"/>
              </a:solidFill>
              <a:effectLst/>
              <a:latin typeface="Inter" panose="02000503000000020004" pitchFamily="2" charset="0"/>
              <a:ea typeface="Inter" panose="02000503000000020004" pitchFamily="2" charset="0"/>
            </a:endParaRPr>
          </a:p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2400" dirty="0">
                <a:solidFill>
                  <a:srgbClr val="1B1B1B"/>
                </a:solidFill>
                <a:latin typeface="Inter" panose="02000503000000020004" pitchFamily="2" charset="0"/>
                <a:ea typeface="Inter" panose="02000503000000020004" pitchFamily="2" charset="0"/>
              </a:rPr>
              <a:t>16eg o </a:t>
            </a:r>
            <a:r>
              <a:rPr lang="en-US" altLang="en-US" sz="2400" dirty="0" err="1">
                <a:solidFill>
                  <a:srgbClr val="1B1B1B"/>
                </a:solidFill>
                <a:latin typeface="Inter" panose="02000503000000020004" pitchFamily="2" charset="0"/>
                <a:ea typeface="Inter" panose="02000503000000020004" pitchFamily="2" charset="0"/>
              </a:rPr>
              <a:t>fis</a:t>
            </a:r>
            <a:r>
              <a:rPr lang="en-US" altLang="en-US" sz="2400" dirty="0">
                <a:solidFill>
                  <a:srgbClr val="1B1B1B"/>
                </a:solidFill>
                <a:latin typeface="Inter" panose="02000503000000020004" pitchFamily="2" charset="0"/>
                <a:ea typeface="Inter" panose="02000503000000020004" pitchFamily="2" charset="0"/>
              </a:rPr>
              <a:t> Mawrth, 2026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Inter" panose="02000503000000020004" pitchFamily="2" charset="0"/>
              <a:ea typeface="Inter" panose="02000503000000020004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11FF5C-31F5-F8EF-44B6-75CD87C74D6E}"/>
              </a:ext>
            </a:extLst>
          </p:cNvPr>
          <p:cNvSpPr txBox="1"/>
          <p:nvPr/>
        </p:nvSpPr>
        <p:spPr>
          <a:xfrm>
            <a:off x="730774" y="1942815"/>
            <a:ext cx="1031443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3600" b="1" dirty="0">
              <a:latin typeface="Inter" panose="02000503000000020004" pitchFamily="2" charset="0"/>
              <a:ea typeface="Inter" panose="02000503000000020004" pitchFamily="2" charset="0"/>
            </a:endParaRPr>
          </a:p>
          <a:p>
            <a:pPr algn="ctr"/>
            <a:endParaRPr lang="en-US" sz="3600" b="1" dirty="0">
              <a:latin typeface="Inter" panose="02000503000000020004" pitchFamily="2" charset="0"/>
              <a:ea typeface="Inter" panose="02000503000000020004" pitchFamily="2" charset="0"/>
            </a:endParaRPr>
          </a:p>
          <a:p>
            <a:pPr algn="ctr"/>
            <a:r>
              <a:rPr lang="en-US" sz="3600" b="1" dirty="0" err="1">
                <a:latin typeface="Inter" panose="02000503000000020004" pitchFamily="2" charset="0"/>
                <a:ea typeface="Inter" panose="02000503000000020004" pitchFamily="2" charset="0"/>
              </a:rPr>
              <a:t>Troi</a:t>
            </a:r>
            <a:r>
              <a:rPr lang="en-US" sz="3600" b="1" dirty="0">
                <a:latin typeface="Inter" panose="02000503000000020004" pitchFamily="2" charset="0"/>
                <a:ea typeface="Inter" panose="02000503000000020004" pitchFamily="2" charset="0"/>
              </a:rPr>
              <a:t> Cymru </a:t>
            </a:r>
            <a:r>
              <a:rPr lang="en-US" sz="3600" b="1" dirty="0" err="1">
                <a:latin typeface="Inter" panose="02000503000000020004" pitchFamily="2" charset="0"/>
                <a:ea typeface="Inter" panose="02000503000000020004" pitchFamily="2" charset="0"/>
              </a:rPr>
              <a:t>yn</a:t>
            </a:r>
            <a:r>
              <a:rPr lang="en-US" sz="3600" b="1" dirty="0">
                <a:latin typeface="Inter" panose="02000503000000020004" pitchFamily="2" charset="0"/>
                <a:ea typeface="Inter" panose="02000503000000020004" pitchFamily="2" charset="0"/>
              </a:rPr>
              <a:t> </a:t>
            </a:r>
            <a:r>
              <a:rPr lang="en-US" sz="3600" b="1" dirty="0" err="1">
                <a:latin typeface="Inter" panose="02000503000000020004" pitchFamily="2" charset="0"/>
                <a:ea typeface="Inter" panose="02000503000000020004" pitchFamily="2" charset="0"/>
              </a:rPr>
              <a:t>hyb</a:t>
            </a:r>
            <a:r>
              <a:rPr lang="en-US" sz="3600" b="1" dirty="0">
                <a:latin typeface="Inter" panose="02000503000000020004" pitchFamily="2" charset="0"/>
                <a:ea typeface="Inter" panose="02000503000000020004" pitchFamily="2" charset="0"/>
              </a:rPr>
              <a:t> </a:t>
            </a:r>
            <a:r>
              <a:rPr lang="en-US" sz="3600" b="1" dirty="0" err="1">
                <a:latin typeface="Inter" panose="02000503000000020004" pitchFamily="2" charset="0"/>
                <a:ea typeface="Inter" panose="02000503000000020004" pitchFamily="2" charset="0"/>
              </a:rPr>
              <a:t>byd-eang</a:t>
            </a:r>
            <a:r>
              <a:rPr lang="en-US" sz="3600" b="1" dirty="0">
                <a:latin typeface="Inter" panose="02000503000000020004" pitchFamily="2" charset="0"/>
                <a:ea typeface="Inter" panose="02000503000000020004" pitchFamily="2" charset="0"/>
              </a:rPr>
              <a:t> </a:t>
            </a:r>
            <a:r>
              <a:rPr lang="en-US" sz="3600" b="1" dirty="0" err="1">
                <a:latin typeface="Inter" panose="02000503000000020004" pitchFamily="2" charset="0"/>
                <a:ea typeface="Inter" panose="02000503000000020004" pitchFamily="2" charset="0"/>
              </a:rPr>
              <a:t>ar</a:t>
            </a:r>
            <a:r>
              <a:rPr lang="en-US" sz="3600" b="1" dirty="0">
                <a:latin typeface="Inter" panose="02000503000000020004" pitchFamily="2" charset="0"/>
                <a:ea typeface="Inter" panose="02000503000000020004" pitchFamily="2" charset="0"/>
              </a:rPr>
              <a:t> </a:t>
            </a:r>
            <a:r>
              <a:rPr lang="en-US" sz="3600" b="1" dirty="0" err="1">
                <a:latin typeface="Inter" panose="02000503000000020004" pitchFamily="2" charset="0"/>
                <a:ea typeface="Inter" panose="02000503000000020004" pitchFamily="2" charset="0"/>
              </a:rPr>
              <a:t>gyfer</a:t>
            </a:r>
            <a:r>
              <a:rPr lang="en-US" sz="3600" b="1" dirty="0">
                <a:latin typeface="Inter" panose="02000503000000020004" pitchFamily="2" charset="0"/>
                <a:ea typeface="Inter" panose="02000503000000020004" pitchFamily="2" charset="0"/>
              </a:rPr>
              <a:t> </a:t>
            </a:r>
            <a:r>
              <a:rPr lang="en-US" sz="3600" b="1" dirty="0" err="1">
                <a:latin typeface="Inter" panose="02000503000000020004" pitchFamily="2" charset="0"/>
                <a:ea typeface="Inter" panose="02000503000000020004" pitchFamily="2" charset="0"/>
              </a:rPr>
              <a:t>arloesedd</a:t>
            </a:r>
            <a:r>
              <a:rPr lang="en-US" sz="3600" b="1" dirty="0">
                <a:latin typeface="Inter" panose="02000503000000020004" pitchFamily="2" charset="0"/>
                <a:ea typeface="Inter" panose="02000503000000020004" pitchFamily="2" charset="0"/>
              </a:rPr>
              <a:t> </a:t>
            </a:r>
            <a:r>
              <a:rPr lang="en-US" sz="3600" b="1" dirty="0" err="1">
                <a:latin typeface="Inter" panose="02000503000000020004" pitchFamily="2" charset="0"/>
                <a:ea typeface="Inter" panose="02000503000000020004" pitchFamily="2" charset="0"/>
              </a:rPr>
              <a:t>yn</a:t>
            </a:r>
            <a:r>
              <a:rPr lang="en-US" sz="3600" b="1" dirty="0">
                <a:latin typeface="Inter" panose="02000503000000020004" pitchFamily="2" charset="0"/>
                <a:ea typeface="Inter" panose="02000503000000020004" pitchFamily="2" charset="0"/>
              </a:rPr>
              <a:t> y </a:t>
            </a:r>
            <a:r>
              <a:rPr lang="en-US" sz="3600" b="1" dirty="0" err="1">
                <a:latin typeface="Inter" panose="02000503000000020004" pitchFamily="2" charset="0"/>
                <a:ea typeface="Inter" panose="02000503000000020004" pitchFamily="2" charset="0"/>
              </a:rPr>
              <a:t>cyfryngau</a:t>
            </a:r>
            <a:endParaRPr lang="en-US" sz="3600" b="1" dirty="0">
              <a:latin typeface="Inter" panose="02000503000000020004" pitchFamily="2" charset="0"/>
              <a:ea typeface="Inter" panose="02000503000000020004" pitchFamily="2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CD33903-0671-5E05-B7DB-7DE776B99F4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528" y="4689398"/>
            <a:ext cx="3238500" cy="164765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6DED1BF-06B8-0C86-1A27-E2708BCEA4A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9964" y="4897173"/>
            <a:ext cx="2971800" cy="889200"/>
          </a:xfrm>
          <a:prstGeom prst="rect">
            <a:avLst/>
          </a:prstGeom>
        </p:spPr>
      </p:pic>
      <p:pic>
        <p:nvPicPr>
          <p:cNvPr id="4" name="Graphic 3">
            <a:extLst>
              <a:ext uri="{FF2B5EF4-FFF2-40B4-BE49-F238E27FC236}">
                <a16:creationId xmlns:a16="http://schemas.microsoft.com/office/drawing/2014/main" id="{5FBC1E22-63F1-DD5B-1F0A-52E406BE37B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8526503" y="4359352"/>
            <a:ext cx="3001885" cy="212177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912728C-425E-B028-CA07-EE3FE9DE8123}"/>
              </a:ext>
            </a:extLst>
          </p:cNvPr>
          <p:cNvSpPr txBox="1"/>
          <p:nvPr/>
        </p:nvSpPr>
        <p:spPr>
          <a:xfrm>
            <a:off x="792480" y="236490"/>
            <a:ext cx="1031443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3200" dirty="0">
                <a:effectLst/>
                <a:latin typeface="Marr Sans Regular" pitchFamily="2" charset="77"/>
                <a:ea typeface="Inter" panose="02000503000000020004" pitchFamily="2" charset="0"/>
                <a:cs typeface="Marr Sans Regular" pitchFamily="2" charset="77"/>
              </a:rPr>
              <a:t>Prifysgol Caerdydd </a:t>
            </a:r>
            <a:br>
              <a:rPr lang="cy-GB" sz="3200" dirty="0">
                <a:effectLst/>
                <a:latin typeface="Marr Sans Regular" pitchFamily="2" charset="77"/>
                <a:ea typeface="Inter" panose="02000503000000020004" pitchFamily="2" charset="0"/>
                <a:cs typeface="Marr Sans Regular" pitchFamily="2" charset="77"/>
              </a:rPr>
            </a:br>
            <a:r>
              <a:rPr lang="cy-GB" sz="3200" dirty="0">
                <a:effectLst/>
                <a:latin typeface="Marr Sans Regular" pitchFamily="2" charset="77"/>
                <a:ea typeface="Inter" panose="02000503000000020004" pitchFamily="2" charset="0"/>
                <a:cs typeface="Marr Sans Regular" pitchFamily="2" charset="77"/>
              </a:rPr>
              <a:t>|</a:t>
            </a:r>
          </a:p>
          <a:p>
            <a:pPr algn="ctr"/>
            <a:r>
              <a:rPr lang="cy-GB" sz="3200" dirty="0">
                <a:effectLst/>
                <a:latin typeface="Marr Sans Regular" pitchFamily="2" charset="77"/>
                <a:ea typeface="Inter" panose="02000503000000020004" pitchFamily="2" charset="0"/>
                <a:cs typeface="Marr Sans Regular" pitchFamily="2" charset="77"/>
              </a:rPr>
              <a:t>Coleg y Celfyddydau, y Dyniaethau a'r Gwyddorau Cymdeithasol </a:t>
            </a:r>
            <a:br>
              <a:rPr lang="cy-GB" sz="3200" dirty="0">
                <a:effectLst/>
                <a:latin typeface="Marr Sans Regular" pitchFamily="2" charset="77"/>
                <a:ea typeface="Inter" panose="02000503000000020004" pitchFamily="2" charset="0"/>
                <a:cs typeface="Marr Sans Regular" pitchFamily="2" charset="77"/>
              </a:rPr>
            </a:br>
            <a:r>
              <a:rPr lang="cy-GB" sz="3200" dirty="0">
                <a:effectLst/>
                <a:latin typeface="Marr Sans Regular" pitchFamily="2" charset="77"/>
                <a:ea typeface="Inter" panose="02000503000000020004" pitchFamily="2" charset="0"/>
                <a:cs typeface="Marr Sans Regular" pitchFamily="2" charset="77"/>
              </a:rPr>
              <a:t>|</a:t>
            </a:r>
            <a:endParaRPr lang="cy-GB" sz="3200" dirty="0">
              <a:latin typeface="Marr Sans Regular" pitchFamily="2" charset="77"/>
              <a:ea typeface="Inter" panose="02000503000000020004" pitchFamily="2" charset="0"/>
              <a:cs typeface="Marr Sans Regular" pitchFamily="2" charset="77"/>
            </a:endParaRPr>
          </a:p>
          <a:p>
            <a:pPr algn="ctr"/>
            <a:r>
              <a:rPr lang="cy-GB" sz="3200" dirty="0">
                <a:effectLst/>
                <a:latin typeface="Marr Sans Regular" pitchFamily="2" charset="77"/>
                <a:ea typeface="Inter" panose="02000503000000020004" pitchFamily="2" charset="0"/>
                <a:cs typeface="Marr Sans Regular" pitchFamily="2" charset="77"/>
              </a:rPr>
              <a:t>Ysgol Newyddiaduraeth, y Cyfryngau a Diwylliant </a:t>
            </a:r>
            <a:br>
              <a:rPr lang="cy-GB" sz="3200" dirty="0">
                <a:effectLst/>
                <a:latin typeface="Marr Sans Regular" pitchFamily="2" charset="77"/>
                <a:ea typeface="Inter" panose="02000503000000020004" pitchFamily="2" charset="0"/>
                <a:cs typeface="Marr Sans Regular" pitchFamily="2" charset="77"/>
              </a:rPr>
            </a:br>
            <a:r>
              <a:rPr lang="cy-GB" sz="3200" dirty="0">
                <a:effectLst/>
                <a:latin typeface="Marr Sans Regular" pitchFamily="2" charset="77"/>
                <a:ea typeface="Inter" panose="02000503000000020004" pitchFamily="2" charset="0"/>
                <a:cs typeface="Marr Sans Regular" pitchFamily="2" charset="77"/>
              </a:rPr>
              <a:t>|</a:t>
            </a:r>
          </a:p>
          <a:p>
            <a:pPr algn="ctr"/>
            <a:r>
              <a:rPr lang="cy-GB" sz="3200" dirty="0">
                <a:effectLst/>
                <a:latin typeface="Marr Sans Regular" pitchFamily="2" charset="77"/>
                <a:ea typeface="Inter" panose="02000503000000020004" pitchFamily="2" charset="0"/>
                <a:cs typeface="Marr Sans Regular" pitchFamily="2" charset="77"/>
              </a:rPr>
              <a:t>Canolfan i’r Economi Greadigol 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71E1F6-731D-B967-8A6D-FD228BE8C3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400" y="423874"/>
            <a:ext cx="11360800" cy="763600"/>
          </a:xfrm>
        </p:spPr>
        <p:txBody>
          <a:bodyPr>
            <a:noAutofit/>
          </a:bodyPr>
          <a:lstStyle/>
          <a:p>
            <a:pPr algn="ctr"/>
            <a:r>
              <a:rPr lang="cy-GB" sz="2800" b="1" kern="100">
                <a:effectLst/>
                <a:latin typeface="Marr Sans Regular" pitchFamily="2" charset="77"/>
                <a:ea typeface="Marr Sans Regular" pitchFamily="2" charset="77"/>
                <a:cs typeface="Marr Sans Regular" pitchFamily="2" charset="77"/>
              </a:rPr>
              <a:t>Galluogi arloesedd. Cryfhau gwybodaeth. Ymgysylltu â’r diwydiant.</a:t>
            </a:r>
            <a:br>
              <a:rPr lang="en-GB" sz="2800" b="1" kern="100">
                <a:effectLst/>
                <a:latin typeface="Marr Sans Regular" pitchFamily="2" charset="77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US" sz="2800" b="1">
              <a:latin typeface="Marr Sans Regular" pitchFamily="2" charset="77"/>
              <a:ea typeface="Inter" panose="02000503000000020004" pitchFamily="2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099D92-4EFC-4E63-9CE1-4E016BA989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11076" y="3722110"/>
            <a:ext cx="11360800" cy="2887086"/>
          </a:xfrm>
        </p:spPr>
        <p:txBody>
          <a:bodyPr>
            <a:noAutofit/>
          </a:bodyPr>
          <a:lstStyle/>
          <a:p>
            <a:r>
              <a:rPr lang="cy-GB" sz="2000" kern="100">
                <a:effectLst/>
                <a:latin typeface="Marr Sans Regular" pitchFamily="2" charset="77"/>
                <a:ea typeface="Marr Sans Regular" pitchFamily="2" charset="77"/>
                <a:cs typeface="Arial" panose="020B0604020202020204" pitchFamily="34" charset="0"/>
              </a:rPr>
              <a:t>Rydyn ni’n creu partneriaethau â phobl ym mhob rhan o’r economi greadigol, yng Nghymru ac yn rhyngwladol, i geisio gwybodaeth newydd ac ysgogi cynnydd drwy eu cysylltu â’i gilydd yn ogystal â byd ymchwil a ffynonellau cyllid.</a:t>
            </a:r>
            <a:endParaRPr lang="en-GB" sz="2000" kern="100">
              <a:effectLst/>
              <a:latin typeface="Marr Sans Regular" pitchFamily="2" charset="77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52396" indent="0">
              <a:buNone/>
            </a:pPr>
            <a:r>
              <a:rPr lang="cy-GB" sz="2000" kern="100">
                <a:effectLst/>
                <a:latin typeface="Marr Sans Regular" pitchFamily="2" charset="77"/>
                <a:ea typeface="Times New Roman" panose="02020603050405020304" pitchFamily="18" charset="0"/>
                <a:cs typeface="Times New Roman" panose="02020603050405020304" pitchFamily="18" charset="0"/>
              </a:rPr>
              <a:t>​</a:t>
            </a:r>
            <a:endParaRPr lang="en-GB" sz="2000" kern="100">
              <a:effectLst/>
              <a:latin typeface="Marr Sans Regular" pitchFamily="2" charset="77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2000" kern="100">
                <a:effectLst/>
                <a:latin typeface="Marr Sans Regular" pitchFamily="2" charset="77"/>
                <a:ea typeface="Marr Sans Regular" pitchFamily="2" charset="77"/>
                <a:cs typeface="Arial" panose="020B0604020202020204" pitchFamily="34" charset="0"/>
              </a:rPr>
              <a:t>Rydyn ni’n ymgorffori ymchwil ac arloesedd i gyd-destunau yn y byd go iawn er mwyn iddynt gael effaith uniongyrchol a gweladwy ar ein byd.</a:t>
            </a:r>
            <a:endParaRPr lang="en-GB" sz="2000" kern="100">
              <a:effectLst/>
              <a:latin typeface="Marr Sans Regular" pitchFamily="2" charset="77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152396" indent="0">
              <a:buNone/>
            </a:pPr>
            <a:r>
              <a:rPr lang="cy-GB" sz="2000" kern="100">
                <a:effectLst/>
                <a:latin typeface="Marr Sans Regular" pitchFamily="2" charset="77"/>
                <a:ea typeface="Times New Roman" panose="02020603050405020304" pitchFamily="18" charset="0"/>
                <a:cs typeface="Times New Roman" panose="02020603050405020304" pitchFamily="18" charset="0"/>
              </a:rPr>
              <a:t>​</a:t>
            </a:r>
            <a:endParaRPr lang="en-GB" sz="2000" kern="100">
              <a:effectLst/>
              <a:latin typeface="Marr Sans Regular" pitchFamily="2" charset="77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r>
              <a:rPr lang="cy-GB" sz="2000" kern="100">
                <a:effectLst/>
                <a:latin typeface="Marr Sans Regular" pitchFamily="2" charset="77"/>
                <a:ea typeface="Marr Sans Regular" pitchFamily="2" charset="77"/>
                <a:cs typeface="Arial" panose="020B0604020202020204" pitchFamily="34" charset="0"/>
              </a:rPr>
              <a:t>Rydyn ni’n galluogi llwyddiant trwy gyfleoedd i rannu gwybodaeth, mewnwelediadau newydd a chreadigol, ac i ymgysylltu â'n cymunedau.</a:t>
            </a:r>
            <a:endParaRPr lang="en-GB" sz="2000" kern="100">
              <a:effectLst/>
              <a:latin typeface="Marr Sans Regular" pitchFamily="2" charset="77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608965" indent="-456565"/>
            <a:endParaRPr lang="en-US" sz="2000">
              <a:latin typeface="Marr Sans Regular" pitchFamily="2" charset="77"/>
            </a:endParaRPr>
          </a:p>
        </p:txBody>
      </p:sp>
      <p:pic>
        <p:nvPicPr>
          <p:cNvPr id="5" name="Picture 4" descr="A red arrow pointing up&#10;&#10;Description automatically generated">
            <a:extLst>
              <a:ext uri="{FF2B5EF4-FFF2-40B4-BE49-F238E27FC236}">
                <a16:creationId xmlns:a16="http://schemas.microsoft.com/office/drawing/2014/main" id="{39FFE851-EEFE-FD83-5A1F-FA1BFB86FF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09800" y="1396619"/>
            <a:ext cx="7772400" cy="2288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39673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EEBBF0-9456-C1E6-B5D9-D0D8FECAC9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5600" y="314161"/>
            <a:ext cx="11360800" cy="763600"/>
          </a:xfrm>
        </p:spPr>
        <p:txBody>
          <a:bodyPr>
            <a:normAutofit/>
          </a:bodyPr>
          <a:lstStyle/>
          <a:p>
            <a:r>
              <a:rPr lang="en-US" sz="3000" b="1" err="1">
                <a:latin typeface="Marr Sans Regular" pitchFamily="2" charset="77"/>
                <a:ea typeface="Inter" panose="02000503000000020004" pitchFamily="2" charset="0"/>
              </a:rPr>
              <a:t>Caerdydd</a:t>
            </a:r>
            <a:r>
              <a:rPr lang="en-US" sz="3000" b="1">
                <a:latin typeface="Marr Sans Regular" pitchFamily="2" charset="77"/>
                <a:ea typeface="Inter" panose="02000503000000020004" pitchFamily="2" charset="0"/>
              </a:rPr>
              <a:t> </a:t>
            </a:r>
            <a:r>
              <a:rPr lang="en-US" sz="3000" b="1" err="1">
                <a:latin typeface="Marr Sans Regular" pitchFamily="2" charset="77"/>
                <a:ea typeface="Inter" panose="02000503000000020004" pitchFamily="2" charset="0"/>
              </a:rPr>
              <a:t>Creadigol</a:t>
            </a:r>
            <a:r>
              <a:rPr lang="en-US" sz="3000" b="1">
                <a:latin typeface="Marr Sans Regular" pitchFamily="2" charset="77"/>
                <a:ea typeface="Inter" panose="02000503000000020004" pitchFamily="2" charset="0"/>
              </a:rPr>
              <a:t> (2015 - )</a:t>
            </a:r>
          </a:p>
        </p:txBody>
      </p:sp>
      <p:pic>
        <p:nvPicPr>
          <p:cNvPr id="3" name="Picture 2" descr="A red square with white text&#10;&#10;Description automatically generated">
            <a:extLst>
              <a:ext uri="{FF2B5EF4-FFF2-40B4-BE49-F238E27FC236}">
                <a16:creationId xmlns:a16="http://schemas.microsoft.com/office/drawing/2014/main" id="{2A4FCEDE-F557-3B05-99C5-80C318A701D6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14737" y="1150561"/>
            <a:ext cx="5568998" cy="5568998"/>
          </a:xfrm>
          <a:prstGeom prst="rect">
            <a:avLst/>
          </a:prstGeom>
        </p:spPr>
      </p:pic>
      <p:pic>
        <p:nvPicPr>
          <p:cNvPr id="10" name="Picture 9" descr="A person talking to a person&#10;&#10;Description automatically generated">
            <a:extLst>
              <a:ext uri="{FF2B5EF4-FFF2-40B4-BE49-F238E27FC236}">
                <a16:creationId xmlns:a16="http://schemas.microsoft.com/office/drawing/2014/main" id="{1D9D1E04-328E-5889-AE4A-C033D3DDE85A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21573" y="510907"/>
            <a:ext cx="5130412" cy="34241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16915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A group of men wearing virtual reality goggles&#10;&#10;Description automatically generated">
            <a:extLst>
              <a:ext uri="{FF2B5EF4-FFF2-40B4-BE49-F238E27FC236}">
                <a16:creationId xmlns:a16="http://schemas.microsoft.com/office/drawing/2014/main" id="{BF4A45BE-2D65-1D7A-75EB-B12C8983E9B0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881637" y="91264"/>
            <a:ext cx="4192563" cy="279575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20CDEB8-5030-B9C8-6D69-AD5037E613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5600" y="457364"/>
            <a:ext cx="11360800" cy="763600"/>
          </a:xfrm>
        </p:spPr>
        <p:txBody>
          <a:bodyPr>
            <a:normAutofit/>
          </a:bodyPr>
          <a:lstStyle/>
          <a:p>
            <a:r>
              <a:rPr lang="en-US" sz="3000" b="1" dirty="0" err="1">
                <a:latin typeface="Marr Sans Regular"/>
                <a:ea typeface="Inter" panose="02000503000000020004" pitchFamily="2" charset="0"/>
              </a:rPr>
              <a:t>Clwstwr</a:t>
            </a:r>
            <a:r>
              <a:rPr lang="en-US" sz="3000" b="1" dirty="0">
                <a:latin typeface="Marr Sans Regular"/>
                <a:ea typeface="Inter" panose="02000503000000020004" pitchFamily="2" charset="0"/>
              </a:rPr>
              <a:t> (2018 – 2023)</a:t>
            </a:r>
          </a:p>
        </p:txBody>
      </p:sp>
      <p:pic>
        <p:nvPicPr>
          <p:cNvPr id="15" name="Picture 14" descr="A group of logos with different colors&#10;&#10;Description automatically generated">
            <a:extLst>
              <a:ext uri="{FF2B5EF4-FFF2-40B4-BE49-F238E27FC236}">
                <a16:creationId xmlns:a16="http://schemas.microsoft.com/office/drawing/2014/main" id="{917A5776-5FC0-F6BA-68BF-D80E5B1742F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8772596" y="5244054"/>
            <a:ext cx="3419404" cy="1613946"/>
          </a:xfrm>
          <a:prstGeom prst="rect">
            <a:avLst/>
          </a:prstGeom>
        </p:spPr>
      </p:pic>
      <p:pic>
        <p:nvPicPr>
          <p:cNvPr id="18" name="SLIDE-1.jpg" descr="SLIDE-1.jpg">
            <a:extLst>
              <a:ext uri="{FF2B5EF4-FFF2-40B4-BE49-F238E27FC236}">
                <a16:creationId xmlns:a16="http://schemas.microsoft.com/office/drawing/2014/main" id="{7606D92C-E349-295C-7352-2DB876F3CD0F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028386" y="3042858"/>
            <a:ext cx="2911291" cy="2183468"/>
          </a:xfrm>
          <a:prstGeom prst="rect">
            <a:avLst/>
          </a:prstGeom>
          <a:ln w="12700">
            <a:miter lim="400000"/>
          </a:ln>
        </p:spPr>
      </p:pic>
      <p:pic>
        <p:nvPicPr>
          <p:cNvPr id="4" name="Picture 3" descr="A close-up of a white background&#10;&#10;Description automatically generated">
            <a:extLst>
              <a:ext uri="{FF2B5EF4-FFF2-40B4-BE49-F238E27FC236}">
                <a16:creationId xmlns:a16="http://schemas.microsoft.com/office/drawing/2014/main" id="{55B2B357-155C-567D-073D-FCD4165B9ED1}"/>
              </a:ext>
            </a:extLst>
          </p:cNvPr>
          <p:cNvPicPr>
            <a:picLocks noChangeAspect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17800" y="1220964"/>
            <a:ext cx="7772400" cy="1836469"/>
          </a:xfrm>
          <a:prstGeom prst="rect">
            <a:avLst/>
          </a:prstGeom>
        </p:spPr>
      </p:pic>
      <p:pic>
        <p:nvPicPr>
          <p:cNvPr id="6" name="Picture 5" descr="A pink text on a white background&#10;&#10;Description automatically generated">
            <a:extLst>
              <a:ext uri="{FF2B5EF4-FFF2-40B4-BE49-F238E27FC236}">
                <a16:creationId xmlns:a16="http://schemas.microsoft.com/office/drawing/2014/main" id="{5BFFC81D-3EBF-1054-0864-7F04117A8E93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2323" y="3332178"/>
            <a:ext cx="7772400" cy="1255373"/>
          </a:xfrm>
          <a:prstGeom prst="rect">
            <a:avLst/>
          </a:prstGeom>
        </p:spPr>
      </p:pic>
      <p:pic>
        <p:nvPicPr>
          <p:cNvPr id="9" name="Picture 8" descr="A pink text on a white background&#10;&#10;Description automatically generated">
            <a:extLst>
              <a:ext uri="{FF2B5EF4-FFF2-40B4-BE49-F238E27FC236}">
                <a16:creationId xmlns:a16="http://schemas.microsoft.com/office/drawing/2014/main" id="{48844BE6-6036-74E8-BC5A-B3F443715205}"/>
              </a:ext>
            </a:extLst>
          </p:cNvPr>
          <p:cNvPicPr>
            <a:picLocks noChangeAspect="1"/>
          </p:cNvPicPr>
          <p:nvPr/>
        </p:nvPicPr>
        <p:blipFill>
          <a:blip r:embed="rId8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52323" y="4997631"/>
            <a:ext cx="7772400" cy="12750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86426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person holding a camera&#10;&#10;Description automatically generated with medium confidence">
            <a:extLst>
              <a:ext uri="{FF2B5EF4-FFF2-40B4-BE49-F238E27FC236}">
                <a16:creationId xmlns:a16="http://schemas.microsoft.com/office/drawing/2014/main" id="{7D8D071F-668D-5DE4-0039-E33578AA9D3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 flipH="1">
            <a:off x="4248207" y="670"/>
            <a:ext cx="8623688" cy="6857108"/>
          </a:xfrm>
          <a:prstGeom prst="rect">
            <a:avLst/>
          </a:prstGeom>
        </p:spPr>
      </p:pic>
      <p:pic>
        <p:nvPicPr>
          <p:cNvPr id="8" name="Picture 7" descr="A person in a white jacket&#10;&#10;Description automatically generated">
            <a:extLst>
              <a:ext uri="{FF2B5EF4-FFF2-40B4-BE49-F238E27FC236}">
                <a16:creationId xmlns:a16="http://schemas.microsoft.com/office/drawing/2014/main" id="{98179D76-406B-4D60-4A97-BC20B605A673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450"/>
          <a:stretch/>
        </p:blipFill>
        <p:spPr>
          <a:xfrm>
            <a:off x="5985662" y="2342"/>
            <a:ext cx="6969700" cy="686180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21AF808-E204-A8A8-2032-D8821424C50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6610" y="-5882"/>
            <a:ext cx="9872260" cy="6854845"/>
          </a:xfrm>
          <a:prstGeom prst="rect">
            <a:avLst/>
          </a:prstGeom>
        </p:spPr>
      </p:pic>
      <p:pic>
        <p:nvPicPr>
          <p:cNvPr id="1026" name="Picture 2" descr="UK Research and Innovation on Twitter: &quot;RT @MedDiscCat: We've been awarded  funding with @candwep through @UKRI_News flagship £236m Strength in Places  Fund to establish Cheshire &amp;amp;…&quot; / Twitter">
            <a:extLst>
              <a:ext uri="{FF2B5EF4-FFF2-40B4-BE49-F238E27FC236}">
                <a16:creationId xmlns:a16="http://schemas.microsoft.com/office/drawing/2014/main" id="{029B1DB0-0D74-B6A2-D677-439F8C7A36D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500071" y="5677716"/>
            <a:ext cx="2061357" cy="1226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Subtitle Goes here">
            <a:extLst>
              <a:ext uri="{FF2B5EF4-FFF2-40B4-BE49-F238E27FC236}">
                <a16:creationId xmlns:a16="http://schemas.microsoft.com/office/drawing/2014/main" id="{1BB874F9-D3A9-4726-C26F-573BDE092A38}"/>
              </a:ext>
            </a:extLst>
          </p:cNvPr>
          <p:cNvSpPr txBox="1"/>
          <p:nvPr/>
        </p:nvSpPr>
        <p:spPr>
          <a:xfrm>
            <a:off x="500071" y="1484104"/>
            <a:ext cx="5758817" cy="562205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wrap="square" lIns="25399" tIns="25399" rIns="25399" bIns="25399" anchor="ctr">
            <a:spAutoFit/>
          </a:bodyPr>
          <a:lstStyle>
            <a:lvl1pPr algn="l">
              <a:defRPr sz="5000">
                <a:solidFill>
                  <a:srgbClr val="1E1E1C"/>
                </a:solidFill>
                <a:latin typeface="Outfit Light"/>
                <a:ea typeface="Outfit Light"/>
                <a:cs typeface="Outfit Light"/>
                <a:sym typeface="Outfit Light"/>
              </a:defRPr>
            </a:lvl1pPr>
          </a:lstStyle>
          <a:p>
            <a:r>
              <a:rPr lang="en-GB" sz="1700" dirty="0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Mae Media Cymru </a:t>
            </a:r>
            <a:r>
              <a:rPr lang="en-GB" sz="1700" dirty="0" err="1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yn</a:t>
            </a:r>
            <a:r>
              <a:rPr lang="en-GB" sz="1700" dirty="0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</a:t>
            </a:r>
            <a:r>
              <a:rPr lang="en-GB" sz="1700" dirty="0" err="1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sbarduno</a:t>
            </a:r>
            <a:r>
              <a:rPr lang="en-GB" sz="1700" dirty="0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</a:t>
            </a:r>
            <a:r>
              <a:rPr lang="en-GB" sz="1700" dirty="0" err="1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twf</a:t>
            </a:r>
            <a:r>
              <a:rPr lang="en-GB" sz="1700" dirty="0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</a:t>
            </a:r>
            <a:r>
              <a:rPr lang="en-GB" sz="1700" dirty="0" err="1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economaidd</a:t>
            </a:r>
            <a:r>
              <a:rPr lang="en-GB" sz="1700" dirty="0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</a:t>
            </a:r>
            <a:r>
              <a:rPr lang="en-GB" sz="1700" dirty="0" err="1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cynaliadwy</a:t>
            </a:r>
            <a:r>
              <a:rPr lang="en-GB" sz="1700" dirty="0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a </a:t>
            </a:r>
            <a:r>
              <a:rPr lang="en-GB" sz="1700" dirty="0" err="1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chynhwysol</a:t>
            </a:r>
            <a:r>
              <a:rPr lang="en-GB" sz="1700" dirty="0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</a:t>
            </a:r>
            <a:r>
              <a:rPr lang="en-GB" sz="1700" dirty="0" err="1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yn</a:t>
            </a:r>
            <a:r>
              <a:rPr lang="en-GB" sz="1700" dirty="0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sector </a:t>
            </a:r>
            <a:r>
              <a:rPr lang="en-GB" sz="1700" dirty="0" err="1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cyfryngau</a:t>
            </a:r>
            <a:r>
              <a:rPr lang="en-GB" sz="1700" dirty="0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Cymru. </a:t>
            </a:r>
            <a:r>
              <a:rPr lang="en-GB" sz="1700" dirty="0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Ein nod </a:t>
            </a:r>
            <a:r>
              <a:rPr lang="en-GB" sz="1700" dirty="0" err="1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yw</a:t>
            </a:r>
            <a:r>
              <a:rPr lang="en-GB" sz="1700" dirty="0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</a:t>
            </a:r>
            <a:r>
              <a:rPr lang="en-GB" sz="1700" dirty="0" err="1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droi</a:t>
            </a:r>
            <a:r>
              <a:rPr lang="en-GB" sz="1700" dirty="0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Cymru </a:t>
            </a:r>
            <a:r>
              <a:rPr lang="en-GB" sz="1700" dirty="0" err="1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yn</a:t>
            </a:r>
            <a:r>
              <a:rPr lang="en-GB" sz="1700" dirty="0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</a:t>
            </a:r>
            <a:r>
              <a:rPr lang="en-GB" sz="1700" dirty="0" err="1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hyb</a:t>
            </a:r>
            <a:r>
              <a:rPr lang="en-GB" sz="1700" dirty="0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</a:t>
            </a:r>
            <a:r>
              <a:rPr lang="en-GB" sz="1700" dirty="0" err="1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byd-eang</a:t>
            </a:r>
            <a:r>
              <a:rPr lang="en-GB" sz="1700" dirty="0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</a:t>
            </a:r>
            <a:r>
              <a:rPr lang="en-GB" sz="1700" dirty="0" err="1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ar</a:t>
            </a:r>
            <a:r>
              <a:rPr lang="en-GB" sz="1700" dirty="0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</a:t>
            </a:r>
            <a:r>
              <a:rPr lang="en-GB" sz="1700" dirty="0" err="1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gyfer</a:t>
            </a:r>
            <a:r>
              <a:rPr lang="en-GB" sz="1700" dirty="0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</a:t>
            </a:r>
            <a:r>
              <a:rPr lang="en-GB" sz="1700" dirty="0" err="1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arloesedd</a:t>
            </a:r>
            <a:r>
              <a:rPr lang="en-GB" sz="1700" dirty="0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</a:t>
            </a:r>
            <a:r>
              <a:rPr lang="en-GB" sz="1700" dirty="0" err="1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yn</a:t>
            </a:r>
            <a:r>
              <a:rPr lang="en-GB" sz="1700" dirty="0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y </a:t>
            </a:r>
            <a:r>
              <a:rPr lang="en-GB" sz="1700" dirty="0" err="1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cyfryngau</a:t>
            </a:r>
            <a:r>
              <a:rPr lang="en-GB" sz="1700" dirty="0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, </a:t>
            </a:r>
            <a:r>
              <a:rPr lang="en-GB" sz="1700" dirty="0" err="1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lle</a:t>
            </a:r>
            <a:r>
              <a:rPr lang="en-GB" sz="1700" dirty="0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</a:t>
            </a:r>
            <a:r>
              <a:rPr lang="en-GB" sz="1700" dirty="0" err="1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mae</a:t>
            </a:r>
            <a:r>
              <a:rPr lang="en-GB" sz="1700" dirty="0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</a:t>
            </a:r>
            <a:r>
              <a:rPr lang="en-GB" sz="1700" dirty="0" err="1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ymchwil</a:t>
            </a:r>
            <a:r>
              <a:rPr lang="en-GB" sz="1700" dirty="0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a </a:t>
            </a:r>
            <a:r>
              <a:rPr lang="en-GB" sz="1700" dirty="0" err="1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datblygu’n</a:t>
            </a:r>
            <a:r>
              <a:rPr lang="en-GB" sz="1700" dirty="0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</a:t>
            </a:r>
            <a:r>
              <a:rPr lang="en-GB" sz="1700" dirty="0" err="1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rhan</a:t>
            </a:r>
            <a:r>
              <a:rPr lang="en-GB" sz="1700" dirty="0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</a:t>
            </a:r>
            <a:r>
              <a:rPr lang="en-GB" sz="1700" dirty="0" err="1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annatod</a:t>
            </a:r>
            <a:r>
              <a:rPr lang="en-GB" sz="1700" dirty="0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o sector </a:t>
            </a:r>
            <a:r>
              <a:rPr lang="en-GB" sz="1700" dirty="0" err="1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ffyniannus</a:t>
            </a:r>
            <a:r>
              <a:rPr lang="en-GB" sz="1700" dirty="0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y </a:t>
            </a:r>
            <a:r>
              <a:rPr lang="en-GB" sz="1700" dirty="0" err="1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cyfryngau</a:t>
            </a:r>
            <a:r>
              <a:rPr lang="en-GB" sz="1700" dirty="0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.</a:t>
            </a:r>
          </a:p>
          <a:p>
            <a:endParaRPr lang="en-GB" sz="1700" dirty="0">
              <a:solidFill>
                <a:schemeClr val="tx1"/>
              </a:solidFill>
              <a:latin typeface="Inter Medium" panose="02000503000000020004" pitchFamily="2" charset="0"/>
              <a:ea typeface="Inter Medium" panose="02000503000000020004" pitchFamily="2" charset="0"/>
              <a:cs typeface="Inter V" panose="02000503000000020004" pitchFamily="2" charset="0"/>
            </a:endParaRPr>
          </a:p>
          <a:p>
            <a:r>
              <a:rPr lang="en-GB" sz="1700" dirty="0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</a:rPr>
              <a:t>Mae Media Cymru, o </a:t>
            </a:r>
            <a:r>
              <a:rPr lang="en-GB" sz="1700" dirty="0" err="1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</a:rPr>
              <a:t>blaid</a:t>
            </a:r>
            <a:r>
              <a:rPr lang="en-GB" sz="1700" dirty="0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</a:rPr>
              <a:t> Cymru ac am </a:t>
            </a:r>
            <a:r>
              <a:rPr lang="en-GB" sz="1700" dirty="0" err="1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</a:rPr>
              <a:t>Gymru</a:t>
            </a:r>
            <a:r>
              <a:rPr lang="en-GB" sz="1700" dirty="0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</a:rPr>
              <a:t>, a nod </a:t>
            </a:r>
            <a:r>
              <a:rPr lang="en-GB" sz="1700" dirty="0" err="1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</a:rPr>
              <a:t>pennaf</a:t>
            </a:r>
            <a:r>
              <a:rPr lang="en-GB" sz="1700" dirty="0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</a:rPr>
              <a:t> </a:t>
            </a:r>
            <a:r>
              <a:rPr lang="en-GB" sz="1700" dirty="0" err="1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</a:rPr>
              <a:t>ein</a:t>
            </a:r>
            <a:r>
              <a:rPr lang="en-GB" sz="1700" dirty="0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</a:rPr>
              <a:t> </a:t>
            </a:r>
            <a:r>
              <a:rPr lang="en-GB" sz="1700" dirty="0" err="1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</a:rPr>
              <a:t>gwaith</a:t>
            </a:r>
            <a:r>
              <a:rPr lang="en-GB" sz="1700" dirty="0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</a:rPr>
              <a:t> </a:t>
            </a:r>
            <a:r>
              <a:rPr lang="en-GB" sz="1700" dirty="0" err="1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</a:rPr>
              <a:t>yw</a:t>
            </a:r>
            <a:r>
              <a:rPr lang="en-GB" sz="1700" dirty="0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</a:rPr>
              <a:t> </a:t>
            </a:r>
            <a:r>
              <a:rPr lang="en-GB" sz="1700" dirty="0" err="1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</a:rPr>
              <a:t>canolbwyntio</a:t>
            </a:r>
            <a:r>
              <a:rPr lang="en-GB" sz="1700" dirty="0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</a:rPr>
              <a:t> </a:t>
            </a:r>
            <a:r>
              <a:rPr lang="en-GB" sz="1700" dirty="0" err="1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</a:rPr>
              <a:t>ar</a:t>
            </a:r>
            <a:r>
              <a:rPr lang="en-GB" sz="1700" dirty="0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</a:rPr>
              <a:t> </a:t>
            </a:r>
            <a:r>
              <a:rPr lang="en-GB" sz="1700" dirty="0" err="1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</a:rPr>
              <a:t>Brifddinas-ranbarth</a:t>
            </a:r>
            <a:r>
              <a:rPr lang="en-GB" sz="1700" dirty="0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</a:rPr>
              <a:t> </a:t>
            </a:r>
            <a:r>
              <a:rPr lang="en-GB" sz="1700" dirty="0" err="1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</a:rPr>
              <a:t>Caerdydd</a:t>
            </a:r>
            <a:r>
              <a:rPr lang="en-GB" sz="1700" dirty="0">
                <a:solidFill>
                  <a:schemeClr val="tx1"/>
                </a:solidFill>
                <a:latin typeface="Inter Medium" panose="02000503000000020004" pitchFamily="2" charset="0"/>
                <a:ea typeface="Inter Medium" panose="02000503000000020004" pitchFamily="2" charset="0"/>
              </a:rPr>
              <a:t>. </a:t>
            </a:r>
            <a:r>
              <a:rPr lang="en-GB" sz="1700" dirty="0" err="1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Ariennir</a:t>
            </a:r>
            <a:r>
              <a:rPr lang="en-GB" sz="1700" dirty="0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Media Cymru </a:t>
            </a:r>
            <a:r>
              <a:rPr lang="en-GB" sz="1700" dirty="0" err="1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yn</a:t>
            </a:r>
            <a:r>
              <a:rPr lang="en-GB" sz="1700" dirty="0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</a:t>
            </a:r>
            <a:r>
              <a:rPr lang="en-GB" sz="1700" dirty="0" err="1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sgîl</a:t>
            </a:r>
            <a:r>
              <a:rPr lang="en-GB" sz="1700" dirty="0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£22m </a:t>
            </a:r>
            <a:r>
              <a:rPr lang="en-GB" sz="1700" dirty="0" err="1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gan</a:t>
            </a:r>
            <a:r>
              <a:rPr lang="en-GB" sz="1700" dirty="0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</a:t>
            </a:r>
            <a:r>
              <a:rPr lang="en-GB" sz="1700" dirty="0" err="1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Gronfa</a:t>
            </a:r>
            <a:r>
              <a:rPr lang="en-GB" sz="1700" dirty="0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</a:t>
            </a:r>
            <a:r>
              <a:rPr lang="en-GB" sz="1700" dirty="0" err="1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Cryfder</a:t>
            </a:r>
            <a:r>
              <a:rPr lang="en-GB" sz="1700" dirty="0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</a:t>
            </a:r>
            <a:r>
              <a:rPr lang="en-GB" sz="1700" dirty="0" err="1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Mewn</a:t>
            </a:r>
            <a:r>
              <a:rPr lang="en-GB" sz="1700" dirty="0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</a:t>
            </a:r>
            <a:r>
              <a:rPr lang="en-GB" sz="1700" dirty="0" err="1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Lleoedd</a:t>
            </a:r>
            <a:r>
              <a:rPr lang="en-GB" sz="1700" dirty="0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, </a:t>
            </a:r>
            <a:r>
              <a:rPr lang="en-GB" sz="1700" dirty="0" err="1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sef</a:t>
            </a:r>
            <a:r>
              <a:rPr lang="en-GB" sz="1700" dirty="0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un o </a:t>
            </a:r>
            <a:r>
              <a:rPr lang="en-GB" sz="1700" dirty="0" err="1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raglenni</a:t>
            </a:r>
            <a:r>
              <a:rPr lang="en-GB" sz="1700" dirty="0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</a:t>
            </a:r>
            <a:r>
              <a:rPr lang="en-GB" sz="1700" dirty="0" err="1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blaenllaw</a:t>
            </a:r>
            <a:r>
              <a:rPr lang="en-GB" sz="1700" dirty="0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</a:t>
            </a:r>
            <a:r>
              <a:rPr lang="en-GB" sz="1700" dirty="0" err="1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Ymchwil</a:t>
            </a:r>
            <a:r>
              <a:rPr lang="en-GB" sz="1700" dirty="0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ac </a:t>
            </a:r>
            <a:r>
              <a:rPr lang="en-GB" sz="1700" dirty="0" err="1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Arloesedd</a:t>
            </a:r>
            <a:r>
              <a:rPr lang="en-GB" sz="1700" dirty="0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y DU (UKRI), £3m </a:t>
            </a:r>
            <a:r>
              <a:rPr lang="en-GB" sz="1700" dirty="0" err="1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gan</a:t>
            </a:r>
            <a:r>
              <a:rPr lang="en-GB" sz="1700" dirty="0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</a:t>
            </a:r>
            <a:r>
              <a:rPr lang="en-GB" sz="1700" dirty="0" err="1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Brifddinas-Ranbarth</a:t>
            </a:r>
            <a:r>
              <a:rPr lang="en-GB" sz="1700" dirty="0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</a:t>
            </a:r>
            <a:r>
              <a:rPr lang="en-GB" sz="1700" dirty="0" err="1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Caerdydd</a:t>
            </a:r>
            <a:r>
              <a:rPr lang="en-GB" sz="1700" dirty="0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, £1m </a:t>
            </a:r>
            <a:r>
              <a:rPr lang="en-GB" sz="1700" dirty="0" err="1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gan</a:t>
            </a:r>
            <a:r>
              <a:rPr lang="en-GB" sz="1700" dirty="0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</a:t>
            </a:r>
            <a:r>
              <a:rPr lang="en-GB" sz="1700" dirty="0" err="1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Lywodraeth</a:t>
            </a:r>
            <a:r>
              <a:rPr lang="en-GB" sz="1700" dirty="0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Cymru </a:t>
            </a:r>
            <a:r>
              <a:rPr lang="en-GB" sz="1700" dirty="0" err="1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drwy</a:t>
            </a:r>
            <a:r>
              <a:rPr lang="en-GB" sz="1700" dirty="0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law Cymru </a:t>
            </a:r>
            <a:r>
              <a:rPr lang="en-GB" sz="1700" dirty="0" err="1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Greadigol</a:t>
            </a:r>
            <a:r>
              <a:rPr lang="en-GB" sz="1700" dirty="0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, a £23m o </a:t>
            </a:r>
            <a:r>
              <a:rPr lang="en-GB" sz="1700" dirty="0" err="1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arian</a:t>
            </a:r>
            <a:r>
              <a:rPr lang="en-GB" sz="1700" dirty="0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</a:t>
            </a:r>
            <a:r>
              <a:rPr lang="en-GB" sz="1700" dirty="0" err="1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cyfatebol</a:t>
            </a:r>
            <a:r>
              <a:rPr lang="en-GB" sz="1700" dirty="0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</a:t>
            </a:r>
            <a:r>
              <a:rPr lang="en-GB" sz="1700" dirty="0" err="1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gan</a:t>
            </a:r>
            <a:r>
              <a:rPr lang="en-GB" sz="1700" dirty="0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</a:t>
            </a:r>
            <a:r>
              <a:rPr lang="en-GB" sz="1700" dirty="0" err="1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bartneriaid</a:t>
            </a:r>
            <a:r>
              <a:rPr lang="en-GB" sz="1700" dirty="0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</a:t>
            </a:r>
            <a:r>
              <a:rPr lang="en-GB" sz="1700" dirty="0" err="1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ym</a:t>
            </a:r>
            <a:r>
              <a:rPr lang="en-GB" sz="1700" dirty="0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</a:t>
            </a:r>
            <a:r>
              <a:rPr lang="en-GB" sz="1700" dirty="0" err="1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myd</a:t>
            </a:r>
            <a:r>
              <a:rPr lang="en-GB" sz="1700" dirty="0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</a:t>
            </a:r>
            <a:r>
              <a:rPr lang="en-GB" sz="1700" dirty="0" err="1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diwydiant</a:t>
            </a:r>
            <a:r>
              <a:rPr lang="en-GB" sz="1700" dirty="0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a </a:t>
            </a:r>
            <a:r>
              <a:rPr lang="en-GB" sz="1700" dirty="0" err="1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phrifysgolion</a:t>
            </a:r>
            <a:r>
              <a:rPr lang="en-GB" sz="1700" dirty="0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.</a:t>
            </a:r>
          </a:p>
          <a:p>
            <a:endParaRPr lang="en-GB" sz="1800" dirty="0">
              <a:latin typeface="Inter Medium" panose="02000503000000020004" pitchFamily="2" charset="0"/>
              <a:ea typeface="Inter Medium" panose="02000503000000020004" pitchFamily="2" charset="0"/>
              <a:cs typeface="Inter V" panose="02000503000000020004" pitchFamily="2" charset="0"/>
            </a:endParaRPr>
          </a:p>
          <a:p>
            <a:endParaRPr lang="en-GB" sz="1800" dirty="0">
              <a:solidFill>
                <a:schemeClr val="tx1"/>
              </a:solidFill>
              <a:latin typeface="Inter Medium" panose="02000503000000020004" pitchFamily="2" charset="0"/>
              <a:ea typeface="Inter Medium" panose="02000503000000020004" pitchFamily="2" charset="0"/>
              <a:cs typeface="Inter V" panose="02000503000000020004" pitchFamily="2" charset="0"/>
            </a:endParaRPr>
          </a:p>
          <a:p>
            <a:br>
              <a:rPr lang="en-GB" sz="1800" dirty="0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</a:br>
            <a:r>
              <a:rPr lang="en-GB" sz="1800" dirty="0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</a:t>
            </a:r>
          </a:p>
          <a:p>
            <a:endParaRPr lang="en-GB" sz="1800" dirty="0">
              <a:latin typeface="Inter Medium" panose="02000503000000020004" pitchFamily="2" charset="0"/>
              <a:ea typeface="Inter Medium" panose="02000503000000020004" pitchFamily="2" charset="0"/>
              <a:cs typeface="Inter V" panose="02000503000000020004" pitchFamily="2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7AB150D-9D8E-51CB-28AA-83B4E7CFB4E8}"/>
              </a:ext>
            </a:extLst>
          </p:cNvPr>
          <p:cNvSpPr txBox="1"/>
          <p:nvPr/>
        </p:nvSpPr>
        <p:spPr>
          <a:xfrm>
            <a:off x="462754" y="772212"/>
            <a:ext cx="5568462" cy="415498"/>
          </a:xfrm>
          <a:prstGeom prst="rect">
            <a:avLst/>
          </a:prstGeom>
          <a:noFill/>
        </p:spPr>
        <p:txBody>
          <a:bodyPr wrap="square" lIns="45720" tIns="22860" rIns="45720" bIns="22860" rtlCol="0" anchor="t">
            <a:spAutoFit/>
          </a:bodyPr>
          <a:lstStyle/>
          <a:p>
            <a:r>
              <a:rPr lang="en-US" sz="2400" spc="-75" dirty="0" err="1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Pwy</a:t>
            </a:r>
            <a:r>
              <a:rPr lang="en-US" sz="2400" spc="-75" dirty="0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</a:t>
            </a:r>
            <a:r>
              <a:rPr lang="en-US" sz="2400" spc="-75" dirty="0" err="1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ydym</a:t>
            </a:r>
            <a:r>
              <a:rPr lang="en-US" sz="2400" spc="-75" dirty="0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</a:t>
            </a:r>
            <a:r>
              <a:rPr lang="en-US" sz="2400" spc="-75" dirty="0" err="1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ni</a:t>
            </a:r>
            <a:r>
              <a:rPr lang="en-US" sz="2400" spc="-75" dirty="0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?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F0AC7D6-FEF5-F490-45C1-73481E799E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5969" y="94042"/>
            <a:ext cx="11360061" cy="763551"/>
          </a:xfrm>
        </p:spPr>
        <p:txBody>
          <a:bodyPr>
            <a:normAutofit/>
          </a:bodyPr>
          <a:lstStyle/>
          <a:p>
            <a:r>
              <a:rPr lang="en-US" sz="3200" dirty="0">
                <a:latin typeface="Inter Medium" panose="02000503000000020004" pitchFamily="2" charset="0"/>
                <a:ea typeface="Inter Medium" panose="02000503000000020004" pitchFamily="2" charset="0"/>
              </a:rPr>
              <a:t>Media Cymru  (2022-2026)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19AF6FF-4ADF-02D5-2130-696BA90E1B31}"/>
              </a:ext>
            </a:extLst>
          </p:cNvPr>
          <p:cNvSpPr/>
          <p:nvPr/>
        </p:nvSpPr>
        <p:spPr>
          <a:xfrm>
            <a:off x="3126246" y="549958"/>
            <a:ext cx="83123" cy="83123"/>
          </a:xfrm>
          <a:prstGeom prst="rect">
            <a:avLst/>
          </a:prstGeom>
          <a:solidFill>
            <a:srgbClr val="5DD09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latin typeface="Inter" panose="02000503000000020004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18818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6EA36B-36A0-4A9E-FB9E-8C10AC1AAC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ack and grey flag&#10;&#10;Description automatically generated">
            <a:extLst>
              <a:ext uri="{FF2B5EF4-FFF2-40B4-BE49-F238E27FC236}">
                <a16:creationId xmlns:a16="http://schemas.microsoft.com/office/drawing/2014/main" id="{A87D6532-9E1E-3F17-0540-74FE709E8AB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7" y="5059536"/>
            <a:ext cx="12191207" cy="1809631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A0415DB8-81A5-4CAB-1F4A-C95D79F53B8F}"/>
              </a:ext>
            </a:extLst>
          </p:cNvPr>
          <p:cNvSpPr/>
          <p:nvPr/>
        </p:nvSpPr>
        <p:spPr>
          <a:xfrm>
            <a:off x="8313880" y="4928781"/>
            <a:ext cx="1985749" cy="9519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latin typeface="Inter" panose="02000503000000020004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41B41B7-8D7E-0285-0074-43B8A9A5E86C}"/>
              </a:ext>
            </a:extLst>
          </p:cNvPr>
          <p:cNvSpPr txBox="1"/>
          <p:nvPr/>
        </p:nvSpPr>
        <p:spPr>
          <a:xfrm>
            <a:off x="806875" y="709302"/>
            <a:ext cx="3058171" cy="507831"/>
          </a:xfrm>
          <a:prstGeom prst="rect">
            <a:avLst/>
          </a:prstGeom>
          <a:noFill/>
        </p:spPr>
        <p:txBody>
          <a:bodyPr wrap="square" lIns="45720" tIns="22860" rIns="45720" bIns="22860" rtlCol="0" anchor="t">
            <a:spAutoFit/>
          </a:bodyPr>
          <a:lstStyle/>
          <a:p>
            <a:r>
              <a:rPr lang="en-US" sz="3000" spc="-75" dirty="0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Ein </a:t>
            </a:r>
            <a:r>
              <a:rPr lang="en-US" sz="3000" spc="-75" dirty="0" err="1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Consortiwm</a:t>
            </a:r>
            <a:endParaRPr lang="en-US" sz="3000" spc="-75" dirty="0">
              <a:latin typeface="Inter Medium" panose="02000503000000020004" pitchFamily="2" charset="0"/>
              <a:ea typeface="Inter Medium" panose="02000503000000020004" pitchFamily="2" charset="0"/>
              <a:cs typeface="Inter V" panose="02000503000000020004" pitchFamily="2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1ED8920-F360-D4D0-9DC6-5BE024FCC47B}"/>
              </a:ext>
            </a:extLst>
          </p:cNvPr>
          <p:cNvSpPr/>
          <p:nvPr/>
        </p:nvSpPr>
        <p:spPr>
          <a:xfrm>
            <a:off x="3629166" y="1030018"/>
            <a:ext cx="83123" cy="83123"/>
          </a:xfrm>
          <a:prstGeom prst="rect">
            <a:avLst/>
          </a:prstGeom>
          <a:solidFill>
            <a:srgbClr val="5DD09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latin typeface="Inter" panose="02000503000000020004" pitchFamily="2" charset="0"/>
            </a:endParaRPr>
          </a:p>
        </p:txBody>
      </p:sp>
      <p:pic>
        <p:nvPicPr>
          <p:cNvPr id="11" name="Picture 10" descr="A group of logos on a black background&#10;&#10;Description automatically generated">
            <a:extLst>
              <a:ext uri="{FF2B5EF4-FFF2-40B4-BE49-F238E27FC236}">
                <a16:creationId xmlns:a16="http://schemas.microsoft.com/office/drawing/2014/main" id="{F64CF132-4F30-4B6B-2B47-FC56F488DFA7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17584"/>
          <a:stretch/>
        </p:blipFill>
        <p:spPr>
          <a:xfrm>
            <a:off x="-397" y="1217133"/>
            <a:ext cx="12192000" cy="5652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54790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415872-FECE-FB78-8C8F-793E6093E3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E585631-6CE2-9840-70E8-168AC3E7323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 bwMode="auto">
          <a:xfrm>
            <a:off x="879612" y="1703378"/>
            <a:ext cx="10665210" cy="3060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A black and grey flag&#10;&#10;Description automatically generated">
            <a:extLst>
              <a:ext uri="{FF2B5EF4-FFF2-40B4-BE49-F238E27FC236}">
                <a16:creationId xmlns:a16="http://schemas.microsoft.com/office/drawing/2014/main" id="{D9B92BAB-882E-99E9-B7E1-D2D9E88A1F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7" y="5059536"/>
            <a:ext cx="12191207" cy="1809631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71DCD03C-7DFE-4BA7-F62E-3AFFE61F1148}"/>
              </a:ext>
            </a:extLst>
          </p:cNvPr>
          <p:cNvSpPr/>
          <p:nvPr/>
        </p:nvSpPr>
        <p:spPr>
          <a:xfrm>
            <a:off x="8313880" y="4928781"/>
            <a:ext cx="1985749" cy="9519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latin typeface="Inter" panose="02000503000000020004" pitchFamily="2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F058187-1949-BECC-0EBD-1268197A891B}"/>
              </a:ext>
            </a:extLst>
          </p:cNvPr>
          <p:cNvSpPr txBox="1"/>
          <p:nvPr/>
        </p:nvSpPr>
        <p:spPr>
          <a:xfrm>
            <a:off x="806875" y="709302"/>
            <a:ext cx="2149891" cy="507831"/>
          </a:xfrm>
          <a:prstGeom prst="rect">
            <a:avLst/>
          </a:prstGeom>
          <a:noFill/>
        </p:spPr>
        <p:txBody>
          <a:bodyPr wrap="square" lIns="45720" tIns="22860" rIns="45720" bIns="22860" rtlCol="0" anchor="t">
            <a:spAutoFit/>
          </a:bodyPr>
          <a:lstStyle/>
          <a:p>
            <a:r>
              <a:rPr lang="en-US" sz="3000" spc="-75" dirty="0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Ein </a:t>
            </a:r>
            <a:r>
              <a:rPr lang="en-US" sz="3000" spc="-75" dirty="0" err="1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Pileri</a:t>
            </a:r>
            <a:endParaRPr lang="en-US" sz="3000" spc="-75" dirty="0">
              <a:latin typeface="Inter Medium" panose="02000503000000020004" pitchFamily="2" charset="0"/>
              <a:ea typeface="Inter Medium" panose="02000503000000020004" pitchFamily="2" charset="0"/>
              <a:cs typeface="Inter V" panose="02000503000000020004" pitchFamily="2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A1B18E0-7761-2859-9313-1CA5BCA1BA5E}"/>
              </a:ext>
            </a:extLst>
          </p:cNvPr>
          <p:cNvSpPr/>
          <p:nvPr/>
        </p:nvSpPr>
        <p:spPr>
          <a:xfrm>
            <a:off x="2415469" y="1009071"/>
            <a:ext cx="83123" cy="83123"/>
          </a:xfrm>
          <a:prstGeom prst="rect">
            <a:avLst/>
          </a:prstGeom>
          <a:solidFill>
            <a:srgbClr val="5DD09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latin typeface="Inter" panose="02000503000000020004" pitchFamily="2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F32064E-C1FD-3559-F3F1-9FDFC0721BAE}"/>
              </a:ext>
            </a:extLst>
          </p:cNvPr>
          <p:cNvSpPr txBox="1"/>
          <p:nvPr/>
        </p:nvSpPr>
        <p:spPr>
          <a:xfrm>
            <a:off x="1206988" y="4222179"/>
            <a:ext cx="1964267" cy="415498"/>
          </a:xfrm>
          <a:prstGeom prst="rect">
            <a:avLst/>
          </a:prstGeom>
          <a:solidFill>
            <a:schemeClr val="bg1"/>
          </a:solidFill>
        </p:spPr>
        <p:txBody>
          <a:bodyPr wrap="square" lIns="45720" tIns="22860" rIns="45720" bIns="22860" rtlCol="0" anchor="t">
            <a:spAutoFit/>
          </a:bodyPr>
          <a:lstStyle/>
          <a:p>
            <a:pPr algn="ctr"/>
            <a:r>
              <a:rPr lang="en-US" sz="2400" spc="-75" dirty="0" err="1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Gwyrdd</a:t>
            </a:r>
            <a:endParaRPr lang="en-US" sz="3000" spc="-75" dirty="0">
              <a:latin typeface="Inter Medium" panose="02000503000000020004" pitchFamily="2" charset="0"/>
              <a:ea typeface="Inter Medium" panose="02000503000000020004" pitchFamily="2" charset="0"/>
              <a:cs typeface="Inter V" panose="02000503000000020004" pitchFamily="2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33E38F1-E7F2-3185-4195-7246E94697C4}"/>
              </a:ext>
            </a:extLst>
          </p:cNvPr>
          <p:cNvSpPr txBox="1"/>
          <p:nvPr/>
        </p:nvSpPr>
        <p:spPr>
          <a:xfrm>
            <a:off x="3430899" y="4222179"/>
            <a:ext cx="1964267" cy="415498"/>
          </a:xfrm>
          <a:prstGeom prst="rect">
            <a:avLst/>
          </a:prstGeom>
          <a:solidFill>
            <a:schemeClr val="bg1"/>
          </a:solidFill>
        </p:spPr>
        <p:txBody>
          <a:bodyPr wrap="square" lIns="45720" tIns="22860" rIns="45720" bIns="22860" rtlCol="0" anchor="t">
            <a:spAutoFit/>
          </a:bodyPr>
          <a:lstStyle/>
          <a:p>
            <a:pPr algn="ctr"/>
            <a:r>
              <a:rPr lang="en-US" sz="2400" spc="-75" dirty="0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Teg</a:t>
            </a:r>
            <a:endParaRPr lang="en-US" sz="3000" spc="-75" dirty="0">
              <a:latin typeface="Inter Medium" panose="02000503000000020004" pitchFamily="2" charset="0"/>
              <a:ea typeface="Inter Medium" panose="02000503000000020004" pitchFamily="2" charset="0"/>
              <a:cs typeface="Inter V" panose="02000503000000020004" pitchFamily="2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FB1854D-8849-6F21-C92B-5EE1DB69FD51}"/>
              </a:ext>
            </a:extLst>
          </p:cNvPr>
          <p:cNvSpPr txBox="1"/>
          <p:nvPr/>
        </p:nvSpPr>
        <p:spPr>
          <a:xfrm>
            <a:off x="5814702" y="4222179"/>
            <a:ext cx="1964267" cy="415498"/>
          </a:xfrm>
          <a:prstGeom prst="rect">
            <a:avLst/>
          </a:prstGeom>
          <a:solidFill>
            <a:schemeClr val="bg1"/>
          </a:solidFill>
        </p:spPr>
        <p:txBody>
          <a:bodyPr wrap="square" lIns="45720" tIns="22860" rIns="45720" bIns="22860" rtlCol="0" anchor="t">
            <a:spAutoFit/>
          </a:bodyPr>
          <a:lstStyle/>
          <a:p>
            <a:pPr algn="ctr"/>
            <a:r>
              <a:rPr lang="en-US" sz="2400" spc="-75" dirty="0" err="1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Byd-eang</a:t>
            </a:r>
            <a:endParaRPr lang="en-US" sz="3000" spc="-75" dirty="0">
              <a:latin typeface="Inter Medium" panose="02000503000000020004" pitchFamily="2" charset="0"/>
              <a:ea typeface="Inter Medium" panose="02000503000000020004" pitchFamily="2" charset="0"/>
              <a:cs typeface="Inter V" panose="02000503000000020004" pitchFamily="2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51A53E69-5AFA-B16E-1021-2D4C18A25CCF}"/>
              </a:ext>
            </a:extLst>
          </p:cNvPr>
          <p:cNvSpPr txBox="1"/>
          <p:nvPr/>
        </p:nvSpPr>
        <p:spPr>
          <a:xfrm>
            <a:off x="8038613" y="4222179"/>
            <a:ext cx="1964267" cy="415498"/>
          </a:xfrm>
          <a:prstGeom prst="rect">
            <a:avLst/>
          </a:prstGeom>
          <a:solidFill>
            <a:schemeClr val="bg1"/>
          </a:solidFill>
        </p:spPr>
        <p:txBody>
          <a:bodyPr wrap="square" lIns="45720" tIns="22860" rIns="45720" bIns="22860" rtlCol="0" anchor="t">
            <a:spAutoFit/>
          </a:bodyPr>
          <a:lstStyle/>
          <a:p>
            <a:pPr algn="ctr"/>
            <a:r>
              <a:rPr lang="en-US" sz="2400" spc="-75" dirty="0" err="1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Twf</a:t>
            </a:r>
            <a:endParaRPr lang="en-US" sz="3000" spc="-75" dirty="0">
              <a:latin typeface="Inter Medium" panose="02000503000000020004" pitchFamily="2" charset="0"/>
              <a:ea typeface="Inter Medium" panose="02000503000000020004" pitchFamily="2" charset="0"/>
              <a:cs typeface="Inter V" panose="02000503000000020004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19252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resentation title goes here">
            <a:extLst>
              <a:ext uri="{FF2B5EF4-FFF2-40B4-BE49-F238E27FC236}">
                <a16:creationId xmlns:a16="http://schemas.microsoft.com/office/drawing/2014/main" id="{0616467E-37FE-A8D7-FEB1-F9834A07F7A6}"/>
              </a:ext>
            </a:extLst>
          </p:cNvPr>
          <p:cNvSpPr txBox="1"/>
          <p:nvPr/>
        </p:nvSpPr>
        <p:spPr>
          <a:xfrm>
            <a:off x="681633" y="6426583"/>
            <a:ext cx="4677391" cy="30831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25400" tIns="25400" rIns="25400" bIns="25400" anchor="ctr"/>
          <a:lstStyle>
            <a:lvl1pPr algn="l">
              <a:defRPr sz="1800" cap="all">
                <a:solidFill>
                  <a:srgbClr val="FFFFFF"/>
                </a:solidFill>
                <a:latin typeface="Outfit Medium"/>
                <a:ea typeface="Outfit Medium"/>
                <a:cs typeface="Outfit Medium"/>
                <a:sym typeface="Outfit Medium"/>
              </a:defRPr>
            </a:lvl1pPr>
          </a:lstStyle>
          <a:p>
            <a:r>
              <a:rPr sz="900">
                <a:latin typeface="Inter" panose="02000503000000020004" pitchFamily="2" charset="0"/>
                <a:ea typeface="Inter" panose="02000503000000020004" pitchFamily="2" charset="0"/>
                <a:cs typeface="Inter" panose="02000503000000020004" pitchFamily="2" charset="0"/>
              </a:rPr>
              <a:t>Presentation title goes here</a:t>
            </a:r>
          </a:p>
        </p:txBody>
      </p:sp>
      <p:sp>
        <p:nvSpPr>
          <p:cNvPr id="19" name="Presentation title goes here">
            <a:extLst>
              <a:ext uri="{FF2B5EF4-FFF2-40B4-BE49-F238E27FC236}">
                <a16:creationId xmlns:a16="http://schemas.microsoft.com/office/drawing/2014/main" id="{D1015099-72F7-E1F5-E262-9081CFBE9B5C}"/>
              </a:ext>
            </a:extLst>
          </p:cNvPr>
          <p:cNvSpPr txBox="1"/>
          <p:nvPr/>
        </p:nvSpPr>
        <p:spPr>
          <a:xfrm>
            <a:off x="681633" y="6259314"/>
            <a:ext cx="4677391" cy="30831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25400" tIns="25400" rIns="25400" bIns="25400" anchor="ctr"/>
          <a:lstStyle>
            <a:lvl1pPr algn="l">
              <a:defRPr sz="1800" cap="all">
                <a:solidFill>
                  <a:srgbClr val="FFFFFF"/>
                </a:solidFill>
                <a:latin typeface="Outfit Medium"/>
                <a:ea typeface="Outfit Medium"/>
                <a:cs typeface="Outfit Medium"/>
                <a:sym typeface="Outfit Medium"/>
              </a:defRPr>
            </a:lvl1pPr>
          </a:lstStyle>
          <a:p>
            <a:r>
              <a:rPr sz="900"/>
              <a:t>Presentation title goes here</a:t>
            </a:r>
          </a:p>
        </p:txBody>
      </p:sp>
      <p:pic>
        <p:nvPicPr>
          <p:cNvPr id="3" name="Picture 2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C8F47538-38A5-D88F-4FB2-3D6996DC099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18640" y="3992266"/>
            <a:ext cx="4081751" cy="274262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2FB1035-6229-6B61-D37C-FE6433F3D143}"/>
              </a:ext>
            </a:extLst>
          </p:cNvPr>
          <p:cNvSpPr txBox="1"/>
          <p:nvPr/>
        </p:nvSpPr>
        <p:spPr>
          <a:xfrm>
            <a:off x="233000" y="603593"/>
            <a:ext cx="568305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 fontAlgn="base"/>
            <a:r>
              <a:rPr lang="en-GB" b="0" i="0" dirty="0" err="1">
                <a:effectLst/>
                <a:latin typeface="Inter" panose="02000503000000020004" pitchFamily="2" charset="0"/>
                <a:ea typeface="Inter" panose="02000503000000020004" pitchFamily="2" charset="0"/>
              </a:rPr>
              <a:t>Mae’r</a:t>
            </a:r>
            <a: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  <a:t> </a:t>
            </a:r>
            <a:r>
              <a:rPr lang="en-GB" b="0" i="0" dirty="0" err="1">
                <a:effectLst/>
                <a:latin typeface="Inter" panose="02000503000000020004" pitchFamily="2" charset="0"/>
                <a:ea typeface="Inter" panose="02000503000000020004" pitchFamily="2" charset="0"/>
              </a:rPr>
              <a:t>Ffrwd</a:t>
            </a:r>
            <a: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  <a:t> </a:t>
            </a:r>
            <a:r>
              <a:rPr lang="en-GB" b="0" i="0" dirty="0" err="1">
                <a:effectLst/>
                <a:latin typeface="Inter" panose="02000503000000020004" pitchFamily="2" charset="0"/>
                <a:ea typeface="Inter" panose="02000503000000020004" pitchFamily="2" charset="0"/>
              </a:rPr>
              <a:t>Arloesedd</a:t>
            </a:r>
            <a: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  <a:t> </a:t>
            </a:r>
            <a:r>
              <a:rPr lang="en-GB" b="0" i="0" dirty="0" err="1">
                <a:effectLst/>
                <a:latin typeface="Inter" panose="02000503000000020004" pitchFamily="2" charset="0"/>
                <a:ea typeface="Inter" panose="02000503000000020004" pitchFamily="2" charset="0"/>
              </a:rPr>
              <a:t>yn</a:t>
            </a:r>
            <a: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  <a:t> </a:t>
            </a:r>
            <a:r>
              <a:rPr lang="en-GB" b="0" i="0" dirty="0" err="1">
                <a:effectLst/>
                <a:latin typeface="Inter" panose="02000503000000020004" pitchFamily="2" charset="0"/>
                <a:ea typeface="Inter" panose="02000503000000020004" pitchFamily="2" charset="0"/>
              </a:rPr>
              <a:t>gyfres</a:t>
            </a:r>
            <a: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  <a:t> o </a:t>
            </a:r>
            <a:r>
              <a:rPr lang="en-GB" b="0" i="0" dirty="0" err="1">
                <a:effectLst/>
                <a:latin typeface="Inter" panose="02000503000000020004" pitchFamily="2" charset="0"/>
                <a:ea typeface="Inter" panose="02000503000000020004" pitchFamily="2" charset="0"/>
              </a:rPr>
              <a:t>rowndiau</a:t>
            </a:r>
            <a: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  <a:t> </a:t>
            </a:r>
            <a:r>
              <a:rPr lang="en-GB" b="0" i="0" dirty="0" err="1">
                <a:effectLst/>
                <a:latin typeface="Inter" panose="02000503000000020004" pitchFamily="2" charset="0"/>
                <a:ea typeface="Inter" panose="02000503000000020004" pitchFamily="2" charset="0"/>
              </a:rPr>
              <a:t>cyllido</a:t>
            </a:r>
            <a: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  <a:t> a </a:t>
            </a:r>
            <a:r>
              <a:rPr lang="en-GB" b="0" i="0" dirty="0" err="1">
                <a:effectLst/>
                <a:latin typeface="Inter" panose="02000503000000020004" pitchFamily="2" charset="0"/>
                <a:ea typeface="Inter" panose="02000503000000020004" pitchFamily="2" charset="0"/>
              </a:rPr>
              <a:t>chyfleoedd</a:t>
            </a:r>
            <a: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  <a:t> </a:t>
            </a:r>
            <a:r>
              <a:rPr lang="en-GB" b="0" i="0" dirty="0" err="1">
                <a:effectLst/>
                <a:latin typeface="Inter" panose="02000503000000020004" pitchFamily="2" charset="0"/>
                <a:ea typeface="Inter" panose="02000503000000020004" pitchFamily="2" charset="0"/>
              </a:rPr>
              <a:t>hyfforddi</a:t>
            </a:r>
            <a: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  <a:t> </a:t>
            </a:r>
            <a:r>
              <a:rPr lang="en-GB" b="0" i="0" dirty="0" err="1">
                <a:effectLst/>
                <a:latin typeface="Inter" panose="02000503000000020004" pitchFamily="2" charset="0"/>
                <a:ea typeface="Inter" panose="02000503000000020004" pitchFamily="2" charset="0"/>
              </a:rPr>
              <a:t>wedi’u</a:t>
            </a:r>
            <a: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  <a:t> </a:t>
            </a:r>
            <a:r>
              <a:rPr lang="en-GB" b="0" i="0" dirty="0" err="1">
                <a:effectLst/>
                <a:latin typeface="Inter" panose="02000503000000020004" pitchFamily="2" charset="0"/>
                <a:ea typeface="Inter" panose="02000503000000020004" pitchFamily="2" charset="0"/>
              </a:rPr>
              <a:t>targedu</a:t>
            </a:r>
            <a: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  <a:t> </a:t>
            </a:r>
            <a:r>
              <a:rPr lang="en-GB" b="0" i="0" dirty="0" err="1">
                <a:effectLst/>
                <a:latin typeface="Inter" panose="02000503000000020004" pitchFamily="2" charset="0"/>
                <a:ea typeface="Inter" panose="02000503000000020004" pitchFamily="2" charset="0"/>
              </a:rPr>
              <a:t>sydd</a:t>
            </a:r>
            <a: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  <a:t> </a:t>
            </a:r>
            <a:r>
              <a:rPr lang="en-GB" b="0" i="0" dirty="0" err="1">
                <a:effectLst/>
                <a:latin typeface="Inter" panose="02000503000000020004" pitchFamily="2" charset="0"/>
                <a:ea typeface="Inter" panose="02000503000000020004" pitchFamily="2" charset="0"/>
              </a:rPr>
              <a:t>wedi’u</a:t>
            </a:r>
            <a: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  <a:t> </a:t>
            </a:r>
            <a:r>
              <a:rPr lang="en-GB" b="0" i="0" dirty="0" err="1">
                <a:effectLst/>
                <a:latin typeface="Inter" panose="02000503000000020004" pitchFamily="2" charset="0"/>
                <a:ea typeface="Inter" panose="02000503000000020004" pitchFamily="2" charset="0"/>
              </a:rPr>
              <a:t>cynllunio</a:t>
            </a:r>
            <a: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  <a:t> </a:t>
            </a:r>
            <a:r>
              <a:rPr lang="en-GB" b="0" i="0" dirty="0" err="1">
                <a:effectLst/>
                <a:latin typeface="Inter" panose="02000503000000020004" pitchFamily="2" charset="0"/>
                <a:ea typeface="Inter" panose="02000503000000020004" pitchFamily="2" charset="0"/>
              </a:rPr>
              <a:t>i</a:t>
            </a:r>
            <a: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  <a:t> </a:t>
            </a:r>
            <a:r>
              <a:rPr lang="en-GB" b="0" i="0" dirty="0" err="1">
                <a:effectLst/>
                <a:latin typeface="Inter" panose="02000503000000020004" pitchFamily="2" charset="0"/>
                <a:ea typeface="Inter" panose="02000503000000020004" pitchFamily="2" charset="0"/>
              </a:rPr>
              <a:t>ddatblygu</a:t>
            </a:r>
            <a: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  <a:t> </a:t>
            </a:r>
            <a:r>
              <a:rPr lang="en-GB" b="0" i="0" dirty="0" err="1">
                <a:effectLst/>
                <a:latin typeface="Inter" panose="02000503000000020004" pitchFamily="2" charset="0"/>
                <a:ea typeface="Inter" panose="02000503000000020004" pitchFamily="2" charset="0"/>
              </a:rPr>
              <a:t>cwmnïau</a:t>
            </a:r>
            <a: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  <a:t> ac </a:t>
            </a:r>
            <a:r>
              <a:rPr lang="en-GB" b="0" i="0" dirty="0" err="1">
                <a:effectLst/>
                <a:latin typeface="Inter" panose="02000503000000020004" pitchFamily="2" charset="0"/>
                <a:ea typeface="Inter" panose="02000503000000020004" pitchFamily="2" charset="0"/>
              </a:rPr>
              <a:t>unigolion</a:t>
            </a:r>
            <a: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  <a:t> </a:t>
            </a:r>
            <a:r>
              <a:rPr lang="en-GB" b="0" i="0" dirty="0" err="1">
                <a:effectLst/>
                <a:latin typeface="Inter" panose="02000503000000020004" pitchFamily="2" charset="0"/>
                <a:ea typeface="Inter" panose="02000503000000020004" pitchFamily="2" charset="0"/>
              </a:rPr>
              <a:t>yn</a:t>
            </a:r>
            <a: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  <a:t> sector y </a:t>
            </a:r>
            <a:r>
              <a:rPr lang="en-GB" b="0" i="0" dirty="0" err="1">
                <a:effectLst/>
                <a:latin typeface="Inter" panose="02000503000000020004" pitchFamily="2" charset="0"/>
                <a:ea typeface="Inter" panose="02000503000000020004" pitchFamily="2" charset="0"/>
              </a:rPr>
              <a:t>cyfryngau</a:t>
            </a:r>
            <a: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  <a:t> </a:t>
            </a:r>
            <a:r>
              <a:rPr lang="en-GB" b="0" i="0" dirty="0" err="1">
                <a:effectLst/>
                <a:latin typeface="Inter" panose="02000503000000020004" pitchFamily="2" charset="0"/>
                <a:ea typeface="Inter" panose="02000503000000020004" pitchFamily="2" charset="0"/>
              </a:rPr>
              <a:t>ym</a:t>
            </a:r>
            <a: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  <a:t> </a:t>
            </a:r>
            <a:r>
              <a:rPr lang="en-GB" b="0" i="0" dirty="0" err="1">
                <a:effectLst/>
                <a:latin typeface="Inter" panose="02000503000000020004" pitchFamily="2" charset="0"/>
                <a:ea typeface="Inter" panose="02000503000000020004" pitchFamily="2" charset="0"/>
              </a:rPr>
              <a:t>Mhrifddinas-Ranbarth</a:t>
            </a:r>
            <a: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  <a:t> </a:t>
            </a:r>
            <a:r>
              <a:rPr lang="en-GB" b="0" i="0" dirty="0" err="1">
                <a:effectLst/>
                <a:latin typeface="Inter" panose="02000503000000020004" pitchFamily="2" charset="0"/>
                <a:ea typeface="Inter" panose="02000503000000020004" pitchFamily="2" charset="0"/>
              </a:rPr>
              <a:t>Caerdydd</a:t>
            </a:r>
            <a: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  <a:t> a </a:t>
            </a:r>
            <a:r>
              <a:rPr lang="en-GB" b="0" i="0" dirty="0" err="1">
                <a:effectLst/>
                <a:latin typeface="Inter" panose="02000503000000020004" pitchFamily="2" charset="0"/>
                <a:ea typeface="Inter" panose="02000503000000020004" pitchFamily="2" charset="0"/>
              </a:rPr>
              <a:t>ledled</a:t>
            </a:r>
            <a: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  <a:t> Cymru.</a:t>
            </a:r>
            <a:b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</a:br>
            <a:endParaRPr lang="en-GB" b="0" i="0" dirty="0">
              <a:effectLst/>
              <a:latin typeface="Inter" panose="02000503000000020004" pitchFamily="2" charset="0"/>
              <a:ea typeface="Inter" panose="02000503000000020004" pitchFamily="2" charset="0"/>
            </a:endParaRPr>
          </a:p>
          <a:p>
            <a:pPr algn="l" fontAlgn="base"/>
            <a: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  <a:t>Y nod </a:t>
            </a:r>
            <a:r>
              <a:rPr lang="en-GB" b="0" i="0" dirty="0" err="1">
                <a:effectLst/>
                <a:latin typeface="Inter" panose="02000503000000020004" pitchFamily="2" charset="0"/>
                <a:ea typeface="Inter" panose="02000503000000020004" pitchFamily="2" charset="0"/>
              </a:rPr>
              <a:t>yw</a:t>
            </a:r>
            <a: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  <a:t> </a:t>
            </a:r>
            <a:r>
              <a:rPr lang="en-GB" b="0" i="0" dirty="0" err="1">
                <a:effectLst/>
                <a:latin typeface="Inter" panose="02000503000000020004" pitchFamily="2" charset="0"/>
                <a:ea typeface="Inter" panose="02000503000000020004" pitchFamily="2" charset="0"/>
              </a:rPr>
              <a:t>cynyddu</a:t>
            </a:r>
            <a: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  <a:t> </a:t>
            </a:r>
            <a:r>
              <a:rPr lang="en-GB" b="0" i="0" dirty="0" err="1">
                <a:effectLst/>
                <a:latin typeface="Inter" panose="02000503000000020004" pitchFamily="2" charset="0"/>
                <a:ea typeface="Inter" panose="02000503000000020004" pitchFamily="2" charset="0"/>
              </a:rPr>
              <a:t>eu</a:t>
            </a:r>
            <a: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  <a:t> </a:t>
            </a:r>
            <a:r>
              <a:rPr lang="en-GB" b="0" i="0" dirty="0" err="1">
                <a:effectLst/>
                <a:latin typeface="Inter" panose="02000503000000020004" pitchFamily="2" charset="0"/>
                <a:ea typeface="Inter" panose="02000503000000020004" pitchFamily="2" charset="0"/>
              </a:rPr>
              <a:t>gallu</a:t>
            </a:r>
            <a: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  <a:t> </a:t>
            </a:r>
            <a:r>
              <a:rPr lang="en-GB" b="0" i="0" dirty="0" err="1">
                <a:effectLst/>
                <a:latin typeface="Inter" panose="02000503000000020004" pitchFamily="2" charset="0"/>
                <a:ea typeface="Inter" panose="02000503000000020004" pitchFamily="2" charset="0"/>
              </a:rPr>
              <a:t>i</a:t>
            </a:r>
            <a: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  <a:t> </a:t>
            </a:r>
            <a:r>
              <a:rPr lang="en-GB" b="0" i="0" dirty="0" err="1">
                <a:effectLst/>
                <a:latin typeface="Inter" panose="02000503000000020004" pitchFamily="2" charset="0"/>
                <a:ea typeface="Inter" panose="02000503000000020004" pitchFamily="2" charset="0"/>
              </a:rPr>
              <a:t>gynnal</a:t>
            </a:r>
            <a: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  <a:t> </a:t>
            </a:r>
            <a:r>
              <a:rPr lang="en-GB" b="0" i="0" dirty="0" err="1">
                <a:effectLst/>
                <a:latin typeface="Inter" panose="02000503000000020004" pitchFamily="2" charset="0"/>
                <a:ea typeface="Inter" panose="02000503000000020004" pitchFamily="2" charset="0"/>
              </a:rPr>
              <a:t>ymchwil</a:t>
            </a:r>
            <a: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  <a:t>, </a:t>
            </a:r>
            <a:r>
              <a:rPr lang="en-GB" b="0" i="0" dirty="0" err="1">
                <a:effectLst/>
                <a:latin typeface="Inter" panose="02000503000000020004" pitchFamily="2" charset="0"/>
                <a:ea typeface="Inter" panose="02000503000000020004" pitchFamily="2" charset="0"/>
              </a:rPr>
              <a:t>datblygu</a:t>
            </a:r>
            <a: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  <a:t> ac </a:t>
            </a:r>
            <a:r>
              <a:rPr lang="en-GB" b="0" i="0" dirty="0" err="1">
                <a:effectLst/>
                <a:latin typeface="Inter" panose="02000503000000020004" pitchFamily="2" charset="0"/>
                <a:ea typeface="Inter" panose="02000503000000020004" pitchFamily="2" charset="0"/>
              </a:rPr>
              <a:t>arloesi</a:t>
            </a:r>
            <a: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  <a:t> </a:t>
            </a:r>
            <a:r>
              <a:rPr lang="en-GB" b="0" i="0" dirty="0" err="1">
                <a:effectLst/>
                <a:latin typeface="Inter" panose="02000503000000020004" pitchFamily="2" charset="0"/>
                <a:ea typeface="Inter" panose="02000503000000020004" pitchFamily="2" charset="0"/>
              </a:rPr>
              <a:t>ystyrlon</a:t>
            </a:r>
            <a: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  <a:t>. Gall </a:t>
            </a:r>
            <a:r>
              <a:rPr lang="en-GB" b="0" i="0" dirty="0" err="1">
                <a:effectLst/>
                <a:latin typeface="Inter" panose="02000503000000020004" pitchFamily="2" charset="0"/>
                <a:ea typeface="Inter" panose="02000503000000020004" pitchFamily="2" charset="0"/>
              </a:rPr>
              <a:t>hyn</a:t>
            </a:r>
            <a: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  <a:t> </a:t>
            </a:r>
            <a:r>
              <a:rPr lang="en-GB" b="0" i="0" dirty="0" err="1">
                <a:effectLst/>
                <a:latin typeface="Inter" panose="02000503000000020004" pitchFamily="2" charset="0"/>
                <a:ea typeface="Inter" panose="02000503000000020004" pitchFamily="2" charset="0"/>
              </a:rPr>
              <a:t>fod</a:t>
            </a:r>
            <a: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  <a:t> o </a:t>
            </a:r>
            <a:r>
              <a:rPr lang="en-GB" b="0" i="0" dirty="0" err="1">
                <a:effectLst/>
                <a:latin typeface="Inter" panose="02000503000000020004" pitchFamily="2" charset="0"/>
                <a:ea typeface="Inter" panose="02000503000000020004" pitchFamily="2" charset="0"/>
              </a:rPr>
              <a:t>ddatblygu</a:t>
            </a:r>
            <a: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  <a:t> </a:t>
            </a:r>
            <a:r>
              <a:rPr lang="en-GB" b="0" i="0" dirty="0" err="1">
                <a:effectLst/>
                <a:latin typeface="Inter" panose="02000503000000020004" pitchFamily="2" charset="0"/>
                <a:ea typeface="Inter" panose="02000503000000020004" pitchFamily="2" charset="0"/>
              </a:rPr>
              <a:t>yn</a:t>
            </a:r>
            <a: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  <a:t> y </a:t>
            </a:r>
            <a:r>
              <a:rPr lang="en-GB" b="0" i="0" dirty="0" err="1">
                <a:effectLst/>
                <a:latin typeface="Inter" panose="02000503000000020004" pitchFamily="2" charset="0"/>
                <a:ea typeface="Inter" panose="02000503000000020004" pitchFamily="2" charset="0"/>
              </a:rPr>
              <a:t>cyfnod</a:t>
            </a:r>
            <a: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  <a:t> </a:t>
            </a:r>
            <a:r>
              <a:rPr lang="en-GB" b="0" i="0" dirty="0" err="1">
                <a:effectLst/>
                <a:latin typeface="Inter" panose="02000503000000020004" pitchFamily="2" charset="0"/>
                <a:ea typeface="Inter" panose="02000503000000020004" pitchFamily="2" charset="0"/>
              </a:rPr>
              <a:t>cynnar</a:t>
            </a:r>
            <a: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  <a:t> </a:t>
            </a:r>
            <a:r>
              <a:rPr lang="en-GB" b="0" i="0" dirty="0" err="1">
                <a:effectLst/>
                <a:latin typeface="Inter" panose="02000503000000020004" pitchFamily="2" charset="0"/>
                <a:ea typeface="Inter" panose="02000503000000020004" pitchFamily="2" charset="0"/>
              </a:rPr>
              <a:t>hyd</a:t>
            </a:r>
            <a: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  <a:t> at </a:t>
            </a:r>
            <a:r>
              <a:rPr lang="en-GB" b="0" i="0" dirty="0" err="1">
                <a:effectLst/>
                <a:latin typeface="Inter" panose="02000503000000020004" pitchFamily="2" charset="0"/>
                <a:ea typeface="Inter" panose="02000503000000020004" pitchFamily="2" charset="0"/>
              </a:rPr>
              <a:t>weithgarwch</a:t>
            </a:r>
            <a: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  <a:t> </a:t>
            </a:r>
            <a:r>
              <a:rPr lang="en-GB" b="0" i="0" dirty="0" err="1">
                <a:effectLst/>
                <a:latin typeface="Inter" panose="02000503000000020004" pitchFamily="2" charset="0"/>
                <a:ea typeface="Inter" panose="02000503000000020004" pitchFamily="2" charset="0"/>
              </a:rPr>
              <a:t>graddfa</a:t>
            </a:r>
            <a: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  <a:t>, </a:t>
            </a:r>
            <a:r>
              <a:rPr lang="en-GB" b="0" i="0" dirty="0" err="1">
                <a:effectLst/>
                <a:latin typeface="Inter" panose="02000503000000020004" pitchFamily="2" charset="0"/>
                <a:ea typeface="Inter" panose="02000503000000020004" pitchFamily="2" charset="0"/>
              </a:rPr>
              <a:t>i</a:t>
            </a:r>
            <a: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  <a:t> </a:t>
            </a:r>
            <a:r>
              <a:rPr lang="en-GB" b="0" i="0" dirty="0" err="1">
                <a:effectLst/>
                <a:latin typeface="Inter" panose="02000503000000020004" pitchFamily="2" charset="0"/>
                <a:ea typeface="Inter" panose="02000503000000020004" pitchFamily="2" charset="0"/>
              </a:rPr>
              <a:t>arwain</a:t>
            </a:r>
            <a: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  <a:t> at </a:t>
            </a:r>
            <a:r>
              <a:rPr lang="en-GB" b="0" i="0" dirty="0" err="1">
                <a:effectLst/>
                <a:latin typeface="Inter" panose="02000503000000020004" pitchFamily="2" charset="0"/>
                <a:ea typeface="Inter" panose="02000503000000020004" pitchFamily="2" charset="0"/>
              </a:rPr>
              <a:t>fwy</a:t>
            </a:r>
            <a: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  <a:t> o </a:t>
            </a:r>
            <a:r>
              <a:rPr lang="en-GB" b="0" i="0" dirty="0" err="1">
                <a:effectLst/>
                <a:latin typeface="Inter" panose="02000503000000020004" pitchFamily="2" charset="0"/>
                <a:ea typeface="Inter" panose="02000503000000020004" pitchFamily="2" charset="0"/>
              </a:rPr>
              <a:t>syniadau</a:t>
            </a:r>
            <a: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  <a:t>, </a:t>
            </a:r>
            <a:r>
              <a:rPr lang="en-GB" b="0" i="0" dirty="0" err="1">
                <a:effectLst/>
                <a:latin typeface="Inter" panose="02000503000000020004" pitchFamily="2" charset="0"/>
                <a:ea typeface="Inter" panose="02000503000000020004" pitchFamily="2" charset="0"/>
              </a:rPr>
              <a:t>amrywiaeth</a:t>
            </a:r>
            <a: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  <a:t> a </a:t>
            </a:r>
            <a:r>
              <a:rPr lang="en-GB" b="0" i="0" dirty="0" err="1">
                <a:effectLst/>
                <a:latin typeface="Inter" panose="02000503000000020004" pitchFamily="2" charset="0"/>
                <a:ea typeface="Inter" panose="02000503000000020004" pitchFamily="2" charset="0"/>
              </a:rPr>
              <a:t>thwf</a:t>
            </a:r>
            <a: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  <a:t> </a:t>
            </a:r>
            <a:r>
              <a:rPr lang="en-GB" b="0" i="0" dirty="0" err="1">
                <a:effectLst/>
                <a:latin typeface="Inter" panose="02000503000000020004" pitchFamily="2" charset="0"/>
                <a:ea typeface="Inter" panose="02000503000000020004" pitchFamily="2" charset="0"/>
              </a:rPr>
              <a:t>i’r</a:t>
            </a:r>
            <a: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  <a:t> </a:t>
            </a:r>
            <a:r>
              <a:rPr lang="en-GB" b="0" i="0" dirty="0" err="1">
                <a:effectLst/>
                <a:latin typeface="Inter" panose="02000503000000020004" pitchFamily="2" charset="0"/>
                <a:ea typeface="Inter" panose="02000503000000020004" pitchFamily="2" charset="0"/>
              </a:rPr>
              <a:t>diwydiant</a:t>
            </a:r>
            <a:r>
              <a:rPr lang="en-GB" b="0" i="0" dirty="0">
                <a:effectLst/>
                <a:latin typeface="Inter" panose="02000503000000020004" pitchFamily="2" charset="0"/>
                <a:ea typeface="Inter" panose="02000503000000020004" pitchFamily="2" charset="0"/>
              </a:rPr>
              <a:t>.</a:t>
            </a:r>
          </a:p>
          <a:p>
            <a:endParaRPr lang="en-US" dirty="0">
              <a:latin typeface="Marr Sans Regular" pitchFamily="2" charset="77"/>
              <a:ea typeface="Inter" panose="02000503000000020004" pitchFamily="2" charset="0"/>
            </a:endParaRPr>
          </a:p>
        </p:txBody>
      </p:sp>
      <p:pic>
        <p:nvPicPr>
          <p:cNvPr id="4" name="Picture 3" descr="A white paper with black text and orange dots&#10;&#10;Description automatically generated">
            <a:extLst>
              <a:ext uri="{FF2B5EF4-FFF2-40B4-BE49-F238E27FC236}">
                <a16:creationId xmlns:a16="http://schemas.microsoft.com/office/drawing/2014/main" id="{1265F6A4-3B1C-C436-A95A-3DF42603F94C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803294" y="0"/>
            <a:ext cx="638870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41527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resentation title goes here">
            <a:extLst>
              <a:ext uri="{FF2B5EF4-FFF2-40B4-BE49-F238E27FC236}">
                <a16:creationId xmlns:a16="http://schemas.microsoft.com/office/drawing/2014/main" id="{0616467E-37FE-A8D7-FEB1-F9834A07F7A6}"/>
              </a:ext>
            </a:extLst>
          </p:cNvPr>
          <p:cNvSpPr txBox="1"/>
          <p:nvPr/>
        </p:nvSpPr>
        <p:spPr>
          <a:xfrm>
            <a:off x="681633" y="6426583"/>
            <a:ext cx="4677391" cy="30831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="http://schemas.openxmlformats.org/officeDocument/2006/math" xmlns:a14="http://schemas.microsoft.com/office/drawing/2010/main" xmlns:ma14="http://schemas.microsoft.com/office/mac/drawingml/2011/main" xmlns="" val="1"/>
            </a:ext>
          </a:extLst>
        </p:spPr>
        <p:txBody>
          <a:bodyPr lIns="25400" tIns="25400" rIns="25400" bIns="25400" anchor="ctr"/>
          <a:lstStyle>
            <a:lvl1pPr algn="l">
              <a:defRPr sz="1800" cap="all">
                <a:solidFill>
                  <a:srgbClr val="FFFFFF"/>
                </a:solidFill>
                <a:latin typeface="Outfit Medium"/>
                <a:ea typeface="Outfit Medium"/>
                <a:cs typeface="Outfit Medium"/>
                <a:sym typeface="Outfit Medium"/>
              </a:defRPr>
            </a:lvl1pPr>
          </a:lstStyle>
          <a:p>
            <a:r>
              <a:rPr sz="900">
                <a:latin typeface="Inter" panose="02000503000000020004" pitchFamily="2" charset="0"/>
                <a:ea typeface="Inter" panose="02000503000000020004" pitchFamily="2" charset="0"/>
                <a:cs typeface="Inter" panose="02000503000000020004" pitchFamily="2" charset="0"/>
              </a:rPr>
              <a:t>Presentation title goes here</a:t>
            </a:r>
          </a:p>
        </p:txBody>
      </p:sp>
      <p:sp>
        <p:nvSpPr>
          <p:cNvPr id="19" name="Presentation title goes here">
            <a:extLst>
              <a:ext uri="{FF2B5EF4-FFF2-40B4-BE49-F238E27FC236}">
                <a16:creationId xmlns:a16="http://schemas.microsoft.com/office/drawing/2014/main" id="{D1015099-72F7-E1F5-E262-9081CFBE9B5C}"/>
              </a:ext>
            </a:extLst>
          </p:cNvPr>
          <p:cNvSpPr txBox="1"/>
          <p:nvPr/>
        </p:nvSpPr>
        <p:spPr>
          <a:xfrm>
            <a:off x="681633" y="6259314"/>
            <a:ext cx="4677391" cy="30831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="http://schemas.openxmlformats.org/officeDocument/2006/math" xmlns:a14="http://schemas.microsoft.com/office/drawing/2010/main" xmlns:ma14="http://schemas.microsoft.com/office/mac/drawingml/2011/main" xmlns="" val="1"/>
            </a:ext>
          </a:extLst>
        </p:spPr>
        <p:txBody>
          <a:bodyPr lIns="25400" tIns="25400" rIns="25400" bIns="25400" anchor="ctr"/>
          <a:lstStyle>
            <a:lvl1pPr algn="l">
              <a:defRPr sz="1800" cap="all">
                <a:solidFill>
                  <a:srgbClr val="FFFFFF"/>
                </a:solidFill>
                <a:latin typeface="Outfit Medium"/>
                <a:ea typeface="Outfit Medium"/>
                <a:cs typeface="Outfit Medium"/>
                <a:sym typeface="Outfit Medium"/>
              </a:defRPr>
            </a:lvl1pPr>
          </a:lstStyle>
          <a:p>
            <a:r>
              <a:rPr sz="900"/>
              <a:t>Presentation title goes here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2FB1035-6229-6B61-D37C-FE6433F3D143}"/>
              </a:ext>
            </a:extLst>
          </p:cNvPr>
          <p:cNvSpPr txBox="1"/>
          <p:nvPr/>
        </p:nvSpPr>
        <p:spPr>
          <a:xfrm>
            <a:off x="314093" y="290375"/>
            <a:ext cx="568305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1800" kern="100" dirty="0">
                <a:effectLst/>
                <a:latin typeface="Inter" panose="02000503000000020004" pitchFamily="2" charset="0"/>
                <a:ea typeface="Inter" panose="02000503000000020004" pitchFamily="2" charset="0"/>
                <a:cs typeface="Marr Sans Regular" pitchFamily="2" charset="77"/>
              </a:rPr>
              <a:t>Mae Mannau Arloesedd Media Cymru yn dod â rhwydwaith o fannau ffisegol a digidol ynghyd sy'n cysylltu ein cymuned amrywiol o weithwyr llawrydd a busnesau, gan ddarparu mynediad at gyfleoedd technoleg newydd, cefnogi eich busnes a lledaenu'r wybodaeth a'r syniadau diweddaraf. Mae’r prosiect hwn yn hybu diwylliant cydweithredol o arloesi ar draws sector y cyfryngau ym Mhrifddinas-Ranbarth Caerdydd.</a:t>
            </a:r>
            <a:endParaRPr lang="en-GB" sz="1800" kern="100" dirty="0">
              <a:effectLst/>
              <a:latin typeface="Inter" panose="02000503000000020004" pitchFamily="2" charset="0"/>
              <a:ea typeface="Inter" panose="02000503000000020004" pitchFamily="2" charset="0"/>
              <a:cs typeface="Times New Roman" panose="02020603050405020304" pitchFamily="18" charset="0"/>
            </a:endParaRPr>
          </a:p>
        </p:txBody>
      </p:sp>
      <p:pic>
        <p:nvPicPr>
          <p:cNvPr id="4" name="Picture 3" descr="Two men wearing headphones and holding phones&#10;&#10;Description automatically generated">
            <a:extLst>
              <a:ext uri="{FF2B5EF4-FFF2-40B4-BE49-F238E27FC236}">
                <a16:creationId xmlns:a16="http://schemas.microsoft.com/office/drawing/2014/main" id="{47CD5BA7-48B2-F34C-71A8-BACE26A8992D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224945" y="2571226"/>
            <a:ext cx="1911254" cy="4049414"/>
          </a:xfrm>
          <a:prstGeom prst="rect">
            <a:avLst/>
          </a:prstGeom>
        </p:spPr>
      </p:pic>
      <p:pic>
        <p:nvPicPr>
          <p:cNvPr id="7" name="Picture 6" descr="A person standing next to a camera&#10;&#10;Description automatically generated">
            <a:extLst>
              <a:ext uri="{FF2B5EF4-FFF2-40B4-BE49-F238E27FC236}">
                <a16:creationId xmlns:a16="http://schemas.microsoft.com/office/drawing/2014/main" id="{4515A6D6-CB05-848A-A841-80284BC3925F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530936" y="227471"/>
            <a:ext cx="4543312" cy="3699199"/>
          </a:xfrm>
          <a:prstGeom prst="rect">
            <a:avLst/>
          </a:prstGeom>
        </p:spPr>
      </p:pic>
      <p:pic>
        <p:nvPicPr>
          <p:cNvPr id="9" name="Picture 8" descr="A person standing in front of a group of people sitting in chairs&#10;&#10;Description automatically generated">
            <a:extLst>
              <a:ext uri="{FF2B5EF4-FFF2-40B4-BE49-F238E27FC236}">
                <a16:creationId xmlns:a16="http://schemas.microsoft.com/office/drawing/2014/main" id="{4381FEA2-2D78-BE2D-4BF5-875741539972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21836" y="3356185"/>
            <a:ext cx="4543312" cy="32644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5942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415872-FECE-FB78-8C8F-793E6093E39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ack and grey flag&#10;&#10;Description automatically generated">
            <a:extLst>
              <a:ext uri="{FF2B5EF4-FFF2-40B4-BE49-F238E27FC236}">
                <a16:creationId xmlns:a16="http://schemas.microsoft.com/office/drawing/2014/main" id="{D9B92BAB-882E-99E9-B7E1-D2D9E88A1F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7" y="5059536"/>
            <a:ext cx="12191207" cy="1809631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71DCD03C-7DFE-4BA7-F62E-3AFFE61F1148}"/>
              </a:ext>
            </a:extLst>
          </p:cNvPr>
          <p:cNvSpPr/>
          <p:nvPr/>
        </p:nvSpPr>
        <p:spPr>
          <a:xfrm>
            <a:off x="8313880" y="4928781"/>
            <a:ext cx="1985749" cy="9519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latin typeface="Inter" panose="02000503000000020004" pitchFamily="2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F058187-1949-BECC-0EBD-1268197A891B}"/>
              </a:ext>
            </a:extLst>
          </p:cNvPr>
          <p:cNvSpPr txBox="1"/>
          <p:nvPr/>
        </p:nvSpPr>
        <p:spPr>
          <a:xfrm>
            <a:off x="806875" y="709302"/>
            <a:ext cx="3445085" cy="507831"/>
          </a:xfrm>
          <a:prstGeom prst="rect">
            <a:avLst/>
          </a:prstGeom>
          <a:noFill/>
        </p:spPr>
        <p:txBody>
          <a:bodyPr wrap="square" lIns="45720" tIns="22860" rIns="45720" bIns="22860" rtlCol="0" anchor="t">
            <a:spAutoFit/>
          </a:bodyPr>
          <a:lstStyle/>
          <a:p>
            <a:r>
              <a:rPr lang="en-US" sz="3000" spc="-75" dirty="0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Ein </a:t>
            </a:r>
            <a:r>
              <a:rPr lang="en-US" sz="3000" spc="-75" dirty="0" err="1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gwaith</a:t>
            </a:r>
            <a:r>
              <a:rPr lang="en-US" sz="3000" spc="-75" dirty="0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</a:t>
            </a:r>
            <a:r>
              <a:rPr lang="en-US" sz="3000" spc="-75" dirty="0" err="1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ymchwil</a:t>
            </a:r>
            <a:endParaRPr lang="en-US" sz="3000" spc="-75" dirty="0">
              <a:latin typeface="Inter Medium" panose="02000503000000020004" pitchFamily="2" charset="0"/>
              <a:ea typeface="Inter Medium" panose="02000503000000020004" pitchFamily="2" charset="0"/>
              <a:cs typeface="Inter V" panose="02000503000000020004" pitchFamily="2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A1B18E0-7761-2859-9313-1CA5BCA1BA5E}"/>
              </a:ext>
            </a:extLst>
          </p:cNvPr>
          <p:cNvSpPr/>
          <p:nvPr/>
        </p:nvSpPr>
        <p:spPr>
          <a:xfrm>
            <a:off x="4267129" y="1009071"/>
            <a:ext cx="83123" cy="83123"/>
          </a:xfrm>
          <a:prstGeom prst="rect">
            <a:avLst/>
          </a:prstGeom>
          <a:solidFill>
            <a:srgbClr val="5DD09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latin typeface="Inter" panose="02000503000000020004" pitchFamily="2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3CB51CF-8C6C-AF26-3AAF-B48583DD2F82}"/>
              </a:ext>
            </a:extLst>
          </p:cNvPr>
          <p:cNvSpPr txBox="1"/>
          <p:nvPr/>
        </p:nvSpPr>
        <p:spPr>
          <a:xfrm>
            <a:off x="806875" y="1311318"/>
            <a:ext cx="11223647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kern="100" dirty="0" err="1"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</a:rPr>
              <a:t>S</a:t>
            </a:r>
            <a:r>
              <a:rPr lang="en-GB" sz="2000" kern="100" dirty="0" err="1">
                <a:effectLst/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</a:rPr>
              <a:t>efyllfa</a:t>
            </a:r>
            <a:r>
              <a:rPr lang="en-GB" sz="2000" kern="100" dirty="0">
                <a:effectLst/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</a:rPr>
              <a:t> y sector </a:t>
            </a:r>
            <a:r>
              <a:rPr lang="en-GB" sz="2000" kern="100" dirty="0" err="1">
                <a:effectLst/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</a:rPr>
              <a:t>cyfryngau</a:t>
            </a:r>
            <a:r>
              <a:rPr lang="en-GB" sz="2000" kern="100" dirty="0">
                <a:effectLst/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</a:rPr>
              <a:t> </a:t>
            </a:r>
            <a:r>
              <a:rPr lang="en-GB" sz="2000" kern="100" dirty="0" err="1">
                <a:effectLst/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</a:rPr>
              <a:t>yn</a:t>
            </a:r>
            <a:r>
              <a:rPr lang="en-GB" sz="2000" kern="100" dirty="0" err="1"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</a:rPr>
              <a:t>g</a:t>
            </a:r>
            <a:r>
              <a:rPr lang="en-GB" sz="2000" kern="100" dirty="0"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</a:rPr>
              <a:t> </a:t>
            </a:r>
            <a:r>
              <a:rPr lang="en-GB" sz="2000" kern="100" dirty="0" err="1"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</a:rPr>
              <a:t>Nghymru</a:t>
            </a:r>
            <a:r>
              <a:rPr lang="en-GB" sz="2000" kern="100" dirty="0"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</a:rPr>
              <a:t> (</a:t>
            </a:r>
            <a:r>
              <a:rPr lang="en-GB" sz="2000" kern="100" dirty="0" err="1"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</a:rPr>
              <a:t>arolygon</a:t>
            </a:r>
            <a:r>
              <a:rPr lang="en-GB" sz="2000" kern="100" dirty="0"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</a:rPr>
              <a:t> </a:t>
            </a:r>
            <a:r>
              <a:rPr lang="en-GB" sz="2000" kern="100" dirty="0" err="1"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</a:rPr>
              <a:t>economaidd</a:t>
            </a:r>
            <a:r>
              <a:rPr lang="en-GB" sz="2000" kern="100" dirty="0"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</a:rPr>
              <a:t> ac </a:t>
            </a:r>
            <a:r>
              <a:rPr lang="en-GB" sz="2000" kern="100" dirty="0" err="1"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</a:rPr>
              <a:t>ariannol</a:t>
            </a:r>
            <a:r>
              <a:rPr lang="en-GB" sz="2000" kern="100" dirty="0"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</a:rPr>
              <a:t>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i="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Inter" panose="02000503000000020004" pitchFamily="2" charset="0"/>
                <a:ea typeface="Inter" panose="02000503000000020004" pitchFamily="2" charset="0"/>
                <a:hlinkClick r:id="rId4"/>
              </a:rPr>
              <a:t>Deall Diwydiant: Sector y cyfryngau ym Mhrifddinas-Ranbarth Caerdydd </a:t>
            </a:r>
            <a:r>
              <a:rPr lang="en-GB" sz="2000" i="0" dirty="0" err="1">
                <a:solidFill>
                  <a:srgbClr val="222222"/>
                </a:solidFill>
                <a:effectLst/>
                <a:highlight>
                  <a:srgbClr val="FFFFFF"/>
                </a:highlight>
                <a:latin typeface="Inter" panose="02000503000000020004" pitchFamily="2" charset="0"/>
                <a:ea typeface="Inter" panose="02000503000000020004" pitchFamily="2" charset="0"/>
                <a:hlinkClick r:id="rId4"/>
              </a:rPr>
              <a:t>yn</a:t>
            </a:r>
            <a:r>
              <a:rPr lang="en-GB" sz="2000" i="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Inter" panose="02000503000000020004" pitchFamily="2" charset="0"/>
                <a:ea typeface="Inter" panose="02000503000000020004" pitchFamily="2" charset="0"/>
                <a:hlinkClick r:id="rId4"/>
              </a:rPr>
              <a:t> 2021</a:t>
            </a:r>
            <a:endParaRPr lang="en-GB" sz="2000" dirty="0">
              <a:solidFill>
                <a:srgbClr val="222222"/>
              </a:solidFill>
              <a:highlight>
                <a:srgbClr val="FFFFFF"/>
              </a:highlight>
              <a:latin typeface="Inter" panose="02000503000000020004" pitchFamily="2" charset="0"/>
              <a:ea typeface="Inter" panose="02000503000000020004" pitchFamily="2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i="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Inter" panose="02000503000000020004" pitchFamily="2" charset="0"/>
                <a:ea typeface="Inter" panose="02000503000000020004" pitchFamily="2" charset="0"/>
                <a:hlinkClick r:id="rId5"/>
              </a:rPr>
              <a:t>Deall y </a:t>
            </a:r>
            <a:r>
              <a:rPr lang="en-GB" sz="2000" i="0" dirty="0" err="1">
                <a:solidFill>
                  <a:srgbClr val="222222"/>
                </a:solidFill>
                <a:effectLst/>
                <a:highlight>
                  <a:srgbClr val="FFFFFF"/>
                </a:highlight>
                <a:latin typeface="Inter" panose="02000503000000020004" pitchFamily="2" charset="0"/>
                <a:ea typeface="Inter" panose="02000503000000020004" pitchFamily="2" charset="0"/>
                <a:hlinkClick r:id="rId5"/>
              </a:rPr>
              <a:t>Diwydiant</a:t>
            </a:r>
            <a:r>
              <a:rPr lang="en-GB" sz="2000" i="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Inter" panose="02000503000000020004" pitchFamily="2" charset="0"/>
                <a:ea typeface="Inter" panose="02000503000000020004" pitchFamily="2" charset="0"/>
                <a:hlinkClick r:id="rId5"/>
              </a:rPr>
              <a:t>: </a:t>
            </a:r>
            <a:r>
              <a:rPr lang="en-GB" sz="2000" i="0" dirty="0" err="1">
                <a:solidFill>
                  <a:srgbClr val="222222"/>
                </a:solidFill>
                <a:effectLst/>
                <a:highlight>
                  <a:srgbClr val="FFFFFF"/>
                </a:highlight>
                <a:latin typeface="Inter" panose="02000503000000020004" pitchFamily="2" charset="0"/>
                <a:ea typeface="Inter" panose="02000503000000020004" pitchFamily="2" charset="0"/>
                <a:hlinkClick r:id="rId5"/>
              </a:rPr>
              <a:t>Cymhariaeth</a:t>
            </a:r>
            <a:r>
              <a:rPr lang="en-GB" sz="2000" i="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Inter" panose="02000503000000020004" pitchFamily="2" charset="0"/>
                <a:ea typeface="Inter" panose="02000503000000020004" pitchFamily="2" charset="0"/>
                <a:hlinkClick r:id="rId5"/>
              </a:rPr>
              <a:t> </a:t>
            </a:r>
            <a:r>
              <a:rPr lang="en-GB" sz="2000" i="0" dirty="0" err="1">
                <a:solidFill>
                  <a:srgbClr val="222222"/>
                </a:solidFill>
                <a:effectLst/>
                <a:highlight>
                  <a:srgbClr val="FFFFFF"/>
                </a:highlight>
                <a:latin typeface="Inter" panose="02000503000000020004" pitchFamily="2" charset="0"/>
                <a:ea typeface="Inter" panose="02000503000000020004" pitchFamily="2" charset="0"/>
                <a:hlinkClick r:id="rId5"/>
              </a:rPr>
              <a:t>ar</a:t>
            </a:r>
            <a:r>
              <a:rPr lang="en-GB" sz="2000" i="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Inter" panose="02000503000000020004" pitchFamily="2" charset="0"/>
                <a:ea typeface="Inter" panose="02000503000000020004" pitchFamily="2" charset="0"/>
                <a:hlinkClick r:id="rId5"/>
              </a:rPr>
              <a:t> draws </a:t>
            </a:r>
            <a:r>
              <a:rPr lang="en-GB" sz="2000" i="0" dirty="0" err="1">
                <a:solidFill>
                  <a:srgbClr val="222222"/>
                </a:solidFill>
                <a:effectLst/>
                <a:highlight>
                  <a:srgbClr val="FFFFFF"/>
                </a:highlight>
                <a:latin typeface="Inter" panose="02000503000000020004" pitchFamily="2" charset="0"/>
                <a:ea typeface="Inter" panose="02000503000000020004" pitchFamily="2" charset="0"/>
                <a:hlinkClick r:id="rId5"/>
              </a:rPr>
              <a:t>dinasoedd</a:t>
            </a:r>
            <a:r>
              <a:rPr lang="en-GB" sz="2000" i="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Inter" panose="02000503000000020004" pitchFamily="2" charset="0"/>
                <a:ea typeface="Inter" panose="02000503000000020004" pitchFamily="2" charset="0"/>
                <a:hlinkClick r:id="rId5"/>
              </a:rPr>
              <a:t> o sector y </a:t>
            </a:r>
            <a:r>
              <a:rPr lang="en-GB" sz="2000" i="0" dirty="0" err="1">
                <a:solidFill>
                  <a:srgbClr val="222222"/>
                </a:solidFill>
                <a:effectLst/>
                <a:highlight>
                  <a:srgbClr val="FFFFFF"/>
                </a:highlight>
                <a:latin typeface="Inter" panose="02000503000000020004" pitchFamily="2" charset="0"/>
                <a:ea typeface="Inter" panose="02000503000000020004" pitchFamily="2" charset="0"/>
                <a:hlinkClick r:id="rId5"/>
              </a:rPr>
              <a:t>cyfryngau</a:t>
            </a:r>
            <a:r>
              <a:rPr lang="en-GB" sz="2000" i="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Inter" panose="02000503000000020004" pitchFamily="2" charset="0"/>
                <a:ea typeface="Inter" panose="02000503000000020004" pitchFamily="2" charset="0"/>
                <a:hlinkClick r:id="rId5"/>
              </a:rPr>
              <a:t> </a:t>
            </a:r>
            <a:r>
              <a:rPr lang="en-GB" sz="2000" i="0" dirty="0" err="1">
                <a:solidFill>
                  <a:srgbClr val="222222"/>
                </a:solidFill>
                <a:effectLst/>
                <a:highlight>
                  <a:srgbClr val="FFFFFF"/>
                </a:highlight>
                <a:latin typeface="Inter" panose="02000503000000020004" pitchFamily="2" charset="0"/>
                <a:ea typeface="Inter" panose="02000503000000020004" pitchFamily="2" charset="0"/>
                <a:hlinkClick r:id="rId5"/>
              </a:rPr>
              <a:t>yn</a:t>
            </a:r>
            <a:r>
              <a:rPr lang="en-GB" sz="2000" i="0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Inter" panose="02000503000000020004" pitchFamily="2" charset="0"/>
                <a:ea typeface="Inter" panose="02000503000000020004" pitchFamily="2" charset="0"/>
                <a:hlinkClick r:id="rId5"/>
              </a:rPr>
              <a:t> 2023</a:t>
            </a:r>
            <a:endParaRPr lang="en-GB" sz="2000" i="0" dirty="0">
              <a:solidFill>
                <a:srgbClr val="222222"/>
              </a:solidFill>
              <a:effectLst/>
              <a:highlight>
                <a:srgbClr val="FFFFFF"/>
              </a:highlight>
              <a:latin typeface="Inter" panose="02000503000000020004" pitchFamily="2" charset="0"/>
              <a:ea typeface="Inter" panose="02000503000000020004" pitchFamily="2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Inter" panose="02000503000000020004" pitchFamily="2" charset="0"/>
                <a:ea typeface="Inter" panose="02000503000000020004" pitchFamily="2" charset="0"/>
              </a:rPr>
              <a:t>Deall </a:t>
            </a:r>
            <a:r>
              <a:rPr lang="en-GB" sz="2000" dirty="0" err="1">
                <a:solidFill>
                  <a:srgbClr val="222222"/>
                </a:solidFill>
                <a:highlight>
                  <a:srgbClr val="FFFFFF"/>
                </a:highlight>
                <a:latin typeface="Inter" panose="02000503000000020004" pitchFamily="2" charset="0"/>
                <a:ea typeface="Inter" panose="02000503000000020004" pitchFamily="2" charset="0"/>
              </a:rPr>
              <a:t>Diwydiant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Inter" panose="02000503000000020004" pitchFamily="2" charset="0"/>
                <a:ea typeface="Inter" panose="02000503000000020004" pitchFamily="2" charset="0"/>
              </a:rPr>
              <a:t>: Sector y </a:t>
            </a:r>
            <a:r>
              <a:rPr lang="en-GB" sz="2000" dirty="0" err="1">
                <a:solidFill>
                  <a:srgbClr val="222222"/>
                </a:solidFill>
                <a:highlight>
                  <a:srgbClr val="FFFFFF"/>
                </a:highlight>
                <a:latin typeface="Inter" panose="02000503000000020004" pitchFamily="2" charset="0"/>
                <a:ea typeface="Inter" panose="02000503000000020004" pitchFamily="2" charset="0"/>
              </a:rPr>
              <a:t>cyfryngau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Inter" panose="02000503000000020004" pitchFamily="2" charset="0"/>
                <a:ea typeface="Inter" panose="02000503000000020004" pitchFamily="2" charset="0"/>
              </a:rPr>
              <a:t> </a:t>
            </a:r>
            <a:r>
              <a:rPr lang="en-GB" sz="2000" dirty="0" err="1">
                <a:solidFill>
                  <a:srgbClr val="222222"/>
                </a:solidFill>
                <a:highlight>
                  <a:srgbClr val="FFFFFF"/>
                </a:highlight>
                <a:latin typeface="Inter" panose="02000503000000020004" pitchFamily="2" charset="0"/>
                <a:ea typeface="Inter" panose="02000503000000020004" pitchFamily="2" charset="0"/>
              </a:rPr>
              <a:t>ym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Inter" panose="02000503000000020004" pitchFamily="2" charset="0"/>
                <a:ea typeface="Inter" panose="02000503000000020004" pitchFamily="2" charset="0"/>
              </a:rPr>
              <a:t> </a:t>
            </a:r>
            <a:r>
              <a:rPr lang="en-GB" sz="2000" dirty="0" err="1">
                <a:solidFill>
                  <a:srgbClr val="222222"/>
                </a:solidFill>
                <a:highlight>
                  <a:srgbClr val="FFFFFF"/>
                </a:highlight>
                <a:latin typeface="Inter" panose="02000503000000020004" pitchFamily="2" charset="0"/>
                <a:ea typeface="Inter" panose="02000503000000020004" pitchFamily="2" charset="0"/>
              </a:rPr>
              <a:t>Mhrifddinas-Ranbarth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Inter" panose="02000503000000020004" pitchFamily="2" charset="0"/>
                <a:ea typeface="Inter" panose="02000503000000020004" pitchFamily="2" charset="0"/>
              </a:rPr>
              <a:t> </a:t>
            </a:r>
            <a:r>
              <a:rPr lang="en-GB" sz="2000" dirty="0" err="1">
                <a:solidFill>
                  <a:srgbClr val="222222"/>
                </a:solidFill>
                <a:highlight>
                  <a:srgbClr val="FFFFFF"/>
                </a:highlight>
                <a:latin typeface="Inter" panose="02000503000000020004" pitchFamily="2" charset="0"/>
                <a:ea typeface="Inter" panose="02000503000000020004" pitchFamily="2" charset="0"/>
              </a:rPr>
              <a:t>Caerdydd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Inter" panose="02000503000000020004" pitchFamily="2" charset="0"/>
                <a:ea typeface="Inter" panose="02000503000000020004" pitchFamily="2" charset="0"/>
              </a:rPr>
              <a:t> </a:t>
            </a:r>
            <a:r>
              <a:rPr lang="en-GB" sz="2000" dirty="0" err="1">
                <a:solidFill>
                  <a:srgbClr val="222222"/>
                </a:solidFill>
                <a:highlight>
                  <a:srgbClr val="FFFFFF"/>
                </a:highlight>
                <a:latin typeface="Inter" panose="02000503000000020004" pitchFamily="2" charset="0"/>
                <a:ea typeface="Inter" panose="02000503000000020004" pitchFamily="2" charset="0"/>
              </a:rPr>
              <a:t>yn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Inter" panose="02000503000000020004" pitchFamily="2" charset="0"/>
                <a:ea typeface="Inter" panose="02000503000000020004" pitchFamily="2" charset="0"/>
              </a:rPr>
              <a:t> 2024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000" i="0" dirty="0">
              <a:solidFill>
                <a:srgbClr val="222222"/>
              </a:solidFill>
              <a:effectLst/>
              <a:highlight>
                <a:srgbClr val="FFFFFF"/>
              </a:highlight>
              <a:latin typeface="Inter" panose="02000503000000020004" pitchFamily="2" charset="0"/>
              <a:ea typeface="Inter" panose="02000503000000020004" pitchFamily="2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Inter" panose="02000503000000020004" pitchFamily="2" charset="0"/>
                <a:ea typeface="Inter" panose="02000503000000020004" pitchFamily="2" charset="0"/>
                <a:hlinkClick r:id="rId6"/>
              </a:rPr>
              <a:t>Cwis: Pa fath o arloeswr dych chi?</a:t>
            </a:r>
            <a:endParaRPr lang="en-GB" sz="2000" dirty="0">
              <a:solidFill>
                <a:srgbClr val="222222"/>
              </a:solidFill>
              <a:highlight>
                <a:srgbClr val="FFFFFF"/>
              </a:highlight>
              <a:latin typeface="Inter" panose="02000503000000020004" pitchFamily="2" charset="0"/>
              <a:ea typeface="Inter" panose="02000503000000020004" pitchFamily="2" charset="0"/>
            </a:endParaRPr>
          </a:p>
          <a:p>
            <a:pPr lvl="1"/>
            <a:endParaRPr lang="en-GB" sz="2000" kern="100" dirty="0">
              <a:latin typeface="Inter" panose="02000503000000020004" pitchFamily="2" charset="0"/>
              <a:ea typeface="Inter" panose="02000503000000020004" pitchFamily="2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Inter" panose="02000503000000020004" pitchFamily="2" charset="0"/>
                <a:ea typeface="Inter" panose="02000503000000020004" pitchFamily="2" charset="0"/>
                <a:hlinkClick r:id="rId7"/>
              </a:rPr>
              <a:t>Mapio’r </a:t>
            </a:r>
            <a:r>
              <a:rPr lang="en-GB" sz="2000" dirty="0" err="1">
                <a:solidFill>
                  <a:srgbClr val="222222"/>
                </a:solidFill>
                <a:highlight>
                  <a:srgbClr val="FFFFFF"/>
                </a:highlight>
                <a:latin typeface="Inter" panose="02000503000000020004" pitchFamily="2" charset="0"/>
                <a:ea typeface="Inter" panose="02000503000000020004" pitchFamily="2" charset="0"/>
                <a:hlinkClick r:id="rId7"/>
              </a:rPr>
              <a:t>economi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Inter" panose="02000503000000020004" pitchFamily="2" charset="0"/>
                <a:ea typeface="Inter" panose="02000503000000020004" pitchFamily="2" charset="0"/>
                <a:hlinkClick r:id="rId7"/>
              </a:rPr>
              <a:t> </a:t>
            </a:r>
            <a:r>
              <a:rPr lang="en-GB" sz="2000" dirty="0" err="1">
                <a:solidFill>
                  <a:srgbClr val="222222"/>
                </a:solidFill>
                <a:highlight>
                  <a:srgbClr val="FFFFFF"/>
                </a:highlight>
                <a:latin typeface="Inter" panose="02000503000000020004" pitchFamily="2" charset="0"/>
                <a:ea typeface="Inter" panose="02000503000000020004" pitchFamily="2" charset="0"/>
                <a:hlinkClick r:id="rId7"/>
              </a:rPr>
              <a:t>greadigol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Inter" panose="02000503000000020004" pitchFamily="2" charset="0"/>
                <a:ea typeface="Inter" panose="02000503000000020004" pitchFamily="2" charset="0"/>
                <a:hlinkClick r:id="rId7"/>
              </a:rPr>
              <a:t> [Atlas </a:t>
            </a:r>
            <a:r>
              <a:rPr lang="en-GB" sz="2000" dirty="0" err="1">
                <a:solidFill>
                  <a:srgbClr val="222222"/>
                </a:solidFill>
                <a:highlight>
                  <a:srgbClr val="FFFFFF"/>
                </a:highlight>
                <a:latin typeface="Inter" panose="02000503000000020004" pitchFamily="2" charset="0"/>
                <a:ea typeface="Inter" panose="02000503000000020004" pitchFamily="2" charset="0"/>
                <a:hlinkClick r:id="rId7"/>
              </a:rPr>
              <a:t>Economi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Inter" panose="02000503000000020004" pitchFamily="2" charset="0"/>
                <a:ea typeface="Inter" panose="02000503000000020004" pitchFamily="2" charset="0"/>
                <a:hlinkClick r:id="rId7"/>
              </a:rPr>
              <a:t> </a:t>
            </a:r>
            <a:r>
              <a:rPr lang="en-GB" sz="2000" dirty="0" err="1">
                <a:solidFill>
                  <a:srgbClr val="222222"/>
                </a:solidFill>
                <a:highlight>
                  <a:srgbClr val="FFFFFF"/>
                </a:highlight>
                <a:latin typeface="Inter" panose="02000503000000020004" pitchFamily="2" charset="0"/>
                <a:ea typeface="Inter" panose="02000503000000020004" pitchFamily="2" charset="0"/>
                <a:hlinkClick r:id="rId7"/>
              </a:rPr>
              <a:t>Greadigol</a:t>
            </a:r>
            <a:r>
              <a:rPr lang="en-GB" sz="2000" dirty="0">
                <a:solidFill>
                  <a:srgbClr val="222222"/>
                </a:solidFill>
                <a:highlight>
                  <a:srgbClr val="FFFFFF"/>
                </a:highlight>
                <a:latin typeface="Inter" panose="02000503000000020004" pitchFamily="2" charset="0"/>
                <a:ea typeface="Inter" panose="02000503000000020004" pitchFamily="2" charset="0"/>
                <a:hlinkClick r:id="rId7"/>
              </a:rPr>
              <a:t> Cymru]  (2024)</a:t>
            </a:r>
            <a:endParaRPr lang="en-GB" sz="2000" i="0" dirty="0">
              <a:solidFill>
                <a:srgbClr val="222222"/>
              </a:solidFill>
              <a:effectLst/>
              <a:highlight>
                <a:srgbClr val="FFFFFF"/>
              </a:highlight>
              <a:latin typeface="Inter" panose="02000503000000020004" pitchFamily="2" charset="0"/>
              <a:ea typeface="Inter" panose="02000503000000020004" pitchFamily="2" charset="0"/>
            </a:endParaRPr>
          </a:p>
          <a:p>
            <a:endParaRPr lang="en-GB" sz="2000" kern="100" dirty="0">
              <a:effectLst/>
              <a:latin typeface="Inter" panose="02000503000000020004" pitchFamily="2" charset="0"/>
              <a:ea typeface="Inter" panose="02000503000000020004" pitchFamily="2" charset="0"/>
              <a:cs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kern="100" dirty="0">
                <a:effectLst/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</a:rPr>
              <a:t>Sefyllfa </a:t>
            </a:r>
            <a:r>
              <a:rPr lang="en-GB" sz="2000" kern="100" dirty="0" err="1">
                <a:effectLst/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</a:rPr>
              <a:t>cyfleoedd</a:t>
            </a:r>
            <a:r>
              <a:rPr lang="en-GB" sz="2000" kern="100" dirty="0">
                <a:effectLst/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</a:rPr>
              <a:t> </a:t>
            </a:r>
            <a:r>
              <a:rPr lang="en-GB" sz="2000" kern="100" dirty="0" err="1">
                <a:effectLst/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</a:rPr>
              <a:t>hyffordi</a:t>
            </a:r>
            <a:r>
              <a:rPr lang="en-GB" sz="2000" kern="100" dirty="0">
                <a:effectLst/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</a:rPr>
              <a:t> </a:t>
            </a:r>
            <a:r>
              <a:rPr lang="en-GB" sz="2000" kern="100" dirty="0" err="1">
                <a:effectLst/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</a:rPr>
              <a:t>sgiliau’r</a:t>
            </a:r>
            <a:r>
              <a:rPr lang="en-GB" sz="2000" kern="100" dirty="0">
                <a:effectLst/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</a:rPr>
              <a:t> sector </a:t>
            </a:r>
            <a:r>
              <a:rPr lang="en-GB" sz="2000" kern="100" dirty="0" err="1">
                <a:effectLst/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</a:rPr>
              <a:t>sgrin</a:t>
            </a:r>
            <a:r>
              <a:rPr lang="en-GB" sz="2000" kern="100" dirty="0">
                <a:effectLst/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</a:rPr>
              <a:t> (</a:t>
            </a:r>
            <a:r>
              <a:rPr lang="en-GB" sz="2000" i="0" u="none" strike="noStrike" dirty="0">
                <a:solidFill>
                  <a:srgbClr val="202023"/>
                </a:solidFill>
                <a:effectLst/>
                <a:latin typeface="Inter" panose="02000503000000020004" pitchFamily="2" charset="0"/>
                <a:ea typeface="Inter" panose="02000503000000020004" pitchFamily="2" charset="0"/>
                <a:hlinkClick r:id="rId8"/>
              </a:rPr>
              <a:t>Arolwg </a:t>
            </a:r>
            <a:r>
              <a:rPr lang="en-GB" sz="2000" i="0" u="none" strike="noStrike" dirty="0" err="1">
                <a:solidFill>
                  <a:srgbClr val="202023"/>
                </a:solidFill>
                <a:effectLst/>
                <a:latin typeface="Inter" panose="02000503000000020004" pitchFamily="2" charset="0"/>
                <a:ea typeface="Inter" panose="02000503000000020004" pitchFamily="2" charset="0"/>
                <a:hlinkClick r:id="rId8"/>
              </a:rPr>
              <a:t>Gweithlu</a:t>
            </a:r>
            <a:r>
              <a:rPr lang="en-GB" sz="2000" i="0" u="none" strike="noStrike" dirty="0">
                <a:solidFill>
                  <a:srgbClr val="202023"/>
                </a:solidFill>
                <a:effectLst/>
                <a:latin typeface="Inter" panose="02000503000000020004" pitchFamily="2" charset="0"/>
                <a:ea typeface="Inter" panose="02000503000000020004" pitchFamily="2" charset="0"/>
                <a:hlinkClick r:id="rId8"/>
              </a:rPr>
              <a:t> Sgrîn Cymru </a:t>
            </a:r>
            <a:r>
              <a:rPr lang="en-GB" sz="2000" i="0" u="none" strike="noStrike" dirty="0">
                <a:solidFill>
                  <a:srgbClr val="202023"/>
                </a:solidFill>
                <a:effectLst/>
                <a:latin typeface="Inter" panose="02000503000000020004" pitchFamily="2" charset="0"/>
                <a:ea typeface="Inter" panose="02000503000000020004" pitchFamily="2" charset="0"/>
              </a:rPr>
              <a:t>– Prifysgol De Cymru – 2022 a 2026)</a:t>
            </a:r>
            <a:endParaRPr lang="en-GB" sz="2000" kern="100" dirty="0">
              <a:solidFill>
                <a:srgbClr val="202023"/>
              </a:solidFill>
              <a:latin typeface="Inter" panose="02000503000000020004" pitchFamily="2" charset="0"/>
              <a:ea typeface="Inter" panose="02000503000000020004" pitchFamily="2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kern="100" dirty="0">
                <a:solidFill>
                  <a:srgbClr val="202023"/>
                </a:solidFill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  <a:hlinkClick r:id="rId9"/>
              </a:rPr>
              <a:t>Adroddiad </a:t>
            </a:r>
            <a:r>
              <a:rPr lang="en-GB" sz="2000" kern="100" dirty="0" err="1">
                <a:solidFill>
                  <a:srgbClr val="202023"/>
                </a:solidFill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  <a:hlinkClick r:id="rId9"/>
              </a:rPr>
              <a:t>Gweithlu</a:t>
            </a:r>
            <a:r>
              <a:rPr lang="en-GB" sz="2000" kern="100" dirty="0">
                <a:solidFill>
                  <a:srgbClr val="202023"/>
                </a:solidFill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  <a:hlinkClick r:id="rId9"/>
              </a:rPr>
              <a:t> </a:t>
            </a:r>
            <a:r>
              <a:rPr lang="en-GB" sz="2000" kern="100" dirty="0" err="1">
                <a:solidFill>
                  <a:srgbClr val="202023"/>
                </a:solidFill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  <a:hlinkClick r:id="rId9"/>
              </a:rPr>
              <a:t>Sgrîn</a:t>
            </a:r>
            <a:r>
              <a:rPr lang="en-GB" sz="2000" kern="100" dirty="0">
                <a:solidFill>
                  <a:srgbClr val="202023"/>
                </a:solidFill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  <a:hlinkClick r:id="rId9"/>
              </a:rPr>
              <a:t> Cymru 2022</a:t>
            </a:r>
            <a:endParaRPr lang="en-GB" sz="2000" kern="100" dirty="0">
              <a:solidFill>
                <a:srgbClr val="202023"/>
              </a:solidFill>
              <a:latin typeface="Inter" panose="02000503000000020004" pitchFamily="2" charset="0"/>
              <a:ea typeface="Inter" panose="02000503000000020004" pitchFamily="2" charset="0"/>
              <a:cs typeface="Times New Roman" panose="02020603050405020304" pitchFamily="18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000" kern="100" dirty="0">
              <a:solidFill>
                <a:srgbClr val="202023"/>
              </a:solidFill>
              <a:latin typeface="Inter" panose="02000503000000020004" pitchFamily="2" charset="0"/>
              <a:ea typeface="Inter" panose="02000503000000020004" pitchFamily="2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483911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4BE3AE-1AB5-ABA0-801C-8A9E96BE7E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ack and grey flag&#10;&#10;Description automatically generated">
            <a:extLst>
              <a:ext uri="{FF2B5EF4-FFF2-40B4-BE49-F238E27FC236}">
                <a16:creationId xmlns:a16="http://schemas.microsoft.com/office/drawing/2014/main" id="{3DA2EDBF-B860-F568-15EF-32EED638EC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7" y="5059536"/>
            <a:ext cx="12191207" cy="1809631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C3C7EFD0-D868-C679-8566-78FD17CAA31A}"/>
              </a:ext>
            </a:extLst>
          </p:cNvPr>
          <p:cNvSpPr/>
          <p:nvPr/>
        </p:nvSpPr>
        <p:spPr>
          <a:xfrm>
            <a:off x="8313880" y="4928781"/>
            <a:ext cx="1985749" cy="95193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latin typeface="Inter" panose="02000503000000020004" pitchFamily="2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39590BE-0302-99AB-D0E1-BD63A02B1A4B}"/>
              </a:ext>
            </a:extLst>
          </p:cNvPr>
          <p:cNvSpPr txBox="1"/>
          <p:nvPr/>
        </p:nvSpPr>
        <p:spPr>
          <a:xfrm>
            <a:off x="806875" y="709302"/>
            <a:ext cx="5080578" cy="507831"/>
          </a:xfrm>
          <a:prstGeom prst="rect">
            <a:avLst/>
          </a:prstGeom>
          <a:noFill/>
        </p:spPr>
        <p:txBody>
          <a:bodyPr wrap="square" lIns="45720" tIns="22860" rIns="45720" bIns="22860" rtlCol="0" anchor="t">
            <a:spAutoFit/>
          </a:bodyPr>
          <a:lstStyle/>
          <a:p>
            <a:r>
              <a:rPr lang="en-US" sz="3000" spc="-75" dirty="0" err="1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Prosiectau</a:t>
            </a:r>
            <a:r>
              <a:rPr lang="en-US" sz="3000" spc="-75" dirty="0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 </a:t>
            </a:r>
            <a:r>
              <a:rPr lang="en-US" sz="3000" spc="-75" dirty="0" err="1">
                <a:latin typeface="Inter Medium" panose="02000503000000020004" pitchFamily="2" charset="0"/>
                <a:ea typeface="Inter Medium" panose="02000503000000020004" pitchFamily="2" charset="0"/>
                <a:cs typeface="Inter V" panose="02000503000000020004" pitchFamily="2" charset="0"/>
              </a:rPr>
              <a:t>llwyddiannus</a:t>
            </a:r>
            <a:endParaRPr lang="en-US" sz="3000" spc="-75" dirty="0">
              <a:latin typeface="Inter Medium" panose="02000503000000020004" pitchFamily="2" charset="0"/>
              <a:ea typeface="Inter Medium" panose="02000503000000020004" pitchFamily="2" charset="0"/>
              <a:cs typeface="Inter V" panose="02000503000000020004" pitchFamily="2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AA855B5-2BB9-A0EB-89B8-15D7B718BDCF}"/>
              </a:ext>
            </a:extLst>
          </p:cNvPr>
          <p:cNvSpPr/>
          <p:nvPr/>
        </p:nvSpPr>
        <p:spPr>
          <a:xfrm>
            <a:off x="5181527" y="1009071"/>
            <a:ext cx="83123" cy="83123"/>
          </a:xfrm>
          <a:prstGeom prst="rect">
            <a:avLst/>
          </a:prstGeom>
          <a:solidFill>
            <a:srgbClr val="5DD09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900" dirty="0">
              <a:latin typeface="Inter" panose="02000503000000020004" pitchFamily="2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B2364DC-1586-28F8-C31E-0527459481FA}"/>
              </a:ext>
            </a:extLst>
          </p:cNvPr>
          <p:cNvSpPr txBox="1"/>
          <p:nvPr/>
        </p:nvSpPr>
        <p:spPr>
          <a:xfrm>
            <a:off x="806875" y="1311318"/>
            <a:ext cx="11223647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kern="100" dirty="0"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  <a:hlinkClick r:id="rId4"/>
              </a:rPr>
              <a:t>Y Deis </a:t>
            </a:r>
            <a:r>
              <a:rPr lang="en-GB" sz="2400" kern="100" dirty="0"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</a:rPr>
              <a:t>(</a:t>
            </a:r>
            <a:r>
              <a:rPr lang="en-GB" sz="2400" kern="100" dirty="0" err="1"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</a:rPr>
              <a:t>Prosiect</a:t>
            </a:r>
            <a:r>
              <a:rPr lang="en-GB" sz="2400" kern="100" dirty="0"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</a:rPr>
              <a:t> Arian </a:t>
            </a:r>
            <a:r>
              <a:rPr lang="en-GB" sz="2400" kern="100" dirty="0" err="1"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</a:rPr>
              <a:t>Sbarduno</a:t>
            </a:r>
            <a:r>
              <a:rPr lang="en-GB" sz="2400" kern="100" dirty="0"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</a:rPr>
              <a:t> 2023)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kern="100" dirty="0">
                <a:solidFill>
                  <a:srgbClr val="202023"/>
                </a:solidFill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  <a:hlinkClick r:id="rId5"/>
              </a:rPr>
              <a:t>“Dead Reset</a:t>
            </a:r>
            <a:r>
              <a:rPr lang="en-GB" sz="2400" kern="100" dirty="0">
                <a:solidFill>
                  <a:srgbClr val="202023"/>
                </a:solidFill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</a:rPr>
              <a:t>” </a:t>
            </a:r>
            <a:r>
              <a:rPr lang="en-GB" sz="2400" kern="100" dirty="0" err="1">
                <a:solidFill>
                  <a:srgbClr val="202023"/>
                </a:solidFill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</a:rPr>
              <a:t>Ffilm</a:t>
            </a:r>
            <a:r>
              <a:rPr lang="en-GB" sz="2400" kern="100" dirty="0">
                <a:solidFill>
                  <a:srgbClr val="202023"/>
                </a:solidFill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</a:rPr>
              <a:t> </a:t>
            </a:r>
            <a:r>
              <a:rPr lang="en-GB" sz="2400" kern="100" dirty="0" err="1">
                <a:solidFill>
                  <a:srgbClr val="202023"/>
                </a:solidFill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</a:rPr>
              <a:t>rhyngweithiol</a:t>
            </a:r>
            <a:r>
              <a:rPr lang="en-GB" sz="2400" kern="100" dirty="0">
                <a:solidFill>
                  <a:srgbClr val="202023"/>
                </a:solidFill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</a:rPr>
              <a:t> (</a:t>
            </a:r>
            <a:r>
              <a:rPr lang="en-GB" sz="2400" kern="100" dirty="0" err="1">
                <a:solidFill>
                  <a:srgbClr val="202023"/>
                </a:solidFill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</a:rPr>
              <a:t>Prosiect</a:t>
            </a:r>
            <a:r>
              <a:rPr lang="en-GB" sz="2400" kern="100" dirty="0">
                <a:solidFill>
                  <a:srgbClr val="202023"/>
                </a:solidFill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</a:rPr>
              <a:t> Partner y </a:t>
            </a:r>
            <a:r>
              <a:rPr lang="en-GB" sz="2400" kern="100" dirty="0" err="1">
                <a:solidFill>
                  <a:srgbClr val="202023"/>
                </a:solidFill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</a:rPr>
              <a:t>Consortiwm</a:t>
            </a:r>
            <a:r>
              <a:rPr lang="en-GB" sz="2400" kern="100" dirty="0">
                <a:solidFill>
                  <a:srgbClr val="202023"/>
                </a:solidFill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</a:rPr>
              <a:t>, 2025)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kern="100" dirty="0">
                <a:solidFill>
                  <a:srgbClr val="202023"/>
                </a:solidFill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  <a:hlinkClick r:id="rId6"/>
              </a:rPr>
              <a:t>Llais</a:t>
            </a:r>
            <a:r>
              <a:rPr lang="en-GB" sz="2400" kern="100" dirty="0">
                <a:solidFill>
                  <a:srgbClr val="202023"/>
                </a:solidFill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</a:rPr>
              <a:t> (</a:t>
            </a:r>
            <a:r>
              <a:rPr lang="en-GB" sz="2400" kern="100" dirty="0" err="1">
                <a:solidFill>
                  <a:srgbClr val="202023"/>
                </a:solidFill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</a:rPr>
              <a:t>Prosiect</a:t>
            </a:r>
            <a:r>
              <a:rPr lang="en-GB" sz="2400" kern="100" dirty="0">
                <a:solidFill>
                  <a:srgbClr val="202023"/>
                </a:solidFill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</a:rPr>
              <a:t> Arian </a:t>
            </a:r>
            <a:r>
              <a:rPr lang="en-GB" sz="2400" kern="100" dirty="0" err="1">
                <a:solidFill>
                  <a:srgbClr val="202023"/>
                </a:solidFill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</a:rPr>
              <a:t>Sbarduno</a:t>
            </a:r>
            <a:r>
              <a:rPr lang="en-GB" sz="2400" kern="100" dirty="0">
                <a:solidFill>
                  <a:srgbClr val="202023"/>
                </a:solidFill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</a:rPr>
              <a:t> 2023 a </a:t>
            </a:r>
            <a:r>
              <a:rPr lang="en-GB" sz="2400" kern="100" dirty="0" err="1">
                <a:solidFill>
                  <a:srgbClr val="202023"/>
                </a:solidFill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</a:rPr>
              <a:t>Chronfa</a:t>
            </a:r>
            <a:r>
              <a:rPr lang="en-GB" sz="2400" kern="100" dirty="0">
                <a:solidFill>
                  <a:srgbClr val="202023"/>
                </a:solidFill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</a:rPr>
              <a:t> </a:t>
            </a:r>
            <a:r>
              <a:rPr lang="en-GB" sz="2400" kern="100" dirty="0" err="1">
                <a:solidFill>
                  <a:srgbClr val="202023"/>
                </a:solidFill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</a:rPr>
              <a:t>Ddatblygu</a:t>
            </a:r>
            <a:r>
              <a:rPr lang="en-GB" sz="2400" kern="100" dirty="0">
                <a:solidFill>
                  <a:srgbClr val="202023"/>
                </a:solidFill>
                <a:latin typeface="Inter" panose="02000503000000020004" pitchFamily="2" charset="0"/>
                <a:ea typeface="Inter" panose="02000503000000020004" pitchFamily="2" charset="0"/>
                <a:cs typeface="Times New Roman" panose="02020603050405020304" pitchFamily="18" charset="0"/>
              </a:rPr>
              <a:t> 2024)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000" kern="100" dirty="0">
              <a:solidFill>
                <a:srgbClr val="202023"/>
              </a:solidFill>
              <a:latin typeface="Inter" panose="02000503000000020004" pitchFamily="2" charset="0"/>
              <a:ea typeface="Inter" panose="02000503000000020004" pitchFamily="2" charset="0"/>
              <a:cs typeface="Times New Roman" panose="02020603050405020304" pitchFamily="18" charset="0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FD0EF35-09A4-5736-A196-19F80CDA28A1}"/>
              </a:ext>
            </a:extLst>
          </p:cNvPr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7215" y="2875024"/>
            <a:ext cx="5070235" cy="2852008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B767961-661D-5780-2E18-D51B1B1B0998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00044" y="2819422"/>
            <a:ext cx="5444741" cy="2852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64142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5d7da363-a214-471c-8d7e-d60d4964909a" xsi:nil="true"/>
    <lcf76f155ced4ddcb4097134ff3c332f xmlns="64c10e16-33b2-4062-973e-65ba246275b7">
      <Terms xmlns="http://schemas.microsoft.com/office/infopath/2007/PartnerControls"/>
    </lcf76f155ced4ddcb4097134ff3c332f>
    <SharedWithUsers xmlns="5d7da363-a214-471c-8d7e-d60d4964909a">
      <UserInfo>
        <DisplayName>Enrique Uribe Jongbloed</DisplayName>
        <AccountId>413</AccountId>
        <AccountType/>
      </UserInfo>
    </SharedWithUsers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F2F8D900A5FCF4A93D50966EBCD0758" ma:contentTypeVersion="18" ma:contentTypeDescription="Create a new document." ma:contentTypeScope="" ma:versionID="b3ade24d0af7b100a26663cf80e8e6a2">
  <xsd:schema xmlns:xsd="http://www.w3.org/2001/XMLSchema" xmlns:xs="http://www.w3.org/2001/XMLSchema" xmlns:p="http://schemas.microsoft.com/office/2006/metadata/properties" xmlns:ns2="64c10e16-33b2-4062-973e-65ba246275b7" xmlns:ns3="5d7da363-a214-471c-8d7e-d60d4964909a" targetNamespace="http://schemas.microsoft.com/office/2006/metadata/properties" ma:root="true" ma:fieldsID="025c2963a7f8a7440abe46f5f2c68f86" ns2:_="" ns3:_="">
    <xsd:import namespace="64c10e16-33b2-4062-973e-65ba246275b7"/>
    <xsd:import namespace="5d7da363-a214-471c-8d7e-d60d4964909a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Location" minOccurs="0"/>
                <xsd:element ref="ns3:SharedWithUsers" minOccurs="0"/>
                <xsd:element ref="ns3:SharedWithDetails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4c10e16-33b2-4062-973e-65ba246275b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  <xsd:element name="lcf76f155ced4ddcb4097134ff3c332f" ma:index="22" nillable="true" ma:taxonomy="true" ma:internalName="lcf76f155ced4ddcb4097134ff3c332f" ma:taxonomyFieldName="MediaServiceImageTags" ma:displayName="Image Tags" ma:readOnly="false" ma:fieldId="{5cf76f15-5ced-4ddc-b409-7134ff3c332f}" ma:taxonomyMulti="true" ma:sspId="7354608c-5633-40c1-be57-7b60b5f02ae2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bjectDetectorVersions" ma:index="24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25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d7da363-a214-471c-8d7e-d60d4964909a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3" nillable="true" ma:displayName="Taxonomy Catch All Column" ma:hidden="true" ma:list="{1fc43976-ee79-46d4-b3b3-8c20db0a5bd1}" ma:internalName="TaxCatchAll" ma:showField="CatchAllData" ma:web="5d7da363-a214-471c-8d7e-d60d4964909a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9BD5F78-0BFB-4A0B-9631-93C618105718}">
  <ds:schemaRefs>
    <ds:schemaRef ds:uri="http://schemas.microsoft.com/office/2006/metadata/properties"/>
    <ds:schemaRef ds:uri="http://schemas.microsoft.com/office/infopath/2007/PartnerControls"/>
    <ds:schemaRef ds:uri="http://purl.org/dc/elements/1.1/"/>
    <ds:schemaRef ds:uri="5d7da363-a214-471c-8d7e-d60d4964909a"/>
    <ds:schemaRef ds:uri="64c10e16-33b2-4062-973e-65ba246275b7"/>
    <ds:schemaRef ds:uri="http://schemas.openxmlformats.org/package/2006/metadata/core-properties"/>
    <ds:schemaRef ds:uri="http://www.w3.org/XML/1998/namespace"/>
    <ds:schemaRef ds:uri="http://purl.org/dc/terms/"/>
    <ds:schemaRef ds:uri="http://schemas.microsoft.com/office/2006/documentManagement/type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7B473C10-10E3-48F4-88E6-11240D8E488E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46AB754-53C8-4AF4-8366-0FA48DC453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4c10e16-33b2-4062-973e-65ba246275b7"/>
    <ds:schemaRef ds:uri="5d7da363-a214-471c-8d7e-d60d4964909a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>
  <clbl:label id="{bdb74b30-9568-4856-bdbf-06759778fcbc}" enabled="0" method="" siteId="{bdb74b30-9568-4856-bdbf-06759778fcbc}" removed="1"/>
</clbl:labelList>
</file>

<file path=docProps/app.xml><?xml version="1.0" encoding="utf-8"?>
<Properties xmlns="http://schemas.openxmlformats.org/officeDocument/2006/extended-properties" xmlns:vt="http://schemas.openxmlformats.org/officeDocument/2006/docPropsVTypes">
  <TotalTime>168</TotalTime>
  <Words>942</Words>
  <Application>Microsoft Office PowerPoint</Application>
  <PresentationFormat>Widescreen</PresentationFormat>
  <Paragraphs>75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Calibri</vt:lpstr>
      <vt:lpstr>Calibri Light</vt:lpstr>
      <vt:lpstr>Inter</vt:lpstr>
      <vt:lpstr>Inter Medium</vt:lpstr>
      <vt:lpstr>Marr Sans Regular</vt:lpstr>
      <vt:lpstr>Office Theme</vt:lpstr>
      <vt:lpstr>PowerPoint Presentation</vt:lpstr>
      <vt:lpstr>PowerPoint Presentation</vt:lpstr>
      <vt:lpstr>Galluogi arloesedd. Cryfhau gwybodaeth. Ymgysylltu â’r diwydiant. </vt:lpstr>
      <vt:lpstr>Caerdydd Creadigol (2015 - )</vt:lpstr>
      <vt:lpstr>Clwstwr (2018 – 2023)</vt:lpstr>
      <vt:lpstr>Media Cymru  (2022-2026)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Kayleigh McLeod</dc:creator>
  <cp:lastModifiedBy>Enrique Uribe Jongbloed</cp:lastModifiedBy>
  <cp:revision>8</cp:revision>
  <dcterms:created xsi:type="dcterms:W3CDTF">2023-07-25T14:57:42Z</dcterms:created>
  <dcterms:modified xsi:type="dcterms:W3CDTF">2026-03-16T09:05:52Z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0x010100DF2F8D900A5FCF4A93D50966EBCD0758</vt:lpwstr>
  </property>
  <property fmtid="{D5CDD505-2E9C-101B-9397-08002B2CF9AE}" pid="3" name="MediaServiceImageTags">
    <vt:lpwstr/>
  </property>
</Properties>
</file>