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3"/>
      <p:bold r:id="rId24"/>
      <p:italic r:id="rId25"/>
      <p:boldItalic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353"/>
    <p:restoredTop sz="84464"/>
  </p:normalViewPr>
  <p:slideViewPr>
    <p:cSldViewPr>
      <p:cViewPr varScale="1">
        <p:scale>
          <a:sx n="89" d="100"/>
          <a:sy n="89" d="100"/>
        </p:scale>
        <p:origin x="70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4.fntdata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3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2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1.fntdata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rry Nicholas" userId="94ffe60b-26c7-490f-b0fd-0d7e33c2d814" providerId="ADAL" clId="{07D26B20-6A26-40F4-BC1C-931FD5DCF21D}"/>
    <pc:docChg chg="custSel modSld sldOrd">
      <pc:chgData name="Kerry Nicholas" userId="94ffe60b-26c7-490f-b0fd-0d7e33c2d814" providerId="ADAL" clId="{07D26B20-6A26-40F4-BC1C-931FD5DCF21D}" dt="2023-08-23T12:59:05.946" v="21" actId="27636"/>
      <pc:docMkLst>
        <pc:docMk/>
      </pc:docMkLst>
      <pc:sldChg chg="modSp mod ord">
        <pc:chgData name="Kerry Nicholas" userId="94ffe60b-26c7-490f-b0fd-0d7e33c2d814" providerId="ADAL" clId="{07D26B20-6A26-40F4-BC1C-931FD5DCF21D}" dt="2023-08-23T12:56:57.053" v="6"/>
        <pc:sldMkLst>
          <pc:docMk/>
          <pc:sldMk cId="3408955283" sldId="256"/>
        </pc:sldMkLst>
        <pc:spChg chg="mod">
          <ac:chgData name="Kerry Nicholas" userId="94ffe60b-26c7-490f-b0fd-0d7e33c2d814" providerId="ADAL" clId="{07D26B20-6A26-40F4-BC1C-931FD5DCF21D}" dt="2023-08-23T12:55:12.314" v="2" actId="2711"/>
          <ac:spMkLst>
            <pc:docMk/>
            <pc:sldMk cId="3408955283" sldId="256"/>
            <ac:spMk id="2" creationId="{00000000-0000-0000-0000-000000000000}"/>
          </ac:spMkLst>
        </pc:spChg>
      </pc:sldChg>
      <pc:sldChg chg="modSp mod">
        <pc:chgData name="Kerry Nicholas" userId="94ffe60b-26c7-490f-b0fd-0d7e33c2d814" providerId="ADAL" clId="{07D26B20-6A26-40F4-BC1C-931FD5DCF21D}" dt="2023-08-23T12:54:56.305" v="0" actId="2711"/>
        <pc:sldMkLst>
          <pc:docMk/>
          <pc:sldMk cId="727826534" sldId="281"/>
        </pc:sldMkLst>
        <pc:spChg chg="mod">
          <ac:chgData name="Kerry Nicholas" userId="94ffe60b-26c7-490f-b0fd-0d7e33c2d814" providerId="ADAL" clId="{07D26B20-6A26-40F4-BC1C-931FD5DCF21D}" dt="2023-08-23T12:54:56.305" v="0" actId="2711"/>
          <ac:spMkLst>
            <pc:docMk/>
            <pc:sldMk cId="727826534" sldId="281"/>
            <ac:spMk id="5" creationId="{00000000-0000-0000-0000-000000000000}"/>
          </ac:spMkLst>
        </pc:spChg>
      </pc:sldChg>
      <pc:sldChg chg="modSp mod">
        <pc:chgData name="Kerry Nicholas" userId="94ffe60b-26c7-490f-b0fd-0d7e33c2d814" providerId="ADAL" clId="{07D26B20-6A26-40F4-BC1C-931FD5DCF21D}" dt="2023-08-23T12:56:37.043" v="3" actId="2711"/>
        <pc:sldMkLst>
          <pc:docMk/>
          <pc:sldMk cId="4039761470" sldId="282"/>
        </pc:sldMkLst>
        <pc:spChg chg="mod">
          <ac:chgData name="Kerry Nicholas" userId="94ffe60b-26c7-490f-b0fd-0d7e33c2d814" providerId="ADAL" clId="{07D26B20-6A26-40F4-BC1C-931FD5DCF21D}" dt="2023-08-23T12:56:37.043" v="3" actId="2711"/>
          <ac:spMkLst>
            <pc:docMk/>
            <pc:sldMk cId="4039761470" sldId="282"/>
            <ac:spMk id="5" creationId="{00000000-0000-0000-0000-000000000000}"/>
          </ac:spMkLst>
        </pc:spChg>
      </pc:sldChg>
      <pc:sldChg chg="modSp mod">
        <pc:chgData name="Kerry Nicholas" userId="94ffe60b-26c7-490f-b0fd-0d7e33c2d814" providerId="ADAL" clId="{07D26B20-6A26-40F4-BC1C-931FD5DCF21D}" dt="2023-08-23T12:56:49.187" v="4" actId="2711"/>
        <pc:sldMkLst>
          <pc:docMk/>
          <pc:sldMk cId="3366045132" sldId="283"/>
        </pc:sldMkLst>
        <pc:spChg chg="mod">
          <ac:chgData name="Kerry Nicholas" userId="94ffe60b-26c7-490f-b0fd-0d7e33c2d814" providerId="ADAL" clId="{07D26B20-6A26-40F4-BC1C-931FD5DCF21D}" dt="2023-08-23T12:56:49.187" v="4" actId="2711"/>
          <ac:spMkLst>
            <pc:docMk/>
            <pc:sldMk cId="3366045132" sldId="283"/>
            <ac:spMk id="5" creationId="{00000000-0000-0000-0000-000000000000}"/>
          </ac:spMkLst>
        </pc:spChg>
      </pc:sldChg>
      <pc:sldChg chg="modSp mod">
        <pc:chgData name="Kerry Nicholas" userId="94ffe60b-26c7-490f-b0fd-0d7e33c2d814" providerId="ADAL" clId="{07D26B20-6A26-40F4-BC1C-931FD5DCF21D}" dt="2023-08-23T12:57:20.009" v="7" actId="2711"/>
        <pc:sldMkLst>
          <pc:docMk/>
          <pc:sldMk cId="2641824869" sldId="284"/>
        </pc:sldMkLst>
        <pc:spChg chg="mod">
          <ac:chgData name="Kerry Nicholas" userId="94ffe60b-26c7-490f-b0fd-0d7e33c2d814" providerId="ADAL" clId="{07D26B20-6A26-40F4-BC1C-931FD5DCF21D}" dt="2023-08-23T12:57:20.009" v="7" actId="2711"/>
          <ac:spMkLst>
            <pc:docMk/>
            <pc:sldMk cId="2641824869" sldId="284"/>
            <ac:spMk id="5" creationId="{00000000-0000-0000-0000-000000000000}"/>
          </ac:spMkLst>
        </pc:spChg>
      </pc:sldChg>
      <pc:sldChg chg="modSp mod">
        <pc:chgData name="Kerry Nicholas" userId="94ffe60b-26c7-490f-b0fd-0d7e33c2d814" providerId="ADAL" clId="{07D26B20-6A26-40F4-BC1C-931FD5DCF21D}" dt="2023-08-23T12:57:27.937" v="8" actId="2711"/>
        <pc:sldMkLst>
          <pc:docMk/>
          <pc:sldMk cId="3312329772" sldId="285"/>
        </pc:sldMkLst>
        <pc:spChg chg="mod">
          <ac:chgData name="Kerry Nicholas" userId="94ffe60b-26c7-490f-b0fd-0d7e33c2d814" providerId="ADAL" clId="{07D26B20-6A26-40F4-BC1C-931FD5DCF21D}" dt="2023-08-23T12:57:27.937" v="8" actId="2711"/>
          <ac:spMkLst>
            <pc:docMk/>
            <pc:sldMk cId="3312329772" sldId="285"/>
            <ac:spMk id="5" creationId="{00000000-0000-0000-0000-000000000000}"/>
          </ac:spMkLst>
        </pc:spChg>
      </pc:sldChg>
      <pc:sldChg chg="modSp mod">
        <pc:chgData name="Kerry Nicholas" userId="94ffe60b-26c7-490f-b0fd-0d7e33c2d814" providerId="ADAL" clId="{07D26B20-6A26-40F4-BC1C-931FD5DCF21D}" dt="2023-08-23T12:57:41.361" v="11" actId="2711"/>
        <pc:sldMkLst>
          <pc:docMk/>
          <pc:sldMk cId="3506907099" sldId="286"/>
        </pc:sldMkLst>
        <pc:spChg chg="mod">
          <ac:chgData name="Kerry Nicholas" userId="94ffe60b-26c7-490f-b0fd-0d7e33c2d814" providerId="ADAL" clId="{07D26B20-6A26-40F4-BC1C-931FD5DCF21D}" dt="2023-08-23T12:57:36.226" v="10" actId="2711"/>
          <ac:spMkLst>
            <pc:docMk/>
            <pc:sldMk cId="3506907099" sldId="286"/>
            <ac:spMk id="5" creationId="{00000000-0000-0000-0000-000000000000}"/>
          </ac:spMkLst>
        </pc:spChg>
        <pc:graphicFrameChg chg="modGraphic">
          <ac:chgData name="Kerry Nicholas" userId="94ffe60b-26c7-490f-b0fd-0d7e33c2d814" providerId="ADAL" clId="{07D26B20-6A26-40F4-BC1C-931FD5DCF21D}" dt="2023-08-23T12:57:41.361" v="11" actId="2711"/>
          <ac:graphicFrameMkLst>
            <pc:docMk/>
            <pc:sldMk cId="3506907099" sldId="286"/>
            <ac:graphicFrameMk id="7" creationId="{00000000-0000-0000-0000-000000000000}"/>
          </ac:graphicFrameMkLst>
        </pc:graphicFrameChg>
      </pc:sldChg>
      <pc:sldChg chg="modSp mod">
        <pc:chgData name="Kerry Nicholas" userId="94ffe60b-26c7-490f-b0fd-0d7e33c2d814" providerId="ADAL" clId="{07D26B20-6A26-40F4-BC1C-931FD5DCF21D}" dt="2023-08-23T12:57:50.338" v="12" actId="2711"/>
        <pc:sldMkLst>
          <pc:docMk/>
          <pc:sldMk cId="1314914778" sldId="287"/>
        </pc:sldMkLst>
        <pc:spChg chg="mod">
          <ac:chgData name="Kerry Nicholas" userId="94ffe60b-26c7-490f-b0fd-0d7e33c2d814" providerId="ADAL" clId="{07D26B20-6A26-40F4-BC1C-931FD5DCF21D}" dt="2023-08-23T12:57:50.338" v="12" actId="2711"/>
          <ac:spMkLst>
            <pc:docMk/>
            <pc:sldMk cId="1314914778" sldId="287"/>
            <ac:spMk id="5" creationId="{00000000-0000-0000-0000-000000000000}"/>
          </ac:spMkLst>
        </pc:spChg>
      </pc:sldChg>
      <pc:sldChg chg="modSp mod">
        <pc:chgData name="Kerry Nicholas" userId="94ffe60b-26c7-490f-b0fd-0d7e33c2d814" providerId="ADAL" clId="{07D26B20-6A26-40F4-BC1C-931FD5DCF21D}" dt="2023-08-23T12:58:02.045" v="13" actId="2711"/>
        <pc:sldMkLst>
          <pc:docMk/>
          <pc:sldMk cId="1448064562" sldId="288"/>
        </pc:sldMkLst>
        <pc:spChg chg="mod">
          <ac:chgData name="Kerry Nicholas" userId="94ffe60b-26c7-490f-b0fd-0d7e33c2d814" providerId="ADAL" clId="{07D26B20-6A26-40F4-BC1C-931FD5DCF21D}" dt="2023-08-23T12:58:02.045" v="13" actId="2711"/>
          <ac:spMkLst>
            <pc:docMk/>
            <pc:sldMk cId="1448064562" sldId="288"/>
            <ac:spMk id="5" creationId="{00000000-0000-0000-0000-000000000000}"/>
          </ac:spMkLst>
        </pc:spChg>
      </pc:sldChg>
      <pc:sldChg chg="modSp mod">
        <pc:chgData name="Kerry Nicholas" userId="94ffe60b-26c7-490f-b0fd-0d7e33c2d814" providerId="ADAL" clId="{07D26B20-6A26-40F4-BC1C-931FD5DCF21D}" dt="2023-08-23T12:58:08.720" v="14" actId="2711"/>
        <pc:sldMkLst>
          <pc:docMk/>
          <pc:sldMk cId="3729640406" sldId="289"/>
        </pc:sldMkLst>
        <pc:spChg chg="mod">
          <ac:chgData name="Kerry Nicholas" userId="94ffe60b-26c7-490f-b0fd-0d7e33c2d814" providerId="ADAL" clId="{07D26B20-6A26-40F4-BC1C-931FD5DCF21D}" dt="2023-08-23T12:58:08.720" v="14" actId="2711"/>
          <ac:spMkLst>
            <pc:docMk/>
            <pc:sldMk cId="3729640406" sldId="289"/>
            <ac:spMk id="5" creationId="{00000000-0000-0000-0000-000000000000}"/>
          </ac:spMkLst>
        </pc:spChg>
      </pc:sldChg>
      <pc:sldChg chg="modSp mod">
        <pc:chgData name="Kerry Nicholas" userId="94ffe60b-26c7-490f-b0fd-0d7e33c2d814" providerId="ADAL" clId="{07D26B20-6A26-40F4-BC1C-931FD5DCF21D}" dt="2023-08-23T12:58:16.602" v="15" actId="2711"/>
        <pc:sldMkLst>
          <pc:docMk/>
          <pc:sldMk cId="3506194697" sldId="290"/>
        </pc:sldMkLst>
        <pc:spChg chg="mod">
          <ac:chgData name="Kerry Nicholas" userId="94ffe60b-26c7-490f-b0fd-0d7e33c2d814" providerId="ADAL" clId="{07D26B20-6A26-40F4-BC1C-931FD5DCF21D}" dt="2023-08-23T12:58:16.602" v="15" actId="2711"/>
          <ac:spMkLst>
            <pc:docMk/>
            <pc:sldMk cId="3506194697" sldId="290"/>
            <ac:spMk id="5" creationId="{00000000-0000-0000-0000-000000000000}"/>
          </ac:spMkLst>
        </pc:spChg>
      </pc:sldChg>
      <pc:sldChg chg="modSp mod">
        <pc:chgData name="Kerry Nicholas" userId="94ffe60b-26c7-490f-b0fd-0d7e33c2d814" providerId="ADAL" clId="{07D26B20-6A26-40F4-BC1C-931FD5DCF21D}" dt="2023-08-23T12:58:34.152" v="16" actId="2711"/>
        <pc:sldMkLst>
          <pc:docMk/>
          <pc:sldMk cId="2540616923" sldId="291"/>
        </pc:sldMkLst>
        <pc:spChg chg="mod">
          <ac:chgData name="Kerry Nicholas" userId="94ffe60b-26c7-490f-b0fd-0d7e33c2d814" providerId="ADAL" clId="{07D26B20-6A26-40F4-BC1C-931FD5DCF21D}" dt="2023-08-23T12:58:34.152" v="16" actId="2711"/>
          <ac:spMkLst>
            <pc:docMk/>
            <pc:sldMk cId="2540616923" sldId="291"/>
            <ac:spMk id="5" creationId="{00000000-0000-0000-0000-000000000000}"/>
          </ac:spMkLst>
        </pc:spChg>
      </pc:sldChg>
      <pc:sldChg chg="modSp mod">
        <pc:chgData name="Kerry Nicholas" userId="94ffe60b-26c7-490f-b0fd-0d7e33c2d814" providerId="ADAL" clId="{07D26B20-6A26-40F4-BC1C-931FD5DCF21D}" dt="2023-08-23T12:58:43.737" v="17" actId="2711"/>
        <pc:sldMkLst>
          <pc:docMk/>
          <pc:sldMk cId="3577792283" sldId="292"/>
        </pc:sldMkLst>
        <pc:spChg chg="mod">
          <ac:chgData name="Kerry Nicholas" userId="94ffe60b-26c7-490f-b0fd-0d7e33c2d814" providerId="ADAL" clId="{07D26B20-6A26-40F4-BC1C-931FD5DCF21D}" dt="2023-08-23T12:58:43.737" v="17" actId="2711"/>
          <ac:spMkLst>
            <pc:docMk/>
            <pc:sldMk cId="3577792283" sldId="292"/>
            <ac:spMk id="5" creationId="{00000000-0000-0000-0000-000000000000}"/>
          </ac:spMkLst>
        </pc:spChg>
      </pc:sldChg>
      <pc:sldChg chg="modSp mod">
        <pc:chgData name="Kerry Nicholas" userId="94ffe60b-26c7-490f-b0fd-0d7e33c2d814" providerId="ADAL" clId="{07D26B20-6A26-40F4-BC1C-931FD5DCF21D}" dt="2023-08-23T12:58:51.851" v="18" actId="2711"/>
        <pc:sldMkLst>
          <pc:docMk/>
          <pc:sldMk cId="1275924331" sldId="293"/>
        </pc:sldMkLst>
        <pc:spChg chg="mod">
          <ac:chgData name="Kerry Nicholas" userId="94ffe60b-26c7-490f-b0fd-0d7e33c2d814" providerId="ADAL" clId="{07D26B20-6A26-40F4-BC1C-931FD5DCF21D}" dt="2023-08-23T12:58:51.851" v="18" actId="2711"/>
          <ac:spMkLst>
            <pc:docMk/>
            <pc:sldMk cId="1275924331" sldId="293"/>
            <ac:spMk id="5" creationId="{00000000-0000-0000-0000-000000000000}"/>
          </ac:spMkLst>
        </pc:spChg>
      </pc:sldChg>
      <pc:sldChg chg="modSp mod">
        <pc:chgData name="Kerry Nicholas" userId="94ffe60b-26c7-490f-b0fd-0d7e33c2d814" providerId="ADAL" clId="{07D26B20-6A26-40F4-BC1C-931FD5DCF21D}" dt="2023-08-23T12:58:58.740" v="19" actId="2711"/>
        <pc:sldMkLst>
          <pc:docMk/>
          <pc:sldMk cId="866128946" sldId="294"/>
        </pc:sldMkLst>
        <pc:spChg chg="mod">
          <ac:chgData name="Kerry Nicholas" userId="94ffe60b-26c7-490f-b0fd-0d7e33c2d814" providerId="ADAL" clId="{07D26B20-6A26-40F4-BC1C-931FD5DCF21D}" dt="2023-08-23T12:58:58.740" v="19" actId="2711"/>
          <ac:spMkLst>
            <pc:docMk/>
            <pc:sldMk cId="866128946" sldId="294"/>
            <ac:spMk id="5" creationId="{00000000-0000-0000-0000-000000000000}"/>
          </ac:spMkLst>
        </pc:spChg>
      </pc:sldChg>
      <pc:sldChg chg="modSp mod">
        <pc:chgData name="Kerry Nicholas" userId="94ffe60b-26c7-490f-b0fd-0d7e33c2d814" providerId="ADAL" clId="{07D26B20-6A26-40F4-BC1C-931FD5DCF21D}" dt="2023-08-23T12:59:05.946" v="21" actId="27636"/>
        <pc:sldMkLst>
          <pc:docMk/>
          <pc:sldMk cId="3043206619" sldId="295"/>
        </pc:sldMkLst>
        <pc:spChg chg="mod">
          <ac:chgData name="Kerry Nicholas" userId="94ffe60b-26c7-490f-b0fd-0d7e33c2d814" providerId="ADAL" clId="{07D26B20-6A26-40F4-BC1C-931FD5DCF21D}" dt="2023-08-23T12:59:05.946" v="21" actId="27636"/>
          <ac:spMkLst>
            <pc:docMk/>
            <pc:sldMk cId="3043206619" sldId="295"/>
            <ac:spMk id="5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8/23/2023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23/08/2023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BMST6004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Sports Trauma Management </a:t>
            </a:r>
            <a:br>
              <a:rPr lang="en-GB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Circulation and Shock</a:t>
            </a:r>
            <a:br>
              <a:rPr lang="en-GB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456510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Upon completion of this chapter, candidates should be able to demonstrate the ability to apply the principles of Immediate Care in Sport to an injured, shocked athlete.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Objectives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 the definition and causes of shock including non-haemorrhagic as well as haemorrhagic causes.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knowledge and skills of recognising the shocked athlete.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 the areas and organs of the injured athlete that may result in haemorrhage shock.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knowledge and skills of managing the shocked athlete.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 and deliver the concepts of balance fluid resuscitation in a shocked athlete.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 the importance of re-evaluation of the shocked athlete after any intervention.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7826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Shock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Inadequate organ and tissue perfusion.</a:t>
            </a: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is not enough appropriate fluid in the circulatory system to enable sufficient carrying of oxygen and nutrients to the tissues and remove waste products of metabolism. </a:t>
            </a: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important aspects are to identify the cause and treat the cause and to help restore the circulatory volume which may in addition require fluid therapy.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9761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19008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two types of shock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Haemorrhagic Shock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Non-Haemorrhagic Shock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6045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1256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Non-Haemorrhagic Shock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Cardiogenic </a:t>
            </a: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Where the heart is failing or failed to generate adequate cardiac output, e.g. cardiac arrest.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Tension pneumothorax </a:t>
            </a: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of pressure in the lung cavity results in pressure on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myocardiuam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&amp; more importantly the superior and inferior vena cava restricting the return of the venous blood to the heart resulting in poor cardiac output and, if not relieved, PEA cardiac arrest.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Neurogenic </a:t>
            </a: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Damage to the high thoracic &amp; spinal cord with loss of the sympathetic supply to the peripheries resulting in vasodilatation. </a:t>
            </a: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Leading to the circulating volume to be distributed to the peripheries and significantly reduce venous return to the heart.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18248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1256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Non-</a:t>
            </a:r>
            <a:r>
              <a:rPr lang="en-US" sz="4200" dirty="0" err="1">
                <a:latin typeface="Arial" panose="020B0604020202020204" pitchFamily="34" charset="0"/>
                <a:cs typeface="Arial" panose="020B0604020202020204" pitchFamily="34" charset="0"/>
              </a:rPr>
              <a:t>Haemorrhagic</a:t>
            </a:r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 Shock </a:t>
            </a:r>
          </a:p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Septic </a:t>
            </a:r>
          </a:p>
          <a:p>
            <a:pPr lvl="2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The overwhelming inflammatory response to the infection results in peripheral vasodilatation and reduced central circulation. </a:t>
            </a:r>
          </a:p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Anaphylactic </a:t>
            </a:r>
          </a:p>
          <a:p>
            <a:pPr lvl="2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The overwhelming inflammatory response to the allergen results in peripheral vasodilatation </a:t>
            </a:r>
          </a:p>
          <a:p>
            <a:pPr lvl="2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Capillary membranes too become leaky with soft tissue swelling and significant reduction in central circulation.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23297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397520"/>
            <a:ext cx="8229600" cy="1872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Haemorrhagic Shock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Loss of circulating volume resulting in end organ failure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1795057"/>
              </p:ext>
            </p:extLst>
          </p:nvPr>
        </p:nvGraphicFramePr>
        <p:xfrm>
          <a:off x="683568" y="1772816"/>
          <a:ext cx="7416823" cy="3774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76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876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876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8764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6625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Class I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Class II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Class III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Class IV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Blood</a:t>
                      </a: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Loss (ml)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&lt; 750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750-1500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1500-2000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&gt;2000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Blood Loss %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&lt;15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15-30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30-40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&gt;40%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Pulse</a:t>
                      </a: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Rate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&lt;100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&gt;100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&gt;120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&gt;140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Rate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14-20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20-30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30-45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&gt;35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BP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Normal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Normal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PP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Normal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Mental</a:t>
                      </a: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State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Sl. anxious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Mild anxious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Anxious</a:t>
                      </a: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&amp; confused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Confused</a:t>
                      </a: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&amp; lethargic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6907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302433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Assessment of Circulation 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Colour – Perfusion or Pale 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Respiratory Rate – relative trend of INCREASE 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Pulse Rate – relative trend of INCREASE 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Blood Pressure- relative trend of DECREASE 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Conscious Level – DECREASE 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9147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482453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Management of Shock </a:t>
            </a:r>
          </a:p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SABC </a:t>
            </a:r>
          </a:p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Check presence of radial pulse (90mmHg) </a:t>
            </a:r>
          </a:p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External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Haemorrhage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lvl="2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Think on the Floor </a:t>
            </a:r>
          </a:p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Internal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Haemorrhage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lvl="2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Think 5 More </a:t>
            </a:r>
          </a:p>
          <a:p>
            <a:pPr lvl="2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Chest </a:t>
            </a:r>
          </a:p>
          <a:p>
            <a:pPr lvl="2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Abdomen </a:t>
            </a:r>
          </a:p>
          <a:p>
            <a:pPr lvl="3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Liver </a:t>
            </a:r>
          </a:p>
          <a:p>
            <a:pPr lvl="3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Spleen </a:t>
            </a:r>
          </a:p>
          <a:p>
            <a:pPr lvl="2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Renal •</a:t>
            </a:r>
          </a:p>
          <a:p>
            <a:pPr lvl="2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Pelvis ♯ </a:t>
            </a:r>
          </a:p>
          <a:p>
            <a:pPr lvl="2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Long Bones 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80645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4824536"/>
          </a:xfrm>
        </p:spPr>
        <p:txBody>
          <a:bodyPr>
            <a:normAutofit lnSpcReduction="10000"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On the floor 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Catastrophic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haemorrhage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control on SAFE approach 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Five more </a:t>
            </a:r>
          </a:p>
          <a:p>
            <a:pPr lvl="2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Chest </a:t>
            </a:r>
          </a:p>
          <a:p>
            <a:pPr lvl="2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Assessed in Breathing – Massive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Haemothorax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2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Abdomen 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Liver 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P+/ tenderness 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 lower ribs T8-T12 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Possible guarding </a:t>
            </a:r>
          </a:p>
          <a:p>
            <a:pPr lvl="2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Spleen 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P+/ tenderness 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Upper L ribs T8 – T10 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Delayed shock 4-6 hours 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96404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4824536"/>
          </a:xfrm>
        </p:spPr>
        <p:txBody>
          <a:bodyPr>
            <a:normAutofit lnSpcReduction="10000"/>
          </a:bodyPr>
          <a:lstStyle/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Renal </a:t>
            </a:r>
          </a:p>
          <a:p>
            <a:pPr lvl="2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P+/ Bruising </a:t>
            </a:r>
          </a:p>
          <a:p>
            <a:pPr lvl="2"/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Haematuria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(blood in urine) 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Pelvis ♯ 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Shortened leg 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P+ 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Instability 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Urethral damage 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Rectal bleeding 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Long Bone ♯ 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Alignment &amp; P+</a:t>
            </a:r>
            <a:endParaRPr lang="en-US" sz="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61946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4824536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sz="3000" dirty="0"/>
              <a:t>•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Haemorrhagic Shock </a:t>
            </a:r>
          </a:p>
          <a:p>
            <a:pPr lvl="2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THINK </a:t>
            </a:r>
          </a:p>
          <a:p>
            <a:pPr lvl="3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On the Floor (external) </a:t>
            </a:r>
          </a:p>
          <a:p>
            <a:pPr lvl="3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Plus 5 More </a:t>
            </a:r>
          </a:p>
          <a:p>
            <a:pPr lvl="3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Chest </a:t>
            </a:r>
          </a:p>
          <a:p>
            <a:pPr lvl="3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Abdomen </a:t>
            </a:r>
          </a:p>
          <a:p>
            <a:pPr lvl="3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Retroperitoneal (kidney) </a:t>
            </a:r>
          </a:p>
          <a:p>
            <a:pPr lvl="3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Pelvis </a:t>
            </a:r>
          </a:p>
          <a:p>
            <a:pPr lvl="3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Long bones 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0116" y="44624"/>
            <a:ext cx="4033884" cy="301987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2683" y="3352973"/>
            <a:ext cx="2108749" cy="1876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6169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496944" cy="4824536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On field assessment </a:t>
            </a:r>
          </a:p>
          <a:p>
            <a:pPr lvl="1"/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Heart rate – above 100 bpm </a:t>
            </a:r>
          </a:p>
          <a:p>
            <a:pPr lvl="1"/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– cyanosis indicates O2 Saturation ≤ 85% </a:t>
            </a:r>
          </a:p>
          <a:p>
            <a:pPr lvl="1"/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Capillary Refill Time (CRT) ≤ 2sec </a:t>
            </a:r>
          </a:p>
          <a:p>
            <a:pPr lvl="1"/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Blood Pressure – radial pulse absent indicates SBP &lt; 90mmHg </a:t>
            </a:r>
          </a:p>
        </p:txBody>
      </p:sp>
    </p:spTree>
    <p:extLst>
      <p:ext uri="{BB962C8B-B14F-4D97-AF65-F5344CB8AC3E}">
        <p14:creationId xmlns:p14="http://schemas.microsoft.com/office/powerpoint/2010/main" val="35777922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-180528" y="301298"/>
            <a:ext cx="6768752" cy="4824536"/>
          </a:xfrm>
        </p:spPr>
        <p:txBody>
          <a:bodyPr>
            <a:normAutofit fontScale="85000" lnSpcReduction="20000"/>
          </a:bodyPr>
          <a:lstStyle/>
          <a:p>
            <a:pPr marL="457200" lvl="1" indent="0">
              <a:buNone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Management of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Haemorrhagic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Shock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Control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haemorrhage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&amp; move to ED ASAP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If time allows 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Get IV access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 x large bore cannula (14-16 gauge) 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Inserted in to anti-cubital fossa 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Or Extra Jugular 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Or Interosseous via EZIO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If blunt trauma &amp; absent radial pulse 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Administer crystalloid fluid (e.g. saline) 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aliquots of 250mls 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Recheck radial pulse (titrated response)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 cautious with the transient responder 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124744"/>
            <a:ext cx="2751141" cy="19681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209" y="3429000"/>
            <a:ext cx="1864627" cy="1534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9243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-180528" y="301298"/>
            <a:ext cx="5904656" cy="4824536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pelvic fractures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Bind with a SAM sling or T-Pod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Apply pressure across inter-trochanteric line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 above </a:t>
            </a: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will open the pelvis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Aim to reduce pelvic volume 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7306" y="116632"/>
            <a:ext cx="2735569" cy="273556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689446"/>
            <a:ext cx="2826572" cy="2119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1289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49722" y="332656"/>
            <a:ext cx="8470750" cy="4824536"/>
          </a:xfrm>
        </p:spPr>
        <p:txBody>
          <a:bodyPr>
            <a:normAutofit fontScale="92500"/>
          </a:bodyPr>
          <a:lstStyle/>
          <a:p>
            <a:pPr marL="457200" lvl="1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learning points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Definition and causes of shock including non-haemorrhagic as well haemorrhagic causes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Recognising the shocked athlete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Potential causes for haemorrhagic shock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Management of the shocked athlete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Balanced fluid resuscitation in a shocked athlete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Importance of re-evaluation of the shocked athlete after any intervention 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32066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e66c22e5-8225-46c3-9abb-23d460e866c8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29B1840EED65478A1BBBA02491ACC6" ma:contentTypeVersion="14" ma:contentTypeDescription="Create a new document." ma:contentTypeScope="" ma:versionID="e12eccda083f734e567e65c314c06690">
  <xsd:schema xmlns:xsd="http://www.w3.org/2001/XMLSchema" xmlns:xs="http://www.w3.org/2001/XMLSchema" xmlns:p="http://schemas.microsoft.com/office/2006/metadata/properties" xmlns:ns3="e66c22e5-8225-46c3-9abb-23d460e866c8" xmlns:ns4="22c661eb-85a9-4250-880c-d65c82aaab1a" targetNamespace="http://schemas.microsoft.com/office/2006/metadata/properties" ma:root="true" ma:fieldsID="c242ad00e0ef2770a76f664516977ae4" ns3:_="" ns4:_="">
    <xsd:import namespace="e66c22e5-8225-46c3-9abb-23d460e866c8"/>
    <xsd:import namespace="22c661eb-85a9-4250-880c-d65c82aaab1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6c22e5-8225-46c3-9abb-23d460e866c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c661eb-85a9-4250-880c-d65c82aaab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terms/"/>
    <ds:schemaRef ds:uri="http://purl.org/dc/dcmitype/"/>
    <ds:schemaRef ds:uri="http://www.w3.org/XML/1998/namespace"/>
    <ds:schemaRef ds:uri="22c661eb-85a9-4250-880c-d65c82aaab1a"/>
    <ds:schemaRef ds:uri="http://schemas.openxmlformats.org/package/2006/metadata/core-properties"/>
    <ds:schemaRef ds:uri="e66c22e5-8225-46c3-9abb-23d460e866c8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27295EF-1FAB-4C15-8941-89D070FDDAA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66c22e5-8225-46c3-9abb-23d460e866c8"/>
    <ds:schemaRef ds:uri="22c661eb-85a9-4250-880c-d65c82aaab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</TotalTime>
  <Words>779</Words>
  <Application>Microsoft Office PowerPoint</Application>
  <PresentationFormat>On-screen Show (4:3)</PresentationFormat>
  <Paragraphs>160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Myriad Pro</vt:lpstr>
      <vt:lpstr>20140311PresentationUWTSDTemplate</vt:lpstr>
      <vt:lpstr>BMST6004  Sports Trauma Management  Circulation and Shock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Kerry Nicholas</cp:lastModifiedBy>
  <cp:revision>103</cp:revision>
  <dcterms:created xsi:type="dcterms:W3CDTF">2015-04-14T15:21:28Z</dcterms:created>
  <dcterms:modified xsi:type="dcterms:W3CDTF">2023-08-23T12:59:15Z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0x010100AD29B1840EED65478A1BBBA02491ACC6</vt:lpwstr>
  </property>
</Properties>
</file>