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2884C92-21D7-49A5-B9AA-42A1EED18976}" v="23" dt="2026-10-09T17:42:55.71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3447" autoAdjust="0"/>
  </p:normalViewPr>
  <p:slideViewPr>
    <p:cSldViewPr snapToGrid="0" snapToObjects="1">
      <p:cViewPr varScale="1">
        <p:scale>
          <a:sx n="63" d="100"/>
          <a:sy n="63" d="100"/>
        </p:scale>
        <p:origin x="780"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eodora Evgenieva" userId="b0ba6f31bf1a1639" providerId="LiveId" clId="{1F9987D3-68E6-4AB6-A7C8-7824007B17BA}"/>
    <pc:docChg chg="undo custSel addSld modSld">
      <pc:chgData name="Teodora Evgenieva" userId="b0ba6f31bf1a1639" providerId="LiveId" clId="{1F9987D3-68E6-4AB6-A7C8-7824007B17BA}" dt="2026-10-13T15:23:25.791" v="617" actId="1076"/>
      <pc:docMkLst>
        <pc:docMk/>
      </pc:docMkLst>
      <pc:sldChg chg="modSp mod">
        <pc:chgData name="Teodora Evgenieva" userId="b0ba6f31bf1a1639" providerId="LiveId" clId="{1F9987D3-68E6-4AB6-A7C8-7824007B17BA}" dt="2026-10-09T19:29:06.587" v="615" actId="20577"/>
        <pc:sldMkLst>
          <pc:docMk/>
          <pc:sldMk cId="0" sldId="256"/>
        </pc:sldMkLst>
        <pc:spChg chg="mod">
          <ac:chgData name="Teodora Evgenieva" userId="b0ba6f31bf1a1639" providerId="LiveId" clId="{1F9987D3-68E6-4AB6-A7C8-7824007B17BA}" dt="2026-09-28T09:13:14.375" v="1" actId="20577"/>
          <ac:spMkLst>
            <pc:docMk/>
            <pc:sldMk cId="0" sldId="256"/>
            <ac:spMk id="4" creationId="{00000000-0000-0000-0000-000000000000}"/>
          </ac:spMkLst>
        </pc:spChg>
        <pc:spChg chg="mod">
          <ac:chgData name="Teodora Evgenieva" userId="b0ba6f31bf1a1639" providerId="LiveId" clId="{1F9987D3-68E6-4AB6-A7C8-7824007B17BA}" dt="2026-10-09T16:56:42.783" v="349" actId="14100"/>
          <ac:spMkLst>
            <pc:docMk/>
            <pc:sldMk cId="0" sldId="256"/>
            <ac:spMk id="7" creationId="{00000000-0000-0000-0000-000000000000}"/>
          </ac:spMkLst>
        </pc:spChg>
        <pc:spChg chg="mod">
          <ac:chgData name="Teodora Evgenieva" userId="b0ba6f31bf1a1639" providerId="LiveId" clId="{1F9987D3-68E6-4AB6-A7C8-7824007B17BA}" dt="2026-10-09T19:29:06.587" v="615" actId="20577"/>
          <ac:spMkLst>
            <pc:docMk/>
            <pc:sldMk cId="0" sldId="256"/>
            <ac:spMk id="8" creationId="{00000000-0000-0000-0000-000000000000}"/>
          </ac:spMkLst>
        </pc:spChg>
        <pc:spChg chg="mod">
          <ac:chgData name="Teodora Evgenieva" userId="b0ba6f31bf1a1639" providerId="LiveId" clId="{1F9987D3-68E6-4AB6-A7C8-7824007B17BA}" dt="2026-10-09T16:48:41.225" v="6" actId="14100"/>
          <ac:spMkLst>
            <pc:docMk/>
            <pc:sldMk cId="0" sldId="256"/>
            <ac:spMk id="9" creationId="{00000000-0000-0000-0000-000000000000}"/>
          </ac:spMkLst>
        </pc:spChg>
      </pc:sldChg>
      <pc:sldChg chg="delSp modSp mod">
        <pc:chgData name="Teodora Evgenieva" userId="b0ba6f31bf1a1639" providerId="LiveId" clId="{1F9987D3-68E6-4AB6-A7C8-7824007B17BA}" dt="2026-10-09T17:02:08.748" v="508" actId="1076"/>
        <pc:sldMkLst>
          <pc:docMk/>
          <pc:sldMk cId="0" sldId="257"/>
        </pc:sldMkLst>
        <pc:spChg chg="mod">
          <ac:chgData name="Teodora Evgenieva" userId="b0ba6f31bf1a1639" providerId="LiveId" clId="{1F9987D3-68E6-4AB6-A7C8-7824007B17BA}" dt="2026-10-09T16:59:09.789" v="477" actId="14100"/>
          <ac:spMkLst>
            <pc:docMk/>
            <pc:sldMk cId="0" sldId="257"/>
            <ac:spMk id="5" creationId="{00000000-0000-0000-0000-000000000000}"/>
          </ac:spMkLst>
        </pc:spChg>
        <pc:spChg chg="mod">
          <ac:chgData name="Teodora Evgenieva" userId="b0ba6f31bf1a1639" providerId="LiveId" clId="{1F9987D3-68E6-4AB6-A7C8-7824007B17BA}" dt="2026-10-09T17:01:04.310" v="502" actId="14100"/>
          <ac:spMkLst>
            <pc:docMk/>
            <pc:sldMk cId="0" sldId="257"/>
            <ac:spMk id="7" creationId="{00000000-0000-0000-0000-000000000000}"/>
          </ac:spMkLst>
        </pc:spChg>
        <pc:spChg chg="mod">
          <ac:chgData name="Teodora Evgenieva" userId="b0ba6f31bf1a1639" providerId="LiveId" clId="{1F9987D3-68E6-4AB6-A7C8-7824007B17BA}" dt="2026-10-09T17:00:00.004" v="489" actId="122"/>
          <ac:spMkLst>
            <pc:docMk/>
            <pc:sldMk cId="0" sldId="257"/>
            <ac:spMk id="8" creationId="{00000000-0000-0000-0000-000000000000}"/>
          </ac:spMkLst>
        </pc:spChg>
        <pc:spChg chg="mod">
          <ac:chgData name="Teodora Evgenieva" userId="b0ba6f31bf1a1639" providerId="LiveId" clId="{1F9987D3-68E6-4AB6-A7C8-7824007B17BA}" dt="2026-10-09T17:01:53.283" v="506" actId="1076"/>
          <ac:spMkLst>
            <pc:docMk/>
            <pc:sldMk cId="0" sldId="257"/>
            <ac:spMk id="9" creationId="{00000000-0000-0000-0000-000000000000}"/>
          </ac:spMkLst>
        </pc:spChg>
        <pc:spChg chg="mod">
          <ac:chgData name="Teodora Evgenieva" userId="b0ba6f31bf1a1639" providerId="LiveId" clId="{1F9987D3-68E6-4AB6-A7C8-7824007B17BA}" dt="2026-10-09T16:59:19.543" v="478" actId="14100"/>
          <ac:spMkLst>
            <pc:docMk/>
            <pc:sldMk cId="0" sldId="257"/>
            <ac:spMk id="10" creationId="{00000000-0000-0000-0000-000000000000}"/>
          </ac:spMkLst>
        </pc:spChg>
        <pc:spChg chg="mod">
          <ac:chgData name="Teodora Evgenieva" userId="b0ba6f31bf1a1639" providerId="LiveId" clId="{1F9987D3-68E6-4AB6-A7C8-7824007B17BA}" dt="2026-10-09T17:01:08.413" v="503" actId="14100"/>
          <ac:spMkLst>
            <pc:docMk/>
            <pc:sldMk cId="0" sldId="257"/>
            <ac:spMk id="12" creationId="{00000000-0000-0000-0000-000000000000}"/>
          </ac:spMkLst>
        </pc:spChg>
        <pc:spChg chg="mod">
          <ac:chgData name="Teodora Evgenieva" userId="b0ba6f31bf1a1639" providerId="LiveId" clId="{1F9987D3-68E6-4AB6-A7C8-7824007B17BA}" dt="2026-10-09T17:00:16.052" v="492" actId="122"/>
          <ac:spMkLst>
            <pc:docMk/>
            <pc:sldMk cId="0" sldId="257"/>
            <ac:spMk id="13" creationId="{00000000-0000-0000-0000-000000000000}"/>
          </ac:spMkLst>
        </pc:spChg>
        <pc:spChg chg="mod">
          <ac:chgData name="Teodora Evgenieva" userId="b0ba6f31bf1a1639" providerId="LiveId" clId="{1F9987D3-68E6-4AB6-A7C8-7824007B17BA}" dt="2026-10-09T17:02:00.610" v="507" actId="1076"/>
          <ac:spMkLst>
            <pc:docMk/>
            <pc:sldMk cId="0" sldId="257"/>
            <ac:spMk id="14" creationId="{00000000-0000-0000-0000-000000000000}"/>
          </ac:spMkLst>
        </pc:spChg>
        <pc:spChg chg="mod">
          <ac:chgData name="Teodora Evgenieva" userId="b0ba6f31bf1a1639" providerId="LiveId" clId="{1F9987D3-68E6-4AB6-A7C8-7824007B17BA}" dt="2026-10-09T16:59:24.195" v="479" actId="14100"/>
          <ac:spMkLst>
            <pc:docMk/>
            <pc:sldMk cId="0" sldId="257"/>
            <ac:spMk id="15" creationId="{00000000-0000-0000-0000-000000000000}"/>
          </ac:spMkLst>
        </pc:spChg>
        <pc:spChg chg="mod">
          <ac:chgData name="Teodora Evgenieva" userId="b0ba6f31bf1a1639" providerId="LiveId" clId="{1F9987D3-68E6-4AB6-A7C8-7824007B17BA}" dt="2026-10-09T17:01:12.029" v="504" actId="14100"/>
          <ac:spMkLst>
            <pc:docMk/>
            <pc:sldMk cId="0" sldId="257"/>
            <ac:spMk id="17" creationId="{00000000-0000-0000-0000-000000000000}"/>
          </ac:spMkLst>
        </pc:spChg>
        <pc:spChg chg="mod">
          <ac:chgData name="Teodora Evgenieva" userId="b0ba6f31bf1a1639" providerId="LiveId" clId="{1F9987D3-68E6-4AB6-A7C8-7824007B17BA}" dt="2026-10-09T17:00:38.403" v="498" actId="14100"/>
          <ac:spMkLst>
            <pc:docMk/>
            <pc:sldMk cId="0" sldId="257"/>
            <ac:spMk id="18" creationId="{00000000-0000-0000-0000-000000000000}"/>
          </ac:spMkLst>
        </pc:spChg>
        <pc:spChg chg="mod">
          <ac:chgData name="Teodora Evgenieva" userId="b0ba6f31bf1a1639" providerId="LiveId" clId="{1F9987D3-68E6-4AB6-A7C8-7824007B17BA}" dt="2026-10-09T17:02:08.748" v="508" actId="1076"/>
          <ac:spMkLst>
            <pc:docMk/>
            <pc:sldMk cId="0" sldId="257"/>
            <ac:spMk id="19" creationId="{00000000-0000-0000-0000-000000000000}"/>
          </ac:spMkLst>
        </pc:spChg>
        <pc:spChg chg="mod">
          <ac:chgData name="Teodora Evgenieva" userId="b0ba6f31bf1a1639" providerId="LiveId" clId="{1F9987D3-68E6-4AB6-A7C8-7824007B17BA}" dt="2026-10-09T16:59:31.473" v="480" actId="14100"/>
          <ac:spMkLst>
            <pc:docMk/>
            <pc:sldMk cId="0" sldId="257"/>
            <ac:spMk id="20" creationId="{00000000-0000-0000-0000-000000000000}"/>
          </ac:spMkLst>
        </pc:spChg>
        <pc:spChg chg="mod">
          <ac:chgData name="Teodora Evgenieva" userId="b0ba6f31bf1a1639" providerId="LiveId" clId="{1F9987D3-68E6-4AB6-A7C8-7824007B17BA}" dt="2026-10-09T17:01:15.058" v="505" actId="14100"/>
          <ac:spMkLst>
            <pc:docMk/>
            <pc:sldMk cId="0" sldId="257"/>
            <ac:spMk id="22" creationId="{00000000-0000-0000-0000-000000000000}"/>
          </ac:spMkLst>
        </pc:spChg>
        <pc:spChg chg="mod">
          <ac:chgData name="Teodora Evgenieva" userId="b0ba6f31bf1a1639" providerId="LiveId" clId="{1F9987D3-68E6-4AB6-A7C8-7824007B17BA}" dt="2026-10-09T17:00:54.324" v="501" actId="122"/>
          <ac:spMkLst>
            <pc:docMk/>
            <pc:sldMk cId="0" sldId="257"/>
            <ac:spMk id="23" creationId="{00000000-0000-0000-0000-000000000000}"/>
          </ac:spMkLst>
        </pc:spChg>
        <pc:spChg chg="mod">
          <ac:chgData name="Teodora Evgenieva" userId="b0ba6f31bf1a1639" providerId="LiveId" clId="{1F9987D3-68E6-4AB6-A7C8-7824007B17BA}" dt="2026-10-09T16:58:40.721" v="354" actId="20577"/>
          <ac:spMkLst>
            <pc:docMk/>
            <pc:sldMk cId="0" sldId="257"/>
            <ac:spMk id="25" creationId="{00000000-0000-0000-0000-000000000000}"/>
          </ac:spMkLst>
        </pc:spChg>
        <pc:spChg chg="mod">
          <ac:chgData name="Teodora Evgenieva" userId="b0ba6f31bf1a1639" providerId="LiveId" clId="{1F9987D3-68E6-4AB6-A7C8-7824007B17BA}" dt="2026-10-09T16:58:28.529" v="353" actId="20577"/>
          <ac:spMkLst>
            <pc:docMk/>
            <pc:sldMk cId="0" sldId="257"/>
            <ac:spMk id="26" creationId="{00000000-0000-0000-0000-000000000000}"/>
          </ac:spMkLst>
        </pc:spChg>
        <pc:spChg chg="mod">
          <ac:chgData name="Teodora Evgenieva" userId="b0ba6f31bf1a1639" providerId="LiveId" clId="{1F9987D3-68E6-4AB6-A7C8-7824007B17BA}" dt="2026-10-09T16:58:55.079" v="474" actId="20577"/>
          <ac:spMkLst>
            <pc:docMk/>
            <pc:sldMk cId="0" sldId="257"/>
            <ac:spMk id="27" creationId="{00000000-0000-0000-0000-000000000000}"/>
          </ac:spMkLst>
        </pc:spChg>
      </pc:sldChg>
      <pc:sldChg chg="delSp modSp mod">
        <pc:chgData name="Teodora Evgenieva" userId="b0ba6f31bf1a1639" providerId="LiveId" clId="{1F9987D3-68E6-4AB6-A7C8-7824007B17BA}" dt="2026-10-13T15:23:25.791" v="617" actId="1076"/>
        <pc:sldMkLst>
          <pc:docMk/>
          <pc:sldMk cId="0" sldId="259"/>
        </pc:sldMkLst>
        <pc:spChg chg="mod">
          <ac:chgData name="Teodora Evgenieva" userId="b0ba6f31bf1a1639" providerId="LiveId" clId="{1F9987D3-68E6-4AB6-A7C8-7824007B17BA}" dt="2026-10-13T15:23:25.791" v="617" actId="1076"/>
          <ac:spMkLst>
            <pc:docMk/>
            <pc:sldMk cId="0" sldId="259"/>
            <ac:spMk id="5" creationId="{00000000-0000-0000-0000-000000000000}"/>
          </ac:spMkLst>
        </pc:spChg>
        <pc:spChg chg="mod">
          <ac:chgData name="Teodora Evgenieva" userId="b0ba6f31bf1a1639" providerId="LiveId" clId="{1F9987D3-68E6-4AB6-A7C8-7824007B17BA}" dt="2026-10-09T17:08:07.453" v="510" actId="20577"/>
          <ac:spMkLst>
            <pc:docMk/>
            <pc:sldMk cId="0" sldId="259"/>
            <ac:spMk id="17" creationId="{00000000-0000-0000-0000-000000000000}"/>
          </ac:spMkLst>
        </pc:spChg>
        <pc:spChg chg="mod">
          <ac:chgData name="Teodora Evgenieva" userId="b0ba6f31bf1a1639" providerId="LiveId" clId="{1F9987D3-68E6-4AB6-A7C8-7824007B17BA}" dt="2026-10-09T17:08:10.365" v="511" actId="20577"/>
          <ac:spMkLst>
            <pc:docMk/>
            <pc:sldMk cId="0" sldId="259"/>
            <ac:spMk id="18" creationId="{00000000-0000-0000-0000-000000000000}"/>
          </ac:spMkLst>
        </pc:spChg>
        <pc:picChg chg="mod">
          <ac:chgData name="Teodora Evgenieva" userId="b0ba6f31bf1a1639" providerId="LiveId" clId="{1F9987D3-68E6-4AB6-A7C8-7824007B17BA}" dt="2026-10-09T17:08:25.937" v="514" actId="14100"/>
          <ac:picMkLst>
            <pc:docMk/>
            <pc:sldMk cId="0" sldId="259"/>
            <ac:picMk id="15" creationId="{00000000-0000-0000-0000-000000000000}"/>
          </ac:picMkLst>
        </pc:picChg>
      </pc:sldChg>
      <pc:sldChg chg="delSp modSp mod">
        <pc:chgData name="Teodora Evgenieva" userId="b0ba6f31bf1a1639" providerId="LiveId" clId="{1F9987D3-68E6-4AB6-A7C8-7824007B17BA}" dt="2026-10-09T17:12:21.372" v="524" actId="14100"/>
        <pc:sldMkLst>
          <pc:docMk/>
          <pc:sldMk cId="0" sldId="265"/>
        </pc:sldMkLst>
        <pc:spChg chg="mod">
          <ac:chgData name="Teodora Evgenieva" userId="b0ba6f31bf1a1639" providerId="LiveId" clId="{1F9987D3-68E6-4AB6-A7C8-7824007B17BA}" dt="2026-10-09T17:11:52.590" v="520" actId="14100"/>
          <ac:spMkLst>
            <pc:docMk/>
            <pc:sldMk cId="0" sldId="265"/>
            <ac:spMk id="6" creationId="{00000000-0000-0000-0000-000000000000}"/>
          </ac:spMkLst>
        </pc:spChg>
        <pc:spChg chg="mod">
          <ac:chgData name="Teodora Evgenieva" userId="b0ba6f31bf1a1639" providerId="LiveId" clId="{1F9987D3-68E6-4AB6-A7C8-7824007B17BA}" dt="2026-10-09T17:12:21.372" v="524" actId="14100"/>
          <ac:spMkLst>
            <pc:docMk/>
            <pc:sldMk cId="0" sldId="265"/>
            <ac:spMk id="7" creationId="{00000000-0000-0000-0000-000000000000}"/>
          </ac:spMkLst>
        </pc:spChg>
        <pc:spChg chg="mod">
          <ac:chgData name="Teodora Evgenieva" userId="b0ba6f31bf1a1639" providerId="LiveId" clId="{1F9987D3-68E6-4AB6-A7C8-7824007B17BA}" dt="2026-10-09T17:12:08.229" v="523" actId="14100"/>
          <ac:spMkLst>
            <pc:docMk/>
            <pc:sldMk cId="0" sldId="265"/>
            <ac:spMk id="11" creationId="{00000000-0000-0000-0000-000000000000}"/>
          </ac:spMkLst>
        </pc:spChg>
        <pc:spChg chg="mod">
          <ac:chgData name="Teodora Evgenieva" userId="b0ba6f31bf1a1639" providerId="LiveId" clId="{1F9987D3-68E6-4AB6-A7C8-7824007B17BA}" dt="2026-10-09T17:12:04.788" v="522" actId="14100"/>
          <ac:spMkLst>
            <pc:docMk/>
            <pc:sldMk cId="0" sldId="265"/>
            <ac:spMk id="15" creationId="{00000000-0000-0000-0000-000000000000}"/>
          </ac:spMkLst>
        </pc:spChg>
        <pc:spChg chg="mod">
          <ac:chgData name="Teodora Evgenieva" userId="b0ba6f31bf1a1639" providerId="LiveId" clId="{1F9987D3-68E6-4AB6-A7C8-7824007B17BA}" dt="2026-10-09T17:11:58.588" v="521" actId="14100"/>
          <ac:spMkLst>
            <pc:docMk/>
            <pc:sldMk cId="0" sldId="265"/>
            <ac:spMk id="19" creationId="{00000000-0000-0000-0000-000000000000}"/>
          </ac:spMkLst>
        </pc:spChg>
        <pc:spChg chg="mod">
          <ac:chgData name="Teodora Evgenieva" userId="b0ba6f31bf1a1639" providerId="LiveId" clId="{1F9987D3-68E6-4AB6-A7C8-7824007B17BA}" dt="2026-10-09T17:09:47.869" v="516" actId="20577"/>
          <ac:spMkLst>
            <pc:docMk/>
            <pc:sldMk cId="0" sldId="265"/>
            <ac:spMk id="24" creationId="{00000000-0000-0000-0000-000000000000}"/>
          </ac:spMkLst>
        </pc:spChg>
        <pc:spChg chg="mod">
          <ac:chgData name="Teodora Evgenieva" userId="b0ba6f31bf1a1639" providerId="LiveId" clId="{1F9987D3-68E6-4AB6-A7C8-7824007B17BA}" dt="2026-10-09T17:09:41.172" v="515" actId="20577"/>
          <ac:spMkLst>
            <pc:docMk/>
            <pc:sldMk cId="0" sldId="265"/>
            <ac:spMk id="25" creationId="{00000000-0000-0000-0000-000000000000}"/>
          </ac:spMkLst>
        </pc:spChg>
        <pc:picChg chg="mod">
          <ac:chgData name="Teodora Evgenieva" userId="b0ba6f31bf1a1639" providerId="LiveId" clId="{1F9987D3-68E6-4AB6-A7C8-7824007B17BA}" dt="2026-10-09T17:10:05.476" v="519" actId="14100"/>
          <ac:picMkLst>
            <pc:docMk/>
            <pc:sldMk cId="0" sldId="265"/>
            <ac:picMk id="5" creationId="{00000000-0000-0000-0000-000000000000}"/>
          </ac:picMkLst>
        </pc:picChg>
      </pc:sldChg>
      <pc:sldChg chg="modSp mod">
        <pc:chgData name="Teodora Evgenieva" userId="b0ba6f31bf1a1639" providerId="LiveId" clId="{1F9987D3-68E6-4AB6-A7C8-7824007B17BA}" dt="2026-10-09T17:40:49.818" v="603" actId="1076"/>
        <pc:sldMkLst>
          <pc:docMk/>
          <pc:sldMk cId="0" sldId="267"/>
        </pc:sldMkLst>
        <pc:spChg chg="mod">
          <ac:chgData name="Teodora Evgenieva" userId="b0ba6f31bf1a1639" providerId="LiveId" clId="{1F9987D3-68E6-4AB6-A7C8-7824007B17BA}" dt="2026-10-09T17:40:49.818" v="603" actId="1076"/>
          <ac:spMkLst>
            <pc:docMk/>
            <pc:sldMk cId="0" sldId="267"/>
            <ac:spMk id="5" creationId="{00000000-0000-0000-0000-000000000000}"/>
          </ac:spMkLst>
        </pc:spChg>
      </pc:sldChg>
      <pc:sldChg chg="modSp add mod">
        <pc:chgData name="Teodora Evgenieva" userId="b0ba6f31bf1a1639" providerId="LiveId" clId="{1F9987D3-68E6-4AB6-A7C8-7824007B17BA}" dt="2026-10-09T17:44:01.539" v="614" actId="255"/>
        <pc:sldMkLst>
          <pc:docMk/>
          <pc:sldMk cId="280480942" sldId="268"/>
        </pc:sldMkLst>
        <pc:spChg chg="mod">
          <ac:chgData name="Teodora Evgenieva" userId="b0ba6f31bf1a1639" providerId="LiveId" clId="{1F9987D3-68E6-4AB6-A7C8-7824007B17BA}" dt="2026-10-09T17:44:01.539" v="614" actId="255"/>
          <ac:spMkLst>
            <pc:docMk/>
            <pc:sldMk cId="280480942" sldId="268"/>
            <ac:spMk id="5" creationId="{22DF9E1C-6611-FE3B-DF37-3AC16B45E15B}"/>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801537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800"/>
              </a:spcAft>
            </a:pPr>
            <a:r>
              <a:rPr lang="en-GB" sz="1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This presentation will examine what is meant by ‘health and wellbeing and sustainable development' in the context of health and social care in the UK. It takes into account the impact of these concepts on policy, legislation and service delivery. Prevention and inequalities and access to care are also discussed. A public health case example in the UK is presented to demonstrate in practice how the integration can occur. The presentation concludes with the recommendations for more equitable and sustainable services.</a:t>
            </a:r>
            <a:endParaRPr lang="en-US" sz="1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800"/>
              </a:spcAft>
            </a:pPr>
            <a:r>
              <a:rPr lang="en-GB" sz="1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The presentation is based on the following approach: describe, apply, evaluate and recommend. I will describe the basic concepts and theory that will be used. I will then link these thoughts to UK policies, legislation and service delivery. The success of the current approaches will be critically examined. Lastly, recommendations for enhancing equity / access will be made.</a:t>
            </a:r>
            <a:endParaRPr lang="en-US" sz="1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800"/>
              </a:spcAft>
            </a:pPr>
            <a:r>
              <a:rPr lang="en-GB" sz="1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Health is more than just the absence of disease - it is physical, mental and social wellbeing. Wellbeing also takes into account emotional, social and overall quality of life. Sustainable development is concerned with present needs and protecting the future generations. These ideas are interlinked in contemporary health and social care. As a combination, they help to sustain a more proactive, comprehensive and individual approach.</a:t>
            </a:r>
            <a:endParaRPr lang="en-US" sz="1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800"/>
              </a:spcAft>
            </a:pPr>
            <a:r>
              <a:rPr lang="en-GB" sz="1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Income, housing and education are other social determinants that impact health. These factors may impact on health outcomes and access to services. So, healthcare cannot be limited to curing the disease once it has developed. Integrated care is integrated treatment, prevention and broader social support. This can contribute to minimising inequalities and enhancing the wellbeing of the population in the longer term.</a:t>
            </a:r>
            <a:endParaRPr lang="en-US" sz="1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800"/>
              </a:spcAft>
            </a:pPr>
            <a:r>
              <a:rPr lang="en-GB" sz="1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Biological, psychological and social factors are taken into account in the biopsychosocial model. The holistic model is a focus on the person not the disease. The ecological model takes into account individual, community and wider environmental factors. Every model has its advantages and every one of its disadvantages if they are used in isolation. They both play a supportive role to a robust foundation of integrated health and social care.</a:t>
            </a:r>
            <a:endParaRPr lang="en-US" sz="1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800"/>
              </a:spcAft>
            </a:pPr>
            <a:r>
              <a:rPr lang="en-GB" sz="1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SDG 3 is directly related to good health and wellbeing. Health is also associated with poverty and inequality and sustainable communities. This indicates that there are many sectors in which health outcomes can be affected, other than health. Health in All Policies encourages incorporating health impacts in areas such as housing and transport. The strategy helps to prevent and facilitates a more sustainable long-term decision making.</a:t>
            </a:r>
            <a:endParaRPr lang="en-US" sz="1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800"/>
              </a:spcAft>
            </a:pPr>
            <a:r>
              <a:rPr lang="en-GB" sz="1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The Marmot's approach has been very much social determinants and health inequalities. Improving population health, integration and prevention are also a key emphasis of the NHS Long Term Plan. NICE guidance helps to inform best practice and standard of care. But, the effectiveness of policy may also be dependent upon fundings, staffing and enactment at the local level. There is thus a need for good governance to implement the policy intentions to actual improvement.</a:t>
            </a:r>
            <a:endParaRPr lang="en-US" sz="1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800"/>
              </a:spcAft>
            </a:pPr>
            <a:r>
              <a:rPr lang="en-GB" sz="1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The Equality Act 2010 helps to protect against discrimination in the health and social care services. Today’s new Health and Care Act 2022 will take steps to improve health and care integration. Other laws, such as the Mental Health and Tobacco laws, have an impact on protection, prevention and access. But laws can't fix all health disparities. However, there can still be practical barriers as a result of deprivation, transport and digital exclusion.</a:t>
            </a:r>
            <a:endParaRPr lang="en-US" sz="1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800"/>
              </a:spcAft>
            </a:pPr>
            <a:r>
              <a:rPr lang="en-GB" sz="1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Services can be integrated and encompass prevention, community-based, and telehealth and wellness programmes. These can enhance services to be more convenient and person-centred. In addition, community based care can help to minimize unnecessary use of hospital services. But there are potential challenges when digital is used for exclusion practices. Services should then offer flexibility and accommodate various population needs.</a:t>
            </a:r>
            <a:endParaRPr lang="en-US" sz="1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800"/>
              </a:spcAft>
            </a:pPr>
            <a:r>
              <a:rPr lang="en-GB" sz="1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The NHS Diabetes Prevention Programme is an example of a preventive public-health initiative. It is beneficial to those who may be more susceptible to the onset of Type 2 Diabetes. The programme encourages healthier eating, more physical activity and behaviour change. It demonstrates the potential to lessen the burden of health care services in the future. But there can be social group differences in participation and completion.</a:t>
            </a:r>
            <a:endParaRPr lang="en-US" sz="1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800"/>
              </a:spcAft>
            </a:pPr>
            <a:r>
              <a:rPr lang="en-GB" sz="1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Deprivation, ethnic differences, digital exclusion and pressures on the workforce are significant obstacles. Services should identify through local data, groups who are accessing or doing worse than others. Engaging the community in the process can contribute to the creation of culturally and practically relevant services. Accessible alternative non-digital services should be always provided with the digital service. There is also a need for increased coordination among health, housing, education and community services.</a:t>
            </a:r>
            <a:endParaRPr lang="en-US" sz="1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59A3AB-8846-1F12-8A1C-6A236F9DAF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E27C83-D202-7CAF-4EFF-ACD4D817059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82C801C-A63C-FCEC-D445-575F7F73202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B89E59A-F209-5DB7-C9A6-72A5EF34C4BA}"/>
              </a:ext>
            </a:extLst>
          </p:cNvPr>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3712596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MASTER">
    <p:bg>
      <p:bgPr>
        <a:solidFill>
          <a:srgbClr val="F8FAFC"/>
        </a:solidFill>
        <a:effectLst/>
      </p:bgPr>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hyperlink" Target="https://doi.org/10.1136/bmjopen-2021-052746" TargetMode="External"/><Relationship Id="rId3" Type="http://schemas.openxmlformats.org/officeDocument/2006/relationships/hyperlink" Target="https://doi.org/10.1136/bmj-2022-070910" TargetMode="External"/><Relationship Id="rId7" Type="http://schemas.openxmlformats.org/officeDocument/2006/relationships/hyperlink" Target="https://doi.org/10.1177/20552076231196326"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hyperlink" Target="https://doi.org/10.1007/s42413-021-00154-2" TargetMode="External"/><Relationship Id="rId5" Type="http://schemas.openxmlformats.org/officeDocument/2006/relationships/hyperlink" Target="https://doi.org/10.1136/jech-2022-219654" TargetMode="External"/><Relationship Id="rId10" Type="http://schemas.openxmlformats.org/officeDocument/2006/relationships/hyperlink" Target="https://doi.org/10.1016/j.puhip.2022.100269" TargetMode="External"/><Relationship Id="rId4" Type="http://schemas.openxmlformats.org/officeDocument/2006/relationships/hyperlink" Target="https://doi.org/10.1038/s41598-021-93241-3" TargetMode="External"/><Relationship Id="rId9" Type="http://schemas.openxmlformats.org/officeDocument/2006/relationships/hyperlink" Target="https://doi.org/10.3389/fpubh.2022.851061"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doi.org/10.1038/s41598-021-85514-w" TargetMode="External"/><Relationship Id="rId3" Type="http://schemas.openxmlformats.org/officeDocument/2006/relationships/hyperlink" Target="https://doi.org/10.1177/1757975921998639" TargetMode="External"/><Relationship Id="rId7" Type="http://schemas.openxmlformats.org/officeDocument/2006/relationships/hyperlink" Target="https://doi.org/10.1136/bmjgh-2022-011395"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hyperlink" Target="https://doi.org/10.1007/s43621-021-00026-x" TargetMode="External"/><Relationship Id="rId11" Type="http://schemas.openxmlformats.org/officeDocument/2006/relationships/hyperlink" Target="https://doi.org/10.1111/dme.14855" TargetMode="External"/><Relationship Id="rId5" Type="http://schemas.openxmlformats.org/officeDocument/2006/relationships/hyperlink" Target="https://doi.org/10.1371/journal.pmed.1004177" TargetMode="External"/><Relationship Id="rId10" Type="http://schemas.openxmlformats.org/officeDocument/2006/relationships/hyperlink" Target="https://doi.org/10.3122/jabfm.2021.05.200647" TargetMode="External"/><Relationship Id="rId4" Type="http://schemas.openxmlformats.org/officeDocument/2006/relationships/hyperlink" Target="https://doi.org/10.1186/s12966-023-01554-7" TargetMode="External"/><Relationship Id="rId9" Type="http://schemas.openxmlformats.org/officeDocument/2006/relationships/hyperlink" Target="https://doi.org/10.3390/ijerph210101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mnt/data/wide_bright_editorial_composite_scene_of_a_health_batch_1.png"/>
          <p:cNvPicPr>
            <a:picLocks noChangeAspect="1"/>
          </p:cNvPicPr>
          <p:nvPr/>
        </p:nvPicPr>
        <p:blipFill>
          <a:blip r:embed="rId3"/>
          <a:srcRect t="2824" b="2824"/>
          <a:stretch/>
        </p:blipFill>
        <p:spPr>
          <a:xfrm>
            <a:off x="0" y="0"/>
            <a:ext cx="12191695" cy="6473952"/>
          </a:xfrm>
          <a:prstGeom prst="rect">
            <a:avLst/>
          </a:prstGeom>
        </p:spPr>
      </p:pic>
      <p:sp>
        <p:nvSpPr>
          <p:cNvPr id="3" name="Shape 0"/>
          <p:cNvSpPr/>
          <p:nvPr/>
        </p:nvSpPr>
        <p:spPr>
          <a:xfrm>
            <a:off x="0" y="0"/>
            <a:ext cx="5943600" cy="6473952"/>
          </a:xfrm>
          <a:prstGeom prst="rect">
            <a:avLst/>
          </a:prstGeom>
          <a:solidFill>
            <a:srgbClr val="FFFFFF">
              <a:alpha val="92000"/>
            </a:srgbClr>
          </a:solidFill>
          <a:ln w="12700">
            <a:solidFill>
              <a:srgbClr val="FFFFFF">
                <a:alpha val="0"/>
              </a:srgbClr>
            </a:solidFill>
            <a:prstDash val="solid"/>
          </a:ln>
        </p:spPr>
        <p:txBody>
          <a:bodyPr/>
          <a:lstStyle/>
          <a:p>
            <a:endParaRPr lang="en-GB"/>
          </a:p>
        </p:txBody>
      </p:sp>
      <p:sp>
        <p:nvSpPr>
          <p:cNvPr id="4" name="Shape 1"/>
          <p:cNvSpPr/>
          <p:nvPr/>
        </p:nvSpPr>
        <p:spPr>
          <a:xfrm>
            <a:off x="0" y="0"/>
            <a:ext cx="5943600" cy="6473952"/>
          </a:xfrm>
          <a:prstGeom prst="rect">
            <a:avLst/>
          </a:prstGeom>
          <a:solidFill>
            <a:srgbClr val="F8FAFC">
              <a:alpha val="88000"/>
            </a:srgbClr>
          </a:solidFill>
          <a:ln w="12700">
            <a:solidFill>
              <a:srgbClr val="FFFFFF">
                <a:alpha val="0"/>
              </a:srgbClr>
            </a:solidFill>
            <a:prstDash val="solid"/>
          </a:ln>
        </p:spPr>
        <p:txBody>
          <a:bodyPr/>
          <a:lstStyle/>
          <a:p>
            <a:endParaRPr lang="en-GB" dirty="0"/>
          </a:p>
        </p:txBody>
      </p:sp>
      <p:sp>
        <p:nvSpPr>
          <p:cNvPr id="7" name="Text 4"/>
          <p:cNvSpPr/>
          <p:nvPr/>
        </p:nvSpPr>
        <p:spPr>
          <a:xfrm>
            <a:off x="233680" y="304802"/>
            <a:ext cx="5764784" cy="1698750"/>
          </a:xfrm>
          <a:prstGeom prst="rect">
            <a:avLst/>
          </a:prstGeom>
          <a:noFill/>
          <a:ln/>
        </p:spPr>
        <p:txBody>
          <a:bodyPr wrap="square" lIns="0" tIns="0" rIns="0" bIns="0" rtlCol="0" anchor="ctr">
            <a:normAutofit/>
          </a:bodyPr>
          <a:lstStyle/>
          <a:p>
            <a:pPr marL="0" indent="0">
              <a:buNone/>
            </a:pPr>
            <a:r>
              <a:rPr lang="en-US" sz="3200" b="1" dirty="0">
                <a:solidFill>
                  <a:srgbClr val="17324D"/>
                </a:solidFill>
                <a:latin typeface="Aptos Display" pitchFamily="34" charset="0"/>
                <a:ea typeface="Aptos Display" pitchFamily="34" charset="-122"/>
                <a:cs typeface="Aptos Display" pitchFamily="34" charset="-120"/>
              </a:rPr>
              <a:t>Integration of Health, Wellbeing and Sustainable Development</a:t>
            </a:r>
            <a:endParaRPr lang="en-US" sz="3200" dirty="0"/>
          </a:p>
        </p:txBody>
      </p:sp>
      <p:sp>
        <p:nvSpPr>
          <p:cNvPr id="8" name="Text 5"/>
          <p:cNvSpPr/>
          <p:nvPr/>
        </p:nvSpPr>
        <p:spPr>
          <a:xfrm>
            <a:off x="480060" y="2387600"/>
            <a:ext cx="4800600" cy="3464560"/>
          </a:xfrm>
          <a:prstGeom prst="rect">
            <a:avLst/>
          </a:prstGeom>
          <a:noFill/>
          <a:ln/>
        </p:spPr>
        <p:txBody>
          <a:bodyPr wrap="square" lIns="0" tIns="0" rIns="0" bIns="0" rtlCol="0" anchor="ctr">
            <a:normAutofit fontScale="25000" lnSpcReduction="20000"/>
          </a:bodyPr>
          <a:lstStyle/>
          <a:p>
            <a:pPr marL="0" indent="0">
              <a:buNone/>
            </a:pPr>
            <a:endParaRPr lang="en-US" sz="1400" dirty="0">
              <a:solidFill>
                <a:srgbClr val="334155"/>
              </a:solidFill>
            </a:endParaRPr>
          </a:p>
          <a:p>
            <a:pPr marL="0" indent="0">
              <a:buNone/>
            </a:pPr>
            <a:endParaRPr lang="en-US" sz="1400" dirty="0">
              <a:solidFill>
                <a:srgbClr val="334155"/>
              </a:solidFill>
            </a:endParaRPr>
          </a:p>
          <a:p>
            <a:pPr marL="0" indent="0">
              <a:buNone/>
            </a:pPr>
            <a:endParaRPr lang="en-US" sz="1400" dirty="0">
              <a:solidFill>
                <a:srgbClr val="334155"/>
              </a:solidFill>
            </a:endParaRPr>
          </a:p>
          <a:p>
            <a:pPr marL="0" indent="0">
              <a:buNone/>
            </a:pPr>
            <a:endParaRPr lang="en-US" sz="1400" dirty="0">
              <a:solidFill>
                <a:srgbClr val="334155"/>
              </a:solidFill>
            </a:endParaRPr>
          </a:p>
          <a:p>
            <a:pPr marL="0" indent="0">
              <a:buNone/>
            </a:pPr>
            <a:endParaRPr lang="en-US" sz="5500" dirty="0">
              <a:solidFill>
                <a:srgbClr val="334155"/>
              </a:solidFill>
            </a:endParaRPr>
          </a:p>
          <a:p>
            <a:pPr marL="0" indent="0">
              <a:buNone/>
            </a:pPr>
            <a:endParaRPr lang="en-US" sz="5500" dirty="0">
              <a:solidFill>
                <a:srgbClr val="334155"/>
              </a:solidFill>
            </a:endParaRPr>
          </a:p>
          <a:p>
            <a:pPr marL="0" indent="0">
              <a:buNone/>
            </a:pPr>
            <a:r>
              <a:rPr lang="en-US" sz="5500" dirty="0">
                <a:solidFill>
                  <a:srgbClr val="334155"/>
                </a:solidFill>
              </a:rPr>
              <a:t>Critical examination of policy, legislation, service delivery and health inequalities in UK health and social care.</a:t>
            </a:r>
          </a:p>
          <a:p>
            <a:pPr marL="0" indent="0">
              <a:buNone/>
            </a:pPr>
            <a:endParaRPr lang="en-US" sz="3500" dirty="0">
              <a:solidFill>
                <a:srgbClr val="334155"/>
              </a:solidFill>
            </a:endParaRPr>
          </a:p>
          <a:p>
            <a:pPr marL="0" indent="0">
              <a:buNone/>
            </a:pPr>
            <a:endParaRPr lang="en-US" sz="3500" dirty="0">
              <a:solidFill>
                <a:srgbClr val="334155"/>
              </a:solidFill>
            </a:endParaRPr>
          </a:p>
          <a:p>
            <a:pPr marL="0" indent="0">
              <a:buNone/>
            </a:pPr>
            <a:endParaRPr lang="en-US" sz="3500" dirty="0">
              <a:solidFill>
                <a:srgbClr val="334155"/>
              </a:solidFill>
            </a:endParaRPr>
          </a:p>
          <a:p>
            <a:pPr marL="0" indent="0">
              <a:buNone/>
            </a:pPr>
            <a:endParaRPr lang="en-US" sz="3500" dirty="0">
              <a:solidFill>
                <a:srgbClr val="334155"/>
              </a:solidFill>
            </a:endParaRPr>
          </a:p>
          <a:p>
            <a:pPr marL="0" indent="0">
              <a:buNone/>
            </a:pPr>
            <a:endParaRPr lang="en-US" sz="3500" dirty="0">
              <a:solidFill>
                <a:srgbClr val="334155"/>
              </a:solidFill>
            </a:endParaRPr>
          </a:p>
          <a:p>
            <a:pPr marL="0" indent="0">
              <a:buNone/>
            </a:pPr>
            <a:endParaRPr lang="en-US" sz="3500" dirty="0">
              <a:solidFill>
                <a:srgbClr val="334155"/>
              </a:solidFill>
            </a:endParaRPr>
          </a:p>
          <a:p>
            <a:pPr marL="0" indent="0">
              <a:buNone/>
            </a:pPr>
            <a:endParaRPr lang="en-US" sz="3500" dirty="0">
              <a:solidFill>
                <a:srgbClr val="334155"/>
              </a:solidFill>
            </a:endParaRPr>
          </a:p>
          <a:p>
            <a:pPr marL="0" indent="0">
              <a:buNone/>
            </a:pPr>
            <a:endParaRPr lang="en-US" sz="3500" dirty="0">
              <a:solidFill>
                <a:srgbClr val="334155"/>
              </a:solidFill>
            </a:endParaRPr>
          </a:p>
          <a:p>
            <a:pPr marL="0" indent="0">
              <a:buNone/>
            </a:pPr>
            <a:endParaRPr lang="en-US" sz="3500" dirty="0">
              <a:solidFill>
                <a:srgbClr val="334155"/>
              </a:solidFill>
            </a:endParaRPr>
          </a:p>
          <a:p>
            <a:pPr marL="0" indent="0">
              <a:buNone/>
            </a:pPr>
            <a:endParaRPr lang="en-US" sz="3500" dirty="0">
              <a:solidFill>
                <a:srgbClr val="334155"/>
              </a:solidFill>
            </a:endParaRPr>
          </a:p>
          <a:p>
            <a:pPr marL="0" indent="0">
              <a:buNone/>
            </a:pPr>
            <a:endParaRPr lang="en-US" sz="3500" dirty="0">
              <a:solidFill>
                <a:srgbClr val="334155"/>
              </a:solidFill>
            </a:endParaRPr>
          </a:p>
          <a:p>
            <a:pPr marL="0" indent="0">
              <a:buNone/>
            </a:pPr>
            <a:endParaRPr lang="en-US" sz="3500" dirty="0">
              <a:solidFill>
                <a:srgbClr val="334155"/>
              </a:solidFill>
            </a:endParaRPr>
          </a:p>
          <a:p>
            <a:pPr marL="0" indent="0">
              <a:buNone/>
            </a:pPr>
            <a:endParaRPr lang="en-US" sz="3500" dirty="0">
              <a:solidFill>
                <a:srgbClr val="334155"/>
              </a:solidFill>
            </a:endParaRPr>
          </a:p>
          <a:p>
            <a:pPr marL="0" indent="0">
              <a:buNone/>
            </a:pPr>
            <a:endParaRPr lang="en-US" sz="3500" dirty="0">
              <a:solidFill>
                <a:srgbClr val="334155"/>
              </a:solidFill>
            </a:endParaRPr>
          </a:p>
          <a:p>
            <a:pPr marL="0" indent="0">
              <a:buNone/>
            </a:pPr>
            <a:endParaRPr lang="en-US" sz="3500" dirty="0">
              <a:solidFill>
                <a:srgbClr val="334155"/>
              </a:solidFill>
            </a:endParaRPr>
          </a:p>
          <a:p>
            <a:pPr marL="0" indent="0">
              <a:buNone/>
            </a:pPr>
            <a:r>
              <a:rPr lang="en-US" sz="5600" b="1" dirty="0">
                <a:solidFill>
                  <a:srgbClr val="334155"/>
                </a:solidFill>
              </a:rPr>
              <a:t>Module name and code</a:t>
            </a:r>
            <a:r>
              <a:rPr lang="en-US" sz="5600" dirty="0">
                <a:solidFill>
                  <a:srgbClr val="334155"/>
                </a:solidFill>
              </a:rPr>
              <a:t>: Health, Wellbeing and Sustainable Development,  BMHP6030</a:t>
            </a:r>
          </a:p>
          <a:p>
            <a:pPr marL="0" indent="0">
              <a:buNone/>
            </a:pPr>
            <a:r>
              <a:rPr lang="en-US" sz="5600" b="1" dirty="0">
                <a:solidFill>
                  <a:srgbClr val="334155"/>
                </a:solidFill>
              </a:rPr>
              <a:t>Lecturer’s name</a:t>
            </a:r>
            <a:r>
              <a:rPr lang="en-US" sz="5600" dirty="0">
                <a:solidFill>
                  <a:srgbClr val="334155"/>
                </a:solidFill>
              </a:rPr>
              <a:t>: Olufemi Oluranti </a:t>
            </a:r>
          </a:p>
          <a:p>
            <a:pPr marL="0" indent="0">
              <a:buNone/>
            </a:pPr>
            <a:r>
              <a:rPr lang="en-US" sz="5600" b="1" dirty="0">
                <a:solidFill>
                  <a:srgbClr val="334155"/>
                </a:solidFill>
              </a:rPr>
              <a:t>Assignment title</a:t>
            </a:r>
            <a:r>
              <a:rPr lang="en-US" sz="5600" dirty="0">
                <a:solidFill>
                  <a:srgbClr val="334155"/>
                </a:solidFill>
              </a:rPr>
              <a:t>: </a:t>
            </a:r>
            <a:r>
              <a:rPr lang="en-US" sz="5600">
                <a:solidFill>
                  <a:srgbClr val="334155"/>
                </a:solidFill>
              </a:rPr>
              <a:t>Component 1, </a:t>
            </a:r>
            <a:r>
              <a:rPr lang="en-US" sz="5600" dirty="0">
                <a:solidFill>
                  <a:srgbClr val="334155"/>
                </a:solidFill>
              </a:rPr>
              <a:t>Presentation</a:t>
            </a:r>
          </a:p>
          <a:p>
            <a:pPr marL="0" indent="0">
              <a:buNone/>
            </a:pPr>
            <a:r>
              <a:rPr lang="en-US" sz="5600" b="1" dirty="0">
                <a:solidFill>
                  <a:srgbClr val="334155"/>
                </a:solidFill>
              </a:rPr>
              <a:t>Student’s name and number</a:t>
            </a:r>
            <a:r>
              <a:rPr lang="en-US" sz="5600" dirty="0">
                <a:solidFill>
                  <a:srgbClr val="334155"/>
                </a:solidFill>
              </a:rPr>
              <a:t>: Teodora Evgenieva, 2324070</a:t>
            </a:r>
          </a:p>
          <a:p>
            <a:pPr marL="0" indent="0">
              <a:buNone/>
            </a:pPr>
            <a:endParaRPr lang="en-US" sz="3500" dirty="0">
              <a:solidFill>
                <a:srgbClr val="334155"/>
              </a:solidFill>
            </a:endParaRPr>
          </a:p>
          <a:p>
            <a:pPr marL="0" indent="0">
              <a:buNone/>
            </a:pPr>
            <a:endParaRPr lang="en-US" sz="3500" dirty="0">
              <a:solidFill>
                <a:srgbClr val="334155"/>
              </a:solidFill>
            </a:endParaRPr>
          </a:p>
          <a:p>
            <a:pPr marL="0" indent="0">
              <a:buNone/>
            </a:pPr>
            <a:endParaRPr lang="en-US" sz="3500" dirty="0">
              <a:solidFill>
                <a:srgbClr val="334155"/>
              </a:solidFill>
            </a:endParaRPr>
          </a:p>
          <a:p>
            <a:pPr marL="0" indent="0">
              <a:buNone/>
            </a:pPr>
            <a:endParaRPr lang="en-US" sz="3500" dirty="0">
              <a:solidFill>
                <a:srgbClr val="334155"/>
              </a:solidFill>
            </a:endParaRPr>
          </a:p>
          <a:p>
            <a:pPr marL="0" indent="0">
              <a:buNone/>
            </a:pPr>
            <a:endParaRPr lang="en-US" sz="1400" dirty="0">
              <a:solidFill>
                <a:srgbClr val="334155"/>
              </a:solidFill>
            </a:endParaRPr>
          </a:p>
          <a:p>
            <a:pPr marL="0" indent="0">
              <a:buNone/>
            </a:pPr>
            <a:endParaRPr lang="en-US" sz="1400" dirty="0">
              <a:solidFill>
                <a:srgbClr val="334155"/>
              </a:solidFill>
            </a:endParaRPr>
          </a:p>
          <a:p>
            <a:pPr marL="0" indent="0">
              <a:buNone/>
            </a:pPr>
            <a:endParaRPr lang="en-US" sz="1400" dirty="0">
              <a:solidFill>
                <a:srgbClr val="334155"/>
              </a:solidFill>
            </a:endParaRPr>
          </a:p>
          <a:p>
            <a:pPr marL="0" indent="0">
              <a:buNone/>
            </a:pPr>
            <a:endParaRPr lang="en-US" sz="1400" dirty="0">
              <a:solidFill>
                <a:srgbClr val="334155"/>
              </a:solidFill>
            </a:endParaRPr>
          </a:p>
          <a:p>
            <a:pPr marL="0" indent="0">
              <a:buNone/>
            </a:pPr>
            <a:endParaRPr lang="en-US" sz="1400" dirty="0">
              <a:solidFill>
                <a:srgbClr val="334155"/>
              </a:solidFill>
            </a:endParaRPr>
          </a:p>
          <a:p>
            <a:pPr marL="0" indent="0">
              <a:buNone/>
            </a:pPr>
            <a:endParaRPr lang="en-US" sz="1400" dirty="0">
              <a:solidFill>
                <a:srgbClr val="334155"/>
              </a:solidFill>
            </a:endParaRPr>
          </a:p>
          <a:p>
            <a:pPr marL="0" indent="0">
              <a:buNone/>
            </a:pPr>
            <a:endParaRPr lang="en-US" sz="1400" dirty="0">
              <a:solidFill>
                <a:srgbClr val="334155"/>
              </a:solidFill>
            </a:endParaRPr>
          </a:p>
          <a:p>
            <a:pPr marL="0" indent="0">
              <a:buNone/>
            </a:pPr>
            <a:endParaRPr lang="en-US" sz="1400" dirty="0">
              <a:solidFill>
                <a:srgbClr val="334155"/>
              </a:solidFill>
            </a:endParaRPr>
          </a:p>
          <a:p>
            <a:pPr marL="0" indent="0">
              <a:buNone/>
            </a:pPr>
            <a:endParaRPr lang="en-US" sz="1400" dirty="0"/>
          </a:p>
        </p:txBody>
      </p:sp>
      <p:sp>
        <p:nvSpPr>
          <p:cNvPr id="9" name="Shape 6"/>
          <p:cNvSpPr/>
          <p:nvPr/>
        </p:nvSpPr>
        <p:spPr>
          <a:xfrm>
            <a:off x="658368" y="4407408"/>
            <a:ext cx="1508760" cy="0"/>
          </a:xfrm>
          <a:prstGeom prst="line">
            <a:avLst/>
          </a:prstGeom>
          <a:noFill/>
          <a:ln w="38100">
            <a:solidFill>
              <a:srgbClr val="1A8A99"/>
            </a:solidFill>
            <a:prstDash val="solid"/>
          </a:ln>
        </p:spPr>
        <p:txBody>
          <a:bodyPr/>
          <a:lstStyle/>
          <a:p>
            <a:endParaRPr lang="en-US" sz="2000" dirty="0"/>
          </a:p>
        </p:txBody>
      </p:sp>
      <p:sp>
        <p:nvSpPr>
          <p:cNvPr id="11" name="Shape 8"/>
          <p:cNvSpPr/>
          <p:nvPr/>
        </p:nvSpPr>
        <p:spPr>
          <a:xfrm>
            <a:off x="0" y="6473952"/>
            <a:ext cx="12191695" cy="384048"/>
          </a:xfrm>
          <a:prstGeom prst="rect">
            <a:avLst/>
          </a:prstGeom>
          <a:solidFill>
            <a:srgbClr val="17324D"/>
          </a:solidFill>
          <a:ln w="12700">
            <a:solidFill>
              <a:srgbClr val="17324D">
                <a:alpha val="0"/>
              </a:srgbClr>
            </a:solidFill>
            <a:prstDash val="solid"/>
          </a:ln>
        </p:spPr>
        <p:txBody>
          <a:bodyPr/>
          <a:lstStyle/>
          <a:p>
            <a:endParaRPr lang="en-GB"/>
          </a:p>
        </p:txBody>
      </p:sp>
      <p:sp>
        <p:nvSpPr>
          <p:cNvPr id="13" name="Text 10"/>
          <p:cNvSpPr/>
          <p:nvPr/>
        </p:nvSpPr>
        <p:spPr>
          <a:xfrm>
            <a:off x="11338560" y="6528816"/>
            <a:ext cx="502920" cy="182880"/>
          </a:xfrm>
          <a:prstGeom prst="rect">
            <a:avLst/>
          </a:prstGeom>
          <a:noFill/>
          <a:ln/>
        </p:spPr>
        <p:txBody>
          <a:bodyPr wrap="square" lIns="0" tIns="0" rIns="0" bIns="0" rtlCol="0" anchor="ctr"/>
          <a:lstStyle/>
          <a:p>
            <a:pPr marL="0" indent="0" algn="r">
              <a:buNone/>
            </a:pPr>
            <a:r>
              <a:rPr lang="en-US" sz="900" b="1" dirty="0">
                <a:solidFill>
                  <a:srgbClr val="FFFFFF"/>
                </a:solidFill>
                <a:latin typeface="Aptos" pitchFamily="34" charset="0"/>
                <a:ea typeface="Aptos" pitchFamily="34" charset="-122"/>
                <a:cs typeface="Aptos" pitchFamily="34" charset="-120"/>
              </a:rPr>
              <a:t>01</a:t>
            </a:r>
            <a:endParaRPr lang="en-US" sz="9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8FAFC"/>
        </a:solidFill>
        <a:effectLst/>
      </p:bgPr>
    </p:bg>
    <p:spTree>
      <p:nvGrpSpPr>
        <p:cNvPr id="1" name=""/>
        <p:cNvGrpSpPr/>
        <p:nvPr/>
      </p:nvGrpSpPr>
      <p:grpSpPr>
        <a:xfrm>
          <a:off x="0" y="0"/>
          <a:ext cx="0" cy="0"/>
          <a:chOff x="0" y="0"/>
          <a:chExt cx="0" cy="0"/>
        </a:xfrm>
      </p:grpSpPr>
      <p:sp>
        <p:nvSpPr>
          <p:cNvPr id="2" name="Text 0"/>
          <p:cNvSpPr/>
          <p:nvPr/>
        </p:nvSpPr>
        <p:spPr>
          <a:xfrm>
            <a:off x="502920" y="320040"/>
            <a:ext cx="7315200" cy="411480"/>
          </a:xfrm>
          <a:prstGeom prst="rect">
            <a:avLst/>
          </a:prstGeom>
          <a:noFill/>
          <a:ln/>
        </p:spPr>
        <p:txBody>
          <a:bodyPr wrap="square" lIns="0" tIns="0" rIns="0" bIns="0" rtlCol="0" anchor="ctr"/>
          <a:lstStyle/>
          <a:p>
            <a:pPr marL="0" indent="0">
              <a:buNone/>
            </a:pPr>
            <a:r>
              <a:rPr lang="en-US" sz="2800" b="1" dirty="0">
                <a:solidFill>
                  <a:srgbClr val="17324D"/>
                </a:solidFill>
                <a:latin typeface="Aptos Display" pitchFamily="34" charset="0"/>
                <a:ea typeface="Aptos Display" pitchFamily="34" charset="-122"/>
                <a:cs typeface="Aptos Display" pitchFamily="34" charset="-120"/>
              </a:rPr>
              <a:t>Roadmap and presentation aim</a:t>
            </a:r>
            <a:endParaRPr lang="en-US" sz="2800" dirty="0"/>
          </a:p>
        </p:txBody>
      </p:sp>
      <p:sp>
        <p:nvSpPr>
          <p:cNvPr id="4" name="Shape 2"/>
          <p:cNvSpPr/>
          <p:nvPr/>
        </p:nvSpPr>
        <p:spPr>
          <a:xfrm>
            <a:off x="530352" y="1078992"/>
            <a:ext cx="914400" cy="0"/>
          </a:xfrm>
          <a:prstGeom prst="line">
            <a:avLst/>
          </a:prstGeom>
          <a:noFill/>
          <a:ln w="27940">
            <a:solidFill>
              <a:srgbClr val="1A8A99"/>
            </a:solidFill>
            <a:prstDash val="solid"/>
          </a:ln>
        </p:spPr>
        <p:txBody>
          <a:bodyPr/>
          <a:lstStyle/>
          <a:p>
            <a:endParaRPr lang="en-GB"/>
          </a:p>
        </p:txBody>
      </p:sp>
      <p:sp>
        <p:nvSpPr>
          <p:cNvPr id="5" name="Shape 3"/>
          <p:cNvSpPr/>
          <p:nvPr/>
        </p:nvSpPr>
        <p:spPr>
          <a:xfrm>
            <a:off x="731520" y="1481327"/>
            <a:ext cx="2148840" cy="3712463"/>
          </a:xfrm>
          <a:prstGeom prst="roundRect">
            <a:avLst>
              <a:gd name="adj" fmla="val 8333"/>
            </a:avLst>
          </a:prstGeom>
          <a:solidFill>
            <a:srgbClr val="FFFFFF"/>
          </a:solidFill>
          <a:ln w="12700">
            <a:solidFill>
              <a:srgbClr val="DDE5ED"/>
            </a:solidFill>
            <a:prstDash val="solid"/>
          </a:ln>
        </p:spPr>
        <p:txBody>
          <a:bodyPr/>
          <a:lstStyle/>
          <a:p>
            <a:endParaRPr lang="en-GB"/>
          </a:p>
        </p:txBody>
      </p:sp>
      <p:sp>
        <p:nvSpPr>
          <p:cNvPr id="6" name="Text 4"/>
          <p:cNvSpPr/>
          <p:nvPr/>
        </p:nvSpPr>
        <p:spPr>
          <a:xfrm>
            <a:off x="886968" y="1664208"/>
            <a:ext cx="347472" cy="292608"/>
          </a:xfrm>
          <a:prstGeom prst="rect">
            <a:avLst/>
          </a:prstGeom>
          <a:noFill/>
          <a:ln/>
        </p:spPr>
        <p:txBody>
          <a:bodyPr wrap="square" lIns="0" tIns="0" rIns="0" bIns="0" rtlCol="0" anchor="ctr"/>
          <a:lstStyle/>
          <a:p>
            <a:pPr marL="0" indent="0" algn="ctr">
              <a:buNone/>
            </a:pPr>
            <a:r>
              <a:rPr lang="en-US" b="1" dirty="0">
                <a:solidFill>
                  <a:srgbClr val="1A8A99"/>
                </a:solidFill>
              </a:rPr>
              <a:t>1</a:t>
            </a:r>
            <a:endParaRPr lang="en-US" dirty="0"/>
          </a:p>
        </p:txBody>
      </p:sp>
      <p:sp>
        <p:nvSpPr>
          <p:cNvPr id="7" name="Text 5"/>
          <p:cNvSpPr/>
          <p:nvPr/>
        </p:nvSpPr>
        <p:spPr>
          <a:xfrm>
            <a:off x="1298448" y="1591056"/>
            <a:ext cx="1325880" cy="438910"/>
          </a:xfrm>
          <a:prstGeom prst="rect">
            <a:avLst/>
          </a:prstGeom>
          <a:noFill/>
          <a:ln/>
        </p:spPr>
        <p:txBody>
          <a:bodyPr wrap="square" lIns="0" tIns="0" rIns="0" bIns="0" rtlCol="0" anchor="ctr"/>
          <a:lstStyle/>
          <a:p>
            <a:pPr marL="0" indent="0">
              <a:buNone/>
            </a:pPr>
            <a:r>
              <a:rPr lang="en-US" sz="1600" b="1" dirty="0">
                <a:solidFill>
                  <a:srgbClr val="17324D"/>
                </a:solidFill>
              </a:rPr>
              <a:t>Describe</a:t>
            </a:r>
            <a:endParaRPr lang="en-US" sz="1600" dirty="0"/>
          </a:p>
        </p:txBody>
      </p:sp>
      <p:sp>
        <p:nvSpPr>
          <p:cNvPr id="8" name="Text 6"/>
          <p:cNvSpPr/>
          <p:nvPr/>
        </p:nvSpPr>
        <p:spPr>
          <a:xfrm>
            <a:off x="914400" y="2276856"/>
            <a:ext cx="1783080" cy="2496312"/>
          </a:xfrm>
          <a:prstGeom prst="rect">
            <a:avLst/>
          </a:prstGeom>
          <a:noFill/>
          <a:ln/>
        </p:spPr>
        <p:txBody>
          <a:bodyPr wrap="square" lIns="254" tIns="254" rIns="254" bIns="254" rtlCol="0" anchor="ctr">
            <a:noAutofit/>
          </a:bodyPr>
          <a:lstStyle/>
          <a:p>
            <a:pPr marL="0" indent="0" algn="ctr">
              <a:buNone/>
            </a:pPr>
            <a:r>
              <a:rPr lang="en-US" sz="1600" dirty="0">
                <a:solidFill>
                  <a:srgbClr val="334155"/>
                </a:solidFill>
              </a:rPr>
              <a:t>Define health, wellbeing, sustainable development, models and policies.</a:t>
            </a:r>
            <a:endParaRPr lang="en-US" sz="1600" dirty="0"/>
          </a:p>
        </p:txBody>
      </p:sp>
      <p:sp>
        <p:nvSpPr>
          <p:cNvPr id="9" name="Shape 7"/>
          <p:cNvSpPr/>
          <p:nvPr/>
        </p:nvSpPr>
        <p:spPr>
          <a:xfrm>
            <a:off x="2948940" y="3108960"/>
            <a:ext cx="320040" cy="320040"/>
          </a:xfrm>
          <a:prstGeom prst="chevron">
            <a:avLst/>
          </a:prstGeom>
          <a:solidFill>
            <a:srgbClr val="1A8A99">
              <a:alpha val="80000"/>
            </a:srgbClr>
          </a:solidFill>
          <a:ln w="12700">
            <a:solidFill>
              <a:srgbClr val="1A8A99">
                <a:alpha val="65000"/>
              </a:srgbClr>
            </a:solidFill>
            <a:prstDash val="solid"/>
          </a:ln>
        </p:spPr>
        <p:txBody>
          <a:bodyPr/>
          <a:lstStyle/>
          <a:p>
            <a:endParaRPr lang="en-GB"/>
          </a:p>
        </p:txBody>
      </p:sp>
      <p:sp>
        <p:nvSpPr>
          <p:cNvPr id="10" name="Shape 8"/>
          <p:cNvSpPr/>
          <p:nvPr/>
        </p:nvSpPr>
        <p:spPr>
          <a:xfrm>
            <a:off x="3291840" y="1481328"/>
            <a:ext cx="2148840" cy="3712462"/>
          </a:xfrm>
          <a:prstGeom prst="roundRect">
            <a:avLst>
              <a:gd name="adj" fmla="val 8333"/>
            </a:avLst>
          </a:prstGeom>
          <a:solidFill>
            <a:srgbClr val="FFFFFF"/>
          </a:solidFill>
          <a:ln w="12700">
            <a:solidFill>
              <a:srgbClr val="DDE5ED"/>
            </a:solidFill>
            <a:prstDash val="solid"/>
          </a:ln>
        </p:spPr>
        <p:txBody>
          <a:bodyPr/>
          <a:lstStyle/>
          <a:p>
            <a:endParaRPr lang="en-GB"/>
          </a:p>
        </p:txBody>
      </p:sp>
      <p:sp>
        <p:nvSpPr>
          <p:cNvPr id="11" name="Text 9"/>
          <p:cNvSpPr/>
          <p:nvPr/>
        </p:nvSpPr>
        <p:spPr>
          <a:xfrm>
            <a:off x="3447288" y="1664208"/>
            <a:ext cx="347472" cy="292608"/>
          </a:xfrm>
          <a:prstGeom prst="rect">
            <a:avLst/>
          </a:prstGeom>
          <a:noFill/>
          <a:ln/>
        </p:spPr>
        <p:txBody>
          <a:bodyPr wrap="square" lIns="0" tIns="0" rIns="0" bIns="0" rtlCol="0" anchor="ctr"/>
          <a:lstStyle/>
          <a:p>
            <a:pPr marL="0" indent="0" algn="ctr">
              <a:buNone/>
            </a:pPr>
            <a:r>
              <a:rPr lang="en-US" b="1" dirty="0">
                <a:solidFill>
                  <a:srgbClr val="1A8A99"/>
                </a:solidFill>
              </a:rPr>
              <a:t>2</a:t>
            </a:r>
            <a:endParaRPr lang="en-US" dirty="0"/>
          </a:p>
        </p:txBody>
      </p:sp>
      <p:sp>
        <p:nvSpPr>
          <p:cNvPr id="12" name="Text 10"/>
          <p:cNvSpPr/>
          <p:nvPr/>
        </p:nvSpPr>
        <p:spPr>
          <a:xfrm>
            <a:off x="3858768" y="1591056"/>
            <a:ext cx="1325880" cy="438910"/>
          </a:xfrm>
          <a:prstGeom prst="rect">
            <a:avLst/>
          </a:prstGeom>
          <a:noFill/>
          <a:ln/>
        </p:spPr>
        <p:txBody>
          <a:bodyPr wrap="square" lIns="0" tIns="0" rIns="0" bIns="0" rtlCol="0" anchor="ctr"/>
          <a:lstStyle/>
          <a:p>
            <a:pPr marL="0" indent="0">
              <a:buNone/>
            </a:pPr>
            <a:r>
              <a:rPr lang="en-US" sz="1600" b="1" dirty="0">
                <a:solidFill>
                  <a:srgbClr val="17324D"/>
                </a:solidFill>
              </a:rPr>
              <a:t>Apply</a:t>
            </a:r>
            <a:endParaRPr lang="en-US" sz="1600" dirty="0"/>
          </a:p>
        </p:txBody>
      </p:sp>
      <p:sp>
        <p:nvSpPr>
          <p:cNvPr id="13" name="Text 11"/>
          <p:cNvSpPr/>
          <p:nvPr/>
        </p:nvSpPr>
        <p:spPr>
          <a:xfrm>
            <a:off x="3474720" y="1993392"/>
            <a:ext cx="1783080" cy="2523744"/>
          </a:xfrm>
          <a:prstGeom prst="rect">
            <a:avLst/>
          </a:prstGeom>
          <a:noFill/>
          <a:ln/>
        </p:spPr>
        <p:txBody>
          <a:bodyPr wrap="square" lIns="254" tIns="254" rIns="254" bIns="254" rtlCol="0" anchor="ctr">
            <a:noAutofit/>
          </a:bodyPr>
          <a:lstStyle/>
          <a:p>
            <a:pPr marL="0" indent="0" algn="ctr">
              <a:buNone/>
            </a:pPr>
            <a:r>
              <a:rPr lang="en-US" sz="1600" dirty="0">
                <a:solidFill>
                  <a:srgbClr val="334155"/>
                </a:solidFill>
              </a:rPr>
              <a:t>Connect these ideas to UK health and social care practice.</a:t>
            </a:r>
            <a:endParaRPr lang="en-US" sz="1600" dirty="0"/>
          </a:p>
        </p:txBody>
      </p:sp>
      <p:sp>
        <p:nvSpPr>
          <p:cNvPr id="14" name="Shape 12"/>
          <p:cNvSpPr/>
          <p:nvPr/>
        </p:nvSpPr>
        <p:spPr>
          <a:xfrm>
            <a:off x="5514340" y="3112008"/>
            <a:ext cx="320040" cy="320040"/>
          </a:xfrm>
          <a:prstGeom prst="chevron">
            <a:avLst/>
          </a:prstGeom>
          <a:solidFill>
            <a:srgbClr val="1A8A99">
              <a:alpha val="80000"/>
            </a:srgbClr>
          </a:solidFill>
          <a:ln w="12700">
            <a:solidFill>
              <a:srgbClr val="1A8A99">
                <a:alpha val="65000"/>
              </a:srgbClr>
            </a:solidFill>
            <a:prstDash val="solid"/>
          </a:ln>
        </p:spPr>
        <p:txBody>
          <a:bodyPr/>
          <a:lstStyle/>
          <a:p>
            <a:endParaRPr lang="en-GB"/>
          </a:p>
        </p:txBody>
      </p:sp>
      <p:sp>
        <p:nvSpPr>
          <p:cNvPr id="15" name="Shape 13"/>
          <p:cNvSpPr/>
          <p:nvPr/>
        </p:nvSpPr>
        <p:spPr>
          <a:xfrm>
            <a:off x="5852160" y="1481328"/>
            <a:ext cx="2148840" cy="3712462"/>
          </a:xfrm>
          <a:prstGeom prst="roundRect">
            <a:avLst>
              <a:gd name="adj" fmla="val 8333"/>
            </a:avLst>
          </a:prstGeom>
          <a:solidFill>
            <a:srgbClr val="FFFFFF"/>
          </a:solidFill>
          <a:ln w="12700">
            <a:solidFill>
              <a:srgbClr val="DDE5ED"/>
            </a:solidFill>
            <a:prstDash val="solid"/>
          </a:ln>
        </p:spPr>
        <p:txBody>
          <a:bodyPr/>
          <a:lstStyle/>
          <a:p>
            <a:endParaRPr lang="en-GB"/>
          </a:p>
        </p:txBody>
      </p:sp>
      <p:sp>
        <p:nvSpPr>
          <p:cNvPr id="16" name="Text 14"/>
          <p:cNvSpPr/>
          <p:nvPr/>
        </p:nvSpPr>
        <p:spPr>
          <a:xfrm>
            <a:off x="6007608" y="1664208"/>
            <a:ext cx="347472" cy="292608"/>
          </a:xfrm>
          <a:prstGeom prst="rect">
            <a:avLst/>
          </a:prstGeom>
          <a:noFill/>
          <a:ln/>
        </p:spPr>
        <p:txBody>
          <a:bodyPr wrap="square" lIns="0" tIns="0" rIns="0" bIns="0" rtlCol="0" anchor="ctr"/>
          <a:lstStyle/>
          <a:p>
            <a:pPr marL="0" indent="0" algn="ctr">
              <a:buNone/>
            </a:pPr>
            <a:r>
              <a:rPr lang="en-US" b="1" dirty="0">
                <a:solidFill>
                  <a:srgbClr val="1A8A99"/>
                </a:solidFill>
              </a:rPr>
              <a:t>3</a:t>
            </a:r>
            <a:endParaRPr lang="en-US" dirty="0"/>
          </a:p>
        </p:txBody>
      </p:sp>
      <p:sp>
        <p:nvSpPr>
          <p:cNvPr id="17" name="Text 15"/>
          <p:cNvSpPr/>
          <p:nvPr/>
        </p:nvSpPr>
        <p:spPr>
          <a:xfrm>
            <a:off x="6419088" y="1591056"/>
            <a:ext cx="1325880" cy="438910"/>
          </a:xfrm>
          <a:prstGeom prst="rect">
            <a:avLst/>
          </a:prstGeom>
          <a:noFill/>
          <a:ln/>
        </p:spPr>
        <p:txBody>
          <a:bodyPr wrap="square" lIns="0" tIns="0" rIns="0" bIns="0" rtlCol="0" anchor="ctr"/>
          <a:lstStyle/>
          <a:p>
            <a:pPr marL="0" indent="0">
              <a:buNone/>
            </a:pPr>
            <a:r>
              <a:rPr lang="en-US" sz="1600" b="1" dirty="0">
                <a:solidFill>
                  <a:srgbClr val="17324D"/>
                </a:solidFill>
              </a:rPr>
              <a:t>Evaluate</a:t>
            </a:r>
            <a:endParaRPr lang="en-US" sz="1600" dirty="0"/>
          </a:p>
        </p:txBody>
      </p:sp>
      <p:sp>
        <p:nvSpPr>
          <p:cNvPr id="18" name="Text 16"/>
          <p:cNvSpPr/>
          <p:nvPr/>
        </p:nvSpPr>
        <p:spPr>
          <a:xfrm>
            <a:off x="6035040" y="1993392"/>
            <a:ext cx="1783080" cy="2523744"/>
          </a:xfrm>
          <a:prstGeom prst="rect">
            <a:avLst/>
          </a:prstGeom>
          <a:noFill/>
          <a:ln/>
        </p:spPr>
        <p:txBody>
          <a:bodyPr wrap="square" lIns="254" tIns="254" rIns="254" bIns="254" rtlCol="0" anchor="ctr">
            <a:normAutofit/>
          </a:bodyPr>
          <a:lstStyle/>
          <a:p>
            <a:pPr marL="0" indent="0" algn="ctr">
              <a:buNone/>
            </a:pPr>
            <a:r>
              <a:rPr lang="en-US" sz="1600" dirty="0">
                <a:solidFill>
                  <a:srgbClr val="334155"/>
                </a:solidFill>
              </a:rPr>
              <a:t>Use secondary evidence to judge strengths, limits and inequalities</a:t>
            </a:r>
            <a:r>
              <a:rPr lang="en-US" sz="900" dirty="0">
                <a:solidFill>
                  <a:srgbClr val="334155"/>
                </a:solidFill>
              </a:rPr>
              <a:t>.</a:t>
            </a:r>
            <a:endParaRPr lang="en-US" sz="900" dirty="0"/>
          </a:p>
        </p:txBody>
      </p:sp>
      <p:sp>
        <p:nvSpPr>
          <p:cNvPr id="19" name="Shape 17"/>
          <p:cNvSpPr/>
          <p:nvPr/>
        </p:nvSpPr>
        <p:spPr>
          <a:xfrm>
            <a:off x="8046720" y="3044952"/>
            <a:ext cx="320040" cy="320040"/>
          </a:xfrm>
          <a:prstGeom prst="chevron">
            <a:avLst/>
          </a:prstGeom>
          <a:solidFill>
            <a:srgbClr val="1A8A99">
              <a:alpha val="80000"/>
            </a:srgbClr>
          </a:solidFill>
          <a:ln w="12700">
            <a:solidFill>
              <a:srgbClr val="1A8A99">
                <a:alpha val="65000"/>
              </a:srgbClr>
            </a:solidFill>
            <a:prstDash val="solid"/>
          </a:ln>
        </p:spPr>
        <p:txBody>
          <a:bodyPr/>
          <a:lstStyle/>
          <a:p>
            <a:endParaRPr lang="en-GB"/>
          </a:p>
        </p:txBody>
      </p:sp>
      <p:sp>
        <p:nvSpPr>
          <p:cNvPr id="20" name="Shape 18"/>
          <p:cNvSpPr/>
          <p:nvPr/>
        </p:nvSpPr>
        <p:spPr>
          <a:xfrm>
            <a:off x="8412480" y="1481328"/>
            <a:ext cx="2148840" cy="3712462"/>
          </a:xfrm>
          <a:prstGeom prst="roundRect">
            <a:avLst>
              <a:gd name="adj" fmla="val 8333"/>
            </a:avLst>
          </a:prstGeom>
          <a:solidFill>
            <a:srgbClr val="FFFFFF"/>
          </a:solidFill>
          <a:ln w="12700">
            <a:solidFill>
              <a:srgbClr val="DDE5ED"/>
            </a:solidFill>
            <a:prstDash val="solid"/>
          </a:ln>
        </p:spPr>
        <p:txBody>
          <a:bodyPr/>
          <a:lstStyle/>
          <a:p>
            <a:endParaRPr lang="en-GB"/>
          </a:p>
        </p:txBody>
      </p:sp>
      <p:sp>
        <p:nvSpPr>
          <p:cNvPr id="21" name="Text 19"/>
          <p:cNvSpPr/>
          <p:nvPr/>
        </p:nvSpPr>
        <p:spPr>
          <a:xfrm>
            <a:off x="8567928" y="1664208"/>
            <a:ext cx="347472" cy="292608"/>
          </a:xfrm>
          <a:prstGeom prst="rect">
            <a:avLst/>
          </a:prstGeom>
          <a:noFill/>
          <a:ln/>
        </p:spPr>
        <p:txBody>
          <a:bodyPr wrap="square" lIns="0" tIns="0" rIns="0" bIns="0" rtlCol="0" anchor="ctr"/>
          <a:lstStyle/>
          <a:p>
            <a:pPr marL="0" indent="0" algn="ctr">
              <a:buNone/>
            </a:pPr>
            <a:r>
              <a:rPr lang="en-US" b="1" dirty="0">
                <a:solidFill>
                  <a:srgbClr val="1A8A99"/>
                </a:solidFill>
              </a:rPr>
              <a:t>4</a:t>
            </a:r>
            <a:endParaRPr lang="en-US" dirty="0"/>
          </a:p>
        </p:txBody>
      </p:sp>
      <p:sp>
        <p:nvSpPr>
          <p:cNvPr id="22" name="Text 20"/>
          <p:cNvSpPr/>
          <p:nvPr/>
        </p:nvSpPr>
        <p:spPr>
          <a:xfrm>
            <a:off x="8979408" y="1591056"/>
            <a:ext cx="1325880" cy="438910"/>
          </a:xfrm>
          <a:prstGeom prst="rect">
            <a:avLst/>
          </a:prstGeom>
          <a:noFill/>
          <a:ln/>
        </p:spPr>
        <p:txBody>
          <a:bodyPr wrap="square" lIns="0" tIns="0" rIns="0" bIns="0" rtlCol="0" anchor="ctr"/>
          <a:lstStyle/>
          <a:p>
            <a:pPr marL="0" indent="0">
              <a:buNone/>
            </a:pPr>
            <a:r>
              <a:rPr lang="en-US" sz="1600" b="1" dirty="0">
                <a:solidFill>
                  <a:srgbClr val="17324D"/>
                </a:solidFill>
              </a:rPr>
              <a:t>Recommend</a:t>
            </a:r>
            <a:endParaRPr lang="en-US" sz="1600" dirty="0"/>
          </a:p>
        </p:txBody>
      </p:sp>
      <p:sp>
        <p:nvSpPr>
          <p:cNvPr id="23" name="Text 21"/>
          <p:cNvSpPr/>
          <p:nvPr/>
        </p:nvSpPr>
        <p:spPr>
          <a:xfrm>
            <a:off x="8595360" y="1993392"/>
            <a:ext cx="1783080" cy="2523744"/>
          </a:xfrm>
          <a:prstGeom prst="rect">
            <a:avLst/>
          </a:prstGeom>
          <a:noFill/>
          <a:ln/>
        </p:spPr>
        <p:txBody>
          <a:bodyPr wrap="square" lIns="254" tIns="254" rIns="254" bIns="254" rtlCol="0" anchor="ctr">
            <a:noAutofit/>
          </a:bodyPr>
          <a:lstStyle/>
          <a:p>
            <a:pPr marL="0" indent="0" algn="ctr">
              <a:buNone/>
            </a:pPr>
            <a:r>
              <a:rPr lang="en-US" sz="1600" dirty="0">
                <a:solidFill>
                  <a:srgbClr val="334155"/>
                </a:solidFill>
              </a:rPr>
              <a:t>Suggest evidence-based improvements for fairer services.</a:t>
            </a:r>
            <a:endParaRPr lang="en-US" sz="1600" dirty="0"/>
          </a:p>
        </p:txBody>
      </p:sp>
      <p:sp>
        <p:nvSpPr>
          <p:cNvPr id="25" name="Text 23"/>
          <p:cNvSpPr/>
          <p:nvPr/>
        </p:nvSpPr>
        <p:spPr>
          <a:xfrm>
            <a:off x="1234440" y="3675888"/>
            <a:ext cx="1828800" cy="237744"/>
          </a:xfrm>
          <a:prstGeom prst="rect">
            <a:avLst/>
          </a:prstGeom>
          <a:noFill/>
          <a:ln/>
        </p:spPr>
        <p:txBody>
          <a:bodyPr wrap="square" lIns="0" tIns="0" rIns="0" bIns="0" rtlCol="0" anchor="ctr"/>
          <a:lstStyle/>
          <a:p>
            <a:pPr marL="0" indent="0">
              <a:buNone/>
            </a:pPr>
            <a:endParaRPr lang="en-US" sz="1600" dirty="0"/>
          </a:p>
        </p:txBody>
      </p:sp>
      <p:sp>
        <p:nvSpPr>
          <p:cNvPr id="26" name="Text 24"/>
          <p:cNvSpPr/>
          <p:nvPr/>
        </p:nvSpPr>
        <p:spPr>
          <a:xfrm>
            <a:off x="1234440" y="4041648"/>
            <a:ext cx="8869680" cy="1399032"/>
          </a:xfrm>
          <a:prstGeom prst="rect">
            <a:avLst/>
          </a:prstGeom>
          <a:noFill/>
          <a:ln/>
        </p:spPr>
        <p:txBody>
          <a:bodyPr wrap="square" lIns="0" tIns="0" rIns="0" bIns="0" rtlCol="0" anchor="ctr">
            <a:noAutofit/>
          </a:bodyPr>
          <a:lstStyle/>
          <a:p>
            <a:pPr marL="0" indent="0">
              <a:buNone/>
            </a:pPr>
            <a:endParaRPr lang="en-US" sz="1600" dirty="0"/>
          </a:p>
        </p:txBody>
      </p:sp>
      <p:sp>
        <p:nvSpPr>
          <p:cNvPr id="27" name="Text 25"/>
          <p:cNvSpPr/>
          <p:nvPr/>
        </p:nvSpPr>
        <p:spPr>
          <a:xfrm>
            <a:off x="2306320" y="5513832"/>
            <a:ext cx="8869680" cy="219456"/>
          </a:xfrm>
          <a:prstGeom prst="rect">
            <a:avLst/>
          </a:prstGeom>
          <a:noFill/>
          <a:ln/>
        </p:spPr>
        <p:txBody>
          <a:bodyPr wrap="square" lIns="0" tIns="0" rIns="0" bIns="0" rtlCol="0" anchor="ctr"/>
          <a:lstStyle/>
          <a:p>
            <a:pPr marL="0" indent="0">
              <a:buNone/>
            </a:pPr>
            <a:endParaRPr lang="en-US" sz="1000" dirty="0"/>
          </a:p>
        </p:txBody>
      </p:sp>
      <p:sp>
        <p:nvSpPr>
          <p:cNvPr id="28" name="Shape 26"/>
          <p:cNvSpPr/>
          <p:nvPr/>
        </p:nvSpPr>
        <p:spPr>
          <a:xfrm>
            <a:off x="0" y="6473952"/>
            <a:ext cx="12191695" cy="384048"/>
          </a:xfrm>
          <a:prstGeom prst="rect">
            <a:avLst/>
          </a:prstGeom>
          <a:solidFill>
            <a:srgbClr val="17324D"/>
          </a:solidFill>
          <a:ln w="12700">
            <a:solidFill>
              <a:srgbClr val="17324D">
                <a:alpha val="0"/>
              </a:srgbClr>
            </a:solidFill>
            <a:prstDash val="solid"/>
          </a:ln>
        </p:spPr>
        <p:txBody>
          <a:bodyPr/>
          <a:lstStyle/>
          <a:p>
            <a:endParaRPr lang="en-GB"/>
          </a:p>
        </p:txBody>
      </p:sp>
      <p:sp>
        <p:nvSpPr>
          <p:cNvPr id="30" name="Text 28"/>
          <p:cNvSpPr/>
          <p:nvPr/>
        </p:nvSpPr>
        <p:spPr>
          <a:xfrm>
            <a:off x="11338560" y="6528816"/>
            <a:ext cx="502920" cy="182880"/>
          </a:xfrm>
          <a:prstGeom prst="rect">
            <a:avLst/>
          </a:prstGeom>
          <a:noFill/>
          <a:ln/>
        </p:spPr>
        <p:txBody>
          <a:bodyPr wrap="square" lIns="0" tIns="0" rIns="0" bIns="0" rtlCol="0" anchor="ctr"/>
          <a:lstStyle/>
          <a:p>
            <a:pPr marL="0" indent="0" algn="r">
              <a:buNone/>
            </a:pPr>
            <a:r>
              <a:rPr lang="en-US" sz="900" b="1" dirty="0">
                <a:solidFill>
                  <a:srgbClr val="FFFFFF"/>
                </a:solidFill>
                <a:latin typeface="Aptos" pitchFamily="34" charset="0"/>
                <a:ea typeface="Aptos" pitchFamily="34" charset="-122"/>
                <a:cs typeface="Aptos" pitchFamily="34" charset="-120"/>
              </a:rPr>
              <a:t>02</a:t>
            </a:r>
            <a:endParaRPr lang="en-US" sz="9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502920" y="320040"/>
            <a:ext cx="7315200" cy="411480"/>
          </a:xfrm>
          <a:prstGeom prst="rect">
            <a:avLst/>
          </a:prstGeom>
          <a:noFill/>
          <a:ln/>
        </p:spPr>
        <p:txBody>
          <a:bodyPr wrap="square" lIns="0" tIns="0" rIns="0" bIns="0" rtlCol="0" anchor="ctr"/>
          <a:lstStyle/>
          <a:p>
            <a:pPr marL="0" indent="0">
              <a:buNone/>
            </a:pPr>
            <a:r>
              <a:rPr lang="en-US" sz="2800" b="1" dirty="0">
                <a:solidFill>
                  <a:srgbClr val="17324D"/>
                </a:solidFill>
                <a:latin typeface="Aptos Display" pitchFamily="34" charset="0"/>
                <a:ea typeface="Aptos Display" pitchFamily="34" charset="-122"/>
                <a:cs typeface="Aptos Display" pitchFamily="34" charset="-120"/>
              </a:rPr>
              <a:t>Key concepts: what is being integrated?</a:t>
            </a:r>
            <a:endParaRPr lang="en-US" sz="2800" dirty="0"/>
          </a:p>
        </p:txBody>
      </p:sp>
      <p:sp>
        <p:nvSpPr>
          <p:cNvPr id="4" name="Shape 2"/>
          <p:cNvSpPr/>
          <p:nvPr/>
        </p:nvSpPr>
        <p:spPr>
          <a:xfrm>
            <a:off x="530352" y="1078992"/>
            <a:ext cx="914400" cy="0"/>
          </a:xfrm>
          <a:prstGeom prst="line">
            <a:avLst/>
          </a:prstGeom>
          <a:noFill/>
          <a:ln w="27940">
            <a:solidFill>
              <a:srgbClr val="1A8A99"/>
            </a:solidFill>
            <a:prstDash val="solid"/>
          </a:ln>
        </p:spPr>
        <p:txBody>
          <a:bodyPr/>
          <a:lstStyle/>
          <a:p>
            <a:endParaRPr lang="en-GB"/>
          </a:p>
        </p:txBody>
      </p:sp>
      <p:pic>
        <p:nvPicPr>
          <p:cNvPr id="5" name="Image 0" descr="/mnt/data/a_clean_modern_flat_soft_gradient_infographic_ill_batch_5.png"/>
          <p:cNvPicPr>
            <a:picLocks noChangeAspect="1"/>
          </p:cNvPicPr>
          <p:nvPr/>
        </p:nvPicPr>
        <p:blipFill>
          <a:blip r:embed="rId3"/>
          <a:srcRect l="29580" r="29580"/>
          <a:stretch/>
        </p:blipFill>
        <p:spPr>
          <a:xfrm>
            <a:off x="8046720" y="1051560"/>
            <a:ext cx="3749040" cy="5166360"/>
          </a:xfrm>
          <a:prstGeom prst="rect">
            <a:avLst/>
          </a:prstGeom>
        </p:spPr>
      </p:pic>
      <p:sp>
        <p:nvSpPr>
          <p:cNvPr id="6" name="Shape 3"/>
          <p:cNvSpPr/>
          <p:nvPr/>
        </p:nvSpPr>
        <p:spPr>
          <a:xfrm>
            <a:off x="7985762" y="904239"/>
            <a:ext cx="3809998" cy="5313681"/>
          </a:xfrm>
          <a:prstGeom prst="rect">
            <a:avLst/>
          </a:prstGeom>
          <a:solidFill>
            <a:srgbClr val="FFFFFF">
              <a:alpha val="22000"/>
            </a:srgbClr>
          </a:solidFill>
          <a:ln w="12700">
            <a:solidFill>
              <a:srgbClr val="FFFFFF">
                <a:alpha val="0"/>
              </a:srgbClr>
            </a:solidFill>
            <a:prstDash val="solid"/>
          </a:ln>
        </p:spPr>
        <p:txBody>
          <a:bodyPr/>
          <a:lstStyle/>
          <a:p>
            <a:endParaRPr lang="en-GB"/>
          </a:p>
        </p:txBody>
      </p:sp>
      <p:sp>
        <p:nvSpPr>
          <p:cNvPr id="7" name="Shape 4"/>
          <p:cNvSpPr/>
          <p:nvPr/>
        </p:nvSpPr>
        <p:spPr>
          <a:xfrm>
            <a:off x="685800" y="1389888"/>
            <a:ext cx="3520440" cy="1234440"/>
          </a:xfrm>
          <a:prstGeom prst="roundRect">
            <a:avLst>
              <a:gd name="adj" fmla="val 8889"/>
            </a:avLst>
          </a:prstGeom>
          <a:solidFill>
            <a:srgbClr val="FFFFFF"/>
          </a:solidFill>
          <a:ln w="10160">
            <a:solidFill>
              <a:srgbClr val="DDE5ED"/>
            </a:solidFill>
            <a:prstDash val="solid"/>
          </a:ln>
        </p:spPr>
        <p:txBody>
          <a:bodyPr/>
          <a:lstStyle/>
          <a:p>
            <a:endParaRPr lang="en-GB"/>
          </a:p>
        </p:txBody>
      </p:sp>
      <p:sp>
        <p:nvSpPr>
          <p:cNvPr id="8" name="Shape 5"/>
          <p:cNvSpPr/>
          <p:nvPr/>
        </p:nvSpPr>
        <p:spPr>
          <a:xfrm>
            <a:off x="685800" y="1389888"/>
            <a:ext cx="64008" cy="1234440"/>
          </a:xfrm>
          <a:prstGeom prst="rect">
            <a:avLst/>
          </a:prstGeom>
          <a:solidFill>
            <a:srgbClr val="1A8A99"/>
          </a:solidFill>
          <a:ln w="12700">
            <a:solidFill>
              <a:srgbClr val="1A8A99">
                <a:alpha val="0"/>
              </a:srgbClr>
            </a:solidFill>
            <a:prstDash val="solid"/>
          </a:ln>
        </p:spPr>
        <p:txBody>
          <a:bodyPr/>
          <a:lstStyle/>
          <a:p>
            <a:endParaRPr lang="en-GB"/>
          </a:p>
        </p:txBody>
      </p:sp>
      <p:sp>
        <p:nvSpPr>
          <p:cNvPr id="9" name="Text 6"/>
          <p:cNvSpPr/>
          <p:nvPr/>
        </p:nvSpPr>
        <p:spPr>
          <a:xfrm>
            <a:off x="886968" y="1536192"/>
            <a:ext cx="3191256" cy="201168"/>
          </a:xfrm>
          <a:prstGeom prst="rect">
            <a:avLst/>
          </a:prstGeom>
          <a:noFill/>
          <a:ln/>
        </p:spPr>
        <p:txBody>
          <a:bodyPr wrap="square" lIns="0" tIns="0" rIns="0" bIns="0" rtlCol="0" anchor="ctr"/>
          <a:lstStyle/>
          <a:p>
            <a:pPr marL="0" indent="0">
              <a:buNone/>
            </a:pPr>
            <a:r>
              <a:rPr lang="en-US" sz="1400" b="1" dirty="0">
                <a:solidFill>
                  <a:srgbClr val="17324D"/>
                </a:solidFill>
              </a:rPr>
              <a:t>Health</a:t>
            </a:r>
            <a:endParaRPr lang="en-US" sz="1400" dirty="0"/>
          </a:p>
        </p:txBody>
      </p:sp>
      <p:sp>
        <p:nvSpPr>
          <p:cNvPr id="10" name="Text 7"/>
          <p:cNvSpPr/>
          <p:nvPr/>
        </p:nvSpPr>
        <p:spPr>
          <a:xfrm>
            <a:off x="886968" y="1828800"/>
            <a:ext cx="3191256" cy="667512"/>
          </a:xfrm>
          <a:prstGeom prst="rect">
            <a:avLst/>
          </a:prstGeom>
          <a:noFill/>
          <a:ln/>
        </p:spPr>
        <p:txBody>
          <a:bodyPr wrap="square" lIns="254" tIns="254" rIns="254" bIns="254" rtlCol="0" anchor="ctr">
            <a:noAutofit/>
          </a:bodyPr>
          <a:lstStyle/>
          <a:p>
            <a:r>
              <a:rPr lang="en-US" sz="1000" dirty="0">
                <a:solidFill>
                  <a:srgbClr val="334155"/>
                </a:solidFill>
              </a:rPr>
              <a:t>Physical, mental and social functioning, not only the absence of illness; in practice it requires prevention, treatment, dignity and support</a:t>
            </a:r>
            <a:r>
              <a:rPr lang="en-US" sz="1000" i="1" dirty="0">
                <a:solidFill>
                  <a:srgbClr val="1F2937"/>
                </a:solidFill>
              </a:rPr>
              <a:t>(</a:t>
            </a:r>
            <a:r>
              <a:rPr lang="en-US" sz="1000" i="1" dirty="0" err="1">
                <a:solidFill>
                  <a:srgbClr val="1F2937"/>
                </a:solidFill>
              </a:rPr>
              <a:t>Gavurova</a:t>
            </a:r>
            <a:r>
              <a:rPr lang="en-US" sz="1000" i="1" dirty="0">
                <a:solidFill>
                  <a:srgbClr val="1F2937"/>
                </a:solidFill>
              </a:rPr>
              <a:t> and </a:t>
            </a:r>
            <a:r>
              <a:rPr lang="en-US" sz="1000" i="1" dirty="0" err="1">
                <a:solidFill>
                  <a:srgbClr val="1F2937"/>
                </a:solidFill>
              </a:rPr>
              <a:t>Megyesiova</a:t>
            </a:r>
            <a:r>
              <a:rPr lang="en-US" sz="1000" i="1" dirty="0">
                <a:solidFill>
                  <a:srgbClr val="1F2937"/>
                </a:solidFill>
              </a:rPr>
              <a:t>, 2022).</a:t>
            </a:r>
            <a:endParaRPr lang="en-US" sz="1000" dirty="0"/>
          </a:p>
        </p:txBody>
      </p:sp>
      <p:sp>
        <p:nvSpPr>
          <p:cNvPr id="12" name="Text 9"/>
          <p:cNvSpPr/>
          <p:nvPr/>
        </p:nvSpPr>
        <p:spPr>
          <a:xfrm>
            <a:off x="2194560" y="2446020"/>
            <a:ext cx="1490472" cy="109728"/>
          </a:xfrm>
          <a:prstGeom prst="rect">
            <a:avLst/>
          </a:prstGeom>
          <a:noFill/>
          <a:ln/>
        </p:spPr>
        <p:txBody>
          <a:bodyPr wrap="square" lIns="0" tIns="0" rIns="0" bIns="0" rtlCol="0" anchor="ctr"/>
          <a:lstStyle/>
          <a:p>
            <a:pPr marL="0" indent="0" algn="ctr">
              <a:buNone/>
            </a:pPr>
            <a:endParaRPr lang="en-US" sz="800" dirty="0"/>
          </a:p>
        </p:txBody>
      </p:sp>
      <p:sp>
        <p:nvSpPr>
          <p:cNvPr id="13" name="Shape 10"/>
          <p:cNvSpPr/>
          <p:nvPr/>
        </p:nvSpPr>
        <p:spPr>
          <a:xfrm>
            <a:off x="685800" y="2834640"/>
            <a:ext cx="3520440" cy="1234440"/>
          </a:xfrm>
          <a:prstGeom prst="roundRect">
            <a:avLst>
              <a:gd name="adj" fmla="val 8889"/>
            </a:avLst>
          </a:prstGeom>
          <a:solidFill>
            <a:srgbClr val="FFFFFF"/>
          </a:solidFill>
          <a:ln w="10160">
            <a:solidFill>
              <a:srgbClr val="DDE5ED"/>
            </a:solidFill>
            <a:prstDash val="solid"/>
          </a:ln>
        </p:spPr>
        <p:txBody>
          <a:bodyPr/>
          <a:lstStyle/>
          <a:p>
            <a:endParaRPr lang="en-GB"/>
          </a:p>
        </p:txBody>
      </p:sp>
      <p:sp>
        <p:nvSpPr>
          <p:cNvPr id="14" name="Shape 11"/>
          <p:cNvSpPr/>
          <p:nvPr/>
        </p:nvSpPr>
        <p:spPr>
          <a:xfrm>
            <a:off x="685800" y="2834640"/>
            <a:ext cx="64008" cy="1234440"/>
          </a:xfrm>
          <a:prstGeom prst="rect">
            <a:avLst/>
          </a:prstGeom>
          <a:solidFill>
            <a:srgbClr val="6ABF69"/>
          </a:solidFill>
          <a:ln w="12700">
            <a:solidFill>
              <a:srgbClr val="6ABF69">
                <a:alpha val="0"/>
              </a:srgbClr>
            </a:solidFill>
            <a:prstDash val="solid"/>
          </a:ln>
        </p:spPr>
        <p:txBody>
          <a:bodyPr/>
          <a:lstStyle/>
          <a:p>
            <a:endParaRPr lang="en-GB"/>
          </a:p>
        </p:txBody>
      </p:sp>
      <p:sp>
        <p:nvSpPr>
          <p:cNvPr id="15" name="Text 12"/>
          <p:cNvSpPr/>
          <p:nvPr/>
        </p:nvSpPr>
        <p:spPr>
          <a:xfrm>
            <a:off x="886968" y="2980944"/>
            <a:ext cx="3191256" cy="201168"/>
          </a:xfrm>
          <a:prstGeom prst="rect">
            <a:avLst/>
          </a:prstGeom>
          <a:noFill/>
          <a:ln/>
        </p:spPr>
        <p:txBody>
          <a:bodyPr wrap="square" lIns="0" tIns="0" rIns="0" bIns="0" rtlCol="0" anchor="ctr"/>
          <a:lstStyle/>
          <a:p>
            <a:pPr marL="0" indent="0">
              <a:buNone/>
            </a:pPr>
            <a:r>
              <a:rPr lang="en-US" sz="1400" b="1" dirty="0">
                <a:solidFill>
                  <a:srgbClr val="17324D"/>
                </a:solidFill>
              </a:rPr>
              <a:t>Wellbeing</a:t>
            </a:r>
            <a:endParaRPr lang="en-US" sz="1400" dirty="0"/>
          </a:p>
        </p:txBody>
      </p:sp>
      <p:sp>
        <p:nvSpPr>
          <p:cNvPr id="16" name="Text 13"/>
          <p:cNvSpPr/>
          <p:nvPr/>
        </p:nvSpPr>
        <p:spPr>
          <a:xfrm>
            <a:off x="886968" y="3273552"/>
            <a:ext cx="3191256" cy="457200"/>
          </a:xfrm>
          <a:prstGeom prst="rect">
            <a:avLst/>
          </a:prstGeom>
          <a:noFill/>
          <a:ln/>
        </p:spPr>
        <p:txBody>
          <a:bodyPr wrap="square" lIns="254" tIns="254" rIns="254" bIns="254" rtlCol="0" anchor="ctr">
            <a:noAutofit/>
          </a:bodyPr>
          <a:lstStyle/>
          <a:p>
            <a:pPr marL="0" indent="0">
              <a:buNone/>
            </a:pPr>
            <a:r>
              <a:rPr lang="en-US" sz="1000" dirty="0">
                <a:solidFill>
                  <a:srgbClr val="334155"/>
                </a:solidFill>
              </a:rPr>
              <a:t>A holistic quality-of-life concept including emotional, social and practical ability to live well, participate and cope with change (Coren et al., 2022).</a:t>
            </a:r>
            <a:endParaRPr lang="en-US" sz="1000" dirty="0"/>
          </a:p>
        </p:txBody>
      </p:sp>
      <p:sp>
        <p:nvSpPr>
          <p:cNvPr id="18" name="Text 15"/>
          <p:cNvSpPr/>
          <p:nvPr/>
        </p:nvSpPr>
        <p:spPr>
          <a:xfrm>
            <a:off x="2395728" y="3890772"/>
            <a:ext cx="1133856" cy="109728"/>
          </a:xfrm>
          <a:prstGeom prst="rect">
            <a:avLst/>
          </a:prstGeom>
          <a:noFill/>
          <a:ln/>
        </p:spPr>
        <p:txBody>
          <a:bodyPr wrap="square" lIns="0" tIns="0" rIns="0" bIns="0" rtlCol="0" anchor="ctr"/>
          <a:lstStyle/>
          <a:p>
            <a:pPr marL="0" indent="0" algn="ctr">
              <a:buNone/>
            </a:pPr>
            <a:endParaRPr lang="en-US" sz="800" dirty="0"/>
          </a:p>
        </p:txBody>
      </p:sp>
      <p:sp>
        <p:nvSpPr>
          <p:cNvPr id="19" name="Shape 16"/>
          <p:cNvSpPr/>
          <p:nvPr/>
        </p:nvSpPr>
        <p:spPr>
          <a:xfrm>
            <a:off x="685800" y="4279392"/>
            <a:ext cx="3520440" cy="1234440"/>
          </a:xfrm>
          <a:prstGeom prst="roundRect">
            <a:avLst>
              <a:gd name="adj" fmla="val 8889"/>
            </a:avLst>
          </a:prstGeom>
          <a:solidFill>
            <a:srgbClr val="FFFFFF"/>
          </a:solidFill>
          <a:ln w="10160">
            <a:solidFill>
              <a:srgbClr val="DDE5ED"/>
            </a:solidFill>
            <a:prstDash val="solid"/>
          </a:ln>
        </p:spPr>
        <p:txBody>
          <a:bodyPr/>
          <a:lstStyle/>
          <a:p>
            <a:endParaRPr lang="en-GB"/>
          </a:p>
        </p:txBody>
      </p:sp>
      <p:sp>
        <p:nvSpPr>
          <p:cNvPr id="20" name="Shape 17"/>
          <p:cNvSpPr/>
          <p:nvPr/>
        </p:nvSpPr>
        <p:spPr>
          <a:xfrm>
            <a:off x="685800" y="4279392"/>
            <a:ext cx="64008" cy="1234440"/>
          </a:xfrm>
          <a:prstGeom prst="rect">
            <a:avLst/>
          </a:prstGeom>
          <a:solidFill>
            <a:srgbClr val="5AA469"/>
          </a:solidFill>
          <a:ln w="12700">
            <a:solidFill>
              <a:srgbClr val="5AA469">
                <a:alpha val="0"/>
              </a:srgbClr>
            </a:solidFill>
            <a:prstDash val="solid"/>
          </a:ln>
        </p:spPr>
        <p:txBody>
          <a:bodyPr/>
          <a:lstStyle/>
          <a:p>
            <a:endParaRPr lang="en-GB"/>
          </a:p>
        </p:txBody>
      </p:sp>
      <p:sp>
        <p:nvSpPr>
          <p:cNvPr id="21" name="Text 18"/>
          <p:cNvSpPr/>
          <p:nvPr/>
        </p:nvSpPr>
        <p:spPr>
          <a:xfrm>
            <a:off x="886968" y="4425696"/>
            <a:ext cx="3191256" cy="201168"/>
          </a:xfrm>
          <a:prstGeom prst="rect">
            <a:avLst/>
          </a:prstGeom>
          <a:noFill/>
          <a:ln/>
        </p:spPr>
        <p:txBody>
          <a:bodyPr wrap="square" lIns="0" tIns="0" rIns="0" bIns="0" rtlCol="0" anchor="ctr"/>
          <a:lstStyle/>
          <a:p>
            <a:pPr marL="0" indent="0">
              <a:buNone/>
            </a:pPr>
            <a:r>
              <a:rPr lang="en-US" sz="1400" b="1" dirty="0">
                <a:solidFill>
                  <a:srgbClr val="17324D"/>
                </a:solidFill>
              </a:rPr>
              <a:t>Sustainable development</a:t>
            </a:r>
            <a:endParaRPr lang="en-US" sz="1400" dirty="0"/>
          </a:p>
        </p:txBody>
      </p:sp>
      <p:sp>
        <p:nvSpPr>
          <p:cNvPr id="22" name="Text 19"/>
          <p:cNvSpPr/>
          <p:nvPr/>
        </p:nvSpPr>
        <p:spPr>
          <a:xfrm>
            <a:off x="886968" y="4718304"/>
            <a:ext cx="3191256" cy="457200"/>
          </a:xfrm>
          <a:prstGeom prst="rect">
            <a:avLst/>
          </a:prstGeom>
          <a:noFill/>
          <a:ln/>
        </p:spPr>
        <p:txBody>
          <a:bodyPr wrap="square" lIns="254" tIns="254" rIns="254" bIns="254" rtlCol="0" anchor="ctr">
            <a:noAutofit/>
          </a:bodyPr>
          <a:lstStyle/>
          <a:p>
            <a:r>
              <a:rPr lang="en-US" sz="1000" dirty="0">
                <a:solidFill>
                  <a:srgbClr val="334155"/>
                </a:solidFill>
              </a:rPr>
              <a:t>Meeting health needs today while protecting the social, economic and environmental resources needed by future generations </a:t>
            </a:r>
            <a:r>
              <a:rPr lang="en-US" sz="1000" i="1" dirty="0">
                <a:solidFill>
                  <a:srgbClr val="1F2937"/>
                </a:solidFill>
              </a:rPr>
              <a:t>(</a:t>
            </a:r>
            <a:r>
              <a:rPr lang="en-US" sz="1000" i="1" dirty="0" err="1">
                <a:solidFill>
                  <a:srgbClr val="1F2937"/>
                </a:solidFill>
              </a:rPr>
              <a:t>Shulla</a:t>
            </a:r>
            <a:r>
              <a:rPr lang="en-US" sz="1000" i="1" dirty="0">
                <a:solidFill>
                  <a:srgbClr val="1F2937"/>
                </a:solidFill>
              </a:rPr>
              <a:t> et al., 2021)</a:t>
            </a:r>
            <a:endParaRPr lang="en-US" sz="1000" dirty="0"/>
          </a:p>
          <a:p>
            <a:pPr marL="0" indent="0">
              <a:buNone/>
            </a:pPr>
            <a:r>
              <a:rPr lang="en-US" sz="1000" dirty="0">
                <a:solidFill>
                  <a:srgbClr val="334155"/>
                </a:solidFill>
              </a:rPr>
              <a:t>.</a:t>
            </a:r>
            <a:endParaRPr lang="en-US" sz="1000" dirty="0"/>
          </a:p>
        </p:txBody>
      </p:sp>
      <p:sp>
        <p:nvSpPr>
          <p:cNvPr id="24" name="Text 21"/>
          <p:cNvSpPr/>
          <p:nvPr/>
        </p:nvSpPr>
        <p:spPr>
          <a:xfrm>
            <a:off x="2322576" y="5326380"/>
            <a:ext cx="1234440" cy="109728"/>
          </a:xfrm>
          <a:prstGeom prst="rect">
            <a:avLst/>
          </a:prstGeom>
          <a:noFill/>
          <a:ln/>
        </p:spPr>
        <p:txBody>
          <a:bodyPr wrap="square" lIns="0" tIns="0" rIns="0" bIns="0" rtlCol="0" anchor="ctr"/>
          <a:lstStyle/>
          <a:p>
            <a:pPr marL="0" indent="0" algn="ctr">
              <a:buNone/>
            </a:pPr>
            <a:endParaRPr lang="en-US" sz="800" dirty="0"/>
          </a:p>
        </p:txBody>
      </p:sp>
      <p:sp>
        <p:nvSpPr>
          <p:cNvPr id="25" name="Text 22"/>
          <p:cNvSpPr/>
          <p:nvPr/>
        </p:nvSpPr>
        <p:spPr>
          <a:xfrm>
            <a:off x="4572000" y="1572768"/>
            <a:ext cx="2834640" cy="1143000"/>
          </a:xfrm>
          <a:prstGeom prst="rect">
            <a:avLst/>
          </a:prstGeom>
          <a:noFill/>
          <a:ln/>
        </p:spPr>
        <p:txBody>
          <a:bodyPr wrap="square" lIns="0" tIns="0" rIns="0" bIns="0" rtlCol="0" anchor="ctr">
            <a:noAutofit/>
          </a:bodyPr>
          <a:lstStyle/>
          <a:p>
            <a:pPr marL="0" indent="0">
              <a:buNone/>
            </a:pPr>
            <a:r>
              <a:rPr lang="en-US" b="1" dirty="0">
                <a:solidFill>
                  <a:srgbClr val="17324D"/>
                </a:solidFill>
              </a:rPr>
              <a:t>Integration means policy and service delivery must treat people as whole persons within social and environmental systems.</a:t>
            </a:r>
            <a:endParaRPr lang="en-US" dirty="0"/>
          </a:p>
        </p:txBody>
      </p:sp>
      <p:sp>
        <p:nvSpPr>
          <p:cNvPr id="26" name="Text 23"/>
          <p:cNvSpPr/>
          <p:nvPr/>
        </p:nvSpPr>
        <p:spPr>
          <a:xfrm>
            <a:off x="4596384" y="3145536"/>
            <a:ext cx="201168" cy="201168"/>
          </a:xfrm>
          <a:prstGeom prst="rect">
            <a:avLst/>
          </a:prstGeom>
          <a:noFill/>
          <a:ln/>
        </p:spPr>
        <p:txBody>
          <a:bodyPr wrap="square" lIns="0" tIns="0" rIns="0" bIns="0" rtlCol="0" anchor="ctr"/>
          <a:lstStyle/>
          <a:p>
            <a:pPr marL="0" indent="0">
              <a:buNone/>
            </a:pPr>
            <a:r>
              <a:rPr lang="en-US" sz="1400" b="1" dirty="0">
                <a:solidFill>
                  <a:srgbClr val="1A8A99"/>
                </a:solidFill>
              </a:rPr>
              <a:t>•</a:t>
            </a:r>
            <a:endParaRPr lang="en-US" sz="1400" dirty="0"/>
          </a:p>
        </p:txBody>
      </p:sp>
      <p:sp>
        <p:nvSpPr>
          <p:cNvPr id="27" name="Text 24"/>
          <p:cNvSpPr/>
          <p:nvPr/>
        </p:nvSpPr>
        <p:spPr>
          <a:xfrm>
            <a:off x="4846320" y="3150108"/>
            <a:ext cx="2743200" cy="365760"/>
          </a:xfrm>
          <a:prstGeom prst="rect">
            <a:avLst/>
          </a:prstGeom>
          <a:noFill/>
          <a:ln/>
        </p:spPr>
        <p:txBody>
          <a:bodyPr wrap="square" lIns="0" tIns="0" rIns="0" bIns="0" rtlCol="0" anchor="t">
            <a:normAutofit/>
          </a:bodyPr>
          <a:lstStyle/>
          <a:p>
            <a:pPr marL="0" indent="0">
              <a:buNone/>
            </a:pPr>
            <a:r>
              <a:rPr lang="en-US" sz="1100" dirty="0">
                <a:solidFill>
                  <a:srgbClr val="1F2937"/>
                </a:solidFill>
              </a:rPr>
              <a:t>Prevention matters as much as treatment.</a:t>
            </a:r>
            <a:endParaRPr lang="en-US" sz="1100" dirty="0"/>
          </a:p>
        </p:txBody>
      </p:sp>
      <p:sp>
        <p:nvSpPr>
          <p:cNvPr id="28" name="Text 25"/>
          <p:cNvSpPr/>
          <p:nvPr/>
        </p:nvSpPr>
        <p:spPr>
          <a:xfrm>
            <a:off x="4572000" y="3767328"/>
            <a:ext cx="201168" cy="201168"/>
          </a:xfrm>
          <a:prstGeom prst="rect">
            <a:avLst/>
          </a:prstGeom>
          <a:noFill/>
          <a:ln/>
        </p:spPr>
        <p:txBody>
          <a:bodyPr wrap="square" lIns="0" tIns="0" rIns="0" bIns="0" rtlCol="0" anchor="ctr"/>
          <a:lstStyle/>
          <a:p>
            <a:pPr marL="0" indent="0">
              <a:buNone/>
            </a:pPr>
            <a:r>
              <a:rPr lang="en-US" sz="1400" b="1" dirty="0">
                <a:solidFill>
                  <a:srgbClr val="1A8A99"/>
                </a:solidFill>
              </a:rPr>
              <a:t>•</a:t>
            </a:r>
            <a:endParaRPr lang="en-US" sz="1400" dirty="0"/>
          </a:p>
        </p:txBody>
      </p:sp>
      <p:sp>
        <p:nvSpPr>
          <p:cNvPr id="29" name="Text 26"/>
          <p:cNvSpPr/>
          <p:nvPr/>
        </p:nvSpPr>
        <p:spPr>
          <a:xfrm>
            <a:off x="4846320" y="3685032"/>
            <a:ext cx="2743200" cy="365760"/>
          </a:xfrm>
          <a:prstGeom prst="rect">
            <a:avLst/>
          </a:prstGeom>
          <a:noFill/>
          <a:ln/>
        </p:spPr>
        <p:txBody>
          <a:bodyPr wrap="square" lIns="0" tIns="0" rIns="0" bIns="0" rtlCol="0" anchor="t">
            <a:normAutofit/>
          </a:bodyPr>
          <a:lstStyle/>
          <a:p>
            <a:pPr marL="0" indent="0">
              <a:buNone/>
            </a:pPr>
            <a:r>
              <a:rPr lang="en-US" sz="1100" dirty="0">
                <a:solidFill>
                  <a:srgbClr val="1F2937"/>
                </a:solidFill>
              </a:rPr>
              <a:t>Wellbeing requires social participation and mental health support.</a:t>
            </a:r>
            <a:endParaRPr lang="en-US" sz="1100" dirty="0"/>
          </a:p>
        </p:txBody>
      </p:sp>
      <p:sp>
        <p:nvSpPr>
          <p:cNvPr id="30" name="Text 27"/>
          <p:cNvSpPr/>
          <p:nvPr/>
        </p:nvSpPr>
        <p:spPr>
          <a:xfrm>
            <a:off x="4617720" y="4564380"/>
            <a:ext cx="201168" cy="201168"/>
          </a:xfrm>
          <a:prstGeom prst="rect">
            <a:avLst/>
          </a:prstGeom>
          <a:noFill/>
          <a:ln/>
        </p:spPr>
        <p:txBody>
          <a:bodyPr wrap="square" lIns="0" tIns="0" rIns="0" bIns="0" rtlCol="0" anchor="ctr"/>
          <a:lstStyle/>
          <a:p>
            <a:pPr marL="0" indent="0">
              <a:buNone/>
            </a:pPr>
            <a:r>
              <a:rPr lang="en-US" sz="1400" b="1" dirty="0">
                <a:solidFill>
                  <a:srgbClr val="1A8A99"/>
                </a:solidFill>
              </a:rPr>
              <a:t>•</a:t>
            </a:r>
            <a:endParaRPr lang="en-US" sz="1400" dirty="0"/>
          </a:p>
        </p:txBody>
      </p:sp>
      <p:sp>
        <p:nvSpPr>
          <p:cNvPr id="31" name="Text 28"/>
          <p:cNvSpPr/>
          <p:nvPr/>
        </p:nvSpPr>
        <p:spPr>
          <a:xfrm>
            <a:off x="4846320" y="4507992"/>
            <a:ext cx="2743200" cy="365760"/>
          </a:xfrm>
          <a:prstGeom prst="rect">
            <a:avLst/>
          </a:prstGeom>
          <a:noFill/>
          <a:ln/>
        </p:spPr>
        <p:txBody>
          <a:bodyPr wrap="square" lIns="0" tIns="0" rIns="0" bIns="0" rtlCol="0" anchor="t">
            <a:normAutofit/>
          </a:bodyPr>
          <a:lstStyle/>
          <a:p>
            <a:pPr marL="0" indent="0">
              <a:buNone/>
            </a:pPr>
            <a:r>
              <a:rPr lang="en-US" sz="1100" dirty="0">
                <a:solidFill>
                  <a:srgbClr val="1F2937"/>
                </a:solidFill>
              </a:rPr>
              <a:t>Sustainability asks whether services are fair, affordable and future-ready.</a:t>
            </a:r>
            <a:endParaRPr lang="en-US" sz="1100" dirty="0"/>
          </a:p>
        </p:txBody>
      </p:sp>
      <p:sp>
        <p:nvSpPr>
          <p:cNvPr id="32" name="Shape 29"/>
          <p:cNvSpPr/>
          <p:nvPr/>
        </p:nvSpPr>
        <p:spPr>
          <a:xfrm>
            <a:off x="0" y="6473952"/>
            <a:ext cx="12191695" cy="384048"/>
          </a:xfrm>
          <a:prstGeom prst="rect">
            <a:avLst/>
          </a:prstGeom>
          <a:solidFill>
            <a:srgbClr val="17324D"/>
          </a:solidFill>
          <a:ln w="12700">
            <a:solidFill>
              <a:srgbClr val="17324D">
                <a:alpha val="0"/>
              </a:srgbClr>
            </a:solidFill>
            <a:prstDash val="solid"/>
          </a:ln>
        </p:spPr>
        <p:txBody>
          <a:bodyPr/>
          <a:lstStyle/>
          <a:p>
            <a:endParaRPr lang="en-GB"/>
          </a:p>
        </p:txBody>
      </p:sp>
      <p:sp>
        <p:nvSpPr>
          <p:cNvPr id="34" name="Text 31"/>
          <p:cNvSpPr/>
          <p:nvPr/>
        </p:nvSpPr>
        <p:spPr>
          <a:xfrm>
            <a:off x="11338560" y="6528816"/>
            <a:ext cx="502920" cy="182880"/>
          </a:xfrm>
          <a:prstGeom prst="rect">
            <a:avLst/>
          </a:prstGeom>
          <a:noFill/>
          <a:ln/>
        </p:spPr>
        <p:txBody>
          <a:bodyPr wrap="square" lIns="0" tIns="0" rIns="0" bIns="0" rtlCol="0" anchor="ctr"/>
          <a:lstStyle/>
          <a:p>
            <a:pPr marL="0" indent="0" algn="r">
              <a:buNone/>
            </a:pPr>
            <a:r>
              <a:rPr lang="en-US" sz="900" b="1" dirty="0">
                <a:solidFill>
                  <a:srgbClr val="FFFFFF"/>
                </a:solidFill>
                <a:latin typeface="Aptos" pitchFamily="34" charset="0"/>
                <a:ea typeface="Aptos" pitchFamily="34" charset="-122"/>
                <a:cs typeface="Aptos" pitchFamily="34" charset="-120"/>
              </a:rPr>
              <a:t>03</a:t>
            </a:r>
            <a:endParaRPr lang="en-US" sz="9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502920" y="320040"/>
            <a:ext cx="7315200" cy="411480"/>
          </a:xfrm>
          <a:prstGeom prst="rect">
            <a:avLst/>
          </a:prstGeom>
          <a:noFill/>
          <a:ln/>
        </p:spPr>
        <p:txBody>
          <a:bodyPr wrap="square" lIns="0" tIns="0" rIns="0" bIns="0" rtlCol="0" anchor="ctr"/>
          <a:lstStyle/>
          <a:p>
            <a:pPr marL="0" indent="0">
              <a:buNone/>
            </a:pPr>
            <a:r>
              <a:rPr lang="en-US" sz="2800" b="1" dirty="0">
                <a:solidFill>
                  <a:srgbClr val="17324D"/>
                </a:solidFill>
                <a:latin typeface="Aptos Display" pitchFamily="34" charset="0"/>
                <a:ea typeface="Aptos Display" pitchFamily="34" charset="-122"/>
                <a:cs typeface="Aptos Display" pitchFamily="34" charset="-120"/>
              </a:rPr>
              <a:t>Why integration matters in health and social care</a:t>
            </a:r>
            <a:endParaRPr lang="en-US" sz="2800" dirty="0"/>
          </a:p>
        </p:txBody>
      </p:sp>
      <p:sp>
        <p:nvSpPr>
          <p:cNvPr id="4" name="Shape 2"/>
          <p:cNvSpPr/>
          <p:nvPr/>
        </p:nvSpPr>
        <p:spPr>
          <a:xfrm>
            <a:off x="530352" y="1078992"/>
            <a:ext cx="914400" cy="0"/>
          </a:xfrm>
          <a:prstGeom prst="line">
            <a:avLst/>
          </a:prstGeom>
          <a:noFill/>
          <a:ln w="27940">
            <a:solidFill>
              <a:srgbClr val="1A8A99"/>
            </a:solidFill>
            <a:prstDash val="solid"/>
          </a:ln>
        </p:spPr>
        <p:txBody>
          <a:bodyPr/>
          <a:lstStyle/>
          <a:p>
            <a:endParaRPr lang="en-GB"/>
          </a:p>
        </p:txBody>
      </p:sp>
      <p:sp>
        <p:nvSpPr>
          <p:cNvPr id="5" name="Shape 3"/>
          <p:cNvSpPr/>
          <p:nvPr/>
        </p:nvSpPr>
        <p:spPr>
          <a:xfrm>
            <a:off x="635508" y="1527048"/>
            <a:ext cx="4754880" cy="4251960"/>
          </a:xfrm>
          <a:prstGeom prst="roundRect">
            <a:avLst>
              <a:gd name="adj" fmla="val 3011"/>
            </a:avLst>
          </a:prstGeom>
          <a:solidFill>
            <a:srgbClr val="FFFFFF"/>
          </a:solidFill>
          <a:ln w="12700">
            <a:solidFill>
              <a:srgbClr val="BBDDE4"/>
            </a:solidFill>
            <a:prstDash val="solid"/>
          </a:ln>
        </p:spPr>
        <p:txBody>
          <a:bodyPr/>
          <a:lstStyle/>
          <a:p>
            <a:endParaRPr lang="en-GB"/>
          </a:p>
        </p:txBody>
      </p:sp>
      <p:sp>
        <p:nvSpPr>
          <p:cNvPr id="6" name="Text 4"/>
          <p:cNvSpPr/>
          <p:nvPr/>
        </p:nvSpPr>
        <p:spPr>
          <a:xfrm>
            <a:off x="932688" y="1783080"/>
            <a:ext cx="2743200" cy="256032"/>
          </a:xfrm>
          <a:prstGeom prst="rect">
            <a:avLst/>
          </a:prstGeom>
          <a:noFill/>
          <a:ln/>
        </p:spPr>
        <p:txBody>
          <a:bodyPr wrap="square" lIns="0" tIns="0" rIns="0" bIns="0" rtlCol="0" anchor="ctr"/>
          <a:lstStyle/>
          <a:p>
            <a:pPr marL="0" indent="0">
              <a:buNone/>
            </a:pPr>
            <a:r>
              <a:rPr lang="en-US" b="1" dirty="0">
                <a:solidFill>
                  <a:srgbClr val="17324D"/>
                </a:solidFill>
              </a:rPr>
              <a:t>Core argument</a:t>
            </a:r>
            <a:endParaRPr lang="en-US" dirty="0"/>
          </a:p>
        </p:txBody>
      </p:sp>
      <p:sp>
        <p:nvSpPr>
          <p:cNvPr id="7" name="Text 5"/>
          <p:cNvSpPr/>
          <p:nvPr/>
        </p:nvSpPr>
        <p:spPr>
          <a:xfrm>
            <a:off x="932688" y="2231136"/>
            <a:ext cx="4160520" cy="914400"/>
          </a:xfrm>
          <a:prstGeom prst="rect">
            <a:avLst/>
          </a:prstGeom>
          <a:noFill/>
          <a:ln/>
        </p:spPr>
        <p:txBody>
          <a:bodyPr wrap="square" lIns="0" tIns="0" rIns="0" bIns="0" rtlCol="0" anchor="ctr">
            <a:noAutofit/>
          </a:bodyPr>
          <a:lstStyle/>
          <a:p>
            <a:pPr marL="0" indent="0">
              <a:buNone/>
            </a:pPr>
            <a:r>
              <a:rPr lang="en-US" sz="1600" dirty="0">
                <a:solidFill>
                  <a:srgbClr val="1E293B"/>
                </a:solidFill>
              </a:rPr>
              <a:t>Health outcomes are produced by clinical care plus wider determinants such as income, education, housing, discrimination, transport and digital access (Ford et al., 2021).</a:t>
            </a:r>
          </a:p>
          <a:p>
            <a:pPr marL="0" indent="0">
              <a:buNone/>
            </a:pPr>
            <a:endParaRPr lang="en-US" sz="1600" dirty="0"/>
          </a:p>
        </p:txBody>
      </p:sp>
      <p:sp>
        <p:nvSpPr>
          <p:cNvPr id="9" name="Text 7"/>
          <p:cNvSpPr/>
          <p:nvPr/>
        </p:nvSpPr>
        <p:spPr>
          <a:xfrm>
            <a:off x="996696" y="3186684"/>
            <a:ext cx="1005840" cy="109728"/>
          </a:xfrm>
          <a:prstGeom prst="rect">
            <a:avLst/>
          </a:prstGeom>
          <a:noFill/>
          <a:ln/>
        </p:spPr>
        <p:txBody>
          <a:bodyPr wrap="square" lIns="0" tIns="0" rIns="0" bIns="0" rtlCol="0" anchor="ctr"/>
          <a:lstStyle/>
          <a:p>
            <a:pPr marL="0" indent="0" algn="ctr">
              <a:buNone/>
            </a:pPr>
            <a:endParaRPr lang="en-US" sz="800" dirty="0"/>
          </a:p>
        </p:txBody>
      </p:sp>
      <p:sp>
        <p:nvSpPr>
          <p:cNvPr id="10" name="Text 8"/>
          <p:cNvSpPr/>
          <p:nvPr/>
        </p:nvSpPr>
        <p:spPr>
          <a:xfrm>
            <a:off x="868680" y="3447288"/>
            <a:ext cx="4160520" cy="713232"/>
          </a:xfrm>
          <a:prstGeom prst="rect">
            <a:avLst/>
          </a:prstGeom>
          <a:noFill/>
          <a:ln/>
        </p:spPr>
        <p:txBody>
          <a:bodyPr wrap="square" lIns="0" tIns="0" rIns="0" bIns="0" rtlCol="0" anchor="ctr">
            <a:normAutofit/>
          </a:bodyPr>
          <a:lstStyle/>
          <a:p>
            <a:pPr marL="0" indent="0">
              <a:buNone/>
            </a:pPr>
            <a:r>
              <a:rPr lang="en-US" sz="1400" dirty="0">
                <a:solidFill>
                  <a:srgbClr val="334155"/>
                </a:solidFill>
              </a:rPr>
              <a:t>Therefore, a sustainable approach uses health services, social care, local government and communities together.</a:t>
            </a:r>
            <a:endParaRPr lang="en-US" sz="1400" dirty="0"/>
          </a:p>
        </p:txBody>
      </p:sp>
      <p:sp>
        <p:nvSpPr>
          <p:cNvPr id="11" name="Text 9"/>
          <p:cNvSpPr/>
          <p:nvPr/>
        </p:nvSpPr>
        <p:spPr>
          <a:xfrm>
            <a:off x="960120" y="4636008"/>
            <a:ext cx="201168" cy="201168"/>
          </a:xfrm>
          <a:prstGeom prst="rect">
            <a:avLst/>
          </a:prstGeom>
          <a:noFill/>
          <a:ln/>
        </p:spPr>
        <p:txBody>
          <a:bodyPr wrap="square" lIns="0" tIns="0" rIns="0" bIns="0" rtlCol="0" anchor="ctr"/>
          <a:lstStyle/>
          <a:p>
            <a:pPr marL="0" indent="0">
              <a:buNone/>
            </a:pPr>
            <a:r>
              <a:rPr lang="en-US" sz="1400" b="1" dirty="0">
                <a:solidFill>
                  <a:srgbClr val="1A8A99"/>
                </a:solidFill>
              </a:rPr>
              <a:t>•</a:t>
            </a:r>
            <a:endParaRPr lang="en-US" sz="1400" dirty="0"/>
          </a:p>
        </p:txBody>
      </p:sp>
      <p:sp>
        <p:nvSpPr>
          <p:cNvPr id="12" name="Text 10"/>
          <p:cNvSpPr/>
          <p:nvPr/>
        </p:nvSpPr>
        <p:spPr>
          <a:xfrm>
            <a:off x="1188720" y="4654296"/>
            <a:ext cx="3840480" cy="365760"/>
          </a:xfrm>
          <a:prstGeom prst="rect">
            <a:avLst/>
          </a:prstGeom>
          <a:noFill/>
          <a:ln/>
        </p:spPr>
        <p:txBody>
          <a:bodyPr wrap="square" lIns="0" tIns="0" rIns="0" bIns="0" rtlCol="0" anchor="t">
            <a:normAutofit/>
          </a:bodyPr>
          <a:lstStyle/>
          <a:p>
            <a:pPr marL="0" indent="0">
              <a:buNone/>
            </a:pPr>
            <a:r>
              <a:rPr lang="en-US" sz="1100" dirty="0">
                <a:solidFill>
                  <a:srgbClr val="1F2937"/>
                </a:solidFill>
              </a:rPr>
              <a:t>Better prevention can reduce avoidable demand.</a:t>
            </a:r>
            <a:endParaRPr lang="en-US" sz="1100" dirty="0"/>
          </a:p>
        </p:txBody>
      </p:sp>
      <p:sp>
        <p:nvSpPr>
          <p:cNvPr id="13" name="Text 11"/>
          <p:cNvSpPr/>
          <p:nvPr/>
        </p:nvSpPr>
        <p:spPr>
          <a:xfrm>
            <a:off x="960120" y="5074920"/>
            <a:ext cx="201168" cy="201168"/>
          </a:xfrm>
          <a:prstGeom prst="rect">
            <a:avLst/>
          </a:prstGeom>
          <a:noFill/>
          <a:ln/>
        </p:spPr>
        <p:txBody>
          <a:bodyPr wrap="square" lIns="0" tIns="0" rIns="0" bIns="0" rtlCol="0" anchor="ctr"/>
          <a:lstStyle/>
          <a:p>
            <a:pPr marL="0" indent="0">
              <a:buNone/>
            </a:pPr>
            <a:r>
              <a:rPr lang="en-US" sz="1400" b="1" dirty="0">
                <a:solidFill>
                  <a:srgbClr val="1A8A99"/>
                </a:solidFill>
              </a:rPr>
              <a:t>•</a:t>
            </a:r>
            <a:endParaRPr lang="en-US" sz="1400" dirty="0"/>
          </a:p>
        </p:txBody>
      </p:sp>
      <p:sp>
        <p:nvSpPr>
          <p:cNvPr id="14" name="Text 12"/>
          <p:cNvSpPr/>
          <p:nvPr/>
        </p:nvSpPr>
        <p:spPr>
          <a:xfrm>
            <a:off x="1188720" y="5093208"/>
            <a:ext cx="3840480" cy="365760"/>
          </a:xfrm>
          <a:prstGeom prst="rect">
            <a:avLst/>
          </a:prstGeom>
          <a:noFill/>
          <a:ln/>
        </p:spPr>
        <p:txBody>
          <a:bodyPr wrap="square" lIns="0" tIns="0" rIns="0" bIns="0" rtlCol="0" anchor="t">
            <a:normAutofit/>
          </a:bodyPr>
          <a:lstStyle/>
          <a:p>
            <a:pPr marL="0" indent="0">
              <a:buNone/>
            </a:pPr>
            <a:r>
              <a:rPr lang="en-US" sz="1100" dirty="0">
                <a:solidFill>
                  <a:srgbClr val="1F2937"/>
                </a:solidFill>
              </a:rPr>
              <a:t>Person-centred care can improve dignity and engagement.</a:t>
            </a:r>
            <a:endParaRPr lang="en-US" sz="1100" dirty="0"/>
          </a:p>
        </p:txBody>
      </p:sp>
      <p:pic>
        <p:nvPicPr>
          <p:cNvPr id="15" name="Image 0" descr="/mnt/data/wide_clean_flat_soft_shaded_vector_illustration_batch_3.png"/>
          <p:cNvPicPr>
            <a:picLocks noChangeAspect="1"/>
          </p:cNvPicPr>
          <p:nvPr/>
        </p:nvPicPr>
        <p:blipFill>
          <a:blip r:embed="rId3"/>
          <a:srcRect l="464" r="464"/>
          <a:stretch/>
        </p:blipFill>
        <p:spPr>
          <a:xfrm>
            <a:off x="5897880" y="1810512"/>
            <a:ext cx="5440680" cy="3465576"/>
          </a:xfrm>
          <a:prstGeom prst="rect">
            <a:avLst/>
          </a:prstGeom>
        </p:spPr>
      </p:pic>
      <p:sp>
        <p:nvSpPr>
          <p:cNvPr id="17" name="Text 14"/>
          <p:cNvSpPr/>
          <p:nvPr/>
        </p:nvSpPr>
        <p:spPr>
          <a:xfrm>
            <a:off x="6473952" y="4773168"/>
            <a:ext cx="1554480" cy="182880"/>
          </a:xfrm>
          <a:prstGeom prst="rect">
            <a:avLst/>
          </a:prstGeom>
          <a:noFill/>
          <a:ln/>
        </p:spPr>
        <p:txBody>
          <a:bodyPr wrap="square" lIns="0" tIns="0" rIns="0" bIns="0" rtlCol="0" anchor="ctr"/>
          <a:lstStyle/>
          <a:p>
            <a:pPr marL="0" indent="0">
              <a:buNone/>
            </a:pPr>
            <a:endParaRPr lang="en-US" sz="1200" dirty="0"/>
          </a:p>
        </p:txBody>
      </p:sp>
      <p:sp>
        <p:nvSpPr>
          <p:cNvPr id="18" name="Text 15"/>
          <p:cNvSpPr/>
          <p:nvPr/>
        </p:nvSpPr>
        <p:spPr>
          <a:xfrm>
            <a:off x="6473952" y="5047488"/>
            <a:ext cx="4206240" cy="256032"/>
          </a:xfrm>
          <a:prstGeom prst="rect">
            <a:avLst/>
          </a:prstGeom>
          <a:noFill/>
          <a:ln/>
        </p:spPr>
        <p:txBody>
          <a:bodyPr wrap="square" lIns="0" tIns="0" rIns="0" bIns="0" rtlCol="0" anchor="ctr"/>
          <a:lstStyle/>
          <a:p>
            <a:pPr marL="0" indent="0">
              <a:buNone/>
            </a:pPr>
            <a:endParaRPr lang="en-US" sz="1200" dirty="0"/>
          </a:p>
        </p:txBody>
      </p:sp>
      <p:sp>
        <p:nvSpPr>
          <p:cNvPr id="19" name="Shape 16"/>
          <p:cNvSpPr/>
          <p:nvPr/>
        </p:nvSpPr>
        <p:spPr>
          <a:xfrm>
            <a:off x="0" y="6473952"/>
            <a:ext cx="12191695" cy="384048"/>
          </a:xfrm>
          <a:prstGeom prst="rect">
            <a:avLst/>
          </a:prstGeom>
          <a:solidFill>
            <a:srgbClr val="17324D"/>
          </a:solidFill>
          <a:ln w="12700">
            <a:solidFill>
              <a:srgbClr val="17324D">
                <a:alpha val="0"/>
              </a:srgbClr>
            </a:solidFill>
            <a:prstDash val="solid"/>
          </a:ln>
        </p:spPr>
        <p:txBody>
          <a:bodyPr/>
          <a:lstStyle/>
          <a:p>
            <a:endParaRPr lang="en-GB"/>
          </a:p>
        </p:txBody>
      </p:sp>
      <p:sp>
        <p:nvSpPr>
          <p:cNvPr id="21" name="Text 18"/>
          <p:cNvSpPr/>
          <p:nvPr/>
        </p:nvSpPr>
        <p:spPr>
          <a:xfrm>
            <a:off x="11338560" y="6528816"/>
            <a:ext cx="502920" cy="182880"/>
          </a:xfrm>
          <a:prstGeom prst="rect">
            <a:avLst/>
          </a:prstGeom>
          <a:noFill/>
          <a:ln/>
        </p:spPr>
        <p:txBody>
          <a:bodyPr wrap="square" lIns="0" tIns="0" rIns="0" bIns="0" rtlCol="0" anchor="ctr"/>
          <a:lstStyle/>
          <a:p>
            <a:pPr marL="0" indent="0" algn="r">
              <a:buNone/>
            </a:pPr>
            <a:r>
              <a:rPr lang="en-US" sz="900" b="1" dirty="0">
                <a:solidFill>
                  <a:srgbClr val="FFFFFF"/>
                </a:solidFill>
                <a:latin typeface="Aptos" pitchFamily="34" charset="0"/>
                <a:ea typeface="Aptos" pitchFamily="34" charset="-122"/>
                <a:cs typeface="Aptos" pitchFamily="34" charset="-120"/>
              </a:rPr>
              <a:t>04</a:t>
            </a:r>
            <a:endParaRPr lang="en-US" sz="9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502920" y="320040"/>
            <a:ext cx="7315200" cy="411480"/>
          </a:xfrm>
          <a:prstGeom prst="rect">
            <a:avLst/>
          </a:prstGeom>
          <a:noFill/>
          <a:ln/>
        </p:spPr>
        <p:txBody>
          <a:bodyPr wrap="square" lIns="0" tIns="0" rIns="0" bIns="0" rtlCol="0" anchor="ctr"/>
          <a:lstStyle/>
          <a:p>
            <a:pPr marL="0" indent="0">
              <a:buNone/>
            </a:pPr>
            <a:r>
              <a:rPr lang="en-US" sz="2800" b="1" dirty="0">
                <a:solidFill>
                  <a:srgbClr val="17324D"/>
                </a:solidFill>
                <a:latin typeface="Aptos Display" pitchFamily="34" charset="0"/>
                <a:ea typeface="Aptos Display" pitchFamily="34" charset="-122"/>
                <a:cs typeface="Aptos Display" pitchFamily="34" charset="-120"/>
              </a:rPr>
              <a:t>Theoretical perspectives: compare and apply</a:t>
            </a:r>
            <a:endParaRPr lang="en-US" sz="2800" dirty="0"/>
          </a:p>
        </p:txBody>
      </p:sp>
      <p:sp>
        <p:nvSpPr>
          <p:cNvPr id="4" name="Shape 2"/>
          <p:cNvSpPr/>
          <p:nvPr/>
        </p:nvSpPr>
        <p:spPr>
          <a:xfrm>
            <a:off x="530352" y="1078992"/>
            <a:ext cx="914400" cy="0"/>
          </a:xfrm>
          <a:prstGeom prst="line">
            <a:avLst/>
          </a:prstGeom>
          <a:noFill/>
          <a:ln w="27940">
            <a:solidFill>
              <a:srgbClr val="1A8A99"/>
            </a:solidFill>
            <a:prstDash val="solid"/>
          </a:ln>
        </p:spPr>
        <p:txBody>
          <a:bodyPr/>
          <a:lstStyle/>
          <a:p>
            <a:endParaRPr lang="en-GB"/>
          </a:p>
        </p:txBody>
      </p:sp>
      <p:sp>
        <p:nvSpPr>
          <p:cNvPr id="5" name="Shape 3"/>
          <p:cNvSpPr/>
          <p:nvPr/>
        </p:nvSpPr>
        <p:spPr>
          <a:xfrm>
            <a:off x="676656" y="1444752"/>
            <a:ext cx="3337560" cy="4251960"/>
          </a:xfrm>
          <a:prstGeom prst="roundRect">
            <a:avLst>
              <a:gd name="adj" fmla="val 3836"/>
            </a:avLst>
          </a:prstGeom>
          <a:solidFill>
            <a:srgbClr val="FFFFFF"/>
          </a:solidFill>
          <a:ln w="12700">
            <a:solidFill>
              <a:srgbClr val="DDE5ED"/>
            </a:solidFill>
            <a:prstDash val="solid"/>
          </a:ln>
        </p:spPr>
        <p:txBody>
          <a:bodyPr/>
          <a:lstStyle/>
          <a:p>
            <a:endParaRPr lang="en-GB"/>
          </a:p>
        </p:txBody>
      </p:sp>
      <p:sp>
        <p:nvSpPr>
          <p:cNvPr id="6" name="Shape 4"/>
          <p:cNvSpPr/>
          <p:nvPr/>
        </p:nvSpPr>
        <p:spPr>
          <a:xfrm>
            <a:off x="676656" y="1444752"/>
            <a:ext cx="3337560" cy="164592"/>
          </a:xfrm>
          <a:prstGeom prst="rect">
            <a:avLst/>
          </a:prstGeom>
          <a:solidFill>
            <a:srgbClr val="1A8A99"/>
          </a:solidFill>
          <a:ln w="12700">
            <a:solidFill>
              <a:srgbClr val="1A8A99">
                <a:alpha val="0"/>
              </a:srgbClr>
            </a:solidFill>
            <a:prstDash val="solid"/>
          </a:ln>
        </p:spPr>
        <p:txBody>
          <a:bodyPr/>
          <a:lstStyle/>
          <a:p>
            <a:endParaRPr lang="en-GB"/>
          </a:p>
        </p:txBody>
      </p:sp>
      <p:sp>
        <p:nvSpPr>
          <p:cNvPr id="7" name="Text 5"/>
          <p:cNvSpPr/>
          <p:nvPr/>
        </p:nvSpPr>
        <p:spPr>
          <a:xfrm>
            <a:off x="877824" y="1792224"/>
            <a:ext cx="2944368" cy="347472"/>
          </a:xfrm>
          <a:prstGeom prst="rect">
            <a:avLst/>
          </a:prstGeom>
          <a:noFill/>
          <a:ln/>
        </p:spPr>
        <p:txBody>
          <a:bodyPr wrap="square" lIns="0" tIns="0" rIns="0" bIns="0" rtlCol="0" anchor="ctr">
            <a:normAutofit/>
          </a:bodyPr>
          <a:lstStyle/>
          <a:p>
            <a:pPr marL="0" indent="0">
              <a:buNone/>
            </a:pPr>
            <a:r>
              <a:rPr lang="en-US" sz="1600" b="1" dirty="0">
                <a:solidFill>
                  <a:srgbClr val="17324D"/>
                </a:solidFill>
              </a:rPr>
              <a:t>Biopsychosocial model</a:t>
            </a:r>
            <a:endParaRPr lang="en-US" sz="1600" dirty="0"/>
          </a:p>
        </p:txBody>
      </p:sp>
      <p:sp>
        <p:nvSpPr>
          <p:cNvPr id="8" name="Text 6"/>
          <p:cNvSpPr/>
          <p:nvPr/>
        </p:nvSpPr>
        <p:spPr>
          <a:xfrm>
            <a:off x="877824" y="2395728"/>
            <a:ext cx="2907792" cy="914400"/>
          </a:xfrm>
          <a:prstGeom prst="rect">
            <a:avLst/>
          </a:prstGeom>
          <a:noFill/>
          <a:ln/>
        </p:spPr>
        <p:txBody>
          <a:bodyPr wrap="square" lIns="0" tIns="0" rIns="0" bIns="0" rtlCol="0" anchor="ctr">
            <a:normAutofit/>
          </a:bodyPr>
          <a:lstStyle/>
          <a:p>
            <a:pPr marL="0" indent="0">
              <a:buNone/>
            </a:pPr>
            <a:r>
              <a:rPr lang="en-US" sz="1100" dirty="0">
                <a:solidFill>
                  <a:srgbClr val="334155"/>
                </a:solidFill>
              </a:rPr>
              <a:t>Biology, psychology and social context interact. Useful for chronic illness, mental health and long-term condition support.</a:t>
            </a:r>
            <a:endParaRPr lang="en-US" sz="1100" dirty="0"/>
          </a:p>
        </p:txBody>
      </p:sp>
      <p:sp>
        <p:nvSpPr>
          <p:cNvPr id="9" name="Shape 7"/>
          <p:cNvSpPr/>
          <p:nvPr/>
        </p:nvSpPr>
        <p:spPr>
          <a:xfrm>
            <a:off x="877824" y="3520440"/>
            <a:ext cx="2743200" cy="0"/>
          </a:xfrm>
          <a:prstGeom prst="line">
            <a:avLst/>
          </a:prstGeom>
          <a:noFill/>
          <a:ln w="12700">
            <a:solidFill>
              <a:srgbClr val="E2E8F0"/>
            </a:solidFill>
            <a:prstDash val="solid"/>
          </a:ln>
        </p:spPr>
        <p:txBody>
          <a:bodyPr/>
          <a:lstStyle/>
          <a:p>
            <a:endParaRPr lang="en-GB"/>
          </a:p>
        </p:txBody>
      </p:sp>
      <p:sp>
        <p:nvSpPr>
          <p:cNvPr id="10" name="Text 8"/>
          <p:cNvSpPr/>
          <p:nvPr/>
        </p:nvSpPr>
        <p:spPr>
          <a:xfrm>
            <a:off x="877824" y="3749040"/>
            <a:ext cx="2852928" cy="841248"/>
          </a:xfrm>
          <a:prstGeom prst="rect">
            <a:avLst/>
          </a:prstGeom>
          <a:noFill/>
          <a:ln/>
        </p:spPr>
        <p:txBody>
          <a:bodyPr wrap="square" lIns="0" tIns="0" rIns="0" bIns="0" rtlCol="0" anchor="ctr">
            <a:normAutofit/>
          </a:bodyPr>
          <a:lstStyle/>
          <a:p>
            <a:pPr marL="0" indent="0">
              <a:buNone/>
            </a:pPr>
            <a:r>
              <a:rPr lang="en-US" sz="1000" dirty="0">
                <a:solidFill>
                  <a:srgbClr val="475569"/>
                </a:solidFill>
              </a:rPr>
              <a:t>Strength: person-centred.</a:t>
            </a:r>
            <a:endParaRPr lang="en-US" sz="1000" dirty="0"/>
          </a:p>
          <a:p>
            <a:pPr marL="0" indent="0">
              <a:buNone/>
            </a:pPr>
            <a:r>
              <a:rPr lang="en-US" sz="1000" dirty="0">
                <a:solidFill>
                  <a:srgbClr val="475569"/>
                </a:solidFill>
              </a:rPr>
              <a:t>Limit: can be difficult to resource fully.</a:t>
            </a:r>
            <a:endParaRPr lang="en-US" sz="1000" dirty="0"/>
          </a:p>
        </p:txBody>
      </p:sp>
      <p:sp>
        <p:nvSpPr>
          <p:cNvPr id="12" name="Text 10"/>
          <p:cNvSpPr/>
          <p:nvPr/>
        </p:nvSpPr>
        <p:spPr>
          <a:xfrm>
            <a:off x="932688" y="5125212"/>
            <a:ext cx="1517904" cy="109728"/>
          </a:xfrm>
          <a:prstGeom prst="rect">
            <a:avLst/>
          </a:prstGeom>
          <a:noFill/>
          <a:ln/>
        </p:spPr>
        <p:txBody>
          <a:bodyPr wrap="square" lIns="0" tIns="0" rIns="0" bIns="0" rtlCol="0" anchor="ctr"/>
          <a:lstStyle/>
          <a:p>
            <a:pPr marL="0" indent="0" algn="ctr">
              <a:buNone/>
            </a:pPr>
            <a:r>
              <a:rPr lang="en-US" sz="800" i="1" dirty="0">
                <a:solidFill>
                  <a:srgbClr val="1F2937"/>
                </a:solidFill>
              </a:rPr>
              <a:t>(Ventres, 2021)</a:t>
            </a:r>
            <a:endParaRPr lang="en-US" sz="800" dirty="0"/>
          </a:p>
        </p:txBody>
      </p:sp>
      <p:sp>
        <p:nvSpPr>
          <p:cNvPr id="13" name="Shape 11"/>
          <p:cNvSpPr/>
          <p:nvPr/>
        </p:nvSpPr>
        <p:spPr>
          <a:xfrm>
            <a:off x="4443984" y="1444752"/>
            <a:ext cx="3337560" cy="4251960"/>
          </a:xfrm>
          <a:prstGeom prst="roundRect">
            <a:avLst>
              <a:gd name="adj" fmla="val 3836"/>
            </a:avLst>
          </a:prstGeom>
          <a:solidFill>
            <a:srgbClr val="FFFFFF"/>
          </a:solidFill>
          <a:ln w="12700">
            <a:solidFill>
              <a:srgbClr val="DDE5ED"/>
            </a:solidFill>
            <a:prstDash val="solid"/>
          </a:ln>
        </p:spPr>
        <p:txBody>
          <a:bodyPr/>
          <a:lstStyle/>
          <a:p>
            <a:endParaRPr lang="en-GB"/>
          </a:p>
        </p:txBody>
      </p:sp>
      <p:sp>
        <p:nvSpPr>
          <p:cNvPr id="14" name="Shape 12"/>
          <p:cNvSpPr/>
          <p:nvPr/>
        </p:nvSpPr>
        <p:spPr>
          <a:xfrm>
            <a:off x="4443984" y="1444752"/>
            <a:ext cx="3337560" cy="164592"/>
          </a:xfrm>
          <a:prstGeom prst="rect">
            <a:avLst/>
          </a:prstGeom>
          <a:solidFill>
            <a:srgbClr val="6ABF69"/>
          </a:solidFill>
          <a:ln w="12700">
            <a:solidFill>
              <a:srgbClr val="6ABF69">
                <a:alpha val="0"/>
              </a:srgbClr>
            </a:solidFill>
            <a:prstDash val="solid"/>
          </a:ln>
        </p:spPr>
        <p:txBody>
          <a:bodyPr/>
          <a:lstStyle/>
          <a:p>
            <a:endParaRPr lang="en-GB"/>
          </a:p>
        </p:txBody>
      </p:sp>
      <p:sp>
        <p:nvSpPr>
          <p:cNvPr id="15" name="Text 13"/>
          <p:cNvSpPr/>
          <p:nvPr/>
        </p:nvSpPr>
        <p:spPr>
          <a:xfrm>
            <a:off x="4645152" y="1792224"/>
            <a:ext cx="2944368" cy="347472"/>
          </a:xfrm>
          <a:prstGeom prst="rect">
            <a:avLst/>
          </a:prstGeom>
          <a:noFill/>
          <a:ln/>
        </p:spPr>
        <p:txBody>
          <a:bodyPr wrap="square" lIns="0" tIns="0" rIns="0" bIns="0" rtlCol="0" anchor="ctr">
            <a:normAutofit/>
          </a:bodyPr>
          <a:lstStyle/>
          <a:p>
            <a:pPr marL="0" indent="0">
              <a:buNone/>
            </a:pPr>
            <a:r>
              <a:rPr lang="en-US" sz="1600" b="1" dirty="0">
                <a:solidFill>
                  <a:srgbClr val="17324D"/>
                </a:solidFill>
              </a:rPr>
              <a:t>Holistic model</a:t>
            </a:r>
            <a:endParaRPr lang="en-US" sz="1600" dirty="0"/>
          </a:p>
        </p:txBody>
      </p:sp>
      <p:sp>
        <p:nvSpPr>
          <p:cNvPr id="16" name="Text 14"/>
          <p:cNvSpPr/>
          <p:nvPr/>
        </p:nvSpPr>
        <p:spPr>
          <a:xfrm>
            <a:off x="4645152" y="2395728"/>
            <a:ext cx="2907792" cy="914400"/>
          </a:xfrm>
          <a:prstGeom prst="rect">
            <a:avLst/>
          </a:prstGeom>
          <a:noFill/>
          <a:ln/>
        </p:spPr>
        <p:txBody>
          <a:bodyPr wrap="square" lIns="0" tIns="0" rIns="0" bIns="0" rtlCol="0" anchor="ctr">
            <a:normAutofit/>
          </a:bodyPr>
          <a:lstStyle/>
          <a:p>
            <a:pPr marL="0" indent="0">
              <a:buNone/>
            </a:pPr>
            <a:r>
              <a:rPr lang="en-US" sz="1100" dirty="0">
                <a:solidFill>
                  <a:srgbClr val="334155"/>
                </a:solidFill>
              </a:rPr>
              <a:t>Care considers physical, emotional, social and sometimes spiritual dimensions of need.</a:t>
            </a:r>
            <a:endParaRPr lang="en-US" sz="1100" dirty="0"/>
          </a:p>
        </p:txBody>
      </p:sp>
      <p:sp>
        <p:nvSpPr>
          <p:cNvPr id="17" name="Shape 15"/>
          <p:cNvSpPr/>
          <p:nvPr/>
        </p:nvSpPr>
        <p:spPr>
          <a:xfrm>
            <a:off x="4645152" y="3520440"/>
            <a:ext cx="2743200" cy="0"/>
          </a:xfrm>
          <a:prstGeom prst="line">
            <a:avLst/>
          </a:prstGeom>
          <a:noFill/>
          <a:ln w="12700">
            <a:solidFill>
              <a:srgbClr val="E2E8F0"/>
            </a:solidFill>
            <a:prstDash val="solid"/>
          </a:ln>
        </p:spPr>
        <p:txBody>
          <a:bodyPr/>
          <a:lstStyle/>
          <a:p>
            <a:endParaRPr lang="en-GB"/>
          </a:p>
        </p:txBody>
      </p:sp>
      <p:sp>
        <p:nvSpPr>
          <p:cNvPr id="18" name="Text 16"/>
          <p:cNvSpPr/>
          <p:nvPr/>
        </p:nvSpPr>
        <p:spPr>
          <a:xfrm>
            <a:off x="4645152" y="3749040"/>
            <a:ext cx="2852928" cy="841248"/>
          </a:xfrm>
          <a:prstGeom prst="rect">
            <a:avLst/>
          </a:prstGeom>
          <a:noFill/>
          <a:ln/>
        </p:spPr>
        <p:txBody>
          <a:bodyPr wrap="square" lIns="0" tIns="0" rIns="0" bIns="0" rtlCol="0" anchor="ctr">
            <a:normAutofit/>
          </a:bodyPr>
          <a:lstStyle/>
          <a:p>
            <a:pPr marL="0" indent="0">
              <a:buNone/>
            </a:pPr>
            <a:r>
              <a:rPr lang="en-US" sz="1000" dirty="0">
                <a:solidFill>
                  <a:srgbClr val="475569"/>
                </a:solidFill>
              </a:rPr>
              <a:t>Strength: supports dignity and prevention.</a:t>
            </a:r>
            <a:endParaRPr lang="en-US" sz="1000" dirty="0"/>
          </a:p>
          <a:p>
            <a:pPr marL="0" indent="0">
              <a:buNone/>
            </a:pPr>
            <a:r>
              <a:rPr lang="en-US" sz="1000" dirty="0">
                <a:solidFill>
                  <a:srgbClr val="475569"/>
                </a:solidFill>
              </a:rPr>
              <a:t>Limit: may lack measurable boundaries.</a:t>
            </a:r>
            <a:endParaRPr lang="en-US" sz="1000" dirty="0"/>
          </a:p>
        </p:txBody>
      </p:sp>
      <p:sp>
        <p:nvSpPr>
          <p:cNvPr id="20" name="Text 18"/>
          <p:cNvSpPr/>
          <p:nvPr/>
        </p:nvSpPr>
        <p:spPr>
          <a:xfrm>
            <a:off x="4700016" y="5125212"/>
            <a:ext cx="1517904" cy="109728"/>
          </a:xfrm>
          <a:prstGeom prst="rect">
            <a:avLst/>
          </a:prstGeom>
          <a:noFill/>
          <a:ln/>
        </p:spPr>
        <p:txBody>
          <a:bodyPr wrap="square" lIns="0" tIns="0" rIns="0" bIns="0" rtlCol="0" anchor="ctr"/>
          <a:lstStyle/>
          <a:p>
            <a:pPr marL="0" indent="0" algn="ctr">
              <a:buNone/>
            </a:pPr>
            <a:r>
              <a:rPr lang="en-US" sz="800" i="1" dirty="0">
                <a:solidFill>
                  <a:srgbClr val="1F2937"/>
                </a:solidFill>
              </a:rPr>
              <a:t>(Coren et al., 2022)</a:t>
            </a:r>
            <a:endParaRPr lang="en-US" sz="800" dirty="0"/>
          </a:p>
        </p:txBody>
      </p:sp>
      <p:sp>
        <p:nvSpPr>
          <p:cNvPr id="21" name="Shape 19"/>
          <p:cNvSpPr/>
          <p:nvPr/>
        </p:nvSpPr>
        <p:spPr>
          <a:xfrm>
            <a:off x="8211312" y="1444752"/>
            <a:ext cx="3337560" cy="4251960"/>
          </a:xfrm>
          <a:prstGeom prst="roundRect">
            <a:avLst>
              <a:gd name="adj" fmla="val 3836"/>
            </a:avLst>
          </a:prstGeom>
          <a:solidFill>
            <a:srgbClr val="FFFFFF"/>
          </a:solidFill>
          <a:ln w="12700">
            <a:solidFill>
              <a:srgbClr val="DDE5ED"/>
            </a:solidFill>
            <a:prstDash val="solid"/>
          </a:ln>
        </p:spPr>
        <p:txBody>
          <a:bodyPr/>
          <a:lstStyle/>
          <a:p>
            <a:endParaRPr lang="en-GB"/>
          </a:p>
        </p:txBody>
      </p:sp>
      <p:sp>
        <p:nvSpPr>
          <p:cNvPr id="22" name="Shape 20"/>
          <p:cNvSpPr/>
          <p:nvPr/>
        </p:nvSpPr>
        <p:spPr>
          <a:xfrm>
            <a:off x="8211312" y="1444752"/>
            <a:ext cx="3337560" cy="164592"/>
          </a:xfrm>
          <a:prstGeom prst="rect">
            <a:avLst/>
          </a:prstGeom>
          <a:solidFill>
            <a:srgbClr val="8B5CF6"/>
          </a:solidFill>
          <a:ln w="12700">
            <a:solidFill>
              <a:srgbClr val="8B5CF6">
                <a:alpha val="0"/>
              </a:srgbClr>
            </a:solidFill>
            <a:prstDash val="solid"/>
          </a:ln>
        </p:spPr>
        <p:txBody>
          <a:bodyPr/>
          <a:lstStyle/>
          <a:p>
            <a:endParaRPr lang="en-GB"/>
          </a:p>
        </p:txBody>
      </p:sp>
      <p:sp>
        <p:nvSpPr>
          <p:cNvPr id="23" name="Text 21"/>
          <p:cNvSpPr/>
          <p:nvPr/>
        </p:nvSpPr>
        <p:spPr>
          <a:xfrm>
            <a:off x="8412480" y="1792224"/>
            <a:ext cx="2944368" cy="347472"/>
          </a:xfrm>
          <a:prstGeom prst="rect">
            <a:avLst/>
          </a:prstGeom>
          <a:noFill/>
          <a:ln/>
        </p:spPr>
        <p:txBody>
          <a:bodyPr wrap="square" lIns="0" tIns="0" rIns="0" bIns="0" rtlCol="0" anchor="ctr">
            <a:normAutofit/>
          </a:bodyPr>
          <a:lstStyle/>
          <a:p>
            <a:pPr marL="0" indent="0">
              <a:buNone/>
            </a:pPr>
            <a:r>
              <a:rPr lang="en-US" sz="1600" b="1" dirty="0">
                <a:solidFill>
                  <a:srgbClr val="17324D"/>
                </a:solidFill>
              </a:rPr>
              <a:t>Ecological model</a:t>
            </a:r>
            <a:endParaRPr lang="en-US" sz="1600" dirty="0"/>
          </a:p>
        </p:txBody>
      </p:sp>
      <p:sp>
        <p:nvSpPr>
          <p:cNvPr id="24" name="Text 22"/>
          <p:cNvSpPr/>
          <p:nvPr/>
        </p:nvSpPr>
        <p:spPr>
          <a:xfrm>
            <a:off x="8412480" y="2395728"/>
            <a:ext cx="2907792" cy="914400"/>
          </a:xfrm>
          <a:prstGeom prst="rect">
            <a:avLst/>
          </a:prstGeom>
          <a:noFill/>
          <a:ln/>
        </p:spPr>
        <p:txBody>
          <a:bodyPr wrap="square" lIns="0" tIns="0" rIns="0" bIns="0" rtlCol="0" anchor="ctr">
            <a:normAutofit/>
          </a:bodyPr>
          <a:lstStyle/>
          <a:p>
            <a:pPr marL="0" indent="0">
              <a:buNone/>
            </a:pPr>
            <a:r>
              <a:rPr lang="en-US" sz="1100" dirty="0">
                <a:solidFill>
                  <a:srgbClr val="334155"/>
                </a:solidFill>
              </a:rPr>
              <a:t>Health behaviour is shaped by individual, family, community, organisational and policy levels.</a:t>
            </a:r>
            <a:endParaRPr lang="en-US" sz="1100" dirty="0"/>
          </a:p>
        </p:txBody>
      </p:sp>
      <p:sp>
        <p:nvSpPr>
          <p:cNvPr id="25" name="Shape 23"/>
          <p:cNvSpPr/>
          <p:nvPr/>
        </p:nvSpPr>
        <p:spPr>
          <a:xfrm>
            <a:off x="8412480" y="3520440"/>
            <a:ext cx="2743200" cy="0"/>
          </a:xfrm>
          <a:prstGeom prst="line">
            <a:avLst/>
          </a:prstGeom>
          <a:noFill/>
          <a:ln w="12700">
            <a:solidFill>
              <a:srgbClr val="E2E8F0"/>
            </a:solidFill>
            <a:prstDash val="solid"/>
          </a:ln>
        </p:spPr>
        <p:txBody>
          <a:bodyPr/>
          <a:lstStyle/>
          <a:p>
            <a:endParaRPr lang="en-GB"/>
          </a:p>
        </p:txBody>
      </p:sp>
      <p:sp>
        <p:nvSpPr>
          <p:cNvPr id="26" name="Text 24"/>
          <p:cNvSpPr/>
          <p:nvPr/>
        </p:nvSpPr>
        <p:spPr>
          <a:xfrm>
            <a:off x="8412480" y="3749040"/>
            <a:ext cx="2852928" cy="841248"/>
          </a:xfrm>
          <a:prstGeom prst="rect">
            <a:avLst/>
          </a:prstGeom>
          <a:noFill/>
          <a:ln/>
        </p:spPr>
        <p:txBody>
          <a:bodyPr wrap="square" lIns="0" tIns="0" rIns="0" bIns="0" rtlCol="0" anchor="ctr">
            <a:normAutofit/>
          </a:bodyPr>
          <a:lstStyle/>
          <a:p>
            <a:pPr marL="0" indent="0">
              <a:buNone/>
            </a:pPr>
            <a:r>
              <a:rPr lang="en-US" sz="1000" dirty="0">
                <a:solidFill>
                  <a:srgbClr val="475569"/>
                </a:solidFill>
              </a:rPr>
              <a:t>Strength: explains inequalities.</a:t>
            </a:r>
            <a:endParaRPr lang="en-US" sz="1000" dirty="0"/>
          </a:p>
          <a:p>
            <a:pPr marL="0" indent="0">
              <a:buNone/>
            </a:pPr>
            <a:r>
              <a:rPr lang="en-US" sz="1000" dirty="0">
                <a:solidFill>
                  <a:srgbClr val="475569"/>
                </a:solidFill>
              </a:rPr>
              <a:t>Limit: requires cross-sector action.</a:t>
            </a:r>
            <a:endParaRPr lang="en-US" sz="1000" dirty="0"/>
          </a:p>
        </p:txBody>
      </p:sp>
      <p:sp>
        <p:nvSpPr>
          <p:cNvPr id="28" name="Text 26"/>
          <p:cNvSpPr/>
          <p:nvPr/>
        </p:nvSpPr>
        <p:spPr>
          <a:xfrm>
            <a:off x="8467344" y="5125212"/>
            <a:ext cx="1517904" cy="109728"/>
          </a:xfrm>
          <a:prstGeom prst="rect">
            <a:avLst/>
          </a:prstGeom>
          <a:noFill/>
          <a:ln/>
        </p:spPr>
        <p:txBody>
          <a:bodyPr wrap="square" lIns="0" tIns="0" rIns="0" bIns="0" rtlCol="0" anchor="ctr"/>
          <a:lstStyle/>
          <a:p>
            <a:pPr marL="0" indent="0" algn="ctr">
              <a:buNone/>
            </a:pPr>
            <a:r>
              <a:rPr lang="en-US" sz="800" i="1" dirty="0">
                <a:solidFill>
                  <a:srgbClr val="1F2937"/>
                </a:solidFill>
              </a:rPr>
              <a:t>(Levin-Zamir et al., 2021)</a:t>
            </a:r>
            <a:endParaRPr lang="en-US" sz="800" dirty="0"/>
          </a:p>
        </p:txBody>
      </p:sp>
      <p:sp>
        <p:nvSpPr>
          <p:cNvPr id="29" name="Text 27"/>
          <p:cNvSpPr/>
          <p:nvPr/>
        </p:nvSpPr>
        <p:spPr>
          <a:xfrm>
            <a:off x="914400" y="5925312"/>
            <a:ext cx="10149840" cy="237744"/>
          </a:xfrm>
          <a:prstGeom prst="rect">
            <a:avLst/>
          </a:prstGeom>
          <a:noFill/>
          <a:ln/>
        </p:spPr>
        <p:txBody>
          <a:bodyPr wrap="square" lIns="0" tIns="0" rIns="0" bIns="0" rtlCol="0" anchor="ctr"/>
          <a:lstStyle/>
          <a:p>
            <a:pPr marL="0" indent="0" algn="ctr">
              <a:buNone/>
            </a:pPr>
            <a:r>
              <a:rPr lang="en-US" sz="1200" b="1" dirty="0">
                <a:solidFill>
                  <a:srgbClr val="17324D"/>
                </a:solidFill>
              </a:rPr>
              <a:t>Critical point: no single model is enough; effective services combine individual care with action on the wider determinants of health.</a:t>
            </a:r>
            <a:endParaRPr lang="en-US" sz="1200" dirty="0"/>
          </a:p>
        </p:txBody>
      </p:sp>
      <p:sp>
        <p:nvSpPr>
          <p:cNvPr id="30" name="Shape 28"/>
          <p:cNvSpPr/>
          <p:nvPr/>
        </p:nvSpPr>
        <p:spPr>
          <a:xfrm>
            <a:off x="0" y="6473952"/>
            <a:ext cx="12191695" cy="384048"/>
          </a:xfrm>
          <a:prstGeom prst="rect">
            <a:avLst/>
          </a:prstGeom>
          <a:solidFill>
            <a:srgbClr val="17324D"/>
          </a:solidFill>
          <a:ln w="12700">
            <a:solidFill>
              <a:srgbClr val="17324D">
                <a:alpha val="0"/>
              </a:srgbClr>
            </a:solidFill>
            <a:prstDash val="solid"/>
          </a:ln>
        </p:spPr>
        <p:txBody>
          <a:bodyPr/>
          <a:lstStyle/>
          <a:p>
            <a:endParaRPr lang="en-GB"/>
          </a:p>
        </p:txBody>
      </p:sp>
      <p:sp>
        <p:nvSpPr>
          <p:cNvPr id="32" name="Text 30"/>
          <p:cNvSpPr/>
          <p:nvPr/>
        </p:nvSpPr>
        <p:spPr>
          <a:xfrm>
            <a:off x="11338560" y="6528816"/>
            <a:ext cx="502920" cy="182880"/>
          </a:xfrm>
          <a:prstGeom prst="rect">
            <a:avLst/>
          </a:prstGeom>
          <a:noFill/>
          <a:ln/>
        </p:spPr>
        <p:txBody>
          <a:bodyPr wrap="square" lIns="0" tIns="0" rIns="0" bIns="0" rtlCol="0" anchor="ctr"/>
          <a:lstStyle/>
          <a:p>
            <a:pPr marL="0" indent="0" algn="r">
              <a:buNone/>
            </a:pPr>
            <a:r>
              <a:rPr lang="en-US" sz="900" b="1" dirty="0">
                <a:solidFill>
                  <a:srgbClr val="FFFFFF"/>
                </a:solidFill>
                <a:latin typeface="Aptos" pitchFamily="34" charset="0"/>
                <a:ea typeface="Aptos" pitchFamily="34" charset="-122"/>
                <a:cs typeface="Aptos" pitchFamily="34" charset="-120"/>
              </a:rPr>
              <a:t>05</a:t>
            </a:r>
            <a:endParaRPr lang="en-US" sz="9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502920" y="320040"/>
            <a:ext cx="7315200" cy="411480"/>
          </a:xfrm>
          <a:prstGeom prst="rect">
            <a:avLst/>
          </a:prstGeom>
          <a:noFill/>
          <a:ln/>
        </p:spPr>
        <p:txBody>
          <a:bodyPr wrap="square" lIns="0" tIns="0" rIns="0" bIns="0" rtlCol="0" anchor="ctr"/>
          <a:lstStyle/>
          <a:p>
            <a:pPr marL="0" indent="0">
              <a:buNone/>
            </a:pPr>
            <a:r>
              <a:rPr lang="en-US" sz="2800" b="1" dirty="0">
                <a:solidFill>
                  <a:srgbClr val="17324D"/>
                </a:solidFill>
                <a:latin typeface="Aptos Display" pitchFamily="34" charset="0"/>
                <a:ea typeface="Aptos Display" pitchFamily="34" charset="-122"/>
                <a:cs typeface="Aptos Display" pitchFamily="34" charset="-120"/>
              </a:rPr>
              <a:t>SDGs and “Health in All Policies”</a:t>
            </a:r>
            <a:endParaRPr lang="en-US" sz="2800" dirty="0"/>
          </a:p>
        </p:txBody>
      </p:sp>
      <p:sp>
        <p:nvSpPr>
          <p:cNvPr id="4" name="Shape 2"/>
          <p:cNvSpPr/>
          <p:nvPr/>
        </p:nvSpPr>
        <p:spPr>
          <a:xfrm>
            <a:off x="530352" y="1078992"/>
            <a:ext cx="914400" cy="0"/>
          </a:xfrm>
          <a:prstGeom prst="line">
            <a:avLst/>
          </a:prstGeom>
          <a:noFill/>
          <a:ln w="27940">
            <a:solidFill>
              <a:srgbClr val="1A8A99"/>
            </a:solidFill>
            <a:prstDash val="solid"/>
          </a:ln>
        </p:spPr>
        <p:txBody>
          <a:bodyPr/>
          <a:lstStyle/>
          <a:p>
            <a:endParaRPr lang="en-GB"/>
          </a:p>
        </p:txBody>
      </p:sp>
      <p:pic>
        <p:nvPicPr>
          <p:cNvPr id="5" name="Image 0" descr="/mnt/data/a_clean_modern_flat_soft_gradient_infographic_ill_batch_5.png"/>
          <p:cNvPicPr>
            <a:picLocks noChangeAspect="1"/>
          </p:cNvPicPr>
          <p:nvPr/>
        </p:nvPicPr>
        <p:blipFill>
          <a:blip r:embed="rId3"/>
          <a:srcRect l="19563" r="19563"/>
          <a:stretch/>
        </p:blipFill>
        <p:spPr>
          <a:xfrm>
            <a:off x="585216" y="1325880"/>
            <a:ext cx="4846320" cy="4480560"/>
          </a:xfrm>
          <a:prstGeom prst="rect">
            <a:avLst/>
          </a:prstGeom>
        </p:spPr>
      </p:pic>
      <p:sp>
        <p:nvSpPr>
          <p:cNvPr id="6" name="Shape 3"/>
          <p:cNvSpPr/>
          <p:nvPr/>
        </p:nvSpPr>
        <p:spPr>
          <a:xfrm>
            <a:off x="585216" y="1325880"/>
            <a:ext cx="4846320" cy="4480560"/>
          </a:xfrm>
          <a:prstGeom prst="rect">
            <a:avLst/>
          </a:prstGeom>
          <a:solidFill>
            <a:srgbClr val="FFFFFF">
              <a:alpha val="45000"/>
            </a:srgbClr>
          </a:solidFill>
          <a:ln w="12700">
            <a:solidFill>
              <a:srgbClr val="FFFFFF">
                <a:alpha val="0"/>
              </a:srgbClr>
            </a:solidFill>
            <a:prstDash val="solid"/>
          </a:ln>
        </p:spPr>
        <p:txBody>
          <a:bodyPr/>
          <a:lstStyle/>
          <a:p>
            <a:endParaRPr lang="en-GB"/>
          </a:p>
        </p:txBody>
      </p:sp>
      <p:sp>
        <p:nvSpPr>
          <p:cNvPr id="7" name="Text 4"/>
          <p:cNvSpPr/>
          <p:nvPr/>
        </p:nvSpPr>
        <p:spPr>
          <a:xfrm>
            <a:off x="5870448" y="1417320"/>
            <a:ext cx="5303520" cy="310896"/>
          </a:xfrm>
          <a:prstGeom prst="rect">
            <a:avLst/>
          </a:prstGeom>
          <a:noFill/>
          <a:ln/>
        </p:spPr>
        <p:txBody>
          <a:bodyPr wrap="square" lIns="0" tIns="0" rIns="0" bIns="0" rtlCol="0" anchor="ctr"/>
          <a:lstStyle/>
          <a:p>
            <a:pPr marL="0" indent="0">
              <a:buNone/>
            </a:pPr>
            <a:r>
              <a:rPr lang="en-US" sz="2000" b="1" dirty="0">
                <a:solidFill>
                  <a:srgbClr val="17324D"/>
                </a:solidFill>
              </a:rPr>
              <a:t>SDG 3: Good Health and Well-being</a:t>
            </a:r>
            <a:endParaRPr lang="en-US" sz="2000" dirty="0"/>
          </a:p>
        </p:txBody>
      </p:sp>
      <p:sp>
        <p:nvSpPr>
          <p:cNvPr id="8" name="Text 5"/>
          <p:cNvSpPr/>
          <p:nvPr/>
        </p:nvSpPr>
        <p:spPr>
          <a:xfrm>
            <a:off x="5870448" y="1965960"/>
            <a:ext cx="4709160" cy="658368"/>
          </a:xfrm>
          <a:prstGeom prst="rect">
            <a:avLst/>
          </a:prstGeom>
          <a:noFill/>
          <a:ln/>
        </p:spPr>
        <p:txBody>
          <a:bodyPr wrap="square" lIns="0" tIns="0" rIns="0" bIns="0" rtlCol="0" anchor="ctr">
            <a:normAutofit/>
          </a:bodyPr>
          <a:lstStyle/>
          <a:p>
            <a:pPr marL="0" indent="0">
              <a:buNone/>
            </a:pPr>
            <a:r>
              <a:rPr lang="en-US" sz="1400" dirty="0">
                <a:solidFill>
                  <a:srgbClr val="1E293B"/>
                </a:solidFill>
              </a:rPr>
              <a:t>SDG 3 connects with poverty, inequality, sustainable communities and climate because these conditions affect health risks, access and resilience (Siddiqi et al., 2023)</a:t>
            </a:r>
          </a:p>
          <a:p>
            <a:pPr marL="0" indent="0">
              <a:buNone/>
            </a:pPr>
            <a:endParaRPr lang="en-US" sz="1400" dirty="0"/>
          </a:p>
        </p:txBody>
      </p:sp>
      <p:sp>
        <p:nvSpPr>
          <p:cNvPr id="10" name="Text 7"/>
          <p:cNvSpPr/>
          <p:nvPr/>
        </p:nvSpPr>
        <p:spPr>
          <a:xfrm>
            <a:off x="5925312" y="2720340"/>
            <a:ext cx="1243584" cy="109728"/>
          </a:xfrm>
          <a:prstGeom prst="rect">
            <a:avLst/>
          </a:prstGeom>
          <a:noFill/>
          <a:ln/>
        </p:spPr>
        <p:txBody>
          <a:bodyPr wrap="square" lIns="0" tIns="0" rIns="0" bIns="0" rtlCol="0" anchor="ctr"/>
          <a:lstStyle/>
          <a:p>
            <a:pPr marL="0" indent="0" algn="ctr">
              <a:buNone/>
            </a:pPr>
            <a:endParaRPr lang="en-US" sz="800" dirty="0"/>
          </a:p>
        </p:txBody>
      </p:sp>
      <p:sp>
        <p:nvSpPr>
          <p:cNvPr id="11" name="Shape 8"/>
          <p:cNvSpPr/>
          <p:nvPr/>
        </p:nvSpPr>
        <p:spPr>
          <a:xfrm>
            <a:off x="5897880" y="3127248"/>
            <a:ext cx="2103120" cy="658368"/>
          </a:xfrm>
          <a:prstGeom prst="roundRect">
            <a:avLst>
              <a:gd name="adj" fmla="val 13889"/>
            </a:avLst>
          </a:prstGeom>
          <a:solidFill>
            <a:srgbClr val="FFFFFF"/>
          </a:solidFill>
          <a:ln w="12700">
            <a:solidFill>
              <a:srgbClr val="DDE5ED"/>
            </a:solidFill>
            <a:prstDash val="solid"/>
          </a:ln>
        </p:spPr>
        <p:txBody>
          <a:bodyPr/>
          <a:lstStyle/>
          <a:p>
            <a:endParaRPr lang="en-GB"/>
          </a:p>
        </p:txBody>
      </p:sp>
      <p:sp>
        <p:nvSpPr>
          <p:cNvPr id="12" name="Text 9"/>
          <p:cNvSpPr/>
          <p:nvPr/>
        </p:nvSpPr>
        <p:spPr>
          <a:xfrm>
            <a:off x="6035040" y="3255264"/>
            <a:ext cx="640080" cy="164592"/>
          </a:xfrm>
          <a:prstGeom prst="rect">
            <a:avLst/>
          </a:prstGeom>
          <a:noFill/>
          <a:ln/>
        </p:spPr>
        <p:txBody>
          <a:bodyPr wrap="square" lIns="0" tIns="0" rIns="0" bIns="0" rtlCol="0" anchor="ctr"/>
          <a:lstStyle/>
          <a:p>
            <a:pPr marL="0" indent="0">
              <a:buNone/>
            </a:pPr>
            <a:r>
              <a:rPr lang="en-US" sz="1050" b="1" dirty="0">
                <a:solidFill>
                  <a:srgbClr val="1A8A99"/>
                </a:solidFill>
              </a:rPr>
              <a:t>SDG 1</a:t>
            </a:r>
            <a:endParaRPr lang="en-US" sz="1050" dirty="0"/>
          </a:p>
        </p:txBody>
      </p:sp>
      <p:sp>
        <p:nvSpPr>
          <p:cNvPr id="13" name="Text 10"/>
          <p:cNvSpPr/>
          <p:nvPr/>
        </p:nvSpPr>
        <p:spPr>
          <a:xfrm>
            <a:off x="6035040" y="3483864"/>
            <a:ext cx="1737360" cy="146304"/>
          </a:xfrm>
          <a:prstGeom prst="rect">
            <a:avLst/>
          </a:prstGeom>
          <a:noFill/>
          <a:ln/>
        </p:spPr>
        <p:txBody>
          <a:bodyPr wrap="square" lIns="0" tIns="0" rIns="0" bIns="0" rtlCol="0" anchor="ctr"/>
          <a:lstStyle/>
          <a:p>
            <a:pPr marL="0" indent="0">
              <a:buNone/>
            </a:pPr>
            <a:r>
              <a:rPr lang="en-US" sz="900" dirty="0">
                <a:solidFill>
                  <a:srgbClr val="334155"/>
                </a:solidFill>
              </a:rPr>
              <a:t>Poverty</a:t>
            </a:r>
            <a:endParaRPr lang="en-US" sz="900" dirty="0"/>
          </a:p>
        </p:txBody>
      </p:sp>
      <p:sp>
        <p:nvSpPr>
          <p:cNvPr id="14" name="Shape 11"/>
          <p:cNvSpPr/>
          <p:nvPr/>
        </p:nvSpPr>
        <p:spPr>
          <a:xfrm>
            <a:off x="8321040" y="3127248"/>
            <a:ext cx="2103120" cy="658368"/>
          </a:xfrm>
          <a:prstGeom prst="roundRect">
            <a:avLst>
              <a:gd name="adj" fmla="val 13889"/>
            </a:avLst>
          </a:prstGeom>
          <a:solidFill>
            <a:srgbClr val="FFFFFF"/>
          </a:solidFill>
          <a:ln w="12700">
            <a:solidFill>
              <a:srgbClr val="DDE5ED"/>
            </a:solidFill>
            <a:prstDash val="solid"/>
          </a:ln>
        </p:spPr>
        <p:txBody>
          <a:bodyPr/>
          <a:lstStyle/>
          <a:p>
            <a:endParaRPr lang="en-GB"/>
          </a:p>
        </p:txBody>
      </p:sp>
      <p:sp>
        <p:nvSpPr>
          <p:cNvPr id="15" name="Text 12"/>
          <p:cNvSpPr/>
          <p:nvPr/>
        </p:nvSpPr>
        <p:spPr>
          <a:xfrm>
            <a:off x="8458200" y="3255264"/>
            <a:ext cx="640080" cy="164592"/>
          </a:xfrm>
          <a:prstGeom prst="rect">
            <a:avLst/>
          </a:prstGeom>
          <a:noFill/>
          <a:ln/>
        </p:spPr>
        <p:txBody>
          <a:bodyPr wrap="square" lIns="0" tIns="0" rIns="0" bIns="0" rtlCol="0" anchor="ctr"/>
          <a:lstStyle/>
          <a:p>
            <a:pPr marL="0" indent="0">
              <a:buNone/>
            </a:pPr>
            <a:r>
              <a:rPr lang="en-US" sz="1050" b="1" dirty="0">
                <a:solidFill>
                  <a:srgbClr val="1A8A99"/>
                </a:solidFill>
              </a:rPr>
              <a:t>SDG 10</a:t>
            </a:r>
            <a:endParaRPr lang="en-US" sz="1050" dirty="0"/>
          </a:p>
        </p:txBody>
      </p:sp>
      <p:sp>
        <p:nvSpPr>
          <p:cNvPr id="16" name="Text 13"/>
          <p:cNvSpPr/>
          <p:nvPr/>
        </p:nvSpPr>
        <p:spPr>
          <a:xfrm>
            <a:off x="8458200" y="3483864"/>
            <a:ext cx="1737360" cy="146304"/>
          </a:xfrm>
          <a:prstGeom prst="rect">
            <a:avLst/>
          </a:prstGeom>
          <a:noFill/>
          <a:ln/>
        </p:spPr>
        <p:txBody>
          <a:bodyPr wrap="square" lIns="0" tIns="0" rIns="0" bIns="0" rtlCol="0" anchor="ctr"/>
          <a:lstStyle/>
          <a:p>
            <a:pPr marL="0" indent="0">
              <a:buNone/>
            </a:pPr>
            <a:r>
              <a:rPr lang="en-US" sz="900" dirty="0">
                <a:solidFill>
                  <a:srgbClr val="334155"/>
                </a:solidFill>
              </a:rPr>
              <a:t>Reduced inequalities</a:t>
            </a:r>
            <a:endParaRPr lang="en-US" sz="900" dirty="0"/>
          </a:p>
        </p:txBody>
      </p:sp>
      <p:sp>
        <p:nvSpPr>
          <p:cNvPr id="17" name="Shape 14"/>
          <p:cNvSpPr/>
          <p:nvPr/>
        </p:nvSpPr>
        <p:spPr>
          <a:xfrm>
            <a:off x="5897880" y="4114800"/>
            <a:ext cx="2103120" cy="658368"/>
          </a:xfrm>
          <a:prstGeom prst="roundRect">
            <a:avLst>
              <a:gd name="adj" fmla="val 13889"/>
            </a:avLst>
          </a:prstGeom>
          <a:solidFill>
            <a:srgbClr val="FFFFFF"/>
          </a:solidFill>
          <a:ln w="12700">
            <a:solidFill>
              <a:srgbClr val="DDE5ED"/>
            </a:solidFill>
            <a:prstDash val="solid"/>
          </a:ln>
        </p:spPr>
        <p:txBody>
          <a:bodyPr/>
          <a:lstStyle/>
          <a:p>
            <a:endParaRPr lang="en-GB"/>
          </a:p>
        </p:txBody>
      </p:sp>
      <p:sp>
        <p:nvSpPr>
          <p:cNvPr id="18" name="Text 15"/>
          <p:cNvSpPr/>
          <p:nvPr/>
        </p:nvSpPr>
        <p:spPr>
          <a:xfrm>
            <a:off x="6035040" y="4242816"/>
            <a:ext cx="640080" cy="164592"/>
          </a:xfrm>
          <a:prstGeom prst="rect">
            <a:avLst/>
          </a:prstGeom>
          <a:noFill/>
          <a:ln/>
        </p:spPr>
        <p:txBody>
          <a:bodyPr wrap="square" lIns="0" tIns="0" rIns="0" bIns="0" rtlCol="0" anchor="ctr"/>
          <a:lstStyle/>
          <a:p>
            <a:pPr marL="0" indent="0">
              <a:buNone/>
            </a:pPr>
            <a:r>
              <a:rPr lang="en-US" sz="1050" b="1" dirty="0">
                <a:solidFill>
                  <a:srgbClr val="1A8A99"/>
                </a:solidFill>
              </a:rPr>
              <a:t>SDG 11</a:t>
            </a:r>
            <a:endParaRPr lang="en-US" sz="1050" dirty="0"/>
          </a:p>
        </p:txBody>
      </p:sp>
      <p:sp>
        <p:nvSpPr>
          <p:cNvPr id="19" name="Text 16"/>
          <p:cNvSpPr/>
          <p:nvPr/>
        </p:nvSpPr>
        <p:spPr>
          <a:xfrm>
            <a:off x="6035040" y="4471416"/>
            <a:ext cx="1737360" cy="146304"/>
          </a:xfrm>
          <a:prstGeom prst="rect">
            <a:avLst/>
          </a:prstGeom>
          <a:noFill/>
          <a:ln/>
        </p:spPr>
        <p:txBody>
          <a:bodyPr wrap="square" lIns="0" tIns="0" rIns="0" bIns="0" rtlCol="0" anchor="ctr"/>
          <a:lstStyle/>
          <a:p>
            <a:pPr marL="0" indent="0">
              <a:buNone/>
            </a:pPr>
            <a:r>
              <a:rPr lang="en-US" sz="900" dirty="0">
                <a:solidFill>
                  <a:srgbClr val="334155"/>
                </a:solidFill>
              </a:rPr>
              <a:t>Sustainable communities</a:t>
            </a:r>
            <a:endParaRPr lang="en-US" sz="900" dirty="0"/>
          </a:p>
        </p:txBody>
      </p:sp>
      <p:sp>
        <p:nvSpPr>
          <p:cNvPr id="20" name="Shape 17"/>
          <p:cNvSpPr/>
          <p:nvPr/>
        </p:nvSpPr>
        <p:spPr>
          <a:xfrm>
            <a:off x="8321040" y="4114800"/>
            <a:ext cx="2103120" cy="658368"/>
          </a:xfrm>
          <a:prstGeom prst="roundRect">
            <a:avLst>
              <a:gd name="adj" fmla="val 13889"/>
            </a:avLst>
          </a:prstGeom>
          <a:solidFill>
            <a:srgbClr val="FFFFFF"/>
          </a:solidFill>
          <a:ln w="12700">
            <a:solidFill>
              <a:srgbClr val="DDE5ED"/>
            </a:solidFill>
            <a:prstDash val="solid"/>
          </a:ln>
        </p:spPr>
        <p:txBody>
          <a:bodyPr/>
          <a:lstStyle/>
          <a:p>
            <a:endParaRPr lang="en-GB"/>
          </a:p>
        </p:txBody>
      </p:sp>
      <p:sp>
        <p:nvSpPr>
          <p:cNvPr id="21" name="Text 18"/>
          <p:cNvSpPr/>
          <p:nvPr/>
        </p:nvSpPr>
        <p:spPr>
          <a:xfrm>
            <a:off x="8458200" y="4242816"/>
            <a:ext cx="640080" cy="164592"/>
          </a:xfrm>
          <a:prstGeom prst="rect">
            <a:avLst/>
          </a:prstGeom>
          <a:noFill/>
          <a:ln/>
        </p:spPr>
        <p:txBody>
          <a:bodyPr wrap="square" lIns="0" tIns="0" rIns="0" bIns="0" rtlCol="0" anchor="ctr"/>
          <a:lstStyle/>
          <a:p>
            <a:pPr marL="0" indent="0">
              <a:buNone/>
            </a:pPr>
            <a:r>
              <a:rPr lang="en-US" sz="1050" b="1" dirty="0">
                <a:solidFill>
                  <a:srgbClr val="1A8A99"/>
                </a:solidFill>
              </a:rPr>
              <a:t>SDG 13</a:t>
            </a:r>
            <a:endParaRPr lang="en-US" sz="1050" dirty="0"/>
          </a:p>
        </p:txBody>
      </p:sp>
      <p:sp>
        <p:nvSpPr>
          <p:cNvPr id="22" name="Text 19"/>
          <p:cNvSpPr/>
          <p:nvPr/>
        </p:nvSpPr>
        <p:spPr>
          <a:xfrm>
            <a:off x="8458200" y="4471416"/>
            <a:ext cx="1737360" cy="146304"/>
          </a:xfrm>
          <a:prstGeom prst="rect">
            <a:avLst/>
          </a:prstGeom>
          <a:noFill/>
          <a:ln/>
        </p:spPr>
        <p:txBody>
          <a:bodyPr wrap="square" lIns="0" tIns="0" rIns="0" bIns="0" rtlCol="0" anchor="ctr"/>
          <a:lstStyle/>
          <a:p>
            <a:pPr marL="0" indent="0">
              <a:buNone/>
            </a:pPr>
            <a:r>
              <a:rPr lang="en-US" sz="900" dirty="0">
                <a:solidFill>
                  <a:srgbClr val="334155"/>
                </a:solidFill>
              </a:rPr>
              <a:t>Climate action</a:t>
            </a:r>
            <a:endParaRPr lang="en-US" sz="900" dirty="0"/>
          </a:p>
        </p:txBody>
      </p:sp>
      <p:sp>
        <p:nvSpPr>
          <p:cNvPr id="23" name="Text 20"/>
          <p:cNvSpPr/>
          <p:nvPr/>
        </p:nvSpPr>
        <p:spPr>
          <a:xfrm>
            <a:off x="5870448" y="5074920"/>
            <a:ext cx="4754880" cy="512064"/>
          </a:xfrm>
          <a:prstGeom prst="rect">
            <a:avLst/>
          </a:prstGeom>
          <a:noFill/>
          <a:ln/>
        </p:spPr>
        <p:txBody>
          <a:bodyPr wrap="square" lIns="0" tIns="0" rIns="0" bIns="0" rtlCol="0" anchor="ctr"/>
          <a:lstStyle/>
          <a:p>
            <a:pPr marL="0" indent="0">
              <a:buNone/>
            </a:pPr>
            <a:r>
              <a:rPr lang="en-US" sz="1400" b="1" dirty="0">
                <a:solidFill>
                  <a:srgbClr val="17324D"/>
                </a:solidFill>
              </a:rPr>
              <a:t>Health in All Policies asks non-health sectors to assess health impacts before decisions are made (Stein and Dorner, 2024)..</a:t>
            </a:r>
            <a:endParaRPr lang="en-US" sz="1400" dirty="0"/>
          </a:p>
        </p:txBody>
      </p:sp>
      <p:sp>
        <p:nvSpPr>
          <p:cNvPr id="25" name="Text 22"/>
          <p:cNvSpPr/>
          <p:nvPr/>
        </p:nvSpPr>
        <p:spPr>
          <a:xfrm>
            <a:off x="8650224" y="5646420"/>
            <a:ext cx="1517904" cy="109728"/>
          </a:xfrm>
          <a:prstGeom prst="rect">
            <a:avLst/>
          </a:prstGeom>
          <a:noFill/>
          <a:ln/>
        </p:spPr>
        <p:txBody>
          <a:bodyPr wrap="square" lIns="0" tIns="0" rIns="0" bIns="0" rtlCol="0" anchor="ctr"/>
          <a:lstStyle/>
          <a:p>
            <a:pPr marL="0" indent="0" algn="ctr">
              <a:buNone/>
            </a:pPr>
            <a:endParaRPr lang="en-US" sz="800" dirty="0"/>
          </a:p>
        </p:txBody>
      </p:sp>
      <p:sp>
        <p:nvSpPr>
          <p:cNvPr id="26" name="Shape 23"/>
          <p:cNvSpPr/>
          <p:nvPr/>
        </p:nvSpPr>
        <p:spPr>
          <a:xfrm>
            <a:off x="0" y="6473952"/>
            <a:ext cx="12191695" cy="384048"/>
          </a:xfrm>
          <a:prstGeom prst="rect">
            <a:avLst/>
          </a:prstGeom>
          <a:solidFill>
            <a:srgbClr val="17324D"/>
          </a:solidFill>
          <a:ln w="12700">
            <a:solidFill>
              <a:srgbClr val="17324D">
                <a:alpha val="0"/>
              </a:srgbClr>
            </a:solidFill>
            <a:prstDash val="solid"/>
          </a:ln>
        </p:spPr>
        <p:txBody>
          <a:bodyPr/>
          <a:lstStyle/>
          <a:p>
            <a:endParaRPr lang="en-GB"/>
          </a:p>
        </p:txBody>
      </p:sp>
      <p:sp>
        <p:nvSpPr>
          <p:cNvPr id="28" name="Text 25"/>
          <p:cNvSpPr/>
          <p:nvPr/>
        </p:nvSpPr>
        <p:spPr>
          <a:xfrm>
            <a:off x="11338560" y="6528816"/>
            <a:ext cx="502920" cy="182880"/>
          </a:xfrm>
          <a:prstGeom prst="rect">
            <a:avLst/>
          </a:prstGeom>
          <a:noFill/>
          <a:ln/>
        </p:spPr>
        <p:txBody>
          <a:bodyPr wrap="square" lIns="0" tIns="0" rIns="0" bIns="0" rtlCol="0" anchor="ctr"/>
          <a:lstStyle/>
          <a:p>
            <a:pPr marL="0" indent="0" algn="r">
              <a:buNone/>
            </a:pPr>
            <a:r>
              <a:rPr lang="en-US" sz="900" b="1" dirty="0">
                <a:solidFill>
                  <a:srgbClr val="FFFFFF"/>
                </a:solidFill>
                <a:latin typeface="Aptos" pitchFamily="34" charset="0"/>
                <a:ea typeface="Aptos" pitchFamily="34" charset="-122"/>
                <a:cs typeface="Aptos" pitchFamily="34" charset="-120"/>
              </a:rPr>
              <a:t>06</a:t>
            </a:r>
            <a:endParaRPr lang="en-US" sz="9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502920" y="181051"/>
            <a:ext cx="7315200" cy="550469"/>
          </a:xfrm>
          <a:prstGeom prst="rect">
            <a:avLst/>
          </a:prstGeom>
          <a:noFill/>
          <a:ln/>
        </p:spPr>
        <p:txBody>
          <a:bodyPr wrap="square" lIns="0" tIns="0" rIns="0" bIns="0" rtlCol="0" anchor="ctr"/>
          <a:lstStyle/>
          <a:p>
            <a:pPr marL="0" indent="0">
              <a:buNone/>
            </a:pPr>
            <a:r>
              <a:rPr lang="en-US" sz="3600" b="1" dirty="0">
                <a:solidFill>
                  <a:srgbClr val="17324D"/>
                </a:solidFill>
                <a:latin typeface="Aptos Display" pitchFamily="34" charset="0"/>
                <a:ea typeface="Aptos Display" pitchFamily="34" charset="-122"/>
                <a:cs typeface="Aptos Display" pitchFamily="34" charset="-120"/>
              </a:rPr>
              <a:t>Policy and governance: UK examples</a:t>
            </a:r>
            <a:endParaRPr lang="en-US" sz="3600" dirty="0"/>
          </a:p>
        </p:txBody>
      </p:sp>
      <p:sp>
        <p:nvSpPr>
          <p:cNvPr id="4" name="Shape 2"/>
          <p:cNvSpPr/>
          <p:nvPr/>
        </p:nvSpPr>
        <p:spPr>
          <a:xfrm>
            <a:off x="530352" y="1078992"/>
            <a:ext cx="914400" cy="0"/>
          </a:xfrm>
          <a:prstGeom prst="line">
            <a:avLst/>
          </a:prstGeom>
          <a:noFill/>
          <a:ln w="27940">
            <a:solidFill>
              <a:srgbClr val="1A8A99"/>
            </a:solidFill>
            <a:prstDash val="solid"/>
          </a:ln>
        </p:spPr>
        <p:txBody>
          <a:bodyPr/>
          <a:lstStyle/>
          <a:p>
            <a:endParaRPr lang="en-GB"/>
          </a:p>
        </p:txBody>
      </p:sp>
      <p:sp>
        <p:nvSpPr>
          <p:cNvPr id="5" name="Shape 3"/>
          <p:cNvSpPr/>
          <p:nvPr/>
        </p:nvSpPr>
        <p:spPr>
          <a:xfrm>
            <a:off x="658368" y="1280161"/>
            <a:ext cx="10881360" cy="4480559"/>
          </a:xfrm>
          <a:prstGeom prst="roundRect">
            <a:avLst>
              <a:gd name="adj" fmla="val 2474"/>
            </a:avLst>
          </a:prstGeom>
          <a:solidFill>
            <a:srgbClr val="FFFFFF"/>
          </a:solidFill>
          <a:ln w="12700">
            <a:solidFill>
              <a:srgbClr val="DDE5ED"/>
            </a:solidFill>
            <a:prstDash val="solid"/>
          </a:ln>
        </p:spPr>
        <p:txBody>
          <a:bodyPr/>
          <a:lstStyle/>
          <a:p>
            <a:endParaRPr lang="en-GB"/>
          </a:p>
        </p:txBody>
      </p:sp>
      <p:sp>
        <p:nvSpPr>
          <p:cNvPr id="6" name="Text 4"/>
          <p:cNvSpPr/>
          <p:nvPr/>
        </p:nvSpPr>
        <p:spPr>
          <a:xfrm>
            <a:off x="914400" y="1538427"/>
            <a:ext cx="2194560" cy="244653"/>
          </a:xfrm>
          <a:prstGeom prst="rect">
            <a:avLst/>
          </a:prstGeom>
          <a:noFill/>
          <a:ln/>
        </p:spPr>
        <p:txBody>
          <a:bodyPr wrap="square" lIns="0" tIns="0" rIns="0" bIns="0" rtlCol="0" anchor="ctr"/>
          <a:lstStyle/>
          <a:p>
            <a:pPr marL="0" indent="0">
              <a:buNone/>
            </a:pPr>
            <a:r>
              <a:rPr lang="en-US" sz="1200" b="1" dirty="0">
                <a:solidFill>
                  <a:srgbClr val="1A8A99"/>
                </a:solidFill>
              </a:rPr>
              <a:t>Policy / framework</a:t>
            </a:r>
            <a:endParaRPr lang="en-US" sz="1200" dirty="0"/>
          </a:p>
        </p:txBody>
      </p:sp>
      <p:sp>
        <p:nvSpPr>
          <p:cNvPr id="7" name="Text 5"/>
          <p:cNvSpPr/>
          <p:nvPr/>
        </p:nvSpPr>
        <p:spPr>
          <a:xfrm>
            <a:off x="3703320" y="1538427"/>
            <a:ext cx="2194560" cy="244653"/>
          </a:xfrm>
          <a:prstGeom prst="rect">
            <a:avLst/>
          </a:prstGeom>
          <a:noFill/>
          <a:ln/>
        </p:spPr>
        <p:txBody>
          <a:bodyPr wrap="square" lIns="0" tIns="0" rIns="0" bIns="0" rtlCol="0" anchor="ctr"/>
          <a:lstStyle/>
          <a:p>
            <a:pPr marL="0" indent="0">
              <a:buNone/>
            </a:pPr>
            <a:r>
              <a:rPr lang="en-US" sz="1200" b="1" dirty="0">
                <a:solidFill>
                  <a:srgbClr val="1A8A99"/>
                </a:solidFill>
              </a:rPr>
              <a:t>How it applies</a:t>
            </a:r>
            <a:endParaRPr lang="en-US" sz="1200" dirty="0"/>
          </a:p>
        </p:txBody>
      </p:sp>
      <p:sp>
        <p:nvSpPr>
          <p:cNvPr id="8" name="Text 6"/>
          <p:cNvSpPr/>
          <p:nvPr/>
        </p:nvSpPr>
        <p:spPr>
          <a:xfrm>
            <a:off x="7452360" y="1538427"/>
            <a:ext cx="2194560" cy="244653"/>
          </a:xfrm>
          <a:prstGeom prst="rect">
            <a:avLst/>
          </a:prstGeom>
          <a:noFill/>
          <a:ln/>
        </p:spPr>
        <p:txBody>
          <a:bodyPr wrap="square" lIns="0" tIns="0" rIns="0" bIns="0" rtlCol="0" anchor="ctr"/>
          <a:lstStyle/>
          <a:p>
            <a:pPr marL="0" indent="0">
              <a:buNone/>
            </a:pPr>
            <a:r>
              <a:rPr lang="en-US" sz="1200" b="1" dirty="0">
                <a:solidFill>
                  <a:srgbClr val="1A8A99"/>
                </a:solidFill>
              </a:rPr>
              <a:t>Evaluation</a:t>
            </a:r>
            <a:endParaRPr lang="en-US" sz="1200" dirty="0"/>
          </a:p>
        </p:txBody>
      </p:sp>
      <p:sp>
        <p:nvSpPr>
          <p:cNvPr id="9" name="Shape 7"/>
          <p:cNvSpPr/>
          <p:nvPr/>
        </p:nvSpPr>
        <p:spPr>
          <a:xfrm>
            <a:off x="822960" y="1828800"/>
            <a:ext cx="10424160" cy="0"/>
          </a:xfrm>
          <a:prstGeom prst="line">
            <a:avLst/>
          </a:prstGeom>
          <a:noFill/>
          <a:ln w="10160">
            <a:solidFill>
              <a:srgbClr val="E2E8F0"/>
            </a:solidFill>
            <a:prstDash val="solid"/>
          </a:ln>
        </p:spPr>
        <p:txBody>
          <a:bodyPr/>
          <a:lstStyle/>
          <a:p>
            <a:endParaRPr lang="en-GB"/>
          </a:p>
        </p:txBody>
      </p:sp>
      <p:sp>
        <p:nvSpPr>
          <p:cNvPr id="10" name="Text 8"/>
          <p:cNvSpPr/>
          <p:nvPr/>
        </p:nvSpPr>
        <p:spPr>
          <a:xfrm>
            <a:off x="914400" y="1798930"/>
            <a:ext cx="2377440" cy="733958"/>
          </a:xfrm>
          <a:prstGeom prst="rect">
            <a:avLst/>
          </a:prstGeom>
          <a:noFill/>
          <a:ln/>
        </p:spPr>
        <p:txBody>
          <a:bodyPr wrap="square" lIns="0" tIns="0" rIns="0" bIns="0" rtlCol="0" anchor="ctr">
            <a:normAutofit/>
          </a:bodyPr>
          <a:lstStyle/>
          <a:p>
            <a:pPr marL="0" indent="0">
              <a:buNone/>
            </a:pPr>
            <a:r>
              <a:rPr lang="en-US" sz="1400" b="1" dirty="0">
                <a:solidFill>
                  <a:srgbClr val="17324D"/>
                </a:solidFill>
              </a:rPr>
              <a:t>Marmot Review / health equity</a:t>
            </a:r>
            <a:endParaRPr lang="en-US" sz="1400" dirty="0"/>
          </a:p>
        </p:txBody>
      </p:sp>
      <p:sp>
        <p:nvSpPr>
          <p:cNvPr id="11" name="Text 9"/>
          <p:cNvSpPr/>
          <p:nvPr/>
        </p:nvSpPr>
        <p:spPr>
          <a:xfrm>
            <a:off x="3703320" y="1798930"/>
            <a:ext cx="3154680" cy="733958"/>
          </a:xfrm>
          <a:prstGeom prst="rect">
            <a:avLst/>
          </a:prstGeom>
          <a:noFill/>
          <a:ln/>
        </p:spPr>
        <p:txBody>
          <a:bodyPr wrap="square" lIns="0" tIns="0" rIns="0" bIns="0" rtlCol="0" anchor="ctr">
            <a:normAutofit/>
          </a:bodyPr>
          <a:lstStyle/>
          <a:p>
            <a:pPr marL="0" indent="0">
              <a:buNone/>
            </a:pPr>
            <a:r>
              <a:rPr lang="en-US" sz="1100" dirty="0">
                <a:solidFill>
                  <a:srgbClr val="334155"/>
                </a:solidFill>
              </a:rPr>
              <a:t>Frames inequalities as avoidable differences shaped by wider social determinants.</a:t>
            </a:r>
            <a:endParaRPr lang="en-US" sz="1100" dirty="0"/>
          </a:p>
        </p:txBody>
      </p:sp>
      <p:sp>
        <p:nvSpPr>
          <p:cNvPr id="12" name="Text 10"/>
          <p:cNvSpPr/>
          <p:nvPr/>
        </p:nvSpPr>
        <p:spPr>
          <a:xfrm>
            <a:off x="7452360" y="1774220"/>
            <a:ext cx="3246120" cy="831820"/>
          </a:xfrm>
          <a:prstGeom prst="rect">
            <a:avLst/>
          </a:prstGeom>
          <a:noFill/>
          <a:ln/>
        </p:spPr>
        <p:txBody>
          <a:bodyPr wrap="square" lIns="0" tIns="0" rIns="0" bIns="0" rtlCol="0" anchor="ctr">
            <a:normAutofit/>
          </a:bodyPr>
          <a:lstStyle/>
          <a:p>
            <a:pPr marL="0" indent="0">
              <a:buNone/>
            </a:pPr>
            <a:r>
              <a:rPr lang="en-US" sz="1100" dirty="0">
                <a:solidFill>
                  <a:srgbClr val="334155"/>
                </a:solidFill>
              </a:rPr>
              <a:t>Strong equity lens; implementation is limited when wider investment is weak.</a:t>
            </a:r>
            <a:endParaRPr lang="en-US" sz="1100" dirty="0"/>
          </a:p>
        </p:txBody>
      </p:sp>
      <p:sp>
        <p:nvSpPr>
          <p:cNvPr id="13" name="Shape 11"/>
          <p:cNvSpPr/>
          <p:nvPr/>
        </p:nvSpPr>
        <p:spPr>
          <a:xfrm>
            <a:off x="822960" y="2907792"/>
            <a:ext cx="10424160" cy="0"/>
          </a:xfrm>
          <a:prstGeom prst="line">
            <a:avLst/>
          </a:prstGeom>
          <a:noFill/>
          <a:ln w="10160">
            <a:solidFill>
              <a:srgbClr val="E2E8F0"/>
            </a:solidFill>
            <a:prstDash val="solid"/>
          </a:ln>
        </p:spPr>
        <p:txBody>
          <a:bodyPr/>
          <a:lstStyle/>
          <a:p>
            <a:endParaRPr lang="en-GB"/>
          </a:p>
        </p:txBody>
      </p:sp>
      <p:sp>
        <p:nvSpPr>
          <p:cNvPr id="14" name="Text 12"/>
          <p:cNvSpPr/>
          <p:nvPr/>
        </p:nvSpPr>
        <p:spPr>
          <a:xfrm>
            <a:off x="914400" y="2877922"/>
            <a:ext cx="2377440" cy="733958"/>
          </a:xfrm>
          <a:prstGeom prst="rect">
            <a:avLst/>
          </a:prstGeom>
          <a:noFill/>
          <a:ln/>
        </p:spPr>
        <p:txBody>
          <a:bodyPr wrap="square" lIns="0" tIns="0" rIns="0" bIns="0" rtlCol="0" anchor="ctr">
            <a:normAutofit/>
          </a:bodyPr>
          <a:lstStyle/>
          <a:p>
            <a:pPr marL="0" indent="0">
              <a:buNone/>
            </a:pPr>
            <a:r>
              <a:rPr lang="en-US" sz="1400" b="1" dirty="0">
                <a:solidFill>
                  <a:srgbClr val="17324D"/>
                </a:solidFill>
              </a:rPr>
              <a:t>NHS Long Term Plan and Core20PLUS5</a:t>
            </a:r>
            <a:endParaRPr lang="en-US" sz="1400" dirty="0"/>
          </a:p>
        </p:txBody>
      </p:sp>
      <p:sp>
        <p:nvSpPr>
          <p:cNvPr id="15" name="Text 13"/>
          <p:cNvSpPr/>
          <p:nvPr/>
        </p:nvSpPr>
        <p:spPr>
          <a:xfrm>
            <a:off x="3703320" y="2877922"/>
            <a:ext cx="3154680" cy="733958"/>
          </a:xfrm>
          <a:prstGeom prst="rect">
            <a:avLst/>
          </a:prstGeom>
          <a:noFill/>
          <a:ln/>
        </p:spPr>
        <p:txBody>
          <a:bodyPr wrap="square" lIns="0" tIns="0" rIns="0" bIns="0" rtlCol="0" anchor="ctr">
            <a:normAutofit/>
          </a:bodyPr>
          <a:lstStyle/>
          <a:p>
            <a:pPr marL="0" indent="0">
              <a:buNone/>
            </a:pPr>
            <a:r>
              <a:rPr lang="en-US" sz="1100" dirty="0">
                <a:solidFill>
                  <a:srgbClr val="334155"/>
                </a:solidFill>
              </a:rPr>
              <a:t>Moves attention towards prevention, mental health, integration and targeted inequality reduction.</a:t>
            </a:r>
            <a:endParaRPr lang="en-US" sz="1100" dirty="0"/>
          </a:p>
        </p:txBody>
      </p:sp>
      <p:sp>
        <p:nvSpPr>
          <p:cNvPr id="16" name="Text 14"/>
          <p:cNvSpPr/>
          <p:nvPr/>
        </p:nvSpPr>
        <p:spPr>
          <a:xfrm>
            <a:off x="7452360" y="2853212"/>
            <a:ext cx="3246120" cy="831820"/>
          </a:xfrm>
          <a:prstGeom prst="rect">
            <a:avLst/>
          </a:prstGeom>
          <a:noFill/>
          <a:ln/>
        </p:spPr>
        <p:txBody>
          <a:bodyPr wrap="square" lIns="0" tIns="0" rIns="0" bIns="0" rtlCol="0" anchor="ctr">
            <a:normAutofit/>
          </a:bodyPr>
          <a:lstStyle/>
          <a:p>
            <a:pPr marL="0" indent="0">
              <a:buNone/>
            </a:pPr>
            <a:r>
              <a:rPr lang="en-US" sz="1100" dirty="0">
                <a:solidFill>
                  <a:srgbClr val="334155"/>
                </a:solidFill>
              </a:rPr>
              <a:t>Clear priorities; risks remain if local capacity, workforce and data systems vary.</a:t>
            </a:r>
            <a:endParaRPr lang="en-US" sz="1100" dirty="0"/>
          </a:p>
        </p:txBody>
      </p:sp>
      <p:sp>
        <p:nvSpPr>
          <p:cNvPr id="17" name="Shape 15"/>
          <p:cNvSpPr/>
          <p:nvPr/>
        </p:nvSpPr>
        <p:spPr>
          <a:xfrm>
            <a:off x="822960" y="3986784"/>
            <a:ext cx="10424160" cy="0"/>
          </a:xfrm>
          <a:prstGeom prst="line">
            <a:avLst/>
          </a:prstGeom>
          <a:noFill/>
          <a:ln w="10160">
            <a:solidFill>
              <a:srgbClr val="E2E8F0"/>
            </a:solidFill>
            <a:prstDash val="solid"/>
          </a:ln>
        </p:spPr>
        <p:txBody>
          <a:bodyPr/>
          <a:lstStyle/>
          <a:p>
            <a:endParaRPr lang="en-GB"/>
          </a:p>
        </p:txBody>
      </p:sp>
      <p:sp>
        <p:nvSpPr>
          <p:cNvPr id="18" name="Text 16"/>
          <p:cNvSpPr/>
          <p:nvPr/>
        </p:nvSpPr>
        <p:spPr>
          <a:xfrm>
            <a:off x="914400" y="3956914"/>
            <a:ext cx="2377440" cy="733958"/>
          </a:xfrm>
          <a:prstGeom prst="rect">
            <a:avLst/>
          </a:prstGeom>
          <a:noFill/>
          <a:ln/>
        </p:spPr>
        <p:txBody>
          <a:bodyPr wrap="square" lIns="0" tIns="0" rIns="0" bIns="0" rtlCol="0" anchor="ctr">
            <a:normAutofit/>
          </a:bodyPr>
          <a:lstStyle/>
          <a:p>
            <a:pPr marL="0" indent="0">
              <a:buNone/>
            </a:pPr>
            <a:r>
              <a:rPr lang="en-US" sz="1400" b="1" dirty="0">
                <a:solidFill>
                  <a:srgbClr val="17324D"/>
                </a:solidFill>
              </a:rPr>
              <a:t>Public Health Outcomes Framework and NICE guidance</a:t>
            </a:r>
            <a:endParaRPr lang="en-US" sz="1400" dirty="0"/>
          </a:p>
        </p:txBody>
      </p:sp>
      <p:sp>
        <p:nvSpPr>
          <p:cNvPr id="19" name="Text 17"/>
          <p:cNvSpPr/>
          <p:nvPr/>
        </p:nvSpPr>
        <p:spPr>
          <a:xfrm>
            <a:off x="3703320" y="3956914"/>
            <a:ext cx="3154680" cy="733958"/>
          </a:xfrm>
          <a:prstGeom prst="rect">
            <a:avLst/>
          </a:prstGeom>
          <a:noFill/>
          <a:ln/>
        </p:spPr>
        <p:txBody>
          <a:bodyPr wrap="square" lIns="0" tIns="0" rIns="0" bIns="0" rtlCol="0" anchor="ctr">
            <a:normAutofit/>
          </a:bodyPr>
          <a:lstStyle/>
          <a:p>
            <a:pPr marL="0" indent="0">
              <a:buNone/>
            </a:pPr>
            <a:r>
              <a:rPr lang="en-US" sz="1100" dirty="0">
                <a:solidFill>
                  <a:srgbClr val="334155"/>
                </a:solidFill>
              </a:rPr>
              <a:t>Uses indicators and evidence-based guidance to support quality, prevention and population health.</a:t>
            </a:r>
            <a:endParaRPr lang="en-US" sz="1100" dirty="0"/>
          </a:p>
        </p:txBody>
      </p:sp>
      <p:sp>
        <p:nvSpPr>
          <p:cNvPr id="20" name="Text 18"/>
          <p:cNvSpPr/>
          <p:nvPr/>
        </p:nvSpPr>
        <p:spPr>
          <a:xfrm>
            <a:off x="7452360" y="3932204"/>
            <a:ext cx="3246120" cy="831820"/>
          </a:xfrm>
          <a:prstGeom prst="rect">
            <a:avLst/>
          </a:prstGeom>
          <a:noFill/>
          <a:ln/>
        </p:spPr>
        <p:txBody>
          <a:bodyPr wrap="square" lIns="0" tIns="0" rIns="0" bIns="0" rtlCol="0" anchor="ctr">
            <a:normAutofit/>
          </a:bodyPr>
          <a:lstStyle/>
          <a:p>
            <a:pPr marL="0" indent="0">
              <a:buNone/>
            </a:pPr>
            <a:r>
              <a:rPr lang="en-US" sz="1100" dirty="0">
                <a:solidFill>
                  <a:srgbClr val="334155"/>
                </a:solidFill>
              </a:rPr>
              <a:t>Useful for accountability; indicators can miss lived experience and local barriers.</a:t>
            </a:r>
            <a:endParaRPr lang="en-US" sz="1100" dirty="0"/>
          </a:p>
        </p:txBody>
      </p:sp>
      <p:sp>
        <p:nvSpPr>
          <p:cNvPr id="22" name="Text 20"/>
          <p:cNvSpPr/>
          <p:nvPr/>
        </p:nvSpPr>
        <p:spPr>
          <a:xfrm>
            <a:off x="969264" y="5207020"/>
            <a:ext cx="1353312" cy="146792"/>
          </a:xfrm>
          <a:prstGeom prst="rect">
            <a:avLst/>
          </a:prstGeom>
          <a:noFill/>
          <a:ln/>
        </p:spPr>
        <p:txBody>
          <a:bodyPr wrap="square" lIns="0" tIns="0" rIns="0" bIns="0" rtlCol="0" anchor="ctr"/>
          <a:lstStyle/>
          <a:p>
            <a:pPr marL="0" indent="0" algn="ctr">
              <a:buNone/>
            </a:pPr>
            <a:r>
              <a:rPr lang="en-US" sz="1000" i="1" dirty="0">
                <a:solidFill>
                  <a:srgbClr val="1F2937"/>
                </a:solidFill>
              </a:rPr>
              <a:t>(Alderwick et al., 2022)</a:t>
            </a:r>
            <a:endParaRPr lang="en-US" sz="1000" dirty="0"/>
          </a:p>
        </p:txBody>
      </p:sp>
      <p:sp>
        <p:nvSpPr>
          <p:cNvPr id="24" name="Text 22"/>
          <p:cNvSpPr/>
          <p:nvPr/>
        </p:nvSpPr>
        <p:spPr>
          <a:xfrm>
            <a:off x="2560320" y="5207020"/>
            <a:ext cx="1316736" cy="146792"/>
          </a:xfrm>
          <a:prstGeom prst="rect">
            <a:avLst/>
          </a:prstGeom>
          <a:noFill/>
          <a:ln/>
        </p:spPr>
        <p:txBody>
          <a:bodyPr wrap="square" lIns="0" tIns="0" rIns="0" bIns="0" rtlCol="0" anchor="ctr"/>
          <a:lstStyle/>
          <a:p>
            <a:pPr marL="0" indent="0" algn="ctr">
              <a:buNone/>
            </a:pPr>
            <a:r>
              <a:rPr lang="en-US" sz="1000" i="1" dirty="0">
                <a:solidFill>
                  <a:srgbClr val="1F2937"/>
                </a:solidFill>
              </a:rPr>
              <a:t>(Gkiouleka et al., 2022)</a:t>
            </a:r>
            <a:endParaRPr lang="en-US" sz="1000" dirty="0"/>
          </a:p>
        </p:txBody>
      </p:sp>
      <p:sp>
        <p:nvSpPr>
          <p:cNvPr id="25" name="Text 23"/>
          <p:cNvSpPr/>
          <p:nvPr/>
        </p:nvSpPr>
        <p:spPr>
          <a:xfrm>
            <a:off x="4224528" y="5171440"/>
            <a:ext cx="6720840" cy="305816"/>
          </a:xfrm>
          <a:prstGeom prst="rect">
            <a:avLst/>
          </a:prstGeom>
          <a:noFill/>
          <a:ln/>
        </p:spPr>
        <p:txBody>
          <a:bodyPr wrap="square" lIns="0" tIns="0" rIns="0" bIns="0" rtlCol="0" anchor="ctr"/>
          <a:lstStyle/>
          <a:p>
            <a:pPr marL="0" indent="0">
              <a:buNone/>
            </a:pPr>
            <a:r>
              <a:rPr lang="en-US" sz="1400" b="1" dirty="0">
                <a:solidFill>
                  <a:srgbClr val="17324D"/>
                </a:solidFill>
              </a:rPr>
              <a:t>Policy message: governance must convert aims into resources, workforce capacity, data sharing and local accountability.</a:t>
            </a:r>
            <a:endParaRPr lang="en-US" sz="1400" dirty="0"/>
          </a:p>
        </p:txBody>
      </p:sp>
      <p:sp>
        <p:nvSpPr>
          <p:cNvPr id="26" name="Shape 24"/>
          <p:cNvSpPr/>
          <p:nvPr/>
        </p:nvSpPr>
        <p:spPr>
          <a:xfrm>
            <a:off x="0" y="6344229"/>
            <a:ext cx="12191695" cy="513771"/>
          </a:xfrm>
          <a:prstGeom prst="rect">
            <a:avLst/>
          </a:prstGeom>
          <a:solidFill>
            <a:srgbClr val="17324D"/>
          </a:solidFill>
          <a:ln w="12700">
            <a:solidFill>
              <a:srgbClr val="17324D">
                <a:alpha val="0"/>
              </a:srgbClr>
            </a:solidFill>
            <a:prstDash val="solid"/>
          </a:ln>
        </p:spPr>
        <p:txBody>
          <a:bodyPr/>
          <a:lstStyle/>
          <a:p>
            <a:endParaRPr lang="en-GB"/>
          </a:p>
        </p:txBody>
      </p:sp>
      <p:sp>
        <p:nvSpPr>
          <p:cNvPr id="28" name="Text 26"/>
          <p:cNvSpPr/>
          <p:nvPr/>
        </p:nvSpPr>
        <p:spPr>
          <a:xfrm>
            <a:off x="11338560" y="6467043"/>
            <a:ext cx="502920" cy="244653"/>
          </a:xfrm>
          <a:prstGeom prst="rect">
            <a:avLst/>
          </a:prstGeom>
          <a:noFill/>
          <a:ln/>
        </p:spPr>
        <p:txBody>
          <a:bodyPr wrap="square" lIns="0" tIns="0" rIns="0" bIns="0" rtlCol="0" anchor="ctr"/>
          <a:lstStyle/>
          <a:p>
            <a:pPr marL="0" indent="0" algn="r">
              <a:buNone/>
            </a:pPr>
            <a:r>
              <a:rPr lang="en-US" sz="1050" b="1" dirty="0">
                <a:solidFill>
                  <a:srgbClr val="FFFFFF"/>
                </a:solidFill>
                <a:latin typeface="Aptos" pitchFamily="34" charset="0"/>
                <a:ea typeface="Aptos" pitchFamily="34" charset="-122"/>
                <a:cs typeface="Aptos" pitchFamily="34" charset="-120"/>
              </a:rPr>
              <a:t>07</a:t>
            </a:r>
            <a:endParaRPr lang="en-US" sz="105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502920" y="320040"/>
            <a:ext cx="7315200" cy="411480"/>
          </a:xfrm>
          <a:prstGeom prst="rect">
            <a:avLst/>
          </a:prstGeom>
          <a:noFill/>
          <a:ln/>
        </p:spPr>
        <p:txBody>
          <a:bodyPr wrap="square" lIns="0" tIns="0" rIns="0" bIns="0" rtlCol="0" anchor="ctr"/>
          <a:lstStyle/>
          <a:p>
            <a:pPr marL="0" indent="0">
              <a:buNone/>
            </a:pPr>
            <a:r>
              <a:rPr lang="en-US" sz="2800" b="1" dirty="0">
                <a:solidFill>
                  <a:srgbClr val="17324D"/>
                </a:solidFill>
                <a:latin typeface="Aptos Display" pitchFamily="34" charset="0"/>
                <a:ea typeface="Aptos Display" pitchFamily="34" charset="-122"/>
                <a:cs typeface="Aptos Display" pitchFamily="34" charset="-120"/>
              </a:rPr>
              <a:t>Using legislation effectively</a:t>
            </a:r>
            <a:endParaRPr lang="en-US" sz="2800" dirty="0"/>
          </a:p>
        </p:txBody>
      </p:sp>
      <p:sp>
        <p:nvSpPr>
          <p:cNvPr id="4" name="Shape 2"/>
          <p:cNvSpPr/>
          <p:nvPr/>
        </p:nvSpPr>
        <p:spPr>
          <a:xfrm>
            <a:off x="530352" y="1078992"/>
            <a:ext cx="914400" cy="0"/>
          </a:xfrm>
          <a:prstGeom prst="line">
            <a:avLst/>
          </a:prstGeom>
          <a:noFill/>
          <a:ln w="27940">
            <a:solidFill>
              <a:srgbClr val="1A8A99"/>
            </a:solidFill>
            <a:prstDash val="solid"/>
          </a:ln>
        </p:spPr>
        <p:txBody>
          <a:bodyPr/>
          <a:lstStyle/>
          <a:p>
            <a:endParaRPr lang="en-GB"/>
          </a:p>
        </p:txBody>
      </p:sp>
      <p:sp>
        <p:nvSpPr>
          <p:cNvPr id="5" name="Shape 3"/>
          <p:cNvSpPr/>
          <p:nvPr/>
        </p:nvSpPr>
        <p:spPr>
          <a:xfrm>
            <a:off x="658368" y="1280160"/>
            <a:ext cx="4709160" cy="4480560"/>
          </a:xfrm>
          <a:prstGeom prst="roundRect">
            <a:avLst>
              <a:gd name="adj" fmla="val 2653"/>
            </a:avLst>
          </a:prstGeom>
          <a:solidFill>
            <a:srgbClr val="FFFFFF"/>
          </a:solidFill>
          <a:ln w="12700">
            <a:solidFill>
              <a:srgbClr val="DDE5ED"/>
            </a:solidFill>
            <a:prstDash val="solid"/>
          </a:ln>
        </p:spPr>
        <p:txBody>
          <a:bodyPr/>
          <a:lstStyle/>
          <a:p>
            <a:endParaRPr lang="en-GB"/>
          </a:p>
        </p:txBody>
      </p:sp>
      <p:sp>
        <p:nvSpPr>
          <p:cNvPr id="6" name="Text 4"/>
          <p:cNvSpPr/>
          <p:nvPr/>
        </p:nvSpPr>
        <p:spPr>
          <a:xfrm>
            <a:off x="960120" y="1572768"/>
            <a:ext cx="3017520" cy="256032"/>
          </a:xfrm>
          <a:prstGeom prst="rect">
            <a:avLst/>
          </a:prstGeom>
          <a:noFill/>
          <a:ln/>
        </p:spPr>
        <p:txBody>
          <a:bodyPr wrap="square" lIns="0" tIns="0" rIns="0" bIns="0" rtlCol="0" anchor="ctr"/>
          <a:lstStyle/>
          <a:p>
            <a:pPr marL="0" indent="0">
              <a:buNone/>
            </a:pPr>
            <a:r>
              <a:rPr lang="en-US" b="1" dirty="0">
                <a:solidFill>
                  <a:srgbClr val="17324D"/>
                </a:solidFill>
              </a:rPr>
              <a:t>Relevant legislation</a:t>
            </a:r>
            <a:endParaRPr lang="en-US" dirty="0"/>
          </a:p>
        </p:txBody>
      </p:sp>
      <p:sp>
        <p:nvSpPr>
          <p:cNvPr id="7" name="Text 5"/>
          <p:cNvSpPr/>
          <p:nvPr/>
        </p:nvSpPr>
        <p:spPr>
          <a:xfrm>
            <a:off x="960120" y="2084832"/>
            <a:ext cx="201168" cy="201168"/>
          </a:xfrm>
          <a:prstGeom prst="rect">
            <a:avLst/>
          </a:prstGeom>
          <a:noFill/>
          <a:ln/>
        </p:spPr>
        <p:txBody>
          <a:bodyPr wrap="square" lIns="0" tIns="0" rIns="0" bIns="0" rtlCol="0" anchor="ctr"/>
          <a:lstStyle/>
          <a:p>
            <a:pPr marL="0" indent="0">
              <a:buNone/>
            </a:pPr>
            <a:r>
              <a:rPr lang="en-US" sz="1400" b="1" dirty="0">
                <a:solidFill>
                  <a:srgbClr val="1A8A99"/>
                </a:solidFill>
              </a:rPr>
              <a:t>•</a:t>
            </a:r>
            <a:endParaRPr lang="en-US" sz="1400" dirty="0"/>
          </a:p>
        </p:txBody>
      </p:sp>
      <p:sp>
        <p:nvSpPr>
          <p:cNvPr id="8" name="Text 6"/>
          <p:cNvSpPr/>
          <p:nvPr/>
        </p:nvSpPr>
        <p:spPr>
          <a:xfrm>
            <a:off x="1188720" y="2103120"/>
            <a:ext cx="3931920" cy="365760"/>
          </a:xfrm>
          <a:prstGeom prst="rect">
            <a:avLst/>
          </a:prstGeom>
          <a:noFill/>
          <a:ln/>
        </p:spPr>
        <p:txBody>
          <a:bodyPr wrap="square" lIns="0" tIns="0" rIns="0" bIns="0" rtlCol="0" anchor="t">
            <a:normAutofit/>
          </a:bodyPr>
          <a:lstStyle/>
          <a:p>
            <a:pPr marL="0" indent="0">
              <a:buNone/>
            </a:pPr>
            <a:r>
              <a:rPr lang="en-US" sz="1050" dirty="0">
                <a:solidFill>
                  <a:srgbClr val="1F2937"/>
                </a:solidFill>
              </a:rPr>
              <a:t>Equality Act 2010: supports non-discrimination and equitable access.</a:t>
            </a:r>
            <a:endParaRPr lang="en-US" sz="1050" dirty="0"/>
          </a:p>
        </p:txBody>
      </p:sp>
      <p:sp>
        <p:nvSpPr>
          <p:cNvPr id="9" name="Text 7"/>
          <p:cNvSpPr/>
          <p:nvPr/>
        </p:nvSpPr>
        <p:spPr>
          <a:xfrm>
            <a:off x="960120" y="2697480"/>
            <a:ext cx="201168" cy="201168"/>
          </a:xfrm>
          <a:prstGeom prst="rect">
            <a:avLst/>
          </a:prstGeom>
          <a:noFill/>
          <a:ln/>
        </p:spPr>
        <p:txBody>
          <a:bodyPr wrap="square" lIns="0" tIns="0" rIns="0" bIns="0" rtlCol="0" anchor="ctr"/>
          <a:lstStyle/>
          <a:p>
            <a:pPr marL="0" indent="0">
              <a:buNone/>
            </a:pPr>
            <a:r>
              <a:rPr lang="en-US" sz="1400" b="1" dirty="0">
                <a:solidFill>
                  <a:srgbClr val="1A8A99"/>
                </a:solidFill>
              </a:rPr>
              <a:t>•</a:t>
            </a:r>
            <a:endParaRPr lang="en-US" sz="1400" dirty="0"/>
          </a:p>
        </p:txBody>
      </p:sp>
      <p:sp>
        <p:nvSpPr>
          <p:cNvPr id="10" name="Text 8"/>
          <p:cNvSpPr/>
          <p:nvPr/>
        </p:nvSpPr>
        <p:spPr>
          <a:xfrm>
            <a:off x="1188720" y="2715768"/>
            <a:ext cx="3931920" cy="365760"/>
          </a:xfrm>
          <a:prstGeom prst="rect">
            <a:avLst/>
          </a:prstGeom>
          <a:noFill/>
          <a:ln/>
        </p:spPr>
        <p:txBody>
          <a:bodyPr wrap="square" lIns="0" tIns="0" rIns="0" bIns="0" rtlCol="0" anchor="t">
            <a:normAutofit/>
          </a:bodyPr>
          <a:lstStyle/>
          <a:p>
            <a:pPr marL="0" indent="0">
              <a:buNone/>
            </a:pPr>
            <a:r>
              <a:rPr lang="en-US" sz="1050" dirty="0">
                <a:solidFill>
                  <a:srgbClr val="1F2937"/>
                </a:solidFill>
              </a:rPr>
              <a:t>Health and Care Act 2022: strengthens integrated care and partnership duties.</a:t>
            </a:r>
            <a:endParaRPr lang="en-US" sz="1050" dirty="0"/>
          </a:p>
        </p:txBody>
      </p:sp>
      <p:sp>
        <p:nvSpPr>
          <p:cNvPr id="11" name="Text 9"/>
          <p:cNvSpPr/>
          <p:nvPr/>
        </p:nvSpPr>
        <p:spPr>
          <a:xfrm>
            <a:off x="960120" y="3419856"/>
            <a:ext cx="201168" cy="201168"/>
          </a:xfrm>
          <a:prstGeom prst="rect">
            <a:avLst/>
          </a:prstGeom>
          <a:noFill/>
          <a:ln/>
        </p:spPr>
        <p:txBody>
          <a:bodyPr wrap="square" lIns="0" tIns="0" rIns="0" bIns="0" rtlCol="0" anchor="ctr"/>
          <a:lstStyle/>
          <a:p>
            <a:pPr marL="0" indent="0">
              <a:buNone/>
            </a:pPr>
            <a:r>
              <a:rPr lang="en-US" sz="1400" b="1" dirty="0">
                <a:solidFill>
                  <a:srgbClr val="1A8A99"/>
                </a:solidFill>
              </a:rPr>
              <a:t>•</a:t>
            </a:r>
            <a:endParaRPr lang="en-US" sz="1400" dirty="0"/>
          </a:p>
        </p:txBody>
      </p:sp>
      <p:sp>
        <p:nvSpPr>
          <p:cNvPr id="12" name="Text 10"/>
          <p:cNvSpPr/>
          <p:nvPr/>
        </p:nvSpPr>
        <p:spPr>
          <a:xfrm>
            <a:off x="1188720" y="3438144"/>
            <a:ext cx="3931920" cy="365760"/>
          </a:xfrm>
          <a:prstGeom prst="rect">
            <a:avLst/>
          </a:prstGeom>
          <a:noFill/>
          <a:ln/>
        </p:spPr>
        <p:txBody>
          <a:bodyPr wrap="square" lIns="0" tIns="0" rIns="0" bIns="0" rtlCol="0" anchor="t">
            <a:normAutofit/>
          </a:bodyPr>
          <a:lstStyle/>
          <a:p>
            <a:pPr marL="0" indent="0">
              <a:buNone/>
            </a:pPr>
            <a:r>
              <a:rPr lang="en-US" sz="1050" dirty="0">
                <a:solidFill>
                  <a:srgbClr val="1F2937"/>
                </a:solidFill>
              </a:rPr>
              <a:t>Mental Health Act: legal framework for treatment and rights in mental health care.</a:t>
            </a:r>
            <a:endParaRPr lang="en-US" sz="1050" dirty="0"/>
          </a:p>
        </p:txBody>
      </p:sp>
      <p:sp>
        <p:nvSpPr>
          <p:cNvPr id="13" name="Text 11"/>
          <p:cNvSpPr/>
          <p:nvPr/>
        </p:nvSpPr>
        <p:spPr>
          <a:xfrm>
            <a:off x="960120" y="4160520"/>
            <a:ext cx="201168" cy="201168"/>
          </a:xfrm>
          <a:prstGeom prst="rect">
            <a:avLst/>
          </a:prstGeom>
          <a:noFill/>
          <a:ln/>
        </p:spPr>
        <p:txBody>
          <a:bodyPr wrap="square" lIns="0" tIns="0" rIns="0" bIns="0" rtlCol="0" anchor="ctr"/>
          <a:lstStyle/>
          <a:p>
            <a:pPr marL="0" indent="0">
              <a:buNone/>
            </a:pPr>
            <a:r>
              <a:rPr lang="en-US" sz="1400" b="1" dirty="0">
                <a:solidFill>
                  <a:srgbClr val="1A8A99"/>
                </a:solidFill>
              </a:rPr>
              <a:t>•</a:t>
            </a:r>
            <a:endParaRPr lang="en-US" sz="1400" dirty="0"/>
          </a:p>
        </p:txBody>
      </p:sp>
      <p:sp>
        <p:nvSpPr>
          <p:cNvPr id="14" name="Text 12"/>
          <p:cNvSpPr/>
          <p:nvPr/>
        </p:nvSpPr>
        <p:spPr>
          <a:xfrm>
            <a:off x="1188720" y="4178808"/>
            <a:ext cx="3931920" cy="365760"/>
          </a:xfrm>
          <a:prstGeom prst="rect">
            <a:avLst/>
          </a:prstGeom>
          <a:noFill/>
          <a:ln/>
        </p:spPr>
        <p:txBody>
          <a:bodyPr wrap="square" lIns="0" tIns="0" rIns="0" bIns="0" rtlCol="0" anchor="t">
            <a:normAutofit/>
          </a:bodyPr>
          <a:lstStyle/>
          <a:p>
            <a:pPr marL="0" indent="0">
              <a:buNone/>
            </a:pPr>
            <a:r>
              <a:rPr lang="en-US" sz="1050" dirty="0">
                <a:solidFill>
                  <a:srgbClr val="1F2937"/>
                </a:solidFill>
              </a:rPr>
              <a:t>Tobacco regulations: regulate tobacco and e-cigarettes to support prevention.</a:t>
            </a:r>
            <a:endParaRPr lang="en-US" sz="1050" dirty="0"/>
          </a:p>
        </p:txBody>
      </p:sp>
      <p:sp>
        <p:nvSpPr>
          <p:cNvPr id="16" name="Text 14"/>
          <p:cNvSpPr/>
          <p:nvPr/>
        </p:nvSpPr>
        <p:spPr>
          <a:xfrm>
            <a:off x="1051560" y="5125212"/>
            <a:ext cx="941832" cy="109728"/>
          </a:xfrm>
          <a:prstGeom prst="rect">
            <a:avLst/>
          </a:prstGeom>
          <a:noFill/>
          <a:ln/>
        </p:spPr>
        <p:txBody>
          <a:bodyPr wrap="square" lIns="0" tIns="0" rIns="0" bIns="0" rtlCol="0" anchor="ctr"/>
          <a:lstStyle/>
          <a:p>
            <a:pPr marL="0" indent="0" algn="ctr">
              <a:buNone/>
            </a:pPr>
            <a:r>
              <a:rPr lang="en-US" sz="800" i="1" dirty="0">
                <a:solidFill>
                  <a:srgbClr val="1F2937"/>
                </a:solidFill>
              </a:rPr>
              <a:t>(Arık et al., 2021)</a:t>
            </a:r>
            <a:endParaRPr lang="en-US" sz="800" dirty="0"/>
          </a:p>
        </p:txBody>
      </p:sp>
      <p:sp>
        <p:nvSpPr>
          <p:cNvPr id="17" name="Shape 15"/>
          <p:cNvSpPr/>
          <p:nvPr/>
        </p:nvSpPr>
        <p:spPr>
          <a:xfrm>
            <a:off x="5715000" y="1280160"/>
            <a:ext cx="5806440" cy="4480560"/>
          </a:xfrm>
          <a:prstGeom prst="roundRect">
            <a:avLst>
              <a:gd name="adj" fmla="val 2653"/>
            </a:avLst>
          </a:prstGeom>
          <a:solidFill>
            <a:srgbClr val="FFFFFF"/>
          </a:solidFill>
          <a:ln w="12700">
            <a:solidFill>
              <a:srgbClr val="DDE5ED"/>
            </a:solidFill>
            <a:prstDash val="solid"/>
          </a:ln>
        </p:spPr>
        <p:txBody>
          <a:bodyPr/>
          <a:lstStyle/>
          <a:p>
            <a:endParaRPr lang="en-GB"/>
          </a:p>
        </p:txBody>
      </p:sp>
      <p:sp>
        <p:nvSpPr>
          <p:cNvPr id="18" name="Shape 16"/>
          <p:cNvSpPr/>
          <p:nvPr/>
        </p:nvSpPr>
        <p:spPr>
          <a:xfrm>
            <a:off x="6035040" y="1645920"/>
            <a:ext cx="1097280" cy="256032"/>
          </a:xfrm>
          <a:prstGeom prst="roundRect">
            <a:avLst>
              <a:gd name="adj" fmla="val 28571"/>
            </a:avLst>
          </a:prstGeom>
          <a:solidFill>
            <a:srgbClr val="E0F2FE"/>
          </a:solidFill>
          <a:ln w="12700">
            <a:solidFill>
              <a:srgbClr val="E0F2FE">
                <a:alpha val="0"/>
              </a:srgbClr>
            </a:solidFill>
            <a:prstDash val="solid"/>
          </a:ln>
        </p:spPr>
        <p:txBody>
          <a:bodyPr/>
          <a:lstStyle/>
          <a:p>
            <a:endParaRPr lang="en-GB"/>
          </a:p>
        </p:txBody>
      </p:sp>
      <p:sp>
        <p:nvSpPr>
          <p:cNvPr id="19" name="Text 17"/>
          <p:cNvSpPr/>
          <p:nvPr/>
        </p:nvSpPr>
        <p:spPr>
          <a:xfrm>
            <a:off x="6108192" y="1705356"/>
            <a:ext cx="950976" cy="128016"/>
          </a:xfrm>
          <a:prstGeom prst="rect">
            <a:avLst/>
          </a:prstGeom>
          <a:noFill/>
          <a:ln/>
        </p:spPr>
        <p:txBody>
          <a:bodyPr wrap="square" lIns="0" tIns="0" rIns="0" bIns="0" rtlCol="0" anchor="ctr"/>
          <a:lstStyle/>
          <a:p>
            <a:pPr marL="0" indent="0" algn="ctr">
              <a:buNone/>
            </a:pPr>
            <a:r>
              <a:rPr lang="en-US" sz="900" b="1" dirty="0">
                <a:solidFill>
                  <a:srgbClr val="17324D"/>
                </a:solidFill>
              </a:rPr>
              <a:t>Describe</a:t>
            </a:r>
            <a:endParaRPr lang="en-US" sz="900" dirty="0"/>
          </a:p>
        </p:txBody>
      </p:sp>
      <p:sp>
        <p:nvSpPr>
          <p:cNvPr id="20" name="Text 18"/>
          <p:cNvSpPr/>
          <p:nvPr/>
        </p:nvSpPr>
        <p:spPr>
          <a:xfrm>
            <a:off x="7333488" y="1700784"/>
            <a:ext cx="3657600" cy="201168"/>
          </a:xfrm>
          <a:prstGeom prst="rect">
            <a:avLst/>
          </a:prstGeom>
          <a:noFill/>
          <a:ln/>
        </p:spPr>
        <p:txBody>
          <a:bodyPr wrap="square" lIns="0" tIns="0" rIns="0" bIns="0" rtlCol="0" anchor="ctr"/>
          <a:lstStyle/>
          <a:p>
            <a:pPr marL="0" indent="0">
              <a:buNone/>
            </a:pPr>
            <a:r>
              <a:rPr lang="en-US" sz="1100" dirty="0">
                <a:solidFill>
                  <a:srgbClr val="334155"/>
                </a:solidFill>
              </a:rPr>
              <a:t>What does the law/policy aim to do?</a:t>
            </a:r>
            <a:endParaRPr lang="en-US" sz="1100" dirty="0"/>
          </a:p>
        </p:txBody>
      </p:sp>
      <p:sp>
        <p:nvSpPr>
          <p:cNvPr id="21" name="Shape 19"/>
          <p:cNvSpPr/>
          <p:nvPr/>
        </p:nvSpPr>
        <p:spPr>
          <a:xfrm>
            <a:off x="6035040" y="2514600"/>
            <a:ext cx="1097280" cy="256032"/>
          </a:xfrm>
          <a:prstGeom prst="roundRect">
            <a:avLst>
              <a:gd name="adj" fmla="val 28571"/>
            </a:avLst>
          </a:prstGeom>
          <a:solidFill>
            <a:srgbClr val="DCFCE7"/>
          </a:solidFill>
          <a:ln w="12700">
            <a:solidFill>
              <a:srgbClr val="DCFCE7">
                <a:alpha val="0"/>
              </a:srgbClr>
            </a:solidFill>
            <a:prstDash val="solid"/>
          </a:ln>
        </p:spPr>
        <p:txBody>
          <a:bodyPr/>
          <a:lstStyle/>
          <a:p>
            <a:endParaRPr lang="en-GB"/>
          </a:p>
        </p:txBody>
      </p:sp>
      <p:sp>
        <p:nvSpPr>
          <p:cNvPr id="22" name="Text 20"/>
          <p:cNvSpPr/>
          <p:nvPr/>
        </p:nvSpPr>
        <p:spPr>
          <a:xfrm>
            <a:off x="6108192" y="2574036"/>
            <a:ext cx="950976" cy="128016"/>
          </a:xfrm>
          <a:prstGeom prst="rect">
            <a:avLst/>
          </a:prstGeom>
          <a:noFill/>
          <a:ln/>
        </p:spPr>
        <p:txBody>
          <a:bodyPr wrap="square" lIns="0" tIns="0" rIns="0" bIns="0" rtlCol="0" anchor="ctr"/>
          <a:lstStyle/>
          <a:p>
            <a:pPr marL="0" indent="0" algn="ctr">
              <a:buNone/>
            </a:pPr>
            <a:r>
              <a:rPr lang="en-US" sz="900" b="1" dirty="0">
                <a:solidFill>
                  <a:srgbClr val="17324D"/>
                </a:solidFill>
              </a:rPr>
              <a:t>Apply</a:t>
            </a:r>
            <a:endParaRPr lang="en-US" sz="900" dirty="0"/>
          </a:p>
        </p:txBody>
      </p:sp>
      <p:sp>
        <p:nvSpPr>
          <p:cNvPr id="23" name="Text 21"/>
          <p:cNvSpPr/>
          <p:nvPr/>
        </p:nvSpPr>
        <p:spPr>
          <a:xfrm>
            <a:off x="7333488" y="2569464"/>
            <a:ext cx="3657600" cy="201168"/>
          </a:xfrm>
          <a:prstGeom prst="rect">
            <a:avLst/>
          </a:prstGeom>
          <a:noFill/>
          <a:ln/>
        </p:spPr>
        <p:txBody>
          <a:bodyPr wrap="square" lIns="0" tIns="0" rIns="0" bIns="0" rtlCol="0" anchor="ctr"/>
          <a:lstStyle/>
          <a:p>
            <a:pPr marL="0" indent="0">
              <a:buNone/>
            </a:pPr>
            <a:r>
              <a:rPr lang="en-US" sz="1100" dirty="0">
                <a:solidFill>
                  <a:srgbClr val="334155"/>
                </a:solidFill>
              </a:rPr>
              <a:t>How does it support SDG 3 or service access?</a:t>
            </a:r>
            <a:endParaRPr lang="en-US" sz="1100" dirty="0"/>
          </a:p>
        </p:txBody>
      </p:sp>
      <p:sp>
        <p:nvSpPr>
          <p:cNvPr id="24" name="Shape 22"/>
          <p:cNvSpPr/>
          <p:nvPr/>
        </p:nvSpPr>
        <p:spPr>
          <a:xfrm>
            <a:off x="6035040" y="3383280"/>
            <a:ext cx="1097280" cy="256032"/>
          </a:xfrm>
          <a:prstGeom prst="roundRect">
            <a:avLst>
              <a:gd name="adj" fmla="val 28571"/>
            </a:avLst>
          </a:prstGeom>
          <a:solidFill>
            <a:srgbClr val="FEF3C7"/>
          </a:solidFill>
          <a:ln w="12700">
            <a:solidFill>
              <a:srgbClr val="FEF3C7">
                <a:alpha val="0"/>
              </a:srgbClr>
            </a:solidFill>
            <a:prstDash val="solid"/>
          </a:ln>
        </p:spPr>
        <p:txBody>
          <a:bodyPr/>
          <a:lstStyle/>
          <a:p>
            <a:endParaRPr lang="en-GB"/>
          </a:p>
        </p:txBody>
      </p:sp>
      <p:sp>
        <p:nvSpPr>
          <p:cNvPr id="25" name="Text 23"/>
          <p:cNvSpPr/>
          <p:nvPr/>
        </p:nvSpPr>
        <p:spPr>
          <a:xfrm>
            <a:off x="6108192" y="3442716"/>
            <a:ext cx="950976" cy="128016"/>
          </a:xfrm>
          <a:prstGeom prst="rect">
            <a:avLst/>
          </a:prstGeom>
          <a:noFill/>
          <a:ln/>
        </p:spPr>
        <p:txBody>
          <a:bodyPr wrap="square" lIns="0" tIns="0" rIns="0" bIns="0" rtlCol="0" anchor="ctr"/>
          <a:lstStyle/>
          <a:p>
            <a:pPr marL="0" indent="0" algn="ctr">
              <a:buNone/>
            </a:pPr>
            <a:r>
              <a:rPr lang="en-US" sz="900" b="1" dirty="0">
                <a:solidFill>
                  <a:srgbClr val="17324D"/>
                </a:solidFill>
              </a:rPr>
              <a:t>Evaluate</a:t>
            </a:r>
            <a:endParaRPr lang="en-US" sz="900" dirty="0"/>
          </a:p>
        </p:txBody>
      </p:sp>
      <p:sp>
        <p:nvSpPr>
          <p:cNvPr id="26" name="Text 24"/>
          <p:cNvSpPr/>
          <p:nvPr/>
        </p:nvSpPr>
        <p:spPr>
          <a:xfrm>
            <a:off x="7333488" y="3438144"/>
            <a:ext cx="3657600" cy="201168"/>
          </a:xfrm>
          <a:prstGeom prst="rect">
            <a:avLst/>
          </a:prstGeom>
          <a:noFill/>
          <a:ln/>
        </p:spPr>
        <p:txBody>
          <a:bodyPr wrap="square" lIns="0" tIns="0" rIns="0" bIns="0" rtlCol="0" anchor="ctr"/>
          <a:lstStyle/>
          <a:p>
            <a:pPr marL="0" indent="0">
              <a:buNone/>
            </a:pPr>
            <a:r>
              <a:rPr lang="en-US" sz="1100" dirty="0">
                <a:solidFill>
                  <a:srgbClr val="334155"/>
                </a:solidFill>
              </a:rPr>
              <a:t>What inequality remains despite the law?</a:t>
            </a:r>
            <a:endParaRPr lang="en-US" sz="1100" dirty="0"/>
          </a:p>
        </p:txBody>
      </p:sp>
      <p:sp>
        <p:nvSpPr>
          <p:cNvPr id="27" name="Shape 25"/>
          <p:cNvSpPr/>
          <p:nvPr/>
        </p:nvSpPr>
        <p:spPr>
          <a:xfrm>
            <a:off x="6035040" y="4251960"/>
            <a:ext cx="1097280" cy="256032"/>
          </a:xfrm>
          <a:prstGeom prst="roundRect">
            <a:avLst>
              <a:gd name="adj" fmla="val 28571"/>
            </a:avLst>
          </a:prstGeom>
          <a:solidFill>
            <a:srgbClr val="FCE7F3"/>
          </a:solidFill>
          <a:ln w="12700">
            <a:solidFill>
              <a:srgbClr val="FCE7F3">
                <a:alpha val="0"/>
              </a:srgbClr>
            </a:solidFill>
            <a:prstDash val="solid"/>
          </a:ln>
        </p:spPr>
        <p:txBody>
          <a:bodyPr/>
          <a:lstStyle/>
          <a:p>
            <a:endParaRPr lang="en-GB"/>
          </a:p>
        </p:txBody>
      </p:sp>
      <p:sp>
        <p:nvSpPr>
          <p:cNvPr id="28" name="Text 26"/>
          <p:cNvSpPr/>
          <p:nvPr/>
        </p:nvSpPr>
        <p:spPr>
          <a:xfrm>
            <a:off x="6108192" y="4311396"/>
            <a:ext cx="950976" cy="128016"/>
          </a:xfrm>
          <a:prstGeom prst="rect">
            <a:avLst/>
          </a:prstGeom>
          <a:noFill/>
          <a:ln/>
        </p:spPr>
        <p:txBody>
          <a:bodyPr wrap="square" lIns="0" tIns="0" rIns="0" bIns="0" rtlCol="0" anchor="ctr"/>
          <a:lstStyle/>
          <a:p>
            <a:pPr marL="0" indent="0" algn="ctr">
              <a:buNone/>
            </a:pPr>
            <a:r>
              <a:rPr lang="en-US" sz="900" b="1" dirty="0">
                <a:solidFill>
                  <a:srgbClr val="17324D"/>
                </a:solidFill>
              </a:rPr>
              <a:t>Recommend</a:t>
            </a:r>
            <a:endParaRPr lang="en-US" sz="900" dirty="0"/>
          </a:p>
        </p:txBody>
      </p:sp>
      <p:sp>
        <p:nvSpPr>
          <p:cNvPr id="29" name="Text 27"/>
          <p:cNvSpPr/>
          <p:nvPr/>
        </p:nvSpPr>
        <p:spPr>
          <a:xfrm>
            <a:off x="7333488" y="4306824"/>
            <a:ext cx="3657600" cy="201168"/>
          </a:xfrm>
          <a:prstGeom prst="rect">
            <a:avLst/>
          </a:prstGeom>
          <a:noFill/>
          <a:ln/>
        </p:spPr>
        <p:txBody>
          <a:bodyPr wrap="square" lIns="0" tIns="0" rIns="0" bIns="0" rtlCol="0" anchor="ctr"/>
          <a:lstStyle/>
          <a:p>
            <a:pPr marL="0" indent="0">
              <a:buNone/>
            </a:pPr>
            <a:r>
              <a:rPr lang="en-US" sz="1100" dirty="0">
                <a:solidFill>
                  <a:srgbClr val="334155"/>
                </a:solidFill>
              </a:rPr>
              <a:t>What extra policy or practice change is needed?</a:t>
            </a:r>
            <a:endParaRPr lang="en-US" sz="1100" dirty="0"/>
          </a:p>
        </p:txBody>
      </p:sp>
      <p:sp>
        <p:nvSpPr>
          <p:cNvPr id="30" name="Text 28"/>
          <p:cNvSpPr/>
          <p:nvPr/>
        </p:nvSpPr>
        <p:spPr>
          <a:xfrm>
            <a:off x="6035040" y="4983480"/>
            <a:ext cx="5257800" cy="411480"/>
          </a:xfrm>
          <a:prstGeom prst="rect">
            <a:avLst/>
          </a:prstGeom>
          <a:noFill/>
          <a:ln/>
        </p:spPr>
        <p:txBody>
          <a:bodyPr wrap="square" lIns="0" tIns="0" rIns="0" bIns="0" rtlCol="0" anchor="ctr">
            <a:normAutofit/>
          </a:bodyPr>
          <a:lstStyle/>
          <a:p>
            <a:pPr marL="0" indent="0">
              <a:buNone/>
            </a:pPr>
            <a:r>
              <a:rPr lang="en-US" sz="1100" dirty="0">
                <a:solidFill>
                  <a:srgbClr val="1E293B"/>
                </a:solidFill>
              </a:rPr>
              <a:t>Example: equality law may reduce formal barriers, but deprived areas can still face poorer access due to workforce, transport and digital barriers.</a:t>
            </a:r>
            <a:endParaRPr lang="en-US" sz="1100" dirty="0"/>
          </a:p>
        </p:txBody>
      </p:sp>
      <p:sp>
        <p:nvSpPr>
          <p:cNvPr id="31" name="Shape 29"/>
          <p:cNvSpPr/>
          <p:nvPr/>
        </p:nvSpPr>
        <p:spPr>
          <a:xfrm>
            <a:off x="0" y="6473952"/>
            <a:ext cx="12191695" cy="384048"/>
          </a:xfrm>
          <a:prstGeom prst="rect">
            <a:avLst/>
          </a:prstGeom>
          <a:solidFill>
            <a:srgbClr val="17324D"/>
          </a:solidFill>
          <a:ln w="12700">
            <a:solidFill>
              <a:srgbClr val="17324D">
                <a:alpha val="0"/>
              </a:srgbClr>
            </a:solidFill>
            <a:prstDash val="solid"/>
          </a:ln>
        </p:spPr>
        <p:txBody>
          <a:bodyPr/>
          <a:lstStyle/>
          <a:p>
            <a:endParaRPr lang="en-GB"/>
          </a:p>
        </p:txBody>
      </p:sp>
      <p:sp>
        <p:nvSpPr>
          <p:cNvPr id="33" name="Text 31"/>
          <p:cNvSpPr/>
          <p:nvPr/>
        </p:nvSpPr>
        <p:spPr>
          <a:xfrm>
            <a:off x="11338560" y="6528816"/>
            <a:ext cx="502920" cy="182880"/>
          </a:xfrm>
          <a:prstGeom prst="rect">
            <a:avLst/>
          </a:prstGeom>
          <a:noFill/>
          <a:ln/>
        </p:spPr>
        <p:txBody>
          <a:bodyPr wrap="square" lIns="0" tIns="0" rIns="0" bIns="0" rtlCol="0" anchor="ctr"/>
          <a:lstStyle/>
          <a:p>
            <a:pPr marL="0" indent="0" algn="r">
              <a:buNone/>
            </a:pPr>
            <a:r>
              <a:rPr lang="en-US" sz="900" b="1" dirty="0">
                <a:solidFill>
                  <a:srgbClr val="FFFFFF"/>
                </a:solidFill>
                <a:latin typeface="Aptos" pitchFamily="34" charset="0"/>
                <a:ea typeface="Aptos" pitchFamily="34" charset="-122"/>
                <a:cs typeface="Aptos" pitchFamily="34" charset="-120"/>
              </a:rPr>
              <a:t>08</a:t>
            </a:r>
            <a:endParaRPr lang="en-US" sz="9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502920" y="320040"/>
            <a:ext cx="7315200" cy="411480"/>
          </a:xfrm>
          <a:prstGeom prst="rect">
            <a:avLst/>
          </a:prstGeom>
          <a:noFill/>
          <a:ln/>
        </p:spPr>
        <p:txBody>
          <a:bodyPr wrap="square" lIns="0" tIns="0" rIns="0" bIns="0" rtlCol="0" anchor="ctr"/>
          <a:lstStyle/>
          <a:p>
            <a:pPr marL="0" indent="0">
              <a:buNone/>
            </a:pPr>
            <a:r>
              <a:rPr lang="en-US" sz="2800" b="1" dirty="0">
                <a:solidFill>
                  <a:srgbClr val="17324D"/>
                </a:solidFill>
                <a:latin typeface="Aptos Display" pitchFamily="34" charset="0"/>
                <a:ea typeface="Aptos Display" pitchFamily="34" charset="-122"/>
                <a:cs typeface="Aptos Display" pitchFamily="34" charset="-120"/>
              </a:rPr>
              <a:t>Service delivery: what integration looks like in practice</a:t>
            </a:r>
            <a:endParaRPr lang="en-US" sz="2800" dirty="0"/>
          </a:p>
        </p:txBody>
      </p:sp>
      <p:sp>
        <p:nvSpPr>
          <p:cNvPr id="4" name="Shape 2"/>
          <p:cNvSpPr/>
          <p:nvPr/>
        </p:nvSpPr>
        <p:spPr>
          <a:xfrm>
            <a:off x="530352" y="1078992"/>
            <a:ext cx="914400" cy="0"/>
          </a:xfrm>
          <a:prstGeom prst="line">
            <a:avLst/>
          </a:prstGeom>
          <a:noFill/>
          <a:ln w="27940">
            <a:solidFill>
              <a:srgbClr val="1A8A99"/>
            </a:solidFill>
            <a:prstDash val="solid"/>
          </a:ln>
        </p:spPr>
        <p:txBody>
          <a:bodyPr/>
          <a:lstStyle/>
          <a:p>
            <a:endParaRPr lang="en-GB"/>
          </a:p>
        </p:txBody>
      </p:sp>
      <p:pic>
        <p:nvPicPr>
          <p:cNvPr id="5" name="Image 0" descr="/mnt/data/a_bright_warm_realistic_medical_community_care_s_batch_2.png"/>
          <p:cNvPicPr>
            <a:picLocks noChangeAspect="1"/>
          </p:cNvPicPr>
          <p:nvPr/>
        </p:nvPicPr>
        <p:blipFill>
          <a:blip r:embed="rId3"/>
          <a:srcRect l="20517" r="20517"/>
          <a:stretch/>
        </p:blipFill>
        <p:spPr>
          <a:xfrm>
            <a:off x="658368" y="1280160"/>
            <a:ext cx="4617720" cy="4407408"/>
          </a:xfrm>
          <a:prstGeom prst="rect">
            <a:avLst/>
          </a:prstGeom>
        </p:spPr>
      </p:pic>
      <p:sp>
        <p:nvSpPr>
          <p:cNvPr id="6" name="Shape 3"/>
          <p:cNvSpPr/>
          <p:nvPr/>
        </p:nvSpPr>
        <p:spPr>
          <a:xfrm>
            <a:off x="658368" y="1280160"/>
            <a:ext cx="4617720" cy="4407408"/>
          </a:xfrm>
          <a:prstGeom prst="rect">
            <a:avLst/>
          </a:prstGeom>
          <a:solidFill>
            <a:srgbClr val="FFFFFF">
              <a:alpha val="18000"/>
            </a:srgbClr>
          </a:solidFill>
          <a:ln w="12700">
            <a:solidFill>
              <a:srgbClr val="FFFFFF">
                <a:alpha val="0"/>
              </a:srgbClr>
            </a:solidFill>
            <a:prstDash val="solid"/>
          </a:ln>
        </p:spPr>
        <p:txBody>
          <a:bodyPr/>
          <a:lstStyle/>
          <a:p>
            <a:endParaRPr lang="en-GB"/>
          </a:p>
        </p:txBody>
      </p:sp>
      <p:sp>
        <p:nvSpPr>
          <p:cNvPr id="7" name="Shape 4"/>
          <p:cNvSpPr/>
          <p:nvPr/>
        </p:nvSpPr>
        <p:spPr>
          <a:xfrm>
            <a:off x="5577840" y="1417320"/>
            <a:ext cx="2560320" cy="1051560"/>
          </a:xfrm>
          <a:prstGeom prst="roundRect">
            <a:avLst>
              <a:gd name="adj" fmla="val 10435"/>
            </a:avLst>
          </a:prstGeom>
          <a:solidFill>
            <a:srgbClr val="FFFFFF"/>
          </a:solidFill>
          <a:ln w="10160">
            <a:solidFill>
              <a:srgbClr val="DDE5ED"/>
            </a:solidFill>
            <a:prstDash val="solid"/>
          </a:ln>
        </p:spPr>
        <p:txBody>
          <a:bodyPr/>
          <a:lstStyle/>
          <a:p>
            <a:endParaRPr lang="en-GB"/>
          </a:p>
        </p:txBody>
      </p:sp>
      <p:sp>
        <p:nvSpPr>
          <p:cNvPr id="8" name="Shape 5"/>
          <p:cNvSpPr/>
          <p:nvPr/>
        </p:nvSpPr>
        <p:spPr>
          <a:xfrm>
            <a:off x="5577840" y="1417320"/>
            <a:ext cx="64008" cy="1051560"/>
          </a:xfrm>
          <a:prstGeom prst="rect">
            <a:avLst/>
          </a:prstGeom>
          <a:solidFill>
            <a:srgbClr val="1A8A99"/>
          </a:solidFill>
          <a:ln w="12700">
            <a:solidFill>
              <a:srgbClr val="1A8A99">
                <a:alpha val="0"/>
              </a:srgbClr>
            </a:solidFill>
            <a:prstDash val="solid"/>
          </a:ln>
        </p:spPr>
        <p:txBody>
          <a:bodyPr/>
          <a:lstStyle/>
          <a:p>
            <a:endParaRPr lang="en-GB"/>
          </a:p>
        </p:txBody>
      </p:sp>
      <p:sp>
        <p:nvSpPr>
          <p:cNvPr id="9" name="Text 6"/>
          <p:cNvSpPr/>
          <p:nvPr/>
        </p:nvSpPr>
        <p:spPr>
          <a:xfrm>
            <a:off x="5779008" y="1563624"/>
            <a:ext cx="2231136" cy="201168"/>
          </a:xfrm>
          <a:prstGeom prst="rect">
            <a:avLst/>
          </a:prstGeom>
          <a:noFill/>
          <a:ln/>
        </p:spPr>
        <p:txBody>
          <a:bodyPr wrap="square" lIns="0" tIns="0" rIns="0" bIns="0" rtlCol="0" anchor="ctr"/>
          <a:lstStyle/>
          <a:p>
            <a:pPr marL="0" indent="0">
              <a:buNone/>
            </a:pPr>
            <a:r>
              <a:rPr lang="en-US" sz="1400" b="1" dirty="0">
                <a:solidFill>
                  <a:srgbClr val="17324D"/>
                </a:solidFill>
              </a:rPr>
              <a:t>Prevention</a:t>
            </a:r>
            <a:endParaRPr lang="en-US" sz="1400" dirty="0"/>
          </a:p>
        </p:txBody>
      </p:sp>
      <p:sp>
        <p:nvSpPr>
          <p:cNvPr id="10" name="Text 7"/>
          <p:cNvSpPr/>
          <p:nvPr/>
        </p:nvSpPr>
        <p:spPr>
          <a:xfrm>
            <a:off x="5779008" y="1856232"/>
            <a:ext cx="2231136" cy="274320"/>
          </a:xfrm>
          <a:prstGeom prst="rect">
            <a:avLst/>
          </a:prstGeom>
          <a:noFill/>
          <a:ln/>
        </p:spPr>
        <p:txBody>
          <a:bodyPr wrap="square" lIns="254" tIns="254" rIns="254" bIns="254" rtlCol="0" anchor="ctr">
            <a:noAutofit/>
          </a:bodyPr>
          <a:lstStyle/>
          <a:p>
            <a:pPr marL="0" indent="0">
              <a:buNone/>
            </a:pPr>
            <a:r>
              <a:rPr lang="en-US" sz="1000" dirty="0">
                <a:solidFill>
                  <a:srgbClr val="334155"/>
                </a:solidFill>
              </a:rPr>
              <a:t>screening, immunisation, MECC and lifestyle support</a:t>
            </a:r>
            <a:endParaRPr lang="en-US" sz="1000" dirty="0"/>
          </a:p>
        </p:txBody>
      </p:sp>
      <p:sp>
        <p:nvSpPr>
          <p:cNvPr id="11" name="Shape 8"/>
          <p:cNvSpPr/>
          <p:nvPr/>
        </p:nvSpPr>
        <p:spPr>
          <a:xfrm>
            <a:off x="8549640" y="1417320"/>
            <a:ext cx="2560320" cy="1051560"/>
          </a:xfrm>
          <a:prstGeom prst="roundRect">
            <a:avLst>
              <a:gd name="adj" fmla="val 10435"/>
            </a:avLst>
          </a:prstGeom>
          <a:solidFill>
            <a:srgbClr val="FFFFFF"/>
          </a:solidFill>
          <a:ln w="10160">
            <a:solidFill>
              <a:srgbClr val="DDE5ED"/>
            </a:solidFill>
            <a:prstDash val="solid"/>
          </a:ln>
        </p:spPr>
        <p:txBody>
          <a:bodyPr/>
          <a:lstStyle/>
          <a:p>
            <a:endParaRPr lang="en-GB"/>
          </a:p>
        </p:txBody>
      </p:sp>
      <p:sp>
        <p:nvSpPr>
          <p:cNvPr id="12" name="Shape 9"/>
          <p:cNvSpPr/>
          <p:nvPr/>
        </p:nvSpPr>
        <p:spPr>
          <a:xfrm>
            <a:off x="8549640" y="1417320"/>
            <a:ext cx="64008" cy="1051560"/>
          </a:xfrm>
          <a:prstGeom prst="rect">
            <a:avLst/>
          </a:prstGeom>
          <a:solidFill>
            <a:srgbClr val="6ABF69"/>
          </a:solidFill>
          <a:ln w="12700">
            <a:solidFill>
              <a:srgbClr val="6ABF69">
                <a:alpha val="0"/>
              </a:srgbClr>
            </a:solidFill>
            <a:prstDash val="solid"/>
          </a:ln>
        </p:spPr>
        <p:txBody>
          <a:bodyPr/>
          <a:lstStyle/>
          <a:p>
            <a:endParaRPr lang="en-GB"/>
          </a:p>
        </p:txBody>
      </p:sp>
      <p:sp>
        <p:nvSpPr>
          <p:cNvPr id="13" name="Text 10"/>
          <p:cNvSpPr/>
          <p:nvPr/>
        </p:nvSpPr>
        <p:spPr>
          <a:xfrm>
            <a:off x="8750808" y="1563624"/>
            <a:ext cx="2231136" cy="201168"/>
          </a:xfrm>
          <a:prstGeom prst="rect">
            <a:avLst/>
          </a:prstGeom>
          <a:noFill/>
          <a:ln/>
        </p:spPr>
        <p:txBody>
          <a:bodyPr wrap="square" lIns="0" tIns="0" rIns="0" bIns="0" rtlCol="0" anchor="ctr"/>
          <a:lstStyle/>
          <a:p>
            <a:pPr marL="0" indent="0">
              <a:buNone/>
            </a:pPr>
            <a:r>
              <a:rPr lang="en-US" sz="1400" b="1" dirty="0">
                <a:solidFill>
                  <a:srgbClr val="17324D"/>
                </a:solidFill>
              </a:rPr>
              <a:t>Community care</a:t>
            </a:r>
            <a:endParaRPr lang="en-US" sz="1400" dirty="0"/>
          </a:p>
        </p:txBody>
      </p:sp>
      <p:sp>
        <p:nvSpPr>
          <p:cNvPr id="14" name="Text 11"/>
          <p:cNvSpPr/>
          <p:nvPr/>
        </p:nvSpPr>
        <p:spPr>
          <a:xfrm>
            <a:off x="8750808" y="1856232"/>
            <a:ext cx="2231136" cy="274320"/>
          </a:xfrm>
          <a:prstGeom prst="rect">
            <a:avLst/>
          </a:prstGeom>
          <a:noFill/>
          <a:ln/>
        </p:spPr>
        <p:txBody>
          <a:bodyPr wrap="square" lIns="254" tIns="254" rIns="254" bIns="254" rtlCol="0" anchor="ctr">
            <a:noAutofit/>
          </a:bodyPr>
          <a:lstStyle/>
          <a:p>
            <a:pPr marL="0" indent="0">
              <a:buNone/>
            </a:pPr>
            <a:r>
              <a:rPr lang="en-US" sz="1000" dirty="0">
                <a:solidFill>
                  <a:srgbClr val="334155"/>
                </a:solidFill>
              </a:rPr>
              <a:t>multidisciplinary teams, social prescribing and local assets</a:t>
            </a:r>
            <a:endParaRPr lang="en-US" sz="1000" dirty="0"/>
          </a:p>
        </p:txBody>
      </p:sp>
      <p:sp>
        <p:nvSpPr>
          <p:cNvPr id="15" name="Shape 12"/>
          <p:cNvSpPr/>
          <p:nvPr/>
        </p:nvSpPr>
        <p:spPr>
          <a:xfrm>
            <a:off x="5577840" y="2926080"/>
            <a:ext cx="2560320" cy="1051560"/>
          </a:xfrm>
          <a:prstGeom prst="roundRect">
            <a:avLst>
              <a:gd name="adj" fmla="val 10435"/>
            </a:avLst>
          </a:prstGeom>
          <a:solidFill>
            <a:srgbClr val="FFFFFF"/>
          </a:solidFill>
          <a:ln w="10160">
            <a:solidFill>
              <a:srgbClr val="DDE5ED"/>
            </a:solidFill>
            <a:prstDash val="solid"/>
          </a:ln>
        </p:spPr>
        <p:txBody>
          <a:bodyPr/>
          <a:lstStyle/>
          <a:p>
            <a:endParaRPr lang="en-GB"/>
          </a:p>
        </p:txBody>
      </p:sp>
      <p:sp>
        <p:nvSpPr>
          <p:cNvPr id="16" name="Shape 13"/>
          <p:cNvSpPr/>
          <p:nvPr/>
        </p:nvSpPr>
        <p:spPr>
          <a:xfrm>
            <a:off x="5577840" y="2926080"/>
            <a:ext cx="64008" cy="1051560"/>
          </a:xfrm>
          <a:prstGeom prst="rect">
            <a:avLst/>
          </a:prstGeom>
          <a:solidFill>
            <a:srgbClr val="60A5FA"/>
          </a:solidFill>
          <a:ln w="12700">
            <a:solidFill>
              <a:srgbClr val="60A5FA">
                <a:alpha val="0"/>
              </a:srgbClr>
            </a:solidFill>
            <a:prstDash val="solid"/>
          </a:ln>
        </p:spPr>
        <p:txBody>
          <a:bodyPr/>
          <a:lstStyle/>
          <a:p>
            <a:endParaRPr lang="en-GB"/>
          </a:p>
        </p:txBody>
      </p:sp>
      <p:sp>
        <p:nvSpPr>
          <p:cNvPr id="17" name="Text 14"/>
          <p:cNvSpPr/>
          <p:nvPr/>
        </p:nvSpPr>
        <p:spPr>
          <a:xfrm>
            <a:off x="5779008" y="3072384"/>
            <a:ext cx="2231136" cy="201168"/>
          </a:xfrm>
          <a:prstGeom prst="rect">
            <a:avLst/>
          </a:prstGeom>
          <a:noFill/>
          <a:ln/>
        </p:spPr>
        <p:txBody>
          <a:bodyPr wrap="square" lIns="0" tIns="0" rIns="0" bIns="0" rtlCol="0" anchor="ctr"/>
          <a:lstStyle/>
          <a:p>
            <a:pPr marL="0" indent="0">
              <a:buNone/>
            </a:pPr>
            <a:r>
              <a:rPr lang="en-US" sz="1400" b="1" dirty="0">
                <a:solidFill>
                  <a:srgbClr val="17324D"/>
                </a:solidFill>
              </a:rPr>
              <a:t>Telehealth</a:t>
            </a:r>
            <a:endParaRPr lang="en-US" sz="1400" dirty="0"/>
          </a:p>
        </p:txBody>
      </p:sp>
      <p:sp>
        <p:nvSpPr>
          <p:cNvPr id="18" name="Text 15"/>
          <p:cNvSpPr/>
          <p:nvPr/>
        </p:nvSpPr>
        <p:spPr>
          <a:xfrm>
            <a:off x="5779008" y="3364992"/>
            <a:ext cx="2231136" cy="274320"/>
          </a:xfrm>
          <a:prstGeom prst="rect">
            <a:avLst/>
          </a:prstGeom>
          <a:noFill/>
          <a:ln/>
        </p:spPr>
        <p:txBody>
          <a:bodyPr wrap="square" lIns="254" tIns="254" rIns="254" bIns="254" rtlCol="0" anchor="ctr">
            <a:noAutofit/>
          </a:bodyPr>
          <a:lstStyle/>
          <a:p>
            <a:pPr marL="0" indent="0">
              <a:buNone/>
            </a:pPr>
            <a:r>
              <a:rPr lang="en-US" sz="1000" dirty="0">
                <a:solidFill>
                  <a:srgbClr val="334155"/>
                </a:solidFill>
              </a:rPr>
              <a:t>remote monitoring and convenient consultations</a:t>
            </a:r>
            <a:endParaRPr lang="en-US" sz="1000" dirty="0"/>
          </a:p>
        </p:txBody>
      </p:sp>
      <p:sp>
        <p:nvSpPr>
          <p:cNvPr id="19" name="Shape 16"/>
          <p:cNvSpPr/>
          <p:nvPr/>
        </p:nvSpPr>
        <p:spPr>
          <a:xfrm>
            <a:off x="8549640" y="2926080"/>
            <a:ext cx="2560320" cy="1051560"/>
          </a:xfrm>
          <a:prstGeom prst="roundRect">
            <a:avLst>
              <a:gd name="adj" fmla="val 10435"/>
            </a:avLst>
          </a:prstGeom>
          <a:solidFill>
            <a:srgbClr val="FFFFFF"/>
          </a:solidFill>
          <a:ln w="10160">
            <a:solidFill>
              <a:srgbClr val="DDE5ED"/>
            </a:solidFill>
            <a:prstDash val="solid"/>
          </a:ln>
        </p:spPr>
        <p:txBody>
          <a:bodyPr/>
          <a:lstStyle/>
          <a:p>
            <a:endParaRPr lang="en-GB"/>
          </a:p>
        </p:txBody>
      </p:sp>
      <p:sp>
        <p:nvSpPr>
          <p:cNvPr id="20" name="Shape 17"/>
          <p:cNvSpPr/>
          <p:nvPr/>
        </p:nvSpPr>
        <p:spPr>
          <a:xfrm>
            <a:off x="8549640" y="2926080"/>
            <a:ext cx="64008" cy="1051560"/>
          </a:xfrm>
          <a:prstGeom prst="rect">
            <a:avLst/>
          </a:prstGeom>
          <a:solidFill>
            <a:srgbClr val="F59E0B"/>
          </a:solidFill>
          <a:ln w="12700">
            <a:solidFill>
              <a:srgbClr val="F59E0B">
                <a:alpha val="0"/>
              </a:srgbClr>
            </a:solidFill>
            <a:prstDash val="solid"/>
          </a:ln>
        </p:spPr>
        <p:txBody>
          <a:bodyPr/>
          <a:lstStyle/>
          <a:p>
            <a:endParaRPr lang="en-GB"/>
          </a:p>
        </p:txBody>
      </p:sp>
      <p:sp>
        <p:nvSpPr>
          <p:cNvPr id="21" name="Text 18"/>
          <p:cNvSpPr/>
          <p:nvPr/>
        </p:nvSpPr>
        <p:spPr>
          <a:xfrm>
            <a:off x="8750808" y="3072384"/>
            <a:ext cx="2231136" cy="201168"/>
          </a:xfrm>
          <a:prstGeom prst="rect">
            <a:avLst/>
          </a:prstGeom>
          <a:noFill/>
          <a:ln/>
        </p:spPr>
        <p:txBody>
          <a:bodyPr wrap="square" lIns="0" tIns="0" rIns="0" bIns="0" rtlCol="0" anchor="ctr"/>
          <a:lstStyle/>
          <a:p>
            <a:pPr marL="0" indent="0">
              <a:buNone/>
            </a:pPr>
            <a:r>
              <a:rPr lang="en-US" sz="1400" b="1" dirty="0">
                <a:solidFill>
                  <a:srgbClr val="17324D"/>
                </a:solidFill>
              </a:rPr>
              <a:t>Wellness programmes</a:t>
            </a:r>
            <a:endParaRPr lang="en-US" sz="1400" dirty="0"/>
          </a:p>
        </p:txBody>
      </p:sp>
      <p:sp>
        <p:nvSpPr>
          <p:cNvPr id="22" name="Text 19"/>
          <p:cNvSpPr/>
          <p:nvPr/>
        </p:nvSpPr>
        <p:spPr>
          <a:xfrm>
            <a:off x="8750808" y="3364992"/>
            <a:ext cx="2231136" cy="274320"/>
          </a:xfrm>
          <a:prstGeom prst="rect">
            <a:avLst/>
          </a:prstGeom>
          <a:noFill/>
          <a:ln/>
        </p:spPr>
        <p:txBody>
          <a:bodyPr wrap="square" lIns="254" tIns="254" rIns="254" bIns="254" rtlCol="0" anchor="ctr">
            <a:noAutofit/>
          </a:bodyPr>
          <a:lstStyle/>
          <a:p>
            <a:pPr marL="0" indent="0">
              <a:buNone/>
            </a:pPr>
            <a:r>
              <a:rPr lang="en-US" sz="1000" dirty="0">
                <a:solidFill>
                  <a:srgbClr val="334155"/>
                </a:solidFill>
              </a:rPr>
              <a:t>mental health, physical activity, nutrition and smoking cessation</a:t>
            </a:r>
            <a:endParaRPr lang="en-US" sz="1000" dirty="0"/>
          </a:p>
        </p:txBody>
      </p:sp>
      <p:sp>
        <p:nvSpPr>
          <p:cNvPr id="23" name="Text 20"/>
          <p:cNvSpPr/>
          <p:nvPr/>
        </p:nvSpPr>
        <p:spPr>
          <a:xfrm>
            <a:off x="5623560" y="4645152"/>
            <a:ext cx="2194560" cy="219456"/>
          </a:xfrm>
          <a:prstGeom prst="rect">
            <a:avLst/>
          </a:prstGeom>
          <a:noFill/>
          <a:ln/>
        </p:spPr>
        <p:txBody>
          <a:bodyPr wrap="square" lIns="0" tIns="0" rIns="0" bIns="0" rtlCol="0" anchor="ctr"/>
          <a:lstStyle/>
          <a:p>
            <a:pPr marL="0" indent="0">
              <a:buNone/>
            </a:pPr>
            <a:r>
              <a:rPr lang="en-US" sz="1600" b="1" dirty="0">
                <a:solidFill>
                  <a:srgbClr val="17324D"/>
                </a:solidFill>
              </a:rPr>
              <a:t>Critical evaluation</a:t>
            </a:r>
            <a:endParaRPr lang="en-US" sz="1600" dirty="0"/>
          </a:p>
        </p:txBody>
      </p:sp>
      <p:sp>
        <p:nvSpPr>
          <p:cNvPr id="24" name="Text 21"/>
          <p:cNvSpPr/>
          <p:nvPr/>
        </p:nvSpPr>
        <p:spPr>
          <a:xfrm>
            <a:off x="5623560" y="4983480"/>
            <a:ext cx="5303520" cy="475488"/>
          </a:xfrm>
          <a:prstGeom prst="rect">
            <a:avLst/>
          </a:prstGeom>
          <a:noFill/>
          <a:ln/>
        </p:spPr>
        <p:txBody>
          <a:bodyPr wrap="square" lIns="0" tIns="0" rIns="0" bIns="0" rtlCol="0" anchor="ctr">
            <a:noAutofit/>
          </a:bodyPr>
          <a:lstStyle/>
          <a:p>
            <a:pPr marL="0" indent="0">
              <a:buNone/>
            </a:pPr>
            <a:r>
              <a:rPr lang="en-US" sz="1100" dirty="0">
                <a:solidFill>
                  <a:srgbClr val="334155"/>
                </a:solidFill>
              </a:rPr>
              <a:t>Digital and community-based delivery can improve convenience, but it may widen inequalities when people lack devices, confidence, language support or accessible transport.</a:t>
            </a:r>
            <a:endParaRPr lang="en-US" sz="1100" dirty="0"/>
          </a:p>
        </p:txBody>
      </p:sp>
      <p:sp>
        <p:nvSpPr>
          <p:cNvPr id="26" name="Text 23"/>
          <p:cNvSpPr/>
          <p:nvPr/>
        </p:nvSpPr>
        <p:spPr>
          <a:xfrm>
            <a:off x="8650224" y="5573268"/>
            <a:ext cx="1536192" cy="109728"/>
          </a:xfrm>
          <a:prstGeom prst="rect">
            <a:avLst/>
          </a:prstGeom>
          <a:noFill/>
          <a:ln/>
        </p:spPr>
        <p:txBody>
          <a:bodyPr wrap="square" lIns="0" tIns="0" rIns="0" bIns="0" rtlCol="0" anchor="ctr"/>
          <a:lstStyle/>
          <a:p>
            <a:pPr marL="0" indent="0" algn="ctr">
              <a:buNone/>
            </a:pPr>
            <a:r>
              <a:rPr lang="en-US" sz="800" i="1" dirty="0">
                <a:solidFill>
                  <a:srgbClr val="1F2937"/>
                </a:solidFill>
              </a:rPr>
              <a:t>(Sounderajah et al., 2021)</a:t>
            </a:r>
            <a:endParaRPr lang="en-US" sz="800" dirty="0"/>
          </a:p>
        </p:txBody>
      </p:sp>
      <p:sp>
        <p:nvSpPr>
          <p:cNvPr id="28" name="Text 25"/>
          <p:cNvSpPr/>
          <p:nvPr/>
        </p:nvSpPr>
        <p:spPr>
          <a:xfrm>
            <a:off x="10341864" y="5573268"/>
            <a:ext cx="1005840" cy="109728"/>
          </a:xfrm>
          <a:prstGeom prst="rect">
            <a:avLst/>
          </a:prstGeom>
          <a:noFill/>
          <a:ln/>
        </p:spPr>
        <p:txBody>
          <a:bodyPr wrap="square" lIns="0" tIns="0" rIns="0" bIns="0" rtlCol="0" anchor="ctr"/>
          <a:lstStyle/>
          <a:p>
            <a:pPr marL="0" indent="0" algn="ctr">
              <a:buNone/>
            </a:pPr>
            <a:r>
              <a:rPr lang="en-US" sz="800" i="1" dirty="0">
                <a:solidFill>
                  <a:srgbClr val="1F2937"/>
                </a:solidFill>
              </a:rPr>
              <a:t>(Farre et al., 2023)</a:t>
            </a:r>
            <a:endParaRPr lang="en-US" sz="800" dirty="0"/>
          </a:p>
        </p:txBody>
      </p:sp>
      <p:sp>
        <p:nvSpPr>
          <p:cNvPr id="29" name="Shape 26"/>
          <p:cNvSpPr/>
          <p:nvPr/>
        </p:nvSpPr>
        <p:spPr>
          <a:xfrm>
            <a:off x="0" y="6473952"/>
            <a:ext cx="12191695" cy="384048"/>
          </a:xfrm>
          <a:prstGeom prst="rect">
            <a:avLst/>
          </a:prstGeom>
          <a:solidFill>
            <a:srgbClr val="17324D"/>
          </a:solidFill>
          <a:ln w="12700">
            <a:solidFill>
              <a:srgbClr val="17324D">
                <a:alpha val="0"/>
              </a:srgbClr>
            </a:solidFill>
            <a:prstDash val="solid"/>
          </a:ln>
        </p:spPr>
        <p:txBody>
          <a:bodyPr/>
          <a:lstStyle/>
          <a:p>
            <a:endParaRPr lang="en-GB"/>
          </a:p>
        </p:txBody>
      </p:sp>
      <p:sp>
        <p:nvSpPr>
          <p:cNvPr id="31" name="Text 28"/>
          <p:cNvSpPr/>
          <p:nvPr/>
        </p:nvSpPr>
        <p:spPr>
          <a:xfrm>
            <a:off x="11338560" y="6528816"/>
            <a:ext cx="502920" cy="182880"/>
          </a:xfrm>
          <a:prstGeom prst="rect">
            <a:avLst/>
          </a:prstGeom>
          <a:noFill/>
          <a:ln/>
        </p:spPr>
        <p:txBody>
          <a:bodyPr wrap="square" lIns="0" tIns="0" rIns="0" bIns="0" rtlCol="0" anchor="ctr"/>
          <a:lstStyle/>
          <a:p>
            <a:pPr marL="0" indent="0" algn="r">
              <a:buNone/>
            </a:pPr>
            <a:r>
              <a:rPr lang="en-US" sz="900" b="1" dirty="0">
                <a:solidFill>
                  <a:srgbClr val="FFFFFF"/>
                </a:solidFill>
                <a:latin typeface="Aptos" pitchFamily="34" charset="0"/>
                <a:ea typeface="Aptos" pitchFamily="34" charset="-122"/>
                <a:cs typeface="Aptos" pitchFamily="34" charset="-120"/>
              </a:rPr>
              <a:t>09</a:t>
            </a:r>
            <a:endParaRPr lang="en-US" sz="9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502920" y="320040"/>
            <a:ext cx="7315200" cy="411480"/>
          </a:xfrm>
          <a:prstGeom prst="rect">
            <a:avLst/>
          </a:prstGeom>
          <a:noFill/>
          <a:ln/>
        </p:spPr>
        <p:txBody>
          <a:bodyPr wrap="square" lIns="0" tIns="0" rIns="0" bIns="0" rtlCol="0" anchor="ctr"/>
          <a:lstStyle/>
          <a:p>
            <a:pPr marL="0" indent="0">
              <a:buNone/>
            </a:pPr>
            <a:r>
              <a:rPr lang="en-US" sz="2400" b="1" dirty="0">
                <a:solidFill>
                  <a:srgbClr val="17324D"/>
                </a:solidFill>
                <a:latin typeface="Aptos Display" pitchFamily="34" charset="0"/>
                <a:ea typeface="Aptos Display" pitchFamily="34" charset="-122"/>
                <a:cs typeface="Aptos Display" pitchFamily="34" charset="-120"/>
              </a:rPr>
              <a:t>Case example: NHS Diabetes Prevention Programme</a:t>
            </a:r>
            <a:endParaRPr lang="en-US" sz="2400" dirty="0"/>
          </a:p>
        </p:txBody>
      </p:sp>
      <p:sp>
        <p:nvSpPr>
          <p:cNvPr id="4" name="Shape 2"/>
          <p:cNvSpPr/>
          <p:nvPr/>
        </p:nvSpPr>
        <p:spPr>
          <a:xfrm>
            <a:off x="530352" y="1078992"/>
            <a:ext cx="914400" cy="0"/>
          </a:xfrm>
          <a:prstGeom prst="line">
            <a:avLst/>
          </a:prstGeom>
          <a:noFill/>
          <a:ln w="27940">
            <a:solidFill>
              <a:srgbClr val="1A8A99"/>
            </a:solidFill>
            <a:prstDash val="solid"/>
          </a:ln>
        </p:spPr>
        <p:txBody>
          <a:bodyPr/>
          <a:lstStyle/>
          <a:p>
            <a:endParaRPr lang="en-GB"/>
          </a:p>
        </p:txBody>
      </p:sp>
      <p:pic>
        <p:nvPicPr>
          <p:cNvPr id="5" name="Image 0" descr="/mnt/data/a_wide_bright_realistic_outdoor_composite_style_batch_4.png"/>
          <p:cNvPicPr>
            <a:picLocks noChangeAspect="1"/>
          </p:cNvPicPr>
          <p:nvPr/>
        </p:nvPicPr>
        <p:blipFill>
          <a:blip r:embed="rId3"/>
          <a:srcRect l="5253" r="5253"/>
          <a:stretch/>
        </p:blipFill>
        <p:spPr>
          <a:xfrm>
            <a:off x="6949440" y="2043684"/>
            <a:ext cx="4434840" cy="2912364"/>
          </a:xfrm>
          <a:prstGeom prst="rect">
            <a:avLst/>
          </a:prstGeom>
        </p:spPr>
      </p:pic>
      <p:sp>
        <p:nvSpPr>
          <p:cNvPr id="6" name="Shape 3"/>
          <p:cNvSpPr/>
          <p:nvPr/>
        </p:nvSpPr>
        <p:spPr>
          <a:xfrm>
            <a:off x="304800" y="1353312"/>
            <a:ext cx="6178296" cy="4389120"/>
          </a:xfrm>
          <a:prstGeom prst="roundRect">
            <a:avLst>
              <a:gd name="adj" fmla="val 2500"/>
            </a:avLst>
          </a:prstGeom>
          <a:solidFill>
            <a:srgbClr val="FFFFFF"/>
          </a:solidFill>
          <a:ln w="12700">
            <a:solidFill>
              <a:srgbClr val="DDE5ED"/>
            </a:solidFill>
            <a:prstDash val="solid"/>
          </a:ln>
        </p:spPr>
        <p:txBody>
          <a:bodyPr/>
          <a:lstStyle/>
          <a:p>
            <a:endParaRPr lang="en-GB"/>
          </a:p>
        </p:txBody>
      </p:sp>
      <p:sp>
        <p:nvSpPr>
          <p:cNvPr id="7" name="Text 4"/>
          <p:cNvSpPr/>
          <p:nvPr/>
        </p:nvSpPr>
        <p:spPr>
          <a:xfrm>
            <a:off x="680720" y="1645920"/>
            <a:ext cx="1193800" cy="219456"/>
          </a:xfrm>
          <a:prstGeom prst="rect">
            <a:avLst/>
          </a:prstGeom>
          <a:noFill/>
          <a:ln/>
        </p:spPr>
        <p:txBody>
          <a:bodyPr wrap="square" lIns="0" tIns="0" rIns="0" bIns="0" rtlCol="0" anchor="ctr"/>
          <a:lstStyle/>
          <a:p>
            <a:pPr marL="0" indent="0">
              <a:buNone/>
            </a:pPr>
            <a:r>
              <a:rPr lang="en-US" sz="1200" b="1" dirty="0">
                <a:solidFill>
                  <a:srgbClr val="1A8A99"/>
                </a:solidFill>
              </a:rPr>
              <a:t>Describe</a:t>
            </a:r>
            <a:endParaRPr lang="en-US" sz="1200" dirty="0"/>
          </a:p>
        </p:txBody>
      </p:sp>
      <p:sp>
        <p:nvSpPr>
          <p:cNvPr id="8" name="Text 5"/>
          <p:cNvSpPr/>
          <p:nvPr/>
        </p:nvSpPr>
        <p:spPr>
          <a:xfrm>
            <a:off x="1938528" y="1627632"/>
            <a:ext cx="4023360" cy="347472"/>
          </a:xfrm>
          <a:prstGeom prst="rect">
            <a:avLst/>
          </a:prstGeom>
          <a:noFill/>
          <a:ln/>
        </p:spPr>
        <p:txBody>
          <a:bodyPr wrap="square" lIns="0" tIns="0" rIns="0" bIns="0" rtlCol="0" anchor="ctr">
            <a:normAutofit/>
          </a:bodyPr>
          <a:lstStyle/>
          <a:p>
            <a:pPr marL="0" indent="0">
              <a:buNone/>
            </a:pPr>
            <a:r>
              <a:rPr lang="en-US" sz="960" dirty="0">
                <a:solidFill>
                  <a:srgbClr val="334155"/>
                </a:solidFill>
              </a:rPr>
              <a:t>Behaviour-change support for adults at high risk of type 2 diabetes through diet, weight and physical activity support.</a:t>
            </a:r>
            <a:endParaRPr lang="en-US" sz="960" dirty="0"/>
          </a:p>
        </p:txBody>
      </p:sp>
      <p:sp>
        <p:nvSpPr>
          <p:cNvPr id="10" name="Text 7"/>
          <p:cNvSpPr/>
          <p:nvPr/>
        </p:nvSpPr>
        <p:spPr>
          <a:xfrm>
            <a:off x="4764024" y="2043684"/>
            <a:ext cx="1298448" cy="109728"/>
          </a:xfrm>
          <a:prstGeom prst="rect">
            <a:avLst/>
          </a:prstGeom>
          <a:noFill/>
          <a:ln/>
        </p:spPr>
        <p:txBody>
          <a:bodyPr wrap="square" lIns="0" tIns="0" rIns="0" bIns="0" rtlCol="0" anchor="ctr"/>
          <a:lstStyle/>
          <a:p>
            <a:pPr marL="0" indent="0" algn="ctr">
              <a:buNone/>
            </a:pPr>
            <a:r>
              <a:rPr lang="en-US" sz="740" i="1" dirty="0">
                <a:solidFill>
                  <a:srgbClr val="1F2937"/>
                </a:solidFill>
              </a:rPr>
              <a:t>(Whelan and Bell, 2022)</a:t>
            </a:r>
            <a:endParaRPr lang="en-US" sz="740" dirty="0"/>
          </a:p>
        </p:txBody>
      </p:sp>
      <p:sp>
        <p:nvSpPr>
          <p:cNvPr id="11" name="Text 8"/>
          <p:cNvSpPr/>
          <p:nvPr/>
        </p:nvSpPr>
        <p:spPr>
          <a:xfrm>
            <a:off x="680720" y="2487168"/>
            <a:ext cx="1193800" cy="219456"/>
          </a:xfrm>
          <a:prstGeom prst="rect">
            <a:avLst/>
          </a:prstGeom>
          <a:noFill/>
          <a:ln/>
        </p:spPr>
        <p:txBody>
          <a:bodyPr wrap="square" lIns="0" tIns="0" rIns="0" bIns="0" rtlCol="0" anchor="ctr"/>
          <a:lstStyle/>
          <a:p>
            <a:pPr marL="0" indent="0">
              <a:buNone/>
            </a:pPr>
            <a:r>
              <a:rPr lang="en-US" sz="1200" b="1" dirty="0">
                <a:solidFill>
                  <a:srgbClr val="6ABF69"/>
                </a:solidFill>
              </a:rPr>
              <a:t>Apply</a:t>
            </a:r>
            <a:endParaRPr lang="en-US" sz="1200" dirty="0"/>
          </a:p>
        </p:txBody>
      </p:sp>
      <p:sp>
        <p:nvSpPr>
          <p:cNvPr id="12" name="Text 9"/>
          <p:cNvSpPr/>
          <p:nvPr/>
        </p:nvSpPr>
        <p:spPr>
          <a:xfrm>
            <a:off x="1938528" y="2487168"/>
            <a:ext cx="4023360" cy="301752"/>
          </a:xfrm>
          <a:prstGeom prst="rect">
            <a:avLst/>
          </a:prstGeom>
          <a:noFill/>
          <a:ln/>
        </p:spPr>
        <p:txBody>
          <a:bodyPr wrap="square" lIns="0" tIns="0" rIns="0" bIns="0" rtlCol="0" anchor="ctr">
            <a:normAutofit/>
          </a:bodyPr>
          <a:lstStyle/>
          <a:p>
            <a:pPr marL="0" indent="0">
              <a:buNone/>
            </a:pPr>
            <a:r>
              <a:rPr lang="en-US" sz="960" dirty="0">
                <a:solidFill>
                  <a:srgbClr val="334155"/>
                </a:solidFill>
              </a:rPr>
              <a:t>Supports SDG 3 by targeting prevention and earlier intervention before diabetes develops.</a:t>
            </a:r>
            <a:endParaRPr lang="en-US" sz="960" dirty="0"/>
          </a:p>
        </p:txBody>
      </p:sp>
      <p:sp>
        <p:nvSpPr>
          <p:cNvPr id="14" name="Text 11"/>
          <p:cNvSpPr/>
          <p:nvPr/>
        </p:nvSpPr>
        <p:spPr>
          <a:xfrm>
            <a:off x="4562856" y="2903220"/>
            <a:ext cx="1554480" cy="109728"/>
          </a:xfrm>
          <a:prstGeom prst="rect">
            <a:avLst/>
          </a:prstGeom>
          <a:noFill/>
          <a:ln/>
        </p:spPr>
        <p:txBody>
          <a:bodyPr wrap="square" lIns="0" tIns="0" rIns="0" bIns="0" rtlCol="0" anchor="ctr"/>
          <a:lstStyle/>
          <a:p>
            <a:pPr marL="0" indent="0" algn="ctr">
              <a:buNone/>
            </a:pPr>
            <a:r>
              <a:rPr lang="en-US" sz="740" i="1" dirty="0">
                <a:solidFill>
                  <a:srgbClr val="1F2937"/>
                </a:solidFill>
              </a:rPr>
              <a:t>(Ravindrarajah et al., 2023)</a:t>
            </a:r>
            <a:endParaRPr lang="en-US" sz="740" dirty="0"/>
          </a:p>
        </p:txBody>
      </p:sp>
      <p:sp>
        <p:nvSpPr>
          <p:cNvPr id="15" name="Text 12"/>
          <p:cNvSpPr/>
          <p:nvPr/>
        </p:nvSpPr>
        <p:spPr>
          <a:xfrm>
            <a:off x="680720" y="3328416"/>
            <a:ext cx="1029208" cy="201168"/>
          </a:xfrm>
          <a:prstGeom prst="rect">
            <a:avLst/>
          </a:prstGeom>
          <a:noFill/>
          <a:ln/>
        </p:spPr>
        <p:txBody>
          <a:bodyPr wrap="square" lIns="0" tIns="0" rIns="0" bIns="0" rtlCol="0" anchor="ctr"/>
          <a:lstStyle/>
          <a:p>
            <a:pPr marL="0" indent="0">
              <a:buNone/>
            </a:pPr>
            <a:r>
              <a:rPr lang="en-US" sz="1200" b="1" dirty="0">
                <a:solidFill>
                  <a:srgbClr val="F59E0B"/>
                </a:solidFill>
              </a:rPr>
              <a:t>Evaluate</a:t>
            </a:r>
            <a:endParaRPr lang="en-US" sz="1200" dirty="0"/>
          </a:p>
        </p:txBody>
      </p:sp>
      <p:sp>
        <p:nvSpPr>
          <p:cNvPr id="16" name="Text 13"/>
          <p:cNvSpPr/>
          <p:nvPr/>
        </p:nvSpPr>
        <p:spPr>
          <a:xfrm>
            <a:off x="2139696" y="3310128"/>
            <a:ext cx="3822192" cy="329184"/>
          </a:xfrm>
          <a:prstGeom prst="rect">
            <a:avLst/>
          </a:prstGeom>
          <a:noFill/>
          <a:ln/>
        </p:spPr>
        <p:txBody>
          <a:bodyPr wrap="square" lIns="0" tIns="0" rIns="0" bIns="0" rtlCol="0" anchor="ctr">
            <a:normAutofit/>
          </a:bodyPr>
          <a:lstStyle/>
          <a:p>
            <a:pPr marL="0" indent="0">
              <a:buNone/>
            </a:pPr>
            <a:r>
              <a:rPr lang="en-US" sz="960" dirty="0">
                <a:solidFill>
                  <a:srgbClr val="334155"/>
                </a:solidFill>
              </a:rPr>
              <a:t>The programme may reduce some risks, but completion and benefit can differ by socioeconomic status, age and disability.</a:t>
            </a:r>
            <a:endParaRPr lang="en-US" sz="960" dirty="0"/>
          </a:p>
        </p:txBody>
      </p:sp>
      <p:sp>
        <p:nvSpPr>
          <p:cNvPr id="18" name="Text 15"/>
          <p:cNvSpPr/>
          <p:nvPr/>
        </p:nvSpPr>
        <p:spPr>
          <a:xfrm>
            <a:off x="4855464" y="3726180"/>
            <a:ext cx="1097280" cy="109728"/>
          </a:xfrm>
          <a:prstGeom prst="rect">
            <a:avLst/>
          </a:prstGeom>
          <a:noFill/>
          <a:ln/>
        </p:spPr>
        <p:txBody>
          <a:bodyPr wrap="square" lIns="0" tIns="0" rIns="0" bIns="0" rtlCol="0" anchor="ctr"/>
          <a:lstStyle/>
          <a:p>
            <a:pPr marL="0" indent="0" algn="ctr">
              <a:buNone/>
            </a:pPr>
            <a:r>
              <a:rPr lang="en-US" sz="740" i="1" dirty="0">
                <a:solidFill>
                  <a:srgbClr val="1F2937"/>
                </a:solidFill>
              </a:rPr>
              <a:t>(Chatzi et al., 2023)</a:t>
            </a:r>
            <a:endParaRPr lang="en-US" sz="740" dirty="0"/>
          </a:p>
        </p:txBody>
      </p:sp>
      <p:sp>
        <p:nvSpPr>
          <p:cNvPr id="19" name="Text 16"/>
          <p:cNvSpPr/>
          <p:nvPr/>
        </p:nvSpPr>
        <p:spPr>
          <a:xfrm>
            <a:off x="680720" y="4251960"/>
            <a:ext cx="1148080" cy="192024"/>
          </a:xfrm>
          <a:prstGeom prst="rect">
            <a:avLst/>
          </a:prstGeom>
          <a:noFill/>
          <a:ln/>
        </p:spPr>
        <p:txBody>
          <a:bodyPr wrap="square" lIns="0" tIns="0" rIns="0" bIns="0" rtlCol="0" anchor="ctr"/>
          <a:lstStyle/>
          <a:p>
            <a:pPr marL="0" indent="0">
              <a:buNone/>
            </a:pPr>
            <a:r>
              <a:rPr lang="en-US" sz="1200" b="1" dirty="0">
                <a:solidFill>
                  <a:srgbClr val="8B5CF6"/>
                </a:solidFill>
              </a:rPr>
              <a:t>Recommend</a:t>
            </a:r>
            <a:endParaRPr lang="en-US" sz="1200" dirty="0"/>
          </a:p>
        </p:txBody>
      </p:sp>
      <p:sp>
        <p:nvSpPr>
          <p:cNvPr id="20" name="Text 17"/>
          <p:cNvSpPr/>
          <p:nvPr/>
        </p:nvSpPr>
        <p:spPr>
          <a:xfrm>
            <a:off x="2139696" y="4233672"/>
            <a:ext cx="3822192" cy="329184"/>
          </a:xfrm>
          <a:prstGeom prst="rect">
            <a:avLst/>
          </a:prstGeom>
          <a:noFill/>
          <a:ln/>
        </p:spPr>
        <p:txBody>
          <a:bodyPr wrap="square" lIns="0" tIns="0" rIns="0" bIns="0" rtlCol="0" anchor="ctr">
            <a:normAutofit/>
          </a:bodyPr>
          <a:lstStyle/>
          <a:p>
            <a:pPr marL="0" indent="0">
              <a:buNone/>
            </a:pPr>
            <a:r>
              <a:rPr lang="en-US" sz="960" dirty="0">
                <a:solidFill>
                  <a:srgbClr val="334155"/>
                </a:solidFill>
              </a:rPr>
              <a:t>Offer flexible times, culturally appropriate materials, transport/digital support and follow-up for non-attenders.</a:t>
            </a:r>
            <a:endParaRPr lang="en-US" sz="960" dirty="0"/>
          </a:p>
        </p:txBody>
      </p:sp>
      <p:sp>
        <p:nvSpPr>
          <p:cNvPr id="22" name="Text 19"/>
          <p:cNvSpPr/>
          <p:nvPr/>
        </p:nvSpPr>
        <p:spPr>
          <a:xfrm>
            <a:off x="4782312" y="4658868"/>
            <a:ext cx="1225296" cy="109728"/>
          </a:xfrm>
          <a:prstGeom prst="rect">
            <a:avLst/>
          </a:prstGeom>
          <a:noFill/>
          <a:ln/>
        </p:spPr>
        <p:txBody>
          <a:bodyPr wrap="square" lIns="0" tIns="0" rIns="0" bIns="0" rtlCol="0" anchor="ctr"/>
          <a:lstStyle/>
          <a:p>
            <a:pPr marL="0" indent="0" algn="ctr">
              <a:buNone/>
            </a:pPr>
            <a:r>
              <a:rPr lang="en-US" sz="740" i="1" dirty="0">
                <a:solidFill>
                  <a:srgbClr val="1F2937"/>
                </a:solidFill>
              </a:rPr>
              <a:t>(Parkinson et al., 2024)</a:t>
            </a:r>
            <a:endParaRPr lang="en-US" sz="740" dirty="0"/>
          </a:p>
        </p:txBody>
      </p:sp>
      <p:sp>
        <p:nvSpPr>
          <p:cNvPr id="24" name="Text 21"/>
          <p:cNvSpPr/>
          <p:nvPr/>
        </p:nvSpPr>
        <p:spPr>
          <a:xfrm>
            <a:off x="7315200" y="4443984"/>
            <a:ext cx="1691640" cy="182880"/>
          </a:xfrm>
          <a:prstGeom prst="rect">
            <a:avLst/>
          </a:prstGeom>
          <a:noFill/>
          <a:ln/>
        </p:spPr>
        <p:txBody>
          <a:bodyPr wrap="square" lIns="0" tIns="0" rIns="0" bIns="0" rtlCol="0" anchor="ctr"/>
          <a:lstStyle/>
          <a:p>
            <a:pPr marL="0" indent="0">
              <a:buNone/>
            </a:pPr>
            <a:endParaRPr lang="en-US" sz="1050" dirty="0"/>
          </a:p>
        </p:txBody>
      </p:sp>
      <p:sp>
        <p:nvSpPr>
          <p:cNvPr id="25" name="Text 22"/>
          <p:cNvSpPr/>
          <p:nvPr/>
        </p:nvSpPr>
        <p:spPr>
          <a:xfrm>
            <a:off x="7315200" y="4736592"/>
            <a:ext cx="3474720" cy="219456"/>
          </a:xfrm>
          <a:prstGeom prst="rect">
            <a:avLst/>
          </a:prstGeom>
          <a:noFill/>
          <a:ln/>
        </p:spPr>
        <p:txBody>
          <a:bodyPr wrap="square" lIns="0" tIns="0" rIns="0" bIns="0" rtlCol="0" anchor="ctr"/>
          <a:lstStyle/>
          <a:p>
            <a:pPr marL="0" indent="0">
              <a:buNone/>
            </a:pPr>
            <a:endParaRPr lang="en-US" sz="1040" dirty="0"/>
          </a:p>
        </p:txBody>
      </p:sp>
      <p:sp>
        <p:nvSpPr>
          <p:cNvPr id="26" name="Shape 23"/>
          <p:cNvSpPr/>
          <p:nvPr/>
        </p:nvSpPr>
        <p:spPr>
          <a:xfrm>
            <a:off x="0" y="6473952"/>
            <a:ext cx="12191695" cy="384048"/>
          </a:xfrm>
          <a:prstGeom prst="rect">
            <a:avLst/>
          </a:prstGeom>
          <a:solidFill>
            <a:srgbClr val="17324D"/>
          </a:solidFill>
          <a:ln w="12700">
            <a:solidFill>
              <a:srgbClr val="17324D">
                <a:alpha val="0"/>
              </a:srgbClr>
            </a:solidFill>
            <a:prstDash val="solid"/>
          </a:ln>
        </p:spPr>
        <p:txBody>
          <a:bodyPr/>
          <a:lstStyle/>
          <a:p>
            <a:endParaRPr lang="en-GB"/>
          </a:p>
        </p:txBody>
      </p:sp>
      <p:sp>
        <p:nvSpPr>
          <p:cNvPr id="28" name="Text 25"/>
          <p:cNvSpPr/>
          <p:nvPr/>
        </p:nvSpPr>
        <p:spPr>
          <a:xfrm>
            <a:off x="11338560" y="6528816"/>
            <a:ext cx="502920" cy="182880"/>
          </a:xfrm>
          <a:prstGeom prst="rect">
            <a:avLst/>
          </a:prstGeom>
          <a:noFill/>
          <a:ln/>
        </p:spPr>
        <p:txBody>
          <a:bodyPr wrap="square" lIns="0" tIns="0" rIns="0" bIns="0" rtlCol="0" anchor="ctr"/>
          <a:lstStyle/>
          <a:p>
            <a:pPr marL="0" indent="0" algn="r">
              <a:buNone/>
            </a:pPr>
            <a:r>
              <a:rPr lang="en-US" sz="800" b="1" dirty="0">
                <a:solidFill>
                  <a:srgbClr val="FFFFFF"/>
                </a:solidFill>
                <a:latin typeface="Aptos" pitchFamily="34" charset="0"/>
                <a:ea typeface="Aptos" pitchFamily="34" charset="-122"/>
                <a:cs typeface="Aptos" pitchFamily="34" charset="-120"/>
              </a:rPr>
              <a:t>10</a:t>
            </a:r>
            <a:endParaRPr lang="en-US" sz="8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0"/>
          <p:cNvSpPr/>
          <p:nvPr/>
        </p:nvSpPr>
        <p:spPr>
          <a:xfrm>
            <a:off x="502920" y="320040"/>
            <a:ext cx="7315200" cy="411480"/>
          </a:xfrm>
          <a:prstGeom prst="rect">
            <a:avLst/>
          </a:prstGeom>
          <a:noFill/>
          <a:ln/>
        </p:spPr>
        <p:txBody>
          <a:bodyPr wrap="square" lIns="0" tIns="0" rIns="0" bIns="0" rtlCol="0" anchor="ctr"/>
          <a:lstStyle/>
          <a:p>
            <a:pPr marL="0" indent="0">
              <a:buNone/>
            </a:pPr>
            <a:r>
              <a:rPr lang="en-US" sz="3200" b="1" dirty="0">
                <a:solidFill>
                  <a:srgbClr val="17324D"/>
                </a:solidFill>
                <a:latin typeface="Aptos Display" pitchFamily="34" charset="0"/>
                <a:ea typeface="Aptos Display" pitchFamily="34" charset="-122"/>
                <a:cs typeface="Aptos Display" pitchFamily="34" charset="-120"/>
              </a:rPr>
              <a:t>Equity, evaluation and recommendations</a:t>
            </a:r>
            <a:endParaRPr lang="en-US" sz="3200" dirty="0"/>
          </a:p>
        </p:txBody>
      </p:sp>
      <p:sp>
        <p:nvSpPr>
          <p:cNvPr id="4" name="Shape 2"/>
          <p:cNvSpPr/>
          <p:nvPr/>
        </p:nvSpPr>
        <p:spPr>
          <a:xfrm>
            <a:off x="530352" y="1078992"/>
            <a:ext cx="914400" cy="0"/>
          </a:xfrm>
          <a:prstGeom prst="line">
            <a:avLst/>
          </a:prstGeom>
          <a:noFill/>
          <a:ln w="27940">
            <a:solidFill>
              <a:srgbClr val="1A8A99"/>
            </a:solidFill>
            <a:prstDash val="solid"/>
          </a:ln>
        </p:spPr>
        <p:txBody>
          <a:bodyPr/>
          <a:lstStyle/>
          <a:p>
            <a:endParaRPr lang="en-GB"/>
          </a:p>
        </p:txBody>
      </p:sp>
      <p:sp>
        <p:nvSpPr>
          <p:cNvPr id="5" name="Shape 3"/>
          <p:cNvSpPr/>
          <p:nvPr/>
        </p:nvSpPr>
        <p:spPr>
          <a:xfrm>
            <a:off x="658368" y="1325880"/>
            <a:ext cx="3291840" cy="4526280"/>
          </a:xfrm>
          <a:prstGeom prst="roundRect">
            <a:avLst>
              <a:gd name="adj" fmla="val 3611"/>
            </a:avLst>
          </a:prstGeom>
          <a:solidFill>
            <a:srgbClr val="FFFFFF"/>
          </a:solidFill>
          <a:ln w="12700">
            <a:solidFill>
              <a:srgbClr val="DDE5ED"/>
            </a:solidFill>
            <a:prstDash val="solid"/>
          </a:ln>
        </p:spPr>
        <p:txBody>
          <a:bodyPr/>
          <a:lstStyle/>
          <a:p>
            <a:endParaRPr lang="en-GB"/>
          </a:p>
        </p:txBody>
      </p:sp>
      <p:sp>
        <p:nvSpPr>
          <p:cNvPr id="6" name="Text 4"/>
          <p:cNvSpPr/>
          <p:nvPr/>
        </p:nvSpPr>
        <p:spPr>
          <a:xfrm>
            <a:off x="914400" y="1627632"/>
            <a:ext cx="2377440" cy="256032"/>
          </a:xfrm>
          <a:prstGeom prst="rect">
            <a:avLst/>
          </a:prstGeom>
          <a:noFill/>
          <a:ln/>
        </p:spPr>
        <p:txBody>
          <a:bodyPr wrap="square" lIns="0" tIns="0" rIns="0" bIns="0" rtlCol="0" anchor="ctr"/>
          <a:lstStyle/>
          <a:p>
            <a:pPr marL="0" indent="0">
              <a:buNone/>
            </a:pPr>
            <a:r>
              <a:rPr lang="en-US" b="1" dirty="0">
                <a:solidFill>
                  <a:srgbClr val="17324D"/>
                </a:solidFill>
              </a:rPr>
              <a:t>Remaining challenges</a:t>
            </a:r>
            <a:endParaRPr lang="en-US" dirty="0"/>
          </a:p>
        </p:txBody>
      </p:sp>
      <p:sp>
        <p:nvSpPr>
          <p:cNvPr id="7" name="Text 5"/>
          <p:cNvSpPr/>
          <p:nvPr/>
        </p:nvSpPr>
        <p:spPr>
          <a:xfrm>
            <a:off x="960120" y="2148840"/>
            <a:ext cx="201168" cy="201168"/>
          </a:xfrm>
          <a:prstGeom prst="rect">
            <a:avLst/>
          </a:prstGeom>
          <a:noFill/>
          <a:ln/>
        </p:spPr>
        <p:txBody>
          <a:bodyPr wrap="square" lIns="0" tIns="0" rIns="0" bIns="0" rtlCol="0" anchor="ctr"/>
          <a:lstStyle/>
          <a:p>
            <a:pPr marL="0" indent="0">
              <a:buNone/>
            </a:pPr>
            <a:r>
              <a:rPr lang="en-US" sz="1600" b="1" dirty="0">
                <a:solidFill>
                  <a:srgbClr val="1A8A99"/>
                </a:solidFill>
              </a:rPr>
              <a:t>•</a:t>
            </a:r>
            <a:endParaRPr lang="en-US" sz="1600" dirty="0"/>
          </a:p>
        </p:txBody>
      </p:sp>
      <p:sp>
        <p:nvSpPr>
          <p:cNvPr id="8" name="Text 6"/>
          <p:cNvSpPr/>
          <p:nvPr/>
        </p:nvSpPr>
        <p:spPr>
          <a:xfrm>
            <a:off x="1188720" y="2167128"/>
            <a:ext cx="2560320" cy="365760"/>
          </a:xfrm>
          <a:prstGeom prst="rect">
            <a:avLst/>
          </a:prstGeom>
          <a:noFill/>
          <a:ln/>
        </p:spPr>
        <p:txBody>
          <a:bodyPr wrap="square" lIns="0" tIns="0" rIns="0" bIns="0" rtlCol="0" anchor="t">
            <a:normAutofit/>
          </a:bodyPr>
          <a:lstStyle/>
          <a:p>
            <a:pPr marL="0" indent="0">
              <a:buNone/>
            </a:pPr>
            <a:r>
              <a:rPr lang="en-US" sz="1050" dirty="0">
                <a:solidFill>
                  <a:srgbClr val="1F2937"/>
                </a:solidFill>
              </a:rPr>
              <a:t>Deprivation and transport barriers affect access.</a:t>
            </a:r>
            <a:endParaRPr lang="en-US" sz="1050" dirty="0"/>
          </a:p>
        </p:txBody>
      </p:sp>
      <p:sp>
        <p:nvSpPr>
          <p:cNvPr id="9" name="Text 7"/>
          <p:cNvSpPr/>
          <p:nvPr/>
        </p:nvSpPr>
        <p:spPr>
          <a:xfrm>
            <a:off x="960120" y="2852928"/>
            <a:ext cx="201168" cy="201168"/>
          </a:xfrm>
          <a:prstGeom prst="rect">
            <a:avLst/>
          </a:prstGeom>
          <a:noFill/>
          <a:ln/>
        </p:spPr>
        <p:txBody>
          <a:bodyPr wrap="square" lIns="0" tIns="0" rIns="0" bIns="0" rtlCol="0" anchor="ctr"/>
          <a:lstStyle/>
          <a:p>
            <a:pPr marL="0" indent="0">
              <a:buNone/>
            </a:pPr>
            <a:r>
              <a:rPr lang="en-US" sz="1600" b="1" dirty="0">
                <a:solidFill>
                  <a:srgbClr val="1A8A99"/>
                </a:solidFill>
              </a:rPr>
              <a:t>•</a:t>
            </a:r>
            <a:endParaRPr lang="en-US" sz="1600" dirty="0"/>
          </a:p>
        </p:txBody>
      </p:sp>
      <p:sp>
        <p:nvSpPr>
          <p:cNvPr id="10" name="Text 8"/>
          <p:cNvSpPr/>
          <p:nvPr/>
        </p:nvSpPr>
        <p:spPr>
          <a:xfrm>
            <a:off x="1188720" y="2871216"/>
            <a:ext cx="2560320" cy="365760"/>
          </a:xfrm>
          <a:prstGeom prst="rect">
            <a:avLst/>
          </a:prstGeom>
          <a:noFill/>
          <a:ln/>
        </p:spPr>
        <p:txBody>
          <a:bodyPr wrap="square" lIns="0" tIns="0" rIns="0" bIns="0" rtlCol="0" anchor="t">
            <a:normAutofit/>
          </a:bodyPr>
          <a:lstStyle/>
          <a:p>
            <a:pPr marL="0" indent="0">
              <a:buNone/>
            </a:pPr>
            <a:r>
              <a:rPr lang="en-US" sz="1050" dirty="0">
                <a:solidFill>
                  <a:srgbClr val="1F2937"/>
                </a:solidFill>
              </a:rPr>
              <a:t>Ethnic inequalities and language needs reduce trust and engagement.</a:t>
            </a:r>
            <a:endParaRPr lang="en-US" sz="1050" dirty="0"/>
          </a:p>
        </p:txBody>
      </p:sp>
      <p:sp>
        <p:nvSpPr>
          <p:cNvPr id="11" name="Text 9"/>
          <p:cNvSpPr/>
          <p:nvPr/>
        </p:nvSpPr>
        <p:spPr>
          <a:xfrm>
            <a:off x="960120" y="3703320"/>
            <a:ext cx="201168" cy="201168"/>
          </a:xfrm>
          <a:prstGeom prst="rect">
            <a:avLst/>
          </a:prstGeom>
          <a:noFill/>
          <a:ln/>
        </p:spPr>
        <p:txBody>
          <a:bodyPr wrap="square" lIns="0" tIns="0" rIns="0" bIns="0" rtlCol="0" anchor="ctr"/>
          <a:lstStyle/>
          <a:p>
            <a:pPr marL="0" indent="0">
              <a:buNone/>
            </a:pPr>
            <a:r>
              <a:rPr lang="en-US" sz="1600" b="1" dirty="0">
                <a:solidFill>
                  <a:srgbClr val="1A8A99"/>
                </a:solidFill>
              </a:rPr>
              <a:t>•</a:t>
            </a:r>
            <a:endParaRPr lang="en-US" sz="1600" dirty="0"/>
          </a:p>
        </p:txBody>
      </p:sp>
      <p:sp>
        <p:nvSpPr>
          <p:cNvPr id="12" name="Text 10"/>
          <p:cNvSpPr/>
          <p:nvPr/>
        </p:nvSpPr>
        <p:spPr>
          <a:xfrm>
            <a:off x="1188720" y="3721608"/>
            <a:ext cx="2560320" cy="365760"/>
          </a:xfrm>
          <a:prstGeom prst="rect">
            <a:avLst/>
          </a:prstGeom>
          <a:noFill/>
          <a:ln/>
        </p:spPr>
        <p:txBody>
          <a:bodyPr wrap="square" lIns="0" tIns="0" rIns="0" bIns="0" rtlCol="0" anchor="t">
            <a:normAutofit/>
          </a:bodyPr>
          <a:lstStyle/>
          <a:p>
            <a:pPr marL="0" indent="0">
              <a:buNone/>
            </a:pPr>
            <a:r>
              <a:rPr lang="en-US" sz="1050" dirty="0">
                <a:solidFill>
                  <a:srgbClr val="1F2937"/>
                </a:solidFill>
              </a:rPr>
              <a:t>Digital exclusion limits telehealth benefits.</a:t>
            </a:r>
            <a:endParaRPr lang="en-US" sz="1050" dirty="0"/>
          </a:p>
        </p:txBody>
      </p:sp>
      <p:sp>
        <p:nvSpPr>
          <p:cNvPr id="13" name="Text 11"/>
          <p:cNvSpPr/>
          <p:nvPr/>
        </p:nvSpPr>
        <p:spPr>
          <a:xfrm>
            <a:off x="960120" y="4416552"/>
            <a:ext cx="201168" cy="201168"/>
          </a:xfrm>
          <a:prstGeom prst="rect">
            <a:avLst/>
          </a:prstGeom>
          <a:noFill/>
          <a:ln/>
        </p:spPr>
        <p:txBody>
          <a:bodyPr wrap="square" lIns="0" tIns="0" rIns="0" bIns="0" rtlCol="0" anchor="ctr"/>
          <a:lstStyle/>
          <a:p>
            <a:pPr marL="0" indent="0">
              <a:buNone/>
            </a:pPr>
            <a:r>
              <a:rPr lang="en-US" sz="1600" b="1" dirty="0">
                <a:solidFill>
                  <a:srgbClr val="1A8A99"/>
                </a:solidFill>
              </a:rPr>
              <a:t>•</a:t>
            </a:r>
            <a:endParaRPr lang="en-US" sz="1600" dirty="0"/>
          </a:p>
        </p:txBody>
      </p:sp>
      <p:sp>
        <p:nvSpPr>
          <p:cNvPr id="14" name="Text 12"/>
          <p:cNvSpPr/>
          <p:nvPr/>
        </p:nvSpPr>
        <p:spPr>
          <a:xfrm>
            <a:off x="1188720" y="4434840"/>
            <a:ext cx="2560320" cy="365760"/>
          </a:xfrm>
          <a:prstGeom prst="rect">
            <a:avLst/>
          </a:prstGeom>
          <a:noFill/>
          <a:ln/>
        </p:spPr>
        <p:txBody>
          <a:bodyPr wrap="square" lIns="0" tIns="0" rIns="0" bIns="0" rtlCol="0" anchor="t">
            <a:normAutofit/>
          </a:bodyPr>
          <a:lstStyle/>
          <a:p>
            <a:pPr marL="0" indent="0">
              <a:buNone/>
            </a:pPr>
            <a:r>
              <a:rPr lang="en-US" sz="1050" dirty="0">
                <a:solidFill>
                  <a:srgbClr val="1F2937"/>
                </a:solidFill>
              </a:rPr>
              <a:t>Funding and workforce gaps restrict holistic care.</a:t>
            </a:r>
            <a:endParaRPr lang="en-US" sz="1050" dirty="0"/>
          </a:p>
        </p:txBody>
      </p:sp>
      <p:sp>
        <p:nvSpPr>
          <p:cNvPr id="15" name="Shape 13"/>
          <p:cNvSpPr/>
          <p:nvPr/>
        </p:nvSpPr>
        <p:spPr>
          <a:xfrm>
            <a:off x="4343400" y="1325880"/>
            <a:ext cx="6995160" cy="4526280"/>
          </a:xfrm>
          <a:prstGeom prst="roundRect">
            <a:avLst>
              <a:gd name="adj" fmla="val 2626"/>
            </a:avLst>
          </a:prstGeom>
          <a:solidFill>
            <a:srgbClr val="FFFFFF"/>
          </a:solidFill>
          <a:ln w="12700">
            <a:solidFill>
              <a:srgbClr val="DDE5ED"/>
            </a:solidFill>
            <a:prstDash val="solid"/>
          </a:ln>
        </p:spPr>
        <p:txBody>
          <a:bodyPr/>
          <a:lstStyle/>
          <a:p>
            <a:endParaRPr lang="en-GB"/>
          </a:p>
        </p:txBody>
      </p:sp>
      <p:sp>
        <p:nvSpPr>
          <p:cNvPr id="16" name="Text 14"/>
          <p:cNvSpPr/>
          <p:nvPr/>
        </p:nvSpPr>
        <p:spPr>
          <a:xfrm>
            <a:off x="4636008" y="1627632"/>
            <a:ext cx="2011680" cy="256032"/>
          </a:xfrm>
          <a:prstGeom prst="rect">
            <a:avLst/>
          </a:prstGeom>
          <a:noFill/>
          <a:ln/>
        </p:spPr>
        <p:txBody>
          <a:bodyPr wrap="square" lIns="0" tIns="0" rIns="0" bIns="0" rtlCol="0" anchor="ctr"/>
          <a:lstStyle/>
          <a:p>
            <a:pPr marL="0" indent="0">
              <a:buNone/>
            </a:pPr>
            <a:r>
              <a:rPr lang="en-US" b="1" dirty="0">
                <a:solidFill>
                  <a:srgbClr val="17324D"/>
                </a:solidFill>
              </a:rPr>
              <a:t>Recommendations</a:t>
            </a:r>
            <a:endParaRPr lang="en-US" dirty="0"/>
          </a:p>
        </p:txBody>
      </p:sp>
      <p:sp>
        <p:nvSpPr>
          <p:cNvPr id="17" name="Shape 15"/>
          <p:cNvSpPr/>
          <p:nvPr/>
        </p:nvSpPr>
        <p:spPr>
          <a:xfrm>
            <a:off x="4663440" y="2148840"/>
            <a:ext cx="384048" cy="384048"/>
          </a:xfrm>
          <a:prstGeom prst="ellipse">
            <a:avLst/>
          </a:prstGeom>
          <a:solidFill>
            <a:srgbClr val="1A8A99"/>
          </a:solidFill>
          <a:ln w="12700">
            <a:solidFill>
              <a:srgbClr val="1A8A99">
                <a:alpha val="0"/>
              </a:srgbClr>
            </a:solidFill>
            <a:prstDash val="solid"/>
          </a:ln>
        </p:spPr>
        <p:txBody>
          <a:bodyPr/>
          <a:lstStyle/>
          <a:p>
            <a:endParaRPr lang="en-GB"/>
          </a:p>
        </p:txBody>
      </p:sp>
      <p:sp>
        <p:nvSpPr>
          <p:cNvPr id="18" name="Text 16"/>
          <p:cNvSpPr/>
          <p:nvPr/>
        </p:nvSpPr>
        <p:spPr>
          <a:xfrm>
            <a:off x="4663440" y="2231136"/>
            <a:ext cx="384048" cy="109728"/>
          </a:xfrm>
          <a:prstGeom prst="rect">
            <a:avLst/>
          </a:prstGeom>
          <a:noFill/>
          <a:ln/>
        </p:spPr>
        <p:txBody>
          <a:bodyPr wrap="square" lIns="0" tIns="0" rIns="0" bIns="0" rtlCol="0" anchor="ctr"/>
          <a:lstStyle/>
          <a:p>
            <a:pPr marL="0" indent="0" algn="ctr">
              <a:buNone/>
            </a:pPr>
            <a:r>
              <a:rPr lang="en-US" sz="1050" b="1" dirty="0">
                <a:solidFill>
                  <a:srgbClr val="FFFFFF"/>
                </a:solidFill>
              </a:rPr>
              <a:t>1</a:t>
            </a:r>
            <a:endParaRPr lang="en-US" sz="1050" dirty="0"/>
          </a:p>
        </p:txBody>
      </p:sp>
      <p:sp>
        <p:nvSpPr>
          <p:cNvPr id="19" name="Text 17"/>
          <p:cNvSpPr/>
          <p:nvPr/>
        </p:nvSpPr>
        <p:spPr>
          <a:xfrm>
            <a:off x="5230368" y="2139696"/>
            <a:ext cx="2468880" cy="182880"/>
          </a:xfrm>
          <a:prstGeom prst="rect">
            <a:avLst/>
          </a:prstGeom>
          <a:noFill/>
          <a:ln/>
        </p:spPr>
        <p:txBody>
          <a:bodyPr wrap="square" lIns="0" tIns="0" rIns="0" bIns="0" rtlCol="0" anchor="ctr"/>
          <a:lstStyle/>
          <a:p>
            <a:pPr marL="0" indent="0">
              <a:buNone/>
            </a:pPr>
            <a:r>
              <a:rPr lang="en-US" sz="1200" b="1" dirty="0">
                <a:solidFill>
                  <a:srgbClr val="1E293B"/>
                </a:solidFill>
              </a:rPr>
              <a:t>Target resources using inequality data</a:t>
            </a:r>
            <a:endParaRPr lang="en-US" sz="1200" dirty="0"/>
          </a:p>
        </p:txBody>
      </p:sp>
      <p:sp>
        <p:nvSpPr>
          <p:cNvPr id="20" name="Text 18"/>
          <p:cNvSpPr/>
          <p:nvPr/>
        </p:nvSpPr>
        <p:spPr>
          <a:xfrm>
            <a:off x="7726680" y="2121408"/>
            <a:ext cx="3154680" cy="347472"/>
          </a:xfrm>
          <a:prstGeom prst="rect">
            <a:avLst/>
          </a:prstGeom>
          <a:noFill/>
          <a:ln/>
        </p:spPr>
        <p:txBody>
          <a:bodyPr wrap="square" lIns="0" tIns="0" rIns="0" bIns="0" rtlCol="0" anchor="ctr">
            <a:normAutofit/>
          </a:bodyPr>
          <a:lstStyle/>
          <a:p>
            <a:pPr marL="0" indent="0">
              <a:buNone/>
            </a:pPr>
            <a:r>
              <a:rPr lang="en-US" sz="1000" dirty="0">
                <a:solidFill>
                  <a:srgbClr val="475569"/>
                </a:solidFill>
              </a:rPr>
              <a:t>Use local dashboards and deprivation indicators to identify who is not accessing services.</a:t>
            </a:r>
            <a:endParaRPr lang="en-US" sz="1000" dirty="0"/>
          </a:p>
        </p:txBody>
      </p:sp>
      <p:sp>
        <p:nvSpPr>
          <p:cNvPr id="21" name="Shape 19"/>
          <p:cNvSpPr/>
          <p:nvPr/>
        </p:nvSpPr>
        <p:spPr>
          <a:xfrm>
            <a:off x="4663440" y="2898648"/>
            <a:ext cx="384048" cy="384048"/>
          </a:xfrm>
          <a:prstGeom prst="ellipse">
            <a:avLst/>
          </a:prstGeom>
          <a:solidFill>
            <a:srgbClr val="1A8A99"/>
          </a:solidFill>
          <a:ln w="12700">
            <a:solidFill>
              <a:srgbClr val="1A8A99">
                <a:alpha val="0"/>
              </a:srgbClr>
            </a:solidFill>
            <a:prstDash val="solid"/>
          </a:ln>
        </p:spPr>
        <p:txBody>
          <a:bodyPr/>
          <a:lstStyle/>
          <a:p>
            <a:endParaRPr lang="en-GB"/>
          </a:p>
        </p:txBody>
      </p:sp>
      <p:sp>
        <p:nvSpPr>
          <p:cNvPr id="22" name="Text 20"/>
          <p:cNvSpPr/>
          <p:nvPr/>
        </p:nvSpPr>
        <p:spPr>
          <a:xfrm>
            <a:off x="4663440" y="2980944"/>
            <a:ext cx="384048" cy="109728"/>
          </a:xfrm>
          <a:prstGeom prst="rect">
            <a:avLst/>
          </a:prstGeom>
          <a:noFill/>
          <a:ln/>
        </p:spPr>
        <p:txBody>
          <a:bodyPr wrap="square" lIns="0" tIns="0" rIns="0" bIns="0" rtlCol="0" anchor="ctr"/>
          <a:lstStyle/>
          <a:p>
            <a:pPr marL="0" indent="0" algn="ctr">
              <a:buNone/>
            </a:pPr>
            <a:r>
              <a:rPr lang="en-US" sz="1050" b="1" dirty="0">
                <a:solidFill>
                  <a:srgbClr val="FFFFFF"/>
                </a:solidFill>
              </a:rPr>
              <a:t>2</a:t>
            </a:r>
            <a:endParaRPr lang="en-US" sz="1050" dirty="0"/>
          </a:p>
        </p:txBody>
      </p:sp>
      <p:sp>
        <p:nvSpPr>
          <p:cNvPr id="23" name="Text 21"/>
          <p:cNvSpPr/>
          <p:nvPr/>
        </p:nvSpPr>
        <p:spPr>
          <a:xfrm>
            <a:off x="5230368" y="2889504"/>
            <a:ext cx="2468880" cy="182880"/>
          </a:xfrm>
          <a:prstGeom prst="rect">
            <a:avLst/>
          </a:prstGeom>
          <a:noFill/>
          <a:ln/>
        </p:spPr>
        <p:txBody>
          <a:bodyPr wrap="square" lIns="0" tIns="0" rIns="0" bIns="0" rtlCol="0" anchor="ctr"/>
          <a:lstStyle/>
          <a:p>
            <a:pPr marL="0" indent="0">
              <a:buNone/>
            </a:pPr>
            <a:r>
              <a:rPr lang="en-US" sz="1200" b="1" dirty="0">
                <a:solidFill>
                  <a:srgbClr val="1E293B"/>
                </a:solidFill>
              </a:rPr>
              <a:t>Co-design with communities</a:t>
            </a:r>
            <a:endParaRPr lang="en-US" sz="1200" dirty="0"/>
          </a:p>
        </p:txBody>
      </p:sp>
      <p:sp>
        <p:nvSpPr>
          <p:cNvPr id="24" name="Text 22"/>
          <p:cNvSpPr/>
          <p:nvPr/>
        </p:nvSpPr>
        <p:spPr>
          <a:xfrm>
            <a:off x="7726680" y="2871216"/>
            <a:ext cx="3154680" cy="347472"/>
          </a:xfrm>
          <a:prstGeom prst="rect">
            <a:avLst/>
          </a:prstGeom>
          <a:noFill/>
          <a:ln/>
        </p:spPr>
        <p:txBody>
          <a:bodyPr wrap="square" lIns="0" tIns="0" rIns="0" bIns="0" rtlCol="0" anchor="ctr">
            <a:normAutofit/>
          </a:bodyPr>
          <a:lstStyle/>
          <a:p>
            <a:pPr marL="0" indent="0">
              <a:buNone/>
            </a:pPr>
            <a:r>
              <a:rPr lang="en-US" sz="1000" dirty="0">
                <a:solidFill>
                  <a:srgbClr val="475569"/>
                </a:solidFill>
              </a:rPr>
              <a:t>Design health promotion with patients, carers and voluntary groups.</a:t>
            </a:r>
            <a:endParaRPr lang="en-US" sz="1000" dirty="0"/>
          </a:p>
        </p:txBody>
      </p:sp>
      <p:sp>
        <p:nvSpPr>
          <p:cNvPr id="25" name="Shape 23"/>
          <p:cNvSpPr/>
          <p:nvPr/>
        </p:nvSpPr>
        <p:spPr>
          <a:xfrm>
            <a:off x="4663440" y="3648456"/>
            <a:ext cx="384048" cy="384048"/>
          </a:xfrm>
          <a:prstGeom prst="ellipse">
            <a:avLst/>
          </a:prstGeom>
          <a:solidFill>
            <a:srgbClr val="1A8A99"/>
          </a:solidFill>
          <a:ln w="12700">
            <a:solidFill>
              <a:srgbClr val="1A8A99">
                <a:alpha val="0"/>
              </a:srgbClr>
            </a:solidFill>
            <a:prstDash val="solid"/>
          </a:ln>
        </p:spPr>
        <p:txBody>
          <a:bodyPr/>
          <a:lstStyle/>
          <a:p>
            <a:endParaRPr lang="en-GB"/>
          </a:p>
        </p:txBody>
      </p:sp>
      <p:sp>
        <p:nvSpPr>
          <p:cNvPr id="26" name="Text 24"/>
          <p:cNvSpPr/>
          <p:nvPr/>
        </p:nvSpPr>
        <p:spPr>
          <a:xfrm>
            <a:off x="4663440" y="3730752"/>
            <a:ext cx="384048" cy="109728"/>
          </a:xfrm>
          <a:prstGeom prst="rect">
            <a:avLst/>
          </a:prstGeom>
          <a:noFill/>
          <a:ln/>
        </p:spPr>
        <p:txBody>
          <a:bodyPr wrap="square" lIns="0" tIns="0" rIns="0" bIns="0" rtlCol="0" anchor="ctr"/>
          <a:lstStyle/>
          <a:p>
            <a:pPr marL="0" indent="0" algn="ctr">
              <a:buNone/>
            </a:pPr>
            <a:r>
              <a:rPr lang="en-US" sz="1050" b="1" dirty="0">
                <a:solidFill>
                  <a:srgbClr val="FFFFFF"/>
                </a:solidFill>
              </a:rPr>
              <a:t>3</a:t>
            </a:r>
            <a:endParaRPr lang="en-US" sz="1050" dirty="0"/>
          </a:p>
        </p:txBody>
      </p:sp>
      <p:sp>
        <p:nvSpPr>
          <p:cNvPr id="27" name="Text 25"/>
          <p:cNvSpPr/>
          <p:nvPr/>
        </p:nvSpPr>
        <p:spPr>
          <a:xfrm>
            <a:off x="5230368" y="3639312"/>
            <a:ext cx="2468880" cy="182880"/>
          </a:xfrm>
          <a:prstGeom prst="rect">
            <a:avLst/>
          </a:prstGeom>
          <a:noFill/>
          <a:ln/>
        </p:spPr>
        <p:txBody>
          <a:bodyPr wrap="square" lIns="0" tIns="0" rIns="0" bIns="0" rtlCol="0" anchor="ctr"/>
          <a:lstStyle/>
          <a:p>
            <a:pPr marL="0" indent="0">
              <a:buNone/>
            </a:pPr>
            <a:r>
              <a:rPr lang="en-US" sz="1200" b="1" dirty="0">
                <a:solidFill>
                  <a:srgbClr val="1E293B"/>
                </a:solidFill>
              </a:rPr>
              <a:t>Make digital care inclusive</a:t>
            </a:r>
            <a:endParaRPr lang="en-US" sz="1200" dirty="0"/>
          </a:p>
        </p:txBody>
      </p:sp>
      <p:sp>
        <p:nvSpPr>
          <p:cNvPr id="28" name="Text 26"/>
          <p:cNvSpPr/>
          <p:nvPr/>
        </p:nvSpPr>
        <p:spPr>
          <a:xfrm>
            <a:off x="7726680" y="3621024"/>
            <a:ext cx="3154680" cy="347472"/>
          </a:xfrm>
          <a:prstGeom prst="rect">
            <a:avLst/>
          </a:prstGeom>
          <a:noFill/>
          <a:ln/>
        </p:spPr>
        <p:txBody>
          <a:bodyPr wrap="square" lIns="0" tIns="0" rIns="0" bIns="0" rtlCol="0" anchor="ctr">
            <a:normAutofit/>
          </a:bodyPr>
          <a:lstStyle/>
          <a:p>
            <a:pPr marL="0" indent="0">
              <a:buNone/>
            </a:pPr>
            <a:r>
              <a:rPr lang="en-US" sz="1000" dirty="0">
                <a:solidFill>
                  <a:srgbClr val="475569"/>
                </a:solidFill>
              </a:rPr>
              <a:t>Provide non-digital routes, translated materials and digital support workers.</a:t>
            </a:r>
            <a:endParaRPr lang="en-US" sz="1000" dirty="0"/>
          </a:p>
        </p:txBody>
      </p:sp>
      <p:sp>
        <p:nvSpPr>
          <p:cNvPr id="29" name="Shape 27"/>
          <p:cNvSpPr/>
          <p:nvPr/>
        </p:nvSpPr>
        <p:spPr>
          <a:xfrm>
            <a:off x="4663440" y="4398264"/>
            <a:ext cx="384048" cy="384048"/>
          </a:xfrm>
          <a:prstGeom prst="ellipse">
            <a:avLst/>
          </a:prstGeom>
          <a:solidFill>
            <a:srgbClr val="1A8A99"/>
          </a:solidFill>
          <a:ln w="12700">
            <a:solidFill>
              <a:srgbClr val="1A8A99">
                <a:alpha val="0"/>
              </a:srgbClr>
            </a:solidFill>
            <a:prstDash val="solid"/>
          </a:ln>
        </p:spPr>
        <p:txBody>
          <a:bodyPr/>
          <a:lstStyle/>
          <a:p>
            <a:endParaRPr lang="en-GB"/>
          </a:p>
        </p:txBody>
      </p:sp>
      <p:sp>
        <p:nvSpPr>
          <p:cNvPr id="30" name="Text 28"/>
          <p:cNvSpPr/>
          <p:nvPr/>
        </p:nvSpPr>
        <p:spPr>
          <a:xfrm>
            <a:off x="4663440" y="4480560"/>
            <a:ext cx="384048" cy="109728"/>
          </a:xfrm>
          <a:prstGeom prst="rect">
            <a:avLst/>
          </a:prstGeom>
          <a:noFill/>
          <a:ln/>
        </p:spPr>
        <p:txBody>
          <a:bodyPr wrap="square" lIns="0" tIns="0" rIns="0" bIns="0" rtlCol="0" anchor="ctr"/>
          <a:lstStyle/>
          <a:p>
            <a:pPr marL="0" indent="0" algn="ctr">
              <a:buNone/>
            </a:pPr>
            <a:r>
              <a:rPr lang="en-US" sz="1050" b="1" dirty="0">
                <a:solidFill>
                  <a:srgbClr val="FFFFFF"/>
                </a:solidFill>
              </a:rPr>
              <a:t>4</a:t>
            </a:r>
            <a:endParaRPr lang="en-US" sz="1050" dirty="0"/>
          </a:p>
        </p:txBody>
      </p:sp>
      <p:sp>
        <p:nvSpPr>
          <p:cNvPr id="31" name="Text 29"/>
          <p:cNvSpPr/>
          <p:nvPr/>
        </p:nvSpPr>
        <p:spPr>
          <a:xfrm>
            <a:off x="5230368" y="4389120"/>
            <a:ext cx="2468880" cy="182880"/>
          </a:xfrm>
          <a:prstGeom prst="rect">
            <a:avLst/>
          </a:prstGeom>
          <a:noFill/>
          <a:ln/>
        </p:spPr>
        <p:txBody>
          <a:bodyPr wrap="square" lIns="0" tIns="0" rIns="0" bIns="0" rtlCol="0" anchor="ctr"/>
          <a:lstStyle/>
          <a:p>
            <a:pPr marL="0" indent="0">
              <a:buNone/>
            </a:pPr>
            <a:r>
              <a:rPr lang="en-US" sz="1200" b="1" dirty="0">
                <a:solidFill>
                  <a:srgbClr val="1E293B"/>
                </a:solidFill>
              </a:rPr>
              <a:t>Strengthen prevention and social determinants</a:t>
            </a:r>
            <a:endParaRPr lang="en-US" sz="1200" dirty="0"/>
          </a:p>
        </p:txBody>
      </p:sp>
      <p:sp>
        <p:nvSpPr>
          <p:cNvPr id="32" name="Text 30"/>
          <p:cNvSpPr/>
          <p:nvPr/>
        </p:nvSpPr>
        <p:spPr>
          <a:xfrm>
            <a:off x="7726680" y="4370832"/>
            <a:ext cx="3154680" cy="347472"/>
          </a:xfrm>
          <a:prstGeom prst="rect">
            <a:avLst/>
          </a:prstGeom>
          <a:noFill/>
          <a:ln/>
        </p:spPr>
        <p:txBody>
          <a:bodyPr wrap="square" lIns="0" tIns="0" rIns="0" bIns="0" rtlCol="0" anchor="ctr">
            <a:normAutofit/>
          </a:bodyPr>
          <a:lstStyle/>
          <a:p>
            <a:pPr marL="0" indent="0">
              <a:buNone/>
            </a:pPr>
            <a:r>
              <a:rPr lang="en-US" sz="1000" dirty="0">
                <a:solidFill>
                  <a:srgbClr val="475569"/>
                </a:solidFill>
              </a:rPr>
              <a:t>Link healthcare with housing, education, employment and community wellbeing.</a:t>
            </a:r>
            <a:endParaRPr lang="en-US" sz="1000" dirty="0"/>
          </a:p>
        </p:txBody>
      </p:sp>
      <p:sp>
        <p:nvSpPr>
          <p:cNvPr id="33" name="Text 31"/>
          <p:cNvSpPr/>
          <p:nvPr/>
        </p:nvSpPr>
        <p:spPr>
          <a:xfrm>
            <a:off x="960120" y="6062472"/>
            <a:ext cx="10424160" cy="256032"/>
          </a:xfrm>
          <a:prstGeom prst="rect">
            <a:avLst/>
          </a:prstGeom>
          <a:noFill/>
          <a:ln/>
        </p:spPr>
        <p:txBody>
          <a:bodyPr wrap="square" lIns="0" tIns="0" rIns="0" bIns="0" rtlCol="0" anchor="ctr"/>
          <a:lstStyle/>
          <a:p>
            <a:pPr marL="0" indent="0" algn="ctr">
              <a:buNone/>
            </a:pPr>
            <a:r>
              <a:rPr lang="en-US" sz="1400" b="1" dirty="0">
                <a:solidFill>
                  <a:srgbClr val="17324D"/>
                </a:solidFill>
              </a:rPr>
              <a:t>Conclusion: effective integration means combining policy, legislation, theory and service delivery so that prevention and wellbeing reach the groups most at risk of exclusion.</a:t>
            </a:r>
            <a:endParaRPr lang="en-US" sz="1400" dirty="0"/>
          </a:p>
        </p:txBody>
      </p:sp>
      <p:sp>
        <p:nvSpPr>
          <p:cNvPr id="34" name="Shape 32"/>
          <p:cNvSpPr/>
          <p:nvPr/>
        </p:nvSpPr>
        <p:spPr>
          <a:xfrm>
            <a:off x="0" y="6473952"/>
            <a:ext cx="12191695" cy="384048"/>
          </a:xfrm>
          <a:prstGeom prst="rect">
            <a:avLst/>
          </a:prstGeom>
          <a:solidFill>
            <a:srgbClr val="17324D"/>
          </a:solidFill>
          <a:ln w="12700">
            <a:solidFill>
              <a:srgbClr val="17324D">
                <a:alpha val="0"/>
              </a:srgbClr>
            </a:solidFill>
            <a:prstDash val="solid"/>
          </a:ln>
        </p:spPr>
        <p:txBody>
          <a:bodyPr/>
          <a:lstStyle/>
          <a:p>
            <a:endParaRPr lang="en-GB"/>
          </a:p>
        </p:txBody>
      </p:sp>
      <p:sp>
        <p:nvSpPr>
          <p:cNvPr id="36" name="Text 34"/>
          <p:cNvSpPr/>
          <p:nvPr/>
        </p:nvSpPr>
        <p:spPr>
          <a:xfrm>
            <a:off x="11338560" y="6528816"/>
            <a:ext cx="502920" cy="182880"/>
          </a:xfrm>
          <a:prstGeom prst="rect">
            <a:avLst/>
          </a:prstGeom>
          <a:noFill/>
          <a:ln/>
        </p:spPr>
        <p:txBody>
          <a:bodyPr wrap="square" lIns="0" tIns="0" rIns="0" bIns="0" rtlCol="0" anchor="ctr"/>
          <a:lstStyle/>
          <a:p>
            <a:pPr marL="0" indent="0" algn="r">
              <a:buNone/>
            </a:pPr>
            <a:r>
              <a:rPr lang="en-US" sz="1000" b="1" dirty="0">
                <a:solidFill>
                  <a:srgbClr val="FFFFFF"/>
                </a:solidFill>
                <a:latin typeface="Aptos" pitchFamily="34" charset="0"/>
                <a:ea typeface="Aptos" pitchFamily="34" charset="-122"/>
                <a:cs typeface="Aptos" pitchFamily="34" charset="-120"/>
              </a:rPr>
              <a:t>11</a:t>
            </a:r>
            <a:endParaRPr lang="en-US" sz="10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0"/>
          <p:cNvSpPr/>
          <p:nvPr/>
        </p:nvSpPr>
        <p:spPr>
          <a:xfrm>
            <a:off x="502920" y="320040"/>
            <a:ext cx="7315200" cy="411480"/>
          </a:xfrm>
          <a:prstGeom prst="rect">
            <a:avLst/>
          </a:prstGeom>
          <a:noFill/>
          <a:ln/>
        </p:spPr>
        <p:txBody>
          <a:bodyPr wrap="square" lIns="0" tIns="0" rIns="0" bIns="0" rtlCol="0" anchor="ctr"/>
          <a:lstStyle/>
          <a:p>
            <a:pPr marL="0" indent="0">
              <a:buNone/>
            </a:pPr>
            <a:r>
              <a:rPr lang="en-US" sz="2400" b="1" dirty="0">
                <a:solidFill>
                  <a:srgbClr val="17324D"/>
                </a:solidFill>
                <a:latin typeface="Aptos Display" pitchFamily="34" charset="0"/>
                <a:ea typeface="Aptos Display" pitchFamily="34" charset="-122"/>
                <a:cs typeface="Aptos Display" pitchFamily="34" charset="-120"/>
              </a:rPr>
              <a:t>References</a:t>
            </a:r>
            <a:endParaRPr lang="en-US" sz="2400" dirty="0"/>
          </a:p>
        </p:txBody>
      </p:sp>
      <p:sp>
        <p:nvSpPr>
          <p:cNvPr id="4" name="Shape 2"/>
          <p:cNvSpPr/>
          <p:nvPr/>
        </p:nvSpPr>
        <p:spPr>
          <a:xfrm>
            <a:off x="530352" y="1078992"/>
            <a:ext cx="914400" cy="0"/>
          </a:xfrm>
          <a:prstGeom prst="line">
            <a:avLst/>
          </a:prstGeom>
          <a:noFill/>
          <a:ln w="27940">
            <a:solidFill>
              <a:srgbClr val="1A8A99"/>
            </a:solidFill>
            <a:prstDash val="solid"/>
          </a:ln>
        </p:spPr>
        <p:txBody>
          <a:bodyPr/>
          <a:lstStyle/>
          <a:p>
            <a:endParaRPr lang="en-GB"/>
          </a:p>
        </p:txBody>
      </p:sp>
      <p:sp>
        <p:nvSpPr>
          <p:cNvPr id="5" name="Text 3"/>
          <p:cNvSpPr/>
          <p:nvPr/>
        </p:nvSpPr>
        <p:spPr>
          <a:xfrm>
            <a:off x="413359" y="1234440"/>
            <a:ext cx="11364976" cy="5001768"/>
          </a:xfrm>
          <a:prstGeom prst="rect">
            <a:avLst/>
          </a:prstGeom>
          <a:noFill/>
          <a:ln/>
        </p:spPr>
        <p:txBody>
          <a:bodyPr wrap="square" lIns="127" tIns="127" rIns="127" bIns="127" rtlCol="0" anchor="ctr">
            <a:normAutofit/>
          </a:bodyPr>
          <a:lstStyle/>
          <a:p>
            <a:pPr marL="0" indent="0">
              <a:buNone/>
            </a:pPr>
            <a:r>
              <a:rPr lang="en-US" sz="1300" dirty="0">
                <a:solidFill>
                  <a:srgbClr val="111827"/>
                </a:solidFill>
                <a:latin typeface="Arial" panose="020B0604020202020204" pitchFamily="34" charset="0"/>
                <a:cs typeface="Arial" panose="020B0604020202020204" pitchFamily="34" charset="0"/>
              </a:rPr>
              <a:t>Alderwick, H., Hutchings, A. and Mays, N. (2022) “A cure for everything and nothing? Local partnerships for improving health in England”, </a:t>
            </a:r>
            <a:r>
              <a:rPr lang="en-US" sz="1300" i="1" dirty="0">
                <a:solidFill>
                  <a:srgbClr val="111827"/>
                </a:solidFill>
                <a:latin typeface="Arial" panose="020B0604020202020204" pitchFamily="34" charset="0"/>
                <a:cs typeface="Arial" panose="020B0604020202020204" pitchFamily="34" charset="0"/>
              </a:rPr>
              <a:t>BMJ</a:t>
            </a:r>
            <a:r>
              <a:rPr lang="en-US" sz="1300" dirty="0">
                <a:solidFill>
                  <a:srgbClr val="111827"/>
                </a:solidFill>
                <a:latin typeface="Arial" panose="020B0604020202020204" pitchFamily="34" charset="0"/>
                <a:cs typeface="Arial" panose="020B0604020202020204" pitchFamily="34" charset="0"/>
              </a:rPr>
              <a:t>, 378, e070910. Available at: </a:t>
            </a:r>
            <a:r>
              <a:rPr lang="en-US" sz="1300" dirty="0">
                <a:solidFill>
                  <a:srgbClr val="111827"/>
                </a:solidFill>
                <a:latin typeface="Arial" panose="020B0604020202020204" pitchFamily="34" charset="0"/>
                <a:cs typeface="Arial" panose="020B0604020202020204" pitchFamily="34" charset="0"/>
                <a:hlinkClick r:id="rId3"/>
              </a:rPr>
              <a:t>https://doi.org/10.1136/bmj-2022-070910</a:t>
            </a:r>
            <a:r>
              <a:rPr lang="en-US" sz="1300" dirty="0">
                <a:solidFill>
                  <a:srgbClr val="111827"/>
                </a:solidFill>
                <a:latin typeface="Arial" panose="020B0604020202020204" pitchFamily="34" charset="0"/>
                <a:cs typeface="Arial" panose="020B0604020202020204" pitchFamily="34" charset="0"/>
              </a:rPr>
              <a:t> </a:t>
            </a:r>
            <a:endParaRPr lang="en-US" sz="1300" dirty="0">
              <a:latin typeface="Arial" panose="020B0604020202020204" pitchFamily="34" charset="0"/>
              <a:cs typeface="Arial" panose="020B0604020202020204" pitchFamily="34" charset="0"/>
            </a:endParaRPr>
          </a:p>
          <a:p>
            <a:pPr marL="0" indent="0">
              <a:buNone/>
            </a:pPr>
            <a:endParaRPr lang="en-US" sz="1300" dirty="0">
              <a:latin typeface="Arial" panose="020B0604020202020204" pitchFamily="34" charset="0"/>
              <a:cs typeface="Arial" panose="020B0604020202020204" pitchFamily="34" charset="0"/>
            </a:endParaRPr>
          </a:p>
          <a:p>
            <a:r>
              <a:rPr lang="en-US" sz="1300" dirty="0">
                <a:solidFill>
                  <a:srgbClr val="111827"/>
                </a:solidFill>
                <a:latin typeface="Arial" panose="020B0604020202020204" pitchFamily="34" charset="0"/>
                <a:cs typeface="Arial" panose="020B0604020202020204" pitchFamily="34" charset="0"/>
              </a:rPr>
              <a:t>Arık, A. et al. (2021) “Socioeconomic disparities in cancer incidence and mortality in England”, </a:t>
            </a:r>
            <a:r>
              <a:rPr lang="en-US" sz="1300" i="1" dirty="0">
                <a:solidFill>
                  <a:srgbClr val="111827"/>
                </a:solidFill>
                <a:latin typeface="Arial" panose="020B0604020202020204" pitchFamily="34" charset="0"/>
                <a:cs typeface="Arial" panose="020B0604020202020204" pitchFamily="34" charset="0"/>
              </a:rPr>
              <a:t>Scientific Reports</a:t>
            </a:r>
            <a:r>
              <a:rPr lang="en-US" sz="1300" dirty="0">
                <a:solidFill>
                  <a:srgbClr val="111827"/>
                </a:solidFill>
                <a:latin typeface="Arial" panose="020B0604020202020204" pitchFamily="34" charset="0"/>
                <a:cs typeface="Arial" panose="020B0604020202020204" pitchFamily="34" charset="0"/>
              </a:rPr>
              <a:t>, 11, 13804. Available at: </a:t>
            </a:r>
            <a:r>
              <a:rPr lang="en-US" sz="1300" dirty="0">
                <a:solidFill>
                  <a:srgbClr val="111827"/>
                </a:solidFill>
                <a:latin typeface="Arial" panose="020B0604020202020204" pitchFamily="34" charset="0"/>
                <a:cs typeface="Arial" panose="020B0604020202020204" pitchFamily="34" charset="0"/>
                <a:hlinkClick r:id="rId4"/>
              </a:rPr>
              <a:t>https://doi.org/10.1038/s41598-021-93241-3</a:t>
            </a:r>
            <a:r>
              <a:rPr lang="en-US" sz="1300" dirty="0">
                <a:solidFill>
                  <a:srgbClr val="111827"/>
                </a:solidFill>
                <a:latin typeface="Arial" panose="020B0604020202020204" pitchFamily="34" charset="0"/>
                <a:cs typeface="Arial" panose="020B0604020202020204" pitchFamily="34" charset="0"/>
              </a:rPr>
              <a:t> </a:t>
            </a:r>
            <a:endParaRPr lang="en-US" sz="1300" dirty="0">
              <a:latin typeface="Arial" panose="020B0604020202020204" pitchFamily="34" charset="0"/>
              <a:cs typeface="Arial" panose="020B0604020202020204" pitchFamily="34" charset="0"/>
            </a:endParaRPr>
          </a:p>
          <a:p>
            <a:pPr marL="0" indent="0">
              <a:buNone/>
            </a:pPr>
            <a:endParaRPr lang="en-US" sz="1300" dirty="0">
              <a:latin typeface="Arial" panose="020B0604020202020204" pitchFamily="34" charset="0"/>
              <a:cs typeface="Arial" panose="020B0604020202020204" pitchFamily="34" charset="0"/>
            </a:endParaRPr>
          </a:p>
          <a:p>
            <a:r>
              <a:rPr lang="en-US" sz="1300" dirty="0">
                <a:solidFill>
                  <a:srgbClr val="111827"/>
                </a:solidFill>
                <a:latin typeface="Arial" panose="020B0604020202020204" pitchFamily="34" charset="0"/>
                <a:cs typeface="Arial" panose="020B0604020202020204" pitchFamily="34" charset="0"/>
              </a:rPr>
              <a:t>Chatzi, G. et al. (2023) “Could diabetes prevention programmes result in the widening of sociodemographic inequalities in type 2 diabetes?”, </a:t>
            </a:r>
            <a:r>
              <a:rPr lang="en-US" sz="1300" i="1" dirty="0">
                <a:solidFill>
                  <a:srgbClr val="111827"/>
                </a:solidFill>
                <a:latin typeface="Arial" panose="020B0604020202020204" pitchFamily="34" charset="0"/>
                <a:cs typeface="Arial" panose="020B0604020202020204" pitchFamily="34" charset="0"/>
              </a:rPr>
              <a:t>Journal of Epidemiology and Community Health</a:t>
            </a:r>
            <a:r>
              <a:rPr lang="en-US" sz="1300" dirty="0">
                <a:solidFill>
                  <a:srgbClr val="111827"/>
                </a:solidFill>
                <a:latin typeface="Arial" panose="020B0604020202020204" pitchFamily="34" charset="0"/>
                <a:cs typeface="Arial" panose="020B0604020202020204" pitchFamily="34" charset="0"/>
              </a:rPr>
              <a:t>, 77(9), pp. 565–570. Available at:  </a:t>
            </a:r>
            <a:r>
              <a:rPr lang="en-US" sz="1300" dirty="0">
                <a:solidFill>
                  <a:srgbClr val="111827"/>
                </a:solidFill>
                <a:latin typeface="Arial" panose="020B0604020202020204" pitchFamily="34" charset="0"/>
                <a:cs typeface="Arial" panose="020B0604020202020204" pitchFamily="34" charset="0"/>
                <a:hlinkClick r:id="rId5"/>
              </a:rPr>
              <a:t>https://doi.org/10.1136/jech-2022-219654</a:t>
            </a:r>
            <a:r>
              <a:rPr lang="en-US" sz="1300" dirty="0">
                <a:solidFill>
                  <a:srgbClr val="111827"/>
                </a:solidFill>
                <a:latin typeface="Arial" panose="020B0604020202020204" pitchFamily="34" charset="0"/>
                <a:cs typeface="Arial" panose="020B0604020202020204" pitchFamily="34" charset="0"/>
              </a:rPr>
              <a:t> </a:t>
            </a:r>
            <a:endParaRPr lang="en-US" sz="1300" dirty="0">
              <a:latin typeface="Arial" panose="020B0604020202020204" pitchFamily="34" charset="0"/>
              <a:cs typeface="Arial" panose="020B0604020202020204" pitchFamily="34" charset="0"/>
            </a:endParaRPr>
          </a:p>
          <a:p>
            <a:pPr marL="0" indent="0">
              <a:buNone/>
            </a:pPr>
            <a:endParaRPr lang="en-US" sz="1300" dirty="0">
              <a:latin typeface="Arial" panose="020B0604020202020204" pitchFamily="34" charset="0"/>
              <a:cs typeface="Arial" panose="020B0604020202020204" pitchFamily="34" charset="0"/>
            </a:endParaRPr>
          </a:p>
          <a:p>
            <a:r>
              <a:rPr lang="en-US" sz="1300" dirty="0">
                <a:solidFill>
                  <a:srgbClr val="111827"/>
                </a:solidFill>
                <a:latin typeface="Arial" panose="020B0604020202020204" pitchFamily="34" charset="0"/>
                <a:cs typeface="Arial" panose="020B0604020202020204" pitchFamily="34" charset="0"/>
              </a:rPr>
              <a:t>Coren, E. et al. (2022) “An examination of the impacts of volunteering and community contribution at a community festival through the lens of the Five Ways to Wellbeing”, </a:t>
            </a:r>
            <a:r>
              <a:rPr lang="en-US" sz="1300" i="1" dirty="0">
                <a:solidFill>
                  <a:srgbClr val="111827"/>
                </a:solidFill>
                <a:latin typeface="Arial" panose="020B0604020202020204" pitchFamily="34" charset="0"/>
                <a:cs typeface="Arial" panose="020B0604020202020204" pitchFamily="34" charset="0"/>
              </a:rPr>
              <a:t>International Journal of Community Well-Being</a:t>
            </a:r>
            <a:r>
              <a:rPr lang="en-US" sz="1300" dirty="0">
                <a:solidFill>
                  <a:srgbClr val="111827"/>
                </a:solidFill>
                <a:latin typeface="Arial" panose="020B0604020202020204" pitchFamily="34" charset="0"/>
                <a:cs typeface="Arial" panose="020B0604020202020204" pitchFamily="34" charset="0"/>
              </a:rPr>
              <a:t>, 5, pp. 137–156. Available at: </a:t>
            </a:r>
            <a:r>
              <a:rPr lang="en-US" sz="1300" dirty="0">
                <a:solidFill>
                  <a:srgbClr val="111827"/>
                </a:solidFill>
                <a:latin typeface="Arial" panose="020B0604020202020204" pitchFamily="34" charset="0"/>
                <a:cs typeface="Arial" panose="020B0604020202020204" pitchFamily="34" charset="0"/>
                <a:hlinkClick r:id="rId6"/>
              </a:rPr>
              <a:t>https://doi.org/10.1007/s42413-021-00154-2</a:t>
            </a:r>
            <a:r>
              <a:rPr lang="en-US" sz="1300" dirty="0">
                <a:solidFill>
                  <a:srgbClr val="111827"/>
                </a:solidFill>
                <a:latin typeface="Arial" panose="020B0604020202020204" pitchFamily="34" charset="0"/>
                <a:cs typeface="Arial" panose="020B0604020202020204" pitchFamily="34" charset="0"/>
              </a:rPr>
              <a:t> </a:t>
            </a:r>
            <a:endParaRPr lang="en-US" sz="1300" dirty="0">
              <a:latin typeface="Arial" panose="020B0604020202020204" pitchFamily="34" charset="0"/>
              <a:cs typeface="Arial" panose="020B0604020202020204" pitchFamily="34" charset="0"/>
            </a:endParaRPr>
          </a:p>
          <a:p>
            <a:pPr marL="0" indent="0">
              <a:buNone/>
            </a:pPr>
            <a:endParaRPr lang="en-US" sz="1300" dirty="0">
              <a:latin typeface="Arial" panose="020B0604020202020204" pitchFamily="34" charset="0"/>
              <a:cs typeface="Arial" panose="020B0604020202020204" pitchFamily="34" charset="0"/>
            </a:endParaRPr>
          </a:p>
          <a:p>
            <a:r>
              <a:rPr lang="en-US" sz="1300" dirty="0">
                <a:solidFill>
                  <a:srgbClr val="111827"/>
                </a:solidFill>
                <a:latin typeface="Arial" panose="020B0604020202020204" pitchFamily="34" charset="0"/>
                <a:cs typeface="Arial" panose="020B0604020202020204" pitchFamily="34" charset="0"/>
              </a:rPr>
              <a:t>Farre, A. et al. (2023) “Exploring the use of digital technology to deliver healthcare services with explicit consideration of health inequalities”, </a:t>
            </a:r>
            <a:r>
              <a:rPr lang="en-US" sz="1300" i="1" dirty="0">
                <a:solidFill>
                  <a:srgbClr val="111827"/>
                </a:solidFill>
                <a:latin typeface="Arial" panose="020B0604020202020204" pitchFamily="34" charset="0"/>
                <a:cs typeface="Arial" panose="020B0604020202020204" pitchFamily="34" charset="0"/>
              </a:rPr>
              <a:t>Digital Health</a:t>
            </a:r>
            <a:r>
              <a:rPr lang="en-US" sz="1300" dirty="0">
                <a:solidFill>
                  <a:srgbClr val="111827"/>
                </a:solidFill>
                <a:latin typeface="Arial" panose="020B0604020202020204" pitchFamily="34" charset="0"/>
                <a:cs typeface="Arial" panose="020B0604020202020204" pitchFamily="34" charset="0"/>
              </a:rPr>
              <a:t>, 9. Available at: </a:t>
            </a:r>
            <a:r>
              <a:rPr lang="en-US" sz="1300" dirty="0">
                <a:solidFill>
                  <a:srgbClr val="111827"/>
                </a:solidFill>
                <a:latin typeface="Arial" panose="020B0604020202020204" pitchFamily="34" charset="0"/>
                <a:cs typeface="Arial" panose="020B0604020202020204" pitchFamily="34" charset="0"/>
                <a:hlinkClick r:id="rId7"/>
              </a:rPr>
              <a:t>https://doi.org/10.1177/20552076231196326</a:t>
            </a:r>
            <a:r>
              <a:rPr lang="en-US" sz="1300" dirty="0">
                <a:solidFill>
                  <a:srgbClr val="111827"/>
                </a:solidFill>
                <a:latin typeface="Arial" panose="020B0604020202020204" pitchFamily="34" charset="0"/>
                <a:cs typeface="Arial" panose="020B0604020202020204" pitchFamily="34" charset="0"/>
              </a:rPr>
              <a:t> </a:t>
            </a:r>
            <a:endParaRPr lang="en-US" sz="1300" dirty="0">
              <a:latin typeface="Arial" panose="020B0604020202020204" pitchFamily="34" charset="0"/>
              <a:cs typeface="Arial" panose="020B0604020202020204" pitchFamily="34" charset="0"/>
            </a:endParaRPr>
          </a:p>
          <a:p>
            <a:pPr marL="0" indent="0">
              <a:buNone/>
            </a:pPr>
            <a:endParaRPr lang="en-US" sz="1300" dirty="0">
              <a:latin typeface="Arial" panose="020B0604020202020204" pitchFamily="34" charset="0"/>
              <a:cs typeface="Arial" panose="020B0604020202020204" pitchFamily="34" charset="0"/>
            </a:endParaRPr>
          </a:p>
          <a:p>
            <a:r>
              <a:rPr lang="en-US" sz="1300" dirty="0">
                <a:solidFill>
                  <a:srgbClr val="111827"/>
                </a:solidFill>
                <a:latin typeface="Arial" panose="020B0604020202020204" pitchFamily="34" charset="0"/>
                <a:cs typeface="Arial" panose="020B0604020202020204" pitchFamily="34" charset="0"/>
              </a:rPr>
              <a:t>Ford, J.A. et al. (2021) “Reducing health inequalities through general practice: protocol for a realist review</a:t>
            </a:r>
            <a:r>
              <a:rPr lang="en-US" sz="1300" i="1" dirty="0">
                <a:solidFill>
                  <a:srgbClr val="111827"/>
                </a:solidFill>
                <a:latin typeface="Arial" panose="020B0604020202020204" pitchFamily="34" charset="0"/>
                <a:cs typeface="Arial" panose="020B0604020202020204" pitchFamily="34" charset="0"/>
              </a:rPr>
              <a:t>”, BMJ Open</a:t>
            </a:r>
            <a:r>
              <a:rPr lang="en-US" sz="1300" dirty="0">
                <a:solidFill>
                  <a:srgbClr val="111827"/>
                </a:solidFill>
                <a:latin typeface="Arial" panose="020B0604020202020204" pitchFamily="34" charset="0"/>
                <a:cs typeface="Arial" panose="020B0604020202020204" pitchFamily="34" charset="0"/>
              </a:rPr>
              <a:t>, 11, e052746. Available at: </a:t>
            </a:r>
            <a:r>
              <a:rPr lang="en-US" sz="1300" dirty="0">
                <a:solidFill>
                  <a:srgbClr val="111827"/>
                </a:solidFill>
                <a:latin typeface="Arial" panose="020B0604020202020204" pitchFamily="34" charset="0"/>
                <a:cs typeface="Arial" panose="020B0604020202020204" pitchFamily="34" charset="0"/>
                <a:hlinkClick r:id="rId8"/>
              </a:rPr>
              <a:t>https://doi.org/10.1136/bmjopen-2021-052746</a:t>
            </a:r>
            <a:r>
              <a:rPr lang="en-US" sz="1300" dirty="0">
                <a:solidFill>
                  <a:srgbClr val="111827"/>
                </a:solidFill>
                <a:latin typeface="Arial" panose="020B0604020202020204" pitchFamily="34" charset="0"/>
                <a:cs typeface="Arial" panose="020B0604020202020204" pitchFamily="34" charset="0"/>
              </a:rPr>
              <a:t> </a:t>
            </a:r>
            <a:endParaRPr lang="en-US" sz="1300" dirty="0">
              <a:latin typeface="Arial" panose="020B0604020202020204" pitchFamily="34" charset="0"/>
              <a:cs typeface="Arial" panose="020B0604020202020204" pitchFamily="34" charset="0"/>
            </a:endParaRPr>
          </a:p>
          <a:p>
            <a:pPr marL="0" indent="0">
              <a:buNone/>
            </a:pPr>
            <a:endParaRPr lang="en-US" sz="1300" dirty="0">
              <a:latin typeface="Arial" panose="020B0604020202020204" pitchFamily="34" charset="0"/>
              <a:cs typeface="Arial" panose="020B0604020202020204" pitchFamily="34" charset="0"/>
            </a:endParaRPr>
          </a:p>
          <a:p>
            <a:r>
              <a:rPr lang="en-US" sz="1300" dirty="0">
                <a:solidFill>
                  <a:srgbClr val="111827"/>
                </a:solidFill>
                <a:latin typeface="Arial" panose="020B0604020202020204" pitchFamily="34" charset="0"/>
                <a:cs typeface="Arial" panose="020B0604020202020204" pitchFamily="34" charset="0"/>
              </a:rPr>
              <a:t>Gavurova, B. and Megyesiova, S. (2022) “Sustainable Health and Wellbeing in the European Union”, </a:t>
            </a:r>
            <a:r>
              <a:rPr lang="en-US" sz="1300" i="1" dirty="0">
                <a:solidFill>
                  <a:srgbClr val="111827"/>
                </a:solidFill>
                <a:latin typeface="Arial" panose="020B0604020202020204" pitchFamily="34" charset="0"/>
                <a:cs typeface="Arial" panose="020B0604020202020204" pitchFamily="34" charset="0"/>
              </a:rPr>
              <a:t>Frontiers in Public Health</a:t>
            </a:r>
            <a:r>
              <a:rPr lang="en-US" sz="1300" dirty="0">
                <a:solidFill>
                  <a:srgbClr val="111827"/>
                </a:solidFill>
                <a:latin typeface="Arial" panose="020B0604020202020204" pitchFamily="34" charset="0"/>
                <a:cs typeface="Arial" panose="020B0604020202020204" pitchFamily="34" charset="0"/>
              </a:rPr>
              <a:t>, 10, 851061. Available at: </a:t>
            </a:r>
            <a:r>
              <a:rPr lang="en-US" sz="1300" dirty="0">
                <a:solidFill>
                  <a:srgbClr val="111827"/>
                </a:solidFill>
                <a:latin typeface="Arial" panose="020B0604020202020204" pitchFamily="34" charset="0"/>
                <a:cs typeface="Arial" panose="020B0604020202020204" pitchFamily="34" charset="0"/>
                <a:hlinkClick r:id="rId9"/>
              </a:rPr>
              <a:t>https://doi.org/10.3389/fpubh.2022.851061</a:t>
            </a:r>
            <a:r>
              <a:rPr lang="en-US" sz="1300" dirty="0">
                <a:solidFill>
                  <a:srgbClr val="111827"/>
                </a:solidFill>
                <a:latin typeface="Arial" panose="020B0604020202020204" pitchFamily="34" charset="0"/>
                <a:cs typeface="Arial" panose="020B0604020202020204" pitchFamily="34" charset="0"/>
              </a:rPr>
              <a:t> </a:t>
            </a:r>
            <a:endParaRPr lang="en-US" sz="1300" dirty="0">
              <a:latin typeface="Arial" panose="020B0604020202020204" pitchFamily="34" charset="0"/>
              <a:cs typeface="Arial" panose="020B0604020202020204" pitchFamily="34" charset="0"/>
            </a:endParaRPr>
          </a:p>
          <a:p>
            <a:pPr marL="0" indent="0">
              <a:buNone/>
            </a:pPr>
            <a:endParaRPr lang="en-US" sz="1300" dirty="0">
              <a:latin typeface="Arial" panose="020B0604020202020204" pitchFamily="34" charset="0"/>
              <a:cs typeface="Arial" panose="020B0604020202020204" pitchFamily="34" charset="0"/>
            </a:endParaRPr>
          </a:p>
          <a:p>
            <a:r>
              <a:rPr lang="en-US" sz="1300" dirty="0">
                <a:solidFill>
                  <a:srgbClr val="111827"/>
                </a:solidFill>
                <a:latin typeface="Arial" panose="020B0604020202020204" pitchFamily="34" charset="0"/>
                <a:cs typeface="Arial" panose="020B0604020202020204" pitchFamily="34" charset="0"/>
              </a:rPr>
              <a:t>Gkiouleka, A. et al. (2022) “Allied health professionals: A promising ally in the work against health inequalities—A rapid review”, </a:t>
            </a:r>
            <a:r>
              <a:rPr lang="en-US" sz="1300" i="1" dirty="0">
                <a:solidFill>
                  <a:srgbClr val="111827"/>
                </a:solidFill>
                <a:latin typeface="Arial" panose="020B0604020202020204" pitchFamily="34" charset="0"/>
                <a:cs typeface="Arial" panose="020B0604020202020204" pitchFamily="34" charset="0"/>
              </a:rPr>
              <a:t>Public Health in Practice</a:t>
            </a:r>
            <a:r>
              <a:rPr lang="en-US" sz="1300" dirty="0">
                <a:solidFill>
                  <a:srgbClr val="111827"/>
                </a:solidFill>
                <a:latin typeface="Arial" panose="020B0604020202020204" pitchFamily="34" charset="0"/>
                <a:cs typeface="Arial" panose="020B0604020202020204" pitchFamily="34" charset="0"/>
              </a:rPr>
              <a:t>, 3, 100269. Available at: </a:t>
            </a:r>
            <a:r>
              <a:rPr lang="en-US" sz="1300" dirty="0">
                <a:solidFill>
                  <a:srgbClr val="111827"/>
                </a:solidFill>
                <a:latin typeface="Arial" panose="020B0604020202020204" pitchFamily="34" charset="0"/>
                <a:cs typeface="Arial" panose="020B0604020202020204" pitchFamily="34" charset="0"/>
                <a:hlinkClick r:id="rId10"/>
              </a:rPr>
              <a:t>https://doi.org/10.1016/j.puhip.2022.100269</a:t>
            </a:r>
            <a:r>
              <a:rPr lang="en-US" sz="1300" dirty="0">
                <a:solidFill>
                  <a:srgbClr val="111827"/>
                </a:solidFill>
                <a:latin typeface="Arial" panose="020B0604020202020204" pitchFamily="34" charset="0"/>
                <a:cs typeface="Arial" panose="020B0604020202020204" pitchFamily="34" charset="0"/>
              </a:rPr>
              <a:t> </a:t>
            </a:r>
            <a:endParaRPr lang="en-US" sz="1300" dirty="0">
              <a:latin typeface="Arial" panose="020B0604020202020204" pitchFamily="34" charset="0"/>
              <a:cs typeface="Arial" panose="020B0604020202020204" pitchFamily="34" charset="0"/>
            </a:endParaRPr>
          </a:p>
          <a:p>
            <a:pPr marL="0" indent="0">
              <a:buNone/>
            </a:pPr>
            <a:endParaRPr lang="en-US" sz="1200" dirty="0">
              <a:latin typeface="Arial" panose="020B0604020202020204" pitchFamily="34" charset="0"/>
              <a:cs typeface="Arial" panose="020B0604020202020204" pitchFamily="34" charset="0"/>
            </a:endParaRPr>
          </a:p>
          <a:p>
            <a:pPr marL="0" indent="0">
              <a:buNone/>
            </a:pPr>
            <a:endParaRPr lang="en-US" sz="1200" dirty="0">
              <a:solidFill>
                <a:srgbClr val="111827"/>
              </a:solidFill>
              <a:latin typeface="Arial" panose="020B0604020202020204" pitchFamily="34" charset="0"/>
              <a:cs typeface="Arial" panose="020B0604020202020204" pitchFamily="34" charset="0"/>
            </a:endParaRPr>
          </a:p>
          <a:p>
            <a:pPr marL="0" indent="0">
              <a:buNone/>
            </a:pPr>
            <a:endParaRPr lang="en-US" sz="490" dirty="0"/>
          </a:p>
        </p:txBody>
      </p:sp>
      <p:sp>
        <p:nvSpPr>
          <p:cNvPr id="6" name="Text 4"/>
          <p:cNvSpPr/>
          <p:nvPr/>
        </p:nvSpPr>
        <p:spPr>
          <a:xfrm>
            <a:off x="6236208" y="1234440"/>
            <a:ext cx="5413248" cy="5166360"/>
          </a:xfrm>
          <a:prstGeom prst="rect">
            <a:avLst/>
          </a:prstGeom>
          <a:noFill/>
          <a:ln/>
        </p:spPr>
        <p:txBody>
          <a:bodyPr wrap="square" lIns="127" tIns="127" rIns="127" bIns="127" rtlCol="0" anchor="ctr">
            <a:normAutofit/>
          </a:bodyPr>
          <a:lstStyle/>
          <a:p>
            <a:pPr marL="0" indent="0">
              <a:buNone/>
            </a:pPr>
            <a:endParaRPr lang="en-US" sz="490" dirty="0"/>
          </a:p>
        </p:txBody>
      </p:sp>
      <p:sp>
        <p:nvSpPr>
          <p:cNvPr id="7" name="Shape 5"/>
          <p:cNvSpPr/>
          <p:nvPr/>
        </p:nvSpPr>
        <p:spPr>
          <a:xfrm>
            <a:off x="0" y="6473952"/>
            <a:ext cx="12191695" cy="384048"/>
          </a:xfrm>
          <a:prstGeom prst="rect">
            <a:avLst/>
          </a:prstGeom>
          <a:solidFill>
            <a:srgbClr val="17324D"/>
          </a:solidFill>
          <a:ln w="12700">
            <a:solidFill>
              <a:srgbClr val="17324D">
                <a:alpha val="0"/>
              </a:srgbClr>
            </a:solidFill>
            <a:prstDash val="solid"/>
          </a:ln>
        </p:spPr>
        <p:txBody>
          <a:bodyPr/>
          <a:lstStyle/>
          <a:p>
            <a:endParaRPr lang="en-GB"/>
          </a:p>
        </p:txBody>
      </p:sp>
      <p:sp>
        <p:nvSpPr>
          <p:cNvPr id="9" name="Text 7"/>
          <p:cNvSpPr/>
          <p:nvPr/>
        </p:nvSpPr>
        <p:spPr>
          <a:xfrm>
            <a:off x="11338560" y="6528816"/>
            <a:ext cx="502920" cy="182880"/>
          </a:xfrm>
          <a:prstGeom prst="rect">
            <a:avLst/>
          </a:prstGeom>
          <a:noFill/>
          <a:ln/>
        </p:spPr>
        <p:txBody>
          <a:bodyPr wrap="square" lIns="0" tIns="0" rIns="0" bIns="0" rtlCol="0" anchor="ctr"/>
          <a:lstStyle/>
          <a:p>
            <a:pPr marL="0" indent="0" algn="r">
              <a:buNone/>
            </a:pPr>
            <a:r>
              <a:rPr lang="en-US" sz="800" b="1" dirty="0">
                <a:solidFill>
                  <a:srgbClr val="FFFFFF"/>
                </a:solidFill>
                <a:latin typeface="Aptos" pitchFamily="34" charset="0"/>
                <a:ea typeface="Aptos" pitchFamily="34" charset="-122"/>
                <a:cs typeface="Aptos" pitchFamily="34" charset="-120"/>
              </a:rPr>
              <a:t>12</a:t>
            </a:r>
            <a:endParaRPr lang="en-US" sz="8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E1F8A-E50D-2D74-2BEA-5D4FD049A8CA}"/>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B100F00C-AFD9-8704-9D9F-8E39EEFCE1A1}"/>
              </a:ext>
            </a:extLst>
          </p:cNvPr>
          <p:cNvSpPr/>
          <p:nvPr/>
        </p:nvSpPr>
        <p:spPr>
          <a:xfrm>
            <a:off x="502920" y="320040"/>
            <a:ext cx="7315200" cy="411480"/>
          </a:xfrm>
          <a:prstGeom prst="rect">
            <a:avLst/>
          </a:prstGeom>
          <a:noFill/>
          <a:ln/>
        </p:spPr>
        <p:txBody>
          <a:bodyPr wrap="square" lIns="0" tIns="0" rIns="0" bIns="0" rtlCol="0" anchor="ctr"/>
          <a:lstStyle/>
          <a:p>
            <a:pPr marL="0" indent="0">
              <a:buNone/>
            </a:pPr>
            <a:r>
              <a:rPr lang="en-US" sz="2400" b="1" dirty="0">
                <a:solidFill>
                  <a:srgbClr val="17324D"/>
                </a:solidFill>
                <a:latin typeface="Aptos Display" pitchFamily="34" charset="0"/>
                <a:ea typeface="Aptos Display" pitchFamily="34" charset="-122"/>
                <a:cs typeface="Aptos Display" pitchFamily="34" charset="-120"/>
              </a:rPr>
              <a:t>References</a:t>
            </a:r>
            <a:endParaRPr lang="en-US" sz="2400" dirty="0"/>
          </a:p>
        </p:txBody>
      </p:sp>
      <p:sp>
        <p:nvSpPr>
          <p:cNvPr id="4" name="Shape 2">
            <a:extLst>
              <a:ext uri="{FF2B5EF4-FFF2-40B4-BE49-F238E27FC236}">
                <a16:creationId xmlns:a16="http://schemas.microsoft.com/office/drawing/2014/main" id="{1E1F2EFA-A17D-5639-3E0B-712D9C8529C4}"/>
              </a:ext>
            </a:extLst>
          </p:cNvPr>
          <p:cNvSpPr/>
          <p:nvPr/>
        </p:nvSpPr>
        <p:spPr>
          <a:xfrm>
            <a:off x="530352" y="1078992"/>
            <a:ext cx="914400" cy="0"/>
          </a:xfrm>
          <a:prstGeom prst="line">
            <a:avLst/>
          </a:prstGeom>
          <a:noFill/>
          <a:ln w="27940">
            <a:solidFill>
              <a:srgbClr val="1A8A99"/>
            </a:solidFill>
            <a:prstDash val="solid"/>
          </a:ln>
        </p:spPr>
        <p:txBody>
          <a:bodyPr/>
          <a:lstStyle/>
          <a:p>
            <a:endParaRPr lang="en-GB"/>
          </a:p>
        </p:txBody>
      </p:sp>
      <p:sp>
        <p:nvSpPr>
          <p:cNvPr id="5" name="Text 3">
            <a:extLst>
              <a:ext uri="{FF2B5EF4-FFF2-40B4-BE49-F238E27FC236}">
                <a16:creationId xmlns:a16="http://schemas.microsoft.com/office/drawing/2014/main" id="{22DF9E1C-6611-FE3B-DF37-3AC16B45E15B}"/>
              </a:ext>
            </a:extLst>
          </p:cNvPr>
          <p:cNvSpPr/>
          <p:nvPr/>
        </p:nvSpPr>
        <p:spPr>
          <a:xfrm>
            <a:off x="284480" y="1161288"/>
            <a:ext cx="11364976" cy="5001768"/>
          </a:xfrm>
          <a:prstGeom prst="rect">
            <a:avLst/>
          </a:prstGeom>
          <a:noFill/>
          <a:ln/>
        </p:spPr>
        <p:txBody>
          <a:bodyPr wrap="square" lIns="127" tIns="127" rIns="127" bIns="127" rtlCol="0" anchor="ctr">
            <a:normAutofit lnSpcReduction="10000"/>
          </a:bodyPr>
          <a:lstStyle/>
          <a:p>
            <a:pPr marL="0" indent="0">
              <a:buNone/>
            </a:pPr>
            <a:endParaRPr lang="en-US" sz="1300" dirty="0">
              <a:latin typeface="Arial" panose="020B0604020202020204" pitchFamily="34" charset="0"/>
              <a:cs typeface="Arial" panose="020B0604020202020204" pitchFamily="34" charset="0"/>
            </a:endParaRPr>
          </a:p>
          <a:p>
            <a:r>
              <a:rPr lang="en-US" sz="1300" dirty="0">
                <a:solidFill>
                  <a:srgbClr val="111827"/>
                </a:solidFill>
                <a:latin typeface="Arial" panose="020B0604020202020204" pitchFamily="34" charset="0"/>
                <a:cs typeface="Arial" panose="020B0604020202020204" pitchFamily="34" charset="0"/>
              </a:rPr>
              <a:t>Levin-Zamir, D. et al. (2021) “Health promotion preparedness for health crises”, </a:t>
            </a:r>
            <a:r>
              <a:rPr lang="en-US" sz="1300" i="1" dirty="0">
                <a:solidFill>
                  <a:srgbClr val="111827"/>
                </a:solidFill>
                <a:latin typeface="Arial" panose="020B0604020202020204" pitchFamily="34" charset="0"/>
                <a:cs typeface="Arial" panose="020B0604020202020204" pitchFamily="34" charset="0"/>
              </a:rPr>
              <a:t>Global Health Promotion</a:t>
            </a:r>
            <a:r>
              <a:rPr lang="en-US" sz="1300" dirty="0">
                <a:solidFill>
                  <a:srgbClr val="111827"/>
                </a:solidFill>
                <a:latin typeface="Arial" panose="020B0604020202020204" pitchFamily="34" charset="0"/>
                <a:cs typeface="Arial" panose="020B0604020202020204" pitchFamily="34" charset="0"/>
              </a:rPr>
              <a:t>, 28(2), pp. 27–37.</a:t>
            </a:r>
            <a:r>
              <a:rPr lang="en-US" sz="1400" dirty="0">
                <a:solidFill>
                  <a:srgbClr val="111827"/>
                </a:solidFill>
                <a:latin typeface="Arial" panose="020B0604020202020204" pitchFamily="34" charset="0"/>
                <a:cs typeface="Arial" panose="020B0604020202020204" pitchFamily="34" charset="0"/>
              </a:rPr>
              <a:t> </a:t>
            </a:r>
            <a:r>
              <a:rPr lang="en-US" sz="1300" dirty="0">
                <a:solidFill>
                  <a:srgbClr val="111827"/>
                </a:solidFill>
                <a:latin typeface="Arial" panose="020B0604020202020204" pitchFamily="34" charset="0"/>
                <a:cs typeface="Arial" panose="020B0604020202020204" pitchFamily="34" charset="0"/>
              </a:rPr>
              <a:t>Available at: </a:t>
            </a:r>
            <a:r>
              <a:rPr lang="en-US" sz="1300" dirty="0">
                <a:solidFill>
                  <a:srgbClr val="111827"/>
                </a:solidFill>
                <a:latin typeface="Arial" panose="020B0604020202020204" pitchFamily="34" charset="0"/>
                <a:cs typeface="Arial" panose="020B0604020202020204" pitchFamily="34" charset="0"/>
                <a:hlinkClick r:id="rId3"/>
              </a:rPr>
              <a:t>https://doi.org/10.1177/1757975921998639</a:t>
            </a:r>
            <a:endParaRPr lang="en-US" sz="1300" dirty="0">
              <a:solidFill>
                <a:srgbClr val="111827"/>
              </a:solidFill>
              <a:latin typeface="Arial" panose="020B0604020202020204" pitchFamily="34" charset="0"/>
              <a:cs typeface="Arial" panose="020B0604020202020204" pitchFamily="34" charset="0"/>
            </a:endParaRPr>
          </a:p>
          <a:p>
            <a:pPr marL="0" indent="0">
              <a:buNone/>
            </a:pPr>
            <a:endParaRPr lang="en-US" sz="1300" dirty="0">
              <a:solidFill>
                <a:srgbClr val="111827"/>
              </a:solidFill>
              <a:latin typeface="Arial" panose="020B0604020202020204" pitchFamily="34" charset="0"/>
              <a:cs typeface="Arial" panose="020B0604020202020204" pitchFamily="34" charset="0"/>
            </a:endParaRPr>
          </a:p>
          <a:p>
            <a:r>
              <a:rPr lang="en-US" sz="1300" dirty="0">
                <a:solidFill>
                  <a:srgbClr val="111827"/>
                </a:solidFill>
                <a:latin typeface="Arial" panose="020B0604020202020204" pitchFamily="34" charset="0"/>
                <a:cs typeface="Arial" panose="020B0604020202020204" pitchFamily="34" charset="0"/>
              </a:rPr>
              <a:t>Parkinson, B. et al. (2024) “Level of attendance at the English National Health Service Diabetes Prevention </a:t>
            </a:r>
            <a:r>
              <a:rPr lang="en-US" sz="1300" dirty="0" err="1">
                <a:solidFill>
                  <a:srgbClr val="111827"/>
                </a:solidFill>
                <a:latin typeface="Arial" panose="020B0604020202020204" pitchFamily="34" charset="0"/>
                <a:cs typeface="Arial" panose="020B0604020202020204" pitchFamily="34" charset="0"/>
              </a:rPr>
              <a:t>Programme</a:t>
            </a:r>
            <a:r>
              <a:rPr lang="en-US" sz="1300" dirty="0">
                <a:solidFill>
                  <a:srgbClr val="111827"/>
                </a:solidFill>
                <a:latin typeface="Arial" panose="020B0604020202020204" pitchFamily="34" charset="0"/>
                <a:cs typeface="Arial" panose="020B0604020202020204" pitchFamily="34" charset="0"/>
              </a:rPr>
              <a:t> and risk of progression to type 2 diabetes”, </a:t>
            </a:r>
            <a:r>
              <a:rPr lang="en-US" sz="1300" i="1" dirty="0">
                <a:solidFill>
                  <a:srgbClr val="111827"/>
                </a:solidFill>
                <a:latin typeface="Arial" panose="020B0604020202020204" pitchFamily="34" charset="0"/>
                <a:cs typeface="Arial" panose="020B0604020202020204" pitchFamily="34" charset="0"/>
              </a:rPr>
              <a:t>International Journal of Behavioral Nutrition and Physical Activity</a:t>
            </a:r>
            <a:r>
              <a:rPr lang="en-US" sz="1300" dirty="0">
                <a:solidFill>
                  <a:srgbClr val="111827"/>
                </a:solidFill>
                <a:latin typeface="Arial" panose="020B0604020202020204" pitchFamily="34" charset="0"/>
                <a:cs typeface="Arial" panose="020B0604020202020204" pitchFamily="34" charset="0"/>
              </a:rPr>
              <a:t>, 21, 6. Available at: </a:t>
            </a:r>
            <a:r>
              <a:rPr lang="en-US" sz="1300" dirty="0">
                <a:solidFill>
                  <a:srgbClr val="111827"/>
                </a:solidFill>
                <a:latin typeface="Arial" panose="020B0604020202020204" pitchFamily="34" charset="0"/>
                <a:cs typeface="Arial" panose="020B0604020202020204" pitchFamily="34" charset="0"/>
                <a:hlinkClick r:id="rId4"/>
              </a:rPr>
              <a:t>https://doi.org/10.1186/s12966-023-01554-7</a:t>
            </a:r>
            <a:r>
              <a:rPr lang="en-US" sz="1300" dirty="0">
                <a:solidFill>
                  <a:srgbClr val="111827"/>
                </a:solidFill>
                <a:latin typeface="Arial" panose="020B0604020202020204" pitchFamily="34" charset="0"/>
                <a:cs typeface="Arial" panose="020B0604020202020204" pitchFamily="34" charset="0"/>
              </a:rPr>
              <a:t> </a:t>
            </a:r>
            <a:endParaRPr lang="en-US" sz="1300" dirty="0">
              <a:latin typeface="Arial" panose="020B0604020202020204" pitchFamily="34" charset="0"/>
              <a:cs typeface="Arial" panose="020B0604020202020204" pitchFamily="34" charset="0"/>
            </a:endParaRPr>
          </a:p>
          <a:p>
            <a:pPr marL="0" indent="0">
              <a:buNone/>
            </a:pPr>
            <a:endParaRPr lang="en-US" sz="1300" dirty="0">
              <a:latin typeface="Arial" panose="020B0604020202020204" pitchFamily="34" charset="0"/>
              <a:cs typeface="Arial" panose="020B0604020202020204" pitchFamily="34" charset="0"/>
            </a:endParaRPr>
          </a:p>
          <a:p>
            <a:r>
              <a:rPr lang="en-US" sz="1300" dirty="0" err="1">
                <a:solidFill>
                  <a:srgbClr val="111827"/>
                </a:solidFill>
                <a:latin typeface="Arial" panose="020B0604020202020204" pitchFamily="34" charset="0"/>
                <a:cs typeface="Arial" panose="020B0604020202020204" pitchFamily="34" charset="0"/>
              </a:rPr>
              <a:t>Ravindrarajah</a:t>
            </a:r>
            <a:r>
              <a:rPr lang="en-US" sz="1300" dirty="0">
                <a:solidFill>
                  <a:srgbClr val="111827"/>
                </a:solidFill>
                <a:latin typeface="Arial" panose="020B0604020202020204" pitchFamily="34" charset="0"/>
                <a:cs typeface="Arial" panose="020B0604020202020204" pitchFamily="34" charset="0"/>
              </a:rPr>
              <a:t>, R. et al. (2023) “Referral to the NHS Diabetes Prevention </a:t>
            </a:r>
            <a:r>
              <a:rPr lang="en-US" sz="1300" dirty="0" err="1">
                <a:solidFill>
                  <a:srgbClr val="111827"/>
                </a:solidFill>
                <a:latin typeface="Arial" panose="020B0604020202020204" pitchFamily="34" charset="0"/>
                <a:cs typeface="Arial" panose="020B0604020202020204" pitchFamily="34" charset="0"/>
              </a:rPr>
              <a:t>Programme</a:t>
            </a:r>
            <a:r>
              <a:rPr lang="en-US" sz="1300" dirty="0">
                <a:solidFill>
                  <a:srgbClr val="111827"/>
                </a:solidFill>
                <a:latin typeface="Arial" panose="020B0604020202020204" pitchFamily="34" charset="0"/>
                <a:cs typeface="Arial" panose="020B0604020202020204" pitchFamily="34" charset="0"/>
              </a:rPr>
              <a:t> and conversion from nondiabetic </a:t>
            </a:r>
            <a:r>
              <a:rPr lang="en-US" sz="1300" dirty="0" err="1">
                <a:solidFill>
                  <a:srgbClr val="111827"/>
                </a:solidFill>
                <a:latin typeface="Arial" panose="020B0604020202020204" pitchFamily="34" charset="0"/>
                <a:cs typeface="Arial" panose="020B0604020202020204" pitchFamily="34" charset="0"/>
              </a:rPr>
              <a:t>hyperglycaemia</a:t>
            </a:r>
            <a:r>
              <a:rPr lang="en-US" sz="1300" dirty="0">
                <a:solidFill>
                  <a:srgbClr val="111827"/>
                </a:solidFill>
                <a:latin typeface="Arial" panose="020B0604020202020204" pitchFamily="34" charset="0"/>
                <a:cs typeface="Arial" panose="020B0604020202020204" pitchFamily="34" charset="0"/>
              </a:rPr>
              <a:t> to type 2 diabetes mellitus in England”, </a:t>
            </a:r>
            <a:r>
              <a:rPr lang="en-US" sz="1300" i="1" dirty="0">
                <a:solidFill>
                  <a:srgbClr val="111827"/>
                </a:solidFill>
                <a:latin typeface="Arial" panose="020B0604020202020204" pitchFamily="34" charset="0"/>
                <a:cs typeface="Arial" panose="020B0604020202020204" pitchFamily="34" charset="0"/>
              </a:rPr>
              <a:t>PLOS Medicine</a:t>
            </a:r>
            <a:r>
              <a:rPr lang="en-US" sz="1300" dirty="0">
                <a:solidFill>
                  <a:srgbClr val="111827"/>
                </a:solidFill>
                <a:latin typeface="Arial" panose="020B0604020202020204" pitchFamily="34" charset="0"/>
                <a:cs typeface="Arial" panose="020B0604020202020204" pitchFamily="34" charset="0"/>
              </a:rPr>
              <a:t>, 20(2), e1004177. Available at: </a:t>
            </a:r>
            <a:r>
              <a:rPr lang="en-US" sz="1300" dirty="0">
                <a:solidFill>
                  <a:srgbClr val="111827"/>
                </a:solidFill>
                <a:latin typeface="Arial" panose="020B0604020202020204" pitchFamily="34" charset="0"/>
                <a:cs typeface="Arial" panose="020B0604020202020204" pitchFamily="34" charset="0"/>
                <a:hlinkClick r:id="rId5"/>
              </a:rPr>
              <a:t>https://doi.org/10.1371/journal.pmed.1004177</a:t>
            </a:r>
            <a:r>
              <a:rPr lang="en-US" sz="1300" dirty="0">
                <a:solidFill>
                  <a:srgbClr val="111827"/>
                </a:solidFill>
                <a:latin typeface="Arial" panose="020B0604020202020204" pitchFamily="34" charset="0"/>
                <a:cs typeface="Arial" panose="020B0604020202020204" pitchFamily="34" charset="0"/>
              </a:rPr>
              <a:t> </a:t>
            </a:r>
            <a:endParaRPr lang="en-US" sz="1300" dirty="0">
              <a:latin typeface="Arial" panose="020B0604020202020204" pitchFamily="34" charset="0"/>
              <a:cs typeface="Arial" panose="020B0604020202020204" pitchFamily="34" charset="0"/>
            </a:endParaRPr>
          </a:p>
          <a:p>
            <a:pPr marL="0" indent="0">
              <a:buNone/>
            </a:pPr>
            <a:endParaRPr lang="en-US" sz="1300" dirty="0">
              <a:latin typeface="Arial" panose="020B0604020202020204" pitchFamily="34" charset="0"/>
              <a:cs typeface="Arial" panose="020B0604020202020204" pitchFamily="34" charset="0"/>
            </a:endParaRPr>
          </a:p>
          <a:p>
            <a:r>
              <a:rPr lang="en-US" sz="1300" dirty="0" err="1">
                <a:solidFill>
                  <a:srgbClr val="111827"/>
                </a:solidFill>
                <a:latin typeface="Arial" panose="020B0604020202020204" pitchFamily="34" charset="0"/>
                <a:cs typeface="Arial" panose="020B0604020202020204" pitchFamily="34" charset="0"/>
              </a:rPr>
              <a:t>Shulla</a:t>
            </a:r>
            <a:r>
              <a:rPr lang="en-US" sz="1300" dirty="0">
                <a:solidFill>
                  <a:srgbClr val="111827"/>
                </a:solidFill>
                <a:latin typeface="Arial" panose="020B0604020202020204" pitchFamily="34" charset="0"/>
                <a:cs typeface="Arial" panose="020B0604020202020204" pitchFamily="34" charset="0"/>
              </a:rPr>
              <a:t>, K. et al. (2021) “Effects of COVID-19 on the Sustainable Development Goals (SDGs)”, </a:t>
            </a:r>
            <a:r>
              <a:rPr lang="en-US" sz="1300" i="1" dirty="0">
                <a:solidFill>
                  <a:srgbClr val="111827"/>
                </a:solidFill>
                <a:latin typeface="Arial" panose="020B0604020202020204" pitchFamily="34" charset="0"/>
                <a:cs typeface="Arial" panose="020B0604020202020204" pitchFamily="34" charset="0"/>
              </a:rPr>
              <a:t>Discover Sustainability</a:t>
            </a:r>
            <a:r>
              <a:rPr lang="en-US" sz="1300" dirty="0">
                <a:solidFill>
                  <a:srgbClr val="111827"/>
                </a:solidFill>
                <a:latin typeface="Arial" panose="020B0604020202020204" pitchFamily="34" charset="0"/>
                <a:cs typeface="Arial" panose="020B0604020202020204" pitchFamily="34" charset="0"/>
              </a:rPr>
              <a:t>, 2, 15.</a:t>
            </a:r>
            <a:r>
              <a:rPr lang="en-US" sz="1400" dirty="0">
                <a:solidFill>
                  <a:srgbClr val="111827"/>
                </a:solidFill>
                <a:latin typeface="Arial" panose="020B0604020202020204" pitchFamily="34" charset="0"/>
                <a:cs typeface="Arial" panose="020B0604020202020204" pitchFamily="34" charset="0"/>
              </a:rPr>
              <a:t> </a:t>
            </a:r>
            <a:r>
              <a:rPr lang="en-US" sz="1300" dirty="0">
                <a:solidFill>
                  <a:srgbClr val="111827"/>
                </a:solidFill>
                <a:latin typeface="Arial" panose="020B0604020202020204" pitchFamily="34" charset="0"/>
                <a:cs typeface="Arial" panose="020B0604020202020204" pitchFamily="34" charset="0"/>
              </a:rPr>
              <a:t>Available at: </a:t>
            </a:r>
            <a:r>
              <a:rPr lang="en-US" sz="1300" dirty="0">
                <a:solidFill>
                  <a:srgbClr val="111827"/>
                </a:solidFill>
                <a:latin typeface="Arial" panose="020B0604020202020204" pitchFamily="34" charset="0"/>
                <a:cs typeface="Arial" panose="020B0604020202020204" pitchFamily="34" charset="0"/>
                <a:hlinkClick r:id="rId6"/>
              </a:rPr>
              <a:t>https://doi.org/10.1007/s43621-021-00026-x</a:t>
            </a:r>
            <a:r>
              <a:rPr lang="en-US" sz="1300" dirty="0">
                <a:solidFill>
                  <a:srgbClr val="111827"/>
                </a:solidFill>
                <a:latin typeface="Arial" panose="020B0604020202020204" pitchFamily="34" charset="0"/>
                <a:cs typeface="Arial" panose="020B0604020202020204" pitchFamily="34" charset="0"/>
              </a:rPr>
              <a:t> </a:t>
            </a:r>
            <a:endParaRPr lang="en-US" sz="1300" dirty="0">
              <a:latin typeface="Arial" panose="020B0604020202020204" pitchFamily="34" charset="0"/>
              <a:cs typeface="Arial" panose="020B0604020202020204" pitchFamily="34" charset="0"/>
            </a:endParaRPr>
          </a:p>
          <a:p>
            <a:pPr marL="0" indent="0">
              <a:buNone/>
            </a:pPr>
            <a:endParaRPr lang="en-US" sz="1300" dirty="0">
              <a:latin typeface="Arial" panose="020B0604020202020204" pitchFamily="34" charset="0"/>
              <a:cs typeface="Arial" panose="020B0604020202020204" pitchFamily="34" charset="0"/>
            </a:endParaRPr>
          </a:p>
          <a:p>
            <a:r>
              <a:rPr lang="en-US" sz="1300" dirty="0">
                <a:solidFill>
                  <a:srgbClr val="111827"/>
                </a:solidFill>
                <a:latin typeface="Arial" panose="020B0604020202020204" pitchFamily="34" charset="0"/>
                <a:cs typeface="Arial" panose="020B0604020202020204" pitchFamily="34" charset="0"/>
              </a:rPr>
              <a:t>Siddiqi, S. et al. (2023) “Implementation of health and health-related sustainable development goals”, </a:t>
            </a:r>
            <a:r>
              <a:rPr lang="en-US" sz="1300" i="1" dirty="0">
                <a:solidFill>
                  <a:srgbClr val="111827"/>
                </a:solidFill>
                <a:latin typeface="Arial" panose="020B0604020202020204" pitchFamily="34" charset="0"/>
                <a:cs typeface="Arial" panose="020B0604020202020204" pitchFamily="34" charset="0"/>
              </a:rPr>
              <a:t>BMJ Global Health</a:t>
            </a:r>
            <a:r>
              <a:rPr lang="en-US" sz="1300" dirty="0">
                <a:solidFill>
                  <a:srgbClr val="111827"/>
                </a:solidFill>
                <a:latin typeface="Arial" panose="020B0604020202020204" pitchFamily="34" charset="0"/>
                <a:cs typeface="Arial" panose="020B0604020202020204" pitchFamily="34" charset="0"/>
              </a:rPr>
              <a:t>, 8, e011395.</a:t>
            </a:r>
            <a:r>
              <a:rPr lang="en-US" sz="1400" dirty="0">
                <a:solidFill>
                  <a:srgbClr val="111827"/>
                </a:solidFill>
                <a:latin typeface="Arial" panose="020B0604020202020204" pitchFamily="34" charset="0"/>
                <a:cs typeface="Arial" panose="020B0604020202020204" pitchFamily="34" charset="0"/>
              </a:rPr>
              <a:t> </a:t>
            </a:r>
            <a:r>
              <a:rPr lang="en-US" sz="1300" dirty="0">
                <a:solidFill>
                  <a:srgbClr val="111827"/>
                </a:solidFill>
                <a:latin typeface="Arial" panose="020B0604020202020204" pitchFamily="34" charset="0"/>
                <a:cs typeface="Arial" panose="020B0604020202020204" pitchFamily="34" charset="0"/>
              </a:rPr>
              <a:t>Available at: </a:t>
            </a:r>
            <a:r>
              <a:rPr lang="en-US" sz="1300" dirty="0">
                <a:solidFill>
                  <a:srgbClr val="111827"/>
                </a:solidFill>
                <a:latin typeface="Arial" panose="020B0604020202020204" pitchFamily="34" charset="0"/>
                <a:cs typeface="Arial" panose="020B0604020202020204" pitchFamily="34" charset="0"/>
                <a:hlinkClick r:id="rId7"/>
              </a:rPr>
              <a:t>https://doi.org/10.1136/bmjgh-2022-011395</a:t>
            </a:r>
            <a:r>
              <a:rPr lang="en-US" sz="1300" dirty="0">
                <a:solidFill>
                  <a:srgbClr val="111827"/>
                </a:solidFill>
                <a:latin typeface="Arial" panose="020B0604020202020204" pitchFamily="34" charset="0"/>
                <a:cs typeface="Arial" panose="020B0604020202020204" pitchFamily="34" charset="0"/>
              </a:rPr>
              <a:t> </a:t>
            </a:r>
            <a:endParaRPr lang="en-US" sz="1300" dirty="0">
              <a:latin typeface="Arial" panose="020B0604020202020204" pitchFamily="34" charset="0"/>
              <a:cs typeface="Arial" panose="020B0604020202020204" pitchFamily="34" charset="0"/>
            </a:endParaRPr>
          </a:p>
          <a:p>
            <a:pPr marL="0" indent="0">
              <a:buNone/>
            </a:pPr>
            <a:endParaRPr lang="en-US" sz="1300" dirty="0">
              <a:latin typeface="Arial" panose="020B0604020202020204" pitchFamily="34" charset="0"/>
              <a:cs typeface="Arial" panose="020B0604020202020204" pitchFamily="34" charset="0"/>
            </a:endParaRPr>
          </a:p>
          <a:p>
            <a:r>
              <a:rPr lang="en-US" sz="1300" dirty="0" err="1">
                <a:solidFill>
                  <a:srgbClr val="111827"/>
                </a:solidFill>
                <a:latin typeface="Arial" panose="020B0604020202020204" pitchFamily="34" charset="0"/>
                <a:cs typeface="Arial" panose="020B0604020202020204" pitchFamily="34" charset="0"/>
              </a:rPr>
              <a:t>Sounderajah</a:t>
            </a:r>
            <a:r>
              <a:rPr lang="en-US" sz="1300" dirty="0">
                <a:solidFill>
                  <a:srgbClr val="111827"/>
                </a:solidFill>
                <a:latin typeface="Arial" panose="020B0604020202020204" pitchFamily="34" charset="0"/>
                <a:cs typeface="Arial" panose="020B0604020202020204" pitchFamily="34" charset="0"/>
              </a:rPr>
              <a:t>, V. et al. (2021) “A national survey assessing public readiness for digital health strategies against COVID-19 within the United Kingdom”, </a:t>
            </a:r>
            <a:r>
              <a:rPr lang="en-US" sz="1300" i="1" dirty="0">
                <a:solidFill>
                  <a:srgbClr val="111827"/>
                </a:solidFill>
                <a:latin typeface="Arial" panose="020B0604020202020204" pitchFamily="34" charset="0"/>
                <a:cs typeface="Arial" panose="020B0604020202020204" pitchFamily="34" charset="0"/>
              </a:rPr>
              <a:t>Scientific Reports</a:t>
            </a:r>
            <a:r>
              <a:rPr lang="en-US" sz="1300" dirty="0">
                <a:solidFill>
                  <a:srgbClr val="111827"/>
                </a:solidFill>
                <a:latin typeface="Arial" panose="020B0604020202020204" pitchFamily="34" charset="0"/>
                <a:cs typeface="Arial" panose="020B0604020202020204" pitchFamily="34" charset="0"/>
              </a:rPr>
              <a:t>, 11, 5958. Available at: </a:t>
            </a:r>
            <a:r>
              <a:rPr lang="en-US" sz="1300" dirty="0">
                <a:solidFill>
                  <a:srgbClr val="111827"/>
                </a:solidFill>
                <a:latin typeface="Arial" panose="020B0604020202020204" pitchFamily="34" charset="0"/>
                <a:cs typeface="Arial" panose="020B0604020202020204" pitchFamily="34" charset="0"/>
                <a:hlinkClick r:id="rId8"/>
              </a:rPr>
              <a:t>https://doi.org/10.1038/s41598-021-85514-w</a:t>
            </a:r>
            <a:r>
              <a:rPr lang="en-US" sz="1300" dirty="0">
                <a:solidFill>
                  <a:srgbClr val="111827"/>
                </a:solidFill>
                <a:latin typeface="Arial" panose="020B0604020202020204" pitchFamily="34" charset="0"/>
                <a:cs typeface="Arial" panose="020B0604020202020204" pitchFamily="34" charset="0"/>
              </a:rPr>
              <a:t> </a:t>
            </a:r>
            <a:endParaRPr lang="en-US" sz="1300" dirty="0">
              <a:latin typeface="Arial" panose="020B0604020202020204" pitchFamily="34" charset="0"/>
              <a:cs typeface="Arial" panose="020B0604020202020204" pitchFamily="34" charset="0"/>
            </a:endParaRPr>
          </a:p>
          <a:p>
            <a:pPr marL="0" indent="0">
              <a:buNone/>
            </a:pPr>
            <a:endParaRPr lang="en-US" sz="1300" dirty="0">
              <a:latin typeface="Arial" panose="020B0604020202020204" pitchFamily="34" charset="0"/>
              <a:cs typeface="Arial" panose="020B0604020202020204" pitchFamily="34" charset="0"/>
            </a:endParaRPr>
          </a:p>
          <a:p>
            <a:r>
              <a:rPr lang="en-US" sz="1300" dirty="0">
                <a:solidFill>
                  <a:srgbClr val="111827"/>
                </a:solidFill>
                <a:latin typeface="Arial" panose="020B0604020202020204" pitchFamily="34" charset="0"/>
                <a:cs typeface="Arial" panose="020B0604020202020204" pitchFamily="34" charset="0"/>
              </a:rPr>
              <a:t>Stein, K.V. and Dorner, T.E. (2024) “From Health-in-All-Policies to Climate-in-All-Policies</a:t>
            </a:r>
            <a:r>
              <a:rPr lang="en-US" sz="1300" i="1" dirty="0">
                <a:solidFill>
                  <a:srgbClr val="111827"/>
                </a:solidFill>
                <a:latin typeface="Arial" panose="020B0604020202020204" pitchFamily="34" charset="0"/>
                <a:cs typeface="Arial" panose="020B0604020202020204" pitchFamily="34" charset="0"/>
              </a:rPr>
              <a:t>”, International Journal of Environmental Research and Public Health</a:t>
            </a:r>
            <a:r>
              <a:rPr lang="en-US" sz="1300" dirty="0">
                <a:solidFill>
                  <a:srgbClr val="111827"/>
                </a:solidFill>
                <a:latin typeface="Arial" panose="020B0604020202020204" pitchFamily="34" charset="0"/>
                <a:cs typeface="Arial" panose="020B0604020202020204" pitchFamily="34" charset="0"/>
              </a:rPr>
              <a:t>, 21(1), 110. Available at: </a:t>
            </a:r>
            <a:r>
              <a:rPr lang="en-US" sz="1300" dirty="0">
                <a:solidFill>
                  <a:srgbClr val="111827"/>
                </a:solidFill>
                <a:latin typeface="Arial" panose="020B0604020202020204" pitchFamily="34" charset="0"/>
                <a:cs typeface="Arial" panose="020B0604020202020204" pitchFamily="34" charset="0"/>
                <a:hlinkClick r:id="rId9"/>
              </a:rPr>
              <a:t>https://doi.org/10.3390/ijerph21010110</a:t>
            </a:r>
            <a:r>
              <a:rPr lang="en-US" sz="1300" dirty="0">
                <a:solidFill>
                  <a:srgbClr val="111827"/>
                </a:solidFill>
                <a:latin typeface="Arial" panose="020B0604020202020204" pitchFamily="34" charset="0"/>
                <a:cs typeface="Arial" panose="020B0604020202020204" pitchFamily="34" charset="0"/>
              </a:rPr>
              <a:t> </a:t>
            </a:r>
            <a:endParaRPr lang="en-US" sz="1300" dirty="0">
              <a:latin typeface="Arial" panose="020B0604020202020204" pitchFamily="34" charset="0"/>
              <a:cs typeface="Arial" panose="020B0604020202020204" pitchFamily="34" charset="0"/>
            </a:endParaRPr>
          </a:p>
          <a:p>
            <a:pPr marL="0" indent="0">
              <a:buNone/>
            </a:pPr>
            <a:endParaRPr lang="en-US" sz="1300" dirty="0">
              <a:latin typeface="Arial" panose="020B0604020202020204" pitchFamily="34" charset="0"/>
              <a:cs typeface="Arial" panose="020B0604020202020204" pitchFamily="34" charset="0"/>
            </a:endParaRPr>
          </a:p>
          <a:p>
            <a:r>
              <a:rPr lang="en-US" sz="1300" dirty="0" err="1">
                <a:solidFill>
                  <a:srgbClr val="111827"/>
                </a:solidFill>
                <a:latin typeface="Arial" panose="020B0604020202020204" pitchFamily="34" charset="0"/>
                <a:cs typeface="Arial" panose="020B0604020202020204" pitchFamily="34" charset="0"/>
              </a:rPr>
              <a:t>Ventres</a:t>
            </a:r>
            <a:r>
              <a:rPr lang="en-US" sz="1300" dirty="0">
                <a:solidFill>
                  <a:srgbClr val="111827"/>
                </a:solidFill>
                <a:latin typeface="Arial" panose="020B0604020202020204" pitchFamily="34" charset="0"/>
                <a:cs typeface="Arial" panose="020B0604020202020204" pitchFamily="34" charset="0"/>
              </a:rPr>
              <a:t>, W.B. (2021) “Personalizing the biopsychosocial approach: ‘Add-ons’ and ‘Add-ins’”, </a:t>
            </a:r>
            <a:r>
              <a:rPr lang="en-US" sz="1300" i="1" dirty="0">
                <a:solidFill>
                  <a:srgbClr val="111827"/>
                </a:solidFill>
                <a:latin typeface="Arial" panose="020B0604020202020204" pitchFamily="34" charset="0"/>
                <a:cs typeface="Arial" panose="020B0604020202020204" pitchFamily="34" charset="0"/>
              </a:rPr>
              <a:t>Journal of the American Board of Family Medicine</a:t>
            </a:r>
            <a:r>
              <a:rPr lang="en-US" sz="1300" dirty="0">
                <a:solidFill>
                  <a:srgbClr val="111827"/>
                </a:solidFill>
                <a:latin typeface="Arial" panose="020B0604020202020204" pitchFamily="34" charset="0"/>
                <a:cs typeface="Arial" panose="020B0604020202020204" pitchFamily="34" charset="0"/>
              </a:rPr>
              <a:t>, 34(5), pp. 1030–1032. Available at: </a:t>
            </a:r>
            <a:r>
              <a:rPr lang="en-US" sz="1300" dirty="0">
                <a:solidFill>
                  <a:srgbClr val="111827"/>
                </a:solidFill>
                <a:latin typeface="Arial" panose="020B0604020202020204" pitchFamily="34" charset="0"/>
                <a:cs typeface="Arial" panose="020B0604020202020204" pitchFamily="34" charset="0"/>
                <a:hlinkClick r:id="rId10"/>
              </a:rPr>
              <a:t>https://doi.org/10.3122/jabfm.2021.05.200647</a:t>
            </a:r>
            <a:r>
              <a:rPr lang="en-US" sz="1300" dirty="0">
                <a:solidFill>
                  <a:srgbClr val="111827"/>
                </a:solidFill>
                <a:latin typeface="Arial" panose="020B0604020202020204" pitchFamily="34" charset="0"/>
                <a:cs typeface="Arial" panose="020B0604020202020204" pitchFamily="34" charset="0"/>
              </a:rPr>
              <a:t> </a:t>
            </a:r>
            <a:endParaRPr lang="en-US" sz="1300" dirty="0">
              <a:latin typeface="Arial" panose="020B0604020202020204" pitchFamily="34" charset="0"/>
              <a:cs typeface="Arial" panose="020B0604020202020204" pitchFamily="34" charset="0"/>
            </a:endParaRPr>
          </a:p>
          <a:p>
            <a:pPr marL="0" indent="0">
              <a:buNone/>
            </a:pPr>
            <a:endParaRPr lang="en-US" sz="1300" dirty="0">
              <a:latin typeface="Arial" panose="020B0604020202020204" pitchFamily="34" charset="0"/>
              <a:cs typeface="Arial" panose="020B0604020202020204" pitchFamily="34" charset="0"/>
            </a:endParaRPr>
          </a:p>
          <a:p>
            <a:r>
              <a:rPr lang="en-US" sz="1300" dirty="0">
                <a:solidFill>
                  <a:srgbClr val="111827"/>
                </a:solidFill>
                <a:latin typeface="Arial" panose="020B0604020202020204" pitchFamily="34" charset="0"/>
                <a:cs typeface="Arial" panose="020B0604020202020204" pitchFamily="34" charset="0"/>
              </a:rPr>
              <a:t>Whelan, M. and Bell, L. (2022) “The English National Health Service Diabetes Prevention </a:t>
            </a:r>
            <a:r>
              <a:rPr lang="en-US" sz="1300" dirty="0" err="1">
                <a:solidFill>
                  <a:srgbClr val="111827"/>
                </a:solidFill>
                <a:latin typeface="Arial" panose="020B0604020202020204" pitchFamily="34" charset="0"/>
                <a:cs typeface="Arial" panose="020B0604020202020204" pitchFamily="34" charset="0"/>
              </a:rPr>
              <a:t>Programme</a:t>
            </a:r>
            <a:r>
              <a:rPr lang="en-US" sz="1300" dirty="0">
                <a:solidFill>
                  <a:srgbClr val="111827"/>
                </a:solidFill>
                <a:latin typeface="Arial" panose="020B0604020202020204" pitchFamily="34" charset="0"/>
                <a:cs typeface="Arial" panose="020B0604020202020204" pitchFamily="34" charset="0"/>
              </a:rPr>
              <a:t>: A scoping review of existing evidence</a:t>
            </a:r>
            <a:r>
              <a:rPr lang="en-US" sz="1300" i="1" dirty="0">
                <a:solidFill>
                  <a:srgbClr val="111827"/>
                </a:solidFill>
                <a:latin typeface="Arial" panose="020B0604020202020204" pitchFamily="34" charset="0"/>
                <a:cs typeface="Arial" panose="020B0604020202020204" pitchFamily="34" charset="0"/>
              </a:rPr>
              <a:t>”, Diabetic Medicine</a:t>
            </a:r>
            <a:r>
              <a:rPr lang="en-US" sz="1300" dirty="0">
                <a:solidFill>
                  <a:srgbClr val="111827"/>
                </a:solidFill>
                <a:latin typeface="Arial" panose="020B0604020202020204" pitchFamily="34" charset="0"/>
                <a:cs typeface="Arial" panose="020B0604020202020204" pitchFamily="34" charset="0"/>
              </a:rPr>
              <a:t>, 39(7), e14855. Available at: </a:t>
            </a:r>
            <a:r>
              <a:rPr lang="en-US" sz="1300" dirty="0">
                <a:solidFill>
                  <a:srgbClr val="111827"/>
                </a:solidFill>
                <a:latin typeface="Arial" panose="020B0604020202020204" pitchFamily="34" charset="0"/>
                <a:cs typeface="Arial" panose="020B0604020202020204" pitchFamily="34" charset="0"/>
                <a:hlinkClick r:id="rId11"/>
              </a:rPr>
              <a:t>https://doi.org/10.1111/dme.14855</a:t>
            </a:r>
            <a:r>
              <a:rPr lang="en-US" sz="1300" dirty="0">
                <a:solidFill>
                  <a:srgbClr val="111827"/>
                </a:solidFill>
                <a:latin typeface="Arial" panose="020B0604020202020204" pitchFamily="34" charset="0"/>
                <a:cs typeface="Arial" panose="020B0604020202020204" pitchFamily="34" charset="0"/>
              </a:rPr>
              <a:t> </a:t>
            </a:r>
            <a:endParaRPr lang="en-US" sz="1300" dirty="0">
              <a:latin typeface="Arial" panose="020B0604020202020204" pitchFamily="34" charset="0"/>
              <a:cs typeface="Arial" panose="020B0604020202020204" pitchFamily="34" charset="0"/>
            </a:endParaRPr>
          </a:p>
          <a:p>
            <a:pPr marL="0" indent="0">
              <a:buNone/>
            </a:pPr>
            <a:endParaRPr lang="en-US" sz="490" dirty="0"/>
          </a:p>
        </p:txBody>
      </p:sp>
      <p:sp>
        <p:nvSpPr>
          <p:cNvPr id="6" name="Text 4">
            <a:extLst>
              <a:ext uri="{FF2B5EF4-FFF2-40B4-BE49-F238E27FC236}">
                <a16:creationId xmlns:a16="http://schemas.microsoft.com/office/drawing/2014/main" id="{5912A8E5-3896-8650-91BE-2F0E0B394BB0}"/>
              </a:ext>
            </a:extLst>
          </p:cNvPr>
          <p:cNvSpPr/>
          <p:nvPr/>
        </p:nvSpPr>
        <p:spPr>
          <a:xfrm>
            <a:off x="6236208" y="1234440"/>
            <a:ext cx="5413248" cy="5166360"/>
          </a:xfrm>
          <a:prstGeom prst="rect">
            <a:avLst/>
          </a:prstGeom>
          <a:noFill/>
          <a:ln/>
        </p:spPr>
        <p:txBody>
          <a:bodyPr wrap="square" lIns="127" tIns="127" rIns="127" bIns="127" rtlCol="0" anchor="ctr">
            <a:normAutofit/>
          </a:bodyPr>
          <a:lstStyle/>
          <a:p>
            <a:pPr marL="0" indent="0">
              <a:buNone/>
            </a:pPr>
            <a:endParaRPr lang="en-US" sz="490" dirty="0"/>
          </a:p>
        </p:txBody>
      </p:sp>
      <p:sp>
        <p:nvSpPr>
          <p:cNvPr id="7" name="Shape 5">
            <a:extLst>
              <a:ext uri="{FF2B5EF4-FFF2-40B4-BE49-F238E27FC236}">
                <a16:creationId xmlns:a16="http://schemas.microsoft.com/office/drawing/2014/main" id="{2F99529E-8CB9-774A-7A4A-307B73B6A829}"/>
              </a:ext>
            </a:extLst>
          </p:cNvPr>
          <p:cNvSpPr/>
          <p:nvPr/>
        </p:nvSpPr>
        <p:spPr>
          <a:xfrm>
            <a:off x="0" y="6473952"/>
            <a:ext cx="12191695" cy="384048"/>
          </a:xfrm>
          <a:prstGeom prst="rect">
            <a:avLst/>
          </a:prstGeom>
          <a:solidFill>
            <a:srgbClr val="17324D"/>
          </a:solidFill>
          <a:ln w="12700">
            <a:solidFill>
              <a:srgbClr val="17324D">
                <a:alpha val="0"/>
              </a:srgbClr>
            </a:solidFill>
            <a:prstDash val="solid"/>
          </a:ln>
        </p:spPr>
        <p:txBody>
          <a:bodyPr/>
          <a:lstStyle/>
          <a:p>
            <a:endParaRPr lang="en-GB"/>
          </a:p>
        </p:txBody>
      </p:sp>
      <p:sp>
        <p:nvSpPr>
          <p:cNvPr id="9" name="Text 7">
            <a:extLst>
              <a:ext uri="{FF2B5EF4-FFF2-40B4-BE49-F238E27FC236}">
                <a16:creationId xmlns:a16="http://schemas.microsoft.com/office/drawing/2014/main" id="{9D30F611-BB04-76A4-CE1D-F943CCFF3212}"/>
              </a:ext>
            </a:extLst>
          </p:cNvPr>
          <p:cNvSpPr/>
          <p:nvPr/>
        </p:nvSpPr>
        <p:spPr>
          <a:xfrm>
            <a:off x="11338560" y="6528816"/>
            <a:ext cx="502920" cy="182880"/>
          </a:xfrm>
          <a:prstGeom prst="rect">
            <a:avLst/>
          </a:prstGeom>
          <a:noFill/>
          <a:ln/>
        </p:spPr>
        <p:txBody>
          <a:bodyPr wrap="square" lIns="0" tIns="0" rIns="0" bIns="0" rtlCol="0" anchor="ctr"/>
          <a:lstStyle/>
          <a:p>
            <a:pPr marL="0" indent="0" algn="r">
              <a:buNone/>
            </a:pPr>
            <a:r>
              <a:rPr lang="en-US" sz="800" b="1" dirty="0">
                <a:solidFill>
                  <a:srgbClr val="FFFFFF"/>
                </a:solidFill>
                <a:latin typeface="Aptos" pitchFamily="34" charset="0"/>
                <a:ea typeface="Aptos" pitchFamily="34" charset="-122"/>
                <a:cs typeface="Aptos" pitchFamily="34" charset="-120"/>
              </a:rPr>
              <a:t>12</a:t>
            </a:r>
            <a:endParaRPr lang="en-US" sz="800" dirty="0"/>
          </a:p>
        </p:txBody>
      </p:sp>
    </p:spTree>
    <p:extLst>
      <p:ext uri="{BB962C8B-B14F-4D97-AF65-F5344CB8AC3E}">
        <p14:creationId xmlns:p14="http://schemas.microsoft.com/office/powerpoint/2010/main" val="2804809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1482</TotalTime>
  <Words>2848</Words>
  <Application>Microsoft Office PowerPoint</Application>
  <PresentationFormat>Widescreen</PresentationFormat>
  <Paragraphs>262</Paragraphs>
  <Slides>13</Slides>
  <Notes>13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Aptos</vt:lpstr>
      <vt:lpstr>Aptos Display</vt:lpstr>
      <vt:lpstr>Arial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UWTSD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Integration of Health, Wellbeing and Sustainable Development</dc:title>
  <dc:subject>BMHP6030 Health, Wellbeing and Sustainable Development</dc:subject>
  <dc:creator>Teodora Evgenieva</dc:creator>
  <cp:lastModifiedBy>Teodora Evgenieva</cp:lastModifiedBy>
  <cp:revision>4</cp:revision>
  <dcterms:created xsi:type="dcterms:W3CDTF">2026-09-25T19:54:56Z</dcterms:created>
  <dcterms:modified xsi:type="dcterms:W3CDTF">2026-10-13T15:23:27Z</dcterms:modified>
</cp:coreProperties>
</file>